
<file path=[Content_Types].xml><?xml version="1.0" encoding="utf-8"?>
<Types xmlns="http://schemas.openxmlformats.org/package/2006/content-types">
  <Default Extension="mkv" ContentType="video/unknown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3" r:id="rId3"/>
  </p:sldMasterIdLst>
  <p:notesMasterIdLst>
    <p:notesMasterId r:id="rId16"/>
  </p:notesMasterIdLst>
  <p:sldIdLst>
    <p:sldId id="275" r:id="rId4"/>
    <p:sldId id="291" r:id="rId5"/>
    <p:sldId id="292" r:id="rId6"/>
    <p:sldId id="300" r:id="rId7"/>
    <p:sldId id="301" r:id="rId8"/>
    <p:sldId id="279" r:id="rId9"/>
    <p:sldId id="302" r:id="rId10"/>
    <p:sldId id="303" r:id="rId11"/>
    <p:sldId id="262" r:id="rId12"/>
    <p:sldId id="304" r:id="rId13"/>
    <p:sldId id="305" r:id="rId14"/>
    <p:sldId id="30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6EB1"/>
    <a:srgbClr val="FF0066"/>
    <a:srgbClr val="7979FF"/>
    <a:srgbClr val="8B8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85CEB7-9421-41E3-ABC0-7CF8FF8FCA77}" v="1" dt="2022-10-10T15:46:43.0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10" autoAdjust="0"/>
    <p:restoredTop sz="81199" autoAdjust="0"/>
  </p:normalViewPr>
  <p:slideViewPr>
    <p:cSldViewPr snapToGrid="0">
      <p:cViewPr>
        <p:scale>
          <a:sx n="40" d="100"/>
          <a:sy n="40" d="100"/>
        </p:scale>
        <p:origin x="1301" y="6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6/11/relationships/changesInfo" Target="changesInfos/changesInfo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D385CEB7-9421-41E3-ABC0-7CF8FF8FCA77}"/>
    <pc:docChg chg="addSld delSld modSld">
      <pc:chgData name="Tom Dawes" userId="fe899cd594ff6f3a" providerId="LiveId" clId="{D385CEB7-9421-41E3-ABC0-7CF8FF8FCA77}" dt="2022-10-10T15:46:43.092" v="1"/>
      <pc:docMkLst>
        <pc:docMk/>
      </pc:docMkLst>
      <pc:sldChg chg="add del">
        <pc:chgData name="Tom Dawes" userId="fe899cd594ff6f3a" providerId="LiveId" clId="{D385CEB7-9421-41E3-ABC0-7CF8FF8FCA77}" dt="2022-10-10T15:46:43.092" v="1"/>
        <pc:sldMkLst>
          <pc:docMk/>
          <pc:sldMk cId="0" sldId="262"/>
        </pc:sldMkLst>
      </pc:sldChg>
      <pc:sldChg chg="add del">
        <pc:chgData name="Tom Dawes" userId="fe899cd594ff6f3a" providerId="LiveId" clId="{D385CEB7-9421-41E3-ABC0-7CF8FF8FCA77}" dt="2022-10-10T15:46:43.092" v="1"/>
        <pc:sldMkLst>
          <pc:docMk/>
          <pc:sldMk cId="320847374" sldId="279"/>
        </pc:sldMkLst>
      </pc:sldChg>
      <pc:sldChg chg="add del">
        <pc:chgData name="Tom Dawes" userId="fe899cd594ff6f3a" providerId="LiveId" clId="{D385CEB7-9421-41E3-ABC0-7CF8FF8FCA77}" dt="2022-10-10T15:46:43.092" v="1"/>
        <pc:sldMkLst>
          <pc:docMk/>
          <pc:sldMk cId="2519258792" sldId="301"/>
        </pc:sldMkLst>
      </pc:sldChg>
      <pc:sldChg chg="add">
        <pc:chgData name="Tom Dawes" userId="fe899cd594ff6f3a" providerId="LiveId" clId="{D385CEB7-9421-41E3-ABC0-7CF8FF8FCA77}" dt="2022-10-10T15:46:43.092" v="1"/>
        <pc:sldMkLst>
          <pc:docMk/>
          <pc:sldMk cId="977202216" sldId="302"/>
        </pc:sldMkLst>
      </pc:sldChg>
      <pc:sldChg chg="add del">
        <pc:chgData name="Tom Dawes" userId="fe899cd594ff6f3a" providerId="LiveId" clId="{D385CEB7-9421-41E3-ABC0-7CF8FF8FCA77}" dt="2022-10-10T15:46:43.092" v="1"/>
        <pc:sldMkLst>
          <pc:docMk/>
          <pc:sldMk cId="4100706529" sldId="303"/>
        </pc:sldMkLst>
      </pc:sldChg>
      <pc:sldChg chg="del">
        <pc:chgData name="Tom Dawes" userId="fe899cd594ff6f3a" providerId="LiveId" clId="{D385CEB7-9421-41E3-ABC0-7CF8FF8FCA77}" dt="2022-10-10T15:46:41.227" v="0" actId="47"/>
        <pc:sldMkLst>
          <pc:docMk/>
          <pc:sldMk cId="2394770817" sldId="30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move the slide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sz="2000" b="0" strike="noStrike" spc="-1">
                <a:latin typeface="Arial"/>
              </a:rPr>
              <a:t>Click to edit the notes' format</a:t>
            </a:r>
          </a:p>
        </p:txBody>
      </p:sp>
      <p:sp>
        <p:nvSpPr>
          <p:cNvPr id="4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sz="1400" b="0" strike="noStrike" spc="-1">
                <a:latin typeface="Times New Roman"/>
              </a:rPr>
              <a:t> </a:t>
            </a:r>
          </a:p>
        </p:txBody>
      </p:sp>
      <p:sp>
        <p:nvSpPr>
          <p:cNvPr id="41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GB" sz="1400" b="0" strike="noStrike" spc="-1">
                <a:latin typeface="Times New Roman"/>
              </a:rPr>
              <a:t> </a:t>
            </a:r>
          </a:p>
        </p:txBody>
      </p:sp>
      <p:sp>
        <p:nvSpPr>
          <p:cNvPr id="42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GB" sz="1400" b="0" strike="noStrike" spc="-1">
                <a:latin typeface="Times New Roman"/>
              </a:rPr>
              <a:t> </a:t>
            </a:r>
          </a:p>
        </p:txBody>
      </p:sp>
      <p:sp>
        <p:nvSpPr>
          <p:cNvPr id="43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857CF681-9A42-4A16-B9FF-80F75D2E343F}" type="slidenum">
              <a:rPr lang="en-GB" sz="1400" b="0" strike="noStrike" spc="-1">
                <a:latin typeface="Times New Roman"/>
              </a:rPr>
              <a:t>‹#›</a:t>
            </a:fld>
            <a:endParaRPr lang="en-GB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AUDIO version of the lesson material includes additional audio for the new language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presented (phonics, vocabulary) and audio for the instructions on the slide.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addition, it includes VIDEO clips of the phonics and the phonics’ source words.  Pupils can be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encouraged to look at the shape of the mouth/lips on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slides where these appear, and try to copy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it/them.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2060"/>
              </a:solidFill>
              <a:latin typeface="Arial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Frequency of new words: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SFC (Silent final consonant) source word: </a:t>
            </a: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petit 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[138] </a:t>
            </a: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Salut !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[2205]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présent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[216]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absent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[2016]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je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[22]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il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elle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[38]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être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suis, est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French can re-use the language as part of the daily routine with the class.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masculine and feminine adjective agreement.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+mn-lt"/>
            </a:endParaRPr>
          </a:p>
          <a:p>
            <a:pPr marL="228600" indent="-22716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Explain that there are two names for each register entry, a boy and a girl.</a:t>
            </a:r>
            <a:endParaRPr lang="en-GB" sz="1200" b="0" strike="noStrike" spc="-1" dirty="0">
              <a:latin typeface="+mn-lt"/>
            </a:endParaRPr>
          </a:p>
          <a:p>
            <a:pPr marL="228600" indent="-227160">
              <a:lnSpc>
                <a:spcPct val="100000"/>
              </a:lnSpc>
              <a:buClr>
                <a:srgbClr val="002060"/>
              </a:buClr>
              <a:buFont typeface="Century Gothic"/>
              <a:buAutoNum type="arabicPeriod"/>
            </a:pP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Pupils have to work out which is the correct name by looking at the form of </a:t>
            </a:r>
            <a:r>
              <a:rPr lang="en-GB" sz="1200" b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présent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or absent.</a:t>
            </a:r>
            <a:endParaRPr lang="en-GB" sz="1200" b="0" strike="noStrike" spc="-1" dirty="0">
              <a:latin typeface="+mn-lt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Do the example (E) (or as many as needed) with the whole class.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Click to reveal the answers.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0402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3 minutes</a:t>
            </a: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four infinitive verbs as part of essential classroom language.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+mn-lt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Remind pupils of the meanings and pronunciations of these four verbs.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Repeat them with the class.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Ask them to tell you which of these activities they have done this lesson (they should say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écouter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parler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lire).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Confirm this and say that next week they will do more of these three and also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écrire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  Ask them to tell you again what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écrire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is.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Say Au revoir, tout le monde ! and explain the meaning of the words/phrase. Encourage pupils to respond and say ‘Au revoir !’ in response, perhaps with a ‘farewell wave’ gesture.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7CF681-9A42-4A16-B9FF-80F75D2E343F}" type="slidenum">
              <a:rPr kumimoji="0" lang="en-GB" sz="1400" b="0" i="0" u="none" strike="noStrike" kern="1200" cap="none" spc="-1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366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four infinitive verbs as part of essential classroom language.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+mn-lt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Say Bonjour, tout le monde ! and elicit the meaning of the words/phrase. Encourage pupils to respond and say ‘Bonjour !’ in response.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Re-introduce the French verb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écouter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mime ‘to listen’ and tell pupils it means ‘to listen or listening’.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Practise the pronunciation with them.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Repeat with the other three infinitives. 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Practise saying the infinitives in a jumbled order and inviting pupils to respond with the appropriate mime/gesture.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7CF681-9A42-4A16-B9FF-80F75D2E343F}" type="slidenum">
              <a:rPr kumimoji="0" lang="en-GB" sz="1400" b="0" i="0" u="none" strike="noStrike" kern="1200" cap="none" spc="-1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91420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B00EE231-83AC-475A-87C0-F9DF51089A7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/>
            </a:pPr>
            <a:fld id="{434C646F-8B55-41A2-9AD2-59CD31617E92}" type="slidenum">
              <a:rPr kumimoji="0" lang="en-GB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  <a:defRPr/>
              </a:pPr>
              <a:t>3</a:t>
            </a:fld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265" name="Rectangle 1">
            <a:extLst>
              <a:ext uri="{FF2B5EF4-FFF2-40B4-BE49-F238E27FC236}">
                <a16:creationId xmlns:a16="http://schemas.microsoft.com/office/drawing/2014/main" id="{9AB4C605-4F63-45DD-ACE5-5A4DCA76FBE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5800" y="1143000"/>
            <a:ext cx="5484813" cy="3084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6" name="Text Box 2">
            <a:extLst>
              <a:ext uri="{FF2B5EF4-FFF2-40B4-BE49-F238E27FC236}">
                <a16:creationId xmlns:a16="http://schemas.microsoft.com/office/drawing/2014/main" id="{9FBBFFE1-6D67-4A53-87ED-C575F57AE77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4813" cy="3598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20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20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endParaRPr lang="en-GB" sz="20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20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20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[SFC] or S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ilent</a:t>
            </a:r>
            <a:r>
              <a:rPr lang="en-GB" sz="20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F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inal</a:t>
            </a:r>
            <a:r>
              <a:rPr lang="en-GB" sz="20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C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onsonant</a:t>
            </a:r>
            <a:r>
              <a:rPr lang="en-GB" sz="20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  <a:p>
            <a:pPr marL="216000" indent="-216000">
              <a:lnSpc>
                <a:spcPct val="100000"/>
              </a:lnSpc>
            </a:pPr>
            <a:endParaRPr lang="en-GB" sz="20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000" b="1" i="0" u="none" strike="noStrike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Explanation in English, if desired: </a:t>
            </a:r>
            <a:r>
              <a:rPr lang="en-CA" sz="2000" b="0" i="0" u="none" strike="noStrike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Something that makes French sounds very different from English is that some consonants at the ends of words are silent. This means you don’t pronounce/sound them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000" b="0" i="0" u="none" strike="noStrike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out at all. As in the word ‘petit’ in French. </a:t>
            </a:r>
            <a:endParaRPr lang="en-GB" sz="2000" b="1" baseline="0" dirty="0"/>
          </a:p>
          <a:p>
            <a:pPr marL="216000" indent="-216000">
              <a:lnSpc>
                <a:spcPct val="100000"/>
              </a:lnSpc>
            </a:pPr>
            <a:endParaRPr lang="en-GB" sz="20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20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20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2000" b="0" strike="noStrike" spc="-1" dirty="0">
              <a:latin typeface="+mn-lt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descriptor SFC and present the </a:t>
            </a:r>
            <a:r>
              <a:rPr lang="en-GB" sz="20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20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petit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(with gesture, if using).</a:t>
            </a:r>
            <a:endParaRPr lang="en-GB" sz="2000" b="0" strike="noStrike" spc="-1" dirty="0">
              <a:latin typeface="+mn-lt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the word ‘petit’ (with gesture, if using).</a:t>
            </a:r>
            <a:endParaRPr lang="en-GB" sz="2000" b="0" strike="noStrike" spc="-1" dirty="0">
              <a:latin typeface="+mn-lt"/>
            </a:endParaRPr>
          </a:p>
          <a:p>
            <a:pPr>
              <a:lnSpc>
                <a:spcPct val="100000"/>
              </a:lnSpc>
            </a:pPr>
            <a:endParaRPr lang="en-GB" sz="2000" b="0" strike="noStrike" spc="-1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GB" sz="2000" b="1" strike="noStrike" spc="-1" dirty="0">
                <a:latin typeface="+mn-lt"/>
              </a:rPr>
              <a:t>Note</a:t>
            </a:r>
            <a:r>
              <a:rPr lang="en-GB" sz="2000" b="0" strike="noStrike" spc="-1" dirty="0">
                <a:latin typeface="+mn-lt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sz="2000" baseline="0" dirty="0"/>
              <a:t>a </a:t>
            </a:r>
            <a:r>
              <a:rPr lang="fr-FR" sz="2000" baseline="0" dirty="0" err="1"/>
              <a:t>gesture</a:t>
            </a:r>
            <a:r>
              <a:rPr lang="fr-FR" sz="2000" baseline="0" dirty="0"/>
              <a:t> for ‘petit’ – </a:t>
            </a:r>
            <a:r>
              <a:rPr lang="fr-FR" sz="2000" baseline="0" dirty="0" err="1"/>
              <a:t>we</a:t>
            </a:r>
            <a:r>
              <a:rPr lang="fr-FR" sz="2000" baseline="0" dirty="0"/>
              <a:t> </a:t>
            </a:r>
            <a:r>
              <a:rPr lang="fr-FR" sz="2000" baseline="0" dirty="0" err="1"/>
              <a:t>suggest</a:t>
            </a:r>
            <a:r>
              <a:rPr lang="fr-FR" sz="2000" baseline="0" dirty="0"/>
              <a:t> </a:t>
            </a:r>
            <a:r>
              <a:rPr lang="fr-FR" sz="2000" baseline="0" dirty="0" err="1"/>
              <a:t>miming</a:t>
            </a:r>
            <a:r>
              <a:rPr lang="fr-FR" sz="2000" baseline="0" dirty="0"/>
              <a:t> ‘</a:t>
            </a:r>
            <a:r>
              <a:rPr lang="fr-FR" sz="2000" baseline="0" dirty="0" err="1"/>
              <a:t>small</a:t>
            </a:r>
            <a:r>
              <a:rPr lang="fr-FR" sz="2000" baseline="0" dirty="0"/>
              <a:t>’ </a:t>
            </a:r>
            <a:r>
              <a:rPr lang="fr-FR" sz="2000" baseline="0" dirty="0" err="1"/>
              <a:t>using</a:t>
            </a:r>
            <a:r>
              <a:rPr lang="fr-FR" sz="2000" baseline="0" dirty="0"/>
              <a:t> a flat right hand palm </a:t>
            </a:r>
            <a:r>
              <a:rPr lang="fr-FR" sz="2000" baseline="0" dirty="0" err="1"/>
              <a:t>lowered</a:t>
            </a:r>
            <a:r>
              <a:rPr lang="fr-FR" sz="2000" baseline="0" dirty="0"/>
              <a:t> down </a:t>
            </a:r>
            <a:r>
              <a:rPr lang="fr-FR" sz="2000" baseline="0" dirty="0" err="1"/>
              <a:t>towards</a:t>
            </a:r>
            <a:r>
              <a:rPr lang="fr-FR" sz="2000" baseline="0" dirty="0"/>
              <a:t> the </a:t>
            </a:r>
            <a:r>
              <a:rPr lang="fr-FR" sz="2000" baseline="0" dirty="0" err="1"/>
              <a:t>floor</a:t>
            </a:r>
            <a:r>
              <a:rPr lang="fr-FR" sz="2000" baseline="0" dirty="0"/>
              <a:t> to </a:t>
            </a:r>
            <a:r>
              <a:rPr lang="fr-FR" sz="2000" baseline="0" dirty="0" err="1"/>
              <a:t>indicate</a:t>
            </a:r>
            <a:r>
              <a:rPr lang="fr-FR" sz="2000" baseline="0" dirty="0"/>
              <a:t> </a:t>
            </a:r>
            <a:r>
              <a:rPr lang="fr-FR" sz="2000" baseline="0" dirty="0" err="1"/>
              <a:t>someone</a:t>
            </a:r>
            <a:r>
              <a:rPr lang="fr-FR" sz="2000" baseline="0" dirty="0"/>
              <a:t> </a:t>
            </a:r>
            <a:r>
              <a:rPr lang="fr-FR" sz="2000" baseline="0" dirty="0" err="1"/>
              <a:t>who</a:t>
            </a:r>
            <a:r>
              <a:rPr lang="fr-FR" sz="2000" baseline="0" dirty="0"/>
              <a:t> </a:t>
            </a:r>
            <a:r>
              <a:rPr lang="fr-FR" sz="2000" baseline="0" dirty="0" err="1"/>
              <a:t>is</a:t>
            </a:r>
            <a:r>
              <a:rPr lang="fr-FR" sz="2000" baseline="0" dirty="0"/>
              <a:t> </a:t>
            </a:r>
            <a:r>
              <a:rPr lang="fr-FR" sz="2000" baseline="0" dirty="0" err="1"/>
              <a:t>smaller</a:t>
            </a:r>
            <a:r>
              <a:rPr lang="fr-FR" sz="2000" baseline="0" dirty="0"/>
              <a:t> </a:t>
            </a:r>
            <a:r>
              <a:rPr lang="fr-FR" sz="2000" baseline="0" dirty="0" err="1"/>
              <a:t>than</a:t>
            </a:r>
            <a:r>
              <a:rPr lang="fr-FR" sz="2000" baseline="0" dirty="0"/>
              <a:t> the speaker.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sz="2000" b="0" strike="noStrike" spc="-1" baseline="0" dirty="0">
                <a:latin typeface="+mn-lt"/>
              </a:rPr>
              <a:t>the </a:t>
            </a:r>
            <a:r>
              <a:rPr lang="fr-FR" sz="2000" b="0" strike="noStrike" spc="-1" baseline="0" dirty="0" err="1">
                <a:latin typeface="+mn-lt"/>
              </a:rPr>
              <a:t>choice</a:t>
            </a:r>
            <a:r>
              <a:rPr lang="fr-FR" sz="2000" b="0" strike="noStrike" spc="-1" baseline="0" dirty="0">
                <a:latin typeface="+mn-lt"/>
              </a:rPr>
              <a:t> of ‘petit’ for source </a:t>
            </a:r>
            <a:r>
              <a:rPr lang="fr-FR" sz="2000" b="0" strike="noStrike" spc="-1" baseline="0" dirty="0" err="1">
                <a:latin typeface="+mn-lt"/>
              </a:rPr>
              <a:t>word</a:t>
            </a:r>
            <a:r>
              <a:rPr lang="fr-FR" sz="2000" b="0" strike="noStrike" spc="-1" baseline="0" dirty="0">
                <a:latin typeface="+mn-lt"/>
              </a:rPr>
              <a:t> </a:t>
            </a:r>
            <a:r>
              <a:rPr lang="fr-FR" sz="2000" b="0" strike="noStrike" spc="-1" baseline="0" dirty="0" err="1">
                <a:latin typeface="+mn-lt"/>
              </a:rPr>
              <a:t>allows</a:t>
            </a:r>
            <a:r>
              <a:rPr lang="fr-FR" sz="2000" b="0" strike="noStrike" spc="-1" baseline="0" dirty="0">
                <a:latin typeface="+mn-lt"/>
              </a:rPr>
              <a:t> us to focus </a:t>
            </a:r>
            <a:r>
              <a:rPr lang="fr-FR" sz="2000" b="0" strike="noStrike" spc="-1" baseline="0" dirty="0" err="1">
                <a:latin typeface="+mn-lt"/>
              </a:rPr>
              <a:t>initially</a:t>
            </a:r>
            <a:r>
              <a:rPr lang="fr-FR" sz="2000" b="0" strike="noStrike" spc="-1" baseline="0" dirty="0">
                <a:latin typeface="+mn-lt"/>
              </a:rPr>
              <a:t> on silent ‘t’.  This </a:t>
            </a:r>
            <a:r>
              <a:rPr lang="fr-FR" sz="2000" b="0" strike="noStrike" spc="-1" baseline="0" dirty="0" err="1">
                <a:latin typeface="+mn-lt"/>
              </a:rPr>
              <a:t>lesson</a:t>
            </a:r>
            <a:r>
              <a:rPr lang="fr-FR" sz="2000" b="0" strike="noStrike" spc="-1" baseline="0" dirty="0">
                <a:latin typeface="+mn-lt"/>
              </a:rPr>
              <a:t> </a:t>
            </a:r>
            <a:r>
              <a:rPr lang="fr-FR" sz="2000" b="0" strike="noStrike" spc="-1" baseline="0" dirty="0" err="1">
                <a:latin typeface="+mn-lt"/>
              </a:rPr>
              <a:t>we</a:t>
            </a:r>
            <a:r>
              <a:rPr lang="fr-FR" sz="2000" b="0" strike="noStrike" spc="-1" baseline="0" dirty="0">
                <a:latin typeface="+mn-lt"/>
              </a:rPr>
              <a:t> </a:t>
            </a:r>
            <a:r>
              <a:rPr lang="fr-FR" sz="2000" b="0" strike="noStrike" spc="-1" baseline="0" dirty="0" err="1">
                <a:latin typeface="+mn-lt"/>
              </a:rPr>
              <a:t>will</a:t>
            </a:r>
            <a:r>
              <a:rPr lang="fr-FR" sz="2000" b="0" strike="noStrike" spc="-1" baseline="0" dirty="0">
                <a:latin typeface="+mn-lt"/>
              </a:rPr>
              <a:t> have a </a:t>
            </a:r>
            <a:r>
              <a:rPr lang="fr-FR" sz="2000" b="0" strike="noStrike" spc="-1" baseline="0" dirty="0" err="1">
                <a:latin typeface="+mn-lt"/>
              </a:rPr>
              <a:t>number</a:t>
            </a:r>
            <a:r>
              <a:rPr lang="fr-FR" sz="2000" b="0" strike="noStrike" spc="-1" baseline="0" dirty="0">
                <a:latin typeface="+mn-lt"/>
              </a:rPr>
              <a:t> of </a:t>
            </a:r>
            <a:r>
              <a:rPr lang="fr-FR" sz="2000" b="0" strike="noStrike" spc="-1" baseline="0" dirty="0" err="1">
                <a:latin typeface="+mn-lt"/>
              </a:rPr>
              <a:t>vocabulary</a:t>
            </a:r>
            <a:r>
              <a:rPr lang="fr-FR" sz="2000" b="0" strike="noStrike" spc="-1" baseline="0" dirty="0">
                <a:latin typeface="+mn-lt"/>
              </a:rPr>
              <a:t> items </a:t>
            </a:r>
            <a:r>
              <a:rPr lang="fr-FR" sz="2000" b="0" strike="noStrike" spc="-1" baseline="0" dirty="0" err="1">
                <a:latin typeface="+mn-lt"/>
              </a:rPr>
              <a:t>which</a:t>
            </a:r>
            <a:r>
              <a:rPr lang="fr-FR" sz="2000" b="0" strike="noStrike" spc="-1" baseline="0" dirty="0">
                <a:latin typeface="+mn-lt"/>
              </a:rPr>
              <a:t> have silent ‘t’ (présent, absent, Salut).  </a:t>
            </a:r>
            <a:r>
              <a:rPr lang="fr-FR" sz="2000" b="0" strike="noStrike" spc="-1" baseline="0" dirty="0" err="1">
                <a:latin typeface="+mn-lt"/>
              </a:rPr>
              <a:t>We</a:t>
            </a:r>
            <a:r>
              <a:rPr lang="fr-FR" sz="2000" b="0" strike="noStrike" spc="-1" baseline="0" dirty="0">
                <a:latin typeface="+mn-lt"/>
              </a:rPr>
              <a:t> </a:t>
            </a:r>
            <a:r>
              <a:rPr lang="fr-FR" sz="2000" b="0" strike="noStrike" spc="-1" baseline="0" dirty="0" err="1">
                <a:latin typeface="+mn-lt"/>
              </a:rPr>
              <a:t>will</a:t>
            </a:r>
            <a:r>
              <a:rPr lang="fr-FR" sz="2000" b="0" strike="noStrike" spc="-1" baseline="0" dirty="0">
                <a:latin typeface="+mn-lt"/>
              </a:rPr>
              <a:t> </a:t>
            </a:r>
            <a:r>
              <a:rPr lang="fr-FR" sz="2000" b="0" strike="noStrike" spc="-1" baseline="0" dirty="0" err="1">
                <a:latin typeface="+mn-lt"/>
              </a:rPr>
              <a:t>extend</a:t>
            </a:r>
            <a:r>
              <a:rPr lang="fr-FR" sz="2000" b="0" strike="noStrike" spc="-1" baseline="0" dirty="0">
                <a:latin typeface="+mn-lt"/>
              </a:rPr>
              <a:t> the </a:t>
            </a:r>
            <a:r>
              <a:rPr lang="fr-FR" sz="2000" b="0" strike="noStrike" spc="-1" baseline="0" dirty="0" err="1">
                <a:latin typeface="+mn-lt"/>
              </a:rPr>
              <a:t>idea</a:t>
            </a:r>
            <a:r>
              <a:rPr lang="fr-FR" sz="2000" b="0" strike="noStrike" spc="-1" baseline="0" dirty="0">
                <a:latin typeface="+mn-lt"/>
              </a:rPr>
              <a:t> of SFC to </a:t>
            </a:r>
            <a:r>
              <a:rPr lang="fr-FR" sz="2000" b="0" strike="noStrike" spc="-1" baseline="0" dirty="0" err="1">
                <a:latin typeface="+mn-lt"/>
              </a:rPr>
              <a:t>other</a:t>
            </a:r>
            <a:r>
              <a:rPr lang="fr-FR" sz="2000" b="0" strike="noStrike" spc="-1" baseline="0" dirty="0">
                <a:latin typeface="+mn-lt"/>
              </a:rPr>
              <a:t> consonants </a:t>
            </a:r>
            <a:r>
              <a:rPr lang="fr-FR" sz="2000" b="0" strike="noStrike" spc="-1" baseline="0" dirty="0" err="1">
                <a:latin typeface="+mn-lt"/>
              </a:rPr>
              <a:t>next</a:t>
            </a:r>
            <a:r>
              <a:rPr lang="fr-FR" sz="2000" b="0" strike="noStrike" spc="-1" baseline="0" dirty="0">
                <a:latin typeface="+mn-lt"/>
              </a:rPr>
              <a:t> </a:t>
            </a:r>
            <a:r>
              <a:rPr lang="fr-FR" sz="2000" b="0" strike="noStrike" spc="-1" baseline="0" dirty="0" err="1">
                <a:latin typeface="+mn-lt"/>
              </a:rPr>
              <a:t>week</a:t>
            </a:r>
            <a:r>
              <a:rPr lang="fr-FR" sz="2000" b="0" strike="noStrike" spc="-1" baseline="0" dirty="0">
                <a:latin typeface="+mn-lt"/>
              </a:rPr>
              <a:t>.  In addition, </a:t>
            </a:r>
            <a:r>
              <a:rPr lang="fr-FR" sz="2000" b="0" strike="noStrike" spc="-1" baseline="0" dirty="0" err="1">
                <a:latin typeface="+mn-lt"/>
              </a:rPr>
              <a:t>it</a:t>
            </a:r>
            <a:r>
              <a:rPr lang="fr-FR" sz="2000" b="0" strike="noStrike" spc="-1" baseline="0" dirty="0">
                <a:latin typeface="+mn-lt"/>
              </a:rPr>
              <a:t> </a:t>
            </a:r>
            <a:r>
              <a:rPr lang="fr-FR" sz="2000" b="0" strike="noStrike" spc="-1" baseline="0" dirty="0" err="1">
                <a:latin typeface="+mn-lt"/>
              </a:rPr>
              <a:t>contains</a:t>
            </a:r>
            <a:r>
              <a:rPr lang="fr-FR" sz="2000" b="0" strike="noStrike" spc="-1" baseline="0" dirty="0">
                <a:latin typeface="+mn-lt"/>
              </a:rPr>
              <a:t> </a:t>
            </a:r>
            <a:r>
              <a:rPr lang="fr-FR" sz="2000" b="0" strike="noStrike" spc="-1" baseline="0" dirty="0" err="1">
                <a:latin typeface="+mn-lt"/>
              </a:rPr>
              <a:t>other</a:t>
            </a:r>
            <a:r>
              <a:rPr lang="fr-FR" sz="2000" b="0" strike="noStrike" spc="-1" baseline="0" dirty="0">
                <a:latin typeface="+mn-lt"/>
              </a:rPr>
              <a:t> SSC </a:t>
            </a:r>
            <a:r>
              <a:rPr lang="fr-FR" sz="2000" b="0" strike="noStrike" spc="-1" baseline="0" dirty="0" err="1">
                <a:latin typeface="+mn-lt"/>
              </a:rPr>
              <a:t>that</a:t>
            </a:r>
            <a:r>
              <a:rPr lang="fr-FR" sz="2000" b="0" strike="noStrike" spc="-1" baseline="0" dirty="0">
                <a:latin typeface="+mn-lt"/>
              </a:rPr>
              <a:t> </a:t>
            </a:r>
            <a:r>
              <a:rPr lang="fr-FR" sz="2000" b="0" strike="noStrike" spc="-1" baseline="0" dirty="0" err="1">
                <a:latin typeface="+mn-lt"/>
              </a:rPr>
              <a:t>pupils</a:t>
            </a:r>
            <a:r>
              <a:rPr lang="fr-FR" sz="2000" b="0" strike="noStrike" spc="-1" baseline="0" dirty="0">
                <a:latin typeface="+mn-lt"/>
              </a:rPr>
              <a:t> have </a:t>
            </a:r>
            <a:r>
              <a:rPr lang="fr-FR" sz="2000" b="0" strike="noStrike" spc="-1" baseline="0" dirty="0" err="1">
                <a:latin typeface="+mn-lt"/>
              </a:rPr>
              <a:t>already</a:t>
            </a:r>
            <a:r>
              <a:rPr lang="fr-FR" sz="2000" b="0" strike="noStrike" spc="-1" baseline="0" dirty="0">
                <a:latin typeface="+mn-lt"/>
              </a:rPr>
              <a:t> been </a:t>
            </a:r>
            <a:r>
              <a:rPr lang="fr-FR" sz="2000" b="0" strike="noStrike" spc="-1" baseline="0" dirty="0" err="1">
                <a:latin typeface="+mn-lt"/>
              </a:rPr>
              <a:t>introduced</a:t>
            </a:r>
            <a:r>
              <a:rPr lang="fr-FR" sz="2000" b="0" strike="noStrike" spc="-1" baseline="0" dirty="0">
                <a:latin typeface="+mn-lt"/>
              </a:rPr>
              <a:t> to, i.e. [e] and [i].</a:t>
            </a:r>
            <a:endParaRPr lang="en-GB" sz="2000" b="0" strike="noStrike" spc="-1" dirty="0">
              <a:latin typeface="+mn-lt"/>
            </a:endParaRP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en-GB" altLang="en-US" sz="2000" dirty="0">
              <a:latin typeface="Arial" panose="020B0604020202020204" pitchFamily="34" charset="0"/>
              <a:cs typeface="Noto Sans CJK SC" charset="0"/>
            </a:endParaRP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F9D5099D-EFFB-47AE-8189-8818FCF7E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8685213"/>
            <a:ext cx="2970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marL="0" marR="0" lvl="0" indent="0" algn="r" defTabSz="449263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/>
            </a:pPr>
            <a:fld id="{D631157D-1EEB-4813-8753-5420EBA0B62A}" type="slidenum">
              <a:rPr kumimoji="0" lang="en-GB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ea" charset="0"/>
              </a:rPr>
              <a:pPr marL="0" marR="0" lvl="0" indent="0" algn="r" defTabSz="449263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</a:tabLst>
                <a:defRPr/>
              </a:pPr>
              <a:t>3</a:t>
            </a:fld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655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br>
              <a:rPr lang="en-GB" dirty="0"/>
            </a:b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word ‘Salut’, which has a silent final consonant, and revisit the greeting ‘Bonjour’.</a:t>
            </a:r>
            <a:br>
              <a:rPr lang="en-GB" dirty="0"/>
            </a:b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+mn-lt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the teacher saying ‘Bonjour’. Accompany this with a circular gesture with left palm facing the class, if desired.</a:t>
            </a:r>
            <a:endParaRPr lang="en-GB" sz="1200" b="0" strike="noStrike" spc="-1" dirty="0">
              <a:latin typeface="+mn-lt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the teacher saying ‘Salut’.  Accompany this with a circular gesture with right palm facing the class, if using gestures.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bring up the SFC icon ‘shh’ and point to the ‘t’ at the end of Salut.</a:t>
            </a:r>
            <a:endParaRPr lang="en-GB" sz="1200" b="0" strike="noStrike" spc="-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1-2 minutes</a:t>
            </a: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two new vocabulary items for this lesson.</a:t>
            </a:r>
            <a:br>
              <a:rPr lang="en-GB" dirty="0"/>
            </a:b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+mn-lt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the teacher calling the first pupil. Teacher says: “Pascal...”</a:t>
            </a:r>
            <a:endParaRPr lang="en-GB" sz="1200" b="0" strike="noStrike" spc="-1" dirty="0">
              <a:latin typeface="+mn-lt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Pascal’’s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answer: “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Ici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.” The English meaning appears, too. Ensure meaning is clear and practise pronunciation.</a:t>
            </a:r>
            <a:endParaRPr lang="en-GB" sz="1200" b="0" strike="noStrike" spc="-1" dirty="0">
              <a:latin typeface="+mn-lt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the teacher’s next call. “Sara…”.</a:t>
            </a:r>
            <a:endParaRPr lang="en-GB" sz="1200" b="0" strike="noStrike" spc="-1" dirty="0">
              <a:latin typeface="+mn-lt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Pascal’s answer: “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Là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.” The English meaning appears, too. Ensure meaning is clear and practise pronunciation.</a:t>
            </a:r>
            <a:endParaRPr lang="en-GB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Read the grammar explanation about </a:t>
            </a:r>
            <a:r>
              <a:rPr lang="en-GB" sz="1200" b="0" i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être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  Make sure pupils are clear about the s/he/I pictures as these will come up often in future lessons.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French examples provided.  This is another opportunity to hear and see two of our new words.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666BF5E4-B3AA-482D-8DF1-4A8A1D53B555}" type="slidenum"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6</a:t>
            </a:fld>
            <a:endParaRPr lang="en-GB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10 minutes</a:t>
            </a: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the verbs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suis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and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’. To then practise recall of the two verb meanings in written comprehension.</a:t>
            </a: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1. Ask pupils to write 1-6 in their books, with two headings ‘I’ and ‘S/he’ to the side.</a:t>
            </a: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2. Tell them that they will hear sentences using the verbs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suis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(I am) and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(she or he is), but they won’t hear the pronouns, only the verbs.</a:t>
            </a: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3. The first time they listen, they should decide I or s/he and tick the right column.</a:t>
            </a: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4. The second time they listen, they should write the verb they hear to practise connecting the sound and written form of the verbs.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5. Click to bring up the answers and elicit the English meanings of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suis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each time.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6. A final click brings up a second set of audio buttons with the full sentences to listen to. Pupils can both repeat and translate what they hear.</a:t>
            </a: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Transcript:</a:t>
            </a: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Coralie ? 		Bonjour ! [Je]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suis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ici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Lara ?		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elle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ici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Marie-Laure		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elle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là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Omar ?		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Oui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[je]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suis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ici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Charles ?		Bonjour, Madame !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il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là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Garice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?		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il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là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Océane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?		Bonjour, [je]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suis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ici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  <a:endParaRPr lang="en-GB" sz="1200" b="0" strike="noStrike" spc="-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1301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br>
              <a:rPr lang="en-GB" dirty="0"/>
            </a:b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and practise three new vocabulary items for this lesson, all of which have silent final consonant (in the masculine form).</a:t>
            </a:r>
            <a:br>
              <a:rPr lang="en-GB" dirty="0"/>
            </a:br>
            <a:endParaRPr lang="en-GB" sz="1200" b="0" strike="noStrike" spc="-1" dirty="0">
              <a:latin typeface="+mn-lt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+mn-lt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the teacher calling the first pupil. Teacher says: “Bonjour, Milo.”</a:t>
            </a:r>
            <a:endParaRPr lang="en-GB" sz="1200" b="0" strike="noStrike" spc="-1" dirty="0">
              <a:latin typeface="+mn-lt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Milo’s answer: “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présent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.” Ensure meaning is clear and practise pronunciation.</a:t>
            </a:r>
            <a:endParaRPr lang="en-GB" sz="1200" b="0" strike="noStrike" spc="-1" dirty="0">
              <a:latin typeface="+mn-lt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the teacher’s next call. “Salut, Lucas”.</a:t>
            </a:r>
            <a:endParaRPr lang="en-GB" sz="1200" b="0" strike="noStrike" spc="-1" dirty="0">
              <a:latin typeface="+mn-lt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Milo’s answer (on behalf of Lucas): “absent”. Ensure meaning is clear and practise pronunciation.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Note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 the ‘s’ at the end of Lucas is also silent.  Draw pupils’ attention to it, but silent –s, -x and –d will be practised further next week.</a:t>
            </a:r>
            <a:br>
              <a:rPr lang="en-GB" dirty="0"/>
            </a:b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endParaRPr lang="en-GB" sz="1200" b="0" strike="noStrike" spc="-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9473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3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Read the grammar explanation about adjective agreement. 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French examples provided.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Draw pupils’ attention to the SFC ‘t’ and to the change you hear when an ‘e’ is added.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666BF5E4-B3AA-482D-8DF1-4A8A1D53B555}" type="slidenum"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9</a:t>
            </a:fld>
            <a:endParaRPr lang="en-GB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4B45F-F6ED-43DC-A2A4-B331A33BCA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A7DD06-9DA5-45B7-9108-41ABE5447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90761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3955F-BAD9-40DC-82C4-391B7D163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E30D2-E27E-4200-93C1-3DAF932FC5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2977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B7443-26C7-4F91-B998-3E2A5473D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85061A-3155-423C-8E62-1DEC55BA1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02389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19017-ED51-47B9-9ADA-47E158671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08362-5D46-4EEC-91B9-556D99DD19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5408613" cy="3975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967B9C-FF31-4A6B-95A3-11F7CD403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613" y="1604963"/>
            <a:ext cx="5410200" cy="3975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108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5C0A2-DC33-4857-9F6F-E9B12D88B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262B87-C4AA-4E2D-80CD-5136134E0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552D7C-A9A1-4D43-88B3-3965954EBC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E31EC7-04BE-4F5D-A2B0-D27F0CF5E7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B65BF6-E285-44C8-9A29-0B5CEB3324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4317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7F05C-3238-42E7-B0F2-0BF8666EF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05354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132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F9670-611E-4E9F-B358-5769ED523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79B89-2DA7-4226-B081-0A69DC3EF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D0800C-81F6-44CE-ACC8-1F8432CE79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14012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BEBF8-41C4-4601-9F01-0A2FB89C3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25A1AA-A706-461E-A055-10E4836420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CC19F1-599A-486F-95F1-ED80954A4F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23156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D6432-D457-4E41-ACAD-56887DD5A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8E68A2-7AF7-42C9-8C0A-E6A2DCF15D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7342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61C05D-0F23-4FDE-81B9-29E43622AB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2741613" cy="52149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1BC013-B415-4576-B336-16ABE0D402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365125"/>
            <a:ext cx="8077200" cy="52149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4975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79344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96046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3974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53371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23570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4283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98368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98829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667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4090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658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D0C5A119-75C7-4FD5-A578-8DC027DDA2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2425" cy="132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F14AD946-603A-445F-8423-0B6B621820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4963"/>
            <a:ext cx="10971213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44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754384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Noto Sans CJK SC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Noto Sans CJK SC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Noto Sans CJK SC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Noto Sans CJK SC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Noto Sans CJK SC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Noto Sans CJK SC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Noto Sans CJK SC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Noto Sans CJK SC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78474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3.png"/><Relationship Id="rId7" Type="http://schemas.openxmlformats.org/officeDocument/2006/relationships/image" Target="../media/image24.png"/><Relationship Id="rId12" Type="http://schemas.openxmlformats.org/officeDocument/2006/relationships/audio" Target="../media/audio4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4.wav"/><Relationship Id="rId11" Type="http://schemas.openxmlformats.org/officeDocument/2006/relationships/image" Target="../media/image28.png"/><Relationship Id="rId5" Type="http://schemas.openxmlformats.org/officeDocument/2006/relationships/image" Target="../media/image6.png"/><Relationship Id="rId10" Type="http://schemas.openxmlformats.org/officeDocument/2006/relationships/image" Target="../media/image27.png"/><Relationship Id="rId4" Type="http://schemas.openxmlformats.org/officeDocument/2006/relationships/image" Target="../media/image14.sv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audio" Target="../media/audio4.wav"/><Relationship Id="rId2" Type="http://schemas.openxmlformats.org/officeDocument/2006/relationships/video" Target="../media/media2.mkv"/><Relationship Id="rId1" Type="http://schemas.microsoft.com/office/2007/relationships/media" Target="../media/media2.mkv"/><Relationship Id="rId6" Type="http://schemas.openxmlformats.org/officeDocument/2006/relationships/audio" Target="../media/audio5.wav"/><Relationship Id="rId11" Type="http://schemas.openxmlformats.org/officeDocument/2006/relationships/image" Target="../media/image5.png"/><Relationship Id="rId5" Type="http://schemas.openxmlformats.org/officeDocument/2006/relationships/audio" Target="../media/audio43.wav"/><Relationship Id="rId10" Type="http://schemas.openxmlformats.org/officeDocument/2006/relationships/audio" Target="../media/audio3.wav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.png"/><Relationship Id="rId1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4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5.png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audio" Target="../media/audio2.wav"/><Relationship Id="rId11" Type="http://schemas.openxmlformats.org/officeDocument/2006/relationships/image" Target="../media/image4.png"/><Relationship Id="rId5" Type="http://schemas.openxmlformats.org/officeDocument/2006/relationships/audio" Target="../media/audio1.wav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2.xml"/><Relationship Id="rId9" Type="http://schemas.openxmlformats.org/officeDocument/2006/relationships/audio" Target="../media/audio5.wav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6.wav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2.wav"/><Relationship Id="rId11" Type="http://schemas.openxmlformats.org/officeDocument/2006/relationships/audio" Target="../media/audio8.wav"/><Relationship Id="rId5" Type="http://schemas.openxmlformats.org/officeDocument/2006/relationships/image" Target="../media/image4.png"/><Relationship Id="rId10" Type="http://schemas.openxmlformats.org/officeDocument/2006/relationships/image" Target="../media/image14.svg"/><Relationship Id="rId4" Type="http://schemas.openxmlformats.org/officeDocument/2006/relationships/audio" Target="../media/audio7.wav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8.wav"/><Relationship Id="rId3" Type="http://schemas.openxmlformats.org/officeDocument/2006/relationships/audio" Target="../media/audio9.wav"/><Relationship Id="rId7" Type="http://schemas.openxmlformats.org/officeDocument/2006/relationships/image" Target="../media/image4.png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12.wav"/><Relationship Id="rId11" Type="http://schemas.openxmlformats.org/officeDocument/2006/relationships/image" Target="../media/image13.png"/><Relationship Id="rId5" Type="http://schemas.openxmlformats.org/officeDocument/2006/relationships/audio" Target="../media/audio11.wav"/><Relationship Id="rId10" Type="http://schemas.openxmlformats.org/officeDocument/2006/relationships/image" Target="../media/image15.png"/><Relationship Id="rId4" Type="http://schemas.openxmlformats.org/officeDocument/2006/relationships/audio" Target="../media/audio10.wav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13" Type="http://schemas.openxmlformats.org/officeDocument/2006/relationships/image" Target="../media/image21.png"/><Relationship Id="rId3" Type="http://schemas.openxmlformats.org/officeDocument/2006/relationships/audio" Target="../media/audio13.wav"/><Relationship Id="rId7" Type="http://schemas.openxmlformats.org/officeDocument/2006/relationships/audio" Target="../media/audio17.wav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16.wav"/><Relationship Id="rId11" Type="http://schemas.openxmlformats.org/officeDocument/2006/relationships/image" Target="../media/image19.png"/><Relationship Id="rId5" Type="http://schemas.openxmlformats.org/officeDocument/2006/relationships/audio" Target="../media/audio15.wav"/><Relationship Id="rId10" Type="http://schemas.openxmlformats.org/officeDocument/2006/relationships/image" Target="../media/image18.png"/><Relationship Id="rId4" Type="http://schemas.openxmlformats.org/officeDocument/2006/relationships/audio" Target="../media/audio14.wav"/><Relationship Id="rId9" Type="http://schemas.openxmlformats.org/officeDocument/2006/relationships/image" Target="../media/image17.png"/><Relationship Id="rId14" Type="http://schemas.openxmlformats.org/officeDocument/2006/relationships/audio" Target="../media/audio19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audio" Target="../media/audio25.wav"/><Relationship Id="rId18" Type="http://schemas.openxmlformats.org/officeDocument/2006/relationships/audio" Target="../media/audio30.wav"/><Relationship Id="rId3" Type="http://schemas.openxmlformats.org/officeDocument/2006/relationships/image" Target="../media/image4.png"/><Relationship Id="rId21" Type="http://schemas.openxmlformats.org/officeDocument/2006/relationships/audio" Target="../media/audio33.wav"/><Relationship Id="rId7" Type="http://schemas.openxmlformats.org/officeDocument/2006/relationships/image" Target="../media/image23.png"/><Relationship Id="rId12" Type="http://schemas.openxmlformats.org/officeDocument/2006/relationships/audio" Target="../media/audio24.wav"/><Relationship Id="rId17" Type="http://schemas.openxmlformats.org/officeDocument/2006/relationships/audio" Target="../media/audio29.wav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28.wav"/><Relationship Id="rId20" Type="http://schemas.openxmlformats.org/officeDocument/2006/relationships/audio" Target="../media/audio32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11" Type="http://schemas.openxmlformats.org/officeDocument/2006/relationships/audio" Target="../media/audio23.wav"/><Relationship Id="rId24" Type="http://schemas.openxmlformats.org/officeDocument/2006/relationships/audio" Target="../media/audio8.wav"/><Relationship Id="rId5" Type="http://schemas.openxmlformats.org/officeDocument/2006/relationships/image" Target="../media/image15.png"/><Relationship Id="rId15" Type="http://schemas.openxmlformats.org/officeDocument/2006/relationships/audio" Target="../media/audio27.wav"/><Relationship Id="rId23" Type="http://schemas.openxmlformats.org/officeDocument/2006/relationships/image" Target="../media/image14.svg"/><Relationship Id="rId10" Type="http://schemas.openxmlformats.org/officeDocument/2006/relationships/audio" Target="../media/audio22.wav"/><Relationship Id="rId19" Type="http://schemas.openxmlformats.org/officeDocument/2006/relationships/audio" Target="../media/audio31.wav"/><Relationship Id="rId4" Type="http://schemas.openxmlformats.org/officeDocument/2006/relationships/audio" Target="../media/audio2.wav"/><Relationship Id="rId9" Type="http://schemas.openxmlformats.org/officeDocument/2006/relationships/audio" Target="../media/audio21.wav"/><Relationship Id="rId14" Type="http://schemas.openxmlformats.org/officeDocument/2006/relationships/audio" Target="../media/audio26.wav"/><Relationship Id="rId2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4.svg"/><Relationship Id="rId3" Type="http://schemas.openxmlformats.org/officeDocument/2006/relationships/audio" Target="../media/audio34.wav"/><Relationship Id="rId7" Type="http://schemas.openxmlformats.org/officeDocument/2006/relationships/image" Target="../media/image4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37.wav"/><Relationship Id="rId11" Type="http://schemas.openxmlformats.org/officeDocument/2006/relationships/image" Target="../media/image8.png"/><Relationship Id="rId5" Type="http://schemas.openxmlformats.org/officeDocument/2006/relationships/audio" Target="../media/audio36.wav"/><Relationship Id="rId10" Type="http://schemas.openxmlformats.org/officeDocument/2006/relationships/image" Target="../media/image15.png"/><Relationship Id="rId4" Type="http://schemas.openxmlformats.org/officeDocument/2006/relationships/audio" Target="../media/audio35.wav"/><Relationship Id="rId9" Type="http://schemas.openxmlformats.org/officeDocument/2006/relationships/image" Target="../media/image16.png"/><Relationship Id="rId14" Type="http://schemas.openxmlformats.org/officeDocument/2006/relationships/audio" Target="../media/audio8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38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41.wav"/><Relationship Id="rId5" Type="http://schemas.openxmlformats.org/officeDocument/2006/relationships/audio" Target="../media/audio40.wav"/><Relationship Id="rId4" Type="http://schemas.openxmlformats.org/officeDocument/2006/relationships/audio" Target="../media/audio3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" name="CustomShape 3"/>
          <p:cNvSpPr/>
          <p:nvPr/>
        </p:nvSpPr>
        <p:spPr>
          <a:xfrm>
            <a:off x="43047" y="5329800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lvl="0" indent="-457200">
              <a:buClr>
                <a:prstClr val="white"/>
              </a:buClr>
              <a:buFont typeface="Wingdings" panose="05000000000000000000" pitchFamily="2" charset="2"/>
              <a:buChar char="§"/>
            </a:pP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Être : suis + est </a:t>
            </a:r>
          </a:p>
          <a:p>
            <a:pPr marL="457920" lvl="0" indent="-457200">
              <a:buClr>
                <a:prstClr val="white"/>
              </a:buClr>
              <a:buFont typeface="Wingdings" panose="05000000000000000000" pitchFamily="2" charset="2"/>
              <a:buChar char="§"/>
            </a:pP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SSC Silent Final Consonant (SFC) – 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Describing me and others</a:t>
            </a:r>
            <a:endParaRPr lang="en-GB" sz="4000" dirty="0"/>
          </a:p>
        </p:txBody>
      </p:sp>
      <p:sp>
        <p:nvSpPr>
          <p:cNvPr id="11" name="Google Shape;100;p2">
            <a:extLst>
              <a:ext uri="{FF2B5EF4-FFF2-40B4-BE49-F238E27FC236}">
                <a16:creationId xmlns:a16="http://schemas.microsoft.com/office/drawing/2014/main" id="{14A4C225-B1AB-4A07-9FD1-ADBC1D65F87C}"/>
              </a:ext>
            </a:extLst>
          </p:cNvPr>
          <p:cNvSpPr/>
          <p:nvPr/>
        </p:nvSpPr>
        <p:spPr>
          <a:xfrm>
            <a:off x="6368181" y="455238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rouge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10" name="Picture 9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DA8D5B47-4E18-4C30-8F2C-BE636D3DAD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116" y="369171"/>
            <a:ext cx="5084505" cy="43590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ED2363-2E12-45C5-942F-94CEDF666DE5}"/>
              </a:ext>
            </a:extLst>
          </p:cNvPr>
          <p:cNvSpPr txBox="1"/>
          <p:nvPr/>
        </p:nvSpPr>
        <p:spPr>
          <a:xfrm>
            <a:off x="9744753" y="6404851"/>
            <a:ext cx="2499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  <p:pic>
        <p:nvPicPr>
          <p:cNvPr id="8" name="Google Shape;194;p9" descr="List, Icon, Symbol, Paper, Sign, Flat">
            <a:extLst>
              <a:ext uri="{FF2B5EF4-FFF2-40B4-BE49-F238E27FC236}">
                <a16:creationId xmlns:a16="http://schemas.microsoft.com/office/drawing/2014/main" id="{A5784EB9-04CB-6F2E-1C5A-F2E80C52043B}"/>
              </a:ext>
            </a:extLst>
          </p:cNvPr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1765" l="10000" r="90294">
                        <a14:foregroundMark x1="46176" y1="43235" x2="46176" y2="43235"/>
                        <a14:foregroundMark x1="46176" y1="43235" x2="45000" y2="39706"/>
                        <a14:foregroundMark x1="66176" y1="32647" x2="22647" y2="60588"/>
                        <a14:foregroundMark x1="22647" y1="60588" x2="57941" y2="89118"/>
                        <a14:foregroundMark x1="75588" y1="75000" x2="32059" y2="37353"/>
                        <a14:foregroundMark x1="32059" y1="37353" x2="62647" y2="40882"/>
                        <a14:foregroundMark x1="62647" y1="40882" x2="49706" y2="29118"/>
                        <a14:foregroundMark x1="52941" y1="55294" x2="52941" y2="55294"/>
                        <a14:foregroundMark x1="48235" y1="61176" x2="34412" y2="59118"/>
                        <a14:foregroundMark x1="54412" y1="74118" x2="35294" y2="74706"/>
                        <a14:foregroundMark x1="40588" y1="62353" x2="30000" y2="60000"/>
                        <a14:foregroundMark x1="43529" y1="64118" x2="64118" y2="67941"/>
                        <a14:foregroundMark x1="10294" y1="60000" x2="10294" y2="40000"/>
                        <a14:foregroundMark x1="54839" y1="91549" x2="40307" y2="90973"/>
                        <a14:foregroundMark x1="49118" y1="61176" x2="62059" y2="71176"/>
                        <a14:foregroundMark x1="53824" y1="47941" x2="53824" y2="47941"/>
                        <a14:foregroundMark x1="55882" y1="49706" x2="55000" y2="52059"/>
                        <a14:foregroundMark x1="55000" y1="52059" x2="55000" y2="52059"/>
                        <a14:foregroundMark x1="59412" y1="51471" x2="59412" y2="51471"/>
                        <a14:foregroundMark x1="64706" y1="43529" x2="63529" y2="38529"/>
                        <a14:foregroundMark x1="90294" y1="40294" x2="89706" y2="63529"/>
                        <a14:foregroundMark x1="62941" y1="10000" x2="38529" y2="10294"/>
                        <a14:foregroundMark x1="62059" y1="31765" x2="35588" y2="30882"/>
                        <a14:foregroundMark x1="33824" y1="30294" x2="63529" y2="32941"/>
                        <a14:foregroundMark x1="63824" y1="30882" x2="30588" y2="30588"/>
                        <a14:foregroundMark x1="30588" y1="30588" x2="31765" y2="55882"/>
                        <a14:foregroundMark x1="56471" y1="35294" x2="60882" y2="62059"/>
                        <a14:foregroundMark x1="66471" y1="32647" x2="65588" y2="68235"/>
                        <a14:foregroundMark x1="65588" y1="71765" x2="32941" y2="71471"/>
                        <a14:foregroundMark x1="39706" y1="51176" x2="57353" y2="62647"/>
                        <a14:foregroundMark x1="29412" y1="55588" x2="28529" y2="31765"/>
                        <a14:backgroundMark x1="32353" y1="90588" x2="32353" y2="90588"/>
                        <a14:backgroundMark x1="33235" y1="90000" x2="38824" y2="92647"/>
                        <a14:backgroundMark x1="30294" y1="91471" x2="30882" y2="90882"/>
                        <a14:backgroundMark x1="59412" y1="93235" x2="56176" y2="93529"/>
                        <a14:backgroundMark x1="32353" y1="89706" x2="34706" y2="95000"/>
                        <a14:backgroundMark x1="57647" y1="92647" x2="63824" y2="91176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115763" y="2490862"/>
            <a:ext cx="1146004" cy="120032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D25C4D48-5270-0C16-7359-41503AB34E66}"/>
              </a:ext>
            </a:extLst>
          </p:cNvPr>
          <p:cNvSpPr txBox="1"/>
          <p:nvPr/>
        </p:nvSpPr>
        <p:spPr>
          <a:xfrm>
            <a:off x="185920" y="2478318"/>
            <a:ext cx="30509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3600" b="1" dirty="0">
                <a:ln w="2857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B9E5EE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Jumble" panose="02000503000000020004" pitchFamily="2" charset="0"/>
              </a:rPr>
              <a:t>Answering the register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raphic 47" descr="Teacher">
            <a:extLst>
              <a:ext uri="{FF2B5EF4-FFF2-40B4-BE49-F238E27FC236}">
                <a16:creationId xmlns:a16="http://schemas.microsoft.com/office/drawing/2014/main" id="{C61E33BB-8FEC-4A88-A5A7-332FA28B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21080" y="925678"/>
            <a:ext cx="799670" cy="914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452" y="94268"/>
            <a:ext cx="9206385" cy="584158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buClrTx/>
              <a:buSzTx/>
              <a:defRPr/>
            </a:pPr>
            <a:r>
              <a:rPr lang="en-GB" sz="3200" b="1" kern="1200" spc="-1" dirty="0">
                <a:solidFill>
                  <a:srgbClr val="002060"/>
                </a:solidFill>
                <a:latin typeface="Century gothic"/>
                <a:ea typeface="Century Gothic"/>
              </a:rPr>
              <a:t>Monsieur Lemaire has also taken the register.</a:t>
            </a:r>
            <a:endParaRPr lang="en-GB" sz="3200" kern="1200" spc="-1" dirty="0">
              <a:solidFill>
                <a:prstClr val="black"/>
              </a:solidFill>
              <a:latin typeface="Century gothic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80D9A9AC-8259-4142-A405-4445BF42A4E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9" name="Title 2">
            <a:hlinkClick r:id="" action="ppaction://noaction">
              <a:snd r:embed="rId6" name="lire.wav"/>
            </a:hlinkClick>
            <a:extLst>
              <a:ext uri="{FF2B5EF4-FFF2-40B4-BE49-F238E27FC236}">
                <a16:creationId xmlns:a16="http://schemas.microsoft.com/office/drawing/2014/main" id="{DC49E32B-3859-4E8C-9040-D8F27C077AE8}"/>
              </a:ext>
            </a:extLst>
          </p:cNvPr>
          <p:cNvSpPr txBox="1">
            <a:spLocks/>
          </p:cNvSpPr>
          <p:nvPr/>
        </p:nvSpPr>
        <p:spPr>
          <a:xfrm>
            <a:off x="11315774" y="1033981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lire</a:t>
            </a:r>
          </a:p>
        </p:txBody>
      </p:sp>
      <p:pic>
        <p:nvPicPr>
          <p:cNvPr id="13" name="Google Shape;213;p9">
            <a:extLst>
              <a:ext uri="{FF2B5EF4-FFF2-40B4-BE49-F238E27FC236}">
                <a16:creationId xmlns:a16="http://schemas.microsoft.com/office/drawing/2014/main" id="{92DC21DD-C00E-4235-A9EB-2F530FFFA62C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9574920" y="133920"/>
            <a:ext cx="1296000" cy="1305000"/>
          </a:xfrm>
          <a:prstGeom prst="rect">
            <a:avLst/>
          </a:prstGeom>
          <a:ln>
            <a:noFill/>
          </a:ln>
        </p:spPr>
      </p:pic>
      <p:pic>
        <p:nvPicPr>
          <p:cNvPr id="14" name="Google Shape;194;p9">
            <a:extLst>
              <a:ext uri="{FF2B5EF4-FFF2-40B4-BE49-F238E27FC236}">
                <a16:creationId xmlns:a16="http://schemas.microsoft.com/office/drawing/2014/main" id="{ABBB72B2-7420-4913-BAF2-86387915CAEC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1265790" y="2044002"/>
            <a:ext cx="961323" cy="907560"/>
          </a:xfrm>
          <a:prstGeom prst="rect">
            <a:avLst/>
          </a:prstGeom>
          <a:ln>
            <a:noFill/>
          </a:ln>
        </p:spPr>
      </p:pic>
      <p:pic>
        <p:nvPicPr>
          <p:cNvPr id="15" name="Google Shape;195;p9">
            <a:extLst>
              <a:ext uri="{FF2B5EF4-FFF2-40B4-BE49-F238E27FC236}">
                <a16:creationId xmlns:a16="http://schemas.microsoft.com/office/drawing/2014/main" id="{988D6757-8E46-4637-B79A-8D0313183EB0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93864" y="1060652"/>
            <a:ext cx="1141920" cy="839580"/>
          </a:xfrm>
          <a:prstGeom prst="rect">
            <a:avLst/>
          </a:prstGeom>
          <a:ln>
            <a:noFill/>
          </a:ln>
        </p:spPr>
      </p:pic>
      <p:sp>
        <p:nvSpPr>
          <p:cNvPr id="16" name="CustomShape 7">
            <a:extLst>
              <a:ext uri="{FF2B5EF4-FFF2-40B4-BE49-F238E27FC236}">
                <a16:creationId xmlns:a16="http://schemas.microsoft.com/office/drawing/2014/main" id="{60A3FBBB-E738-4D47-8F21-50FD1F3BAE5B}"/>
              </a:ext>
            </a:extLst>
          </p:cNvPr>
          <p:cNvSpPr/>
          <p:nvPr/>
        </p:nvSpPr>
        <p:spPr>
          <a:xfrm>
            <a:off x="150452" y="545042"/>
            <a:ext cx="45928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But he </a:t>
            </a:r>
            <a:r>
              <a:rPr lang="en-GB" sz="2400" spc="-1" dirty="0">
                <a:solidFill>
                  <a:srgbClr val="002060"/>
                </a:solidFill>
                <a:latin typeface="Century Gothic"/>
                <a:ea typeface="Century Gothic"/>
              </a:rPr>
              <a:t>has got in a muddle.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" name="CustomShape 8">
            <a:extLst>
              <a:ext uri="{FF2B5EF4-FFF2-40B4-BE49-F238E27FC236}">
                <a16:creationId xmlns:a16="http://schemas.microsoft.com/office/drawing/2014/main" id="{1097AB1C-3014-4666-96B2-30CAB59643C1}"/>
              </a:ext>
            </a:extLst>
          </p:cNvPr>
          <p:cNvSpPr/>
          <p:nvPr/>
        </p:nvSpPr>
        <p:spPr>
          <a:xfrm>
            <a:off x="4337280" y="531575"/>
            <a:ext cx="588564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Who is present?</a:t>
            </a:r>
            <a:r>
              <a:rPr kumimoji="0" lang="en-GB" sz="2400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Who is absent?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8" name="CustomShape 10">
            <a:extLst>
              <a:ext uri="{FF2B5EF4-FFF2-40B4-BE49-F238E27FC236}">
                <a16:creationId xmlns:a16="http://schemas.microsoft.com/office/drawing/2014/main" id="{D9E8ECAE-E384-41AD-8C5B-129C4DA04B1F}"/>
              </a:ext>
            </a:extLst>
          </p:cNvPr>
          <p:cNvSpPr/>
          <p:nvPr/>
        </p:nvSpPr>
        <p:spPr>
          <a:xfrm>
            <a:off x="2120750" y="1611152"/>
            <a:ext cx="1905840" cy="57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</a:rPr>
              <a:t>la </a:t>
            </a: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</a:rPr>
              <a:t>liste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graphicFrame>
        <p:nvGraphicFramePr>
          <p:cNvPr id="20" name="Table 5">
            <a:extLst>
              <a:ext uri="{FF2B5EF4-FFF2-40B4-BE49-F238E27FC236}">
                <a16:creationId xmlns:a16="http://schemas.microsoft.com/office/drawing/2014/main" id="{91A0EFBB-FF18-4367-BCFD-5E85E6D476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5652328"/>
              </p:ext>
            </p:extLst>
          </p:nvPr>
        </p:nvGraphicFramePr>
        <p:xfrm>
          <a:off x="2229825" y="2172599"/>
          <a:ext cx="7514250" cy="4514031"/>
        </p:xfrm>
        <a:graphic>
          <a:graphicData uri="http://schemas.openxmlformats.org/drawingml/2006/table">
            <a:tbl>
              <a:tblPr/>
              <a:tblGrid>
                <a:gridCol w="5054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68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46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72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600" b="1" strike="noStrike" spc="-1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Ex.</a:t>
                      </a:r>
                      <a:endParaRPr lang="en-GB" sz="16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Adèle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Olivier</a:t>
                      </a: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est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</a:t>
                      </a: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présent</a:t>
                      </a:r>
                      <a:r>
                        <a:rPr lang="en-GB" sz="2000" b="1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e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.</a:t>
                      </a: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1</a:t>
                      </a:r>
                      <a:endParaRPr lang="en-GB" sz="2000" b="0" strike="noStrike" spc="-1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Anne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Milo</a:t>
                      </a: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est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</a:t>
                      </a: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présent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.</a:t>
                      </a: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2</a:t>
                      </a:r>
                      <a:endParaRPr lang="en-GB" sz="2000" b="0" strike="noStrike" spc="-1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Lucas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Callie</a:t>
                      </a: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est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absent.</a:t>
                      </a: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3</a:t>
                      </a:r>
                      <a:endParaRPr lang="en-GB" sz="2000" b="0" strike="noStrike" spc="-1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Maxime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Hannah</a:t>
                      </a: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est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</a:t>
                      </a: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présent</a:t>
                      </a:r>
                      <a:r>
                        <a:rPr lang="en-GB" sz="2000" b="1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e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.</a:t>
                      </a: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4</a:t>
                      </a:r>
                      <a:endParaRPr lang="en-GB" sz="2000" b="0" strike="noStrike" spc="-1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Patrice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Naomie</a:t>
                      </a: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est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absent</a:t>
                      </a: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e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.</a:t>
                      </a: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5</a:t>
                      </a:r>
                      <a:endParaRPr lang="en-GB" sz="2000" b="0" strike="noStrike" spc="-1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latin typeface="Century gothic"/>
                        </a:rPr>
                        <a:t>Sophie</a:t>
                      </a: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Oscar</a:t>
                      </a: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est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</a:t>
                      </a: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présent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.</a:t>
                      </a: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6</a:t>
                      </a:r>
                      <a:endParaRPr lang="en-GB" sz="2000" b="0" strike="noStrike" spc="-1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Pascal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Mia</a:t>
                      </a: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est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absent.</a:t>
                      </a: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7</a:t>
                      </a:r>
                      <a:endParaRPr lang="en-GB" sz="2000" b="0" strike="noStrike" spc="-1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Odile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Ali</a:t>
                      </a: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est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</a:t>
                      </a: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présent</a:t>
                      </a:r>
                      <a:r>
                        <a:rPr lang="en-GB" sz="2000" b="1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e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.</a:t>
                      </a: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15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</a:rPr>
                        <a:t>8</a:t>
                      </a:r>
                      <a:endParaRPr lang="en-GB" sz="2000" b="0" strike="noStrike" spc="-1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Charlotte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Amir</a:t>
                      </a: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est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 </a:t>
                      </a:r>
                      <a:r>
                        <a:rPr lang="en-GB" sz="2000" b="0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présent</a:t>
                      </a:r>
                      <a:r>
                        <a:rPr lang="en-GB" sz="2000" b="0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.</a:t>
                      </a:r>
                      <a:endParaRPr lang="en-GB" sz="20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92D050"/>
                      </a:solidFill>
                    </a:lnL>
                    <a:lnR w="12240">
                      <a:solidFill>
                        <a:srgbClr val="92D050"/>
                      </a:solidFill>
                    </a:lnR>
                    <a:lnT w="12240">
                      <a:solidFill>
                        <a:srgbClr val="92D050"/>
                      </a:solidFill>
                    </a:lnT>
                    <a:lnB w="12240">
                      <a:solidFill>
                        <a:srgbClr val="92D05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1" name="CustomShape 9">
            <a:extLst>
              <a:ext uri="{FF2B5EF4-FFF2-40B4-BE49-F238E27FC236}">
                <a16:creationId xmlns:a16="http://schemas.microsoft.com/office/drawing/2014/main" id="{75D88757-5EE4-4F7B-BDE5-913E3D28ECD4}"/>
              </a:ext>
            </a:extLst>
          </p:cNvPr>
          <p:cNvSpPr/>
          <p:nvPr/>
        </p:nvSpPr>
        <p:spPr>
          <a:xfrm>
            <a:off x="5377016" y="2694157"/>
            <a:ext cx="1619640" cy="46008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" name="CustomShape 12">
            <a:extLst>
              <a:ext uri="{FF2B5EF4-FFF2-40B4-BE49-F238E27FC236}">
                <a16:creationId xmlns:a16="http://schemas.microsoft.com/office/drawing/2014/main" id="{F2939933-813A-4AB0-A8ED-1B85A34B50DA}"/>
              </a:ext>
            </a:extLst>
          </p:cNvPr>
          <p:cNvSpPr/>
          <p:nvPr/>
        </p:nvSpPr>
        <p:spPr>
          <a:xfrm>
            <a:off x="2971134" y="2191826"/>
            <a:ext cx="1632581" cy="45994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395CA87-EF7D-4618-BC2D-9320D3F9ED3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3003126" y="2268019"/>
            <a:ext cx="273474" cy="38374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D2B59FE-56BB-40BD-95CA-2D6B3B83E42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9237" t="14899" r="17129" b="11582"/>
          <a:stretch/>
        </p:blipFill>
        <p:spPr>
          <a:xfrm>
            <a:off x="5453724" y="2238783"/>
            <a:ext cx="287942" cy="42011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2C1A306-9947-4970-86C3-BB2733795C7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9237" t="14899" r="17129" b="11582"/>
          <a:stretch/>
        </p:blipFill>
        <p:spPr>
          <a:xfrm>
            <a:off x="5457721" y="2705172"/>
            <a:ext cx="287942" cy="42011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5A4592B-A06B-447B-9AE9-A0DAFD17CC4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3003126" y="2775335"/>
            <a:ext cx="273474" cy="3837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E23C251-B27E-461B-A586-F0FC01207C3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5482299" y="3258194"/>
            <a:ext cx="273474" cy="38374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D671278-C9AF-40F2-9272-C31BBD9CF67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9237" t="14899" r="17129" b="11582"/>
          <a:stretch/>
        </p:blipFill>
        <p:spPr>
          <a:xfrm>
            <a:off x="2965508" y="3231639"/>
            <a:ext cx="287942" cy="42011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6D13183-0620-47CF-A34D-288DA584BB9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5468192" y="3751790"/>
            <a:ext cx="273474" cy="3837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92CE8FA-4DDE-4B63-A4A3-41B7E9DFC5A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9237" t="14899" r="17129" b="11582"/>
          <a:stretch/>
        </p:blipFill>
        <p:spPr>
          <a:xfrm>
            <a:off x="2951401" y="3725235"/>
            <a:ext cx="287942" cy="42011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AB8BAD1-553F-4AA5-91E0-CC49F96A2F9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5453724" y="4241539"/>
            <a:ext cx="273474" cy="38374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B6A6476-6EEE-4075-8F36-08045B9CCBF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9237" t="14899" r="17129" b="11582"/>
          <a:stretch/>
        </p:blipFill>
        <p:spPr>
          <a:xfrm>
            <a:off x="2936933" y="4214984"/>
            <a:ext cx="287942" cy="42011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8589EE4-28C8-4659-98CF-92B48728509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9237" t="14899" r="17129" b="11582"/>
          <a:stretch/>
        </p:blipFill>
        <p:spPr>
          <a:xfrm>
            <a:off x="5434674" y="4708849"/>
            <a:ext cx="287942" cy="42011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A1FCC92-E7BB-448F-A010-21CF76B01A9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2978652" y="4741100"/>
            <a:ext cx="273474" cy="38374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8F89395-C263-479A-8BBF-C9FE7C9421D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5456397" y="5216436"/>
            <a:ext cx="273474" cy="38374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DC63905-C8E1-40D5-8D17-3B246C8A393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9237" t="14899" r="17129" b="11582"/>
          <a:stretch/>
        </p:blipFill>
        <p:spPr>
          <a:xfrm>
            <a:off x="2958274" y="5229155"/>
            <a:ext cx="287942" cy="42011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90F37D2-6132-4403-AC02-8B8C93AD12B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9237" t="14899" r="17129" b="11582"/>
          <a:stretch/>
        </p:blipFill>
        <p:spPr>
          <a:xfrm>
            <a:off x="5407423" y="5673374"/>
            <a:ext cx="287942" cy="42011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2CC7242-2434-487F-B591-38E2647D7A2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2978652" y="5745715"/>
            <a:ext cx="273474" cy="38374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CCB4668-9AFE-4ACE-AF2D-C2768B30128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9237" t="14899" r="17129" b="11582"/>
          <a:stretch/>
        </p:blipFill>
        <p:spPr>
          <a:xfrm>
            <a:off x="5392955" y="6200471"/>
            <a:ext cx="287942" cy="42011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4C13EDB-672A-4558-BD28-EB7C413101F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2972742" y="6230402"/>
            <a:ext cx="273474" cy="383746"/>
          </a:xfrm>
          <a:prstGeom prst="rect">
            <a:avLst/>
          </a:prstGeom>
        </p:spPr>
      </p:pic>
      <p:sp>
        <p:nvSpPr>
          <p:cNvPr id="41" name="CustomShape 12">
            <a:extLst>
              <a:ext uri="{FF2B5EF4-FFF2-40B4-BE49-F238E27FC236}">
                <a16:creationId xmlns:a16="http://schemas.microsoft.com/office/drawing/2014/main" id="{52C9AA53-675B-44E9-8B0B-5A61DE2BBFC3}"/>
              </a:ext>
            </a:extLst>
          </p:cNvPr>
          <p:cNvSpPr/>
          <p:nvPr/>
        </p:nvSpPr>
        <p:spPr>
          <a:xfrm>
            <a:off x="2967601" y="3191322"/>
            <a:ext cx="1632581" cy="503114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" name="CustomShape 9">
            <a:extLst>
              <a:ext uri="{FF2B5EF4-FFF2-40B4-BE49-F238E27FC236}">
                <a16:creationId xmlns:a16="http://schemas.microsoft.com/office/drawing/2014/main" id="{03102A3B-302F-48D2-B01A-51DCC3B9EAFB}"/>
              </a:ext>
            </a:extLst>
          </p:cNvPr>
          <p:cNvSpPr/>
          <p:nvPr/>
        </p:nvSpPr>
        <p:spPr>
          <a:xfrm>
            <a:off x="5409410" y="3694529"/>
            <a:ext cx="1619640" cy="487354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" name="CustomShape 12">
            <a:extLst>
              <a:ext uri="{FF2B5EF4-FFF2-40B4-BE49-F238E27FC236}">
                <a16:creationId xmlns:a16="http://schemas.microsoft.com/office/drawing/2014/main" id="{35D00470-34DC-47CB-8C61-5A30409AD70C}"/>
              </a:ext>
            </a:extLst>
          </p:cNvPr>
          <p:cNvSpPr/>
          <p:nvPr/>
        </p:nvSpPr>
        <p:spPr>
          <a:xfrm>
            <a:off x="5402937" y="4210835"/>
            <a:ext cx="1632581" cy="46008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" name="CustomShape 12">
            <a:extLst>
              <a:ext uri="{FF2B5EF4-FFF2-40B4-BE49-F238E27FC236}">
                <a16:creationId xmlns:a16="http://schemas.microsoft.com/office/drawing/2014/main" id="{69E613AD-058C-4C58-BE0B-ACB984E94D15}"/>
              </a:ext>
            </a:extLst>
          </p:cNvPr>
          <p:cNvSpPr/>
          <p:nvPr/>
        </p:nvSpPr>
        <p:spPr>
          <a:xfrm>
            <a:off x="5402937" y="4686809"/>
            <a:ext cx="1632581" cy="484687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" name="CustomShape 12">
            <a:extLst>
              <a:ext uri="{FF2B5EF4-FFF2-40B4-BE49-F238E27FC236}">
                <a16:creationId xmlns:a16="http://schemas.microsoft.com/office/drawing/2014/main" id="{033A209B-FAA7-48A4-8C79-D129C9DD542E}"/>
              </a:ext>
            </a:extLst>
          </p:cNvPr>
          <p:cNvSpPr/>
          <p:nvPr/>
        </p:nvSpPr>
        <p:spPr>
          <a:xfrm>
            <a:off x="2957196" y="5199939"/>
            <a:ext cx="1632581" cy="484687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12">
            <a:extLst>
              <a:ext uri="{FF2B5EF4-FFF2-40B4-BE49-F238E27FC236}">
                <a16:creationId xmlns:a16="http://schemas.microsoft.com/office/drawing/2014/main" id="{11FA077E-9349-49CD-B920-A5BE384AFBF9}"/>
              </a:ext>
            </a:extLst>
          </p:cNvPr>
          <p:cNvSpPr/>
          <p:nvPr/>
        </p:nvSpPr>
        <p:spPr>
          <a:xfrm>
            <a:off x="2965507" y="5686333"/>
            <a:ext cx="1632581" cy="484687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" name="CustomShape 12">
            <a:extLst>
              <a:ext uri="{FF2B5EF4-FFF2-40B4-BE49-F238E27FC236}">
                <a16:creationId xmlns:a16="http://schemas.microsoft.com/office/drawing/2014/main" id="{2078E37B-26C0-41E4-880B-F1DFB8242DB5}"/>
              </a:ext>
            </a:extLst>
          </p:cNvPr>
          <p:cNvSpPr/>
          <p:nvPr/>
        </p:nvSpPr>
        <p:spPr>
          <a:xfrm>
            <a:off x="5402937" y="6200471"/>
            <a:ext cx="1632581" cy="484688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786EB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" name="Speech Bubble: Rectangle with Corners Rounded 48">
            <a:hlinkClick r:id="" action="ppaction://noaction">
              <a:snd r:embed="rId12" name="Écris de 1 a 8 le nom de la personne.wav"/>
            </a:hlinkClick>
            <a:extLst>
              <a:ext uri="{FF2B5EF4-FFF2-40B4-BE49-F238E27FC236}">
                <a16:creationId xmlns:a16="http://schemas.microsoft.com/office/drawing/2014/main" id="{8BAB1995-B5C4-4786-AC75-A1B8CADA19F6}"/>
              </a:ext>
            </a:extLst>
          </p:cNvPr>
          <p:cNvSpPr/>
          <p:nvPr/>
        </p:nvSpPr>
        <p:spPr>
          <a:xfrm>
            <a:off x="2235480" y="1072662"/>
            <a:ext cx="5885640" cy="515626"/>
          </a:xfrm>
          <a:prstGeom prst="wedgeRoundRectCallout">
            <a:avLst>
              <a:gd name="adj1" fmla="val -55051"/>
              <a:gd name="adj2" fmla="val 1016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" name="CustomShape 8">
            <a:hlinkClick r:id="" action="ppaction://noaction">
              <a:snd r:embed="rId12" name="Écris de 1 a 8 le nom de la personne.wav"/>
            </a:hlinkClick>
            <a:extLst>
              <a:ext uri="{FF2B5EF4-FFF2-40B4-BE49-F238E27FC236}">
                <a16:creationId xmlns:a16="http://schemas.microsoft.com/office/drawing/2014/main" id="{AB368F12-A27A-4221-9CCC-C684B5F2D2E3}"/>
              </a:ext>
            </a:extLst>
          </p:cNvPr>
          <p:cNvSpPr/>
          <p:nvPr/>
        </p:nvSpPr>
        <p:spPr>
          <a:xfrm>
            <a:off x="2206046" y="1083884"/>
            <a:ext cx="588564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Écris</a:t>
            </a:r>
            <a:r>
              <a:rPr lang="en-GB" sz="28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1-8 le nom de la </a:t>
            </a:r>
            <a:r>
              <a:rPr lang="en-GB" sz="28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personne</a:t>
            </a:r>
            <a:r>
              <a:rPr lang="en-GB" sz="28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lang="en-GB" sz="2800" spc="-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2605C3-4855-4B67-B160-F30D30783DA7}"/>
              </a:ext>
            </a:extLst>
          </p:cNvPr>
          <p:cNvSpPr txBox="1"/>
          <p:nvPr/>
        </p:nvSpPr>
        <p:spPr>
          <a:xfrm>
            <a:off x="9962175" y="6401217"/>
            <a:ext cx="2096976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le nom - name</a:t>
            </a:r>
          </a:p>
        </p:txBody>
      </p:sp>
    </p:spTree>
    <p:extLst>
      <p:ext uri="{BB962C8B-B14F-4D97-AF65-F5344CB8AC3E}">
        <p14:creationId xmlns:p14="http://schemas.microsoft.com/office/powerpoint/2010/main" val="312946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94A17-D26F-432C-83D6-434C54787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7812" y="25137"/>
            <a:ext cx="4334188" cy="3049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revoir, tout le monde !</a:t>
            </a:r>
          </a:p>
        </p:txBody>
      </p:sp>
      <p:pic>
        <p:nvPicPr>
          <p:cNvPr id="4" name="Picture 3" descr="Icon&#10;&#10;Description automatically generated">
            <a:hlinkClick r:id="" action="ppaction://noaction">
              <a:snd r:embed="rId6" name="écrire.wav"/>
            </a:hlinkClick>
            <a:extLst>
              <a:ext uri="{FF2B5EF4-FFF2-40B4-BE49-F238E27FC236}">
                <a16:creationId xmlns:a16="http://schemas.microsoft.com/office/drawing/2014/main" id="{CA3B295D-84C7-481F-BCF2-87459A21F6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147" y="1459532"/>
            <a:ext cx="2685705" cy="2693968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hlinkClick r:id="" action="ppaction://noaction">
              <a:snd r:embed="rId8" name="écouter.wav"/>
            </a:hlinkClick>
            <a:extLst>
              <a:ext uri="{FF2B5EF4-FFF2-40B4-BE49-F238E27FC236}">
                <a16:creationId xmlns:a16="http://schemas.microsoft.com/office/drawing/2014/main" id="{9E11699B-77B6-4926-8D81-850C0725BD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51" y="1545886"/>
            <a:ext cx="2685705" cy="2685705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hlinkClick r:id="" action="ppaction://noaction">
              <a:snd r:embed="rId10" name="parler.wav"/>
            </a:hlinkClick>
            <a:extLst>
              <a:ext uri="{FF2B5EF4-FFF2-40B4-BE49-F238E27FC236}">
                <a16:creationId xmlns:a16="http://schemas.microsoft.com/office/drawing/2014/main" id="{CA6759C2-BCFC-4685-98D7-3B1ACBC707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386" y="1585680"/>
            <a:ext cx="2637795" cy="2645911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hlinkClick r:id="" action="ppaction://noaction">
              <a:snd r:embed="rId12" name="lire.wav"/>
            </a:hlinkClick>
            <a:extLst>
              <a:ext uri="{FF2B5EF4-FFF2-40B4-BE49-F238E27FC236}">
                <a16:creationId xmlns:a16="http://schemas.microsoft.com/office/drawing/2014/main" id="{BB011D47-3A27-4DF0-B859-DF88D94553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311" y="1536214"/>
            <a:ext cx="2685706" cy="268570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733B210-462D-42A4-BA20-36743BB5E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4FC7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hlinkClick r:id="" action="ppaction://noaction">
              <a:snd r:embed="rId8" name="écouter.wav"/>
            </a:hlinkClick>
            <a:extLst>
              <a:ext uri="{FF2B5EF4-FFF2-40B4-BE49-F238E27FC236}">
                <a16:creationId xmlns:a16="http://schemas.microsoft.com/office/drawing/2014/main" id="{36AD9D6D-0A00-4B09-9070-E7D307C0CFCF}"/>
              </a:ext>
            </a:extLst>
          </p:cNvPr>
          <p:cNvSpPr txBox="1"/>
          <p:nvPr/>
        </p:nvSpPr>
        <p:spPr>
          <a:xfrm>
            <a:off x="1003935" y="4126087"/>
            <a:ext cx="1916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hlinkClick r:id="" action="ppaction://noaction">
              <a:snd r:embed="rId10" name="parler.wav"/>
            </a:hlinkClick>
            <a:extLst>
              <a:ext uri="{FF2B5EF4-FFF2-40B4-BE49-F238E27FC236}">
                <a16:creationId xmlns:a16="http://schemas.microsoft.com/office/drawing/2014/main" id="{AED5A3EF-210F-4529-8AD3-821B4827AAD7}"/>
              </a:ext>
            </a:extLst>
          </p:cNvPr>
          <p:cNvSpPr txBox="1"/>
          <p:nvPr/>
        </p:nvSpPr>
        <p:spPr>
          <a:xfrm>
            <a:off x="3897816" y="4153500"/>
            <a:ext cx="1916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hlinkClick r:id="" action="ppaction://noaction">
              <a:snd r:embed="rId12" name="lire.wav"/>
            </a:hlinkClick>
            <a:extLst>
              <a:ext uri="{FF2B5EF4-FFF2-40B4-BE49-F238E27FC236}">
                <a16:creationId xmlns:a16="http://schemas.microsoft.com/office/drawing/2014/main" id="{03DC6818-CDEB-4CCB-8AE7-E8F7FF115456}"/>
              </a:ext>
            </a:extLst>
          </p:cNvPr>
          <p:cNvSpPr txBox="1"/>
          <p:nvPr/>
        </p:nvSpPr>
        <p:spPr>
          <a:xfrm>
            <a:off x="6791697" y="4153500"/>
            <a:ext cx="1916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1" name="TextBox 20">
            <a:hlinkClick r:id="" action="ppaction://noaction">
              <a:snd r:embed="rId6" name="écrire.wav"/>
            </a:hlinkClick>
            <a:extLst>
              <a:ext uri="{FF2B5EF4-FFF2-40B4-BE49-F238E27FC236}">
                <a16:creationId xmlns:a16="http://schemas.microsoft.com/office/drawing/2014/main" id="{4DEC29D8-137B-4568-A3FF-57496245147D}"/>
              </a:ext>
            </a:extLst>
          </p:cNvPr>
          <p:cNvSpPr txBox="1"/>
          <p:nvPr/>
        </p:nvSpPr>
        <p:spPr>
          <a:xfrm>
            <a:off x="9812284" y="4126087"/>
            <a:ext cx="1916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écrire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5" name="Au_revoir_tout_le_monde.wav"/>
            </a:hlinkClick>
            <a:extLst>
              <a:ext uri="{FF2B5EF4-FFF2-40B4-BE49-F238E27FC236}">
                <a16:creationId xmlns:a16="http://schemas.microsoft.com/office/drawing/2014/main" id="{8A867B8E-3628-4679-B971-6BAC210CC254}"/>
              </a:ext>
            </a:extLst>
          </p:cNvPr>
          <p:cNvSpPr txBox="1"/>
          <p:nvPr/>
        </p:nvSpPr>
        <p:spPr>
          <a:xfrm>
            <a:off x="834014" y="5755123"/>
            <a:ext cx="102660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Au revoir, tout le monde !</a:t>
            </a:r>
          </a:p>
        </p:txBody>
      </p:sp>
      <p:pic>
        <p:nvPicPr>
          <p:cNvPr id="9" name="Au revoir tout le monde">
            <a:hlinkClick r:id="" action="ppaction://media"/>
            <a:extLst>
              <a:ext uri="{FF2B5EF4-FFF2-40B4-BE49-F238E27FC236}">
                <a16:creationId xmlns:a16="http://schemas.microsoft.com/office/drawing/2014/main" id="{88F66391-F0EA-46D4-9F5D-57E8AD3C79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59440" y="107012"/>
            <a:ext cx="1918498" cy="143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8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u_revoir_tout_le_mo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CustomShape 2"/>
          <p:cNvSpPr/>
          <p:nvPr/>
        </p:nvSpPr>
        <p:spPr>
          <a:xfrm>
            <a:off x="5254920" y="4998600"/>
            <a:ext cx="59544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-1" normalizeH="0" baseline="0" noProof="0" dirty="0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Modern Love"/>
              </a:rPr>
              <a:t>rouge</a:t>
            </a:r>
            <a:endParaRPr kumimoji="0" lang="en-GB" sz="9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1494" y="112384"/>
            <a:ext cx="1371056" cy="385072"/>
          </a:xfrm>
        </p:spPr>
        <p:txBody>
          <a:bodyPr/>
          <a:lstStyle/>
          <a:p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3" name="TextBox 2">
            <a:hlinkClick r:id="" action="ppaction://noaction">
              <a:snd r:embed="rId3" name="Au_revoir.wav"/>
            </a:hlinkClick>
            <a:extLst>
              <a:ext uri="{FF2B5EF4-FFF2-40B4-BE49-F238E27FC236}">
                <a16:creationId xmlns:a16="http://schemas.microsoft.com/office/drawing/2014/main" id="{BC19257E-8D59-4C3B-AF7D-FFB2353F2236}"/>
              </a:ext>
            </a:extLst>
          </p:cNvPr>
          <p:cNvSpPr txBox="1"/>
          <p:nvPr/>
        </p:nvSpPr>
        <p:spPr>
          <a:xfrm rot="20110184">
            <a:off x="-4362" y="2874642"/>
            <a:ext cx="46062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Au revoir !</a:t>
            </a:r>
          </a:p>
        </p:txBody>
      </p:sp>
      <p:pic>
        <p:nvPicPr>
          <p:cNvPr id="10" name="Picture 9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D17B6D0F-B616-4E33-BA9B-D5DA8C52FC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867" y="568519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0164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94A17-D26F-432C-83D6-434C54787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177" y="5622789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Bonjour, tout le monde !</a:t>
            </a:r>
          </a:p>
        </p:txBody>
      </p:sp>
      <p:pic>
        <p:nvPicPr>
          <p:cNvPr id="4" name="Picture 3" descr="Icon&#10;&#10;Description automatically generated">
            <a:hlinkClick r:id="" action="ppaction://noaction">
              <a:snd r:embed="rId9" name="écrire.wav"/>
            </a:hlinkClick>
            <a:extLst>
              <a:ext uri="{FF2B5EF4-FFF2-40B4-BE49-F238E27FC236}">
                <a16:creationId xmlns:a16="http://schemas.microsoft.com/office/drawing/2014/main" id="{CA3B295D-84C7-481F-BCF2-87459A21F6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147" y="1459532"/>
            <a:ext cx="2685705" cy="2693968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hlinkClick r:id="" action="ppaction://noaction">
              <a:snd r:embed="rId6" name="écouter.wav"/>
            </a:hlinkClick>
            <a:extLst>
              <a:ext uri="{FF2B5EF4-FFF2-40B4-BE49-F238E27FC236}">
                <a16:creationId xmlns:a16="http://schemas.microsoft.com/office/drawing/2014/main" id="{9E11699B-77B6-4926-8D81-850C0725BD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51" y="1545886"/>
            <a:ext cx="2685705" cy="2685705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hlinkClick r:id="" action="ppaction://noaction">
              <a:snd r:embed="rId7" name="parler.wav"/>
            </a:hlinkClick>
            <a:extLst>
              <a:ext uri="{FF2B5EF4-FFF2-40B4-BE49-F238E27FC236}">
                <a16:creationId xmlns:a16="http://schemas.microsoft.com/office/drawing/2014/main" id="{CA6759C2-BCFC-4685-98D7-3B1ACBC707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386" y="1585680"/>
            <a:ext cx="2637795" cy="2645911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hlinkClick r:id="" action="ppaction://noaction">
              <a:snd r:embed="rId8" name="lire.wav"/>
            </a:hlinkClick>
            <a:extLst>
              <a:ext uri="{FF2B5EF4-FFF2-40B4-BE49-F238E27FC236}">
                <a16:creationId xmlns:a16="http://schemas.microsoft.com/office/drawing/2014/main" id="{BB011D47-3A27-4DF0-B859-DF88D94553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311" y="1536214"/>
            <a:ext cx="2685706" cy="268570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733B210-462D-42A4-BA20-36743BB5E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4FC7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6AD9D6D-0A00-4B09-9070-E7D307C0CFCF}"/>
              </a:ext>
            </a:extLst>
          </p:cNvPr>
          <p:cNvSpPr txBox="1"/>
          <p:nvPr/>
        </p:nvSpPr>
        <p:spPr>
          <a:xfrm>
            <a:off x="1003935" y="4126087"/>
            <a:ext cx="1916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D5A3EF-210F-4529-8AD3-821B4827AAD7}"/>
              </a:ext>
            </a:extLst>
          </p:cNvPr>
          <p:cNvSpPr txBox="1"/>
          <p:nvPr/>
        </p:nvSpPr>
        <p:spPr>
          <a:xfrm>
            <a:off x="3897816" y="4153500"/>
            <a:ext cx="1916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DC6818-CDEB-4CCB-8AE7-E8F7FF115456}"/>
              </a:ext>
            </a:extLst>
          </p:cNvPr>
          <p:cNvSpPr txBox="1"/>
          <p:nvPr/>
        </p:nvSpPr>
        <p:spPr>
          <a:xfrm>
            <a:off x="6791697" y="4153500"/>
            <a:ext cx="1916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EC29D8-137B-4568-A3FF-57496245147D}"/>
              </a:ext>
            </a:extLst>
          </p:cNvPr>
          <p:cNvSpPr txBox="1"/>
          <p:nvPr/>
        </p:nvSpPr>
        <p:spPr>
          <a:xfrm>
            <a:off x="9812284" y="4126087"/>
            <a:ext cx="1916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écrire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" name="Bonjour tout le monde">
            <a:hlinkClick r:id="" action="ppaction://media"/>
            <a:extLst>
              <a:ext uri="{FF2B5EF4-FFF2-40B4-BE49-F238E27FC236}">
                <a16:creationId xmlns:a16="http://schemas.microsoft.com/office/drawing/2014/main" id="{49F9DAE5-B6EF-4C80-9835-DDF43AD551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76997" y="160437"/>
            <a:ext cx="1596428" cy="119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1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njour_tout_le_monde_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écou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arl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écr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  <p:bldP spid="8" grpId="0"/>
      <p:bldP spid="17" grpId="0"/>
      <p:bldP spid="19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4" name="AutoShape 14">
            <a:extLst>
              <a:ext uri="{FF2B5EF4-FFF2-40B4-BE49-F238E27FC236}">
                <a16:creationId xmlns:a16="http://schemas.microsoft.com/office/drawing/2014/main" id="{5375D79B-FA8E-415C-A9BA-5018318B7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825" y="128588"/>
            <a:ext cx="520700" cy="477837"/>
          </a:xfrm>
          <a:custGeom>
            <a:avLst/>
            <a:gdLst>
              <a:gd name="G0" fmla="+- 0 0 16667"/>
              <a:gd name="G1" fmla="+- 50000 0 16667"/>
              <a:gd name="G2" fmla="?: G1 16667 50000"/>
              <a:gd name="G3" fmla="?: G0 0 G1"/>
              <a:gd name="G4" fmla="min 1446 1327"/>
              <a:gd name="G5" fmla="*/ G4 G3 1"/>
              <a:gd name="G6" fmla="*/ G5 1 34464"/>
              <a:gd name="G7" fmla="+- 1446 0 G6"/>
              <a:gd name="G8" fmla="+- 1327 0 G6"/>
              <a:gd name="G9" fmla="*/ G6 29289 1"/>
              <a:gd name="G10" fmla="*/ G9 1 34464"/>
              <a:gd name="G11" fmla="+- 1446 0 G10"/>
              <a:gd name="G12" fmla="+- 1327 0 G10"/>
              <a:gd name="G13" fmla="*/ 1446 1 2"/>
              <a:gd name="G14" fmla="*/ 1327 1 2"/>
              <a:gd name="G15" fmla="+- 1327 0 0"/>
              <a:gd name="G16" fmla="+- 1446 0 0"/>
              <a:gd name="G17" fmla="+- 180 0 0"/>
              <a:gd name="G18" fmla="+- 90 0 0"/>
              <a:gd name="G19" fmla="+- 270 0 0"/>
              <a:gd name="G20" fmla="+- 90 0 0"/>
              <a:gd name="G21" fmla="+- 0 0 0"/>
              <a:gd name="G22" fmla="+- 90 0 0"/>
              <a:gd name="G23" fmla="+- 90 0 0"/>
              <a:gd name="G24" fmla="+- 9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1283"/>
                </a:moveTo>
                <a:lnTo>
                  <a:pt x="1283" y="1283"/>
                </a:lnTo>
                <a:lnTo>
                  <a:pt x="180" y="90"/>
                </a:lnTo>
                <a:lnTo>
                  <a:pt x="163" y="0"/>
                </a:lnTo>
                <a:lnTo>
                  <a:pt x="1283" y="1283"/>
                </a:lnTo>
                <a:lnTo>
                  <a:pt x="270" y="90"/>
                </a:lnTo>
                <a:lnTo>
                  <a:pt x="1446" y="44"/>
                </a:lnTo>
                <a:lnTo>
                  <a:pt x="1283" y="1283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600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24186395-83EC-493D-AE62-03AAA35BDE73}"/>
              </a:ext>
            </a:extLst>
          </p:cNvPr>
          <p:cNvSpPr txBox="1">
            <a:spLocks/>
          </p:cNvSpPr>
          <p:nvPr/>
        </p:nvSpPr>
        <p:spPr bwMode="auto">
          <a:xfrm>
            <a:off x="268800" y="312076"/>
            <a:ext cx="2862327" cy="2247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 marL="1143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 marL="1600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 marL="20574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marL="0" marR="0" lvl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[SFC]</a:t>
            </a:r>
            <a:br>
              <a:rPr kumimoji="0" lang="en-GB" sz="88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</a:rPr>
            </a:b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E9A3036-CE55-47F6-B496-81EA174BF3FD}"/>
              </a:ext>
            </a:extLst>
          </p:cNvPr>
          <p:cNvSpPr txBox="1"/>
          <p:nvPr/>
        </p:nvSpPr>
        <p:spPr>
          <a:xfrm>
            <a:off x="2777639" y="836069"/>
            <a:ext cx="7526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S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ilent 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f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inal 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c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onsonant</a:t>
            </a:r>
          </a:p>
        </p:txBody>
      </p:sp>
      <p:sp>
        <p:nvSpPr>
          <p:cNvPr id="7" name="CustomShape 2">
            <a:extLst>
              <a:ext uri="{FF2B5EF4-FFF2-40B4-BE49-F238E27FC236}">
                <a16:creationId xmlns:a16="http://schemas.microsoft.com/office/drawing/2014/main" id="{ABCCBC14-CBC5-4681-B0E1-BC352399AD69}"/>
              </a:ext>
            </a:extLst>
          </p:cNvPr>
          <p:cNvSpPr/>
          <p:nvPr/>
        </p:nvSpPr>
        <p:spPr>
          <a:xfrm>
            <a:off x="2901338" y="1905504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peti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8" name="Picture 2" descr="Quiet Sign Clip Art">
            <a:extLst>
              <a:ext uri="{FF2B5EF4-FFF2-40B4-BE49-F238E27FC236}">
                <a16:creationId xmlns:a16="http://schemas.microsoft.com/office/drawing/2014/main" id="{92EFE318-E47F-4D68-885F-9A795ECF4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739" y="3592685"/>
            <a:ext cx="6667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 descr="a tall boy and a small boy with arrow pointing to the small boy">
            <a:extLst>
              <a:ext uri="{FF2B5EF4-FFF2-40B4-BE49-F238E27FC236}">
                <a16:creationId xmlns:a16="http://schemas.microsoft.com/office/drawing/2014/main" id="{491C5BE6-1740-4A92-9092-A809173E1F10}"/>
              </a:ext>
            </a:extLst>
          </p:cNvPr>
          <p:cNvGrpSpPr/>
          <p:nvPr/>
        </p:nvGrpSpPr>
        <p:grpSpPr>
          <a:xfrm>
            <a:off x="3490810" y="4194084"/>
            <a:ext cx="1797452" cy="2350736"/>
            <a:chOff x="1199148" y="1347764"/>
            <a:chExt cx="1423730" cy="1953518"/>
          </a:xfrm>
        </p:grpSpPr>
        <p:pic>
          <p:nvPicPr>
            <p:cNvPr id="10" name="Picture 9" descr="tall boy">
              <a:extLst>
                <a:ext uri="{FF2B5EF4-FFF2-40B4-BE49-F238E27FC236}">
                  <a16:creationId xmlns:a16="http://schemas.microsoft.com/office/drawing/2014/main" id="{A880466E-9A41-450E-8804-629BDF10D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148" y="1347764"/>
              <a:ext cx="976759" cy="1953518"/>
            </a:xfrm>
            <a:prstGeom prst="rect">
              <a:avLst/>
            </a:prstGeom>
          </p:spPr>
        </p:pic>
        <p:pic>
          <p:nvPicPr>
            <p:cNvPr id="11" name="Picture 10" descr="small boy">
              <a:extLst>
                <a:ext uri="{FF2B5EF4-FFF2-40B4-BE49-F238E27FC236}">
                  <a16:creationId xmlns:a16="http://schemas.microsoft.com/office/drawing/2014/main" id="{1B738687-FDDF-4512-B062-03696624E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6404" y="2048334"/>
              <a:ext cx="626474" cy="1252948"/>
            </a:xfrm>
            <a:prstGeom prst="rect">
              <a:avLst/>
            </a:prstGeom>
          </p:spPr>
        </p:pic>
        <p:sp>
          <p:nvSpPr>
            <p:cNvPr id="12" name="Down Arrow 32">
              <a:extLst>
                <a:ext uri="{FF2B5EF4-FFF2-40B4-BE49-F238E27FC236}">
                  <a16:creationId xmlns:a16="http://schemas.microsoft.com/office/drawing/2014/main" id="{DE9F60E8-7F22-4202-A1D9-0B191DA52037}"/>
                </a:ext>
              </a:extLst>
            </p:cNvPr>
            <p:cNvSpPr/>
            <p:nvPr/>
          </p:nvSpPr>
          <p:spPr>
            <a:xfrm>
              <a:off x="2151840" y="1347764"/>
              <a:ext cx="315601" cy="635876"/>
            </a:xfrm>
            <a:prstGeom prst="downArrow">
              <a:avLst/>
            </a:prstGeom>
            <a:solidFill>
              <a:srgbClr val="E65D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4" name="Google Shape;111;p3">
            <a:extLst>
              <a:ext uri="{FF2B5EF4-FFF2-40B4-BE49-F238E27FC236}">
                <a16:creationId xmlns:a16="http://schemas.microsoft.com/office/drawing/2014/main" id="{D42A5DB7-F5F1-4BC4-B8DA-C1473F699E89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1147760" y="128588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15" name="CustomShape 3">
            <a:extLst>
              <a:ext uri="{FF2B5EF4-FFF2-40B4-BE49-F238E27FC236}">
                <a16:creationId xmlns:a16="http://schemas.microsoft.com/office/drawing/2014/main" id="{6C0C67DD-7FF2-437D-A0FC-61F14C4D8AA0}"/>
              </a:ext>
            </a:extLst>
          </p:cNvPr>
          <p:cNvSpPr/>
          <p:nvPr/>
        </p:nvSpPr>
        <p:spPr>
          <a:xfrm>
            <a:off x="10746200" y="1043279"/>
            <a:ext cx="1445799" cy="458706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EE80C3-F06F-405D-8981-DB0C5DEE0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1505" y="1043279"/>
            <a:ext cx="1578558" cy="458706"/>
          </a:xfrm>
        </p:spPr>
        <p:txBody>
          <a:bodyPr/>
          <a:lstStyle/>
          <a:p>
            <a:pPr algn="l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7784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B358180-1BC9-4A27-868D-E80A3DD3D3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11" name="Title 1">
            <a:hlinkClick r:id="" action="ppaction://noaction">
              <a:snd r:embed="rId6" name="écouter.wav"/>
            </a:hlinkClick>
            <a:extLst>
              <a:ext uri="{FF2B5EF4-FFF2-40B4-BE49-F238E27FC236}">
                <a16:creationId xmlns:a16="http://schemas.microsoft.com/office/drawing/2014/main" id="{6F703126-0E39-4933-9ADF-5C44832214E5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15" name="CustomShape 6">
            <a:extLst>
              <a:ext uri="{FF2B5EF4-FFF2-40B4-BE49-F238E27FC236}">
                <a16:creationId xmlns:a16="http://schemas.microsoft.com/office/drawing/2014/main" id="{8DBCC1ED-098D-440A-B89A-25AADD836190}"/>
              </a:ext>
            </a:extLst>
          </p:cNvPr>
          <p:cNvSpPr/>
          <p:nvPr/>
        </p:nvSpPr>
        <p:spPr>
          <a:xfrm>
            <a:off x="3156480" y="320400"/>
            <a:ext cx="3169440" cy="1263240"/>
          </a:xfrm>
          <a:prstGeom prst="wedgeRoundRectCallout">
            <a:avLst>
              <a:gd name="adj1" fmla="val -70995"/>
              <a:gd name="adj2" fmla="val 39962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4400" b="1" strike="noStrike" spc="-1" dirty="0">
                <a:solidFill>
                  <a:srgbClr val="FFFFFF"/>
                </a:solidFill>
                <a:latin typeface="Century Gothic"/>
                <a:ea typeface="Century Gothic"/>
              </a:rPr>
              <a:t>Bonjour ! </a:t>
            </a:r>
            <a:endParaRPr lang="en-GB" sz="4400" b="0" strike="noStrike" spc="-1" dirty="0">
              <a:latin typeface="Arial"/>
            </a:endParaRPr>
          </a:p>
        </p:txBody>
      </p:sp>
      <p:sp>
        <p:nvSpPr>
          <p:cNvPr id="16" name="CustomShape 6">
            <a:extLst>
              <a:ext uri="{FF2B5EF4-FFF2-40B4-BE49-F238E27FC236}">
                <a16:creationId xmlns:a16="http://schemas.microsoft.com/office/drawing/2014/main" id="{41CB99D6-9443-4733-815E-25B9190F99D5}"/>
              </a:ext>
            </a:extLst>
          </p:cNvPr>
          <p:cNvSpPr/>
          <p:nvPr/>
        </p:nvSpPr>
        <p:spPr>
          <a:xfrm>
            <a:off x="6875040" y="320400"/>
            <a:ext cx="3169440" cy="1263240"/>
          </a:xfrm>
          <a:prstGeom prst="wedgeRoundRectCallout">
            <a:avLst>
              <a:gd name="adj1" fmla="val -64546"/>
              <a:gd name="adj2" fmla="val 15266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4400" b="1" strike="noStrike" spc="-1" dirty="0">
                <a:solidFill>
                  <a:srgbClr val="FFFFFF"/>
                </a:solidFill>
                <a:latin typeface="Century Gothic"/>
                <a:ea typeface="Century Gothic"/>
              </a:rPr>
              <a:t>Salu</a:t>
            </a:r>
            <a:r>
              <a:rPr lang="en-GB" sz="4400" b="1" strike="noStrike" spc="-1" dirty="0">
                <a:solidFill>
                  <a:schemeClr val="bg2">
                    <a:lumMod val="50000"/>
                  </a:schemeClr>
                </a:solidFill>
                <a:latin typeface="Century Gothic"/>
                <a:ea typeface="Century Gothic"/>
              </a:rPr>
              <a:t>t </a:t>
            </a:r>
            <a:r>
              <a:rPr lang="en-GB" sz="4400" b="1" strike="noStrike" spc="-1" dirty="0">
                <a:solidFill>
                  <a:srgbClr val="FFFFFF"/>
                </a:solidFill>
                <a:latin typeface="Century Gothic"/>
                <a:ea typeface="Century Gothic"/>
              </a:rPr>
              <a:t>! </a:t>
            </a:r>
            <a:endParaRPr lang="en-GB" sz="4400" b="0" strike="noStrike" spc="-1" dirty="0">
              <a:latin typeface="Arial"/>
            </a:endParaRPr>
          </a:p>
        </p:txBody>
      </p:sp>
      <p:pic>
        <p:nvPicPr>
          <p:cNvPr id="17" name="Picture 9" descr="See the source image">
            <a:extLst>
              <a:ext uri="{FF2B5EF4-FFF2-40B4-BE49-F238E27FC236}">
                <a16:creationId xmlns:a16="http://schemas.microsoft.com/office/drawing/2014/main" id="{7191F6F5-39A8-4EB6-9999-40196C5B5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25920" y="2199144"/>
            <a:ext cx="4176464" cy="396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See the source image">
            <a:extLst>
              <a:ext uri="{FF2B5EF4-FFF2-40B4-BE49-F238E27FC236}">
                <a16:creationId xmlns:a16="http://schemas.microsoft.com/office/drawing/2014/main" id="{8360ACE1-D8A1-40E6-8C2D-16283BEDD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320" y="2210377"/>
            <a:ext cx="4392488" cy="396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Quiet Sign Clip Art">
            <a:extLst>
              <a:ext uri="{FF2B5EF4-FFF2-40B4-BE49-F238E27FC236}">
                <a16:creationId xmlns:a16="http://schemas.microsoft.com/office/drawing/2014/main" id="{6F6E015A-F769-4C26-9878-5BF530FF7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506" y="1327792"/>
            <a:ext cx="6667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 Callout 13">
            <a:extLst>
              <a:ext uri="{FF2B5EF4-FFF2-40B4-BE49-F238E27FC236}">
                <a16:creationId xmlns:a16="http://schemas.microsoft.com/office/drawing/2014/main" id="{C0DF0CA0-1FCE-4C7A-A400-58A09A30AE3E}"/>
              </a:ext>
            </a:extLst>
          </p:cNvPr>
          <p:cNvSpPr/>
          <p:nvPr/>
        </p:nvSpPr>
        <p:spPr>
          <a:xfrm>
            <a:off x="181758" y="4132221"/>
            <a:ext cx="4176464" cy="2449694"/>
          </a:xfrm>
          <a:prstGeom prst="wedgeEllipseCallout">
            <a:avLst>
              <a:gd name="adj1" fmla="val 55895"/>
              <a:gd name="adj2" fmla="val 47286"/>
            </a:avLst>
          </a:prstGeom>
          <a:solidFill>
            <a:schemeClr val="accent3">
              <a:lumMod val="50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Bonjour ! (Hello!) is more formal than Salut ! (Hi!). You would say ‘Salut</a:t>
            </a:r>
            <a:r>
              <a:rPr kumimoji="0" lang="en-GB" sz="2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!’ to a friend and ‘Bonjour !’ to your teacher.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E9856048-3615-461A-A34A-6550B5A0B8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897" y="8894"/>
            <a:ext cx="779273" cy="914400"/>
          </a:xfrm>
          <a:prstGeom prst="rect">
            <a:avLst/>
          </a:prstGeom>
        </p:spPr>
      </p:pic>
      <p:sp>
        <p:nvSpPr>
          <p:cNvPr id="13" name="Speech Bubble: Rectangle with Corners Rounded 12">
            <a:hlinkClick r:id="" action="ppaction://noaction">
              <a:snd r:embed="rId11" name="Écoute.wav"/>
            </a:hlinkClick>
            <a:extLst>
              <a:ext uri="{FF2B5EF4-FFF2-40B4-BE49-F238E27FC236}">
                <a16:creationId xmlns:a16="http://schemas.microsoft.com/office/drawing/2014/main" id="{77481676-12AE-40A5-881B-E61AACD1B48C}"/>
              </a:ext>
            </a:extLst>
          </p:cNvPr>
          <p:cNvSpPr/>
          <p:nvPr/>
        </p:nvSpPr>
        <p:spPr>
          <a:xfrm>
            <a:off x="849019" y="122731"/>
            <a:ext cx="1349722" cy="547644"/>
          </a:xfrm>
          <a:prstGeom prst="wedgeRoundRectCallout">
            <a:avLst>
              <a:gd name="adj1" fmla="val -68836"/>
              <a:gd name="adj2" fmla="val 1338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4" name="Google Shape;159;p7">
            <a:extLst>
              <a:ext uri="{FF2B5EF4-FFF2-40B4-BE49-F238E27FC236}">
                <a16:creationId xmlns:a16="http://schemas.microsoft.com/office/drawing/2014/main" id="{885F4D31-E6FC-42AB-BA9B-3055A84AAA41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1401584" y="696941"/>
            <a:ext cx="1478880" cy="1478880"/>
          </a:xfrm>
          <a:prstGeom prst="rect">
            <a:avLst/>
          </a:prstGeom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86E1E1D-949A-4F58-9FAA-5D1069373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4052" y="1123504"/>
            <a:ext cx="1258616" cy="323635"/>
          </a:xfrm>
        </p:spPr>
        <p:txBody>
          <a:bodyPr>
            <a:noAutofit/>
          </a:bodyPr>
          <a:lstStyle/>
          <a:p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56945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jo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lut_intonation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B358180-1BC9-4A27-868D-E80A3DD3D3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11" name="Title 1">
            <a:hlinkClick r:id="" action="ppaction://noaction">
              <a:snd r:embed="rId8" name="écouter.wav"/>
            </a:hlinkClick>
            <a:extLst>
              <a:ext uri="{FF2B5EF4-FFF2-40B4-BE49-F238E27FC236}">
                <a16:creationId xmlns:a16="http://schemas.microsoft.com/office/drawing/2014/main" id="{6F703126-0E39-4933-9ADF-5C44832214E5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4" name="Google Shape;267;p11">
            <a:extLst>
              <a:ext uri="{FF2B5EF4-FFF2-40B4-BE49-F238E27FC236}">
                <a16:creationId xmlns:a16="http://schemas.microsoft.com/office/drawing/2014/main" id="{CC0B545E-7F39-48A7-AD50-1D6DD8438A99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2925720" y="3276758"/>
            <a:ext cx="3169440" cy="3188880"/>
          </a:xfrm>
          <a:prstGeom prst="rect">
            <a:avLst/>
          </a:prstGeom>
          <a:ln>
            <a:noFill/>
          </a:ln>
        </p:spPr>
      </p:pic>
      <p:sp>
        <p:nvSpPr>
          <p:cNvPr id="15" name="CustomShape 1">
            <a:extLst>
              <a:ext uri="{FF2B5EF4-FFF2-40B4-BE49-F238E27FC236}">
                <a16:creationId xmlns:a16="http://schemas.microsoft.com/office/drawing/2014/main" id="{EF414690-ADA5-4503-814A-1E210A4F558C}"/>
              </a:ext>
            </a:extLst>
          </p:cNvPr>
          <p:cNvSpPr/>
          <p:nvPr/>
        </p:nvSpPr>
        <p:spPr>
          <a:xfrm>
            <a:off x="3239280" y="5734118"/>
            <a:ext cx="2485440" cy="64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</a:rPr>
              <a:t>Pascal</a:t>
            </a:r>
            <a:endParaRPr kumimoji="0" lang="en-GB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6" name="CustomShape 2">
            <a:extLst>
              <a:ext uri="{FF2B5EF4-FFF2-40B4-BE49-F238E27FC236}">
                <a16:creationId xmlns:a16="http://schemas.microsoft.com/office/drawing/2014/main" id="{9CA29B4E-0CD6-4413-B58D-06036DB7BABE}"/>
              </a:ext>
            </a:extLst>
          </p:cNvPr>
          <p:cNvSpPr/>
          <p:nvPr/>
        </p:nvSpPr>
        <p:spPr>
          <a:xfrm>
            <a:off x="2095200" y="3018278"/>
            <a:ext cx="1796760" cy="822960"/>
          </a:xfrm>
          <a:prstGeom prst="wedgeRoundRectCallout">
            <a:avLst>
              <a:gd name="adj1" fmla="val 42594"/>
              <a:gd name="adj2" fmla="val 113305"/>
              <a:gd name="adj3" fmla="val 16667"/>
            </a:avLst>
          </a:prstGeom>
          <a:solidFill>
            <a:srgbClr val="92D05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dika"/>
                <a:ea typeface="Century Gothic"/>
              </a:rPr>
              <a:t>ici</a:t>
            </a:r>
            <a:endParaRPr kumimoji="0" lang="en-GB" sz="4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" name="CustomShape 3">
            <a:extLst>
              <a:ext uri="{FF2B5EF4-FFF2-40B4-BE49-F238E27FC236}">
                <a16:creationId xmlns:a16="http://schemas.microsoft.com/office/drawing/2014/main" id="{ECFD5C50-20A9-48D2-825A-5EC2FE886C48}"/>
              </a:ext>
            </a:extLst>
          </p:cNvPr>
          <p:cNvSpPr/>
          <p:nvPr/>
        </p:nvSpPr>
        <p:spPr>
          <a:xfrm>
            <a:off x="4741560" y="2361638"/>
            <a:ext cx="1539000" cy="822960"/>
          </a:xfrm>
          <a:prstGeom prst="wedgeRoundRectCallout">
            <a:avLst>
              <a:gd name="adj1" fmla="val -48165"/>
              <a:gd name="adj2" fmla="val 141530"/>
              <a:gd name="adj3" fmla="val 16667"/>
            </a:avLst>
          </a:prstGeom>
          <a:solidFill>
            <a:srgbClr val="1F3864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</a:rPr>
              <a:t>là</a:t>
            </a:r>
            <a:endParaRPr kumimoji="0" lang="en-GB" sz="4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8" name="Google Shape;271;p11">
            <a:extLst>
              <a:ext uri="{FF2B5EF4-FFF2-40B4-BE49-F238E27FC236}">
                <a16:creationId xmlns:a16="http://schemas.microsoft.com/office/drawing/2014/main" id="{1897C5D7-DE57-4E48-9E53-943626876D55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8396640" y="723638"/>
            <a:ext cx="1963080" cy="1974960"/>
          </a:xfrm>
          <a:prstGeom prst="rect">
            <a:avLst/>
          </a:prstGeom>
          <a:ln>
            <a:noFill/>
          </a:ln>
        </p:spPr>
      </p:pic>
      <p:sp>
        <p:nvSpPr>
          <p:cNvPr id="19" name="CustomShape 4">
            <a:extLst>
              <a:ext uri="{FF2B5EF4-FFF2-40B4-BE49-F238E27FC236}">
                <a16:creationId xmlns:a16="http://schemas.microsoft.com/office/drawing/2014/main" id="{4767B30A-CDA7-492D-B3DC-7CD871336C71}"/>
              </a:ext>
            </a:extLst>
          </p:cNvPr>
          <p:cNvSpPr/>
          <p:nvPr/>
        </p:nvSpPr>
        <p:spPr>
          <a:xfrm>
            <a:off x="8594640" y="2129438"/>
            <a:ext cx="1539000" cy="64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-1" normalizeH="0" baseline="0" noProof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</a:rPr>
              <a:t>Sara</a:t>
            </a:r>
            <a:endParaRPr kumimoji="0" lang="en-GB" sz="36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0" name="Google Shape;273;p11">
            <a:extLst>
              <a:ext uri="{FF2B5EF4-FFF2-40B4-BE49-F238E27FC236}">
                <a16:creationId xmlns:a16="http://schemas.microsoft.com/office/drawing/2014/main" id="{70023960-37F7-44A7-BA95-BB3B5282388E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1523880" y="733358"/>
            <a:ext cx="1478880" cy="1478880"/>
          </a:xfrm>
          <a:prstGeom prst="rect">
            <a:avLst/>
          </a:prstGeom>
          <a:ln>
            <a:noFill/>
          </a:ln>
        </p:spPr>
      </p:pic>
      <p:sp>
        <p:nvSpPr>
          <p:cNvPr id="29" name="CustomShape 5">
            <a:extLst>
              <a:ext uri="{FF2B5EF4-FFF2-40B4-BE49-F238E27FC236}">
                <a16:creationId xmlns:a16="http://schemas.microsoft.com/office/drawing/2014/main" id="{C8D419B5-C5CA-4867-B056-E6754391DE55}"/>
              </a:ext>
            </a:extLst>
          </p:cNvPr>
          <p:cNvSpPr/>
          <p:nvPr/>
        </p:nvSpPr>
        <p:spPr>
          <a:xfrm>
            <a:off x="3156480" y="733358"/>
            <a:ext cx="3169440" cy="661320"/>
          </a:xfrm>
          <a:prstGeom prst="wedgeRoundRectCallout">
            <a:avLst>
              <a:gd name="adj1" fmla="val -59956"/>
              <a:gd name="adj2" fmla="val 34275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</a:rPr>
              <a:t>Pascal…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" name="CustomShape 6">
            <a:extLst>
              <a:ext uri="{FF2B5EF4-FFF2-40B4-BE49-F238E27FC236}">
                <a16:creationId xmlns:a16="http://schemas.microsoft.com/office/drawing/2014/main" id="{1B20DB0C-1112-4A7E-8723-2ED59230BE35}"/>
              </a:ext>
            </a:extLst>
          </p:cNvPr>
          <p:cNvSpPr/>
          <p:nvPr/>
        </p:nvSpPr>
        <p:spPr>
          <a:xfrm>
            <a:off x="3138192" y="733358"/>
            <a:ext cx="3169440" cy="661320"/>
          </a:xfrm>
          <a:prstGeom prst="wedgeRoundRectCallout">
            <a:avLst>
              <a:gd name="adj1" fmla="val -59956"/>
              <a:gd name="adj2" fmla="val 34275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</a:rPr>
              <a:t>Sara...</a:t>
            </a:r>
            <a:endParaRPr kumimoji="0" lang="en-GB" sz="4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1" name="CustomShape 7">
            <a:extLst>
              <a:ext uri="{FF2B5EF4-FFF2-40B4-BE49-F238E27FC236}">
                <a16:creationId xmlns:a16="http://schemas.microsoft.com/office/drawing/2014/main" id="{69791A69-8A99-4889-819E-BE3B0F381783}"/>
              </a:ext>
            </a:extLst>
          </p:cNvPr>
          <p:cNvSpPr/>
          <p:nvPr/>
        </p:nvSpPr>
        <p:spPr>
          <a:xfrm rot="10800000" flipH="1">
            <a:off x="5157720" y="1896878"/>
            <a:ext cx="3251520" cy="3259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00206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" name="CustomShape 8">
            <a:extLst>
              <a:ext uri="{FF2B5EF4-FFF2-40B4-BE49-F238E27FC236}">
                <a16:creationId xmlns:a16="http://schemas.microsoft.com/office/drawing/2014/main" id="{C8742A08-E9B6-4D5B-9D42-966743D4619B}"/>
              </a:ext>
            </a:extLst>
          </p:cNvPr>
          <p:cNvSpPr/>
          <p:nvPr/>
        </p:nvSpPr>
        <p:spPr>
          <a:xfrm>
            <a:off x="2286900" y="2500238"/>
            <a:ext cx="157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ndika"/>
                <a:ea typeface="Century Gothic"/>
              </a:rPr>
              <a:t>[here]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3" name="CustomShape 9">
            <a:extLst>
              <a:ext uri="{FF2B5EF4-FFF2-40B4-BE49-F238E27FC236}">
                <a16:creationId xmlns:a16="http://schemas.microsoft.com/office/drawing/2014/main" id="{B95C922F-0F3A-4741-98E7-A309DDA09BCC}"/>
              </a:ext>
            </a:extLst>
          </p:cNvPr>
          <p:cNvSpPr/>
          <p:nvPr/>
        </p:nvSpPr>
        <p:spPr>
          <a:xfrm>
            <a:off x="4744512" y="1843598"/>
            <a:ext cx="15390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ndika"/>
                <a:ea typeface="Century Gothic"/>
              </a:rPr>
              <a:t>[there]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406E79-71F3-4099-8511-F0CDE6827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968415"/>
            <a:ext cx="1241424" cy="607664"/>
          </a:xfrm>
        </p:spPr>
        <p:txBody>
          <a:bodyPr>
            <a:normAutofit/>
          </a:bodyPr>
          <a:lstStyle/>
          <a:p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lang="en-GB" sz="2000" dirty="0"/>
          </a:p>
        </p:txBody>
      </p:sp>
      <p:pic>
        <p:nvPicPr>
          <p:cNvPr id="21" name="Graphic 20" descr="Teacher">
            <a:extLst>
              <a:ext uri="{FF2B5EF4-FFF2-40B4-BE49-F238E27FC236}">
                <a16:creationId xmlns:a16="http://schemas.microsoft.com/office/drawing/2014/main" id="{938B312E-1AB5-4F20-9807-27847C8EB1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897" y="8894"/>
            <a:ext cx="779273" cy="914400"/>
          </a:xfrm>
          <a:prstGeom prst="rect">
            <a:avLst/>
          </a:prstGeom>
        </p:spPr>
      </p:pic>
      <p:sp>
        <p:nvSpPr>
          <p:cNvPr id="22" name="Speech Bubble: Rectangle with Corners Rounded 21">
            <a:hlinkClick r:id="" action="ppaction://noaction">
              <a:snd r:embed="rId13" name="Écoute.wav"/>
            </a:hlinkClick>
            <a:extLst>
              <a:ext uri="{FF2B5EF4-FFF2-40B4-BE49-F238E27FC236}">
                <a16:creationId xmlns:a16="http://schemas.microsoft.com/office/drawing/2014/main" id="{27802B15-E68F-42C5-A5D1-F12AD42DBE46}"/>
              </a:ext>
            </a:extLst>
          </p:cNvPr>
          <p:cNvSpPr/>
          <p:nvPr/>
        </p:nvSpPr>
        <p:spPr>
          <a:xfrm>
            <a:off x="849019" y="122731"/>
            <a:ext cx="1349722" cy="547644"/>
          </a:xfrm>
          <a:prstGeom prst="wedgeRoundRectCallout">
            <a:avLst>
              <a:gd name="adj1" fmla="val -68836"/>
              <a:gd name="adj2" fmla="val 1338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925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scal 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c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ra 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2"/>
          <p:cNvSpPr/>
          <p:nvPr/>
        </p:nvSpPr>
        <p:spPr>
          <a:xfrm>
            <a:off x="338760" y="1073304"/>
            <a:ext cx="2824632" cy="518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0" strike="noStrike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[to be | being]</a:t>
            </a:r>
            <a:endParaRPr lang="en-GB" sz="2800" b="0" strike="noStrike" spc="-1" dirty="0">
              <a:latin typeface="Century Gothic" panose="020B0502020202020204" pitchFamily="34" charset="0"/>
            </a:endParaRPr>
          </a:p>
        </p:txBody>
      </p:sp>
      <p:pic>
        <p:nvPicPr>
          <p:cNvPr id="89" name="Google Shape;170;p8"/>
          <p:cNvPicPr/>
          <p:nvPr/>
        </p:nvPicPr>
        <p:blipFill>
          <a:blip r:embed="rId9"/>
          <a:stretch/>
        </p:blipFill>
        <p:spPr>
          <a:xfrm>
            <a:off x="10416600" y="148320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363420" y="1635012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0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In French the verb </a:t>
            </a:r>
            <a:r>
              <a:rPr lang="en-GB" sz="2800" b="1" strike="noStrike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être</a:t>
            </a:r>
            <a:r>
              <a:rPr lang="en-GB" sz="2800" b="0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means ‘</a:t>
            </a:r>
            <a:r>
              <a:rPr lang="en-GB" sz="2800" b="1" i="1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to be’. </a:t>
            </a:r>
            <a:endParaRPr lang="en-GB" sz="2800" b="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91" name="CustomShape 4"/>
          <p:cNvSpPr/>
          <p:nvPr/>
        </p:nvSpPr>
        <p:spPr>
          <a:xfrm>
            <a:off x="316008" y="3408820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strike="noStrike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Je </a:t>
            </a:r>
            <a:r>
              <a:rPr lang="en-GB" sz="2800" b="1" strike="noStrike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suis</a:t>
            </a:r>
            <a:endParaRPr lang="en-GB" sz="2800" b="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92" name="CustomShape 5"/>
          <p:cNvSpPr/>
          <p:nvPr/>
        </p:nvSpPr>
        <p:spPr>
          <a:xfrm>
            <a:off x="1628862" y="3429000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strike="noStrike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I am</a:t>
            </a:r>
            <a:endParaRPr lang="en-GB" sz="2800" b="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93" name="CustomShape 6"/>
          <p:cNvSpPr/>
          <p:nvPr/>
        </p:nvSpPr>
        <p:spPr>
          <a:xfrm>
            <a:off x="4049754" y="3442680"/>
            <a:ext cx="14421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strike="noStrike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Il </a:t>
            </a:r>
            <a:r>
              <a:rPr lang="en-GB" sz="2800" b="1" strike="noStrike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est</a:t>
            </a:r>
            <a:endParaRPr lang="en-GB" sz="2800" b="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94" name="CustomShape 7"/>
          <p:cNvSpPr/>
          <p:nvPr/>
        </p:nvSpPr>
        <p:spPr>
          <a:xfrm>
            <a:off x="4832856" y="3464815"/>
            <a:ext cx="12675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800" b="1" strike="noStrike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he is</a:t>
            </a:r>
            <a:endParaRPr lang="en-GB" sz="2800" b="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95" name="CustomShape 8"/>
          <p:cNvSpPr/>
          <p:nvPr/>
        </p:nvSpPr>
        <p:spPr>
          <a:xfrm>
            <a:off x="1345621" y="4801854"/>
            <a:ext cx="36910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strike="noStrike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Je </a:t>
            </a:r>
            <a:r>
              <a:rPr lang="en-GB" sz="2800" b="1" strike="noStrike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suis</a:t>
            </a:r>
            <a:r>
              <a:rPr lang="en-GB" sz="2800" b="0" strike="noStrike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0" strike="noStrike" spc="-1" dirty="0" err="1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ici</a:t>
            </a:r>
            <a:r>
              <a:rPr lang="en-GB" sz="2800" b="0" strike="noStrike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lang="en-GB" sz="2800" b="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96" name="CustomShape 9"/>
          <p:cNvSpPr/>
          <p:nvPr/>
        </p:nvSpPr>
        <p:spPr>
          <a:xfrm>
            <a:off x="1337491" y="5403852"/>
            <a:ext cx="36910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0" strike="noStrike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I am here.</a:t>
            </a:r>
            <a:endParaRPr lang="en-GB" sz="2800" b="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97" name="CustomShape 10"/>
          <p:cNvSpPr/>
          <p:nvPr/>
        </p:nvSpPr>
        <p:spPr>
          <a:xfrm>
            <a:off x="4849139" y="4832414"/>
            <a:ext cx="42195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strike="noStrike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Il </a:t>
            </a:r>
            <a:r>
              <a:rPr lang="en-GB" sz="2800" b="1" strike="noStrike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est</a:t>
            </a:r>
            <a:r>
              <a:rPr lang="en-GB" sz="2800" b="0" strike="noStrike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0" strike="noStrike" spc="-1" dirty="0" err="1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là</a:t>
            </a:r>
            <a:r>
              <a:rPr lang="en-GB" sz="2800" b="0" strike="noStrike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lang="en-GB" sz="2800" b="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98" name="CustomShape 11"/>
          <p:cNvSpPr/>
          <p:nvPr/>
        </p:nvSpPr>
        <p:spPr>
          <a:xfrm>
            <a:off x="4742569" y="5412615"/>
            <a:ext cx="44337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0" strike="noStrike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He is there. </a:t>
            </a:r>
            <a:endParaRPr lang="en-GB" sz="2800" b="0" strike="noStrike" spc="-1" dirty="0">
              <a:latin typeface="Century Gothic" panose="020B0502020202020204" pitchFamily="34" charset="0"/>
            </a:endParaRPr>
          </a:p>
        </p:txBody>
      </p:sp>
      <p:pic>
        <p:nvPicPr>
          <p:cNvPr id="99" name="Google Shape;180;p8"/>
          <p:cNvPicPr/>
          <p:nvPr/>
        </p:nvPicPr>
        <p:blipFill>
          <a:blip r:embed="rId10"/>
          <a:stretch/>
        </p:blipFill>
        <p:spPr>
          <a:xfrm>
            <a:off x="2537437" y="2917769"/>
            <a:ext cx="522720" cy="1224000"/>
          </a:xfrm>
          <a:prstGeom prst="rect">
            <a:avLst/>
          </a:prstGeom>
          <a:ln>
            <a:noFill/>
          </a:ln>
        </p:spPr>
      </p:pic>
      <p:pic>
        <p:nvPicPr>
          <p:cNvPr id="100" name="Google Shape;181;p8"/>
          <p:cNvPicPr/>
          <p:nvPr/>
        </p:nvPicPr>
        <p:blipFill>
          <a:blip r:embed="rId11"/>
          <a:stretch/>
        </p:blipFill>
        <p:spPr>
          <a:xfrm>
            <a:off x="6011906" y="3274873"/>
            <a:ext cx="1221905" cy="897924"/>
          </a:xfrm>
          <a:prstGeom prst="rect">
            <a:avLst/>
          </a:prstGeom>
          <a:ln>
            <a:noFill/>
          </a:ln>
        </p:spPr>
      </p:pic>
      <p:pic>
        <p:nvPicPr>
          <p:cNvPr id="101" name="Google Shape;182;p8"/>
          <p:cNvPicPr/>
          <p:nvPr/>
        </p:nvPicPr>
        <p:blipFill>
          <a:blip r:embed="rId12"/>
          <a:stretch/>
        </p:blipFill>
        <p:spPr>
          <a:xfrm>
            <a:off x="10531872" y="3160412"/>
            <a:ext cx="1295028" cy="897924"/>
          </a:xfrm>
          <a:prstGeom prst="rect">
            <a:avLst/>
          </a:prstGeom>
          <a:ln>
            <a:noFill/>
          </a:ln>
        </p:spPr>
      </p:pic>
      <p:pic>
        <p:nvPicPr>
          <p:cNvPr id="102" name="Google Shape;183;p8"/>
          <p:cNvPicPr/>
          <p:nvPr/>
        </p:nvPicPr>
        <p:blipFill>
          <a:blip r:embed="rId13"/>
          <a:stretch/>
        </p:blipFill>
        <p:spPr>
          <a:xfrm>
            <a:off x="711661" y="4760104"/>
            <a:ext cx="633960" cy="671040"/>
          </a:xfrm>
          <a:prstGeom prst="rect">
            <a:avLst/>
          </a:prstGeom>
          <a:ln>
            <a:noFill/>
          </a:ln>
        </p:spPr>
      </p:pic>
      <p:pic>
        <p:nvPicPr>
          <p:cNvPr id="103" name="Google Shape;184;p8"/>
          <p:cNvPicPr/>
          <p:nvPr/>
        </p:nvPicPr>
        <p:blipFill>
          <a:blip r:embed="rId13"/>
          <a:stretch/>
        </p:blipFill>
        <p:spPr>
          <a:xfrm>
            <a:off x="4208377" y="4725354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19" name="CustomShape 7">
            <a:extLst>
              <a:ext uri="{FF2B5EF4-FFF2-40B4-BE49-F238E27FC236}">
                <a16:creationId xmlns:a16="http://schemas.microsoft.com/office/drawing/2014/main" id="{5F1B9E9F-6D2A-4848-9B21-2247172EA021}"/>
              </a:ext>
            </a:extLst>
          </p:cNvPr>
          <p:cNvSpPr/>
          <p:nvPr/>
        </p:nvSpPr>
        <p:spPr>
          <a:xfrm>
            <a:off x="9286800" y="3494838"/>
            <a:ext cx="12675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800" b="1" strike="noStrike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she is</a:t>
            </a:r>
            <a:endParaRPr lang="en-GB" sz="2800" b="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20" name="CustomShape 6">
            <a:extLst>
              <a:ext uri="{FF2B5EF4-FFF2-40B4-BE49-F238E27FC236}">
                <a16:creationId xmlns:a16="http://schemas.microsoft.com/office/drawing/2014/main" id="{32D1A76B-32E6-49AD-AF93-C2AF59D25836}"/>
              </a:ext>
            </a:extLst>
          </p:cNvPr>
          <p:cNvSpPr/>
          <p:nvPr/>
        </p:nvSpPr>
        <p:spPr>
          <a:xfrm>
            <a:off x="7918141" y="3465860"/>
            <a:ext cx="14421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strike="noStrike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elle</a:t>
            </a:r>
            <a:r>
              <a:rPr lang="en-GB" sz="2800" b="1" strike="noStrike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1" strike="noStrike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est</a:t>
            </a:r>
            <a:endParaRPr lang="en-GB" sz="2800" b="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338760" y="2193012"/>
            <a:ext cx="11407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 am, he is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and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she is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are parts of the verb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‘to be’.</a:t>
            </a:r>
            <a:endParaRPr lang="en-GB" dirty="0"/>
          </a:p>
        </p:txBody>
      </p:sp>
      <p:sp>
        <p:nvSpPr>
          <p:cNvPr id="22" name="CustomShape 10">
            <a:extLst>
              <a:ext uri="{FF2B5EF4-FFF2-40B4-BE49-F238E27FC236}">
                <a16:creationId xmlns:a16="http://schemas.microsoft.com/office/drawing/2014/main" id="{CE5ECE19-77AC-4AF8-A023-19C5584467C8}"/>
              </a:ext>
            </a:extLst>
          </p:cNvPr>
          <p:cNvSpPr/>
          <p:nvPr/>
        </p:nvSpPr>
        <p:spPr>
          <a:xfrm>
            <a:off x="8444580" y="4818538"/>
            <a:ext cx="42195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strike="noStrike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Elle </a:t>
            </a:r>
            <a:r>
              <a:rPr lang="en-GB" sz="2800" b="1" strike="noStrike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est</a:t>
            </a:r>
            <a:r>
              <a:rPr lang="en-GB" sz="2800" b="0" strike="noStrike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0" strike="noStrike" spc="-1" dirty="0" err="1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là</a:t>
            </a:r>
            <a:r>
              <a:rPr lang="en-GB" sz="2800" b="0" strike="noStrike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lang="en-GB" sz="2800" b="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23" name="CustomShape 11">
            <a:extLst>
              <a:ext uri="{FF2B5EF4-FFF2-40B4-BE49-F238E27FC236}">
                <a16:creationId xmlns:a16="http://schemas.microsoft.com/office/drawing/2014/main" id="{842260D9-04DE-4DA1-BA65-C5CAC5B041EB}"/>
              </a:ext>
            </a:extLst>
          </p:cNvPr>
          <p:cNvSpPr/>
          <p:nvPr/>
        </p:nvSpPr>
        <p:spPr>
          <a:xfrm>
            <a:off x="8338010" y="5398739"/>
            <a:ext cx="44337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0" strike="noStrike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She is there. </a:t>
            </a:r>
            <a:endParaRPr lang="en-GB" sz="2800" b="0" strike="noStrike" spc="-1" dirty="0">
              <a:latin typeface="Century Gothic" panose="020B0502020202020204" pitchFamily="34" charset="0"/>
            </a:endParaRPr>
          </a:p>
        </p:txBody>
      </p:sp>
      <p:pic>
        <p:nvPicPr>
          <p:cNvPr id="24" name="Google Shape;184;p8">
            <a:extLst>
              <a:ext uri="{FF2B5EF4-FFF2-40B4-BE49-F238E27FC236}">
                <a16:creationId xmlns:a16="http://schemas.microsoft.com/office/drawing/2014/main" id="{93C23DB7-C204-4B93-8F3B-65168FCFEEC6}"/>
              </a:ext>
            </a:extLst>
          </p:cNvPr>
          <p:cNvPicPr/>
          <p:nvPr/>
        </p:nvPicPr>
        <p:blipFill>
          <a:blip r:embed="rId13"/>
          <a:stretch/>
        </p:blipFill>
        <p:spPr>
          <a:xfrm>
            <a:off x="7803818" y="4711478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" name="Title 1">
            <a:hlinkClick r:id="" action="ppaction://noaction">
              <a:snd r:embed="rId14" name="être (s6).wav"/>
            </a:hlinkClick>
            <a:extLst>
              <a:ext uri="{FF2B5EF4-FFF2-40B4-BE49-F238E27FC236}">
                <a16:creationId xmlns:a16="http://schemas.microsoft.com/office/drawing/2014/main" id="{8015F5AC-7669-B9AD-A4E4-3672DE778C66}"/>
              </a:ext>
            </a:extLst>
          </p:cNvPr>
          <p:cNvSpPr txBox="1">
            <a:spLocks/>
          </p:cNvSpPr>
          <p:nvPr/>
        </p:nvSpPr>
        <p:spPr>
          <a:xfrm>
            <a:off x="316008" y="101493"/>
            <a:ext cx="227880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8800" b="1" spc="-1" dirty="0" err="1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être</a:t>
            </a:r>
            <a:endParaRPr lang="en-GB" sz="8800" dirty="0"/>
          </a:p>
        </p:txBody>
      </p:sp>
    </p:spTree>
    <p:extLst>
      <p:ext uri="{BB962C8B-B14F-4D97-AF65-F5344CB8AC3E}">
        <p14:creationId xmlns:p14="http://schemas.microsoft.com/office/powerpoint/2010/main" val="32084737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 suis (s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l est (s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lle est (s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1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Je suis ici (s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4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3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l est là (s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6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Elle est là (s6)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2401" y="35325"/>
            <a:ext cx="9185314" cy="518040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buClrTx/>
              <a:buSzTx/>
              <a:defRPr/>
            </a:pPr>
            <a:r>
              <a:rPr lang="en-GB" sz="30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Madame Vidal is taking the register. </a:t>
            </a:r>
            <a:endParaRPr lang="en-GB" sz="3000" kern="1200" spc="-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B358180-1BC9-4A27-868D-E80A3DD3D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11" name="Title 1">
            <a:hlinkClick r:id="" action="ppaction://noaction">
              <a:snd r:embed="rId4" name="écouter.wav"/>
            </a:hlinkClick>
            <a:extLst>
              <a:ext uri="{FF2B5EF4-FFF2-40B4-BE49-F238E27FC236}">
                <a16:creationId xmlns:a16="http://schemas.microsoft.com/office/drawing/2014/main" id="{6F703126-0E39-4933-9ADF-5C44832214E5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22" name="CustomShape 6">
            <a:extLst>
              <a:ext uri="{FF2B5EF4-FFF2-40B4-BE49-F238E27FC236}">
                <a16:creationId xmlns:a16="http://schemas.microsoft.com/office/drawing/2014/main" id="{401AC199-2E70-4CDB-9888-DC0C65243D26}"/>
              </a:ext>
            </a:extLst>
          </p:cNvPr>
          <p:cNvSpPr/>
          <p:nvPr/>
        </p:nvSpPr>
        <p:spPr>
          <a:xfrm>
            <a:off x="6591960" y="1831500"/>
            <a:ext cx="7208280" cy="42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200" b="0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Now write down the verb (‘</a:t>
            </a:r>
            <a:r>
              <a:rPr lang="en-GB" sz="2200" b="0" strike="noStrike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suis</a:t>
            </a:r>
            <a:r>
              <a:rPr lang="en-GB" sz="2200" b="0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’ OR ‘</a:t>
            </a:r>
            <a:r>
              <a:rPr lang="en-GB" sz="2200" b="0" strike="noStrike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est</a:t>
            </a:r>
            <a:r>
              <a:rPr lang="en-GB" sz="2200" b="0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’)</a:t>
            </a:r>
            <a:endParaRPr lang="en-GB" sz="2200" b="0" strike="noStrike" spc="-1" dirty="0">
              <a:latin typeface="Century Gothic" panose="020B0502020202020204" pitchFamily="34" charset="0"/>
            </a:endParaRPr>
          </a:p>
        </p:txBody>
      </p:sp>
      <p:pic>
        <p:nvPicPr>
          <p:cNvPr id="23" name="Google Shape;232;p10">
            <a:extLst>
              <a:ext uri="{FF2B5EF4-FFF2-40B4-BE49-F238E27FC236}">
                <a16:creationId xmlns:a16="http://schemas.microsoft.com/office/drawing/2014/main" id="{299CA067-A73F-449E-8AC0-91CF6634A052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9030600" y="-4680"/>
            <a:ext cx="1478880" cy="1478880"/>
          </a:xfrm>
          <a:prstGeom prst="rect">
            <a:avLst/>
          </a:prstGeom>
          <a:ln>
            <a:noFill/>
          </a:ln>
        </p:spPr>
      </p:pic>
      <p:pic>
        <p:nvPicPr>
          <p:cNvPr id="24" name="Google Shape;241;p34">
            <a:extLst>
              <a:ext uri="{FF2B5EF4-FFF2-40B4-BE49-F238E27FC236}">
                <a16:creationId xmlns:a16="http://schemas.microsoft.com/office/drawing/2014/main" id="{31DBB7E4-6345-401A-A505-E75A20E40A4A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058040" y="1532376"/>
            <a:ext cx="540000" cy="540000"/>
          </a:xfrm>
          <a:prstGeom prst="rect">
            <a:avLst/>
          </a:prstGeom>
          <a:ln>
            <a:noFill/>
          </a:ln>
        </p:spPr>
      </p:pic>
      <p:sp>
        <p:nvSpPr>
          <p:cNvPr id="25" name="CustomShape 14">
            <a:extLst>
              <a:ext uri="{FF2B5EF4-FFF2-40B4-BE49-F238E27FC236}">
                <a16:creationId xmlns:a16="http://schemas.microsoft.com/office/drawing/2014/main" id="{3CD137FA-9139-4BED-82DF-43564227D00A}"/>
              </a:ext>
            </a:extLst>
          </p:cNvPr>
          <p:cNvSpPr/>
          <p:nvPr/>
        </p:nvSpPr>
        <p:spPr>
          <a:xfrm>
            <a:off x="101520" y="531720"/>
            <a:ext cx="91029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Who answers with ‘</a:t>
            </a:r>
            <a:r>
              <a:rPr lang="en-GB" sz="2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 am</a:t>
            </a:r>
            <a:r>
              <a:rPr lang="en-GB" sz="2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’ about themselves?</a:t>
            </a:r>
            <a:endParaRPr lang="en-GB" sz="2800" b="0" strike="noStrike" spc="-1" dirty="0">
              <a:latin typeface="Arial"/>
            </a:endParaRPr>
          </a:p>
        </p:txBody>
      </p:sp>
      <p:sp>
        <p:nvSpPr>
          <p:cNvPr id="26" name="CustomShape 15">
            <a:extLst>
              <a:ext uri="{FF2B5EF4-FFF2-40B4-BE49-F238E27FC236}">
                <a16:creationId xmlns:a16="http://schemas.microsoft.com/office/drawing/2014/main" id="{E29EB6F6-36D1-4315-8172-13B7F249F497}"/>
              </a:ext>
            </a:extLst>
          </p:cNvPr>
          <p:cNvSpPr/>
          <p:nvPr/>
        </p:nvSpPr>
        <p:spPr>
          <a:xfrm>
            <a:off x="108720" y="990720"/>
            <a:ext cx="91029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0" strike="noStrike" spc="-1">
                <a:solidFill>
                  <a:srgbClr val="002060"/>
                </a:solidFill>
                <a:latin typeface="Century Gothic"/>
                <a:ea typeface="Century Gothic"/>
              </a:rPr>
              <a:t> Who answers with ‘</a:t>
            </a:r>
            <a:r>
              <a:rPr lang="en-GB" sz="2800" b="1" strike="noStrike" spc="-1">
                <a:solidFill>
                  <a:srgbClr val="002060"/>
                </a:solidFill>
                <a:latin typeface="Century Gothic"/>
                <a:ea typeface="Century Gothic"/>
              </a:rPr>
              <a:t>s/he is</a:t>
            </a:r>
            <a:r>
              <a:rPr lang="en-GB" sz="2800" b="0" strike="noStrike" spc="-1">
                <a:solidFill>
                  <a:srgbClr val="002060"/>
                </a:solidFill>
                <a:latin typeface="Century Gothic"/>
                <a:ea typeface="Century Gothic"/>
              </a:rPr>
              <a:t>’ about someone else?</a:t>
            </a:r>
            <a:endParaRPr lang="en-GB" sz="2800" b="0" strike="noStrike" spc="-1">
              <a:latin typeface="Arial"/>
            </a:endParaRPr>
          </a:p>
        </p:txBody>
      </p:sp>
      <p:sp>
        <p:nvSpPr>
          <p:cNvPr id="27" name="CustomShape 3">
            <a:extLst>
              <a:ext uri="{FF2B5EF4-FFF2-40B4-BE49-F238E27FC236}">
                <a16:creationId xmlns:a16="http://schemas.microsoft.com/office/drawing/2014/main" id="{0CC6A983-6886-4D51-83C1-F026EC7F55C5}"/>
              </a:ext>
            </a:extLst>
          </p:cNvPr>
          <p:cNvSpPr/>
          <p:nvPr/>
        </p:nvSpPr>
        <p:spPr>
          <a:xfrm>
            <a:off x="190296" y="1514268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strike="noStrike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Écris</a:t>
            </a:r>
            <a:r>
              <a:rPr lang="en-GB" sz="2800" b="1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 </a:t>
            </a:r>
            <a:endParaRPr lang="en-GB" sz="2800" b="0" strike="noStrike" spc="-1" dirty="0">
              <a:latin typeface="Century Gothic" panose="020B0502020202020204" pitchFamily="34" charset="0"/>
            </a:endParaRPr>
          </a:p>
        </p:txBody>
      </p:sp>
      <p:graphicFrame>
        <p:nvGraphicFramePr>
          <p:cNvPr id="28" name="Table 1">
            <a:extLst>
              <a:ext uri="{FF2B5EF4-FFF2-40B4-BE49-F238E27FC236}">
                <a16:creationId xmlns:a16="http://schemas.microsoft.com/office/drawing/2014/main" id="{7C6099BA-05CC-4A97-A5F2-8A3ED779C693}"/>
              </a:ext>
            </a:extLst>
          </p:cNvPr>
          <p:cNvGraphicFramePr/>
          <p:nvPr/>
        </p:nvGraphicFramePr>
        <p:xfrm>
          <a:off x="3887632" y="2369160"/>
          <a:ext cx="3435840" cy="4328280"/>
        </p:xfrm>
        <a:graphic>
          <a:graphicData uri="http://schemas.openxmlformats.org/drawingml/2006/table">
            <a:tbl>
              <a:tblPr/>
              <a:tblGrid>
                <a:gridCol w="1657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8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1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The pupil (I)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Someone else (s/he)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2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40" name="Table 2">
            <a:extLst>
              <a:ext uri="{FF2B5EF4-FFF2-40B4-BE49-F238E27FC236}">
                <a16:creationId xmlns:a16="http://schemas.microsoft.com/office/drawing/2014/main" id="{170B9B40-DB3F-43FA-B93E-D3CFDA239758}"/>
              </a:ext>
            </a:extLst>
          </p:cNvPr>
          <p:cNvGraphicFramePr/>
          <p:nvPr/>
        </p:nvGraphicFramePr>
        <p:xfrm>
          <a:off x="1209232" y="2369160"/>
          <a:ext cx="2546280" cy="4318560"/>
        </p:xfrm>
        <a:graphic>
          <a:graphicData uri="http://schemas.openxmlformats.org/drawingml/2006/table">
            <a:tbl>
              <a:tblPr/>
              <a:tblGrid>
                <a:gridCol w="69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0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29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Coralie</a:t>
                      </a: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Lara</a:t>
                      </a: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7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1" strike="noStrike" spc="-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Marie-Laure</a:t>
                      </a:r>
                      <a:endParaRPr lang="en-GB" sz="1800" b="0" strike="noStrike" spc="-1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4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Omar</a:t>
                      </a: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5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Charles</a:t>
                      </a: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5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1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Garice</a:t>
                      </a: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04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800" b="1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Océane</a:t>
                      </a: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41" name="Table 5">
            <a:extLst>
              <a:ext uri="{FF2B5EF4-FFF2-40B4-BE49-F238E27FC236}">
                <a16:creationId xmlns:a16="http://schemas.microsoft.com/office/drawing/2014/main" id="{70760AA6-AE61-4A29-AF69-BBFB0EF47D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8464018"/>
              </p:ext>
            </p:extLst>
          </p:nvPr>
        </p:nvGraphicFramePr>
        <p:xfrm>
          <a:off x="7457392" y="2349000"/>
          <a:ext cx="1229400" cy="4335480"/>
        </p:xfrm>
        <a:graphic>
          <a:graphicData uri="http://schemas.openxmlformats.org/drawingml/2006/table">
            <a:tbl>
              <a:tblPr/>
              <a:tblGrid>
                <a:gridCol w="1229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64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800" b="1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Verbe</a:t>
                      </a: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13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5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40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02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88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02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0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2" name="CustomShape 7">
            <a:extLst>
              <a:ext uri="{FF2B5EF4-FFF2-40B4-BE49-F238E27FC236}">
                <a16:creationId xmlns:a16="http://schemas.microsoft.com/office/drawing/2014/main" id="{6CF0F3F4-191B-4C14-9DB6-7D3281EFA28A}"/>
              </a:ext>
            </a:extLst>
          </p:cNvPr>
          <p:cNvSpPr/>
          <p:nvPr/>
        </p:nvSpPr>
        <p:spPr>
          <a:xfrm>
            <a:off x="7776712" y="3344976"/>
            <a:ext cx="864360" cy="33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000" b="1" strike="noStrike" spc="-1" dirty="0" err="1">
                <a:solidFill>
                  <a:srgbClr val="0070C0"/>
                </a:solidFill>
                <a:latin typeface="Century gothic"/>
                <a:ea typeface="Century Gothic"/>
              </a:rPr>
              <a:t>suis</a:t>
            </a:r>
            <a:endParaRPr lang="en-GB" sz="2000" b="0" strike="noStrike" spc="-1" dirty="0">
              <a:latin typeface="Century gothic"/>
            </a:endParaRPr>
          </a:p>
        </p:txBody>
      </p:sp>
      <p:sp>
        <p:nvSpPr>
          <p:cNvPr id="43" name="CustomShape 8">
            <a:extLst>
              <a:ext uri="{FF2B5EF4-FFF2-40B4-BE49-F238E27FC236}">
                <a16:creationId xmlns:a16="http://schemas.microsoft.com/office/drawing/2014/main" id="{31F38D5B-53CC-4DF4-8DA9-E31407772BEF}"/>
              </a:ext>
            </a:extLst>
          </p:cNvPr>
          <p:cNvSpPr/>
          <p:nvPr/>
        </p:nvSpPr>
        <p:spPr>
          <a:xfrm>
            <a:off x="7713352" y="3842856"/>
            <a:ext cx="1132920" cy="42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000" b="1" strike="noStrike" spc="-1" dirty="0">
                <a:solidFill>
                  <a:srgbClr val="0070C0"/>
                </a:solidFill>
                <a:latin typeface="Century gothic"/>
                <a:ea typeface="Century Gothic"/>
              </a:rPr>
              <a:t> </a:t>
            </a:r>
            <a:r>
              <a:rPr lang="en-GB" sz="2000" b="1" strike="noStrike" spc="-1" dirty="0" err="1">
                <a:solidFill>
                  <a:srgbClr val="0070C0"/>
                </a:solidFill>
                <a:latin typeface="Century gothic"/>
                <a:ea typeface="Century Gothic"/>
              </a:rPr>
              <a:t>est</a:t>
            </a:r>
            <a:endParaRPr lang="en-GB" sz="2000" b="0" strike="noStrike" spc="-1" dirty="0">
              <a:latin typeface="Century gothic"/>
            </a:endParaRPr>
          </a:p>
        </p:txBody>
      </p:sp>
      <p:sp>
        <p:nvSpPr>
          <p:cNvPr id="44" name="CustomShape 9">
            <a:extLst>
              <a:ext uri="{FF2B5EF4-FFF2-40B4-BE49-F238E27FC236}">
                <a16:creationId xmlns:a16="http://schemas.microsoft.com/office/drawing/2014/main" id="{865E4AF5-F8DA-4EDA-96FD-4A62CC1644B3}"/>
              </a:ext>
            </a:extLst>
          </p:cNvPr>
          <p:cNvSpPr/>
          <p:nvPr/>
        </p:nvSpPr>
        <p:spPr>
          <a:xfrm>
            <a:off x="7784403" y="4302786"/>
            <a:ext cx="602673" cy="42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000" b="1" strike="noStrike" spc="-1" dirty="0" err="1">
                <a:solidFill>
                  <a:srgbClr val="0070C0"/>
                </a:solidFill>
                <a:latin typeface="Century gothic"/>
                <a:ea typeface="Century Gothic"/>
              </a:rPr>
              <a:t>est</a:t>
            </a:r>
            <a:endParaRPr lang="en-GB" sz="2000" b="0" strike="noStrike" spc="-1" dirty="0">
              <a:latin typeface="Century gothic"/>
            </a:endParaRPr>
          </a:p>
        </p:txBody>
      </p:sp>
      <p:sp>
        <p:nvSpPr>
          <p:cNvPr id="45" name="CustomShape 10">
            <a:extLst>
              <a:ext uri="{FF2B5EF4-FFF2-40B4-BE49-F238E27FC236}">
                <a16:creationId xmlns:a16="http://schemas.microsoft.com/office/drawing/2014/main" id="{3FAE809D-4419-4D7E-9D10-F93316EC62F1}"/>
              </a:ext>
            </a:extLst>
          </p:cNvPr>
          <p:cNvSpPr/>
          <p:nvPr/>
        </p:nvSpPr>
        <p:spPr>
          <a:xfrm>
            <a:off x="7735312" y="4788936"/>
            <a:ext cx="1116000" cy="943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11">
            <a:extLst>
              <a:ext uri="{FF2B5EF4-FFF2-40B4-BE49-F238E27FC236}">
                <a16:creationId xmlns:a16="http://schemas.microsoft.com/office/drawing/2014/main" id="{93A81159-C9A3-4B4A-9375-790F6549F464}"/>
              </a:ext>
            </a:extLst>
          </p:cNvPr>
          <p:cNvSpPr/>
          <p:nvPr/>
        </p:nvSpPr>
        <p:spPr>
          <a:xfrm>
            <a:off x="7732072" y="5322816"/>
            <a:ext cx="1114200" cy="42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000" b="1" strike="noStrike" spc="-1" dirty="0" err="1">
                <a:solidFill>
                  <a:srgbClr val="0070C0"/>
                </a:solidFill>
                <a:latin typeface="Century gothic"/>
                <a:ea typeface="Century Gothic"/>
              </a:rPr>
              <a:t>est</a:t>
            </a:r>
            <a:endParaRPr lang="en-GB" sz="2000" b="0" strike="noStrike" spc="-1" dirty="0">
              <a:latin typeface="Century gothic"/>
            </a:endParaRPr>
          </a:p>
        </p:txBody>
      </p:sp>
      <p:sp>
        <p:nvSpPr>
          <p:cNvPr id="47" name="CustomShape 12">
            <a:extLst>
              <a:ext uri="{FF2B5EF4-FFF2-40B4-BE49-F238E27FC236}">
                <a16:creationId xmlns:a16="http://schemas.microsoft.com/office/drawing/2014/main" id="{5BEAF55C-16F4-4FC8-B139-5D0A370D5E50}"/>
              </a:ext>
            </a:extLst>
          </p:cNvPr>
          <p:cNvSpPr/>
          <p:nvPr/>
        </p:nvSpPr>
        <p:spPr>
          <a:xfrm>
            <a:off x="7725232" y="6199776"/>
            <a:ext cx="915840" cy="42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000" b="1" strike="noStrike" spc="-1" dirty="0" err="1">
                <a:solidFill>
                  <a:srgbClr val="0070C0"/>
                </a:solidFill>
                <a:latin typeface="Century gothic"/>
                <a:ea typeface="Century Gothic"/>
              </a:rPr>
              <a:t>suis</a:t>
            </a:r>
            <a:endParaRPr lang="en-GB" sz="2000" b="0" strike="noStrike" spc="-1" dirty="0">
              <a:latin typeface="Century gothic"/>
            </a:endParaRPr>
          </a:p>
        </p:txBody>
      </p:sp>
      <p:pic>
        <p:nvPicPr>
          <p:cNvPr id="48" name="Google Shape;243;p34">
            <a:extLst>
              <a:ext uri="{FF2B5EF4-FFF2-40B4-BE49-F238E27FC236}">
                <a16:creationId xmlns:a16="http://schemas.microsoft.com/office/drawing/2014/main" id="{8C8DD697-C35D-45DF-A219-DCB1EB37CC5D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4468852" y="3312000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49" name="Google Shape;244;p34">
            <a:extLst>
              <a:ext uri="{FF2B5EF4-FFF2-40B4-BE49-F238E27FC236}">
                <a16:creationId xmlns:a16="http://schemas.microsoft.com/office/drawing/2014/main" id="{6B820C8B-9510-49D0-90BE-CCAAAF0B93D3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6223888" y="3798360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50" name="Google Shape;245;p34">
            <a:extLst>
              <a:ext uri="{FF2B5EF4-FFF2-40B4-BE49-F238E27FC236}">
                <a16:creationId xmlns:a16="http://schemas.microsoft.com/office/drawing/2014/main" id="{7C99A506-5A25-4F5C-AC65-335DA7B94E7A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6196294" y="4312476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51" name="Google Shape;246;p34">
            <a:extLst>
              <a:ext uri="{FF2B5EF4-FFF2-40B4-BE49-F238E27FC236}">
                <a16:creationId xmlns:a16="http://schemas.microsoft.com/office/drawing/2014/main" id="{F2F454E6-A0D5-41D3-ADE0-72195076FA37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4412332" y="4751676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52" name="Google Shape;247;p34">
            <a:extLst>
              <a:ext uri="{FF2B5EF4-FFF2-40B4-BE49-F238E27FC236}">
                <a16:creationId xmlns:a16="http://schemas.microsoft.com/office/drawing/2014/main" id="{1E59D4CC-BFA6-4273-8615-169D67CF5C67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6195466" y="5216040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53" name="Google Shape;248;p34">
            <a:extLst>
              <a:ext uri="{FF2B5EF4-FFF2-40B4-BE49-F238E27FC236}">
                <a16:creationId xmlns:a16="http://schemas.microsoft.com/office/drawing/2014/main" id="{22059D61-FA1B-4D54-9DD1-EBF3A746FABC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6171976" y="5723100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54" name="Google Shape;249;p34">
            <a:extLst>
              <a:ext uri="{FF2B5EF4-FFF2-40B4-BE49-F238E27FC236}">
                <a16:creationId xmlns:a16="http://schemas.microsoft.com/office/drawing/2014/main" id="{AB10F63F-B92F-4D66-AEA4-45F6FE898F5D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4425976" y="6169968"/>
            <a:ext cx="539280" cy="539280"/>
          </a:xfrm>
          <a:prstGeom prst="rect">
            <a:avLst/>
          </a:prstGeom>
          <a:ln>
            <a:noFill/>
          </a:ln>
        </p:spPr>
      </p:pic>
      <p:graphicFrame>
        <p:nvGraphicFramePr>
          <p:cNvPr id="55" name="Table 16">
            <a:extLst>
              <a:ext uri="{FF2B5EF4-FFF2-40B4-BE49-F238E27FC236}">
                <a16:creationId xmlns:a16="http://schemas.microsoft.com/office/drawing/2014/main" id="{8555CBEF-4934-4D13-9627-9193304A85CF}"/>
              </a:ext>
            </a:extLst>
          </p:cNvPr>
          <p:cNvGraphicFramePr/>
          <p:nvPr/>
        </p:nvGraphicFramePr>
        <p:xfrm>
          <a:off x="9343612" y="2349000"/>
          <a:ext cx="1184040" cy="4335481"/>
        </p:xfrm>
        <a:graphic>
          <a:graphicData uri="http://schemas.openxmlformats.org/drawingml/2006/table">
            <a:tbl>
              <a:tblPr/>
              <a:tblGrid>
                <a:gridCol w="1184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146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1800" b="1" strike="noStrike" spc="-1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anglais</a:t>
                      </a:r>
                      <a:endParaRPr lang="en-GB" sz="1800" b="0" strike="noStrike" spc="-1" dirty="0">
                        <a:latin typeface="Arial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78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75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29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451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48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613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775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56" name="Picture 2">
            <a:extLst>
              <a:ext uri="{FF2B5EF4-FFF2-40B4-BE49-F238E27FC236}">
                <a16:creationId xmlns:a16="http://schemas.microsoft.com/office/drawing/2014/main" id="{7D11ECC6-9C60-4CBA-9FBB-2572FAB9F2DE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9785332" y="2430000"/>
            <a:ext cx="312840" cy="185040"/>
          </a:xfrm>
          <a:prstGeom prst="rect">
            <a:avLst/>
          </a:prstGeom>
          <a:ln>
            <a:noFill/>
          </a:ln>
        </p:spPr>
      </p:pic>
      <p:sp>
        <p:nvSpPr>
          <p:cNvPr id="57" name="CustomShape 17">
            <a:extLst>
              <a:ext uri="{FF2B5EF4-FFF2-40B4-BE49-F238E27FC236}">
                <a16:creationId xmlns:a16="http://schemas.microsoft.com/office/drawing/2014/main" id="{CA1D660C-F62D-47F9-9D50-75528038C447}"/>
              </a:ext>
            </a:extLst>
          </p:cNvPr>
          <p:cNvSpPr/>
          <p:nvPr/>
        </p:nvSpPr>
        <p:spPr>
          <a:xfrm>
            <a:off x="9383572" y="3289940"/>
            <a:ext cx="111600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0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am</a:t>
            </a:r>
            <a:endParaRPr lang="en-GB" sz="2000" b="0" strike="noStrike" spc="-1" dirty="0">
              <a:latin typeface="Century gothic"/>
            </a:endParaRPr>
          </a:p>
        </p:txBody>
      </p:sp>
      <p:sp>
        <p:nvSpPr>
          <p:cNvPr id="58" name="CustomShape 18">
            <a:extLst>
              <a:ext uri="{FF2B5EF4-FFF2-40B4-BE49-F238E27FC236}">
                <a16:creationId xmlns:a16="http://schemas.microsoft.com/office/drawing/2014/main" id="{E896D4FC-D33E-44A4-ACB9-292FC0C97A40}"/>
              </a:ext>
            </a:extLst>
          </p:cNvPr>
          <p:cNvSpPr/>
          <p:nvPr/>
        </p:nvSpPr>
        <p:spPr>
          <a:xfrm>
            <a:off x="9343612" y="3870620"/>
            <a:ext cx="1163520" cy="42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0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is</a:t>
            </a:r>
            <a:endParaRPr lang="en-GB" sz="2000" b="0" strike="noStrike" spc="-1" dirty="0">
              <a:latin typeface="Century gothic"/>
            </a:endParaRPr>
          </a:p>
        </p:txBody>
      </p:sp>
      <p:sp>
        <p:nvSpPr>
          <p:cNvPr id="59" name="CustomShape 19">
            <a:extLst>
              <a:ext uri="{FF2B5EF4-FFF2-40B4-BE49-F238E27FC236}">
                <a16:creationId xmlns:a16="http://schemas.microsoft.com/office/drawing/2014/main" id="{5D05146F-5D15-4453-9953-0091C7710F07}"/>
              </a:ext>
            </a:extLst>
          </p:cNvPr>
          <p:cNvSpPr/>
          <p:nvPr/>
        </p:nvSpPr>
        <p:spPr>
          <a:xfrm>
            <a:off x="9367372" y="4389740"/>
            <a:ext cx="1116000" cy="42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0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is</a:t>
            </a:r>
            <a:endParaRPr lang="en-GB" sz="2000" b="0" strike="noStrike" spc="-1" dirty="0">
              <a:latin typeface="Century gothic"/>
            </a:endParaRPr>
          </a:p>
        </p:txBody>
      </p:sp>
      <p:sp>
        <p:nvSpPr>
          <p:cNvPr id="60" name="CustomShape 20">
            <a:extLst>
              <a:ext uri="{FF2B5EF4-FFF2-40B4-BE49-F238E27FC236}">
                <a16:creationId xmlns:a16="http://schemas.microsoft.com/office/drawing/2014/main" id="{F24C81B6-9D30-4DAF-86CF-78AE0B8BD598}"/>
              </a:ext>
            </a:extLst>
          </p:cNvPr>
          <p:cNvSpPr/>
          <p:nvPr/>
        </p:nvSpPr>
        <p:spPr>
          <a:xfrm>
            <a:off x="9360532" y="5282540"/>
            <a:ext cx="1163520" cy="42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0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is</a:t>
            </a:r>
            <a:endParaRPr lang="en-GB" sz="2000" b="0" strike="noStrike" spc="-1" dirty="0">
              <a:latin typeface="Century gothic"/>
            </a:endParaRPr>
          </a:p>
        </p:txBody>
      </p:sp>
      <p:sp>
        <p:nvSpPr>
          <p:cNvPr id="61" name="CustomShape 21">
            <a:extLst>
              <a:ext uri="{FF2B5EF4-FFF2-40B4-BE49-F238E27FC236}">
                <a16:creationId xmlns:a16="http://schemas.microsoft.com/office/drawing/2014/main" id="{AC9FBAEE-C96E-4790-AA3B-49882132D4F7}"/>
              </a:ext>
            </a:extLst>
          </p:cNvPr>
          <p:cNvSpPr/>
          <p:nvPr/>
        </p:nvSpPr>
        <p:spPr>
          <a:xfrm>
            <a:off x="9367372" y="6217820"/>
            <a:ext cx="1163520" cy="42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0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am</a:t>
            </a:r>
            <a:endParaRPr lang="en-GB" sz="2000" b="0" strike="noStrike" spc="-1" dirty="0">
              <a:latin typeface="Century gothic"/>
            </a:endParaRPr>
          </a:p>
        </p:txBody>
      </p:sp>
      <p:sp>
        <p:nvSpPr>
          <p:cNvPr id="62" name="CustomShape 22">
            <a:hlinkClick r:id="" action="ppaction://noaction">
              <a:snd r:embed="rId8" name="Coralie_Bonjour ! BEEP suis ici (s7).wav"/>
            </a:hlinkClick>
            <a:extLst>
              <a:ext uri="{FF2B5EF4-FFF2-40B4-BE49-F238E27FC236}">
                <a16:creationId xmlns:a16="http://schemas.microsoft.com/office/drawing/2014/main" id="{28544A16-E454-47F1-83E3-F4CCC9DC7BFC}"/>
              </a:ext>
            </a:extLst>
          </p:cNvPr>
          <p:cNvSpPr/>
          <p:nvPr/>
        </p:nvSpPr>
        <p:spPr>
          <a:xfrm>
            <a:off x="1325512" y="3348720"/>
            <a:ext cx="464040" cy="39636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2000" b="1" strike="noStrike" spc="-1" dirty="0">
                <a:solidFill>
                  <a:srgbClr val="FF0066"/>
                </a:solidFill>
                <a:latin typeface="Century Gothic" panose="020B0502020202020204" pitchFamily="34" charset="0"/>
                <a:ea typeface="DejaVu Sans"/>
              </a:rPr>
              <a:t>Ex</a:t>
            </a:r>
            <a:endParaRPr lang="en-GB" sz="2000" b="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63" name="CustomShape 23">
            <a:hlinkClick r:id="" action="ppaction://noaction">
              <a:snd r:embed="rId9" name="Lara_BEEP est ici (s7).wav"/>
            </a:hlinkClick>
            <a:extLst>
              <a:ext uri="{FF2B5EF4-FFF2-40B4-BE49-F238E27FC236}">
                <a16:creationId xmlns:a16="http://schemas.microsoft.com/office/drawing/2014/main" id="{ECD16E31-6323-424F-B848-F87499FCD019}"/>
              </a:ext>
            </a:extLst>
          </p:cNvPr>
          <p:cNvSpPr/>
          <p:nvPr/>
        </p:nvSpPr>
        <p:spPr>
          <a:xfrm>
            <a:off x="1325512" y="3851280"/>
            <a:ext cx="464040" cy="39636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2000" b="1" strike="noStrike" spc="-1">
                <a:solidFill>
                  <a:srgbClr val="FF0066"/>
                </a:solidFill>
                <a:latin typeface="Century Gothic" panose="020B0502020202020204" pitchFamily="34" charset="0"/>
                <a:ea typeface="DejaVu Sans"/>
              </a:rPr>
              <a:t>1</a:t>
            </a:r>
            <a:endParaRPr lang="en-GB" sz="2000" b="0" strike="noStrike" spc="-1">
              <a:latin typeface="Century Gothic" panose="020B0502020202020204" pitchFamily="34" charset="0"/>
            </a:endParaRPr>
          </a:p>
        </p:txBody>
      </p:sp>
      <p:sp>
        <p:nvSpPr>
          <p:cNvPr id="64" name="CustomShape 24">
            <a:hlinkClick r:id="" action="ppaction://noaction">
              <a:snd r:embed="rId10" name="Marie_Laure_BEEP est là (s7).wav"/>
            </a:hlinkClick>
            <a:extLst>
              <a:ext uri="{FF2B5EF4-FFF2-40B4-BE49-F238E27FC236}">
                <a16:creationId xmlns:a16="http://schemas.microsoft.com/office/drawing/2014/main" id="{2FBCA6D3-9151-4CDD-B2FC-121A31BDC040}"/>
              </a:ext>
            </a:extLst>
          </p:cNvPr>
          <p:cNvSpPr/>
          <p:nvPr/>
        </p:nvSpPr>
        <p:spPr>
          <a:xfrm>
            <a:off x="1325512" y="4330440"/>
            <a:ext cx="464040" cy="39636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2000" b="1" strike="noStrike" spc="-1">
                <a:solidFill>
                  <a:srgbClr val="FF0066"/>
                </a:solidFill>
                <a:latin typeface="Century Gothic" panose="020B0502020202020204" pitchFamily="34" charset="0"/>
                <a:ea typeface="DejaVu Sans"/>
              </a:rPr>
              <a:t>2</a:t>
            </a:r>
            <a:endParaRPr lang="en-GB" sz="2000" b="0" strike="noStrike" spc="-1">
              <a:latin typeface="Century Gothic" panose="020B0502020202020204" pitchFamily="34" charset="0"/>
            </a:endParaRPr>
          </a:p>
        </p:txBody>
      </p:sp>
      <p:sp>
        <p:nvSpPr>
          <p:cNvPr id="65" name="CustomShape 25">
            <a:hlinkClick r:id="" action="ppaction://noaction">
              <a:snd r:embed="rId11" name="Omar_Oui_BEEP_ suis ici (s7).wav"/>
            </a:hlinkClick>
            <a:extLst>
              <a:ext uri="{FF2B5EF4-FFF2-40B4-BE49-F238E27FC236}">
                <a16:creationId xmlns:a16="http://schemas.microsoft.com/office/drawing/2014/main" id="{2CAB47AF-2B96-4D2C-B3F3-BE9B024EEC6B}"/>
              </a:ext>
            </a:extLst>
          </p:cNvPr>
          <p:cNvSpPr/>
          <p:nvPr/>
        </p:nvSpPr>
        <p:spPr>
          <a:xfrm>
            <a:off x="1325512" y="4797000"/>
            <a:ext cx="464040" cy="39636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2000" b="1" strike="noStrike" spc="-1">
                <a:solidFill>
                  <a:srgbClr val="FF0066"/>
                </a:solidFill>
                <a:latin typeface="Century Gothic" panose="020B0502020202020204" pitchFamily="34" charset="0"/>
                <a:ea typeface="DejaVu Sans"/>
              </a:rPr>
              <a:t>3</a:t>
            </a:r>
            <a:endParaRPr lang="en-GB" sz="2000" b="0" strike="noStrike" spc="-1">
              <a:latin typeface="Century Gothic" panose="020B0502020202020204" pitchFamily="34" charset="0"/>
            </a:endParaRPr>
          </a:p>
        </p:txBody>
      </p:sp>
      <p:sp>
        <p:nvSpPr>
          <p:cNvPr id="66" name="CustomShape 26">
            <a:hlinkClick r:id="" action="ppaction://noaction">
              <a:snd r:embed="rId12" name="Charles_Bonjour Madame_BEEP_est là (s7).wav"/>
            </a:hlinkClick>
            <a:extLst>
              <a:ext uri="{FF2B5EF4-FFF2-40B4-BE49-F238E27FC236}">
                <a16:creationId xmlns:a16="http://schemas.microsoft.com/office/drawing/2014/main" id="{360D9013-45AA-4702-A64D-E8EE51134B02}"/>
              </a:ext>
            </a:extLst>
          </p:cNvPr>
          <p:cNvSpPr/>
          <p:nvPr/>
        </p:nvSpPr>
        <p:spPr>
          <a:xfrm>
            <a:off x="1325512" y="5290565"/>
            <a:ext cx="464040" cy="39636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2000" b="1" strike="noStrike" spc="-1">
                <a:solidFill>
                  <a:srgbClr val="FF0066"/>
                </a:solidFill>
                <a:latin typeface="Century Gothic" panose="020B0502020202020204" pitchFamily="34" charset="0"/>
                <a:ea typeface="DejaVu Sans"/>
              </a:rPr>
              <a:t>4</a:t>
            </a:r>
            <a:endParaRPr lang="en-GB" sz="2000" b="0" strike="noStrike" spc="-1">
              <a:latin typeface="Century Gothic" panose="020B0502020202020204" pitchFamily="34" charset="0"/>
            </a:endParaRPr>
          </a:p>
        </p:txBody>
      </p:sp>
      <p:sp>
        <p:nvSpPr>
          <p:cNvPr id="67" name="CustomShape 27">
            <a:hlinkClick r:id="" action="ppaction://noaction">
              <a:snd r:embed="rId13" name="Garice_BEEP_est là (s7).wav"/>
            </a:hlinkClick>
            <a:extLst>
              <a:ext uri="{FF2B5EF4-FFF2-40B4-BE49-F238E27FC236}">
                <a16:creationId xmlns:a16="http://schemas.microsoft.com/office/drawing/2014/main" id="{AA8A1510-A396-46B9-9629-EA06E0120866}"/>
              </a:ext>
            </a:extLst>
          </p:cNvPr>
          <p:cNvSpPr/>
          <p:nvPr/>
        </p:nvSpPr>
        <p:spPr>
          <a:xfrm>
            <a:off x="1329832" y="5782685"/>
            <a:ext cx="464040" cy="39636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2000" b="1" strike="noStrike" spc="-1">
                <a:solidFill>
                  <a:srgbClr val="FF0066"/>
                </a:solidFill>
                <a:latin typeface="Century Gothic" panose="020B0502020202020204" pitchFamily="34" charset="0"/>
                <a:ea typeface="DejaVu Sans"/>
              </a:rPr>
              <a:t>5</a:t>
            </a:r>
            <a:endParaRPr lang="en-GB" sz="2000" b="0" strike="noStrike" spc="-1">
              <a:latin typeface="Century Gothic" panose="020B0502020202020204" pitchFamily="34" charset="0"/>
            </a:endParaRPr>
          </a:p>
        </p:txBody>
      </p:sp>
      <p:sp>
        <p:nvSpPr>
          <p:cNvPr id="68" name="CustomShape 28">
            <a:hlinkClick r:id="" action="ppaction://noaction">
              <a:snd r:embed="rId14" name="Oceane_Bonjour_BEEP_suis ici (s7).wav"/>
            </a:hlinkClick>
            <a:extLst>
              <a:ext uri="{FF2B5EF4-FFF2-40B4-BE49-F238E27FC236}">
                <a16:creationId xmlns:a16="http://schemas.microsoft.com/office/drawing/2014/main" id="{9D70E938-718C-4FF2-929F-7BB89A769EE3}"/>
              </a:ext>
            </a:extLst>
          </p:cNvPr>
          <p:cNvSpPr/>
          <p:nvPr/>
        </p:nvSpPr>
        <p:spPr>
          <a:xfrm>
            <a:off x="1325512" y="6237720"/>
            <a:ext cx="464040" cy="396360"/>
          </a:xfrm>
          <a:prstGeom prst="actionButtonBlank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2000" b="1" strike="noStrike" spc="-1">
                <a:solidFill>
                  <a:srgbClr val="FF0066"/>
                </a:solidFill>
                <a:latin typeface="Century Gothic" panose="020B0502020202020204" pitchFamily="34" charset="0"/>
                <a:ea typeface="DejaVu Sans"/>
              </a:rPr>
              <a:t>6</a:t>
            </a:r>
            <a:endParaRPr lang="en-GB" sz="2000" b="0" strike="noStrike" spc="-1">
              <a:latin typeface="Century Gothic" panose="020B0502020202020204" pitchFamily="34" charset="0"/>
            </a:endParaRPr>
          </a:p>
        </p:txBody>
      </p:sp>
      <p:sp>
        <p:nvSpPr>
          <p:cNvPr id="69" name="CustomShape 29">
            <a:extLst>
              <a:ext uri="{FF2B5EF4-FFF2-40B4-BE49-F238E27FC236}">
                <a16:creationId xmlns:a16="http://schemas.microsoft.com/office/drawing/2014/main" id="{FB5D3279-049D-4741-89F3-E98DB86F0CE5}"/>
              </a:ext>
            </a:extLst>
          </p:cNvPr>
          <p:cNvSpPr/>
          <p:nvPr/>
        </p:nvSpPr>
        <p:spPr>
          <a:xfrm>
            <a:off x="7726672" y="4837176"/>
            <a:ext cx="1116000" cy="42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000" b="1" strike="noStrike" spc="-1" dirty="0" err="1">
                <a:solidFill>
                  <a:srgbClr val="0070C0"/>
                </a:solidFill>
                <a:latin typeface="Century gothic"/>
                <a:ea typeface="Century Gothic"/>
              </a:rPr>
              <a:t>suis</a:t>
            </a:r>
            <a:endParaRPr lang="en-GB" sz="2000" b="0" strike="noStrike" spc="-1" dirty="0">
              <a:latin typeface="Century gothic"/>
            </a:endParaRPr>
          </a:p>
        </p:txBody>
      </p:sp>
      <p:sp>
        <p:nvSpPr>
          <p:cNvPr id="70" name="CustomShape 30">
            <a:extLst>
              <a:ext uri="{FF2B5EF4-FFF2-40B4-BE49-F238E27FC236}">
                <a16:creationId xmlns:a16="http://schemas.microsoft.com/office/drawing/2014/main" id="{8693E67C-3202-4C7C-8879-0D5D9CEFD5ED}"/>
              </a:ext>
            </a:extLst>
          </p:cNvPr>
          <p:cNvSpPr/>
          <p:nvPr/>
        </p:nvSpPr>
        <p:spPr>
          <a:xfrm>
            <a:off x="7726672" y="5737176"/>
            <a:ext cx="1116000" cy="42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000" b="1" strike="noStrike" spc="-1" dirty="0" err="1">
                <a:solidFill>
                  <a:srgbClr val="0070C0"/>
                </a:solidFill>
                <a:latin typeface="Century gothic"/>
                <a:ea typeface="Century Gothic"/>
              </a:rPr>
              <a:t>est</a:t>
            </a:r>
            <a:endParaRPr lang="en-GB" sz="2000" b="0" strike="noStrike" spc="-1" dirty="0">
              <a:latin typeface="Century gothic"/>
            </a:endParaRPr>
          </a:p>
        </p:txBody>
      </p:sp>
      <p:sp>
        <p:nvSpPr>
          <p:cNvPr id="71" name="CustomShape 31">
            <a:extLst>
              <a:ext uri="{FF2B5EF4-FFF2-40B4-BE49-F238E27FC236}">
                <a16:creationId xmlns:a16="http://schemas.microsoft.com/office/drawing/2014/main" id="{E7DB39E0-8E95-4064-BC5B-226213DA84FD}"/>
              </a:ext>
            </a:extLst>
          </p:cNvPr>
          <p:cNvSpPr/>
          <p:nvPr/>
        </p:nvSpPr>
        <p:spPr>
          <a:xfrm>
            <a:off x="9367372" y="4857740"/>
            <a:ext cx="1116000" cy="42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0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am</a:t>
            </a:r>
            <a:endParaRPr lang="en-GB" sz="2000" b="0" strike="noStrike" spc="-1" dirty="0">
              <a:latin typeface="Century gothic"/>
            </a:endParaRPr>
          </a:p>
        </p:txBody>
      </p:sp>
      <p:sp>
        <p:nvSpPr>
          <p:cNvPr id="72" name="CustomShape 32">
            <a:extLst>
              <a:ext uri="{FF2B5EF4-FFF2-40B4-BE49-F238E27FC236}">
                <a16:creationId xmlns:a16="http://schemas.microsoft.com/office/drawing/2014/main" id="{9A23CF56-B7D3-4BCB-9454-6956A8AE97A4}"/>
              </a:ext>
            </a:extLst>
          </p:cNvPr>
          <p:cNvSpPr/>
          <p:nvPr/>
        </p:nvSpPr>
        <p:spPr>
          <a:xfrm>
            <a:off x="9367372" y="5757740"/>
            <a:ext cx="1116000" cy="42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0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is</a:t>
            </a:r>
            <a:endParaRPr lang="en-GB" sz="2000" b="0" strike="noStrike" spc="-1" dirty="0">
              <a:latin typeface="Century gothic"/>
            </a:endParaRPr>
          </a:p>
        </p:txBody>
      </p:sp>
      <p:sp>
        <p:nvSpPr>
          <p:cNvPr id="73" name="CustomShape 22">
            <a:hlinkClick r:id="" action="ppaction://noaction">
              <a:snd r:embed="rId15" name="Coralie_Bonjour ! Je suis ici (s7).wav"/>
            </a:hlinkClick>
            <a:extLst>
              <a:ext uri="{FF2B5EF4-FFF2-40B4-BE49-F238E27FC236}">
                <a16:creationId xmlns:a16="http://schemas.microsoft.com/office/drawing/2014/main" id="{FEC1FDC1-D319-4EBE-ACC8-CF4687DB9960}"/>
              </a:ext>
            </a:extLst>
          </p:cNvPr>
          <p:cNvSpPr/>
          <p:nvPr/>
        </p:nvSpPr>
        <p:spPr>
          <a:xfrm>
            <a:off x="626515" y="3350533"/>
            <a:ext cx="464040" cy="396360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2000" b="1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DejaVu Sans"/>
              </a:rPr>
              <a:t>Ex</a:t>
            </a:r>
            <a:endParaRPr lang="en-GB" sz="2000" b="0" strike="noStrike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4" name="CustomShape 23">
            <a:hlinkClick r:id="" action="ppaction://noaction">
              <a:snd r:embed="rId16" name="Lara_Elle est ici (s7).wav"/>
            </a:hlinkClick>
            <a:extLst>
              <a:ext uri="{FF2B5EF4-FFF2-40B4-BE49-F238E27FC236}">
                <a16:creationId xmlns:a16="http://schemas.microsoft.com/office/drawing/2014/main" id="{DCD49CCC-524E-46D9-BA9D-2C4F4011BBF2}"/>
              </a:ext>
            </a:extLst>
          </p:cNvPr>
          <p:cNvSpPr/>
          <p:nvPr/>
        </p:nvSpPr>
        <p:spPr>
          <a:xfrm>
            <a:off x="626515" y="3853093"/>
            <a:ext cx="464040" cy="396360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2000" b="1" strike="noStrike" spc="-1">
                <a:solidFill>
                  <a:srgbClr val="002060"/>
                </a:solidFill>
                <a:latin typeface="Century Gothic" panose="020B0502020202020204" pitchFamily="34" charset="0"/>
                <a:ea typeface="DejaVu Sans"/>
              </a:rPr>
              <a:t>1</a:t>
            </a:r>
            <a:endParaRPr lang="en-GB" sz="2000" b="0" strike="noStrike" spc="-1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CustomShape 24">
            <a:hlinkClick r:id="" action="ppaction://noaction">
              <a:snd r:embed="rId17" name="Marie-Laure_Elle est là (s7).wav"/>
            </a:hlinkClick>
            <a:extLst>
              <a:ext uri="{FF2B5EF4-FFF2-40B4-BE49-F238E27FC236}">
                <a16:creationId xmlns:a16="http://schemas.microsoft.com/office/drawing/2014/main" id="{01B1B19A-9C3D-4CDA-AB2D-7234FCC3B7B5}"/>
              </a:ext>
            </a:extLst>
          </p:cNvPr>
          <p:cNvSpPr/>
          <p:nvPr/>
        </p:nvSpPr>
        <p:spPr>
          <a:xfrm>
            <a:off x="626515" y="4332253"/>
            <a:ext cx="464040" cy="396360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2000" b="1" strike="noStrike" spc="-1">
                <a:solidFill>
                  <a:srgbClr val="002060"/>
                </a:solidFill>
                <a:latin typeface="Century Gothic" panose="020B0502020202020204" pitchFamily="34" charset="0"/>
                <a:ea typeface="DejaVu Sans"/>
              </a:rPr>
              <a:t>2</a:t>
            </a:r>
            <a:endParaRPr lang="en-GB" sz="2000" b="0" strike="noStrike" spc="-1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CustomShape 25">
            <a:hlinkClick r:id="" action="ppaction://noaction">
              <a:snd r:embed="rId18" name="Omar_Oui, je suis ici (s7).wav"/>
            </a:hlinkClick>
            <a:extLst>
              <a:ext uri="{FF2B5EF4-FFF2-40B4-BE49-F238E27FC236}">
                <a16:creationId xmlns:a16="http://schemas.microsoft.com/office/drawing/2014/main" id="{BF1F2173-07BD-43CA-B009-E40338970F5C}"/>
              </a:ext>
            </a:extLst>
          </p:cNvPr>
          <p:cNvSpPr/>
          <p:nvPr/>
        </p:nvSpPr>
        <p:spPr>
          <a:xfrm>
            <a:off x="626515" y="4798813"/>
            <a:ext cx="464040" cy="396360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2000" b="1" strike="noStrike" spc="-1">
                <a:solidFill>
                  <a:srgbClr val="002060"/>
                </a:solidFill>
                <a:latin typeface="Century Gothic" panose="020B0502020202020204" pitchFamily="34" charset="0"/>
                <a:ea typeface="DejaVu Sans"/>
              </a:rPr>
              <a:t>3</a:t>
            </a:r>
            <a:endParaRPr lang="en-GB" sz="2000" b="0" strike="noStrike" spc="-1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7" name="CustomShape 26">
            <a:hlinkClick r:id="" action="ppaction://noaction">
              <a:snd r:embed="rId19" name="Charles_Bonjour Madame, il est là (s7).wav"/>
            </a:hlinkClick>
            <a:extLst>
              <a:ext uri="{FF2B5EF4-FFF2-40B4-BE49-F238E27FC236}">
                <a16:creationId xmlns:a16="http://schemas.microsoft.com/office/drawing/2014/main" id="{4D1180CF-193A-48A7-A454-56233EE4DB62}"/>
              </a:ext>
            </a:extLst>
          </p:cNvPr>
          <p:cNvSpPr/>
          <p:nvPr/>
        </p:nvSpPr>
        <p:spPr>
          <a:xfrm>
            <a:off x="626515" y="5292378"/>
            <a:ext cx="464040" cy="396360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2000" b="1" strike="noStrike" spc="-1">
                <a:solidFill>
                  <a:srgbClr val="002060"/>
                </a:solidFill>
                <a:latin typeface="Century Gothic" panose="020B0502020202020204" pitchFamily="34" charset="0"/>
                <a:ea typeface="DejaVu Sans"/>
              </a:rPr>
              <a:t>4</a:t>
            </a:r>
            <a:endParaRPr lang="en-GB" sz="2000" b="0" strike="noStrike" spc="-1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CustomShape 27">
            <a:hlinkClick r:id="" action="ppaction://noaction">
              <a:snd r:embed="rId20" name="Garice_Il est là (s7).wav"/>
            </a:hlinkClick>
            <a:extLst>
              <a:ext uri="{FF2B5EF4-FFF2-40B4-BE49-F238E27FC236}">
                <a16:creationId xmlns:a16="http://schemas.microsoft.com/office/drawing/2014/main" id="{C9263DDE-792B-4B6F-96A3-7A43C82A1CE7}"/>
              </a:ext>
            </a:extLst>
          </p:cNvPr>
          <p:cNvSpPr/>
          <p:nvPr/>
        </p:nvSpPr>
        <p:spPr>
          <a:xfrm>
            <a:off x="630835" y="5784498"/>
            <a:ext cx="464040" cy="396360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2000" b="1" strike="noStrike" spc="-1">
                <a:solidFill>
                  <a:srgbClr val="002060"/>
                </a:solidFill>
                <a:latin typeface="Century Gothic" panose="020B0502020202020204" pitchFamily="34" charset="0"/>
                <a:ea typeface="DejaVu Sans"/>
              </a:rPr>
              <a:t>5</a:t>
            </a:r>
            <a:endParaRPr lang="en-GB" sz="2000" b="0" strike="noStrike" spc="-1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9" name="CustomShape 28">
            <a:hlinkClick r:id="" action="ppaction://noaction">
              <a:snd r:embed="rId21" name="Oceane_Bonjour ! Je suis ici (s7).wav"/>
            </a:hlinkClick>
            <a:extLst>
              <a:ext uri="{FF2B5EF4-FFF2-40B4-BE49-F238E27FC236}">
                <a16:creationId xmlns:a16="http://schemas.microsoft.com/office/drawing/2014/main" id="{10F34F0F-EE7F-4D33-9153-027EDD12B8E3}"/>
              </a:ext>
            </a:extLst>
          </p:cNvPr>
          <p:cNvSpPr/>
          <p:nvPr/>
        </p:nvSpPr>
        <p:spPr>
          <a:xfrm>
            <a:off x="626515" y="6239533"/>
            <a:ext cx="464040" cy="396360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2000" b="1" strike="noStrike" spc="-1">
                <a:solidFill>
                  <a:srgbClr val="002060"/>
                </a:solidFill>
                <a:latin typeface="Century Gothic" panose="020B0502020202020204" pitchFamily="34" charset="0"/>
                <a:ea typeface="DejaVu Sans"/>
              </a:rPr>
              <a:t>6</a:t>
            </a:r>
            <a:endParaRPr lang="en-GB" sz="2000" b="0" strike="noStrike" spc="-1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0" name="Graphic 79" descr="Teacher">
            <a:extLst>
              <a:ext uri="{FF2B5EF4-FFF2-40B4-BE49-F238E27FC236}">
                <a16:creationId xmlns:a16="http://schemas.microsoft.com/office/drawing/2014/main" id="{14045EA3-26A4-4207-85FB-405A9D417DF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8413" y="-80005"/>
            <a:ext cx="779273" cy="914400"/>
          </a:xfrm>
          <a:prstGeom prst="rect">
            <a:avLst/>
          </a:prstGeom>
        </p:spPr>
      </p:pic>
      <p:sp>
        <p:nvSpPr>
          <p:cNvPr id="81" name="Speech Bubble: Rectangle with Corners Rounded 80">
            <a:hlinkClick r:id="" action="ppaction://noaction">
              <a:snd r:embed="rId24" name="Écoute.wav"/>
            </a:hlinkClick>
            <a:extLst>
              <a:ext uri="{FF2B5EF4-FFF2-40B4-BE49-F238E27FC236}">
                <a16:creationId xmlns:a16="http://schemas.microsoft.com/office/drawing/2014/main" id="{6D95F09D-FC3E-4DCC-81AA-BD7B7AAB3458}"/>
              </a:ext>
            </a:extLst>
          </p:cNvPr>
          <p:cNvSpPr/>
          <p:nvPr/>
        </p:nvSpPr>
        <p:spPr>
          <a:xfrm>
            <a:off x="858535" y="33832"/>
            <a:ext cx="1349722" cy="547644"/>
          </a:xfrm>
          <a:prstGeom prst="wedgeRoundRectCallout">
            <a:avLst>
              <a:gd name="adj1" fmla="val -68836"/>
              <a:gd name="adj2" fmla="val 1338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720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B358180-1BC9-4A27-868D-E80A3DD3D3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11" name="Title 1">
            <a:hlinkClick r:id="" action="ppaction://noaction">
              <a:snd r:embed="rId8" name="écouter.wav"/>
            </a:hlinkClick>
            <a:extLst>
              <a:ext uri="{FF2B5EF4-FFF2-40B4-BE49-F238E27FC236}">
                <a16:creationId xmlns:a16="http://schemas.microsoft.com/office/drawing/2014/main" id="{6F703126-0E39-4933-9ADF-5C44832214E5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21" name="Google Shape;152;p7">
            <a:extLst>
              <a:ext uri="{FF2B5EF4-FFF2-40B4-BE49-F238E27FC236}">
                <a16:creationId xmlns:a16="http://schemas.microsoft.com/office/drawing/2014/main" id="{826A37F9-B604-472A-9959-E4931B6F4E72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2925720" y="3276758"/>
            <a:ext cx="3169440" cy="3188880"/>
          </a:xfrm>
          <a:prstGeom prst="rect">
            <a:avLst/>
          </a:prstGeom>
          <a:ln>
            <a:noFill/>
          </a:ln>
        </p:spPr>
      </p:pic>
      <p:sp>
        <p:nvSpPr>
          <p:cNvPr id="22" name="CustomShape 1">
            <a:extLst>
              <a:ext uri="{FF2B5EF4-FFF2-40B4-BE49-F238E27FC236}">
                <a16:creationId xmlns:a16="http://schemas.microsoft.com/office/drawing/2014/main" id="{6B0A856A-B24A-4A7D-92F6-C4933FF0684D}"/>
              </a:ext>
            </a:extLst>
          </p:cNvPr>
          <p:cNvSpPr/>
          <p:nvPr/>
        </p:nvSpPr>
        <p:spPr>
          <a:xfrm>
            <a:off x="3239280" y="5734118"/>
            <a:ext cx="2485440" cy="64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3600" b="1" strike="noStrike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Milo</a:t>
            </a:r>
            <a:endParaRPr lang="en-GB" sz="3600" b="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23" name="CustomShape 2">
            <a:extLst>
              <a:ext uri="{FF2B5EF4-FFF2-40B4-BE49-F238E27FC236}">
                <a16:creationId xmlns:a16="http://schemas.microsoft.com/office/drawing/2014/main" id="{FC47F41A-6096-432F-B02B-817BBFE511D8}"/>
              </a:ext>
            </a:extLst>
          </p:cNvPr>
          <p:cNvSpPr/>
          <p:nvPr/>
        </p:nvSpPr>
        <p:spPr>
          <a:xfrm>
            <a:off x="1440000" y="2428958"/>
            <a:ext cx="3383640" cy="1151640"/>
          </a:xfrm>
          <a:prstGeom prst="wedgeRoundRectCallout">
            <a:avLst>
              <a:gd name="adj1" fmla="val 27937"/>
              <a:gd name="adj2" fmla="val 107660"/>
              <a:gd name="adj3" fmla="val 16667"/>
            </a:avLst>
          </a:prstGeom>
          <a:solidFill>
            <a:srgbClr val="92D05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4400" b="1" strike="noStrike" spc="-1" dirty="0" err="1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</a:rPr>
              <a:t>présen</a:t>
            </a:r>
            <a:r>
              <a:rPr lang="en-GB" sz="4400" b="1" strike="noStrike" spc="-1" dirty="0" err="1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</a:rPr>
              <a:t>t</a:t>
            </a:r>
            <a:endParaRPr lang="en-GB" sz="4400" b="0" strike="noStrike" spc="-1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CustomShape 3">
            <a:extLst>
              <a:ext uri="{FF2B5EF4-FFF2-40B4-BE49-F238E27FC236}">
                <a16:creationId xmlns:a16="http://schemas.microsoft.com/office/drawing/2014/main" id="{E671936F-892E-4F72-BA70-0EEF88CE715A}"/>
              </a:ext>
            </a:extLst>
          </p:cNvPr>
          <p:cNvSpPr/>
          <p:nvPr/>
        </p:nvSpPr>
        <p:spPr>
          <a:xfrm>
            <a:off x="4940028" y="2245178"/>
            <a:ext cx="2891160" cy="822960"/>
          </a:xfrm>
          <a:prstGeom prst="wedgeRoundRectCallout">
            <a:avLst>
              <a:gd name="adj1" fmla="val -48165"/>
              <a:gd name="adj2" fmla="val 141530"/>
              <a:gd name="adj3" fmla="val 16667"/>
            </a:avLst>
          </a:prstGeom>
          <a:solidFill>
            <a:schemeClr val="accent3">
              <a:lumMod val="75000"/>
            </a:schemeClr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4400" b="1" strike="noStrike" spc="-1" dirty="0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</a:rPr>
              <a:t>absen</a:t>
            </a:r>
            <a:r>
              <a:rPr lang="en-GB" sz="4400" b="1" strike="noStrike" spc="-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</a:rPr>
              <a:t>t</a:t>
            </a:r>
            <a:endParaRPr lang="en-GB" sz="4400" b="0" strike="noStrike" spc="-1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Google Shape;156;p7">
            <a:extLst>
              <a:ext uri="{FF2B5EF4-FFF2-40B4-BE49-F238E27FC236}">
                <a16:creationId xmlns:a16="http://schemas.microsoft.com/office/drawing/2014/main" id="{22173AFD-EFE4-4A45-A65C-CD60BE16D86F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6780240" y="3276758"/>
            <a:ext cx="3169440" cy="3188880"/>
          </a:xfrm>
          <a:prstGeom prst="rect">
            <a:avLst/>
          </a:prstGeom>
          <a:ln>
            <a:noFill/>
          </a:ln>
        </p:spPr>
      </p:pic>
      <p:sp>
        <p:nvSpPr>
          <p:cNvPr id="26" name="CustomShape 4">
            <a:extLst>
              <a:ext uri="{FF2B5EF4-FFF2-40B4-BE49-F238E27FC236}">
                <a16:creationId xmlns:a16="http://schemas.microsoft.com/office/drawing/2014/main" id="{D22D29EE-8B4C-4F15-8D38-B798EC12A555}"/>
              </a:ext>
            </a:extLst>
          </p:cNvPr>
          <p:cNvSpPr/>
          <p:nvPr/>
        </p:nvSpPr>
        <p:spPr>
          <a:xfrm>
            <a:off x="7122240" y="5734118"/>
            <a:ext cx="2485440" cy="64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3600" b="1" strike="noStrike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Luca</a:t>
            </a:r>
            <a:r>
              <a:rPr lang="en-GB" sz="3600" b="1" strike="noStrike" spc="-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</a:rPr>
              <a:t>s</a:t>
            </a:r>
            <a:endParaRPr lang="en-GB" sz="3600" b="0" strike="noStrike" spc="-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CustomShape 5">
            <a:extLst>
              <a:ext uri="{FF2B5EF4-FFF2-40B4-BE49-F238E27FC236}">
                <a16:creationId xmlns:a16="http://schemas.microsoft.com/office/drawing/2014/main" id="{5F887592-FCC0-4D43-B810-1C9349A2033C}"/>
              </a:ext>
            </a:extLst>
          </p:cNvPr>
          <p:cNvSpPr/>
          <p:nvPr/>
        </p:nvSpPr>
        <p:spPr>
          <a:xfrm>
            <a:off x="6731280" y="3230318"/>
            <a:ext cx="3362400" cy="23709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8" name="Google Shape;159;p7">
            <a:extLst>
              <a:ext uri="{FF2B5EF4-FFF2-40B4-BE49-F238E27FC236}">
                <a16:creationId xmlns:a16="http://schemas.microsoft.com/office/drawing/2014/main" id="{222CE165-2CF5-4A55-9EE2-2C3DB8378327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1523880" y="733358"/>
            <a:ext cx="1478880" cy="1478880"/>
          </a:xfrm>
          <a:prstGeom prst="rect">
            <a:avLst/>
          </a:prstGeom>
          <a:ln>
            <a:noFill/>
          </a:ln>
        </p:spPr>
      </p:pic>
      <p:sp>
        <p:nvSpPr>
          <p:cNvPr id="34" name="CustomShape 6">
            <a:extLst>
              <a:ext uri="{FF2B5EF4-FFF2-40B4-BE49-F238E27FC236}">
                <a16:creationId xmlns:a16="http://schemas.microsoft.com/office/drawing/2014/main" id="{374B79DE-1192-49B8-B955-BE89CB722606}"/>
              </a:ext>
            </a:extLst>
          </p:cNvPr>
          <p:cNvSpPr/>
          <p:nvPr/>
        </p:nvSpPr>
        <p:spPr>
          <a:xfrm>
            <a:off x="3156480" y="733358"/>
            <a:ext cx="3169440" cy="1263240"/>
          </a:xfrm>
          <a:prstGeom prst="wedgeRoundRectCallout">
            <a:avLst>
              <a:gd name="adj1" fmla="val -64546"/>
              <a:gd name="adj2" fmla="val 15266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4400" b="1" strike="noStrike" spc="-1" dirty="0">
                <a:solidFill>
                  <a:srgbClr val="FFFFFF"/>
                </a:solidFill>
                <a:latin typeface="Century Gothic"/>
                <a:ea typeface="Century Gothic"/>
              </a:rPr>
              <a:t>Bonjour Milo.</a:t>
            </a:r>
            <a:endParaRPr lang="en-GB" sz="4400" b="0" strike="noStrike" spc="-1" dirty="0">
              <a:latin typeface="Arial"/>
            </a:endParaRPr>
          </a:p>
        </p:txBody>
      </p:sp>
      <p:sp>
        <p:nvSpPr>
          <p:cNvPr id="35" name="CustomShape 7">
            <a:extLst>
              <a:ext uri="{FF2B5EF4-FFF2-40B4-BE49-F238E27FC236}">
                <a16:creationId xmlns:a16="http://schemas.microsoft.com/office/drawing/2014/main" id="{6F355695-D457-4079-94FB-8850A980993C}"/>
              </a:ext>
            </a:extLst>
          </p:cNvPr>
          <p:cNvSpPr/>
          <p:nvPr/>
        </p:nvSpPr>
        <p:spPr>
          <a:xfrm>
            <a:off x="3134448" y="712838"/>
            <a:ext cx="3611160" cy="1416600"/>
          </a:xfrm>
          <a:prstGeom prst="wedgeRoundRectCallout">
            <a:avLst>
              <a:gd name="adj1" fmla="val -60948"/>
              <a:gd name="adj2" fmla="val 7848"/>
              <a:gd name="adj3" fmla="val 16667"/>
            </a:avLst>
          </a:prstGeom>
          <a:solidFill>
            <a:srgbClr val="00B0F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4400" b="1" strike="noStrike" spc="-1" dirty="0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</a:rPr>
              <a:t>Salu</a:t>
            </a:r>
            <a:r>
              <a:rPr lang="en-GB" sz="4400" b="1" strike="noStrike" spc="-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</a:rPr>
              <a:t>t</a:t>
            </a:r>
            <a:r>
              <a:rPr lang="en-GB" sz="4400" b="1" strike="noStrike" spc="-1" dirty="0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</a:rPr>
              <a:t> Luca</a:t>
            </a:r>
            <a:r>
              <a:rPr lang="en-GB" sz="4400" b="1" strike="noStrike" spc="-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</a:rPr>
              <a:t>s</a:t>
            </a:r>
            <a:r>
              <a:rPr lang="en-GB" sz="4400" b="1" strike="noStrike" spc="-1" dirty="0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lang="en-GB" sz="4400" b="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36" name="CustomShape 8">
            <a:extLst>
              <a:ext uri="{FF2B5EF4-FFF2-40B4-BE49-F238E27FC236}">
                <a16:creationId xmlns:a16="http://schemas.microsoft.com/office/drawing/2014/main" id="{08A4C4C2-246A-417F-987D-41D826ED5386}"/>
              </a:ext>
            </a:extLst>
          </p:cNvPr>
          <p:cNvSpPr/>
          <p:nvPr/>
        </p:nvSpPr>
        <p:spPr>
          <a:xfrm>
            <a:off x="6622920" y="3230318"/>
            <a:ext cx="1462320" cy="1499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00206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7" name="Picture 2" descr="Quiet Sign Clip Art">
            <a:extLst>
              <a:ext uri="{FF2B5EF4-FFF2-40B4-BE49-F238E27FC236}">
                <a16:creationId xmlns:a16="http://schemas.microsoft.com/office/drawing/2014/main" id="{BA7A5DF9-F5C6-4B1F-B391-682B92137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378" y="2405346"/>
            <a:ext cx="6667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Quiet Sign Clip Art">
            <a:extLst>
              <a:ext uri="{FF2B5EF4-FFF2-40B4-BE49-F238E27FC236}">
                <a16:creationId xmlns:a16="http://schemas.microsoft.com/office/drawing/2014/main" id="{E13BE51C-7957-43BE-93F5-27CB5C0A8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890" y="2242342"/>
            <a:ext cx="6667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A17A6673-281B-4F77-8BA9-8AC44077E4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8897" y="8894"/>
            <a:ext cx="779273" cy="914400"/>
          </a:xfrm>
          <a:prstGeom prst="rect">
            <a:avLst/>
          </a:prstGeom>
        </p:spPr>
      </p:pic>
      <p:sp>
        <p:nvSpPr>
          <p:cNvPr id="19" name="Speech Bubble: Rectangle with Corners Rounded 18">
            <a:hlinkClick r:id="" action="ppaction://noaction">
              <a:snd r:embed="rId14" name="Écoute.wav"/>
            </a:hlinkClick>
            <a:extLst>
              <a:ext uri="{FF2B5EF4-FFF2-40B4-BE49-F238E27FC236}">
                <a16:creationId xmlns:a16="http://schemas.microsoft.com/office/drawing/2014/main" id="{5C1FC57F-40D6-4A5E-865B-8F6959185A09}"/>
              </a:ext>
            </a:extLst>
          </p:cNvPr>
          <p:cNvSpPr/>
          <p:nvPr/>
        </p:nvSpPr>
        <p:spPr>
          <a:xfrm>
            <a:off x="849019" y="122731"/>
            <a:ext cx="1349722" cy="547644"/>
          </a:xfrm>
          <a:prstGeom prst="wedgeRoundRectCallout">
            <a:avLst>
              <a:gd name="adj1" fmla="val -68836"/>
              <a:gd name="adj2" fmla="val 1338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970815"/>
            <a:ext cx="1857115" cy="523220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buClrTx/>
              <a:buSzTx/>
              <a:defRPr/>
            </a:pPr>
            <a:r>
              <a:rPr lang="en-GB" sz="2000" b="1" kern="12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écouter</a:t>
            </a:r>
            <a:r>
              <a:rPr lang="en-GB" sz="2000" b="1" kern="12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endParaRPr lang="en-GB" sz="2000" kern="1200" spc="-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70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jour Milo (s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résent (s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lut Lucas (s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bsent (s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7"/>
          <a:stretch/>
        </p:blipFill>
        <p:spPr>
          <a:xfrm>
            <a:off x="10416600" y="148320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278617" y="1067040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0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The spelling and sound of </a:t>
            </a:r>
            <a:r>
              <a:rPr lang="en-GB" sz="2800" b="1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adjectives</a:t>
            </a:r>
            <a:r>
              <a:rPr lang="en-GB" sz="2800" b="0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sometimes change.</a:t>
            </a:r>
            <a:endParaRPr lang="en-GB" sz="2800" b="0" strike="noStrike" spc="-1" dirty="0">
              <a:latin typeface="Century Gothic" panose="020B0502020202020204" pitchFamily="34" charset="0"/>
            </a:endParaRPr>
          </a:p>
        </p:txBody>
      </p:sp>
      <p:sp>
        <p:nvSpPr>
          <p:cNvPr id="93" name="CustomShape 6"/>
          <p:cNvSpPr/>
          <p:nvPr/>
        </p:nvSpPr>
        <p:spPr>
          <a:xfrm>
            <a:off x="3348908" y="2968872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Je </a:t>
            </a:r>
            <a:r>
              <a:rPr lang="en-GB" sz="2800" b="1" strike="noStrike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suis</a:t>
            </a:r>
            <a:r>
              <a:rPr lang="en-GB" sz="2800" b="1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1" strike="noStrike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présen</a:t>
            </a:r>
            <a:r>
              <a:rPr lang="en-GB" sz="2800" b="1" strike="noStrike" spc="-1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</a:rPr>
              <a:t>t</a:t>
            </a:r>
            <a:r>
              <a:rPr lang="en-GB" sz="2800" b="1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lang="en-GB" sz="2800" b="0" strike="noStrike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760" y="92880"/>
            <a:ext cx="6823260" cy="1144800"/>
          </a:xfrm>
        </p:spPr>
        <p:txBody>
          <a:bodyPr/>
          <a:lstStyle/>
          <a:p>
            <a:r>
              <a:rPr lang="en-GB" sz="48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Using adjectives</a:t>
            </a:r>
            <a:endParaRPr lang="en-GB" sz="4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306517" y="1605133"/>
            <a:ext cx="114076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The most common change is to add 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‘e’ 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to the end in the feminine form.</a:t>
            </a:r>
            <a:endParaRPr lang="en-GB" dirty="0"/>
          </a:p>
        </p:txBody>
      </p:sp>
      <p:sp>
        <p:nvSpPr>
          <p:cNvPr id="24" name="CustomShape 6">
            <a:extLst>
              <a:ext uri="{FF2B5EF4-FFF2-40B4-BE49-F238E27FC236}">
                <a16:creationId xmlns:a16="http://schemas.microsoft.com/office/drawing/2014/main" id="{35933E8D-1A2A-4F5F-94FC-B81C77585069}"/>
              </a:ext>
            </a:extLst>
          </p:cNvPr>
          <p:cNvSpPr/>
          <p:nvPr/>
        </p:nvSpPr>
        <p:spPr>
          <a:xfrm>
            <a:off x="6336408" y="2974461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 </a:t>
            </a:r>
            <a:r>
              <a:rPr lang="en-GB" sz="2800" i="1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(a boy) </a:t>
            </a:r>
            <a:r>
              <a:rPr lang="en-GB" sz="2800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am present.</a:t>
            </a:r>
            <a:endParaRPr lang="en-GB" sz="2800" strike="noStrike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CustomShape 6">
            <a:extLst>
              <a:ext uri="{FF2B5EF4-FFF2-40B4-BE49-F238E27FC236}">
                <a16:creationId xmlns:a16="http://schemas.microsoft.com/office/drawing/2014/main" id="{8D315470-2B3D-4205-85C9-66E149FECA94}"/>
              </a:ext>
            </a:extLst>
          </p:cNvPr>
          <p:cNvSpPr/>
          <p:nvPr/>
        </p:nvSpPr>
        <p:spPr>
          <a:xfrm>
            <a:off x="3348908" y="3688459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Il </a:t>
            </a:r>
            <a:r>
              <a:rPr lang="en-GB" sz="2800" b="1" strike="noStrike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est</a:t>
            </a:r>
            <a:r>
              <a:rPr lang="en-GB" sz="2800" b="1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absen</a:t>
            </a:r>
            <a:r>
              <a:rPr lang="en-GB" sz="2800" b="1" strike="noStrike" spc="-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ea typeface="Century Gothic"/>
              </a:rPr>
              <a:t>t</a:t>
            </a:r>
            <a:r>
              <a:rPr lang="en-GB" sz="2800" b="1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lang="en-GB" sz="2800" b="0" strike="noStrike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CustomShape 6">
            <a:extLst>
              <a:ext uri="{FF2B5EF4-FFF2-40B4-BE49-F238E27FC236}">
                <a16:creationId xmlns:a16="http://schemas.microsoft.com/office/drawing/2014/main" id="{522884B7-74F0-43FC-8DF3-E4E497D8D6ED}"/>
              </a:ext>
            </a:extLst>
          </p:cNvPr>
          <p:cNvSpPr/>
          <p:nvPr/>
        </p:nvSpPr>
        <p:spPr>
          <a:xfrm>
            <a:off x="6336408" y="3707990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He is absent.</a:t>
            </a:r>
            <a:endParaRPr lang="en-GB" sz="2800" strike="noStrike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CustomShape 6">
            <a:extLst>
              <a:ext uri="{FF2B5EF4-FFF2-40B4-BE49-F238E27FC236}">
                <a16:creationId xmlns:a16="http://schemas.microsoft.com/office/drawing/2014/main" id="{108FFEFE-B2FB-43C7-9FF5-26F76386F4A7}"/>
              </a:ext>
            </a:extLst>
          </p:cNvPr>
          <p:cNvSpPr/>
          <p:nvPr/>
        </p:nvSpPr>
        <p:spPr>
          <a:xfrm>
            <a:off x="3240896" y="5075491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Je </a:t>
            </a:r>
            <a:r>
              <a:rPr lang="en-GB" sz="2800" b="1" strike="noStrike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suis</a:t>
            </a:r>
            <a:r>
              <a:rPr lang="en-GB" sz="2800" b="1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1" strike="noStrike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présent</a:t>
            </a:r>
            <a:r>
              <a:rPr lang="en-GB" sz="2800" b="1" strike="noStrike" spc="-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e</a:t>
            </a:r>
            <a:r>
              <a:rPr lang="en-GB" sz="2800" b="1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lang="en-GB" sz="2800" b="0" strike="noStrike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CustomShape 6">
            <a:extLst>
              <a:ext uri="{FF2B5EF4-FFF2-40B4-BE49-F238E27FC236}">
                <a16:creationId xmlns:a16="http://schemas.microsoft.com/office/drawing/2014/main" id="{D162F987-A1FF-4523-B50B-F6548B809733}"/>
              </a:ext>
            </a:extLst>
          </p:cNvPr>
          <p:cNvSpPr/>
          <p:nvPr/>
        </p:nvSpPr>
        <p:spPr>
          <a:xfrm>
            <a:off x="3240896" y="5795078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Elle </a:t>
            </a:r>
            <a:r>
              <a:rPr lang="en-GB" sz="2800" b="1" strike="noStrike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est</a:t>
            </a:r>
            <a:r>
              <a:rPr lang="en-GB" sz="2800" b="1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absent</a:t>
            </a:r>
            <a:r>
              <a:rPr lang="en-GB" sz="2800" b="1" strike="noStrike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</a:rPr>
              <a:t>e</a:t>
            </a:r>
            <a:r>
              <a:rPr lang="en-GB" sz="2800" b="1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lang="en-GB" sz="2800" b="0" strike="noStrike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CustomShape 6">
            <a:extLst>
              <a:ext uri="{FF2B5EF4-FFF2-40B4-BE49-F238E27FC236}">
                <a16:creationId xmlns:a16="http://schemas.microsoft.com/office/drawing/2014/main" id="{3CA10EDF-A31E-45B9-B361-DFF36AA3ADDF}"/>
              </a:ext>
            </a:extLst>
          </p:cNvPr>
          <p:cNvSpPr/>
          <p:nvPr/>
        </p:nvSpPr>
        <p:spPr>
          <a:xfrm>
            <a:off x="6380796" y="5046261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 </a:t>
            </a:r>
            <a:r>
              <a:rPr lang="en-GB" sz="2800" i="1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(a girl) </a:t>
            </a:r>
            <a:r>
              <a:rPr lang="en-GB" sz="2800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am present.</a:t>
            </a:r>
            <a:endParaRPr lang="en-GB" sz="2800" strike="noStrike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CustomShape 6">
            <a:extLst>
              <a:ext uri="{FF2B5EF4-FFF2-40B4-BE49-F238E27FC236}">
                <a16:creationId xmlns:a16="http://schemas.microsoft.com/office/drawing/2014/main" id="{EBA2A0A1-F1E4-45D0-9D29-78CDCA52E808}"/>
              </a:ext>
            </a:extLst>
          </p:cNvPr>
          <p:cNvSpPr/>
          <p:nvPr/>
        </p:nvSpPr>
        <p:spPr>
          <a:xfrm>
            <a:off x="6380796" y="5779790"/>
            <a:ext cx="403580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strike="noStrike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She is absent.</a:t>
            </a:r>
            <a:endParaRPr lang="en-GB" sz="2800" strike="noStrike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722D4B8-7BDC-47C0-9BF7-937AA04FA1E5}"/>
              </a:ext>
            </a:extLst>
          </p:cNvPr>
          <p:cNvSpPr/>
          <p:nvPr/>
        </p:nvSpPr>
        <p:spPr>
          <a:xfrm>
            <a:off x="501888" y="3184770"/>
            <a:ext cx="2003568" cy="52322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GB" sz="2800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Masculine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3132730-FC90-4B19-9CF6-52D80B0AD187}"/>
              </a:ext>
            </a:extLst>
          </p:cNvPr>
          <p:cNvSpPr/>
          <p:nvPr/>
        </p:nvSpPr>
        <p:spPr>
          <a:xfrm>
            <a:off x="501888" y="5331921"/>
            <a:ext cx="2003568" cy="523220"/>
          </a:xfrm>
          <a:prstGeom prst="rect">
            <a:avLst/>
          </a:prstGeom>
          <a:solidFill>
            <a:srgbClr val="FF0066"/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Feminine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3" name="Oval Callout 13">
            <a:extLst>
              <a:ext uri="{FF2B5EF4-FFF2-40B4-BE49-F238E27FC236}">
                <a16:creationId xmlns:a16="http://schemas.microsoft.com/office/drawing/2014/main" id="{1AFD3F6A-CDE2-45D1-BDFB-80FABB797AD4}"/>
              </a:ext>
            </a:extLst>
          </p:cNvPr>
          <p:cNvSpPr/>
          <p:nvPr/>
        </p:nvSpPr>
        <p:spPr>
          <a:xfrm>
            <a:off x="5938406" y="3022629"/>
            <a:ext cx="2959777" cy="1991240"/>
          </a:xfrm>
          <a:prstGeom prst="wedgeEllipseCallout">
            <a:avLst>
              <a:gd name="adj1" fmla="val -46643"/>
              <a:gd name="adj2" fmla="val 52037"/>
            </a:avLst>
          </a:prstGeom>
          <a:solidFill>
            <a:schemeClr val="accent3">
              <a:lumMod val="50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An ‘e’ at the end, means you 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do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pronounce the ‘t’.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4" name="Up Arrow Callout 4">
            <a:extLst>
              <a:ext uri="{FF2B5EF4-FFF2-40B4-BE49-F238E27FC236}">
                <a16:creationId xmlns:a16="http://schemas.microsoft.com/office/drawing/2014/main" id="{F53EFD61-A5F9-47F4-998B-C4D1FFE19E34}"/>
              </a:ext>
            </a:extLst>
          </p:cNvPr>
          <p:cNvSpPr/>
          <p:nvPr/>
        </p:nvSpPr>
        <p:spPr>
          <a:xfrm rot="10800000" flipV="1">
            <a:off x="3624184" y="2098892"/>
            <a:ext cx="4462818" cy="954107"/>
          </a:xfrm>
          <a:prstGeom prst="downArrowCallout">
            <a:avLst/>
          </a:prstGeom>
          <a:solidFill>
            <a:schemeClr val="accent3">
              <a:lumMod val="50000"/>
            </a:schemeClr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‘t’ is 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pronounced.</a:t>
            </a:r>
          </a:p>
        </p:txBody>
      </p:sp>
      <p:pic>
        <p:nvPicPr>
          <p:cNvPr id="35" name="Picture 2" descr="Quiet Sign Clip Art">
            <a:extLst>
              <a:ext uri="{FF2B5EF4-FFF2-40B4-BE49-F238E27FC236}">
                <a16:creationId xmlns:a16="http://schemas.microsoft.com/office/drawing/2014/main" id="{8CA3142E-7299-44BB-BFAC-05A15B7C4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226" y="2154230"/>
            <a:ext cx="666750" cy="94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 suis présent (s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l est absent (s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e suis présente (s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lle est absente (s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1" grpId="0" animBg="1"/>
      <p:bldP spid="32" grpId="0" animBg="1"/>
      <p:bldP spid="33" grpId="0" animBg="1"/>
      <p:bldP spid="3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Noto Sans CJK SC"/>
      </a:majorFont>
      <a:minorFont>
        <a:latin typeface="Arial"/>
        <a:ea typeface=""/>
        <a:cs typeface="Noto Sans CJK S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Noto Sans CJK SC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Noto Sans CJK SC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11693</TotalTime>
  <Words>2109</Words>
  <Application>Microsoft Office PowerPoint</Application>
  <PresentationFormat>Widescreen</PresentationFormat>
  <Paragraphs>296</Paragraphs>
  <Slides>12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Andika</vt:lpstr>
      <vt:lpstr>Arial</vt:lpstr>
      <vt:lpstr>Calibri</vt:lpstr>
      <vt:lpstr>Century Gothic</vt:lpstr>
      <vt:lpstr>Century Gothic</vt:lpstr>
      <vt:lpstr>Jumble</vt:lpstr>
      <vt:lpstr>Modern Love</vt:lpstr>
      <vt:lpstr>Symbol</vt:lpstr>
      <vt:lpstr>Times New Roman</vt:lpstr>
      <vt:lpstr>Wingdings</vt:lpstr>
      <vt:lpstr>Office Theme</vt:lpstr>
      <vt:lpstr>1_Office Theme</vt:lpstr>
      <vt:lpstr>2_Office Theme</vt:lpstr>
      <vt:lpstr>Describing me and others</vt:lpstr>
      <vt:lpstr>Bonjour, tout le monde !</vt:lpstr>
      <vt:lpstr>prononcer</vt:lpstr>
      <vt:lpstr>écouter</vt:lpstr>
      <vt:lpstr>écouter</vt:lpstr>
      <vt:lpstr>PowerPoint Presentation</vt:lpstr>
      <vt:lpstr>Madame Vidal is taking the register. </vt:lpstr>
      <vt:lpstr>écouter </vt:lpstr>
      <vt:lpstr>Using adjectives</vt:lpstr>
      <vt:lpstr>Monsieur Lemaire has also taken the register.</vt:lpstr>
      <vt:lpstr>Au revoir, tout le monde !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Paula Vazquez-Valero</dc:creator>
  <dc:description/>
  <cp:lastModifiedBy>Rachel Hawkes</cp:lastModifiedBy>
  <cp:revision>81</cp:revision>
  <dcterms:created xsi:type="dcterms:W3CDTF">2021-02-10T11:12:47Z</dcterms:created>
  <dcterms:modified xsi:type="dcterms:W3CDTF">2023-09-20T15:30:31Z</dcterms:modified>
  <dc:language>en-GB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ntentTypeId">
    <vt:lpwstr>0x01010004BE072A515FCA42B1D2FCACB76C3CDA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20</vt:i4>
  </property>
  <property fmtid="{D5CDD505-2E9C-101B-9397-08002B2CF9AE}" pid="9" name="PresentationFormat">
    <vt:lpwstr>Widescreen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20</vt:i4>
  </property>
</Properties>
</file>