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5"/>
  </p:notesMasterIdLst>
  <p:sldIdLst>
    <p:sldId id="275" r:id="rId3"/>
    <p:sldId id="276" r:id="rId4"/>
    <p:sldId id="277" r:id="rId5"/>
    <p:sldId id="261" r:id="rId6"/>
    <p:sldId id="280" r:id="rId7"/>
    <p:sldId id="279" r:id="rId8"/>
    <p:sldId id="302" r:id="rId9"/>
    <p:sldId id="278" r:id="rId10"/>
    <p:sldId id="262" r:id="rId11"/>
    <p:sldId id="281" r:id="rId12"/>
    <p:sldId id="289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6EB1"/>
    <a:srgbClr val="FF0066"/>
    <a:srgbClr val="7979FF"/>
    <a:srgbClr val="8B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0" autoAdjust="0"/>
    <p:restoredTop sz="76884" autoAdjust="0"/>
  </p:normalViewPr>
  <p:slideViewPr>
    <p:cSldViewPr snapToGrid="0">
      <p:cViewPr varScale="1">
        <p:scale>
          <a:sx n="84" d="100"/>
          <a:sy n="84" d="100"/>
        </p:scale>
        <p:origin x="118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2000" b="0" strike="noStrike" spc="-1">
                <a:latin typeface="Arial"/>
              </a:rPr>
              <a:t>Click to edit the notes' format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2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GB" sz="1400" b="0" strike="noStrike" spc="-1">
                <a:latin typeface="Times New Roman"/>
              </a:rPr>
              <a:t> 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57CF681-9A42-4A16-B9FF-80F75D2E343F}" type="slidenum">
              <a:rPr lang="en-GB" sz="1400" b="0" strike="noStrike" spc="-1">
                <a:latin typeface="Times New Roman"/>
              </a:rPr>
              <a:t>‹#›</a:t>
            </a:fld>
            <a:endParaRPr lang="en-GB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Pronoun pictures from NCELP (www.ncelp.org). All additional pictures selected from </a:t>
            </a:r>
            <a:r>
              <a:rPr lang="en-GB" sz="1200" dirty="0" err="1"/>
              <a:t>Pixabay</a:t>
            </a:r>
            <a:r>
              <a:rPr lang="en-GB" sz="1200" dirty="0"/>
              <a:t> and are available under a Creative Commons license, no attribution required.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 version of the lesson material includes additional audio for the new language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 (phonics, vocabulary) and audio for the instructions on the slide.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addition, it includes VIDEO clips of the phonics and the phonics’ source words.  Pupils can be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encouraged to look at the shape of the mouth/lips 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 where these appear, and try to copy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it/them.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Frequency of new words: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 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SFC (Silent final consonant) source word: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petit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[138] </a:t>
            </a: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je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il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[13]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elle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[38]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être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suis, est monsieur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[79]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madame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[294]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présent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[216]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absent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[2016]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ici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[167]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là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[109]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Bonjour !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[1972] 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Salut ! </a:t>
            </a:r>
            <a:r>
              <a:rPr lang="fr-FR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[2205]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1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1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100" dirty="0"/>
              <a:t>For any </a:t>
            </a:r>
            <a:r>
              <a:rPr lang="en-GB" sz="1100" i="1" dirty="0"/>
              <a:t>other </a:t>
            </a:r>
            <a:r>
              <a:rPr lang="en-GB" sz="1100" dirty="0"/>
              <a:t>words that occur incidentally in this PowerPoint, frequency rankings will be provided in the notes field wherever possible.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 that the first three lessons of the year teach language that can be continuously recycled as lesson routine every lesson in Y3/4.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idea would be that the class teacher (whether or not s/he teaches the class French can re-use the language as part of the daily routine with the class.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comprehension of masculine and feminine adjective agreement.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Explain that there are two names for each register entry, a boy and a girl.</a:t>
            </a:r>
            <a:endParaRPr lang="en-GB" sz="1200" b="0" strike="noStrike" spc="-1" dirty="0">
              <a:latin typeface="Arial"/>
            </a:endParaRPr>
          </a:p>
          <a:p>
            <a:pPr marL="228600" indent="-227160">
              <a:lnSpc>
                <a:spcPct val="100000"/>
              </a:lnSpc>
              <a:buClr>
                <a:srgbClr val="002060"/>
              </a:buClr>
              <a:buFont typeface="Century Gothic"/>
              <a:buAutoNum type="arabicPeriod"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Pupils have to work out which is the correct name by looking at the form of </a:t>
            </a:r>
            <a:r>
              <a:rPr lang="en-GB" sz="1200" b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présent</a:t>
            </a: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or absent.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Do the example (E) (or as many as needed) with the whole class.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r>
              <a:rPr lang="en-GB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Click to reveal the answers.</a:t>
            </a: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four infinitive verbs as part of essential classroom language.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Remind pupils of the meanings and pronunciations of these four verbs.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them with the class.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Ask them to tell you which of these activities they have done this lesson (they should say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écouter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parler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lire).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Confirm this and say that next week they will do more of these three and also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écrire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 Ask them to tell you again what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écrire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is.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Say Au revoir, tout le monde ! and explain the meaning of the words/phrase. Encourage pupils to respond and say ‘Au revoir !’ in response, perhaps with a ‘farewell wave’ gesture.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F681-9A42-4A16-B9FF-80F75D2E343F}" type="slidenum">
              <a:rPr kumimoji="0" lang="en-GB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1366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four infinitive verbs as part of essential classroom language.</a:t>
            </a:r>
            <a:b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</a:b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Say Bonjour, tout le monde ! and elicit the meaning of the words/phrase. Encourage pupils to respond and say ‘Bonjour !’ in response.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Re-introduce the French verb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écouter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mime ‘to listen’ and tell pupils it means ‘to listen or listening’.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Practise the pronunciation with them.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Repeat with the other three infinitives. 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Practise saying the infinitives in a jumbled order and inviting pupils to respond with the appropriate mime/gesture.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7CF681-9A42-4A16-B9FF-80F75D2E343F}" type="slidenum">
              <a:rPr kumimoji="0" lang="en-GB" sz="1400" b="0" i="0" u="none" strike="noStrike" kern="1200" cap="none" spc="-1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142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[SFC] or 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ilent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F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inal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 C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onsonant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Explanation in English, if desired: </a:t>
            </a: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Something that makes French sounds very different from English is that some consonants at the ends of words are silent. This means you don’t pronounce/sound them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0" i="0" u="none" strike="noStrike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out at all. As in the word ‘petit’ in French. </a:t>
            </a:r>
            <a:endParaRPr lang="en-GB" b="1" baseline="0" dirty="0"/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the descriptor SFC and present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petit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students to repeat the word ‘petit’ 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baseline="0" dirty="0"/>
              <a:t>a </a:t>
            </a:r>
            <a:r>
              <a:rPr lang="fr-FR" baseline="0" dirty="0" err="1"/>
              <a:t>gesture</a:t>
            </a:r>
            <a:r>
              <a:rPr lang="fr-FR" baseline="0" dirty="0"/>
              <a:t> for ‘petit’ – </a:t>
            </a:r>
            <a:r>
              <a:rPr lang="fr-FR" baseline="0" dirty="0" err="1"/>
              <a:t>we</a:t>
            </a:r>
            <a:r>
              <a:rPr lang="fr-FR" baseline="0" dirty="0"/>
              <a:t> </a:t>
            </a:r>
            <a:r>
              <a:rPr lang="fr-FR" baseline="0" dirty="0" err="1"/>
              <a:t>suggest</a:t>
            </a:r>
            <a:r>
              <a:rPr lang="fr-FR" baseline="0" dirty="0"/>
              <a:t> </a:t>
            </a:r>
            <a:r>
              <a:rPr lang="fr-FR" baseline="0" dirty="0" err="1"/>
              <a:t>miming</a:t>
            </a:r>
            <a:r>
              <a:rPr lang="fr-FR" baseline="0" dirty="0"/>
              <a:t> ‘</a:t>
            </a:r>
            <a:r>
              <a:rPr lang="fr-FR" baseline="0" dirty="0" err="1"/>
              <a:t>small</a:t>
            </a:r>
            <a:r>
              <a:rPr lang="fr-FR" baseline="0" dirty="0"/>
              <a:t>’ </a:t>
            </a:r>
            <a:r>
              <a:rPr lang="fr-FR" baseline="0" dirty="0" err="1"/>
              <a:t>using</a:t>
            </a:r>
            <a:r>
              <a:rPr lang="fr-FR" baseline="0" dirty="0"/>
              <a:t> a flat right hand palm </a:t>
            </a:r>
            <a:r>
              <a:rPr lang="fr-FR" baseline="0" dirty="0" err="1"/>
              <a:t>lowered</a:t>
            </a:r>
            <a:r>
              <a:rPr lang="fr-FR" baseline="0" dirty="0"/>
              <a:t> down </a:t>
            </a:r>
            <a:r>
              <a:rPr lang="fr-FR" baseline="0" dirty="0" err="1"/>
              <a:t>towards</a:t>
            </a:r>
            <a:r>
              <a:rPr lang="fr-FR" baseline="0" dirty="0"/>
              <a:t> the </a:t>
            </a:r>
            <a:r>
              <a:rPr lang="fr-FR" baseline="0" dirty="0" err="1"/>
              <a:t>floor</a:t>
            </a:r>
            <a:r>
              <a:rPr lang="fr-FR" baseline="0" dirty="0"/>
              <a:t> to </a:t>
            </a:r>
            <a:r>
              <a:rPr lang="fr-FR" baseline="0" dirty="0" err="1"/>
              <a:t>indicate</a:t>
            </a:r>
            <a:r>
              <a:rPr lang="fr-FR" baseline="0" dirty="0"/>
              <a:t> </a:t>
            </a:r>
            <a:r>
              <a:rPr lang="fr-FR" baseline="0" dirty="0" err="1"/>
              <a:t>someone</a:t>
            </a:r>
            <a:r>
              <a:rPr lang="fr-FR" baseline="0" dirty="0"/>
              <a:t> </a:t>
            </a:r>
            <a:r>
              <a:rPr lang="fr-FR" baseline="0" dirty="0" err="1"/>
              <a:t>who</a:t>
            </a:r>
            <a:r>
              <a:rPr lang="fr-FR" baseline="0" dirty="0"/>
              <a:t> </a:t>
            </a:r>
            <a:r>
              <a:rPr lang="fr-FR" baseline="0" dirty="0" err="1"/>
              <a:t>is</a:t>
            </a:r>
            <a:r>
              <a:rPr lang="fr-FR" baseline="0" dirty="0"/>
              <a:t> </a:t>
            </a:r>
            <a:r>
              <a:rPr lang="fr-FR" baseline="0" dirty="0" err="1"/>
              <a:t>smaller</a:t>
            </a:r>
            <a:r>
              <a:rPr lang="fr-FR" baseline="0" dirty="0"/>
              <a:t> </a:t>
            </a:r>
            <a:r>
              <a:rPr lang="fr-FR" baseline="0" dirty="0" err="1"/>
              <a:t>than</a:t>
            </a:r>
            <a:r>
              <a:rPr lang="fr-FR" baseline="0" dirty="0"/>
              <a:t> the speaker.</a:t>
            </a:r>
          </a:p>
          <a:p>
            <a:pPr marL="285750" indent="-285750">
              <a:lnSpc>
                <a:spcPct val="100000"/>
              </a:lnSpc>
              <a:buAutoNum type="romanLcParenR"/>
            </a:pPr>
            <a:r>
              <a:rPr lang="fr-FR" sz="1200" b="0" strike="noStrike" spc="-1" baseline="0" dirty="0">
                <a:latin typeface="Arial"/>
              </a:rPr>
              <a:t>the </a:t>
            </a:r>
            <a:r>
              <a:rPr lang="fr-FR" sz="1200" b="0" strike="noStrike" spc="-1" baseline="0" dirty="0" err="1">
                <a:latin typeface="Arial"/>
              </a:rPr>
              <a:t>choice</a:t>
            </a:r>
            <a:r>
              <a:rPr lang="fr-FR" sz="1200" b="0" strike="noStrike" spc="-1" baseline="0" dirty="0">
                <a:latin typeface="Arial"/>
              </a:rPr>
              <a:t> of ‘petit’ for source </a:t>
            </a:r>
            <a:r>
              <a:rPr lang="fr-FR" sz="1200" b="0" strike="noStrike" spc="-1" baseline="0" dirty="0" err="1">
                <a:latin typeface="Arial"/>
              </a:rPr>
              <a:t>word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allows</a:t>
            </a:r>
            <a:r>
              <a:rPr lang="fr-FR" sz="1200" b="0" strike="noStrike" spc="-1" baseline="0" dirty="0">
                <a:latin typeface="Arial"/>
              </a:rPr>
              <a:t> us to focus </a:t>
            </a:r>
            <a:r>
              <a:rPr lang="fr-FR" sz="1200" b="0" strike="noStrike" spc="-1" baseline="0" dirty="0" err="1">
                <a:latin typeface="Arial"/>
              </a:rPr>
              <a:t>initially</a:t>
            </a:r>
            <a:r>
              <a:rPr lang="fr-FR" sz="1200" b="0" strike="noStrike" spc="-1" baseline="0" dirty="0">
                <a:latin typeface="Arial"/>
              </a:rPr>
              <a:t> on silent ‘t’.  This </a:t>
            </a:r>
            <a:r>
              <a:rPr lang="fr-FR" sz="1200" b="0" strike="noStrike" spc="-1" baseline="0" dirty="0" err="1">
                <a:latin typeface="Arial"/>
              </a:rPr>
              <a:t>lesson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we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will</a:t>
            </a:r>
            <a:r>
              <a:rPr lang="fr-FR" sz="1200" b="0" strike="noStrike" spc="-1" baseline="0" dirty="0">
                <a:latin typeface="Arial"/>
              </a:rPr>
              <a:t> have a </a:t>
            </a:r>
            <a:r>
              <a:rPr lang="fr-FR" sz="1200" b="0" strike="noStrike" spc="-1" baseline="0" dirty="0" err="1">
                <a:latin typeface="Arial"/>
              </a:rPr>
              <a:t>number</a:t>
            </a:r>
            <a:r>
              <a:rPr lang="fr-FR" sz="1200" b="0" strike="noStrike" spc="-1" baseline="0" dirty="0">
                <a:latin typeface="Arial"/>
              </a:rPr>
              <a:t> of </a:t>
            </a:r>
            <a:r>
              <a:rPr lang="fr-FR" sz="1200" b="0" strike="noStrike" spc="-1" baseline="0" dirty="0" err="1">
                <a:latin typeface="Arial"/>
              </a:rPr>
              <a:t>vocabulary</a:t>
            </a:r>
            <a:r>
              <a:rPr lang="fr-FR" sz="1200" b="0" strike="noStrike" spc="-1" baseline="0" dirty="0">
                <a:latin typeface="Arial"/>
              </a:rPr>
              <a:t> items </a:t>
            </a:r>
            <a:r>
              <a:rPr lang="fr-FR" sz="1200" b="0" strike="noStrike" spc="-1" baseline="0" dirty="0" err="1">
                <a:latin typeface="Arial"/>
              </a:rPr>
              <a:t>which</a:t>
            </a:r>
            <a:r>
              <a:rPr lang="fr-FR" sz="1200" b="0" strike="noStrike" spc="-1" baseline="0" dirty="0">
                <a:latin typeface="Arial"/>
              </a:rPr>
              <a:t> have silent ‘t’ (présent, absent, Salut).  </a:t>
            </a:r>
            <a:r>
              <a:rPr lang="fr-FR" sz="1200" b="0" strike="noStrike" spc="-1" baseline="0" dirty="0" err="1">
                <a:latin typeface="Arial"/>
              </a:rPr>
              <a:t>We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will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extend</a:t>
            </a:r>
            <a:r>
              <a:rPr lang="fr-FR" sz="1200" b="0" strike="noStrike" spc="-1" baseline="0" dirty="0">
                <a:latin typeface="Arial"/>
              </a:rPr>
              <a:t> the </a:t>
            </a:r>
            <a:r>
              <a:rPr lang="fr-FR" sz="1200" b="0" strike="noStrike" spc="-1" baseline="0" dirty="0" err="1">
                <a:latin typeface="Arial"/>
              </a:rPr>
              <a:t>idea</a:t>
            </a:r>
            <a:r>
              <a:rPr lang="fr-FR" sz="1200" b="0" strike="noStrike" spc="-1" baseline="0" dirty="0">
                <a:latin typeface="Arial"/>
              </a:rPr>
              <a:t> of SFC to </a:t>
            </a:r>
            <a:r>
              <a:rPr lang="fr-FR" sz="1200" b="0" strike="noStrike" spc="-1" baseline="0" dirty="0" err="1">
                <a:latin typeface="Arial"/>
              </a:rPr>
              <a:t>other</a:t>
            </a:r>
            <a:r>
              <a:rPr lang="fr-FR" sz="1200" b="0" strike="noStrike" spc="-1" baseline="0" dirty="0">
                <a:latin typeface="Arial"/>
              </a:rPr>
              <a:t> consonants </a:t>
            </a:r>
            <a:r>
              <a:rPr lang="fr-FR" sz="1200" b="0" strike="noStrike" spc="-1" baseline="0" dirty="0" err="1">
                <a:latin typeface="Arial"/>
              </a:rPr>
              <a:t>next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week</a:t>
            </a:r>
            <a:r>
              <a:rPr lang="fr-FR" sz="1200" b="0" strike="noStrike" spc="-1" baseline="0" dirty="0">
                <a:latin typeface="Arial"/>
              </a:rPr>
              <a:t>.  In addition, </a:t>
            </a:r>
            <a:r>
              <a:rPr lang="fr-FR" sz="1200" b="0" strike="noStrike" spc="-1" baseline="0" dirty="0" err="1">
                <a:latin typeface="Arial"/>
              </a:rPr>
              <a:t>it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contains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other</a:t>
            </a:r>
            <a:r>
              <a:rPr lang="fr-FR" sz="1200" b="0" strike="noStrike" spc="-1" baseline="0" dirty="0">
                <a:latin typeface="Arial"/>
              </a:rPr>
              <a:t> SSC </a:t>
            </a:r>
            <a:r>
              <a:rPr lang="fr-FR" sz="1200" b="0" strike="noStrike" spc="-1" baseline="0" dirty="0" err="1">
                <a:latin typeface="Arial"/>
              </a:rPr>
              <a:t>that</a:t>
            </a:r>
            <a:r>
              <a:rPr lang="fr-FR" sz="1200" b="0" strike="noStrike" spc="-1" baseline="0" dirty="0">
                <a:latin typeface="Arial"/>
              </a:rPr>
              <a:t> </a:t>
            </a:r>
            <a:r>
              <a:rPr lang="fr-FR" sz="1200" b="0" strike="noStrike" spc="-1" baseline="0" dirty="0" err="1">
                <a:latin typeface="Arial"/>
              </a:rPr>
              <a:t>pupils</a:t>
            </a:r>
            <a:r>
              <a:rPr lang="fr-FR" sz="1200" b="0" strike="noStrike" spc="-1" baseline="0" dirty="0">
                <a:latin typeface="Arial"/>
              </a:rPr>
              <a:t> have </a:t>
            </a:r>
            <a:r>
              <a:rPr lang="fr-FR" sz="1200" b="0" strike="noStrike" spc="-1" baseline="0" dirty="0" err="1">
                <a:latin typeface="Arial"/>
              </a:rPr>
              <a:t>already</a:t>
            </a:r>
            <a:r>
              <a:rPr lang="fr-FR" sz="1200" b="0" strike="noStrike" spc="-1" baseline="0" dirty="0">
                <a:latin typeface="Arial"/>
              </a:rPr>
              <a:t> been </a:t>
            </a:r>
            <a:r>
              <a:rPr lang="fr-FR" sz="1200" b="0" strike="noStrike" spc="-1" baseline="0" dirty="0" err="1">
                <a:latin typeface="Arial"/>
              </a:rPr>
              <a:t>introduced</a:t>
            </a:r>
            <a:r>
              <a:rPr lang="fr-FR" sz="1200" b="0" strike="noStrike" spc="-1" baseline="0" dirty="0">
                <a:latin typeface="Arial"/>
              </a:rPr>
              <a:t> to, i.e. [e] and [i].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the word ‘Salut’, which has a silent final consonant, and revisit the greeting ‘Bonjour’.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saying ‘Bonjour’. Accompany this with a circular gesture with left palm facing the class, if desired.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saying ‘Salut’.  Accompany this with a circular gesture with right palm facing the class, if using gestures.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bring up the SFC icon ‘shh’ and point to the ‘t’ at the end of Salut.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C2DAAC-B4A0-4BDE-8066-F18D17B26261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4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1-2 minutes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two new vocabulary items for this lesson.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calling the first pupil. Teacher says: “Pascal...”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Pascal’’s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The English meaning appears, too. Ensure meaning is clear and practise pronunciation.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the teacher’s next call. “Sara…”.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Pascal’s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The English meaning appears, too. Ensure meaning is clear and practise pronunciation.</a:t>
            </a:r>
            <a:br>
              <a:rPr dirty="0"/>
            </a:b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3CCF7A-5660-41ED-931C-6781C263A48D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2243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Read the grammar explanation about </a:t>
            </a:r>
            <a:r>
              <a:rPr lang="en-GB" sz="1200" b="0" i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être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  Make sure pupils are clear about the s/he/I pictures as these will come up often in future lessons.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French examples provided.  This is another opportunity to hear and see two of our new words.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6BF5E4-B3AA-482D-8DF1-4A8A1D53B555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6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10 minutes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aural comprehension of the verbs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 To then practise recall of the two verb meanings in written comprehension.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Ask pupils to write 1-6 in their books, with two headings ‘I’ and ‘S/he’ to the side.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2. Tell them that they will hear sentences using the verbs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(I am)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(she or he is), but they won’t hear the pronouns, only the verbs.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3. The first time they listen, they should decide I or s/he and tick the right column.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4. The second time they listen, they should write the verb they hear to practise connecting the sound and written form of the verbs.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5. Click to bring up the answers and elicit the English meanings of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‘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 each time.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6. A final click brings up a second set of audio buttons with the full sentences to listen to. Pupils can both repeat and translate what they hear.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Transcript: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Coralie ? 		Bonjour !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Lara ?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Marie-Laure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Omar ?		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Charles ?		Bonjour, Madame !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Garice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?		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là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21600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Océane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?		Bonjour, [je]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suis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ici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lang="en-GB" sz="1200" b="0" strike="noStrike" spc="-1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301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1 minute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introduce and practise three new vocabulary items for this lesson, all of which have silent final consonant (in the masculine form).</a:t>
            </a:r>
            <a:br>
              <a:rPr dirty="0"/>
            </a:b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the teacher calling the first pupil. Teacher says: “Bonjour, Milo.”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Milo’s answer: “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présent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.” Ensure meaning is clear and practise pronunciation.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the teacher’s next call. “Salut, Lucas”.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up Milo’s answer (on behalf of Lucas): “absent”. Ensure meaning is clear and practise pronunciation.</a:t>
            </a: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Clr>
                <a:srgbClr val="000000"/>
              </a:buClr>
              <a:buFont typeface="Calibri"/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Note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: the ‘s’ at the end of Lucas is also silent.  Draw pupils’ attention to it, but silent –s, -x and –d will be practised further next week.</a:t>
            </a:r>
            <a:br>
              <a:rPr dirty="0"/>
            </a:b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1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DC2DAAC-B4A0-4BDE-8066-F18D17B26261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8</a:t>
            </a:fld>
            <a:endParaRPr lang="en-GB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7271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Read the grammar explanation about adjective agreement. 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English translation for the French examples provided. 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Draw pupils’ attention to the SFC ‘t’ and to the change you hear when an ‘e’ is added.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666BF5E4-B3AA-482D-8DF1-4A8A1D53B555}" type="slidenum">
              <a:rPr lang="en-GB" sz="1200" b="0" strike="noStrike" spc="-1">
                <a:solidFill>
                  <a:srgbClr val="000000"/>
                </a:solidFill>
                <a:latin typeface="Calibri"/>
                <a:ea typeface="Calibri"/>
              </a:rPr>
              <a:t>9</a:t>
            </a:fld>
            <a:endParaRPr lang="en-GB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6574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0230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218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4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273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09620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423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91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186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333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921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40696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10" Type="http://schemas.openxmlformats.org/officeDocument/2006/relationships/image" Target="../media/image14.svg"/><Relationship Id="rId4" Type="http://schemas.openxmlformats.org/officeDocument/2006/relationships/image" Target="../media/image24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audio" Target="../media/audio7.wav"/><Relationship Id="rId18" Type="http://schemas.openxmlformats.org/officeDocument/2006/relationships/audio" Target="../media/audio12.wav"/><Relationship Id="rId3" Type="http://schemas.openxmlformats.org/officeDocument/2006/relationships/image" Target="../media/image4.png"/><Relationship Id="rId21" Type="http://schemas.openxmlformats.org/officeDocument/2006/relationships/audio" Target="../media/audio15.wav"/><Relationship Id="rId7" Type="http://schemas.openxmlformats.org/officeDocument/2006/relationships/image" Target="../media/image22.png"/><Relationship Id="rId12" Type="http://schemas.openxmlformats.org/officeDocument/2006/relationships/audio" Target="../media/audio6.wav"/><Relationship Id="rId17" Type="http://schemas.openxmlformats.org/officeDocument/2006/relationships/audio" Target="../media/audio11.wav"/><Relationship Id="rId2" Type="http://schemas.openxmlformats.org/officeDocument/2006/relationships/notesSlide" Target="../notesSlides/notesSlide7.xml"/><Relationship Id="rId16" Type="http://schemas.openxmlformats.org/officeDocument/2006/relationships/audio" Target="../media/audio10.wav"/><Relationship Id="rId20" Type="http://schemas.openxmlformats.org/officeDocument/2006/relationships/audio" Target="../media/audio14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11" Type="http://schemas.openxmlformats.org/officeDocument/2006/relationships/audio" Target="../media/audio5.wav"/><Relationship Id="rId5" Type="http://schemas.openxmlformats.org/officeDocument/2006/relationships/image" Target="../media/image11.png"/><Relationship Id="rId15" Type="http://schemas.openxmlformats.org/officeDocument/2006/relationships/audio" Target="../media/audio9.wav"/><Relationship Id="rId23" Type="http://schemas.openxmlformats.org/officeDocument/2006/relationships/image" Target="../media/image14.svg"/><Relationship Id="rId10" Type="http://schemas.openxmlformats.org/officeDocument/2006/relationships/audio" Target="../media/audio4.wav"/><Relationship Id="rId19" Type="http://schemas.openxmlformats.org/officeDocument/2006/relationships/audio" Target="../media/audio13.wav"/><Relationship Id="rId4" Type="http://schemas.openxmlformats.org/officeDocument/2006/relationships/audio" Target="../media/audio1.wav"/><Relationship Id="rId9" Type="http://schemas.openxmlformats.org/officeDocument/2006/relationships/audio" Target="../media/audio3.wav"/><Relationship Id="rId14" Type="http://schemas.openxmlformats.org/officeDocument/2006/relationships/audio" Target="../media/audio8.wav"/><Relationship Id="rId2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lvl="0" indent="-4572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Être : suis + est </a:t>
            </a:r>
          </a:p>
          <a:p>
            <a:pPr marL="457920" lvl="0" indent="-457200">
              <a:buClr>
                <a:prstClr val="white"/>
              </a:buClr>
              <a:buFont typeface="Wingdings" panose="05000000000000000000" pitchFamily="2" charset="2"/>
              <a:buChar char="§"/>
            </a:pPr>
            <a:r>
              <a:rPr lang="fr-FR" sz="2800" b="1" spc="-1" dirty="0">
                <a:solidFill>
                  <a:prstClr val="white"/>
                </a:solidFill>
                <a:latin typeface="Century Gothic" panose="020B0502020202020204" pitchFamily="34" charset="0"/>
                <a:ea typeface="Century Gothic"/>
              </a:rPr>
              <a:t>SSC Silent Final Consonant (SFC) – 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Describing me and others</a:t>
            </a:r>
            <a:endParaRPr lang="en-GB" sz="4000" dirty="0"/>
          </a:p>
        </p:txBody>
      </p:sp>
      <p:sp>
        <p:nvSpPr>
          <p:cNvPr id="11" name="Google Shape;100;p2">
            <a:extLst>
              <a:ext uri="{FF2B5EF4-FFF2-40B4-BE49-F238E27FC236}">
                <a16:creationId xmlns:a16="http://schemas.microsoft.com/office/drawing/2014/main" id="{14A4C225-B1AB-4A07-9FD1-ADBC1D65F87C}"/>
              </a:ext>
            </a:extLst>
          </p:cNvPr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D855E8D6-B375-4DEE-94E1-9B858A33E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390053"/>
            <a:ext cx="5084505" cy="4359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98178-7E3F-404C-9A1B-67CFA862A406}"/>
              </a:ext>
            </a:extLst>
          </p:cNvPr>
          <p:cNvSpPr txBox="1"/>
          <p:nvPr/>
        </p:nvSpPr>
        <p:spPr>
          <a:xfrm>
            <a:off x="9744753" y="6404851"/>
            <a:ext cx="249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2</a:t>
            </a:r>
          </a:p>
        </p:txBody>
      </p:sp>
      <p:pic>
        <p:nvPicPr>
          <p:cNvPr id="8" name="Google Shape;194;p9" descr="List, Icon, Symbol, Paper, Sign, Flat">
            <a:extLst>
              <a:ext uri="{FF2B5EF4-FFF2-40B4-BE49-F238E27FC236}">
                <a16:creationId xmlns:a16="http://schemas.microsoft.com/office/drawing/2014/main" id="{A5784EB9-04CB-6F2E-1C5A-F2E80C52043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765" l="10000" r="90294">
                        <a14:foregroundMark x1="46176" y1="43235" x2="46176" y2="43235"/>
                        <a14:foregroundMark x1="46176" y1="43235" x2="45000" y2="39706"/>
                        <a14:foregroundMark x1="66176" y1="32647" x2="22647" y2="60588"/>
                        <a14:foregroundMark x1="22647" y1="60588" x2="57941" y2="89118"/>
                        <a14:foregroundMark x1="75588" y1="75000" x2="32059" y2="37353"/>
                        <a14:foregroundMark x1="32059" y1="37353" x2="62647" y2="40882"/>
                        <a14:foregroundMark x1="62647" y1="40882" x2="49706" y2="29118"/>
                        <a14:foregroundMark x1="52941" y1="55294" x2="52941" y2="55294"/>
                        <a14:foregroundMark x1="48235" y1="61176" x2="34412" y2="59118"/>
                        <a14:foregroundMark x1="54412" y1="74118" x2="35294" y2="74706"/>
                        <a14:foregroundMark x1="40588" y1="62353" x2="30000" y2="60000"/>
                        <a14:foregroundMark x1="43529" y1="64118" x2="64118" y2="67941"/>
                        <a14:foregroundMark x1="10294" y1="60000" x2="10294" y2="40000"/>
                        <a14:foregroundMark x1="54839" y1="91549" x2="40307" y2="90973"/>
                        <a14:foregroundMark x1="49118" y1="61176" x2="62059" y2="71176"/>
                        <a14:foregroundMark x1="53824" y1="47941" x2="53824" y2="47941"/>
                        <a14:foregroundMark x1="55882" y1="49706" x2="55000" y2="52059"/>
                        <a14:foregroundMark x1="55000" y1="52059" x2="55000" y2="52059"/>
                        <a14:foregroundMark x1="59412" y1="51471" x2="59412" y2="51471"/>
                        <a14:foregroundMark x1="64706" y1="43529" x2="63529" y2="38529"/>
                        <a14:foregroundMark x1="90294" y1="40294" x2="89706" y2="63529"/>
                        <a14:foregroundMark x1="62941" y1="10000" x2="38529" y2="10294"/>
                        <a14:foregroundMark x1="62059" y1="31765" x2="35588" y2="30882"/>
                        <a14:foregroundMark x1="33824" y1="30294" x2="63529" y2="32941"/>
                        <a14:foregroundMark x1="63824" y1="30882" x2="30588" y2="30588"/>
                        <a14:foregroundMark x1="30588" y1="30588" x2="31765" y2="55882"/>
                        <a14:foregroundMark x1="56471" y1="35294" x2="60882" y2="62059"/>
                        <a14:foregroundMark x1="66471" y1="32647" x2="65588" y2="68235"/>
                        <a14:foregroundMark x1="65588" y1="71765" x2="32941" y2="71471"/>
                        <a14:foregroundMark x1="39706" y1="51176" x2="57353" y2="62647"/>
                        <a14:foregroundMark x1="29412" y1="55588" x2="28529" y2="31765"/>
                        <a14:backgroundMark x1="32353" y1="90588" x2="32353" y2="90588"/>
                        <a14:backgroundMark x1="33235" y1="90000" x2="38824" y2="92647"/>
                        <a14:backgroundMark x1="30294" y1="91471" x2="30882" y2="90882"/>
                        <a14:backgroundMark x1="59412" y1="93235" x2="56176" y2="93529"/>
                        <a14:backgroundMark x1="32353" y1="89706" x2="34706" y2="95000"/>
                        <a14:backgroundMark x1="57647" y1="92647" x2="63824" y2="9117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2972890" y="2560787"/>
            <a:ext cx="1146004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D25C4D48-5270-0C16-7359-41503AB34E66}"/>
              </a:ext>
            </a:extLst>
          </p:cNvPr>
          <p:cNvSpPr txBox="1"/>
          <p:nvPr/>
        </p:nvSpPr>
        <p:spPr>
          <a:xfrm>
            <a:off x="43047" y="2548243"/>
            <a:ext cx="305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3600" b="1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B9E5E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Jumble" panose="02000503000000020004" pitchFamily="2" charset="0"/>
              </a:rPr>
              <a:t>Answering the register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94;p9"/>
          <p:cNvPicPr/>
          <p:nvPr/>
        </p:nvPicPr>
        <p:blipFill>
          <a:blip r:embed="rId3"/>
          <a:stretch/>
        </p:blipFill>
        <p:spPr>
          <a:xfrm>
            <a:off x="1265790" y="1688409"/>
            <a:ext cx="961323" cy="907560"/>
          </a:xfrm>
          <a:prstGeom prst="rect">
            <a:avLst/>
          </a:prstGeom>
          <a:ln>
            <a:noFill/>
          </a:ln>
        </p:spPr>
      </p:pic>
      <p:pic>
        <p:nvPicPr>
          <p:cNvPr id="109" name="Google Shape;195;p9"/>
          <p:cNvPicPr/>
          <p:nvPr/>
        </p:nvPicPr>
        <p:blipFill>
          <a:blip r:embed="rId4"/>
          <a:stretch/>
        </p:blipFill>
        <p:spPr>
          <a:xfrm>
            <a:off x="121158" y="888090"/>
            <a:ext cx="1141920" cy="839580"/>
          </a:xfrm>
          <a:prstGeom prst="rect">
            <a:avLst/>
          </a:prstGeom>
          <a:ln>
            <a:noFill/>
          </a:ln>
        </p:spPr>
      </p:pic>
      <p:graphicFrame>
        <p:nvGraphicFramePr>
          <p:cNvPr id="111" name="Table 5"/>
          <p:cNvGraphicFramePr/>
          <p:nvPr>
            <p:extLst>
              <p:ext uri="{D42A27DB-BD31-4B8C-83A1-F6EECF244321}">
                <p14:modId xmlns:p14="http://schemas.microsoft.com/office/powerpoint/2010/main" val="1545620710"/>
              </p:ext>
            </p:extLst>
          </p:nvPr>
        </p:nvGraphicFramePr>
        <p:xfrm>
          <a:off x="2229825" y="1817006"/>
          <a:ext cx="7514250" cy="4514031"/>
        </p:xfrm>
        <a:graphic>
          <a:graphicData uri="http://schemas.openxmlformats.org/drawingml/2006/table">
            <a:tbl>
              <a:tblPr/>
              <a:tblGrid>
                <a:gridCol w="50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4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7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600" b="1" strike="noStrike" spc="-1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Ex.</a:t>
                      </a:r>
                      <a:endParaRPr lang="en-GB" sz="16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Adèle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Olivier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1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Anne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Milo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2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Lucas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Callie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3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Maxime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Hannah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4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Patrice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Naomie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</a:t>
                      </a: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5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latin typeface="Century gothic"/>
                        </a:rPr>
                        <a:t>Sophie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Oscar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6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Pascal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Mia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absent.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7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Odile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Ali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15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</a:rPr>
                        <a:t>8</a:t>
                      </a:r>
                      <a:endParaRPr lang="en-GB" sz="20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Charlotte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</a:rPr>
                        <a:t>Amir</a:t>
                      </a: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est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 </a:t>
                      </a:r>
                      <a:r>
                        <a:rPr lang="en-GB" sz="2000" b="0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présent</a:t>
                      </a:r>
                      <a:r>
                        <a:rPr lang="en-GB" sz="2000" b="0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.</a:t>
                      </a:r>
                      <a:endParaRPr lang="en-GB" sz="2000" b="0" strike="noStrike" spc="-1" dirty="0">
                        <a:solidFill>
                          <a:srgbClr val="002060"/>
                        </a:solidFill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92D050"/>
                      </a:solidFill>
                    </a:lnL>
                    <a:lnR w="12240">
                      <a:solidFill>
                        <a:srgbClr val="92D050"/>
                      </a:solidFill>
                    </a:lnR>
                    <a:lnT w="12240">
                      <a:solidFill>
                        <a:srgbClr val="92D050"/>
                      </a:solidFill>
                    </a:lnT>
                    <a:lnB w="12240">
                      <a:solidFill>
                        <a:srgbClr val="92D05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2" name="CustomShape 6"/>
          <p:cNvSpPr/>
          <p:nvPr/>
        </p:nvSpPr>
        <p:spPr>
          <a:xfrm>
            <a:off x="101160" y="-32040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Monsieur Lemaire has also taken the register.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64880" y="409680"/>
            <a:ext cx="45928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But he </a:t>
            </a:r>
            <a:r>
              <a:rPr lang="en-GB" sz="2400" spc="-1" dirty="0">
                <a:solidFill>
                  <a:srgbClr val="002060"/>
                </a:solidFill>
                <a:latin typeface="Century Gothic"/>
                <a:ea typeface="Century Gothic"/>
              </a:rPr>
              <a:t>has got in a muddle.</a:t>
            </a:r>
            <a:endParaRPr kumimoji="0" lang="en-GB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CustomShape 8"/>
          <p:cNvSpPr/>
          <p:nvPr/>
        </p:nvSpPr>
        <p:spPr>
          <a:xfrm>
            <a:off x="4337280" y="396000"/>
            <a:ext cx="588564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Who is present?</a:t>
            </a:r>
            <a:r>
              <a:rPr kumimoji="0" lang="en-GB" sz="24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Who is absent?</a:t>
            </a:r>
            <a:endParaRPr kumimoji="0" lang="en-GB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5" name="CustomShape 9"/>
          <p:cNvSpPr/>
          <p:nvPr/>
        </p:nvSpPr>
        <p:spPr>
          <a:xfrm>
            <a:off x="5377016" y="2338564"/>
            <a:ext cx="1619640" cy="4600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CustomShape 10"/>
          <p:cNvSpPr/>
          <p:nvPr/>
        </p:nvSpPr>
        <p:spPr>
          <a:xfrm>
            <a:off x="2120750" y="1255559"/>
            <a:ext cx="1905840" cy="57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la </a:t>
            </a:r>
            <a:r>
              <a:rPr kumimoji="0" lang="en-GB" sz="3200" b="1" i="0" u="none" strike="noStrike" kern="1200" cap="none" spc="-1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</a:rPr>
              <a:t>liste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118" name="CustomShape 12"/>
          <p:cNvSpPr/>
          <p:nvPr/>
        </p:nvSpPr>
        <p:spPr>
          <a:xfrm>
            <a:off x="2971134" y="1836233"/>
            <a:ext cx="1632581" cy="4599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7" name="Google Shape;213;p9"/>
          <p:cNvPicPr/>
          <p:nvPr/>
        </p:nvPicPr>
        <p:blipFill>
          <a:blip r:embed="rId5"/>
          <a:stretch/>
        </p:blipFill>
        <p:spPr>
          <a:xfrm>
            <a:off x="9574920" y="133920"/>
            <a:ext cx="1296000" cy="1305000"/>
          </a:xfrm>
          <a:prstGeom prst="rect">
            <a:avLst/>
          </a:prstGeom>
          <a:ln>
            <a:noFill/>
          </a:ln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997E10-569E-4809-AFFF-B16935329DA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3003126" y="1912426"/>
            <a:ext cx="273474" cy="38374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6F4C106-248A-4ED8-8B8F-0BFED9D5BA7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53724" y="1883190"/>
            <a:ext cx="287942" cy="42011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E514A5F-5111-4995-B9BF-0870C5A738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57721" y="2349579"/>
            <a:ext cx="287942" cy="42011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27500AE-EB9F-4357-A427-F4064468AA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3003126" y="2419742"/>
            <a:ext cx="273474" cy="38374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55BB547-170B-4123-B635-2C46B0B0977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82299" y="2902601"/>
            <a:ext cx="273474" cy="3837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677DF19-6A86-464B-B49A-8ABAA7D0A60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65508" y="2876046"/>
            <a:ext cx="287942" cy="4201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2DB6F6-84C5-4EA2-9A7F-6E4F35F82E3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68192" y="3396197"/>
            <a:ext cx="273474" cy="38374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A1B86BA-5C40-4190-A6F3-1A6F7BC4C32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51401" y="3369642"/>
            <a:ext cx="287942" cy="4201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29B1266-EDF5-4CE0-97B9-B613E46EA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53724" y="3885946"/>
            <a:ext cx="273474" cy="383746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21D401B-C4D9-4FD1-81BF-5B58FFEFDAE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36933" y="3859391"/>
            <a:ext cx="287942" cy="4201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EE508542-76A8-4A52-8492-E0FC43F177D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34674" y="4353256"/>
            <a:ext cx="287942" cy="4201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F456F48-D362-467A-9506-8CBCC93E47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8652" y="4385507"/>
            <a:ext cx="273474" cy="38374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A093396-545E-45E4-BEE2-F15558B18CC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5456397" y="4860843"/>
            <a:ext cx="273474" cy="38374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9AFD32-227C-441C-8D0C-119500E9A22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2958274" y="4873562"/>
            <a:ext cx="287942" cy="4201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C8EE1F0-9808-47E8-8703-D7CC8739F59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407423" y="5317781"/>
            <a:ext cx="287942" cy="4201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0AB6982-FD29-4425-9954-A6E46CF7B8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8652" y="5390122"/>
            <a:ext cx="273474" cy="38374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52BCD51-3F53-4FE8-80F8-D16E389830A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237" t="14899" r="17129" b="11582"/>
          <a:stretch/>
        </p:blipFill>
        <p:spPr>
          <a:xfrm>
            <a:off x="5392955" y="5844878"/>
            <a:ext cx="287942" cy="4201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42DFF137-ECFD-4101-99DB-1769A81CA8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8" t="14973" r="51474" b="12900"/>
          <a:stretch/>
        </p:blipFill>
        <p:spPr>
          <a:xfrm>
            <a:off x="2972742" y="5874809"/>
            <a:ext cx="273474" cy="383746"/>
          </a:xfrm>
          <a:prstGeom prst="rect">
            <a:avLst/>
          </a:prstGeom>
        </p:spPr>
      </p:pic>
      <p:sp>
        <p:nvSpPr>
          <p:cNvPr id="51" name="CustomShape 12">
            <a:extLst>
              <a:ext uri="{FF2B5EF4-FFF2-40B4-BE49-F238E27FC236}">
                <a16:creationId xmlns:a16="http://schemas.microsoft.com/office/drawing/2014/main" id="{DF9FEF67-96E5-4B1E-831C-68404AB74B80}"/>
              </a:ext>
            </a:extLst>
          </p:cNvPr>
          <p:cNvSpPr/>
          <p:nvPr/>
        </p:nvSpPr>
        <p:spPr>
          <a:xfrm>
            <a:off x="2967601" y="2835729"/>
            <a:ext cx="1632581" cy="503114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9">
            <a:extLst>
              <a:ext uri="{FF2B5EF4-FFF2-40B4-BE49-F238E27FC236}">
                <a16:creationId xmlns:a16="http://schemas.microsoft.com/office/drawing/2014/main" id="{E8097044-6CCE-4434-B227-63611CD81137}"/>
              </a:ext>
            </a:extLst>
          </p:cNvPr>
          <p:cNvSpPr/>
          <p:nvPr/>
        </p:nvSpPr>
        <p:spPr>
          <a:xfrm>
            <a:off x="5409410" y="3338936"/>
            <a:ext cx="1619640" cy="487354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CustomShape 12">
            <a:extLst>
              <a:ext uri="{FF2B5EF4-FFF2-40B4-BE49-F238E27FC236}">
                <a16:creationId xmlns:a16="http://schemas.microsoft.com/office/drawing/2014/main" id="{74E4C716-1861-46BB-9F6F-6B63DE6074E8}"/>
              </a:ext>
            </a:extLst>
          </p:cNvPr>
          <p:cNvSpPr/>
          <p:nvPr/>
        </p:nvSpPr>
        <p:spPr>
          <a:xfrm>
            <a:off x="5402937" y="3855242"/>
            <a:ext cx="1632581" cy="46008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CustomShape 12">
            <a:extLst>
              <a:ext uri="{FF2B5EF4-FFF2-40B4-BE49-F238E27FC236}">
                <a16:creationId xmlns:a16="http://schemas.microsoft.com/office/drawing/2014/main" id="{0C5DD3EC-1EE6-42B1-AAF5-88600D4102E9}"/>
              </a:ext>
            </a:extLst>
          </p:cNvPr>
          <p:cNvSpPr/>
          <p:nvPr/>
        </p:nvSpPr>
        <p:spPr>
          <a:xfrm>
            <a:off x="5402937" y="4331216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12">
            <a:extLst>
              <a:ext uri="{FF2B5EF4-FFF2-40B4-BE49-F238E27FC236}">
                <a16:creationId xmlns:a16="http://schemas.microsoft.com/office/drawing/2014/main" id="{476ACF76-035F-480C-A996-65C6E8DEEE52}"/>
              </a:ext>
            </a:extLst>
          </p:cNvPr>
          <p:cNvSpPr/>
          <p:nvPr/>
        </p:nvSpPr>
        <p:spPr>
          <a:xfrm>
            <a:off x="2957196" y="4844346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CustomShape 12">
            <a:extLst>
              <a:ext uri="{FF2B5EF4-FFF2-40B4-BE49-F238E27FC236}">
                <a16:creationId xmlns:a16="http://schemas.microsoft.com/office/drawing/2014/main" id="{E1CB45EB-19E2-4392-9816-91B5CE4E622D}"/>
              </a:ext>
            </a:extLst>
          </p:cNvPr>
          <p:cNvSpPr/>
          <p:nvPr/>
        </p:nvSpPr>
        <p:spPr>
          <a:xfrm>
            <a:off x="2965507" y="5330740"/>
            <a:ext cx="1632581" cy="484687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12">
            <a:extLst>
              <a:ext uri="{FF2B5EF4-FFF2-40B4-BE49-F238E27FC236}">
                <a16:creationId xmlns:a16="http://schemas.microsoft.com/office/drawing/2014/main" id="{D96C6600-56E5-4E2F-B91D-4C6FC9B7741A}"/>
              </a:ext>
            </a:extLst>
          </p:cNvPr>
          <p:cNvSpPr/>
          <p:nvPr/>
        </p:nvSpPr>
        <p:spPr>
          <a:xfrm>
            <a:off x="5402937" y="5844878"/>
            <a:ext cx="1632581" cy="484688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pic>
        <p:nvPicPr>
          <p:cNvPr id="58" name="Graphic 57" descr="Teacher">
            <a:extLst>
              <a:ext uri="{FF2B5EF4-FFF2-40B4-BE49-F238E27FC236}">
                <a16:creationId xmlns:a16="http://schemas.microsoft.com/office/drawing/2014/main" id="{C0F8B6CE-F201-4CAE-AC71-FF62BAD554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65931" y="688076"/>
            <a:ext cx="779273" cy="914400"/>
          </a:xfrm>
          <a:prstGeom prst="rect">
            <a:avLst/>
          </a:prstGeom>
        </p:spPr>
      </p:pic>
      <p:sp>
        <p:nvSpPr>
          <p:cNvPr id="59" name="Speech Bubble: Rectangle with Corners Rounded 58">
            <a:extLst>
              <a:ext uri="{FF2B5EF4-FFF2-40B4-BE49-F238E27FC236}">
                <a16:creationId xmlns:a16="http://schemas.microsoft.com/office/drawing/2014/main" id="{B6EB7A68-58BC-433A-957C-C2E19DFEFFD7}"/>
              </a:ext>
            </a:extLst>
          </p:cNvPr>
          <p:cNvSpPr/>
          <p:nvPr/>
        </p:nvSpPr>
        <p:spPr>
          <a:xfrm>
            <a:off x="1956052" y="863365"/>
            <a:ext cx="5941039" cy="486191"/>
          </a:xfrm>
          <a:prstGeom prst="wedgeRoundRectCallout">
            <a:avLst>
              <a:gd name="adj1" fmla="val -53058"/>
              <a:gd name="adj2" fmla="val 26029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Écris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 de 1 a 8 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 nom de la </a:t>
            </a:r>
            <a:r>
              <a:rPr lang="en-GB" sz="24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personne</a:t>
            </a:r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4A17-D26F-432C-83D6-434C5478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7" y="5622789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Au revoir, tout le monde !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295D-84C7-481F-BCF2-87459A21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7" y="1459532"/>
            <a:ext cx="2685705" cy="269396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E11699B-77B6-4926-8D81-850C0725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" y="1545886"/>
            <a:ext cx="2685705" cy="26857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A6759C2-BCFC-4685-98D7-3B1ACBC70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86" y="1585680"/>
            <a:ext cx="2637795" cy="264591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011D47-3A27-4DF0-B859-DF88D9455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1" y="1536214"/>
            <a:ext cx="2685706" cy="268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FC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AD9D6D-0A00-4B09-9070-E7D307C0CFCF}"/>
              </a:ext>
            </a:extLst>
          </p:cNvPr>
          <p:cNvSpPr txBox="1"/>
          <p:nvPr/>
        </p:nvSpPr>
        <p:spPr>
          <a:xfrm>
            <a:off x="1003935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3EF-210F-4529-8AD3-821B4827AAD7}"/>
              </a:ext>
            </a:extLst>
          </p:cNvPr>
          <p:cNvSpPr txBox="1"/>
          <p:nvPr/>
        </p:nvSpPr>
        <p:spPr>
          <a:xfrm>
            <a:off x="3897816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C6818-CDEB-4CCB-8AE7-E8F7FF115456}"/>
              </a:ext>
            </a:extLst>
          </p:cNvPr>
          <p:cNvSpPr txBox="1"/>
          <p:nvPr/>
        </p:nvSpPr>
        <p:spPr>
          <a:xfrm>
            <a:off x="6791697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29D8-137B-4568-A3FF-57496245147D}"/>
              </a:ext>
            </a:extLst>
          </p:cNvPr>
          <p:cNvSpPr txBox="1"/>
          <p:nvPr/>
        </p:nvSpPr>
        <p:spPr>
          <a:xfrm>
            <a:off x="9812284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45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0" y="0"/>
            <a:ext cx="4350240" cy="68572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>
                <a:solidFill>
                  <a:schemeClr val="bg1"/>
                </a:solidFill>
                <a:latin typeface="Century Gothic" panose="020B0502020202020204" pitchFamily="34" charset="0"/>
              </a:rPr>
              <a:t>Au revoir !</a:t>
            </a:r>
            <a:endParaRPr lang="en-GB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Google Shape;100;p2">
            <a:extLst>
              <a:ext uri="{FF2B5EF4-FFF2-40B4-BE49-F238E27FC236}">
                <a16:creationId xmlns:a16="http://schemas.microsoft.com/office/drawing/2014/main" id="{3439039D-8517-45D0-A926-073BB3C0FEB3}"/>
              </a:ext>
            </a:extLst>
          </p:cNvPr>
          <p:cNvSpPr/>
          <p:nvPr/>
        </p:nvSpPr>
        <p:spPr>
          <a:xfrm>
            <a:off x="6368181" y="455238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3333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rouge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11" name="Picture 10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6E681FB-6A0A-4EBE-A688-B826CE533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94A17-D26F-432C-83D6-434C54787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77" y="5622789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Century Gothic" panose="020B0502020202020204" pitchFamily="34" charset="0"/>
              </a:rPr>
              <a:t>Bonjour, tout le monde !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A3B295D-84C7-481F-BCF2-87459A21F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147" y="1459532"/>
            <a:ext cx="2685705" cy="269396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E11699B-77B6-4926-8D81-850C0725B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51" y="1545886"/>
            <a:ext cx="2685705" cy="2685705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A6759C2-BCFC-4685-98D7-3B1ACBC707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386" y="1585680"/>
            <a:ext cx="2637795" cy="2645911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BB011D47-3A27-4DF0-B859-DF88D94553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311" y="1536214"/>
            <a:ext cx="2685706" cy="268570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33B210-462D-42A4-BA20-36743BB5E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4FC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AD9D6D-0A00-4B09-9070-E7D307C0CFCF}"/>
              </a:ext>
            </a:extLst>
          </p:cNvPr>
          <p:cNvSpPr txBox="1"/>
          <p:nvPr/>
        </p:nvSpPr>
        <p:spPr>
          <a:xfrm>
            <a:off x="1003935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D5A3EF-210F-4529-8AD3-821B4827AAD7}"/>
              </a:ext>
            </a:extLst>
          </p:cNvPr>
          <p:cNvSpPr txBox="1"/>
          <p:nvPr/>
        </p:nvSpPr>
        <p:spPr>
          <a:xfrm>
            <a:off x="3897816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parler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DC6818-CDEB-4CCB-8AE7-E8F7FF115456}"/>
              </a:ext>
            </a:extLst>
          </p:cNvPr>
          <p:cNvSpPr txBox="1"/>
          <p:nvPr/>
        </p:nvSpPr>
        <p:spPr>
          <a:xfrm>
            <a:off x="6791697" y="4153500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EC29D8-137B-4568-A3FF-57496245147D}"/>
              </a:ext>
            </a:extLst>
          </p:cNvPr>
          <p:cNvSpPr txBox="1"/>
          <p:nvPr/>
        </p:nvSpPr>
        <p:spPr>
          <a:xfrm>
            <a:off x="9812284" y="4126087"/>
            <a:ext cx="19169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écrire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7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2777639" y="2795150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peti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endParaRPr kumimoji="0" lang="en-GB" sz="11500" b="1" i="0" u="none" strike="noStrike" kern="1200" cap="none" spc="-1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147760" y="125056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10622831" y="1039381"/>
            <a:ext cx="1579050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prononcer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00" y="31207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[SFC]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pic>
        <p:nvPicPr>
          <p:cNvPr id="8" name="Picture 2" descr="Quiet Sign Clip Art">
            <a:extLst>
              <a:ext uri="{FF2B5EF4-FFF2-40B4-BE49-F238E27FC236}">
                <a16:creationId xmlns:a16="http://schemas.microsoft.com/office/drawing/2014/main" id="{51B1A200-1D70-4C3E-9FCB-D4D4BFCB8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418" y="4403326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22D743-33DF-464D-8A34-5FEB0D7DBA1F}"/>
              </a:ext>
            </a:extLst>
          </p:cNvPr>
          <p:cNvSpPr txBox="1"/>
          <p:nvPr/>
        </p:nvSpPr>
        <p:spPr>
          <a:xfrm>
            <a:off x="1399698" y="1962346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ilent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f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inal </a:t>
            </a: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onsonant</a:t>
            </a:r>
          </a:p>
        </p:txBody>
      </p:sp>
      <p:grpSp>
        <p:nvGrpSpPr>
          <p:cNvPr id="10" name="Group 9" descr="a tall boy and a small boy with arrow pointing to the small boy">
            <a:extLst>
              <a:ext uri="{FF2B5EF4-FFF2-40B4-BE49-F238E27FC236}">
                <a16:creationId xmlns:a16="http://schemas.microsoft.com/office/drawing/2014/main" id="{02127230-4C48-4241-B58F-6C0422ED8924}"/>
              </a:ext>
            </a:extLst>
          </p:cNvPr>
          <p:cNvGrpSpPr/>
          <p:nvPr/>
        </p:nvGrpSpPr>
        <p:grpSpPr>
          <a:xfrm>
            <a:off x="2284762" y="4170934"/>
            <a:ext cx="1797452" cy="2350736"/>
            <a:chOff x="1199148" y="1347764"/>
            <a:chExt cx="1423730" cy="1953518"/>
          </a:xfrm>
        </p:grpSpPr>
        <p:pic>
          <p:nvPicPr>
            <p:cNvPr id="11" name="Picture 10" descr="tall boy">
              <a:extLst>
                <a:ext uri="{FF2B5EF4-FFF2-40B4-BE49-F238E27FC236}">
                  <a16:creationId xmlns:a16="http://schemas.microsoft.com/office/drawing/2014/main" id="{47715F25-8FA8-4144-95EA-9D34C6D72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48" y="1347764"/>
              <a:ext cx="976759" cy="1953518"/>
            </a:xfrm>
            <a:prstGeom prst="rect">
              <a:avLst/>
            </a:prstGeom>
          </p:spPr>
        </p:pic>
        <p:pic>
          <p:nvPicPr>
            <p:cNvPr id="12" name="Picture 11" descr="small boy">
              <a:extLst>
                <a:ext uri="{FF2B5EF4-FFF2-40B4-BE49-F238E27FC236}">
                  <a16:creationId xmlns:a16="http://schemas.microsoft.com/office/drawing/2014/main" id="{C259D01E-094D-4E09-9143-673092E39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404" y="2048334"/>
              <a:ext cx="626474" cy="1252948"/>
            </a:xfrm>
            <a:prstGeom prst="rect">
              <a:avLst/>
            </a:prstGeom>
          </p:spPr>
        </p:pic>
        <p:sp>
          <p:nvSpPr>
            <p:cNvPr id="13" name="Down Arrow 32">
              <a:extLst>
                <a:ext uri="{FF2B5EF4-FFF2-40B4-BE49-F238E27FC236}">
                  <a16:creationId xmlns:a16="http://schemas.microsoft.com/office/drawing/2014/main" id="{73B778CF-4574-4C68-957C-FFF7D9F6526B}"/>
                </a:ext>
              </a:extLst>
            </p:cNvPr>
            <p:cNvSpPr/>
            <p:nvPr/>
          </p:nvSpPr>
          <p:spPr>
            <a:xfrm>
              <a:off x="2151840" y="1347764"/>
              <a:ext cx="315601" cy="635876"/>
            </a:xfrm>
            <a:prstGeom prst="downArrow">
              <a:avLst/>
            </a:prstGeom>
            <a:solidFill>
              <a:srgbClr val="E65D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9;p7"/>
          <p:cNvPicPr/>
          <p:nvPr/>
        </p:nvPicPr>
        <p:blipFill>
          <a:blip r:embed="rId3"/>
          <a:stretch/>
        </p:blipFill>
        <p:spPr>
          <a:xfrm>
            <a:off x="1510944" y="844200"/>
            <a:ext cx="1478880" cy="1478880"/>
          </a:xfrm>
          <a:prstGeom prst="rect">
            <a:avLst/>
          </a:prstGeom>
          <a:ln>
            <a:noFill/>
          </a:ln>
        </p:spPr>
      </p:pic>
      <p:sp>
        <p:nvSpPr>
          <p:cNvPr id="84" name="CustomShape 6"/>
          <p:cNvSpPr/>
          <p:nvPr/>
        </p:nvSpPr>
        <p:spPr>
          <a:xfrm>
            <a:off x="315648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Bonjour ! 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0576" y="1059840"/>
            <a:ext cx="1241424" cy="424815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CustomShape 6">
            <a:extLst>
              <a:ext uri="{FF2B5EF4-FFF2-40B4-BE49-F238E27FC236}">
                <a16:creationId xmlns:a16="http://schemas.microsoft.com/office/drawing/2014/main" id="{D8B0EACB-E7E1-4BF2-AB53-53540F2FA4F9}"/>
              </a:ext>
            </a:extLst>
          </p:cNvPr>
          <p:cNvSpPr/>
          <p:nvPr/>
        </p:nvSpPr>
        <p:spPr>
          <a:xfrm>
            <a:off x="687504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Salu</a:t>
            </a:r>
            <a:r>
              <a:rPr lang="en-GB" sz="4400" b="1" strike="noStrike" spc="-1">
                <a:solidFill>
                  <a:schemeClr val="bg2">
                    <a:lumMod val="50000"/>
                  </a:schemeClr>
                </a:solidFill>
                <a:latin typeface="Century Gothic"/>
                <a:ea typeface="Century Gothic"/>
              </a:rPr>
              <a:t>t </a:t>
            </a:r>
            <a:r>
              <a:rPr lang="en-GB" sz="4400" b="1" strike="noStrike" spc="-1">
                <a:solidFill>
                  <a:srgbClr val="FFFFFF"/>
                </a:solidFill>
                <a:latin typeface="Century Gothic"/>
                <a:ea typeface="Century Gothic"/>
              </a:rPr>
              <a:t>! </a:t>
            </a:r>
            <a:endParaRPr lang="en-GB" sz="4400" b="0" strike="noStrike" spc="-1" dirty="0">
              <a:latin typeface="Arial"/>
            </a:endParaRPr>
          </a:p>
        </p:txBody>
      </p:sp>
      <p:pic>
        <p:nvPicPr>
          <p:cNvPr id="17" name="Picture 9" descr="See the source image">
            <a:extLst>
              <a:ext uri="{FF2B5EF4-FFF2-40B4-BE49-F238E27FC236}">
                <a16:creationId xmlns:a16="http://schemas.microsoft.com/office/drawing/2014/main" id="{726C93ED-8C95-4615-8931-7283F0E9C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5920" y="2199144"/>
            <a:ext cx="4176464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See the source image">
            <a:extLst>
              <a:ext uri="{FF2B5EF4-FFF2-40B4-BE49-F238E27FC236}">
                <a16:creationId xmlns:a16="http://schemas.microsoft.com/office/drawing/2014/main" id="{79144022-BCF4-4BE1-A20E-81F9C31FF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320" y="2210377"/>
            <a:ext cx="4392488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Quiet Sign Clip Art">
            <a:extLst>
              <a:ext uri="{FF2B5EF4-FFF2-40B4-BE49-F238E27FC236}">
                <a16:creationId xmlns:a16="http://schemas.microsoft.com/office/drawing/2014/main" id="{8B06A627-1A0C-441A-B8A2-159974AC3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3506" y="1327792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Callout 13">
            <a:extLst>
              <a:ext uri="{FF2B5EF4-FFF2-40B4-BE49-F238E27FC236}">
                <a16:creationId xmlns:a16="http://schemas.microsoft.com/office/drawing/2014/main" id="{8C23B8BE-C178-4B44-8297-DF4DE16301D5}"/>
              </a:ext>
            </a:extLst>
          </p:cNvPr>
          <p:cNvSpPr/>
          <p:nvPr/>
        </p:nvSpPr>
        <p:spPr>
          <a:xfrm>
            <a:off x="181758" y="4132221"/>
            <a:ext cx="4176464" cy="2449694"/>
          </a:xfrm>
          <a:prstGeom prst="wedgeEllipseCallout">
            <a:avLst>
              <a:gd name="adj1" fmla="val 55895"/>
              <a:gd name="adj2" fmla="val 47286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Bonjour ! (Hello!) is more formal than Salut ! (Hi!). You would say ‘Salut</a:t>
            </a:r>
            <a:r>
              <a:rPr kumimoji="0" lang="en-GB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!’ to a friend and ‘Bonjour !’ to your teacher.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1" name="Graphic 10" descr="Teacher">
            <a:extLst>
              <a:ext uri="{FF2B5EF4-FFF2-40B4-BE49-F238E27FC236}">
                <a16:creationId xmlns:a16="http://schemas.microsoft.com/office/drawing/2014/main" id="{546A0D54-4EA7-4DEB-B618-0287347C7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A1F7A4E-2EF2-4561-9537-AB5CB4D2214A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267;p11"/>
          <p:cNvPicPr/>
          <p:nvPr/>
        </p:nvPicPr>
        <p:blipFill>
          <a:blip r:embed="rId3"/>
          <a:stretch/>
        </p:blipFill>
        <p:spPr>
          <a:xfrm>
            <a:off x="292572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172" name="CustomShape 1"/>
          <p:cNvSpPr/>
          <p:nvPr/>
        </p:nvSpPr>
        <p:spPr>
          <a:xfrm>
            <a:off x="323928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Pascal</a:t>
            </a:r>
            <a:endParaRPr kumimoji="0" lang="en-GB" sz="36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3" name="CustomShape 2"/>
          <p:cNvSpPr/>
          <p:nvPr/>
        </p:nvSpPr>
        <p:spPr>
          <a:xfrm>
            <a:off x="2095200" y="2605320"/>
            <a:ext cx="1796760" cy="822960"/>
          </a:xfrm>
          <a:prstGeom prst="wedgeRoundRectCallout">
            <a:avLst>
              <a:gd name="adj1" fmla="val 42594"/>
              <a:gd name="adj2" fmla="val 113305"/>
              <a:gd name="adj3" fmla="val 16667"/>
            </a:avLst>
          </a:prstGeom>
          <a:solidFill>
            <a:srgbClr val="92D05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dika"/>
                <a:ea typeface="Century Gothic"/>
              </a:rPr>
              <a:t>ici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4741560" y="1948680"/>
            <a:ext cx="1539000" cy="822960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là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5" name="Google Shape;271;p11"/>
          <p:cNvPicPr/>
          <p:nvPr/>
        </p:nvPicPr>
        <p:blipFill>
          <a:blip r:embed="rId3"/>
          <a:stretch/>
        </p:blipFill>
        <p:spPr>
          <a:xfrm>
            <a:off x="8396640" y="310680"/>
            <a:ext cx="1963080" cy="1974960"/>
          </a:xfrm>
          <a:prstGeom prst="rect">
            <a:avLst/>
          </a:prstGeom>
          <a:ln>
            <a:noFill/>
          </a:ln>
        </p:spPr>
      </p:pic>
      <p:sp>
        <p:nvSpPr>
          <p:cNvPr id="176" name="CustomShape 4"/>
          <p:cNvSpPr/>
          <p:nvPr/>
        </p:nvSpPr>
        <p:spPr>
          <a:xfrm>
            <a:off x="8594640" y="1716480"/>
            <a:ext cx="1539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-1" normalizeH="0" baseline="0" noProof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</a:rPr>
              <a:t>Sara</a:t>
            </a:r>
            <a:endParaRPr kumimoji="0" lang="en-GB" sz="36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77" name="Google Shape;273;p11"/>
          <p:cNvPicPr/>
          <p:nvPr/>
        </p:nvPicPr>
        <p:blipFill>
          <a:blip r:embed="rId4"/>
          <a:stretch/>
        </p:blipFill>
        <p:spPr>
          <a:xfrm>
            <a:off x="1481688" y="729916"/>
            <a:ext cx="1478880" cy="1478880"/>
          </a:xfrm>
          <a:prstGeom prst="rect">
            <a:avLst/>
          </a:prstGeom>
          <a:ln>
            <a:noFill/>
          </a:ln>
        </p:spPr>
      </p:pic>
      <p:sp>
        <p:nvSpPr>
          <p:cNvPr id="178" name="CustomShape 5"/>
          <p:cNvSpPr/>
          <p:nvPr/>
        </p:nvSpPr>
        <p:spPr>
          <a:xfrm>
            <a:off x="3156480" y="320400"/>
            <a:ext cx="3169440" cy="661320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Pascal…</a:t>
            </a:r>
            <a:endParaRPr kumimoji="0" lang="en-GB" sz="4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9" name="CustomShape 6"/>
          <p:cNvSpPr/>
          <p:nvPr/>
        </p:nvSpPr>
        <p:spPr>
          <a:xfrm>
            <a:off x="3138192" y="320400"/>
            <a:ext cx="3169440" cy="661320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-1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</a:rPr>
              <a:t>Sara...</a:t>
            </a:r>
            <a:endParaRPr kumimoji="0" lang="en-GB" sz="44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0" name="CustomShape 7"/>
          <p:cNvSpPr/>
          <p:nvPr/>
        </p:nvSpPr>
        <p:spPr>
          <a:xfrm rot="10800000" flipH="1">
            <a:off x="5157720" y="1483920"/>
            <a:ext cx="3251520" cy="3259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206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CustomShape 8"/>
          <p:cNvSpPr/>
          <p:nvPr/>
        </p:nvSpPr>
        <p:spPr>
          <a:xfrm>
            <a:off x="2286900" y="2087280"/>
            <a:ext cx="157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</a:rPr>
              <a:t>[here]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2" name="CustomShape 9"/>
          <p:cNvSpPr/>
          <p:nvPr/>
        </p:nvSpPr>
        <p:spPr>
          <a:xfrm>
            <a:off x="4744512" y="1430640"/>
            <a:ext cx="15390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</a:rPr>
              <a:t>[there]</a:t>
            </a:r>
            <a:endParaRPr kumimoji="0" lang="en-GB" sz="32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DE7B5FB-9BF8-4BC2-AF13-FD6AD6093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606EFC-7002-400F-86DC-B5C2C246D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9683" y="1059840"/>
            <a:ext cx="1062317" cy="33463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dirty="0"/>
          </a:p>
        </p:txBody>
      </p:sp>
      <p:pic>
        <p:nvPicPr>
          <p:cNvPr id="16" name="Graphic 15" descr="Teacher">
            <a:extLst>
              <a:ext uri="{FF2B5EF4-FFF2-40B4-BE49-F238E27FC236}">
                <a16:creationId xmlns:a16="http://schemas.microsoft.com/office/drawing/2014/main" id="{B9A22CB3-7AE3-42C2-8E88-C4D9F45DF0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5DB538D6-1837-43A0-AB31-4447A7D165E3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2574505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2"/>
          <p:cNvSpPr/>
          <p:nvPr/>
        </p:nvSpPr>
        <p:spPr>
          <a:xfrm>
            <a:off x="338760" y="1073304"/>
            <a:ext cx="2824632" cy="518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[to be | being]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363420" y="1635012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In French the verb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être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means ‘</a:t>
            </a:r>
            <a:r>
              <a:rPr lang="en-GB" sz="2800" b="1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 be’.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1" name="CustomShape 4"/>
          <p:cNvSpPr/>
          <p:nvPr/>
        </p:nvSpPr>
        <p:spPr>
          <a:xfrm>
            <a:off x="316008" y="3408820"/>
            <a:ext cx="16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2" name="CustomShape 5"/>
          <p:cNvSpPr/>
          <p:nvPr/>
        </p:nvSpPr>
        <p:spPr>
          <a:xfrm>
            <a:off x="1628862" y="3429000"/>
            <a:ext cx="166464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 am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4049754" y="3442680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4" name="CustomShape 7"/>
          <p:cNvSpPr/>
          <p:nvPr/>
        </p:nvSpPr>
        <p:spPr>
          <a:xfrm>
            <a:off x="4832856" y="3464815"/>
            <a:ext cx="126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he 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5" name="CustomShape 8"/>
          <p:cNvSpPr/>
          <p:nvPr/>
        </p:nvSpPr>
        <p:spPr>
          <a:xfrm>
            <a:off x="1345621" y="4801854"/>
            <a:ext cx="36910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ici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6" name="CustomShape 9"/>
          <p:cNvSpPr/>
          <p:nvPr/>
        </p:nvSpPr>
        <p:spPr>
          <a:xfrm>
            <a:off x="1337491" y="5403852"/>
            <a:ext cx="36910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I am here.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7" name="CustomShape 10"/>
          <p:cNvSpPr/>
          <p:nvPr/>
        </p:nvSpPr>
        <p:spPr>
          <a:xfrm>
            <a:off x="4849139" y="4832414"/>
            <a:ext cx="4219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là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8" name="CustomShape 11"/>
          <p:cNvSpPr/>
          <p:nvPr/>
        </p:nvSpPr>
        <p:spPr>
          <a:xfrm>
            <a:off x="4742569" y="5412615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He is there.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99" name="Google Shape;180;p8"/>
          <p:cNvPicPr/>
          <p:nvPr/>
        </p:nvPicPr>
        <p:blipFill>
          <a:blip r:embed="rId4"/>
          <a:stretch/>
        </p:blipFill>
        <p:spPr>
          <a:xfrm>
            <a:off x="2537437" y="2917769"/>
            <a:ext cx="522720" cy="1224000"/>
          </a:xfrm>
          <a:prstGeom prst="rect">
            <a:avLst/>
          </a:prstGeom>
          <a:ln>
            <a:noFill/>
          </a:ln>
        </p:spPr>
      </p:pic>
      <p:pic>
        <p:nvPicPr>
          <p:cNvPr id="100" name="Google Shape;181;p8"/>
          <p:cNvPicPr/>
          <p:nvPr/>
        </p:nvPicPr>
        <p:blipFill>
          <a:blip r:embed="rId5"/>
          <a:stretch/>
        </p:blipFill>
        <p:spPr>
          <a:xfrm>
            <a:off x="6011906" y="3274873"/>
            <a:ext cx="1221905" cy="897924"/>
          </a:xfrm>
          <a:prstGeom prst="rect">
            <a:avLst/>
          </a:prstGeom>
          <a:ln>
            <a:noFill/>
          </a:ln>
        </p:spPr>
      </p:pic>
      <p:pic>
        <p:nvPicPr>
          <p:cNvPr id="101" name="Google Shape;182;p8"/>
          <p:cNvPicPr/>
          <p:nvPr/>
        </p:nvPicPr>
        <p:blipFill>
          <a:blip r:embed="rId6"/>
          <a:stretch/>
        </p:blipFill>
        <p:spPr>
          <a:xfrm>
            <a:off x="10531872" y="3160412"/>
            <a:ext cx="1295028" cy="897924"/>
          </a:xfrm>
          <a:prstGeom prst="rect">
            <a:avLst/>
          </a:prstGeom>
          <a:ln>
            <a:noFill/>
          </a:ln>
        </p:spPr>
      </p:pic>
      <p:pic>
        <p:nvPicPr>
          <p:cNvPr id="102" name="Google Shape;183;p8"/>
          <p:cNvPicPr/>
          <p:nvPr/>
        </p:nvPicPr>
        <p:blipFill>
          <a:blip r:embed="rId7"/>
          <a:stretch/>
        </p:blipFill>
        <p:spPr>
          <a:xfrm>
            <a:off x="711661" y="4760104"/>
            <a:ext cx="633960" cy="671040"/>
          </a:xfrm>
          <a:prstGeom prst="rect">
            <a:avLst/>
          </a:prstGeom>
          <a:ln>
            <a:noFill/>
          </a:ln>
        </p:spPr>
      </p:pic>
      <p:pic>
        <p:nvPicPr>
          <p:cNvPr id="103" name="Google Shape;184;p8"/>
          <p:cNvPicPr/>
          <p:nvPr/>
        </p:nvPicPr>
        <p:blipFill>
          <a:blip r:embed="rId7"/>
          <a:stretch/>
        </p:blipFill>
        <p:spPr>
          <a:xfrm>
            <a:off x="4208377" y="4725354"/>
            <a:ext cx="633960" cy="671040"/>
          </a:xfrm>
          <a:prstGeom prst="rect">
            <a:avLst/>
          </a:prstGeom>
          <a:ln>
            <a:noFill/>
          </a:ln>
        </p:spPr>
      </p:pic>
      <p:sp>
        <p:nvSpPr>
          <p:cNvPr id="19" name="CustomShape 7">
            <a:extLst>
              <a:ext uri="{FF2B5EF4-FFF2-40B4-BE49-F238E27FC236}">
                <a16:creationId xmlns:a16="http://schemas.microsoft.com/office/drawing/2014/main" id="{5F1B9E9F-6D2A-4848-9B21-2247172EA021}"/>
              </a:ext>
            </a:extLst>
          </p:cNvPr>
          <p:cNvSpPr/>
          <p:nvPr/>
        </p:nvSpPr>
        <p:spPr>
          <a:xfrm>
            <a:off x="9286800" y="3494838"/>
            <a:ext cx="1267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she is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32D1A76B-32E6-49AD-AF93-C2AF59D25836}"/>
              </a:ext>
            </a:extLst>
          </p:cNvPr>
          <p:cNvSpPr/>
          <p:nvPr/>
        </p:nvSpPr>
        <p:spPr>
          <a:xfrm>
            <a:off x="7918141" y="3465860"/>
            <a:ext cx="14421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elle</a:t>
            </a: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2278800" cy="1144800"/>
          </a:xfrm>
        </p:spPr>
        <p:txBody>
          <a:bodyPr/>
          <a:lstStyle/>
          <a:p>
            <a:r>
              <a:rPr lang="en-GB" sz="8800" b="1" spc="-1" dirty="0" err="1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être</a:t>
            </a:r>
            <a:endParaRPr lang="en-GB" sz="8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38760" y="2193012"/>
            <a:ext cx="11407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am, he is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and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she is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are parts of the verb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‘to be’.</a:t>
            </a:r>
            <a:endParaRPr lang="en-GB" dirty="0"/>
          </a:p>
        </p:txBody>
      </p:sp>
      <p:sp>
        <p:nvSpPr>
          <p:cNvPr id="22" name="CustomShape 10">
            <a:extLst>
              <a:ext uri="{FF2B5EF4-FFF2-40B4-BE49-F238E27FC236}">
                <a16:creationId xmlns:a16="http://schemas.microsoft.com/office/drawing/2014/main" id="{CE5ECE19-77AC-4AF8-A023-19C5584467C8}"/>
              </a:ext>
            </a:extLst>
          </p:cNvPr>
          <p:cNvSpPr/>
          <p:nvPr/>
        </p:nvSpPr>
        <p:spPr>
          <a:xfrm>
            <a:off x="8444580" y="4818538"/>
            <a:ext cx="42195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Elle </a:t>
            </a:r>
            <a:r>
              <a:rPr lang="en-GB" sz="2800" b="1" strike="noStrike" spc="-1" dirty="0" err="1">
                <a:solidFill>
                  <a:srgbClr val="92D05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0" strike="noStrike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là</a:t>
            </a: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23" name="CustomShape 11">
            <a:extLst>
              <a:ext uri="{FF2B5EF4-FFF2-40B4-BE49-F238E27FC236}">
                <a16:creationId xmlns:a16="http://schemas.microsoft.com/office/drawing/2014/main" id="{842260D9-04DE-4DA1-BA65-C5CAC5B041EB}"/>
              </a:ext>
            </a:extLst>
          </p:cNvPr>
          <p:cNvSpPr/>
          <p:nvPr/>
        </p:nvSpPr>
        <p:spPr>
          <a:xfrm>
            <a:off x="8338010" y="5398739"/>
            <a:ext cx="44337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She is there. 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pic>
        <p:nvPicPr>
          <p:cNvPr id="24" name="Google Shape;184;p8">
            <a:extLst>
              <a:ext uri="{FF2B5EF4-FFF2-40B4-BE49-F238E27FC236}">
                <a16:creationId xmlns:a16="http://schemas.microsoft.com/office/drawing/2014/main" id="{93C23DB7-C204-4B93-8F3B-65168FCFEEC6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03818" y="4711478"/>
            <a:ext cx="633960" cy="671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8473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E031832-ABD9-475E-93D8-98F704ADE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815" y="55388"/>
            <a:ext cx="9185314" cy="51804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Tx/>
              <a:buSzTx/>
              <a:defRPr/>
            </a:pP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Madame Vidal is taking the register. </a:t>
            </a:r>
            <a:endParaRPr lang="en-GB" sz="2800" kern="12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B358180-1BC9-4A27-868D-E80A3DD3D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11" name="Title 1">
            <a:hlinkClick r:id="" action="ppaction://noaction">
              <a:snd r:embed="rId4" name="écouter.wav"/>
            </a:hlinkClick>
            <a:extLst>
              <a:ext uri="{FF2B5EF4-FFF2-40B4-BE49-F238E27FC236}">
                <a16:creationId xmlns:a16="http://schemas.microsoft.com/office/drawing/2014/main" id="{6F703126-0E39-4933-9ADF-5C44832214E5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22" name="CustomShape 6">
            <a:extLst>
              <a:ext uri="{FF2B5EF4-FFF2-40B4-BE49-F238E27FC236}">
                <a16:creationId xmlns:a16="http://schemas.microsoft.com/office/drawing/2014/main" id="{401AC199-2E70-4CDB-9888-DC0C65243D26}"/>
              </a:ext>
            </a:extLst>
          </p:cNvPr>
          <p:cNvSpPr/>
          <p:nvPr/>
        </p:nvSpPr>
        <p:spPr>
          <a:xfrm>
            <a:off x="6591960" y="1831500"/>
            <a:ext cx="7208280" cy="42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Now write down the verb (‘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suis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’ OR ‘</a:t>
            </a:r>
            <a:r>
              <a:rPr kumimoji="0" lang="en-GB" sz="22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est</a:t>
            </a:r>
            <a:r>
              <a:rPr kumimoji="0" lang="en-GB" sz="2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’)</a:t>
            </a:r>
            <a:endParaRPr kumimoji="0" lang="en-GB" sz="22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3" name="Google Shape;232;p10">
            <a:extLst>
              <a:ext uri="{FF2B5EF4-FFF2-40B4-BE49-F238E27FC236}">
                <a16:creationId xmlns:a16="http://schemas.microsoft.com/office/drawing/2014/main" id="{299CA067-A73F-449E-8AC0-91CF6634A052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030600" y="-4680"/>
            <a:ext cx="1478880" cy="1478880"/>
          </a:xfrm>
          <a:prstGeom prst="rect">
            <a:avLst/>
          </a:prstGeom>
          <a:ln>
            <a:noFill/>
          </a:ln>
        </p:spPr>
      </p:pic>
      <p:pic>
        <p:nvPicPr>
          <p:cNvPr id="24" name="Google Shape;241;p34">
            <a:extLst>
              <a:ext uri="{FF2B5EF4-FFF2-40B4-BE49-F238E27FC236}">
                <a16:creationId xmlns:a16="http://schemas.microsoft.com/office/drawing/2014/main" id="{31DBB7E4-6345-401A-A505-E75A20E40A4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1058040" y="1532376"/>
            <a:ext cx="540000" cy="540000"/>
          </a:xfrm>
          <a:prstGeom prst="rect">
            <a:avLst/>
          </a:prstGeom>
          <a:ln>
            <a:noFill/>
          </a:ln>
        </p:spPr>
      </p:pic>
      <p:sp>
        <p:nvSpPr>
          <p:cNvPr id="25" name="CustomShape 14">
            <a:extLst>
              <a:ext uri="{FF2B5EF4-FFF2-40B4-BE49-F238E27FC236}">
                <a16:creationId xmlns:a16="http://schemas.microsoft.com/office/drawing/2014/main" id="{3CD137FA-9139-4BED-82DF-43564227D00A}"/>
              </a:ext>
            </a:extLst>
          </p:cNvPr>
          <p:cNvSpPr/>
          <p:nvPr/>
        </p:nvSpPr>
        <p:spPr>
          <a:xfrm>
            <a:off x="79268" y="657108"/>
            <a:ext cx="91029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Who answers with ‘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 am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’ about themselves?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CustomShape 15">
            <a:extLst>
              <a:ext uri="{FF2B5EF4-FFF2-40B4-BE49-F238E27FC236}">
                <a16:creationId xmlns:a16="http://schemas.microsoft.com/office/drawing/2014/main" id="{E29EB6F6-36D1-4315-8172-13B7F249F497}"/>
              </a:ext>
            </a:extLst>
          </p:cNvPr>
          <p:cNvSpPr/>
          <p:nvPr/>
        </p:nvSpPr>
        <p:spPr>
          <a:xfrm>
            <a:off x="99639" y="1046398"/>
            <a:ext cx="910296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Who answers with ‘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s/he is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’ about someone else?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CustomShape 3">
            <a:extLst>
              <a:ext uri="{FF2B5EF4-FFF2-40B4-BE49-F238E27FC236}">
                <a16:creationId xmlns:a16="http://schemas.microsoft.com/office/drawing/2014/main" id="{0CC6A983-6886-4D51-83C1-F026EC7F55C5}"/>
              </a:ext>
            </a:extLst>
          </p:cNvPr>
          <p:cNvSpPr/>
          <p:nvPr/>
        </p:nvSpPr>
        <p:spPr>
          <a:xfrm>
            <a:off x="190296" y="1514268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dika"/>
                <a:ea typeface="Century Gothic"/>
                <a:cs typeface="+mn-cs"/>
              </a:rPr>
              <a:t>.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8" name="Table 1">
            <a:extLst>
              <a:ext uri="{FF2B5EF4-FFF2-40B4-BE49-F238E27FC236}">
                <a16:creationId xmlns:a16="http://schemas.microsoft.com/office/drawing/2014/main" id="{7C6099BA-05CC-4A97-A5F2-8A3ED779C693}"/>
              </a:ext>
            </a:extLst>
          </p:cNvPr>
          <p:cNvGraphicFramePr/>
          <p:nvPr/>
        </p:nvGraphicFramePr>
        <p:xfrm>
          <a:off x="3887632" y="2369160"/>
          <a:ext cx="3435840" cy="4328280"/>
        </p:xfrm>
        <a:graphic>
          <a:graphicData uri="http://schemas.openxmlformats.org/drawingml/2006/table">
            <a:tbl>
              <a:tblPr/>
              <a:tblGrid>
                <a:gridCol w="1657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12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The pupil (I)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20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Someone else (s/he)</a:t>
                      </a:r>
                      <a:endParaRPr lang="en-GB" sz="20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0" name="Table 2">
            <a:extLst>
              <a:ext uri="{FF2B5EF4-FFF2-40B4-BE49-F238E27FC236}">
                <a16:creationId xmlns:a16="http://schemas.microsoft.com/office/drawing/2014/main" id="{170B9B40-DB3F-43FA-B93E-D3CFDA239758}"/>
              </a:ext>
            </a:extLst>
          </p:cNvPr>
          <p:cNvGraphicFramePr/>
          <p:nvPr/>
        </p:nvGraphicFramePr>
        <p:xfrm>
          <a:off x="1209232" y="2369160"/>
          <a:ext cx="2546280" cy="4318560"/>
        </p:xfrm>
        <a:graphic>
          <a:graphicData uri="http://schemas.openxmlformats.org/drawingml/2006/table">
            <a:tbl>
              <a:tblPr/>
              <a:tblGrid>
                <a:gridCol w="69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Coralie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Lara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Marie-Laure</a:t>
                      </a:r>
                      <a:endParaRPr lang="en-GB" sz="1800" b="0" strike="noStrike" spc="-1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4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Omar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Charles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5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Garice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04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Océane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1" name="Table 5">
            <a:extLst>
              <a:ext uri="{FF2B5EF4-FFF2-40B4-BE49-F238E27FC236}">
                <a16:creationId xmlns:a16="http://schemas.microsoft.com/office/drawing/2014/main" id="{70760AA6-AE61-4A29-AF69-BBFB0EF47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2777410"/>
              </p:ext>
            </p:extLst>
          </p:nvPr>
        </p:nvGraphicFramePr>
        <p:xfrm>
          <a:off x="7457392" y="2349000"/>
          <a:ext cx="1229400" cy="4335480"/>
        </p:xfrm>
        <a:graphic>
          <a:graphicData uri="http://schemas.openxmlformats.org/drawingml/2006/table">
            <a:tbl>
              <a:tblPr/>
              <a:tblGrid>
                <a:gridCol w="122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48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Verbe</a:t>
                      </a:r>
                      <a:endParaRPr lang="en-GB" sz="1800" b="0" strike="noStrike" spc="-1" dirty="0">
                        <a:latin typeface="Century gothic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4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40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02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2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05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2" name="CustomShape 7">
            <a:extLst>
              <a:ext uri="{FF2B5EF4-FFF2-40B4-BE49-F238E27FC236}">
                <a16:creationId xmlns:a16="http://schemas.microsoft.com/office/drawing/2014/main" id="{6CF0F3F4-191B-4C14-9DB6-7D3281EFA28A}"/>
              </a:ext>
            </a:extLst>
          </p:cNvPr>
          <p:cNvSpPr/>
          <p:nvPr/>
        </p:nvSpPr>
        <p:spPr>
          <a:xfrm>
            <a:off x="7776712" y="3344976"/>
            <a:ext cx="864360" cy="337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3" name="CustomShape 8">
            <a:extLst>
              <a:ext uri="{FF2B5EF4-FFF2-40B4-BE49-F238E27FC236}">
                <a16:creationId xmlns:a16="http://schemas.microsoft.com/office/drawing/2014/main" id="{31F38D5B-53CC-4DF4-8DA9-E31407772BEF}"/>
              </a:ext>
            </a:extLst>
          </p:cNvPr>
          <p:cNvSpPr/>
          <p:nvPr/>
        </p:nvSpPr>
        <p:spPr>
          <a:xfrm>
            <a:off x="7713352" y="3842856"/>
            <a:ext cx="11329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</a:t>
            </a: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4" name="CustomShape 9">
            <a:extLst>
              <a:ext uri="{FF2B5EF4-FFF2-40B4-BE49-F238E27FC236}">
                <a16:creationId xmlns:a16="http://schemas.microsoft.com/office/drawing/2014/main" id="{865E4AF5-F8DA-4EDA-96FD-4A62CC1644B3}"/>
              </a:ext>
            </a:extLst>
          </p:cNvPr>
          <p:cNvSpPr/>
          <p:nvPr/>
        </p:nvSpPr>
        <p:spPr>
          <a:xfrm>
            <a:off x="7784403" y="4302786"/>
            <a:ext cx="602673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5" name="CustomShape 10">
            <a:extLst>
              <a:ext uri="{FF2B5EF4-FFF2-40B4-BE49-F238E27FC236}">
                <a16:creationId xmlns:a16="http://schemas.microsoft.com/office/drawing/2014/main" id="{3FAE809D-4419-4D7E-9D10-F93316EC62F1}"/>
              </a:ext>
            </a:extLst>
          </p:cNvPr>
          <p:cNvSpPr/>
          <p:nvPr/>
        </p:nvSpPr>
        <p:spPr>
          <a:xfrm>
            <a:off x="7735312" y="4788936"/>
            <a:ext cx="1116000" cy="94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11">
            <a:extLst>
              <a:ext uri="{FF2B5EF4-FFF2-40B4-BE49-F238E27FC236}">
                <a16:creationId xmlns:a16="http://schemas.microsoft.com/office/drawing/2014/main" id="{93A81159-C9A3-4B4A-9375-790F6549F464}"/>
              </a:ext>
            </a:extLst>
          </p:cNvPr>
          <p:cNvSpPr/>
          <p:nvPr/>
        </p:nvSpPr>
        <p:spPr>
          <a:xfrm>
            <a:off x="7732072" y="5322816"/>
            <a:ext cx="11142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7" name="CustomShape 12">
            <a:extLst>
              <a:ext uri="{FF2B5EF4-FFF2-40B4-BE49-F238E27FC236}">
                <a16:creationId xmlns:a16="http://schemas.microsoft.com/office/drawing/2014/main" id="{5BEAF55C-16F4-4FC8-B139-5D0A370D5E50}"/>
              </a:ext>
            </a:extLst>
          </p:cNvPr>
          <p:cNvSpPr/>
          <p:nvPr/>
        </p:nvSpPr>
        <p:spPr>
          <a:xfrm>
            <a:off x="7725232" y="6199776"/>
            <a:ext cx="91584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48" name="Google Shape;243;p34">
            <a:extLst>
              <a:ext uri="{FF2B5EF4-FFF2-40B4-BE49-F238E27FC236}">
                <a16:creationId xmlns:a16="http://schemas.microsoft.com/office/drawing/2014/main" id="{8C8DD697-C35D-45DF-A219-DCB1EB37CC5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68852" y="331200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49" name="Google Shape;244;p34">
            <a:extLst>
              <a:ext uri="{FF2B5EF4-FFF2-40B4-BE49-F238E27FC236}">
                <a16:creationId xmlns:a16="http://schemas.microsoft.com/office/drawing/2014/main" id="{6B820C8B-9510-49D0-90BE-CCAAAF0B93D3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223888" y="379836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0" name="Google Shape;245;p34">
            <a:extLst>
              <a:ext uri="{FF2B5EF4-FFF2-40B4-BE49-F238E27FC236}">
                <a16:creationId xmlns:a16="http://schemas.microsoft.com/office/drawing/2014/main" id="{7C99A506-5A25-4F5C-AC65-335DA7B94E7A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96294" y="4312476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1" name="Google Shape;246;p34">
            <a:extLst>
              <a:ext uri="{FF2B5EF4-FFF2-40B4-BE49-F238E27FC236}">
                <a16:creationId xmlns:a16="http://schemas.microsoft.com/office/drawing/2014/main" id="{F2F454E6-A0D5-41D3-ADE0-72195076FA37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12332" y="4751676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2" name="Google Shape;247;p34">
            <a:extLst>
              <a:ext uri="{FF2B5EF4-FFF2-40B4-BE49-F238E27FC236}">
                <a16:creationId xmlns:a16="http://schemas.microsoft.com/office/drawing/2014/main" id="{1E59D4CC-BFA6-4273-8615-169D67CF5C67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95466" y="521604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3" name="Google Shape;248;p34">
            <a:extLst>
              <a:ext uri="{FF2B5EF4-FFF2-40B4-BE49-F238E27FC236}">
                <a16:creationId xmlns:a16="http://schemas.microsoft.com/office/drawing/2014/main" id="{22059D61-FA1B-4D54-9DD1-EBF3A746FABC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6171976" y="5723100"/>
            <a:ext cx="539280" cy="539280"/>
          </a:xfrm>
          <a:prstGeom prst="rect">
            <a:avLst/>
          </a:prstGeom>
          <a:ln>
            <a:noFill/>
          </a:ln>
        </p:spPr>
      </p:pic>
      <p:pic>
        <p:nvPicPr>
          <p:cNvPr id="54" name="Google Shape;249;p34">
            <a:extLst>
              <a:ext uri="{FF2B5EF4-FFF2-40B4-BE49-F238E27FC236}">
                <a16:creationId xmlns:a16="http://schemas.microsoft.com/office/drawing/2014/main" id="{AB10F63F-B92F-4D66-AEA4-45F6FE898F5D}"/>
              </a:ext>
            </a:extLst>
          </p:cNvPr>
          <p:cNvPicPr/>
          <p:nvPr/>
        </p:nvPicPr>
        <p:blipFill>
          <a:blip r:embed="rId6"/>
          <a:stretch/>
        </p:blipFill>
        <p:spPr>
          <a:xfrm>
            <a:off x="4425976" y="6169968"/>
            <a:ext cx="539280" cy="539280"/>
          </a:xfrm>
          <a:prstGeom prst="rect">
            <a:avLst/>
          </a:prstGeom>
          <a:ln>
            <a:noFill/>
          </a:ln>
        </p:spPr>
      </p:pic>
      <p:graphicFrame>
        <p:nvGraphicFramePr>
          <p:cNvPr id="55" name="Table 16">
            <a:extLst>
              <a:ext uri="{FF2B5EF4-FFF2-40B4-BE49-F238E27FC236}">
                <a16:creationId xmlns:a16="http://schemas.microsoft.com/office/drawing/2014/main" id="{8555CBEF-4934-4D13-9627-9193304A85CF}"/>
              </a:ext>
            </a:extLst>
          </p:cNvPr>
          <p:cNvGraphicFramePr/>
          <p:nvPr/>
        </p:nvGraphicFramePr>
        <p:xfrm>
          <a:off x="9343612" y="2349000"/>
          <a:ext cx="1184040" cy="4335481"/>
        </p:xfrm>
        <a:graphic>
          <a:graphicData uri="http://schemas.openxmlformats.org/drawingml/2006/table">
            <a:tbl>
              <a:tblPr/>
              <a:tblGrid>
                <a:gridCol w="118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8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800" b="1" strike="noStrike" spc="-1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</a:rPr>
                        <a:t>anglais</a:t>
                      </a:r>
                      <a:endParaRPr lang="en-GB" sz="1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78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7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9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5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48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77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240">
                      <a:solidFill>
                        <a:srgbClr val="157359"/>
                      </a:solidFill>
                    </a:lnL>
                    <a:lnR w="12240">
                      <a:solidFill>
                        <a:srgbClr val="157359"/>
                      </a:solidFill>
                    </a:lnR>
                    <a:lnT w="12240">
                      <a:solidFill>
                        <a:srgbClr val="157359"/>
                      </a:solidFill>
                    </a:lnT>
                    <a:lnB w="12240">
                      <a:solidFill>
                        <a:srgbClr val="157359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6" name="Picture 2">
            <a:extLst>
              <a:ext uri="{FF2B5EF4-FFF2-40B4-BE49-F238E27FC236}">
                <a16:creationId xmlns:a16="http://schemas.microsoft.com/office/drawing/2014/main" id="{7D11ECC6-9C60-4CBA-9FBB-2572FAB9F2DE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9785332" y="2430000"/>
            <a:ext cx="312840" cy="185040"/>
          </a:xfrm>
          <a:prstGeom prst="rect">
            <a:avLst/>
          </a:prstGeom>
          <a:ln>
            <a:noFill/>
          </a:ln>
        </p:spPr>
      </p:pic>
      <p:sp>
        <p:nvSpPr>
          <p:cNvPr id="57" name="CustomShape 17">
            <a:extLst>
              <a:ext uri="{FF2B5EF4-FFF2-40B4-BE49-F238E27FC236}">
                <a16:creationId xmlns:a16="http://schemas.microsoft.com/office/drawing/2014/main" id="{CA1D660C-F62D-47F9-9D50-75528038C447}"/>
              </a:ext>
            </a:extLst>
          </p:cNvPr>
          <p:cNvSpPr/>
          <p:nvPr/>
        </p:nvSpPr>
        <p:spPr>
          <a:xfrm>
            <a:off x="9383572" y="3289940"/>
            <a:ext cx="111600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8" name="CustomShape 18">
            <a:extLst>
              <a:ext uri="{FF2B5EF4-FFF2-40B4-BE49-F238E27FC236}">
                <a16:creationId xmlns:a16="http://schemas.microsoft.com/office/drawing/2014/main" id="{E896D4FC-D33E-44A4-ACB9-292FC0C97A40}"/>
              </a:ext>
            </a:extLst>
          </p:cNvPr>
          <p:cNvSpPr/>
          <p:nvPr/>
        </p:nvSpPr>
        <p:spPr>
          <a:xfrm>
            <a:off x="9343612" y="3870620"/>
            <a:ext cx="116352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9" name="CustomShape 19">
            <a:extLst>
              <a:ext uri="{FF2B5EF4-FFF2-40B4-BE49-F238E27FC236}">
                <a16:creationId xmlns:a16="http://schemas.microsoft.com/office/drawing/2014/main" id="{5D05146F-5D15-4453-9953-0091C7710F07}"/>
              </a:ext>
            </a:extLst>
          </p:cNvPr>
          <p:cNvSpPr/>
          <p:nvPr/>
        </p:nvSpPr>
        <p:spPr>
          <a:xfrm>
            <a:off x="9367372" y="4389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CustomShape 20">
            <a:extLst>
              <a:ext uri="{FF2B5EF4-FFF2-40B4-BE49-F238E27FC236}">
                <a16:creationId xmlns:a16="http://schemas.microsoft.com/office/drawing/2014/main" id="{F24C81B6-9D30-4DAF-86CF-78AE0B8BD598}"/>
              </a:ext>
            </a:extLst>
          </p:cNvPr>
          <p:cNvSpPr/>
          <p:nvPr/>
        </p:nvSpPr>
        <p:spPr>
          <a:xfrm>
            <a:off x="9360532" y="5282540"/>
            <a:ext cx="11635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1" name="CustomShape 21">
            <a:extLst>
              <a:ext uri="{FF2B5EF4-FFF2-40B4-BE49-F238E27FC236}">
                <a16:creationId xmlns:a16="http://schemas.microsoft.com/office/drawing/2014/main" id="{AC9FBAEE-C96E-4790-AA3B-49882132D4F7}"/>
              </a:ext>
            </a:extLst>
          </p:cNvPr>
          <p:cNvSpPr/>
          <p:nvPr/>
        </p:nvSpPr>
        <p:spPr>
          <a:xfrm>
            <a:off x="9367372" y="6217820"/>
            <a:ext cx="116352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2" name="CustomShape 22">
            <a:hlinkClick r:id="" action="ppaction://noaction">
              <a:snd r:embed="rId8" name="Coralie_Bonjour ! BEEP suis ici (s7).wav"/>
            </a:hlinkClick>
            <a:extLst>
              <a:ext uri="{FF2B5EF4-FFF2-40B4-BE49-F238E27FC236}">
                <a16:creationId xmlns:a16="http://schemas.microsoft.com/office/drawing/2014/main" id="{28544A16-E454-47F1-83E3-F4CCC9DC7BFC}"/>
              </a:ext>
            </a:extLst>
          </p:cNvPr>
          <p:cNvSpPr/>
          <p:nvPr/>
        </p:nvSpPr>
        <p:spPr>
          <a:xfrm>
            <a:off x="1325512" y="334872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CustomShape 23">
            <a:hlinkClick r:id="" action="ppaction://noaction">
              <a:snd r:embed="rId9" name="Lara_BEEP est ici (s7).wav"/>
            </a:hlinkClick>
            <a:extLst>
              <a:ext uri="{FF2B5EF4-FFF2-40B4-BE49-F238E27FC236}">
                <a16:creationId xmlns:a16="http://schemas.microsoft.com/office/drawing/2014/main" id="{ECD16E31-6323-424F-B848-F87499FCD019}"/>
              </a:ext>
            </a:extLst>
          </p:cNvPr>
          <p:cNvSpPr/>
          <p:nvPr/>
        </p:nvSpPr>
        <p:spPr>
          <a:xfrm>
            <a:off x="1325512" y="385128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4" name="CustomShape 24">
            <a:hlinkClick r:id="" action="ppaction://noaction">
              <a:snd r:embed="rId10" name="Marie_Laure_BEEP est là (s7).wav"/>
            </a:hlinkClick>
            <a:extLst>
              <a:ext uri="{FF2B5EF4-FFF2-40B4-BE49-F238E27FC236}">
                <a16:creationId xmlns:a16="http://schemas.microsoft.com/office/drawing/2014/main" id="{2FBCA6D3-9151-4CDD-B2FC-121A31BDC040}"/>
              </a:ext>
            </a:extLst>
          </p:cNvPr>
          <p:cNvSpPr/>
          <p:nvPr/>
        </p:nvSpPr>
        <p:spPr>
          <a:xfrm>
            <a:off x="1325512" y="433044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5" name="CustomShape 25">
            <a:hlinkClick r:id="" action="ppaction://noaction">
              <a:snd r:embed="rId11" name="Omar_Oui_BEEP_ suis ici (s7).wav"/>
            </a:hlinkClick>
            <a:extLst>
              <a:ext uri="{FF2B5EF4-FFF2-40B4-BE49-F238E27FC236}">
                <a16:creationId xmlns:a16="http://schemas.microsoft.com/office/drawing/2014/main" id="{2CAB47AF-2B96-4D2C-B3F3-BE9B024EEC6B}"/>
              </a:ext>
            </a:extLst>
          </p:cNvPr>
          <p:cNvSpPr/>
          <p:nvPr/>
        </p:nvSpPr>
        <p:spPr>
          <a:xfrm>
            <a:off x="1325512" y="479700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CustomShape 26">
            <a:hlinkClick r:id="" action="ppaction://noaction">
              <a:snd r:embed="rId12" name="Charles_Bonjour Madame_BEEP_est là (s7).wav"/>
            </a:hlinkClick>
            <a:extLst>
              <a:ext uri="{FF2B5EF4-FFF2-40B4-BE49-F238E27FC236}">
                <a16:creationId xmlns:a16="http://schemas.microsoft.com/office/drawing/2014/main" id="{360D9013-45AA-4702-A64D-E8EE51134B02}"/>
              </a:ext>
            </a:extLst>
          </p:cNvPr>
          <p:cNvSpPr/>
          <p:nvPr/>
        </p:nvSpPr>
        <p:spPr>
          <a:xfrm>
            <a:off x="1325512" y="5290565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7" name="CustomShape 27">
            <a:hlinkClick r:id="" action="ppaction://noaction">
              <a:snd r:embed="rId13" name="Garice_BEEP_est là (s7).wav"/>
            </a:hlinkClick>
            <a:extLst>
              <a:ext uri="{FF2B5EF4-FFF2-40B4-BE49-F238E27FC236}">
                <a16:creationId xmlns:a16="http://schemas.microsoft.com/office/drawing/2014/main" id="{AA8A1510-A396-46B9-9629-EA06E0120866}"/>
              </a:ext>
            </a:extLst>
          </p:cNvPr>
          <p:cNvSpPr/>
          <p:nvPr/>
        </p:nvSpPr>
        <p:spPr>
          <a:xfrm>
            <a:off x="1329832" y="5782685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CustomShape 28">
            <a:hlinkClick r:id="" action="ppaction://noaction">
              <a:snd r:embed="rId14" name="Oceane_Bonjour_BEEP_suis ici (s7).wav"/>
            </a:hlinkClick>
            <a:extLst>
              <a:ext uri="{FF2B5EF4-FFF2-40B4-BE49-F238E27FC236}">
                <a16:creationId xmlns:a16="http://schemas.microsoft.com/office/drawing/2014/main" id="{9D70E938-718C-4FF2-929F-7BB89A769EE3}"/>
              </a:ext>
            </a:extLst>
          </p:cNvPr>
          <p:cNvSpPr/>
          <p:nvPr/>
        </p:nvSpPr>
        <p:spPr>
          <a:xfrm>
            <a:off x="1325512" y="6237720"/>
            <a:ext cx="464040" cy="396360"/>
          </a:xfrm>
          <a:prstGeom prst="actionButtonBlank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9" name="CustomShape 29">
            <a:extLst>
              <a:ext uri="{FF2B5EF4-FFF2-40B4-BE49-F238E27FC236}">
                <a16:creationId xmlns:a16="http://schemas.microsoft.com/office/drawing/2014/main" id="{FB5D3279-049D-4741-89F3-E98DB86F0CE5}"/>
              </a:ext>
            </a:extLst>
          </p:cNvPr>
          <p:cNvSpPr/>
          <p:nvPr/>
        </p:nvSpPr>
        <p:spPr>
          <a:xfrm>
            <a:off x="7726672" y="4837176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suis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0" name="CustomShape 30">
            <a:extLst>
              <a:ext uri="{FF2B5EF4-FFF2-40B4-BE49-F238E27FC236}">
                <a16:creationId xmlns:a16="http://schemas.microsoft.com/office/drawing/2014/main" id="{8693E67C-3202-4C7C-8879-0D5D9CEFD5ED}"/>
              </a:ext>
            </a:extLst>
          </p:cNvPr>
          <p:cNvSpPr/>
          <p:nvPr/>
        </p:nvSpPr>
        <p:spPr>
          <a:xfrm>
            <a:off x="7726672" y="5737176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est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1" name="CustomShape 31">
            <a:extLst>
              <a:ext uri="{FF2B5EF4-FFF2-40B4-BE49-F238E27FC236}">
                <a16:creationId xmlns:a16="http://schemas.microsoft.com/office/drawing/2014/main" id="{E7DB39E0-8E95-4064-BC5B-226213DA84FD}"/>
              </a:ext>
            </a:extLst>
          </p:cNvPr>
          <p:cNvSpPr/>
          <p:nvPr/>
        </p:nvSpPr>
        <p:spPr>
          <a:xfrm>
            <a:off x="9367372" y="4857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am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2" name="CustomShape 32">
            <a:extLst>
              <a:ext uri="{FF2B5EF4-FFF2-40B4-BE49-F238E27FC236}">
                <a16:creationId xmlns:a16="http://schemas.microsoft.com/office/drawing/2014/main" id="{9A23CF56-B7D3-4BCB-9454-6956A8AE97A4}"/>
              </a:ext>
            </a:extLst>
          </p:cNvPr>
          <p:cNvSpPr/>
          <p:nvPr/>
        </p:nvSpPr>
        <p:spPr>
          <a:xfrm>
            <a:off x="9367372" y="5757740"/>
            <a:ext cx="1116000" cy="42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is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3" name="CustomShape 22">
            <a:hlinkClick r:id="" action="ppaction://noaction">
              <a:snd r:embed="rId15" name="Coralie_Bonjour ! Je suis ici (s7).wav"/>
            </a:hlinkClick>
            <a:extLst>
              <a:ext uri="{FF2B5EF4-FFF2-40B4-BE49-F238E27FC236}">
                <a16:creationId xmlns:a16="http://schemas.microsoft.com/office/drawing/2014/main" id="{FEC1FDC1-D319-4EBE-ACC8-CF4687DB9960}"/>
              </a:ext>
            </a:extLst>
          </p:cNvPr>
          <p:cNvSpPr/>
          <p:nvPr/>
        </p:nvSpPr>
        <p:spPr>
          <a:xfrm>
            <a:off x="626515" y="335053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Ex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4" name="CustomShape 23">
            <a:hlinkClick r:id="" action="ppaction://noaction">
              <a:snd r:embed="rId16" name="Lara_Elle est ici (s7).wav"/>
            </a:hlinkClick>
            <a:extLst>
              <a:ext uri="{FF2B5EF4-FFF2-40B4-BE49-F238E27FC236}">
                <a16:creationId xmlns:a16="http://schemas.microsoft.com/office/drawing/2014/main" id="{DCD49CCC-524E-46D9-BA9D-2C4F4011BBF2}"/>
              </a:ext>
            </a:extLst>
          </p:cNvPr>
          <p:cNvSpPr/>
          <p:nvPr/>
        </p:nvSpPr>
        <p:spPr>
          <a:xfrm>
            <a:off x="626515" y="385309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1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5" name="CustomShape 24">
            <a:hlinkClick r:id="" action="ppaction://noaction">
              <a:snd r:embed="rId17" name="Marie-Laure_Elle est là (s7).wav"/>
            </a:hlinkClick>
            <a:extLst>
              <a:ext uri="{FF2B5EF4-FFF2-40B4-BE49-F238E27FC236}">
                <a16:creationId xmlns:a16="http://schemas.microsoft.com/office/drawing/2014/main" id="{01B1B19A-9C3D-4CDA-AB2D-7234FCC3B7B5}"/>
              </a:ext>
            </a:extLst>
          </p:cNvPr>
          <p:cNvSpPr/>
          <p:nvPr/>
        </p:nvSpPr>
        <p:spPr>
          <a:xfrm>
            <a:off x="626515" y="433225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2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6" name="CustomShape 25">
            <a:hlinkClick r:id="" action="ppaction://noaction">
              <a:snd r:embed="rId18" name="Omar_Oui, je suis ici (s7).wav"/>
            </a:hlinkClick>
            <a:extLst>
              <a:ext uri="{FF2B5EF4-FFF2-40B4-BE49-F238E27FC236}">
                <a16:creationId xmlns:a16="http://schemas.microsoft.com/office/drawing/2014/main" id="{BF1F2173-07BD-43CA-B009-E40338970F5C}"/>
              </a:ext>
            </a:extLst>
          </p:cNvPr>
          <p:cNvSpPr/>
          <p:nvPr/>
        </p:nvSpPr>
        <p:spPr>
          <a:xfrm>
            <a:off x="626515" y="479881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3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7" name="CustomShape 26">
            <a:hlinkClick r:id="" action="ppaction://noaction">
              <a:snd r:embed="rId19" name="Charles_Bonjour Madame, il est là (s7).wav"/>
            </a:hlinkClick>
            <a:extLst>
              <a:ext uri="{FF2B5EF4-FFF2-40B4-BE49-F238E27FC236}">
                <a16:creationId xmlns:a16="http://schemas.microsoft.com/office/drawing/2014/main" id="{4D1180CF-193A-48A7-A454-56233EE4DB62}"/>
              </a:ext>
            </a:extLst>
          </p:cNvPr>
          <p:cNvSpPr/>
          <p:nvPr/>
        </p:nvSpPr>
        <p:spPr>
          <a:xfrm>
            <a:off x="626515" y="5292378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4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8" name="CustomShape 27">
            <a:hlinkClick r:id="" action="ppaction://noaction">
              <a:snd r:embed="rId20" name="Garice_Il est là (s7).wav"/>
            </a:hlinkClick>
            <a:extLst>
              <a:ext uri="{FF2B5EF4-FFF2-40B4-BE49-F238E27FC236}">
                <a16:creationId xmlns:a16="http://schemas.microsoft.com/office/drawing/2014/main" id="{C9263DDE-792B-4B6F-96A3-7A43C82A1CE7}"/>
              </a:ext>
            </a:extLst>
          </p:cNvPr>
          <p:cNvSpPr/>
          <p:nvPr/>
        </p:nvSpPr>
        <p:spPr>
          <a:xfrm>
            <a:off x="630835" y="5784498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5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9" name="CustomShape 28">
            <a:hlinkClick r:id="" action="ppaction://noaction">
              <a:snd r:embed="rId21" name="Oceane_Bonjour ! Je suis ici (s7).wav"/>
            </a:hlinkClick>
            <a:extLst>
              <a:ext uri="{FF2B5EF4-FFF2-40B4-BE49-F238E27FC236}">
                <a16:creationId xmlns:a16="http://schemas.microsoft.com/office/drawing/2014/main" id="{10F34F0F-EE7F-4D33-9153-027EDD12B8E3}"/>
              </a:ext>
            </a:extLst>
          </p:cNvPr>
          <p:cNvSpPr/>
          <p:nvPr/>
        </p:nvSpPr>
        <p:spPr>
          <a:xfrm>
            <a:off x="626515" y="6239533"/>
            <a:ext cx="464040" cy="396360"/>
          </a:xfrm>
          <a:prstGeom prst="actionButtonBlan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DejaVu Sans"/>
                <a:cs typeface="+mn-cs"/>
              </a:rPr>
              <a:t>6</a:t>
            </a:r>
            <a:endParaRPr kumimoji="0" lang="en-GB" sz="2000" b="0" i="0" u="none" strike="noStrike" kern="1200" cap="none" spc="-1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0" name="CustomShape 12">
            <a:extLst>
              <a:ext uri="{FF2B5EF4-FFF2-40B4-BE49-F238E27FC236}">
                <a16:creationId xmlns:a16="http://schemas.microsoft.com/office/drawing/2014/main" id="{D77AFC98-3502-4C95-AF43-755AC5BA6C5A}"/>
              </a:ext>
            </a:extLst>
          </p:cNvPr>
          <p:cNvSpPr/>
          <p:nvPr/>
        </p:nvSpPr>
        <p:spPr>
          <a:xfrm>
            <a:off x="2971134" y="1836233"/>
            <a:ext cx="1632581" cy="4599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786EB1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Graphic 80" descr="Teacher">
            <a:extLst>
              <a:ext uri="{FF2B5EF4-FFF2-40B4-BE49-F238E27FC236}">
                <a16:creationId xmlns:a16="http://schemas.microsoft.com/office/drawing/2014/main" id="{BBB938DB-9427-4FF8-8059-430789B24FC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897" y="-74236"/>
            <a:ext cx="779273" cy="914400"/>
          </a:xfrm>
          <a:prstGeom prst="rect">
            <a:avLst/>
          </a:prstGeom>
        </p:spPr>
      </p:pic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B0D8E64F-973E-4615-BE28-752FD442650E}"/>
              </a:ext>
            </a:extLst>
          </p:cNvPr>
          <p:cNvSpPr/>
          <p:nvPr/>
        </p:nvSpPr>
        <p:spPr>
          <a:xfrm>
            <a:off x="849019" y="3960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97720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159;p7"/>
          <p:cNvPicPr/>
          <p:nvPr/>
        </p:nvPicPr>
        <p:blipFill>
          <a:blip r:embed="rId3"/>
          <a:stretch/>
        </p:blipFill>
        <p:spPr>
          <a:xfrm>
            <a:off x="1425509" y="778735"/>
            <a:ext cx="1478880" cy="1478880"/>
          </a:xfrm>
          <a:prstGeom prst="rect">
            <a:avLst/>
          </a:prstGeom>
          <a:ln>
            <a:noFill/>
          </a:ln>
        </p:spPr>
      </p:pic>
      <p:pic>
        <p:nvPicPr>
          <p:cNvPr id="76" name="Google Shape;152;p7"/>
          <p:cNvPicPr/>
          <p:nvPr/>
        </p:nvPicPr>
        <p:blipFill>
          <a:blip r:embed="rId4"/>
          <a:stretch/>
        </p:blipFill>
        <p:spPr>
          <a:xfrm>
            <a:off x="292572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77" name="CustomShape 1"/>
          <p:cNvSpPr/>
          <p:nvPr/>
        </p:nvSpPr>
        <p:spPr>
          <a:xfrm>
            <a:off x="323928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Milo</a:t>
            </a:r>
            <a:endParaRPr lang="en-GB" sz="36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1440000" y="2016000"/>
            <a:ext cx="3383640" cy="1151640"/>
          </a:xfrm>
          <a:prstGeom prst="wedgeRoundRectCallout">
            <a:avLst>
              <a:gd name="adj1" fmla="val 27937"/>
              <a:gd name="adj2" fmla="val 107660"/>
              <a:gd name="adj3" fmla="val 16667"/>
            </a:avLst>
          </a:prstGeom>
          <a:solidFill>
            <a:srgbClr val="92D05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 err="1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présen</a:t>
            </a:r>
            <a:r>
              <a:rPr lang="en-GB" sz="4400" b="1" strike="noStrike" spc="-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lang="en-GB" sz="44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940028" y="1832220"/>
            <a:ext cx="2891160" cy="822960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chemeClr val="accent3">
              <a:lumMod val="75000"/>
            </a:schemeClr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absen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endParaRPr lang="en-GB" sz="44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80" name="Google Shape;156;p7"/>
          <p:cNvPicPr/>
          <p:nvPr/>
        </p:nvPicPr>
        <p:blipFill>
          <a:blip r:embed="rId4"/>
          <a:stretch/>
        </p:blipFill>
        <p:spPr>
          <a:xfrm>
            <a:off x="6780240" y="2863800"/>
            <a:ext cx="3169440" cy="3188880"/>
          </a:xfrm>
          <a:prstGeom prst="rect">
            <a:avLst/>
          </a:prstGeom>
          <a:ln>
            <a:noFill/>
          </a:ln>
        </p:spPr>
      </p:pic>
      <p:sp>
        <p:nvSpPr>
          <p:cNvPr id="81" name="CustomShape 4"/>
          <p:cNvSpPr/>
          <p:nvPr/>
        </p:nvSpPr>
        <p:spPr>
          <a:xfrm>
            <a:off x="7122240" y="5321160"/>
            <a:ext cx="248544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GB" sz="3600" b="1" strike="noStrike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Luca</a:t>
            </a:r>
            <a:r>
              <a:rPr lang="en-GB" sz="36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s</a:t>
            </a:r>
            <a:endParaRPr lang="en-GB" sz="3600" b="0" strike="noStrike" spc="-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CustomShape 5"/>
          <p:cNvSpPr/>
          <p:nvPr/>
        </p:nvSpPr>
        <p:spPr>
          <a:xfrm>
            <a:off x="6731280" y="2817360"/>
            <a:ext cx="3362400" cy="2370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CustomShape 6"/>
          <p:cNvSpPr/>
          <p:nvPr/>
        </p:nvSpPr>
        <p:spPr>
          <a:xfrm>
            <a:off x="3156480" y="320400"/>
            <a:ext cx="3169440" cy="1263240"/>
          </a:xfrm>
          <a:prstGeom prst="wedgeRoundRectCallout">
            <a:avLst>
              <a:gd name="adj1" fmla="val -64546"/>
              <a:gd name="adj2" fmla="val 15266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/>
                <a:ea typeface="Century Gothic"/>
              </a:rPr>
              <a:t>Bonjour Milo.</a:t>
            </a:r>
            <a:endParaRPr lang="en-GB" sz="4400" b="0" strike="noStrike" spc="-1" dirty="0">
              <a:latin typeface="Arial"/>
            </a:endParaRPr>
          </a:p>
        </p:txBody>
      </p:sp>
      <p:sp>
        <p:nvSpPr>
          <p:cNvPr id="85" name="CustomShape 7"/>
          <p:cNvSpPr/>
          <p:nvPr/>
        </p:nvSpPr>
        <p:spPr>
          <a:xfrm>
            <a:off x="3134448" y="299880"/>
            <a:ext cx="3611160" cy="1416600"/>
          </a:xfrm>
          <a:prstGeom prst="wedgeRoundRectCallout">
            <a:avLst>
              <a:gd name="adj1" fmla="val -60948"/>
              <a:gd name="adj2" fmla="val 7848"/>
              <a:gd name="adj3" fmla="val 16667"/>
            </a:avLst>
          </a:prstGeom>
          <a:solidFill>
            <a:srgbClr val="00B0F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Salu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 Luca</a:t>
            </a:r>
            <a:r>
              <a:rPr lang="en-GB" sz="44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s</a:t>
            </a:r>
            <a:r>
              <a:rPr lang="en-GB" sz="4400" b="1" strike="noStrike" spc="-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44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86" name="CustomShape 8"/>
          <p:cNvSpPr/>
          <p:nvPr/>
        </p:nvSpPr>
        <p:spPr>
          <a:xfrm>
            <a:off x="6622920" y="2817360"/>
            <a:ext cx="1462320" cy="1499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320">
            <a:solidFill>
              <a:srgbClr val="002060"/>
            </a:solidFill>
            <a:miter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AD19556-E243-4B47-A3DA-4C64F155D4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2985FB-F7F0-4622-AB6F-A5BEAD1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6620" y="1097154"/>
            <a:ext cx="1195380" cy="40086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écouter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2" descr="Quiet Sign Clip Art">
            <a:extLst>
              <a:ext uri="{FF2B5EF4-FFF2-40B4-BE49-F238E27FC236}">
                <a16:creationId xmlns:a16="http://schemas.microsoft.com/office/drawing/2014/main" id="{30E10969-21CB-44CE-A5DE-420F14B6B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78" y="1992388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Quiet Sign Clip Art">
            <a:extLst>
              <a:ext uri="{FF2B5EF4-FFF2-40B4-BE49-F238E27FC236}">
                <a16:creationId xmlns:a16="http://schemas.microsoft.com/office/drawing/2014/main" id="{ECECB7BF-1B2C-440B-9567-34CD9DE34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890" y="182938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16" descr="Teacher">
            <a:extLst>
              <a:ext uri="{FF2B5EF4-FFF2-40B4-BE49-F238E27FC236}">
                <a16:creationId xmlns:a16="http://schemas.microsoft.com/office/drawing/2014/main" id="{2DFC71B9-FF0A-451C-B290-37F5DC9BBE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897" y="8894"/>
            <a:ext cx="779273" cy="914400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F94FEC1-4F7D-4BB6-9AC0-E3B19627EE70}"/>
              </a:ext>
            </a:extLst>
          </p:cNvPr>
          <p:cNvSpPr/>
          <p:nvPr/>
        </p:nvSpPr>
        <p:spPr>
          <a:xfrm>
            <a:off x="849019" y="122731"/>
            <a:ext cx="1349722" cy="547644"/>
          </a:xfrm>
          <a:prstGeom prst="wedgeRoundRectCallout">
            <a:avLst>
              <a:gd name="adj1" fmla="val -68836"/>
              <a:gd name="adj2" fmla="val 13380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</a:rPr>
              <a:t>Écoute.</a:t>
            </a:r>
          </a:p>
        </p:txBody>
      </p:sp>
    </p:spTree>
    <p:extLst>
      <p:ext uri="{BB962C8B-B14F-4D97-AF65-F5344CB8AC3E}">
        <p14:creationId xmlns:p14="http://schemas.microsoft.com/office/powerpoint/2010/main" val="155542029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416600" y="148320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90" name="CustomShape 3"/>
          <p:cNvSpPr/>
          <p:nvPr/>
        </p:nvSpPr>
        <p:spPr>
          <a:xfrm>
            <a:off x="278617" y="1067040"/>
            <a:ext cx="1146348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The spelling and sound of 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adjectives</a:t>
            </a:r>
            <a:r>
              <a:rPr lang="en-GB" sz="2800" b="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sometimes change.</a:t>
            </a:r>
            <a:endParaRPr lang="en-GB" sz="2800" b="0" strike="noStrike" spc="-1" dirty="0">
              <a:latin typeface="Century Gothic" panose="020B0502020202020204" pitchFamily="34" charset="0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3348908" y="2968872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présen</a:t>
            </a:r>
            <a:r>
              <a:rPr lang="en-GB" sz="2800" b="1" strike="noStrike" spc="-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6823260" cy="1144800"/>
          </a:xfrm>
        </p:spPr>
        <p:txBody>
          <a:bodyPr/>
          <a:lstStyle/>
          <a:p>
            <a:r>
              <a:rPr lang="en-GB" sz="48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Using adjectives</a:t>
            </a:r>
            <a:endParaRPr lang="en-GB" sz="4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306517" y="1605133"/>
            <a:ext cx="11407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The most common change is to add </a:t>
            </a:r>
            <a:r>
              <a:rPr lang="en-GB" sz="2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‘e’ </a:t>
            </a:r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to the end in the feminine form.</a:t>
            </a:r>
            <a:endParaRPr lang="en-GB" dirty="0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35933E8D-1A2A-4F5F-94FC-B81C77585069}"/>
              </a:ext>
            </a:extLst>
          </p:cNvPr>
          <p:cNvSpPr/>
          <p:nvPr/>
        </p:nvSpPr>
        <p:spPr>
          <a:xfrm>
            <a:off x="6336408" y="297446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</a:t>
            </a:r>
            <a:r>
              <a:rPr lang="en-GB" sz="2800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(a boy) 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am present.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8D315470-2B3D-4205-85C9-66E149FECA94}"/>
              </a:ext>
            </a:extLst>
          </p:cNvPr>
          <p:cNvSpPr/>
          <p:nvPr/>
        </p:nvSpPr>
        <p:spPr>
          <a:xfrm>
            <a:off x="3348908" y="3688459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Il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absen</a:t>
            </a:r>
            <a:r>
              <a:rPr lang="en-GB" sz="2800" b="1" strike="noStrike" spc="-1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522884B7-74F0-43FC-8DF3-E4E497D8D6ED}"/>
              </a:ext>
            </a:extLst>
          </p:cNvPr>
          <p:cNvSpPr/>
          <p:nvPr/>
        </p:nvSpPr>
        <p:spPr>
          <a:xfrm>
            <a:off x="6336408" y="3707990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He is absent.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108FFEFE-B2FB-43C7-9FF5-26F76386F4A7}"/>
              </a:ext>
            </a:extLst>
          </p:cNvPr>
          <p:cNvSpPr/>
          <p:nvPr/>
        </p:nvSpPr>
        <p:spPr>
          <a:xfrm>
            <a:off x="3240896" y="507549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suis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présent</a:t>
            </a:r>
            <a:r>
              <a:rPr lang="en-GB" sz="2800" b="1" strike="noStrike" spc="-1" dirty="0" err="1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ustomShape 6">
            <a:extLst>
              <a:ext uri="{FF2B5EF4-FFF2-40B4-BE49-F238E27FC236}">
                <a16:creationId xmlns:a16="http://schemas.microsoft.com/office/drawing/2014/main" id="{D162F987-A1FF-4523-B50B-F6548B809733}"/>
              </a:ext>
            </a:extLst>
          </p:cNvPr>
          <p:cNvSpPr/>
          <p:nvPr/>
        </p:nvSpPr>
        <p:spPr>
          <a:xfrm>
            <a:off x="3240896" y="5795078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Elle </a:t>
            </a:r>
            <a:r>
              <a:rPr lang="en-GB" sz="2800" b="1" strike="noStrike" spc="-1" dirty="0" err="1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est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absent</a:t>
            </a:r>
            <a:r>
              <a:rPr lang="en-GB" sz="2800" b="1" strike="noStrike" spc="-1" dirty="0">
                <a:solidFill>
                  <a:srgbClr val="FF0066"/>
                </a:solidFill>
                <a:latin typeface="Century Gothic" panose="020B0502020202020204" pitchFamily="34" charset="0"/>
                <a:ea typeface="Century Gothic"/>
              </a:rPr>
              <a:t>e</a:t>
            </a:r>
            <a:r>
              <a:rPr lang="en-GB" sz="2800" b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.</a:t>
            </a:r>
            <a:endParaRPr lang="en-GB" sz="2800" b="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CustomShape 6">
            <a:extLst>
              <a:ext uri="{FF2B5EF4-FFF2-40B4-BE49-F238E27FC236}">
                <a16:creationId xmlns:a16="http://schemas.microsoft.com/office/drawing/2014/main" id="{3CA10EDF-A31E-45B9-B361-DFF36AA3ADDF}"/>
              </a:ext>
            </a:extLst>
          </p:cNvPr>
          <p:cNvSpPr/>
          <p:nvPr/>
        </p:nvSpPr>
        <p:spPr>
          <a:xfrm>
            <a:off x="6380796" y="5046261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 </a:t>
            </a:r>
            <a:r>
              <a:rPr lang="en-GB" sz="2800" i="1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(a girl) </a:t>
            </a: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am present.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EBA2A0A1-F1E4-45D0-9D29-78CDCA52E808}"/>
              </a:ext>
            </a:extLst>
          </p:cNvPr>
          <p:cNvSpPr/>
          <p:nvPr/>
        </p:nvSpPr>
        <p:spPr>
          <a:xfrm>
            <a:off x="6380796" y="5779790"/>
            <a:ext cx="4035804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GB" sz="2800" strike="noStrike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She is absent.</a:t>
            </a:r>
            <a:endParaRPr lang="en-GB" sz="2800" strike="noStrike" spc="-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22D4B8-7BDC-47C0-9BF7-937AA04FA1E5}"/>
              </a:ext>
            </a:extLst>
          </p:cNvPr>
          <p:cNvSpPr/>
          <p:nvPr/>
        </p:nvSpPr>
        <p:spPr>
          <a:xfrm>
            <a:off x="501888" y="3184770"/>
            <a:ext cx="2003568" cy="52322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GB" sz="2800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Masculine</a:t>
            </a:r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3132730-FC90-4B19-9CF6-52D80B0AD187}"/>
              </a:ext>
            </a:extLst>
          </p:cNvPr>
          <p:cNvSpPr/>
          <p:nvPr/>
        </p:nvSpPr>
        <p:spPr>
          <a:xfrm>
            <a:off x="501888" y="5331921"/>
            <a:ext cx="2003568" cy="523220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algn="ctr"/>
            <a:r>
              <a:rPr lang="en-GB" sz="2800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Feminine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3" name="Oval Callout 13">
            <a:extLst>
              <a:ext uri="{FF2B5EF4-FFF2-40B4-BE49-F238E27FC236}">
                <a16:creationId xmlns:a16="http://schemas.microsoft.com/office/drawing/2014/main" id="{1AFD3F6A-CDE2-45D1-BDFB-80FABB797AD4}"/>
              </a:ext>
            </a:extLst>
          </p:cNvPr>
          <p:cNvSpPr/>
          <p:nvPr/>
        </p:nvSpPr>
        <p:spPr>
          <a:xfrm>
            <a:off x="6532251" y="3108337"/>
            <a:ext cx="2959777" cy="1991240"/>
          </a:xfrm>
          <a:prstGeom prst="wedgeEllipseCallout">
            <a:avLst>
              <a:gd name="adj1" fmla="val -46643"/>
              <a:gd name="adj2" fmla="val 52037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 ‘e’ at the end, means you 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pronounce the ‘t’.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34" name="Up Arrow Callout 4">
            <a:extLst>
              <a:ext uri="{FF2B5EF4-FFF2-40B4-BE49-F238E27FC236}">
                <a16:creationId xmlns:a16="http://schemas.microsoft.com/office/drawing/2014/main" id="{F53EFD61-A5F9-47F4-998B-C4D1FFE19E34}"/>
              </a:ext>
            </a:extLst>
          </p:cNvPr>
          <p:cNvSpPr/>
          <p:nvPr/>
        </p:nvSpPr>
        <p:spPr>
          <a:xfrm rot="10800000" flipV="1">
            <a:off x="3624184" y="2098892"/>
            <a:ext cx="4462818" cy="954107"/>
          </a:xfrm>
          <a:prstGeom prst="downArrowCallout">
            <a:avLst/>
          </a:prstGeom>
          <a:solidFill>
            <a:schemeClr val="accent3">
              <a:lumMod val="50000"/>
            </a:schemeClr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‘t’ is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pronounced.</a:t>
            </a:r>
          </a:p>
        </p:txBody>
      </p:sp>
      <p:pic>
        <p:nvPicPr>
          <p:cNvPr id="35" name="Picture 2" descr="Quiet Sign Clip Art">
            <a:extLst>
              <a:ext uri="{FF2B5EF4-FFF2-40B4-BE49-F238E27FC236}">
                <a16:creationId xmlns:a16="http://schemas.microsoft.com/office/drawing/2014/main" id="{8CA3142E-7299-44BB-BFAC-05A15B7C4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226" y="2154230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1" grpId="0" animBg="1"/>
      <p:bldP spid="32" grpId="0" animBg="1"/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8181</TotalTime>
  <Words>2120</Words>
  <Application>Microsoft Office PowerPoint</Application>
  <PresentationFormat>Widescreen</PresentationFormat>
  <Paragraphs>289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Andika</vt:lpstr>
      <vt:lpstr>Arial</vt:lpstr>
      <vt:lpstr>Calibri</vt:lpstr>
      <vt:lpstr>Century Gothic</vt:lpstr>
      <vt:lpstr>Century Gothic</vt:lpstr>
      <vt:lpstr>Jumble</vt:lpstr>
      <vt:lpstr>Modern Love</vt:lpstr>
      <vt:lpstr>Symbol</vt:lpstr>
      <vt:lpstr>Times New Roman</vt:lpstr>
      <vt:lpstr>Wingdings</vt:lpstr>
      <vt:lpstr>Office Theme</vt:lpstr>
      <vt:lpstr>2_Office Theme</vt:lpstr>
      <vt:lpstr>Describing me and others</vt:lpstr>
      <vt:lpstr>Bonjour, tout le monde !</vt:lpstr>
      <vt:lpstr>[SFC] </vt:lpstr>
      <vt:lpstr>écouter</vt:lpstr>
      <vt:lpstr>écouter</vt:lpstr>
      <vt:lpstr>être</vt:lpstr>
      <vt:lpstr>Madame Vidal is taking the register. </vt:lpstr>
      <vt:lpstr>écouter</vt:lpstr>
      <vt:lpstr>Using adjectives</vt:lpstr>
      <vt:lpstr>lire</vt:lpstr>
      <vt:lpstr>Au revoir, tout le monde !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Paula Vazquez-Valero</dc:creator>
  <dc:description/>
  <cp:lastModifiedBy>Rachel Hawkes</cp:lastModifiedBy>
  <cp:revision>76</cp:revision>
  <dcterms:created xsi:type="dcterms:W3CDTF">2021-02-10T11:12:47Z</dcterms:created>
  <dcterms:modified xsi:type="dcterms:W3CDTF">2023-07-04T13:20:13Z</dcterms:modified>
  <dc:language>en-GB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0x01010004BE072A515FCA42B1D2FCACB76C3CDA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20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