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6" r:id="rId3"/>
    <p:sldId id="257" r:id="rId4"/>
    <p:sldId id="258" r:id="rId5"/>
    <p:sldId id="259" r:id="rId6"/>
    <p:sldId id="260" r:id="rId7"/>
    <p:sldId id="277" r:id="rId8"/>
    <p:sldId id="278" r:id="rId9"/>
    <p:sldId id="279" r:id="rId10"/>
    <p:sldId id="280" r:id="rId11"/>
    <p:sldId id="281" r:id="rId12"/>
    <p:sldId id="282" r:id="rId13"/>
    <p:sldId id="283" r:id="rId14"/>
    <p:sldId id="284" r:id="rId15"/>
    <p:sldId id="285" r:id="rId16"/>
    <p:sldId id="287"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58754" autoAdjust="0"/>
  </p:normalViewPr>
  <p:slideViewPr>
    <p:cSldViewPr snapToGrid="0">
      <p:cViewPr varScale="1">
        <p:scale>
          <a:sx n="47" d="100"/>
          <a:sy n="47" d="100"/>
        </p:scale>
        <p:origin x="1757"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GB"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857CF681-9A42-4A16-B9FF-80F75D2E343F}"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lXPUmC51wG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Note that this first lesson is unusual.  Most lessons in this scheme of work focus on phonics, vocabulary and grammar.  This first introductory lesson focuses just on five vowel sounds</a:t>
            </a:r>
          </a:p>
          <a:p>
            <a:pPr marL="216000" indent="-216000">
              <a:lnSpc>
                <a:spcPct val="100000"/>
              </a:lnSpc>
            </a:pPr>
            <a:r>
              <a:rPr lang="en-GB" sz="1200" b="0" strike="noStrike" spc="-1" dirty="0">
                <a:latin typeface="Arial"/>
              </a:rPr>
              <a:t>and four infinitive verbs, which are learnt as individual lexical items. Later pupils will learn the pattern of –</a:t>
            </a:r>
            <a:r>
              <a:rPr lang="en-GB" sz="1200" b="0" strike="noStrike" spc="-1" dirty="0" err="1">
                <a:latin typeface="Arial"/>
              </a:rPr>
              <a:t>er</a:t>
            </a:r>
            <a:r>
              <a:rPr lang="en-GB" sz="1200" b="0" strike="noStrike" spc="-1" dirty="0">
                <a:latin typeface="Arial"/>
              </a:rPr>
              <a:t> verbs in the present tense, but they will not learn to use different persons</a:t>
            </a:r>
          </a:p>
          <a:p>
            <a:pPr marL="216000" indent="-216000">
              <a:lnSpc>
                <a:spcPct val="100000"/>
              </a:lnSpc>
            </a:pPr>
            <a:r>
              <a:rPr lang="en-GB" sz="1200" b="0" strike="noStrike" spc="-1" dirty="0">
                <a:latin typeface="Arial"/>
              </a:rPr>
              <a:t>of –re or –</a:t>
            </a:r>
            <a:r>
              <a:rPr lang="en-GB" sz="1200" b="0" strike="noStrike" spc="-1" dirty="0" err="1">
                <a:latin typeface="Arial"/>
              </a:rPr>
              <a:t>ir</a:t>
            </a:r>
            <a:r>
              <a:rPr lang="en-GB" sz="1200" b="0" strike="noStrike" spc="-1" dirty="0">
                <a:latin typeface="Arial"/>
              </a:rPr>
              <a:t> verbs until KS3.</a:t>
            </a:r>
            <a:br>
              <a:rPr lang="en-GB" sz="1200" b="0" strike="noStrike" spc="-1" dirty="0">
                <a:latin typeface="Arial"/>
              </a:rPr>
            </a:br>
            <a:endParaRPr lang="en-GB" sz="1200" b="0" strike="noStrike" spc="-1" dirty="0">
              <a:latin typeface="Arial"/>
            </a:endParaRPr>
          </a:p>
          <a:p>
            <a:pPr marL="216000" indent="-216000">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r>
              <a:rPr lang="en-GB" sz="1200" b="0" strike="noStrike" spc="-1" dirty="0">
                <a:solidFill>
                  <a:srgbClr val="002060"/>
                </a:solidFill>
                <a:latin typeface="Century Gothic"/>
                <a:ea typeface="Century Gothic"/>
              </a:rPr>
              <a:t>[a] [o] [e] [</a:t>
            </a:r>
            <a:r>
              <a:rPr lang="en-GB" sz="1200" b="0" strike="noStrike" spc="-1" dirty="0" err="1">
                <a:solidFill>
                  <a:srgbClr val="002060"/>
                </a:solidFill>
                <a:latin typeface="Century Gothic"/>
                <a:ea typeface="Century Gothic"/>
              </a:rPr>
              <a:t>i</a:t>
            </a:r>
            <a:r>
              <a:rPr lang="en-GB" sz="1200" b="0" strike="noStrike" spc="-1" dirty="0">
                <a:solidFill>
                  <a:srgbClr val="002060"/>
                </a:solidFill>
                <a:latin typeface="Century Gothic"/>
                <a:ea typeface="Century Gothic"/>
              </a:rPr>
              <a:t>] [u] source words: </a:t>
            </a:r>
            <a:r>
              <a:rPr lang="it-IT" sz="1200" b="1" strike="noStrike" spc="-1" dirty="0">
                <a:solidFill>
                  <a:srgbClr val="002060"/>
                </a:solidFill>
                <a:latin typeface="Century Gothic"/>
                <a:ea typeface="Century Gothic"/>
              </a:rPr>
              <a:t>banane </a:t>
            </a:r>
            <a:r>
              <a:rPr lang="it-IT" sz="1200" b="0" strike="noStrike" spc="-1" dirty="0">
                <a:solidFill>
                  <a:srgbClr val="002060"/>
                </a:solidFill>
                <a:latin typeface="Century Gothic"/>
                <a:ea typeface="Century Gothic"/>
              </a:rPr>
              <a:t>[&gt;5000] </a:t>
            </a:r>
            <a:r>
              <a:rPr lang="it-IT" sz="1200" b="1" strike="noStrike" spc="-1" dirty="0">
                <a:solidFill>
                  <a:srgbClr val="002060"/>
                </a:solidFill>
                <a:latin typeface="Century Gothic"/>
                <a:ea typeface="Century Gothic"/>
              </a:rPr>
              <a:t>cheval </a:t>
            </a:r>
            <a:r>
              <a:rPr lang="it-IT" sz="1200" b="0" strike="noStrike" spc="-1" dirty="0">
                <a:solidFill>
                  <a:srgbClr val="002060"/>
                </a:solidFill>
                <a:latin typeface="Century Gothic"/>
                <a:ea typeface="Century Gothic"/>
              </a:rPr>
              <a:t>[2220] </a:t>
            </a:r>
            <a:r>
              <a:rPr lang="it-IT" sz="1200" b="1" strike="noStrike" spc="-1" dirty="0">
                <a:solidFill>
                  <a:srgbClr val="002060"/>
                </a:solidFill>
                <a:latin typeface="Century Gothic"/>
                <a:ea typeface="Century Gothic"/>
              </a:rPr>
              <a:t>midi </a:t>
            </a:r>
            <a:r>
              <a:rPr lang="it-IT" sz="1200" b="0" strike="noStrike" spc="-1" dirty="0">
                <a:solidFill>
                  <a:srgbClr val="002060"/>
                </a:solidFill>
                <a:latin typeface="Century Gothic"/>
                <a:ea typeface="Century Gothic"/>
              </a:rPr>
              <a:t>[2483] </a:t>
            </a:r>
            <a:r>
              <a:rPr lang="it-IT" sz="1200" b="1" strike="noStrike" spc="-1" dirty="0">
                <a:solidFill>
                  <a:srgbClr val="002060"/>
                </a:solidFill>
                <a:latin typeface="Century Gothic"/>
                <a:ea typeface="Century Gothic"/>
              </a:rPr>
              <a:t>moto </a:t>
            </a:r>
            <a:r>
              <a:rPr lang="it-IT" sz="1200" b="0" strike="noStrike" spc="-1" dirty="0">
                <a:solidFill>
                  <a:srgbClr val="002060"/>
                </a:solidFill>
                <a:latin typeface="Century Gothic"/>
                <a:ea typeface="Century Gothic"/>
              </a:rPr>
              <a:t>[&gt;5000] </a:t>
            </a:r>
            <a:r>
              <a:rPr lang="it-IT" sz="1200" b="1" strike="noStrike" spc="-1" dirty="0">
                <a:solidFill>
                  <a:srgbClr val="002060"/>
                </a:solidFill>
                <a:latin typeface="Century Gothic"/>
                <a:ea typeface="Century Gothic"/>
              </a:rPr>
              <a:t>univers </a:t>
            </a:r>
            <a:r>
              <a:rPr lang="it-IT" sz="1200" b="0" strike="noStrike" spc="-1" dirty="0">
                <a:solidFill>
                  <a:srgbClr val="002060"/>
                </a:solidFill>
                <a:latin typeface="Century Gothic"/>
                <a:ea typeface="Century Gothic"/>
              </a:rPr>
              <a:t>[2112]</a:t>
            </a: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1" strike="noStrike" spc="-1" dirty="0">
                <a:solidFill>
                  <a:srgbClr val="002060"/>
                </a:solidFill>
                <a:latin typeface="Century Gothic"/>
                <a:ea typeface="Century Gothic"/>
              </a:rPr>
              <a:t>écouter</a:t>
            </a:r>
            <a:r>
              <a:rPr lang="it-IT" sz="1200" b="0" strike="noStrike" spc="-1" dirty="0">
                <a:solidFill>
                  <a:srgbClr val="002060"/>
                </a:solidFill>
                <a:latin typeface="Century Gothic"/>
                <a:ea typeface="Century Gothic"/>
              </a:rPr>
              <a:t> [429] </a:t>
            </a:r>
            <a:r>
              <a:rPr lang="it-IT" sz="1200" b="1" strike="noStrike" spc="-1" dirty="0">
                <a:solidFill>
                  <a:srgbClr val="002060"/>
                </a:solidFill>
                <a:latin typeface="Century Gothic"/>
                <a:ea typeface="Century Gothic"/>
              </a:rPr>
              <a:t>parler</a:t>
            </a:r>
            <a:r>
              <a:rPr lang="it-IT" sz="1200" b="0" strike="noStrike" spc="-1" dirty="0">
                <a:solidFill>
                  <a:srgbClr val="002060"/>
                </a:solidFill>
                <a:latin typeface="Century Gothic"/>
                <a:ea typeface="Century Gothic"/>
              </a:rPr>
              <a:t> [106] </a:t>
            </a:r>
            <a:r>
              <a:rPr lang="it-IT" sz="1200" b="1" strike="noStrike" spc="-1" dirty="0">
                <a:solidFill>
                  <a:srgbClr val="002060"/>
                </a:solidFill>
                <a:latin typeface="Century Gothic"/>
                <a:ea typeface="Century Gothic"/>
              </a:rPr>
              <a:t>lire </a:t>
            </a:r>
            <a:r>
              <a:rPr lang="it-IT" sz="1200" b="0" strike="noStrike" spc="-1" dirty="0">
                <a:solidFill>
                  <a:srgbClr val="002060"/>
                </a:solidFill>
                <a:latin typeface="Century Gothic"/>
                <a:ea typeface="Century Gothic"/>
              </a:rPr>
              <a:t>[278] </a:t>
            </a:r>
            <a:r>
              <a:rPr lang="it-IT" sz="1200" b="1" strike="noStrike" spc="-1" dirty="0">
                <a:solidFill>
                  <a:srgbClr val="002060"/>
                </a:solidFill>
                <a:latin typeface="Century Gothic"/>
                <a:ea typeface="Century Gothic"/>
              </a:rPr>
              <a:t>écrire</a:t>
            </a:r>
            <a:r>
              <a:rPr lang="it-IT" sz="1200" b="0" strike="noStrike" spc="-1" dirty="0">
                <a:solidFill>
                  <a:srgbClr val="002060"/>
                </a:solidFill>
                <a:latin typeface="Century Gothic"/>
                <a:ea typeface="Century Gothic"/>
              </a:rPr>
              <a:t> [382]</a:t>
            </a:r>
          </a:p>
          <a:p>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French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CD74213-264C-415B-8B29-4DFEF3354BDA}" type="slidenum">
              <a:rPr lang="en-GB" sz="1200" b="0" strike="noStrike" spc="-1">
                <a:solidFill>
                  <a:srgbClr val="000000"/>
                </a:solidFill>
                <a:latin typeface="Calibri"/>
                <a:ea typeface="Calibri"/>
              </a:rPr>
              <a:t>1</a:t>
            </a:fld>
            <a:endParaRPr lang="en-GB"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p:spPr>
      </p:sp>
      <p:sp>
        <p:nvSpPr>
          <p:cNvPr id="297"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key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&amp; source words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the </a:t>
            </a:r>
            <a:r>
              <a:rPr lang="en-GB" sz="1200" b="1" strike="noStrike" spc="-1" dirty="0">
                <a:solidFill>
                  <a:srgbClr val="000000"/>
                </a:solidFill>
                <a:latin typeface="Calibri"/>
                <a:ea typeface="Calibri"/>
              </a:rPr>
              <a:t>SSC</a:t>
            </a:r>
            <a:r>
              <a:rPr lang="en-GB" sz="1200" b="0" strike="noStrike" spc="-1" dirty="0">
                <a:solidFill>
                  <a:srgbClr val="000000"/>
                </a:solidFill>
                <a:latin typeface="Calibri"/>
                <a:ea typeface="Calibri"/>
              </a:rPr>
              <a:t>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words again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Pupils point at the right picture &amp; work in pairs to practise action (if provided) and sound.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Extra: give students 30 seconds to practise in pairs – one uses the gesture, the other says the correct source word (midi / cheval) OR one says the key individual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and the other students says the source word.</a:t>
            </a:r>
            <a:endParaRPr lang="en-GB" sz="1200" b="0" strike="noStrike" spc="-1" dirty="0">
              <a:latin typeface="Arial"/>
            </a:endParaRPr>
          </a:p>
          <a:p>
            <a:pPr>
              <a:lnSpc>
                <a:spcPct val="100000"/>
              </a:lnSpc>
            </a:pPr>
            <a:endParaRPr lang="en-GB" sz="1200" b="0" strike="noStrike" spc="-1" dirty="0">
              <a:latin typeface="Arial"/>
            </a:endParaRPr>
          </a:p>
        </p:txBody>
      </p:sp>
      <p:sp>
        <p:nvSpPr>
          <p:cNvPr id="29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624F8CE-4C73-446A-8AFE-B84202989D96}"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93926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[u]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[u]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univers</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Note</a:t>
            </a:r>
            <a:r>
              <a:rPr lang="en-GB" sz="1200" b="0" strike="noStrike" spc="-1" dirty="0">
                <a:latin typeface="Arial"/>
              </a:rPr>
              <a:t>: gesture for universe - </a:t>
            </a:r>
            <a:r>
              <a:rPr lang="en-US" dirty="0"/>
              <a:t>start</a:t>
            </a:r>
            <a:r>
              <a:rPr lang="en-US" baseline="0" dirty="0"/>
              <a:t> with hands in front about eye level and touching. Draw them apart and around to trace the shape of the earth (we know the earth is not the universe, but it’s a helpful gesture for the sound as well).</a:t>
            </a:r>
            <a:br>
              <a:rPr lang="en-US" baseline="0" dirty="0"/>
            </a:br>
            <a:br>
              <a:rPr lang="en-US" baseline="0" dirty="0"/>
            </a:br>
            <a:r>
              <a:rPr lang="en-US" b="1" baseline="0" dirty="0"/>
              <a:t>Note: </a:t>
            </a:r>
            <a:r>
              <a:rPr lang="en-US" baseline="0" dirty="0"/>
              <a:t>the silent final consonant is greyed out in the word ‘</a:t>
            </a:r>
            <a:r>
              <a:rPr lang="en-US" baseline="0" dirty="0" err="1"/>
              <a:t>univers</a:t>
            </a:r>
            <a:r>
              <a:rPr lang="en-US" baseline="0" dirty="0"/>
              <a:t>’.  Teachers can explain to pupils that some final letters are silent in French and that they will learn more about this next week.</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1588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all of the five sound-spelling correspondences in succession, following the usual pattern of vowels (</a:t>
            </a:r>
            <a:r>
              <a:rPr lang="en-GB" sz="1200" b="0" strike="noStrike" spc="-1" dirty="0" err="1">
                <a:solidFill>
                  <a:srgbClr val="000000"/>
                </a:solidFill>
                <a:latin typeface="Calibri"/>
                <a:ea typeface="Calibri"/>
              </a:rPr>
              <a:t>a,e,i,o,u</a:t>
            </a:r>
            <a:r>
              <a:rPr lang="en-GB" sz="1200" b="0" strike="noStrike" spc="-1" dirty="0">
                <a:solidFill>
                  <a:srgbClr val="000000"/>
                </a:solidFill>
                <a:latin typeface="Calibri"/>
                <a:ea typeface="Calibri"/>
              </a:rPr>
              <a:t>) that pupils are used to.</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28600" indent="-228600">
              <a:lnSpc>
                <a:spcPct val="100000"/>
              </a:lnSpc>
              <a:buAutoNum type="arabicPeriod"/>
            </a:pPr>
            <a:r>
              <a:rPr lang="en-GB" sz="1200" b="0" strike="noStrike" spc="-1" dirty="0">
                <a:solidFill>
                  <a:srgbClr val="000000"/>
                </a:solidFill>
                <a:latin typeface="Calibri"/>
              </a:rPr>
              <a:t>Click to reveal [a] and elicit its pronunciation chorally from all pupils.</a:t>
            </a:r>
          </a:p>
          <a:p>
            <a:pPr marL="228600" indent="-228600">
              <a:lnSpc>
                <a:spcPct val="100000"/>
              </a:lnSpc>
              <a:buAutoNum type="arabicPeriod"/>
            </a:pPr>
            <a:r>
              <a:rPr lang="en-GB" sz="1200" b="0" strike="noStrike" spc="-1" dirty="0">
                <a:solidFill>
                  <a:srgbClr val="000000"/>
                </a:solidFill>
                <a:latin typeface="Calibri"/>
              </a:rPr>
              <a:t>Repeat for the other four vowels.</a:t>
            </a:r>
            <a:endParaRPr lang="en-GB" sz="1200" b="0" strike="noStrike" spc="-1" dirty="0">
              <a:latin typeface="Arial"/>
            </a:endParaRP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9080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oral production of the five vowels sounds; saying/singing in time to music aids automatization.</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Play the song and invite pupils to join in and sing along.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Video source: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hlinkClick r:id="rId3"/>
              </a:rPr>
              <a:t>https://www.youtube.com/watch?v=lXPUmC51wGc</a:t>
            </a:r>
            <a:endParaRPr lang="en-GB" dirty="0"/>
          </a:p>
          <a:p>
            <a:endParaRPr lang="en-GB" dirty="0"/>
          </a:p>
          <a:p>
            <a:r>
              <a:rPr lang="en-GB" b="1" dirty="0"/>
              <a:t>Note: </a:t>
            </a:r>
            <a:r>
              <a:rPr lang="en-GB" dirty="0"/>
              <a:t>this song is good to sing along to – it includes ‘y’ as a vowel</a:t>
            </a:r>
            <a:r>
              <a:rPr lang="en-GB" baseline="0" dirty="0"/>
              <a:t>, though it is said ‘</a:t>
            </a:r>
            <a:r>
              <a:rPr lang="en-GB" baseline="0" dirty="0" err="1"/>
              <a:t>ee</a:t>
            </a:r>
            <a:r>
              <a:rPr lang="en-GB" baseline="0" dirty="0"/>
              <a:t> </a:t>
            </a:r>
            <a:r>
              <a:rPr lang="en-GB" baseline="0" dirty="0" err="1"/>
              <a:t>grec</a:t>
            </a:r>
            <a:r>
              <a:rPr lang="en-GB" baseline="0" dirty="0"/>
              <a:t>’ in the song, as the letter name. The pronunciation is the same as ‘</a:t>
            </a:r>
            <a:r>
              <a:rPr lang="en-GB" baseline="0" dirty="0" err="1"/>
              <a:t>i</a:t>
            </a:r>
            <a:r>
              <a:rPr lang="en-GB" baseline="0" dirty="0"/>
              <a:t>’ when used as a vowel.</a:t>
            </a:r>
          </a:p>
          <a:p>
            <a:r>
              <a:rPr lang="en-GB" baseline="0" dirty="0"/>
              <a:t>Soon pupils will learn this, when they learn ‘</a:t>
            </a:r>
            <a:r>
              <a:rPr lang="en-GB" baseline="0" dirty="0" err="1"/>
              <a:t>stylo</a:t>
            </a:r>
            <a:r>
              <a:rPr lang="en-GB" baseline="0" dirty="0"/>
              <a:t>’ and also ‘</a:t>
            </a:r>
            <a:r>
              <a:rPr lang="en-GB" baseline="0" dirty="0" err="1"/>
              <a:t>il</a:t>
            </a:r>
            <a:r>
              <a:rPr lang="en-GB" baseline="0" dirty="0"/>
              <a:t> y a’ when it is an adverbial pronoun meaning ‘there’.</a:t>
            </a:r>
            <a:endParaRPr lang="en-GB" dirty="0"/>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2009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pronouncing the new French vowel sounds in combination with consonants that are pronounced in a similar way (at the front of words) to English (l, m, d, t).</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a:lnSpc>
                <a:spcPct val="100000"/>
              </a:lnSpc>
            </a:pPr>
            <a:r>
              <a:rPr lang="en-GB" sz="1200" b="0" strike="noStrike" spc="-1" dirty="0">
                <a:latin typeface="Arial"/>
              </a:rPr>
              <a:t>1. In pairs, pupils practise saying the lines from left to right.  One should speak, whilst the other listens to ensure that his/her partner is saying it correctly.</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143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4 minutes (two slides)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reading aloud a mixture of known and unknown words with this week’s SSC.</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8600">
              <a:lnSpc>
                <a:spcPct val="100000"/>
              </a:lnSpc>
              <a:buAutoNum type="arabicPeriod"/>
            </a:pPr>
            <a:r>
              <a:rPr lang="en-GB" sz="1200" b="0" strike="noStrike" spc="-1" dirty="0">
                <a:latin typeface="Arial"/>
              </a:rPr>
              <a:t>Pupils read aloud the first phrase, along with the teacher (rather than repeating after him/her).</a:t>
            </a:r>
          </a:p>
          <a:p>
            <a:pPr marL="228600" indent="-228600">
              <a:lnSpc>
                <a:spcPct val="100000"/>
              </a:lnSpc>
              <a:buAutoNum type="arabicPeriod"/>
            </a:pPr>
            <a:r>
              <a:rPr lang="en-GB" sz="1200" b="0" strike="noStrike" spc="-1" dirty="0">
                <a:latin typeface="Arial"/>
              </a:rPr>
              <a:t>Teachers used the animated pictures to cue the pace of read along.</a:t>
            </a:r>
          </a:p>
          <a:p>
            <a:pPr marL="228600" indent="-228600">
              <a:lnSpc>
                <a:spcPct val="100000"/>
              </a:lnSpc>
              <a:buAutoNum type="arabicPeriod"/>
            </a:pPr>
            <a:r>
              <a:rPr lang="en-GB" sz="1200" b="0" strike="noStrike" spc="-1" dirty="0">
                <a:latin typeface="Arial"/>
              </a:rPr>
              <a:t>Steps 1-2 can be repeated several times.</a:t>
            </a:r>
          </a:p>
          <a:p>
            <a:pPr marL="228600" indent="-228600">
              <a:lnSpc>
                <a:spcPct val="100000"/>
              </a:lnSpc>
              <a:buAutoNum type="arabicPeriod"/>
            </a:pPr>
            <a:r>
              <a:rPr lang="en-GB" sz="1200" b="0" strike="noStrike" spc="-1" dirty="0">
                <a:latin typeface="Arial"/>
              </a:rPr>
              <a:t>Continue with the second phrase.</a:t>
            </a:r>
          </a:p>
          <a:p>
            <a:pPr marL="228600" indent="-228600">
              <a:lnSpc>
                <a:spcPct val="100000"/>
              </a:lnSpc>
              <a:buAutoNum type="arabicPeriod"/>
            </a:pPr>
            <a:r>
              <a:rPr lang="en-GB" sz="1200" b="0" strike="noStrike" spc="-1" dirty="0">
                <a:latin typeface="Arial"/>
              </a:rPr>
              <a:t>Repeat all steps with the 2</a:t>
            </a:r>
            <a:r>
              <a:rPr lang="en-GB" sz="1200" b="0" strike="noStrike" spc="-1" baseline="30000" dirty="0">
                <a:latin typeface="Arial"/>
              </a:rPr>
              <a:t>nd</a:t>
            </a:r>
            <a:r>
              <a:rPr lang="en-GB" sz="1200" b="0" strike="noStrike" spc="-1" dirty="0">
                <a:latin typeface="Arial"/>
              </a:rPr>
              <a:t> part of the ‘</a:t>
            </a:r>
            <a:r>
              <a:rPr lang="en-GB" sz="1200" b="0" strike="noStrike" spc="-1" dirty="0" err="1">
                <a:latin typeface="Arial"/>
              </a:rPr>
              <a:t>comptine</a:t>
            </a:r>
            <a:r>
              <a:rPr lang="en-GB" sz="1200" b="0" strike="noStrike" spc="-1" dirty="0">
                <a:latin typeface="Arial"/>
              </a:rPr>
              <a:t>’ on the next slide.</a:t>
            </a:r>
          </a:p>
          <a:p>
            <a:pPr>
              <a:lnSpc>
                <a:spcPct val="100000"/>
              </a:lnSpc>
            </a:pP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 </a:t>
            </a:r>
            <a:r>
              <a:rPr lang="en-GB" sz="1200" b="0" strike="noStrike" spc="-1" dirty="0">
                <a:latin typeface="Arial"/>
              </a:rPr>
              <a:t>it is not expected that pupils learn the unknown words, here.  They have been selected to provide an opportunity to apply the newly learnt SSC.</a:t>
            </a:r>
            <a:br>
              <a:rPr lang="en-GB" sz="1200" b="0" strike="noStrike" spc="-1" dirty="0">
                <a:latin typeface="Arial"/>
              </a:rPr>
            </a:br>
            <a:r>
              <a:rPr lang="en-GB" sz="1200" b="0" strike="noStrike" spc="-1" dirty="0">
                <a:latin typeface="Arial"/>
              </a:rPr>
              <a:t>The pictures are provided to support understanding of the short phrases.</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27429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a:lnSpc>
                <a:spcPct val="100000"/>
              </a:lnSpc>
            </a:pPr>
            <a:r>
              <a:rPr lang="en-GB" sz="1200" b="0" strike="noStrike" spc="-1" dirty="0">
                <a:latin typeface="Arial"/>
              </a:rPr>
              <a:t>[2/2]</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90445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mn-lt"/>
            </a:endParaRP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recap four infinitive verbs as part of essential classroom language.</a:t>
            </a:r>
            <a:br>
              <a:rPr lang="en-GB" sz="1200" b="0" strike="noStrike" spc="-1" dirty="0">
                <a:solidFill>
                  <a:srgbClr val="000000"/>
                </a:solidFill>
                <a:latin typeface="Calibri"/>
                <a:ea typeface="Calibri"/>
              </a:rPr>
            </a:b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mn-lt"/>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Remind pupils of the meanings and pronunciations of these four verbs.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Repeat them with the class.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Ask them to tell you which of these activities they have done this lesson (they should say </a:t>
            </a:r>
            <a:r>
              <a:rPr lang="en-GB" sz="1200" b="0" strike="noStrike" spc="-1" dirty="0" err="1">
                <a:solidFill>
                  <a:srgbClr val="000000"/>
                </a:solidFill>
                <a:latin typeface="Calibri"/>
                <a:ea typeface="Calibri"/>
              </a:rPr>
              <a:t>écouter</a:t>
            </a:r>
            <a:r>
              <a:rPr lang="en-GB" sz="1200" b="0" strike="noStrike" spc="-1" dirty="0">
                <a:solidFill>
                  <a:srgbClr val="000000"/>
                </a:solidFill>
                <a:latin typeface="Calibri"/>
                <a:ea typeface="Calibri"/>
              </a:rPr>
              <a:t>, </a:t>
            </a:r>
            <a:r>
              <a:rPr lang="en-GB" sz="1200" b="0" strike="noStrike" spc="-1" dirty="0" err="1">
                <a:solidFill>
                  <a:srgbClr val="000000"/>
                </a:solidFill>
                <a:latin typeface="Calibri"/>
                <a:ea typeface="Calibri"/>
              </a:rPr>
              <a:t>parler</a:t>
            </a:r>
            <a:r>
              <a:rPr lang="en-GB" sz="1200" b="0" strike="noStrike" spc="-1" dirty="0">
                <a:solidFill>
                  <a:srgbClr val="000000"/>
                </a:solidFill>
                <a:latin typeface="Calibri"/>
                <a:ea typeface="Calibri"/>
              </a:rPr>
              <a:t>, lire).</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Confirm this and say that next week they will do more of these three and also </a:t>
            </a:r>
            <a:r>
              <a:rPr lang="en-GB" sz="1200" b="0" strike="noStrike" spc="-1" dirty="0" err="1">
                <a:solidFill>
                  <a:srgbClr val="000000"/>
                </a:solidFill>
                <a:latin typeface="Calibri"/>
                <a:ea typeface="Calibri"/>
              </a:rPr>
              <a:t>écrire</a:t>
            </a:r>
            <a:r>
              <a:rPr lang="en-GB" sz="1200" b="0" strike="noStrike" spc="-1" dirty="0">
                <a:solidFill>
                  <a:srgbClr val="000000"/>
                </a:solidFill>
                <a:latin typeface="Calibri"/>
                <a:ea typeface="Calibri"/>
              </a:rPr>
              <a:t>.  Ask them to tell you again what ‘</a:t>
            </a:r>
            <a:r>
              <a:rPr lang="en-GB" sz="1200" b="0" strike="noStrike" spc="-1" dirty="0" err="1">
                <a:solidFill>
                  <a:srgbClr val="000000"/>
                </a:solidFill>
                <a:latin typeface="Calibri"/>
                <a:ea typeface="Calibri"/>
              </a:rPr>
              <a:t>écrire</a:t>
            </a:r>
            <a:r>
              <a:rPr lang="en-GB" sz="1200" b="0" strike="noStrike" spc="-1" dirty="0">
                <a:solidFill>
                  <a:srgbClr val="000000"/>
                </a:solidFill>
                <a:latin typeface="Calibri"/>
                <a:ea typeface="Calibri"/>
              </a:rPr>
              <a:t>’ is.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Say Au revoir, tout le monde ! and explain the meaning of the words/phrase (Goodbye, everyone!). </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Encourage pupils to respond and say ‘Au revoir!’ in response, perhaps with a ‘farewell wave’ gesture.</a:t>
            </a:r>
          </a:p>
          <a:p>
            <a:endParaRPr lang="en-GB" dirty="0"/>
          </a:p>
          <a:p>
            <a:r>
              <a:rPr lang="en-GB" b="1" dirty="0"/>
              <a:t>Note</a:t>
            </a:r>
            <a:r>
              <a:rPr lang="en-GB" dirty="0"/>
              <a:t>: usually, all lessons will be 30 minutes long, with the additional five follow up mini lessons of 5 + 5 + 5 +5 + 10.  This first lesson is a few minutes shorter, to account for settling into routines at the start of the new year.</a:t>
            </a:r>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CF681-9A42-4A16-B9FF-80F75D2E343F}" type="slidenum">
              <a:rPr kumimoji="0" lang="en-GB"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43136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mn-lt"/>
            </a:endParaRP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four infinitive verbs as part of essential classroom language.</a:t>
            </a:r>
            <a:br>
              <a:rPr lang="en-GB" sz="1200" b="0" strike="noStrike" spc="-1" dirty="0">
                <a:solidFill>
                  <a:srgbClr val="000000"/>
                </a:solidFill>
                <a:latin typeface="Calibri"/>
                <a:ea typeface="Calibri"/>
              </a:rPr>
            </a:b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mn-lt"/>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Say Bonjour, tout le monde ! and explain the meaning of the words/phrase (Hello</a:t>
            </a:r>
            <a:r>
              <a:rPr lang="en-GB" sz="1200" b="0" strike="noStrike" spc="-1">
                <a:solidFill>
                  <a:srgbClr val="000000"/>
                </a:solidFill>
                <a:latin typeface="Calibri"/>
                <a:ea typeface="Calibri"/>
              </a:rPr>
              <a:t>, everyone!). </a:t>
            </a:r>
          </a:p>
          <a:p>
            <a:pPr marL="228600" indent="-227880">
              <a:lnSpc>
                <a:spcPct val="100000"/>
              </a:lnSpc>
              <a:buClr>
                <a:srgbClr val="000000"/>
              </a:buClr>
              <a:buFont typeface="Calibri"/>
              <a:buAutoNum type="arabicPeriod"/>
            </a:pPr>
            <a:r>
              <a:rPr lang="en-GB" sz="1200" b="0" strike="noStrike" spc="-1">
                <a:solidFill>
                  <a:srgbClr val="000000"/>
                </a:solidFill>
                <a:latin typeface="Calibri"/>
                <a:ea typeface="Calibri"/>
              </a:rPr>
              <a:t>Encourage </a:t>
            </a:r>
            <a:r>
              <a:rPr lang="en-GB" sz="1200" b="0" strike="noStrike" spc="-1" dirty="0">
                <a:solidFill>
                  <a:srgbClr val="000000"/>
                </a:solidFill>
                <a:latin typeface="Calibri"/>
                <a:ea typeface="Calibri"/>
              </a:rPr>
              <a:t>pupils to respond and say ‘Bonjour!’ in response.</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French verb </a:t>
            </a:r>
            <a:r>
              <a:rPr lang="en-GB" sz="1200" b="0" strike="noStrike" spc="-1" dirty="0" err="1">
                <a:solidFill>
                  <a:srgbClr val="000000"/>
                </a:solidFill>
                <a:latin typeface="Calibri"/>
                <a:ea typeface="Calibri"/>
              </a:rPr>
              <a:t>écouter</a:t>
            </a:r>
            <a:r>
              <a:rPr lang="en-GB" sz="1200" b="0" strike="noStrike" spc="-1" dirty="0">
                <a:solidFill>
                  <a:srgbClr val="000000"/>
                </a:solidFill>
                <a:latin typeface="Calibri"/>
                <a:ea typeface="Calibri"/>
              </a:rPr>
              <a:t>, mime ‘to listen’ and tell pupils it means ‘to listen or listening’.</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the pronunciation with them.</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Repeat with the other three infinitives.  </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saying the infinitives in a jumbled order and inviting pupils to respond with the appropriate mime/gesture.</a:t>
            </a:r>
          </a:p>
          <a:p>
            <a:endParaRPr lang="en-GB" dirty="0"/>
          </a:p>
        </p:txBody>
      </p:sp>
      <p:sp>
        <p:nvSpPr>
          <p:cNvPr id="4" name="Slide Number Placeholder 3"/>
          <p:cNvSpPr>
            <a:spLocks noGrp="1"/>
          </p:cNvSpPr>
          <p:nvPr>
            <p:ph type="sldNum"/>
          </p:nvPr>
        </p:nvSpPr>
        <p:spPr/>
        <p:txBody>
          <a:bodyPr/>
          <a:lstStyle/>
          <a:p>
            <a:pPr algn="r"/>
            <a:fld id="{857CF681-9A42-4A16-B9FF-80F75D2E343F}" type="slidenum">
              <a:rPr lang="en-GB" sz="1400" b="0" strike="noStrike" spc="-1" smtClean="0">
                <a:latin typeface="Times New Roman"/>
              </a:rPr>
              <a:t>2</a:t>
            </a:fld>
            <a:endParaRPr lang="en-GB" sz="1400" b="0" strike="noStrike" spc="-1">
              <a:latin typeface="Times New Roman"/>
            </a:endParaRPr>
          </a:p>
        </p:txBody>
      </p:sp>
    </p:spTree>
    <p:extLst>
      <p:ext uri="{BB962C8B-B14F-4D97-AF65-F5344CB8AC3E}">
        <p14:creationId xmlns:p14="http://schemas.microsoft.com/office/powerpoint/2010/main" val="319142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[a]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[a]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r>
              <a:rPr lang="fr-FR" baseline="0" dirty="0"/>
              <a:t>a </a:t>
            </a:r>
            <a:r>
              <a:rPr lang="fr-FR" baseline="0" dirty="0" err="1"/>
              <a:t>gesture</a:t>
            </a:r>
            <a:r>
              <a:rPr lang="fr-FR" baseline="0" dirty="0"/>
              <a:t> for ‘banana’ – </a:t>
            </a:r>
            <a:r>
              <a:rPr lang="fr-FR" baseline="0" dirty="0" err="1"/>
              <a:t>we</a:t>
            </a:r>
            <a:r>
              <a:rPr lang="fr-FR" baseline="0" dirty="0"/>
              <a:t> </a:t>
            </a:r>
            <a:r>
              <a:rPr lang="fr-FR" baseline="0" dirty="0" err="1"/>
              <a:t>suggest</a:t>
            </a:r>
            <a:r>
              <a:rPr lang="fr-FR" baseline="0" dirty="0"/>
              <a:t> </a:t>
            </a:r>
            <a:r>
              <a:rPr lang="fr-FR" baseline="0" dirty="0" err="1"/>
              <a:t>making</a:t>
            </a:r>
            <a:r>
              <a:rPr lang="fr-FR" baseline="0" dirty="0"/>
              <a:t> the </a:t>
            </a:r>
            <a:r>
              <a:rPr lang="fr-FR" baseline="0" dirty="0" err="1"/>
              <a:t>shape</a:t>
            </a:r>
            <a:r>
              <a:rPr lang="fr-FR" baseline="0" dirty="0"/>
              <a:t> of a banana </a:t>
            </a:r>
            <a:r>
              <a:rPr lang="fr-FR" baseline="0" dirty="0" err="1"/>
              <a:t>with</a:t>
            </a:r>
            <a:r>
              <a:rPr lang="fr-FR" baseline="0" dirty="0"/>
              <a:t> </a:t>
            </a:r>
            <a:r>
              <a:rPr lang="fr-FR" baseline="0" dirty="0" err="1"/>
              <a:t>both</a:t>
            </a:r>
            <a:r>
              <a:rPr lang="fr-FR" baseline="0" dirty="0"/>
              <a:t> hands – start </a:t>
            </a:r>
            <a:r>
              <a:rPr lang="fr-FR" baseline="0" dirty="0" err="1"/>
              <a:t>with</a:t>
            </a:r>
            <a:r>
              <a:rPr lang="fr-FR" baseline="0" dirty="0"/>
              <a:t> finger </a:t>
            </a:r>
            <a:r>
              <a:rPr lang="fr-FR" baseline="0" dirty="0" err="1"/>
              <a:t>tips</a:t>
            </a:r>
            <a:r>
              <a:rPr lang="fr-FR" baseline="0" dirty="0"/>
              <a:t> </a:t>
            </a:r>
            <a:r>
              <a:rPr lang="fr-FR" baseline="0" dirty="0" err="1"/>
              <a:t>together</a:t>
            </a:r>
            <a:r>
              <a:rPr lang="fr-FR" baseline="0" dirty="0"/>
              <a:t> in the middle, pull </a:t>
            </a:r>
            <a:r>
              <a:rPr lang="fr-FR" baseline="0" dirty="0" err="1"/>
              <a:t>them</a:t>
            </a:r>
            <a:r>
              <a:rPr lang="fr-FR" baseline="0" dirty="0"/>
              <a:t> </a:t>
            </a:r>
            <a:r>
              <a:rPr lang="fr-FR" baseline="0" dirty="0" err="1"/>
              <a:t>apart</a:t>
            </a:r>
            <a:r>
              <a:rPr lang="fr-FR" baseline="0" dirty="0"/>
              <a:t> and </a:t>
            </a:r>
            <a:r>
              <a:rPr lang="fr-FR" baseline="0" dirty="0" err="1"/>
              <a:t>upwards</a:t>
            </a:r>
            <a:r>
              <a:rPr lang="fr-FR" baseline="0" dirty="0"/>
              <a:t> to trace the </a:t>
            </a:r>
            <a:r>
              <a:rPr lang="fr-FR" baseline="0" dirty="0" err="1"/>
              <a:t>shape</a:t>
            </a:r>
            <a:r>
              <a:rPr lang="fr-FR" baseline="0" dirty="0"/>
              <a:t> of a banana (like the </a:t>
            </a:r>
            <a:r>
              <a:rPr lang="fr-FR" baseline="0" dirty="0" err="1"/>
              <a:t>shape</a:t>
            </a:r>
            <a:r>
              <a:rPr lang="fr-FR" baseline="0" dirty="0"/>
              <a:t> of a </a:t>
            </a:r>
            <a:r>
              <a:rPr lang="fr-FR" baseline="0" dirty="0" err="1"/>
              <a:t>smile</a:t>
            </a:r>
            <a:r>
              <a:rPr lang="fr-FR" baseline="0" dirty="0"/>
              <a:t>).</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2D099D3-7515-44A9-9431-B3F3D19D5CE0}" type="slidenum">
              <a:rPr lang="en-GB" sz="1200" b="0" strike="noStrike" spc="-1">
                <a:solidFill>
                  <a:srgbClr val="000000"/>
                </a:solidFill>
                <a:latin typeface="Calibri"/>
                <a:ea typeface="Calibri"/>
              </a:rPr>
              <a:t>3</a:t>
            </a:fld>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400" cy="3086100"/>
          </a:xfrm>
          <a:prstGeom prst="rect">
            <a:avLst/>
          </a:prstGeom>
        </p:spPr>
      </p:sp>
      <p:sp>
        <p:nvSpPr>
          <p:cNvPr id="29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[o]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eaLnBrk="1" hangingPunct="1"/>
            <a:br>
              <a:rPr dirty="0"/>
            </a:br>
            <a:r>
              <a:rPr lang="en-GB" sz="1200" b="1" strike="noStrike" spc="-1" dirty="0">
                <a:latin typeface="+mn-lt"/>
              </a:rPr>
              <a:t>Note</a:t>
            </a:r>
            <a:r>
              <a:rPr lang="en-GB" sz="1200" b="0" strike="noStrike" spc="-1" dirty="0">
                <a:latin typeface="+mn-lt"/>
              </a:rPr>
              <a:t>: </a:t>
            </a:r>
            <a:r>
              <a:rPr lang="en-US" sz="1200" b="0" strike="noStrike" spc="-1" dirty="0">
                <a:latin typeface="+mn-lt"/>
              </a:rPr>
              <a:t> a g</a:t>
            </a:r>
            <a:r>
              <a:rPr lang="en-US" dirty="0"/>
              <a:t>esture for moto – hands out in front as though gripping</a:t>
            </a:r>
            <a:r>
              <a:rPr lang="en-US" baseline="0" dirty="0"/>
              <a:t> the handle bars, sway right and left as if riding quickly round corners.</a:t>
            </a:r>
            <a:endParaRPr lang="en-US" dirty="0"/>
          </a:p>
          <a:p>
            <a:pPr>
              <a:lnSpc>
                <a:spcPct val="100000"/>
              </a:lnSpc>
            </a:pPr>
            <a:endParaRPr lang="en-GB" sz="1200" b="0" strike="noStrike" spc="-1" dirty="0">
              <a:latin typeface="Arial"/>
            </a:endParaRPr>
          </a:p>
        </p:txBody>
      </p:sp>
      <p:sp>
        <p:nvSpPr>
          <p:cNvPr id="29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C6F1851-B272-4B18-B68F-80E0CDF18A21}" type="slidenum">
              <a:rPr lang="en-GB" sz="1200" b="0" strike="noStrike" spc="-1">
                <a:solidFill>
                  <a:srgbClr val="000000"/>
                </a:solidFill>
                <a:latin typeface="Calibri"/>
                <a:ea typeface="Calibri"/>
              </a:rPr>
              <a:t>4</a:t>
            </a:fld>
            <a:endParaRPr lang="en-GB"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400" cy="3086100"/>
          </a:xfrm>
          <a:prstGeom prst="rect">
            <a:avLst/>
          </a:prstGeom>
        </p:spPr>
      </p:sp>
      <p:sp>
        <p:nvSpPr>
          <p:cNvPr id="294"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SSC </a:t>
            </a:r>
            <a:r>
              <a:rPr lang="en-GB" sz="1200" b="1" strike="noStrike" spc="-1" dirty="0">
                <a:solidFill>
                  <a:srgbClr val="000000"/>
                </a:solidFill>
                <a:latin typeface="Calibri"/>
                <a:ea typeface="Calibri"/>
              </a:rPr>
              <a:t>[a] [o]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pronunciation of the individual SSC </a:t>
            </a:r>
            <a:r>
              <a:rPr lang="en-GB" sz="1200" b="1" strike="noStrike" spc="-1" dirty="0">
                <a:solidFill>
                  <a:srgbClr val="000000"/>
                </a:solidFill>
                <a:latin typeface="Calibri"/>
                <a:ea typeface="Calibri"/>
              </a:rPr>
              <a:t>[a]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[o] </a:t>
            </a:r>
            <a:r>
              <a:rPr lang="en-GB" sz="1200" b="0" strike="noStrike" spc="-1" dirty="0">
                <a:solidFill>
                  <a:srgbClr val="000000"/>
                </a:solidFill>
                <a:latin typeface="Calibri"/>
                <a:ea typeface="Calibri"/>
              </a:rPr>
              <a:t>– invite pupils to read aloud the source words again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gestures, if using).</a:t>
            </a:r>
            <a:br>
              <a:rPr dirty="0"/>
            </a:br>
            <a:r>
              <a:rPr lang="en-GB" sz="1200" b="0" strike="noStrike" spc="-1" dirty="0">
                <a:solidFill>
                  <a:srgbClr val="000000"/>
                </a:solidFill>
                <a:latin typeface="Calibri"/>
                <a:ea typeface="Calibri"/>
              </a:rPr>
              <a:t> </a:t>
            </a:r>
            <a:endParaRPr lang="en-GB" sz="1200" b="0" strike="noStrike" spc="-1" dirty="0">
              <a:latin typeface="Arial"/>
            </a:endParaRPr>
          </a:p>
        </p:txBody>
      </p:sp>
      <p:sp>
        <p:nvSpPr>
          <p:cNvPr id="29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46ABACE-5E9C-401A-9382-3F230EC0BD59}" type="slidenum">
              <a:rPr lang="en-GB" sz="1200" b="0" strike="noStrike" spc="-1">
                <a:solidFill>
                  <a:srgbClr val="000000"/>
                </a:solidFill>
                <a:latin typeface="Calibri"/>
                <a:ea typeface="Calibri"/>
              </a:rPr>
              <a:t>5</a:t>
            </a:fld>
            <a:endParaRPr lang="en-GB"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p:spPr>
      </p:sp>
      <p:sp>
        <p:nvSpPr>
          <p:cNvPr id="297"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key SSC </a:t>
            </a:r>
            <a:r>
              <a:rPr lang="en-GB" sz="1200" b="1" strike="noStrike" spc="-1" dirty="0">
                <a:solidFill>
                  <a:srgbClr val="000000"/>
                </a:solidFill>
                <a:latin typeface="Calibri"/>
                <a:ea typeface="Calibri"/>
              </a:rPr>
              <a:t>[a] [o] </a:t>
            </a:r>
            <a:r>
              <a:rPr lang="en-GB" sz="1200" b="0" strike="noStrike" spc="-1" dirty="0">
                <a:solidFill>
                  <a:srgbClr val="000000"/>
                </a:solidFill>
                <a:latin typeface="Calibri"/>
                <a:ea typeface="Calibri"/>
              </a:rPr>
              <a:t>&amp; source words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the </a:t>
            </a:r>
            <a:r>
              <a:rPr lang="en-GB" sz="1200" b="1" strike="noStrike" spc="-1" dirty="0">
                <a:solidFill>
                  <a:srgbClr val="000000"/>
                </a:solidFill>
                <a:latin typeface="Calibri"/>
                <a:ea typeface="Calibri"/>
              </a:rPr>
              <a:t>SSC</a:t>
            </a:r>
            <a:r>
              <a:rPr lang="en-GB" sz="1200" b="0" strike="noStrike" spc="-1" dirty="0">
                <a:solidFill>
                  <a:srgbClr val="000000"/>
                </a:solidFill>
                <a:latin typeface="Calibri"/>
                <a:ea typeface="Calibri"/>
              </a:rPr>
              <a:t>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words again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Pupils point at the right picture &amp; work in pairs to practise action (if provided) and sound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Extra: give students 30 seconds to practise in pairs – one uses the gesture, the other says the correct source word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 OR one says the key individual SSC </a:t>
            </a:r>
            <a:r>
              <a:rPr lang="en-GB" sz="1200" b="1" strike="noStrike" spc="-1" dirty="0">
                <a:solidFill>
                  <a:srgbClr val="000000"/>
                </a:solidFill>
                <a:latin typeface="Calibri"/>
                <a:ea typeface="Calibri"/>
              </a:rPr>
              <a:t>[a] [o] </a:t>
            </a:r>
            <a:r>
              <a:rPr lang="en-GB" sz="1200" b="0" strike="noStrike" spc="-1" dirty="0">
                <a:solidFill>
                  <a:srgbClr val="000000"/>
                </a:solidFill>
                <a:latin typeface="Calibri"/>
                <a:ea typeface="Calibri"/>
              </a:rPr>
              <a:t>and the other students says the source word.</a:t>
            </a:r>
            <a:endParaRPr lang="en-GB" sz="1200" b="0" strike="noStrike" spc="-1" dirty="0">
              <a:latin typeface="Arial"/>
            </a:endParaRPr>
          </a:p>
          <a:p>
            <a:pPr>
              <a:lnSpc>
                <a:spcPct val="100000"/>
              </a:lnSpc>
            </a:pPr>
            <a:endParaRPr lang="en-GB" sz="1200" b="0" strike="noStrike" spc="-1" dirty="0">
              <a:latin typeface="Arial"/>
            </a:endParaRPr>
          </a:p>
        </p:txBody>
      </p:sp>
      <p:sp>
        <p:nvSpPr>
          <p:cNvPr id="29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624F8CE-4C73-446A-8AFE-B84202989D96}" type="slidenum">
              <a:rPr lang="en-GB" sz="1200" b="0" strike="noStrike" spc="-1">
                <a:solidFill>
                  <a:srgbClr val="000000"/>
                </a:solidFill>
                <a:latin typeface="Calibri"/>
                <a:ea typeface="Calibri"/>
              </a:rPr>
              <a:t>6</a:t>
            </a:fld>
            <a:endParaRPr lang="en-GB"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Note</a:t>
            </a:r>
            <a:r>
              <a:rPr lang="en-GB" sz="1200" b="0" strike="noStrike" spc="-1" dirty="0">
                <a:latin typeface="Arial"/>
              </a:rPr>
              <a:t>: </a:t>
            </a:r>
            <a:r>
              <a:rPr lang="en-US" sz="1200" b="0" strike="noStrike" spc="-1" dirty="0">
                <a:latin typeface="Arial"/>
              </a:rPr>
              <a:t>g</a:t>
            </a:r>
            <a:r>
              <a:rPr lang="en-US" dirty="0"/>
              <a:t>esture for midday – raise both arms above</a:t>
            </a:r>
            <a:r>
              <a:rPr lang="en-US" baseline="0" dirty="0"/>
              <a:t> your head, palms touching to mime 12 o’clock.</a:t>
            </a:r>
            <a:endParaRPr lang="en-US" dirty="0"/>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22699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400" cy="3086100"/>
          </a:xfrm>
          <a:prstGeom prst="rect">
            <a:avLst/>
          </a:prstGeom>
        </p:spPr>
      </p:sp>
      <p:sp>
        <p:nvSpPr>
          <p:cNvPr id="29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[e]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eaLnBrk="1" hangingPunct="1"/>
            <a:br>
              <a:rPr dirty="0"/>
            </a:br>
            <a:r>
              <a:rPr lang="en-GB" sz="1200" b="1" strike="noStrike" spc="-1" dirty="0">
                <a:latin typeface="+mn-lt"/>
              </a:rPr>
              <a:t>Note</a:t>
            </a:r>
            <a:r>
              <a:rPr lang="en-GB" sz="1200" b="0" strike="noStrike" spc="-1" dirty="0">
                <a:latin typeface="+mn-lt"/>
              </a:rPr>
              <a:t>: </a:t>
            </a:r>
            <a:r>
              <a:rPr lang="en-US" sz="1200" b="0" strike="noStrike" spc="-1" dirty="0">
                <a:latin typeface="+mn-lt"/>
              </a:rPr>
              <a:t>a g</a:t>
            </a:r>
            <a:r>
              <a:rPr lang="en-US" dirty="0"/>
              <a:t>esture for horse</a:t>
            </a:r>
            <a:r>
              <a:rPr lang="en-US" baseline="0" dirty="0"/>
              <a:t> – mime of horse riding.</a:t>
            </a:r>
            <a:endParaRPr lang="en-US" dirty="0"/>
          </a:p>
          <a:p>
            <a:pPr>
              <a:lnSpc>
                <a:spcPct val="100000"/>
              </a:lnSpc>
            </a:pPr>
            <a:endParaRPr lang="en-GB" sz="1200" b="0" strike="noStrike" spc="-1" dirty="0">
              <a:latin typeface="Arial"/>
            </a:endParaRPr>
          </a:p>
        </p:txBody>
      </p:sp>
      <p:sp>
        <p:nvSpPr>
          <p:cNvPr id="29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6F1851-B272-4B18-B68F-80E0CDF18A2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92059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400" cy="3086100"/>
          </a:xfrm>
          <a:prstGeom prst="rect">
            <a:avLst/>
          </a:prstGeom>
        </p:spPr>
      </p:sp>
      <p:sp>
        <p:nvSpPr>
          <p:cNvPr id="294"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pronunciation of the individual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 elicit the source words again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gestures, if using).</a:t>
            </a:r>
            <a:br>
              <a:rPr dirty="0"/>
            </a:br>
            <a:r>
              <a:rPr lang="en-GB" sz="1200" b="0" strike="noStrike" spc="-1" dirty="0">
                <a:solidFill>
                  <a:srgbClr val="000000"/>
                </a:solidFill>
                <a:latin typeface="Calibri"/>
                <a:ea typeface="Calibri"/>
              </a:rPr>
              <a:t> </a:t>
            </a:r>
            <a:endParaRPr lang="en-GB" sz="1200" b="0" strike="noStrike" spc="-1" dirty="0">
              <a:latin typeface="Arial"/>
            </a:endParaRPr>
          </a:p>
        </p:txBody>
      </p:sp>
      <p:sp>
        <p:nvSpPr>
          <p:cNvPr id="29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46ABACE-5E9C-401A-9382-3F230EC0BD59}"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4111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lXPUmC51wGc" TargetMode="External"/><Relationship Id="rId5" Type="http://schemas.openxmlformats.org/officeDocument/2006/relationships/image" Target="../media/image19.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audio" Target="../media/audio4.wav"/><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3.wav"/><Relationship Id="rId11"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20.pn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236"/>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9600" b="1" spc="-1" dirty="0">
                <a:solidFill>
                  <a:srgbClr val="FF3333"/>
                </a:solidFill>
                <a:latin typeface="Modern Love"/>
              </a:rPr>
              <a:t>rouge</a:t>
            </a:r>
            <a:endParaRPr lang="en-GB" sz="9600" spc="-1" dirty="0"/>
          </a:p>
        </p:txBody>
      </p:sp>
      <p:sp>
        <p:nvSpPr>
          <p:cNvPr id="47" name="CustomShape 3"/>
          <p:cNvSpPr/>
          <p:nvPr/>
        </p:nvSpPr>
        <p:spPr>
          <a:xfrm>
            <a:off x="0" y="6180896"/>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indent="-457200">
              <a:lnSpc>
                <a:spcPct val="100000"/>
              </a:lnSpc>
              <a:buClr>
                <a:schemeClr val="bg1"/>
              </a:buClr>
              <a:buFont typeface="Wingdings" panose="05000000000000000000" pitchFamily="2" charset="2"/>
              <a:buChar char="§"/>
            </a:pPr>
            <a:r>
              <a:rPr lang="en-GB" sz="2800" b="1" strike="noStrike" spc="-1" dirty="0">
                <a:solidFill>
                  <a:schemeClr val="bg1"/>
                </a:solidFill>
                <a:latin typeface="Century Gothic" panose="020B0502020202020204" pitchFamily="34" charset="0"/>
                <a:ea typeface="Century Gothic"/>
              </a:rPr>
              <a:t>SSC [a] [o] [e] [i] [u]</a:t>
            </a:r>
            <a:endParaRPr lang="en-GB" sz="2800" b="0" strike="noStrike" spc="-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pic>
        <p:nvPicPr>
          <p:cNvPr id="10" name="Picture 9" descr="A picture containing text, electronics, computer, display&#10;&#10;Description automatically generated">
            <a:extLst>
              <a:ext uri="{FF2B5EF4-FFF2-40B4-BE49-F238E27FC236}">
                <a16:creationId xmlns:a16="http://schemas.microsoft.com/office/drawing/2014/main" id="{404306AB-5A15-4544-B405-A687D8409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396" y="629023"/>
            <a:ext cx="5084505" cy="4359018"/>
          </a:xfrm>
          <a:prstGeom prst="rect">
            <a:avLst/>
          </a:prstGeom>
        </p:spPr>
      </p:pic>
      <p:sp>
        <p:nvSpPr>
          <p:cNvPr id="3" name="TextBox 2">
            <a:extLst>
              <a:ext uri="{FF2B5EF4-FFF2-40B4-BE49-F238E27FC236}">
                <a16:creationId xmlns:a16="http://schemas.microsoft.com/office/drawing/2014/main" id="{EA7CBFDA-0A7D-4FEE-BF40-A680B2B902F6}"/>
              </a:ext>
            </a:extLst>
          </p:cNvPr>
          <p:cNvSpPr txBox="1"/>
          <p:nvPr/>
        </p:nvSpPr>
        <p:spPr>
          <a:xfrm>
            <a:off x="9744753" y="6404851"/>
            <a:ext cx="2499360" cy="461665"/>
          </a:xfrm>
          <a:prstGeom prst="rect">
            <a:avLst/>
          </a:prstGeom>
          <a:noFill/>
        </p:spPr>
        <p:txBody>
          <a:bodyPr wrap="square" rtlCol="0">
            <a:spAutoFit/>
          </a:bodyPr>
          <a:lstStyle/>
          <a:p>
            <a:pPr algn="r"/>
            <a:r>
              <a:rPr lang="en-GB" sz="2400" dirty="0">
                <a:solidFill>
                  <a:srgbClr val="002060"/>
                </a:solidFill>
                <a:latin typeface="Century Gothic" panose="020B0502020202020204" pitchFamily="34" charset="0"/>
              </a:rPr>
              <a:t>Term 1 Week 1</a:t>
            </a:r>
          </a:p>
        </p:txBody>
      </p:sp>
      <p:sp>
        <p:nvSpPr>
          <p:cNvPr id="11" name="Rectangle: Rounded Corners 10">
            <a:extLst>
              <a:ext uri="{FF2B5EF4-FFF2-40B4-BE49-F238E27FC236}">
                <a16:creationId xmlns:a16="http://schemas.microsoft.com/office/drawing/2014/main" id="{A434D789-8963-4DF6-956C-71FEE86164B2}"/>
              </a:ext>
            </a:extLst>
          </p:cNvPr>
          <p:cNvSpPr/>
          <p:nvPr/>
        </p:nvSpPr>
        <p:spPr>
          <a:xfrm>
            <a:off x="557695" y="4605508"/>
            <a:ext cx="3242374" cy="13849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E1BF4BA-9F67-430C-AFC0-B80180C83CF6}"/>
              </a:ext>
            </a:extLst>
          </p:cNvPr>
          <p:cNvSpPr txBox="1"/>
          <p:nvPr/>
        </p:nvSpPr>
        <p:spPr>
          <a:xfrm>
            <a:off x="641919" y="4697831"/>
            <a:ext cx="3050961" cy="1200329"/>
          </a:xfrm>
          <a:prstGeom prst="rect">
            <a:avLst/>
          </a:prstGeom>
          <a:noFill/>
        </p:spPr>
        <p:txBody>
          <a:bodyPr wrap="square" rtlCol="0">
            <a:spAutoFit/>
          </a:bodyPr>
          <a:lstStyle/>
          <a:p>
            <a:pPr algn="ctr"/>
            <a:r>
              <a:rPr lang="en-GB" sz="3600" b="1" dirty="0">
                <a:ln w="28575" cmpd="sng">
                  <a:solidFill>
                    <a:schemeClr val="accent1">
                      <a:lumMod val="75000"/>
                    </a:schemeClr>
                  </a:solidFill>
                  <a:prstDash val="solid"/>
                </a:ln>
                <a:solidFill>
                  <a:srgbClr val="00B0F0"/>
                </a:solidFill>
                <a:effectLst>
                  <a:glow rad="228600">
                    <a:schemeClr val="bg1">
                      <a:alpha val="40000"/>
                    </a:schemeClr>
                  </a:glow>
                </a:effectLst>
                <a:latin typeface="Jumble" panose="02000503000000020004" pitchFamily="2" charset="0"/>
              </a:rPr>
              <a:t>Les </a:t>
            </a:r>
            <a:r>
              <a:rPr lang="en-GB" sz="3600" b="1" dirty="0" err="1">
                <a:ln w="28575" cmpd="sng">
                  <a:solidFill>
                    <a:schemeClr val="accent1">
                      <a:lumMod val="75000"/>
                    </a:schemeClr>
                  </a:solidFill>
                  <a:prstDash val="solid"/>
                </a:ln>
                <a:solidFill>
                  <a:srgbClr val="00B0F0"/>
                </a:solidFill>
                <a:effectLst>
                  <a:glow rad="228600">
                    <a:schemeClr val="bg1">
                      <a:alpha val="40000"/>
                    </a:schemeClr>
                  </a:glow>
                </a:effectLst>
                <a:latin typeface="Jumble" panose="02000503000000020004" pitchFamily="2" charset="0"/>
              </a:rPr>
              <a:t>voyelles</a:t>
            </a:r>
            <a:r>
              <a:rPr lang="en-GB" sz="3600" b="1" dirty="0">
                <a:ln w="28575" cmpd="sng">
                  <a:solidFill>
                    <a:schemeClr val="accent1">
                      <a:lumMod val="75000"/>
                    </a:schemeClr>
                  </a:solidFill>
                  <a:prstDash val="solid"/>
                </a:ln>
                <a:solidFill>
                  <a:srgbClr val="00B0F0"/>
                </a:solidFill>
                <a:effectLst>
                  <a:glow rad="228600">
                    <a:schemeClr val="bg1">
                      <a:alpha val="40000"/>
                    </a:schemeClr>
                  </a:glow>
                </a:effectLst>
                <a:latin typeface="Jumble" panose="02000503000000020004" pitchFamily="2" charset="0"/>
              </a:rPr>
              <a:t> (vowels)</a:t>
            </a:r>
          </a:p>
        </p:txBody>
      </p:sp>
      <p:pic>
        <p:nvPicPr>
          <p:cNvPr id="13" name="Picture 12">
            <a:extLst>
              <a:ext uri="{FF2B5EF4-FFF2-40B4-BE49-F238E27FC236}">
                <a16:creationId xmlns:a16="http://schemas.microsoft.com/office/drawing/2014/main" id="{8A549D45-5ED7-4317-A47C-C183D3212275}"/>
              </a:ext>
            </a:extLst>
          </p:cNvPr>
          <p:cNvPicPr>
            <a:picLocks noChangeAspect="1"/>
          </p:cNvPicPr>
          <p:nvPr/>
        </p:nvPicPr>
        <p:blipFill>
          <a:blip r:embed="rId4"/>
          <a:stretch>
            <a:fillRect/>
          </a:stretch>
        </p:blipFill>
        <p:spPr>
          <a:xfrm rot="21372048">
            <a:off x="183127" y="1431642"/>
            <a:ext cx="866945" cy="1239364"/>
          </a:xfrm>
          <a:prstGeom prst="rect">
            <a:avLst/>
          </a:prstGeom>
          <a:effectLst>
            <a:outerShdw blurRad="50800" dist="38100" dir="5400000" algn="t" rotWithShape="0">
              <a:prstClr val="black">
                <a:alpha val="40000"/>
              </a:prstClr>
            </a:outerShdw>
          </a:effectLst>
        </p:spPr>
      </p:pic>
      <p:pic>
        <p:nvPicPr>
          <p:cNvPr id="14" name="Picture 13">
            <a:extLst>
              <a:ext uri="{FF2B5EF4-FFF2-40B4-BE49-F238E27FC236}">
                <a16:creationId xmlns:a16="http://schemas.microsoft.com/office/drawing/2014/main" id="{0C57217C-0442-443F-88C4-EE23E758E56D}"/>
              </a:ext>
            </a:extLst>
          </p:cNvPr>
          <p:cNvPicPr>
            <a:picLocks noChangeAspect="1"/>
          </p:cNvPicPr>
          <p:nvPr/>
        </p:nvPicPr>
        <p:blipFill>
          <a:blip r:embed="rId5"/>
          <a:stretch>
            <a:fillRect/>
          </a:stretch>
        </p:blipFill>
        <p:spPr>
          <a:xfrm>
            <a:off x="1621834" y="1466199"/>
            <a:ext cx="836233" cy="1229040"/>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CB4D8D0E-40D5-4985-B2A6-D9F4B044EDBE}"/>
              </a:ext>
            </a:extLst>
          </p:cNvPr>
          <p:cNvPicPr>
            <a:picLocks noChangeAspect="1"/>
          </p:cNvPicPr>
          <p:nvPr/>
        </p:nvPicPr>
        <p:blipFill>
          <a:blip r:embed="rId6"/>
          <a:stretch>
            <a:fillRect/>
          </a:stretch>
        </p:blipFill>
        <p:spPr>
          <a:xfrm rot="724298">
            <a:off x="3109306" y="1464708"/>
            <a:ext cx="836233" cy="1232023"/>
          </a:xfrm>
          <a:prstGeom prst="rect">
            <a:avLst/>
          </a:prstGeom>
          <a:effectLst>
            <a:outerShdw blurRad="50800" dist="38100" dir="5400000" algn="t" rotWithShape="0">
              <a:prstClr val="black">
                <a:alpha val="40000"/>
              </a:prstClr>
            </a:outerShdw>
          </a:effectLst>
        </p:spPr>
      </p:pic>
      <p:pic>
        <p:nvPicPr>
          <p:cNvPr id="16" name="Picture 15">
            <a:extLst>
              <a:ext uri="{FF2B5EF4-FFF2-40B4-BE49-F238E27FC236}">
                <a16:creationId xmlns:a16="http://schemas.microsoft.com/office/drawing/2014/main" id="{D95F8853-9A4C-4DF4-BBFE-70B3EAC123C4}"/>
              </a:ext>
            </a:extLst>
          </p:cNvPr>
          <p:cNvPicPr>
            <a:picLocks noChangeAspect="1"/>
          </p:cNvPicPr>
          <p:nvPr/>
        </p:nvPicPr>
        <p:blipFill>
          <a:blip r:embed="rId7"/>
          <a:stretch>
            <a:fillRect/>
          </a:stretch>
        </p:blipFill>
        <p:spPr>
          <a:xfrm>
            <a:off x="1072671" y="3000662"/>
            <a:ext cx="852191" cy="1246303"/>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A5677B2E-9E1B-4D59-B31A-1368C79CDD8D}"/>
              </a:ext>
            </a:extLst>
          </p:cNvPr>
          <p:cNvPicPr>
            <a:picLocks noChangeAspect="1"/>
          </p:cNvPicPr>
          <p:nvPr/>
        </p:nvPicPr>
        <p:blipFill>
          <a:blip r:embed="rId8"/>
          <a:stretch>
            <a:fillRect/>
          </a:stretch>
        </p:blipFill>
        <p:spPr>
          <a:xfrm>
            <a:off x="2438761" y="3016058"/>
            <a:ext cx="836233" cy="1226207"/>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5933631" y="1646584"/>
            <a:ext cx="156384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9" name="CustomShape 2"/>
          <p:cNvSpPr/>
          <p:nvPr/>
        </p:nvSpPr>
        <p:spPr>
          <a:xfrm>
            <a:off x="154440" y="1675080"/>
            <a:ext cx="1275115"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70" name="Google Shape;145;p6"/>
          <p:cNvPicPr/>
          <p:nvPr/>
        </p:nvPicPr>
        <p:blipFill>
          <a:blip r:embed="rId3"/>
          <a:stretch/>
        </p:blipFill>
        <p:spPr>
          <a:xfrm>
            <a:off x="10976369" y="238320"/>
            <a:ext cx="775440" cy="775440"/>
          </a:xfrm>
          <a:prstGeom prst="rect">
            <a:avLst/>
          </a:prstGeom>
          <a:ln>
            <a:noFill/>
          </a:ln>
        </p:spPr>
      </p:pic>
      <p:sp>
        <p:nvSpPr>
          <p:cNvPr id="72" name="CustomShape 4"/>
          <p:cNvSpPr/>
          <p:nvPr/>
        </p:nvSpPr>
        <p:spPr>
          <a:xfrm>
            <a:off x="1836000" y="1620000"/>
            <a:ext cx="3147361"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931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lang="en-GB" sz="9310" spc="-1" dirty="0">
                <a:solidFill>
                  <a:srgbClr val="002060"/>
                </a:solidFill>
                <a:latin typeface="Century Gothic" panose="020B0502020202020204" pitchFamily="34" charset="0"/>
                <a:ea typeface="Century Gothic"/>
              </a:rPr>
              <a:t>d</a:t>
            </a:r>
            <a:r>
              <a:rPr kumimoji="0" lang="en-GB" sz="931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i</a:t>
            </a:r>
            <a:endParaRPr kumimoji="0" lang="en-GB" sz="931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73" name="CustomShape 5"/>
          <p:cNvSpPr/>
          <p:nvPr/>
        </p:nvSpPr>
        <p:spPr>
          <a:xfrm>
            <a:off x="7351920" y="1546864"/>
            <a:ext cx="457128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931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931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0" name="Picture 9">
            <a:extLst>
              <a:ext uri="{FF2B5EF4-FFF2-40B4-BE49-F238E27FC236}">
                <a16:creationId xmlns:a16="http://schemas.microsoft.com/office/drawing/2014/main" id="{6AE21E9C-75DA-4F95-B851-E2C19400F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83" y="2937976"/>
            <a:ext cx="1578003" cy="1501733"/>
          </a:xfrm>
          <a:prstGeom prst="rect">
            <a:avLst/>
          </a:prstGeom>
        </p:spPr>
      </p:pic>
      <p:pic>
        <p:nvPicPr>
          <p:cNvPr id="11" name="Picture 10">
            <a:extLst>
              <a:ext uri="{FF2B5EF4-FFF2-40B4-BE49-F238E27FC236}">
                <a16:creationId xmlns:a16="http://schemas.microsoft.com/office/drawing/2014/main" id="{0F7383A2-2465-4C84-86EA-B32F64029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000" y="4447816"/>
            <a:ext cx="2187458" cy="2180168"/>
          </a:xfrm>
          <a:prstGeom prst="rect">
            <a:avLst/>
          </a:prstGeom>
        </p:spPr>
      </p:pic>
      <p:pic>
        <p:nvPicPr>
          <p:cNvPr id="12" name="Picture 11">
            <a:extLst>
              <a:ext uri="{FF2B5EF4-FFF2-40B4-BE49-F238E27FC236}">
                <a16:creationId xmlns:a16="http://schemas.microsoft.com/office/drawing/2014/main" id="{F8264EDD-A5C5-459E-A045-90418380C6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657" y="3045919"/>
            <a:ext cx="4250036" cy="3350445"/>
          </a:xfrm>
          <a:prstGeom prst="rect">
            <a:avLst/>
          </a:prstGeom>
        </p:spPr>
      </p:pic>
      <p:sp>
        <p:nvSpPr>
          <p:cNvPr id="2" name="Title 1">
            <a:extLst>
              <a:ext uri="{FF2B5EF4-FFF2-40B4-BE49-F238E27FC236}">
                <a16:creationId xmlns:a16="http://schemas.microsoft.com/office/drawing/2014/main" id="{34AD920F-BEFC-468F-93E7-AAA940CA049F}"/>
              </a:ext>
            </a:extLst>
          </p:cNvPr>
          <p:cNvSpPr>
            <a:spLocks noGrp="1"/>
          </p:cNvSpPr>
          <p:nvPr>
            <p:ph type="title"/>
          </p:nvPr>
        </p:nvSpPr>
        <p:spPr>
          <a:xfrm>
            <a:off x="10622280" y="1082132"/>
            <a:ext cx="1483618"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5788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146160" y="240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[u]</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3" name="CustomShape 2"/>
          <p:cNvSpPr/>
          <p:nvPr/>
        </p:nvSpPr>
        <p:spPr>
          <a:xfrm>
            <a:off x="2925065" y="732043"/>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u</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niver</a:t>
            </a:r>
            <a:r>
              <a:rPr kumimoji="0" lang="en-GB" sz="11500" b="0" i="0" u="none" strike="noStrike" kern="1200" cap="none" spc="-1" normalizeH="0" baseline="0" noProof="0" dirty="0" err="1">
                <a:ln>
                  <a:noFill/>
                </a:ln>
                <a:solidFill>
                  <a:schemeClr val="bg2">
                    <a:lumMod val="75000"/>
                  </a:schemeClr>
                </a:solidFill>
                <a:effectLst/>
                <a:uLnTx/>
                <a:uFillTx/>
                <a:latin typeface="Century Gothic" panose="020B0502020202020204" pitchFamily="34" charset="0"/>
                <a:ea typeface="Century Gothic"/>
              </a:rPr>
              <a:t>s</a:t>
            </a:r>
            <a:endParaRPr kumimoji="0" lang="en-GB" sz="11500" b="0" i="0" u="none" strike="noStrike" kern="1200" cap="none" spc="-1" normalizeH="0" baseline="0" noProof="0" dirty="0">
              <a:ln>
                <a:noFill/>
              </a:ln>
              <a:solidFill>
                <a:schemeClr val="bg2">
                  <a:lumMod val="75000"/>
                </a:schemeClr>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0900620" y="93240"/>
            <a:ext cx="775440" cy="775440"/>
          </a:xfrm>
          <a:prstGeom prst="rect">
            <a:avLst/>
          </a:prstGeom>
          <a:ln>
            <a:noFill/>
          </a:ln>
        </p:spPr>
      </p:pic>
      <p:pic>
        <p:nvPicPr>
          <p:cNvPr id="10" name="Picture 7" descr="cosmos">
            <a:extLst>
              <a:ext uri="{FF2B5EF4-FFF2-40B4-BE49-F238E27FC236}">
                <a16:creationId xmlns:a16="http://schemas.microsoft.com/office/drawing/2014/main" id="{C092F517-6CE5-4318-8721-47D929AB9C85}"/>
              </a:ext>
            </a:extLst>
          </p:cNvPr>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3222309" y="2534410"/>
            <a:ext cx="5346024" cy="3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07E0772-C2C4-4471-B9AD-D103718E5630}"/>
              </a:ext>
            </a:extLst>
          </p:cNvPr>
          <p:cNvSpPr>
            <a:spLocks noGrp="1"/>
          </p:cNvSpPr>
          <p:nvPr>
            <p:ph type="title"/>
          </p:nvPr>
        </p:nvSpPr>
        <p:spPr>
          <a:xfrm>
            <a:off x="10530840" y="1001781"/>
            <a:ext cx="1515000" cy="339339"/>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4131041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0763640" y="151920"/>
            <a:ext cx="775440" cy="775440"/>
          </a:xfrm>
          <a:prstGeom prst="rect">
            <a:avLst/>
          </a:prstGeom>
          <a:ln>
            <a:noFill/>
          </a:ln>
        </p:spPr>
      </p:pic>
      <p:sp>
        <p:nvSpPr>
          <p:cNvPr id="2" name="Rectangle: Rounded Corners 1">
            <a:extLst>
              <a:ext uri="{FF2B5EF4-FFF2-40B4-BE49-F238E27FC236}">
                <a16:creationId xmlns:a16="http://schemas.microsoft.com/office/drawing/2014/main" id="{19226434-2C0E-4AE8-9ABB-7BE5215A8BD2}"/>
              </a:ext>
            </a:extLst>
          </p:cNvPr>
          <p:cNvSpPr/>
          <p:nvPr/>
        </p:nvSpPr>
        <p:spPr>
          <a:xfrm>
            <a:off x="1116504"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a</a:t>
            </a:r>
            <a:r>
              <a:rPr lang="en-GB" sz="11500" dirty="0">
                <a:solidFill>
                  <a:srgbClr val="002060"/>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2213E435-090B-49B9-8C1A-379A76D7FD9C}"/>
              </a:ext>
            </a:extLst>
          </p:cNvPr>
          <p:cNvSpPr/>
          <p:nvPr/>
        </p:nvSpPr>
        <p:spPr>
          <a:xfrm>
            <a:off x="4153771"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e</a:t>
            </a:r>
            <a:r>
              <a:rPr lang="en-GB" sz="11500" dirty="0">
                <a:solidFill>
                  <a:srgbClr val="002060"/>
                </a:solidFill>
                <a:latin typeface="Century Gothic" panose="020B0502020202020204" pitchFamily="34" charset="0"/>
              </a:rPr>
              <a:t>]</a:t>
            </a:r>
          </a:p>
        </p:txBody>
      </p:sp>
      <p:sp>
        <p:nvSpPr>
          <p:cNvPr id="14" name="Rectangle: Rounded Corners 13">
            <a:extLst>
              <a:ext uri="{FF2B5EF4-FFF2-40B4-BE49-F238E27FC236}">
                <a16:creationId xmlns:a16="http://schemas.microsoft.com/office/drawing/2014/main" id="{16118EA7-452A-4C41-8FCB-B79E6B7FD0CD}"/>
              </a:ext>
            </a:extLst>
          </p:cNvPr>
          <p:cNvSpPr/>
          <p:nvPr/>
        </p:nvSpPr>
        <p:spPr>
          <a:xfrm>
            <a:off x="7126642"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err="1">
                <a:solidFill>
                  <a:srgbClr val="002060"/>
                </a:solidFill>
                <a:latin typeface="Century Gothic" panose="020B0502020202020204" pitchFamily="34" charset="0"/>
              </a:rPr>
              <a:t>i</a:t>
            </a:r>
            <a:r>
              <a:rPr lang="en-GB" sz="11500" dirty="0">
                <a:solidFill>
                  <a:srgbClr val="002060"/>
                </a:solidFill>
                <a:latin typeface="Century Gothic" panose="020B0502020202020204" pitchFamily="34" charset="0"/>
              </a:rPr>
              <a:t>]</a:t>
            </a:r>
          </a:p>
        </p:txBody>
      </p:sp>
      <p:sp>
        <p:nvSpPr>
          <p:cNvPr id="15" name="Rectangle: Rounded Corners 14">
            <a:extLst>
              <a:ext uri="{FF2B5EF4-FFF2-40B4-BE49-F238E27FC236}">
                <a16:creationId xmlns:a16="http://schemas.microsoft.com/office/drawing/2014/main" id="{EEECD040-0AA5-4770-A7BF-7A3FF25E93E5}"/>
              </a:ext>
            </a:extLst>
          </p:cNvPr>
          <p:cNvSpPr/>
          <p:nvPr/>
        </p:nvSpPr>
        <p:spPr>
          <a:xfrm>
            <a:off x="2595428" y="3814535"/>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o</a:t>
            </a:r>
            <a:r>
              <a:rPr lang="en-GB" sz="11500" dirty="0">
                <a:solidFill>
                  <a:srgbClr val="002060"/>
                </a:solidFill>
                <a:latin typeface="Century Gothic" panose="020B0502020202020204" pitchFamily="34" charset="0"/>
              </a:rPr>
              <a:t>]</a:t>
            </a:r>
          </a:p>
        </p:txBody>
      </p:sp>
      <p:sp>
        <p:nvSpPr>
          <p:cNvPr id="16" name="Rectangle: Rounded Corners 15">
            <a:extLst>
              <a:ext uri="{FF2B5EF4-FFF2-40B4-BE49-F238E27FC236}">
                <a16:creationId xmlns:a16="http://schemas.microsoft.com/office/drawing/2014/main" id="{9AE13502-9A67-4018-A035-B08FB706EF36}"/>
              </a:ext>
            </a:extLst>
          </p:cNvPr>
          <p:cNvSpPr/>
          <p:nvPr/>
        </p:nvSpPr>
        <p:spPr>
          <a:xfrm>
            <a:off x="6343180" y="3814535"/>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u</a:t>
            </a:r>
            <a:r>
              <a:rPr lang="en-GB" sz="11500" dirty="0">
                <a:solidFill>
                  <a:srgbClr val="002060"/>
                </a:solidFill>
                <a:latin typeface="Century Gothic" panose="020B0502020202020204" pitchFamily="34" charset="0"/>
              </a:rPr>
              <a:t>]</a:t>
            </a:r>
          </a:p>
        </p:txBody>
      </p:sp>
      <p:sp>
        <p:nvSpPr>
          <p:cNvPr id="3" name="Title 2">
            <a:extLst>
              <a:ext uri="{FF2B5EF4-FFF2-40B4-BE49-F238E27FC236}">
                <a16:creationId xmlns:a16="http://schemas.microsoft.com/office/drawing/2014/main" id="{4085F5AA-DE80-42D7-920E-6EB05DDBF6C3}"/>
              </a:ext>
            </a:extLst>
          </p:cNvPr>
          <p:cNvSpPr>
            <a:spLocks noGrp="1"/>
          </p:cNvSpPr>
          <p:nvPr>
            <p:ph type="title"/>
          </p:nvPr>
        </p:nvSpPr>
        <p:spPr>
          <a:xfrm>
            <a:off x="9808770" y="6289970"/>
            <a:ext cx="2287980" cy="416110"/>
          </a:xfrm>
        </p:spPr>
        <p:txBody>
          <a:bodyPr/>
          <a:lstStyle/>
          <a:p>
            <a:r>
              <a:rPr lang="en-GB" sz="2000" dirty="0">
                <a:solidFill>
                  <a:schemeClr val="bg1"/>
                </a:solidFill>
              </a:rPr>
              <a:t>prononciation</a:t>
            </a:r>
          </a:p>
        </p:txBody>
      </p:sp>
    </p:spTree>
    <p:extLst>
      <p:ext uri="{BB962C8B-B14F-4D97-AF65-F5344CB8AC3E}">
        <p14:creationId xmlns:p14="http://schemas.microsoft.com/office/powerpoint/2010/main" val="27828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0763640" y="151920"/>
            <a:ext cx="775440" cy="775440"/>
          </a:xfrm>
          <a:prstGeom prst="rect">
            <a:avLst/>
          </a:prstGeom>
          <a:ln>
            <a:noFill/>
          </a:ln>
        </p:spPr>
      </p:pic>
      <p:pic>
        <p:nvPicPr>
          <p:cNvPr id="4" name="lXPUmC51wGc">
            <a:extLst>
              <a:ext uri="{FF2B5EF4-FFF2-40B4-BE49-F238E27FC236}">
                <a16:creationId xmlns:a16="http://schemas.microsoft.com/office/drawing/2014/main" id="{29D1C74E-EB9A-4B01-918F-0D0A6485062D}"/>
              </a:ext>
            </a:extLst>
          </p:cNvPr>
          <p:cNvPicPr>
            <a:picLocks noRot="1" noChangeAspect="1"/>
          </p:cNvPicPr>
          <p:nvPr>
            <a:videoFile r:link="rId1"/>
          </p:nvPr>
        </p:nvPicPr>
        <p:blipFill>
          <a:blip r:embed="rId5"/>
          <a:stretch>
            <a:fillRect/>
          </a:stretch>
        </p:blipFill>
        <p:spPr>
          <a:xfrm>
            <a:off x="850994" y="927360"/>
            <a:ext cx="8756646" cy="4925613"/>
          </a:xfrm>
          <a:prstGeom prst="rect">
            <a:avLst/>
          </a:prstGeom>
        </p:spPr>
      </p:pic>
      <p:sp>
        <p:nvSpPr>
          <p:cNvPr id="2" name="Title 1">
            <a:extLst>
              <a:ext uri="{FF2B5EF4-FFF2-40B4-BE49-F238E27FC236}">
                <a16:creationId xmlns:a16="http://schemas.microsoft.com/office/drawing/2014/main" id="{EA95AE31-65AA-4D24-848C-CA6CBB8D60AE}"/>
              </a:ext>
            </a:extLst>
          </p:cNvPr>
          <p:cNvSpPr>
            <a:spLocks noGrp="1"/>
          </p:cNvSpPr>
          <p:nvPr>
            <p:ph type="title"/>
          </p:nvPr>
        </p:nvSpPr>
        <p:spPr>
          <a:xfrm>
            <a:off x="9607640" y="6217680"/>
            <a:ext cx="2324100" cy="488400"/>
          </a:xfrm>
        </p:spPr>
        <p:txBody>
          <a:bodyPr/>
          <a:lstStyle/>
          <a:p>
            <a:r>
              <a:rPr lang="en-GB" sz="2000" dirty="0">
                <a:solidFill>
                  <a:schemeClr val="bg1"/>
                </a:solidFill>
              </a:rPr>
              <a:t>les voyelles - song</a:t>
            </a:r>
          </a:p>
        </p:txBody>
      </p:sp>
    </p:spTree>
    <p:extLst>
      <p:ext uri="{BB962C8B-B14F-4D97-AF65-F5344CB8AC3E}">
        <p14:creationId xmlns:p14="http://schemas.microsoft.com/office/powerpoint/2010/main" val="44485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0763640" y="151920"/>
            <a:ext cx="775440" cy="775440"/>
          </a:xfrm>
          <a:prstGeom prst="rect">
            <a:avLst/>
          </a:prstGeom>
          <a:ln>
            <a:noFill/>
          </a:ln>
        </p:spPr>
      </p:pic>
      <p:sp>
        <p:nvSpPr>
          <p:cNvPr id="4" name="Text Box 5">
            <a:hlinkClick r:id="" action="ppaction://noaction">
              <a:snd r:embed="rId4" name="la.wav"/>
            </a:hlinkClick>
            <a:extLst>
              <a:ext uri="{FF2B5EF4-FFF2-40B4-BE49-F238E27FC236}">
                <a16:creationId xmlns:a16="http://schemas.microsoft.com/office/drawing/2014/main" id="{BBABD2D0-DD9D-42AB-8C55-DA58E2112E24}"/>
              </a:ext>
            </a:extLst>
          </p:cNvPr>
          <p:cNvSpPr txBox="1">
            <a:spLocks noChangeArrowheads="1"/>
          </p:cNvSpPr>
          <p:nvPr/>
        </p:nvSpPr>
        <p:spPr bwMode="auto">
          <a:xfrm>
            <a:off x="1049315" y="243722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solidFill>
                  <a:srgbClr val="002060"/>
                </a:solidFill>
                <a:latin typeface="Century Gothic" panose="020B0502020202020204" pitchFamily="34" charset="0"/>
                <a:ea typeface="Gulim" panose="020B0600000101010101" pitchFamily="34" charset="-127"/>
              </a:rPr>
              <a:t>la		le		li		lo		lu</a:t>
            </a:r>
          </a:p>
        </p:txBody>
      </p:sp>
      <p:sp>
        <p:nvSpPr>
          <p:cNvPr id="5" name="Text Box 6">
            <a:hlinkClick r:id="" action="ppaction://noaction">
              <a:snd r:embed="rId5" name="fa.wav"/>
            </a:hlinkClick>
            <a:extLst>
              <a:ext uri="{FF2B5EF4-FFF2-40B4-BE49-F238E27FC236}">
                <a16:creationId xmlns:a16="http://schemas.microsoft.com/office/drawing/2014/main" id="{22E50435-B5C7-4EED-BAB5-2CC31F41FA9E}"/>
              </a:ext>
            </a:extLst>
          </p:cNvPr>
          <p:cNvSpPr txBox="1">
            <a:spLocks noChangeArrowheads="1"/>
          </p:cNvSpPr>
          <p:nvPr/>
        </p:nvSpPr>
        <p:spPr bwMode="auto">
          <a:xfrm>
            <a:off x="1049315" y="1213258"/>
            <a:ext cx="85693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a		e       	</a:t>
            </a:r>
            <a:r>
              <a:rPr lang="en-GB" sz="4000" b="1" dirty="0" err="1">
                <a:solidFill>
                  <a:srgbClr val="002060"/>
                </a:solidFill>
                <a:latin typeface="Century Gothic" panose="020B0502020202020204" pitchFamily="34" charset="0"/>
                <a:ea typeface="Gulim" panose="020B0600000101010101" pitchFamily="34" charset="-127"/>
              </a:rPr>
              <a:t>i</a:t>
            </a:r>
            <a:r>
              <a:rPr lang="en-GB" sz="4000" b="1" dirty="0">
                <a:solidFill>
                  <a:srgbClr val="002060"/>
                </a:solidFill>
                <a:latin typeface="Century Gothic" panose="020B0502020202020204" pitchFamily="34" charset="0"/>
                <a:ea typeface="Gulim" panose="020B0600000101010101" pitchFamily="34" charset="-127"/>
              </a:rPr>
              <a:t>		o		u</a:t>
            </a:r>
          </a:p>
        </p:txBody>
      </p:sp>
      <p:sp>
        <p:nvSpPr>
          <p:cNvPr id="6" name="Text Box 7">
            <a:hlinkClick r:id="" action="ppaction://noaction">
              <a:snd r:embed="rId6" name="pa.wav"/>
            </a:hlinkClick>
            <a:extLst>
              <a:ext uri="{FF2B5EF4-FFF2-40B4-BE49-F238E27FC236}">
                <a16:creationId xmlns:a16="http://schemas.microsoft.com/office/drawing/2014/main" id="{1B4940A6-1349-44B1-AA6C-B6DD90D78342}"/>
              </a:ext>
            </a:extLst>
          </p:cNvPr>
          <p:cNvSpPr txBox="1">
            <a:spLocks noChangeArrowheads="1"/>
          </p:cNvSpPr>
          <p:nvPr/>
        </p:nvSpPr>
        <p:spPr bwMode="auto">
          <a:xfrm>
            <a:off x="1049315" y="4740683"/>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da		de		di		do		du</a:t>
            </a:r>
          </a:p>
        </p:txBody>
      </p:sp>
      <p:sp>
        <p:nvSpPr>
          <p:cNvPr id="7" name="Text Box 8">
            <a:hlinkClick r:id="" action="ppaction://noaction">
              <a:snd r:embed="rId7" name="ta.wav"/>
            </a:hlinkClick>
            <a:extLst>
              <a:ext uri="{FF2B5EF4-FFF2-40B4-BE49-F238E27FC236}">
                <a16:creationId xmlns:a16="http://schemas.microsoft.com/office/drawing/2014/main" id="{020239A1-27BC-4EC3-80AA-35B0903AF542}"/>
              </a:ext>
            </a:extLst>
          </p:cNvPr>
          <p:cNvSpPr txBox="1">
            <a:spLocks noChangeArrowheads="1"/>
          </p:cNvSpPr>
          <p:nvPr/>
        </p:nvSpPr>
        <p:spPr bwMode="auto">
          <a:xfrm>
            <a:off x="1049315" y="596464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solidFill>
                  <a:srgbClr val="002060"/>
                </a:solidFill>
                <a:latin typeface="Century Gothic" panose="020B0502020202020204" pitchFamily="34" charset="0"/>
                <a:ea typeface="Gulim" panose="020B0600000101010101" pitchFamily="34" charset="-127"/>
              </a:rPr>
              <a:t>ta		te		ti		to		tu</a:t>
            </a:r>
          </a:p>
        </p:txBody>
      </p:sp>
      <p:sp>
        <p:nvSpPr>
          <p:cNvPr id="8" name="Text Box 10">
            <a:hlinkClick r:id="" action="ppaction://noaction">
              <a:snd r:embed="rId8" name="ma.wav"/>
            </a:hlinkClick>
            <a:extLst>
              <a:ext uri="{FF2B5EF4-FFF2-40B4-BE49-F238E27FC236}">
                <a16:creationId xmlns:a16="http://schemas.microsoft.com/office/drawing/2014/main" id="{4D4B25F8-9CF8-440C-B04B-84B82ECF4661}"/>
              </a:ext>
            </a:extLst>
          </p:cNvPr>
          <p:cNvSpPr txBox="1">
            <a:spLocks noChangeArrowheads="1"/>
          </p:cNvSpPr>
          <p:nvPr/>
        </p:nvSpPr>
        <p:spPr bwMode="auto">
          <a:xfrm>
            <a:off x="1049315" y="351672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ma		me		mi		</a:t>
            </a:r>
            <a:r>
              <a:rPr lang="en-GB" sz="4000" b="1" dirty="0" err="1">
                <a:solidFill>
                  <a:srgbClr val="002060"/>
                </a:solidFill>
                <a:latin typeface="Century Gothic" panose="020B0502020202020204" pitchFamily="34" charset="0"/>
                <a:ea typeface="Gulim" panose="020B0600000101010101" pitchFamily="34" charset="-127"/>
              </a:rPr>
              <a:t>mo</a:t>
            </a:r>
            <a:r>
              <a:rPr lang="en-GB" sz="4000" b="1" dirty="0">
                <a:solidFill>
                  <a:srgbClr val="002060"/>
                </a:solidFill>
                <a:latin typeface="Century Gothic" panose="020B0502020202020204" pitchFamily="34" charset="0"/>
                <a:ea typeface="Gulim" panose="020B0600000101010101" pitchFamily="34" charset="-127"/>
              </a:rPr>
              <a:t>		mu</a:t>
            </a:r>
          </a:p>
        </p:txBody>
      </p:sp>
      <p:pic>
        <p:nvPicPr>
          <p:cNvPr id="9" name="Picture 8">
            <a:extLst>
              <a:ext uri="{FF2B5EF4-FFF2-40B4-BE49-F238E27FC236}">
                <a16:creationId xmlns:a16="http://schemas.microsoft.com/office/drawing/2014/main" id="{AA55B300-8277-4428-9271-3D20939D99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624" y="473292"/>
            <a:ext cx="1224136" cy="724281"/>
          </a:xfrm>
          <a:prstGeom prst="rect">
            <a:avLst/>
          </a:prstGeom>
        </p:spPr>
      </p:pic>
      <p:pic>
        <p:nvPicPr>
          <p:cNvPr id="10" name="Picture 9">
            <a:extLst>
              <a:ext uri="{FF2B5EF4-FFF2-40B4-BE49-F238E27FC236}">
                <a16:creationId xmlns:a16="http://schemas.microsoft.com/office/drawing/2014/main" id="{919C3CAF-D55B-4523-A770-E2754D16C7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2218" y="381302"/>
            <a:ext cx="1152128" cy="908261"/>
          </a:xfrm>
          <a:prstGeom prst="rect">
            <a:avLst/>
          </a:prstGeom>
        </p:spPr>
      </p:pic>
      <p:pic>
        <p:nvPicPr>
          <p:cNvPr id="11" name="Picture 10">
            <a:extLst>
              <a:ext uri="{FF2B5EF4-FFF2-40B4-BE49-F238E27FC236}">
                <a16:creationId xmlns:a16="http://schemas.microsoft.com/office/drawing/2014/main" id="{C2DE00DD-70A1-4DE6-BE28-BAF94C03A3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8442" y="151920"/>
            <a:ext cx="566427" cy="539050"/>
          </a:xfrm>
          <a:prstGeom prst="rect">
            <a:avLst/>
          </a:prstGeom>
        </p:spPr>
      </p:pic>
      <p:pic>
        <p:nvPicPr>
          <p:cNvPr id="12" name="Picture 11">
            <a:extLst>
              <a:ext uri="{FF2B5EF4-FFF2-40B4-BE49-F238E27FC236}">
                <a16:creationId xmlns:a16="http://schemas.microsoft.com/office/drawing/2014/main" id="{34FD3AC2-0C33-4CCD-9266-74F5E2B2A4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8442" y="756954"/>
            <a:ext cx="534390" cy="532609"/>
          </a:xfrm>
          <a:prstGeom prst="rect">
            <a:avLst/>
          </a:prstGeom>
        </p:spPr>
      </p:pic>
      <p:pic>
        <p:nvPicPr>
          <p:cNvPr id="13" name="Picture 7" descr="cosmos">
            <a:extLst>
              <a:ext uri="{FF2B5EF4-FFF2-40B4-BE49-F238E27FC236}">
                <a16:creationId xmlns:a16="http://schemas.microsoft.com/office/drawing/2014/main" id="{4DA026AA-6BDB-45E0-A297-63D720D44900}"/>
              </a:ext>
            </a:extLst>
          </p:cNvPr>
          <p:cNvPicPr>
            <a:picLocks noChangeAspect="1" noChangeArrowheads="1"/>
          </p:cNvPicPr>
          <p:nvPr/>
        </p:nvPicPr>
        <p:blipFill>
          <a:blip r:embed="rId1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8466834" y="473292"/>
            <a:ext cx="1050239" cy="6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6A3AE16-1458-426F-846B-DD0BC3D5D8E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9592" y="232200"/>
            <a:ext cx="1267537" cy="1033552"/>
          </a:xfrm>
          <a:prstGeom prst="rect">
            <a:avLst/>
          </a:prstGeom>
        </p:spPr>
      </p:pic>
      <p:sp>
        <p:nvSpPr>
          <p:cNvPr id="2" name="Title 1">
            <a:extLst>
              <a:ext uri="{FF2B5EF4-FFF2-40B4-BE49-F238E27FC236}">
                <a16:creationId xmlns:a16="http://schemas.microsoft.com/office/drawing/2014/main" id="{5FBDB26D-F55B-4FBD-A507-AE5BBBEC8E8A}"/>
              </a:ext>
            </a:extLst>
          </p:cNvPr>
          <p:cNvSpPr>
            <a:spLocks noGrp="1"/>
          </p:cNvSpPr>
          <p:nvPr>
            <p:ph type="title"/>
          </p:nvPr>
        </p:nvSpPr>
        <p:spPr>
          <a:xfrm>
            <a:off x="10383570" y="6331390"/>
            <a:ext cx="1535580" cy="374690"/>
          </a:xfrm>
        </p:spPr>
        <p:txBody>
          <a:bodyPr/>
          <a:lstStyle/>
          <a:p>
            <a:r>
              <a:rPr lang="en-GB" sz="2000" dirty="0">
                <a:solidFill>
                  <a:schemeClr val="bg1"/>
                </a:solidFill>
                <a:latin typeface="Century Gothic" panose="020B0502020202020204" pitchFamily="34" charset="0"/>
              </a:rPr>
              <a:t>pair work</a:t>
            </a:r>
          </a:p>
        </p:txBody>
      </p:sp>
    </p:spTree>
    <p:extLst>
      <p:ext uri="{BB962C8B-B14F-4D97-AF65-F5344CB8AC3E}">
        <p14:creationId xmlns:p14="http://schemas.microsoft.com/office/powerpoint/2010/main" val="27602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93030" y="163951"/>
            <a:ext cx="775440" cy="775440"/>
          </a:xfrm>
          <a:prstGeom prst="rect">
            <a:avLst/>
          </a:prstGeom>
          <a:ln>
            <a:noFill/>
          </a:ln>
        </p:spPr>
      </p:pic>
      <p:sp>
        <p:nvSpPr>
          <p:cNvPr id="4" name="Rectangle 3">
            <a:extLst>
              <a:ext uri="{FF2B5EF4-FFF2-40B4-BE49-F238E27FC236}">
                <a16:creationId xmlns:a16="http://schemas.microsoft.com/office/drawing/2014/main" id="{E9D26582-07A8-42E9-B081-70180A55D714}"/>
              </a:ext>
            </a:extLst>
          </p:cNvPr>
          <p:cNvSpPr txBox="1">
            <a:spLocks noChangeArrowheads="1"/>
          </p:cNvSpPr>
          <p:nvPr/>
        </p:nvSpPr>
        <p:spPr>
          <a:xfrm>
            <a:off x="258992" y="-28631"/>
            <a:ext cx="11034038" cy="25527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sz="7200" dirty="0">
                <a:solidFill>
                  <a:srgbClr val="002060"/>
                </a:solidFill>
                <a:latin typeface="Century Gothic" panose="020B0502020202020204" pitchFamily="34" charset="0"/>
              </a:rPr>
              <a:t>P</a:t>
            </a:r>
            <a:r>
              <a:rPr lang="en-GB" sz="7200" b="1" u="sng" dirty="0">
                <a:solidFill>
                  <a:srgbClr val="FF0066"/>
                </a:solidFill>
                <a:latin typeface="Century Gothic" panose="020B0502020202020204" pitchFamily="34" charset="0"/>
              </a:rPr>
              <a:t>a</a:t>
            </a:r>
            <a:r>
              <a:rPr lang="en-GB" sz="7200" dirty="0">
                <a:solidFill>
                  <a:srgbClr val="002060"/>
                </a:solidFill>
                <a:latin typeface="Century Gothic" panose="020B0502020202020204" pitchFamily="34" charset="0"/>
              </a:rPr>
              <a:t>p</a:t>
            </a:r>
            <a:r>
              <a:rPr lang="en-GB" sz="7200" b="1" u="sng" dirty="0">
                <a:solidFill>
                  <a:srgbClr val="FF0066"/>
                </a:solidFill>
                <a:latin typeface="Century Gothic" panose="020B0502020202020204" pitchFamily="34" charset="0"/>
              </a:rPr>
              <a:t>a</a:t>
            </a:r>
            <a:r>
              <a:rPr lang="en-GB" sz="7200" dirty="0">
                <a:latin typeface="Century Gothic" panose="020B0502020202020204" pitchFamily="34" charset="0"/>
              </a:rPr>
              <a:t>  </a:t>
            </a:r>
            <a:r>
              <a:rPr lang="en-GB" sz="7200" dirty="0" err="1">
                <a:solidFill>
                  <a:srgbClr val="002060"/>
                </a:solidFill>
                <a:latin typeface="Century Gothic" panose="020B0502020202020204" pitchFamily="34" charset="0"/>
              </a:rPr>
              <a:t>v</a:t>
            </a:r>
            <a:r>
              <a:rPr lang="en-GB" sz="7200" b="1" u="sng" dirty="0" err="1">
                <a:solidFill>
                  <a:srgbClr val="FF0066"/>
                </a:solidFill>
                <a:latin typeface="Century Gothic" panose="020B0502020202020204" pitchFamily="34" charset="0"/>
              </a:rPr>
              <a:t>a</a:t>
            </a:r>
            <a:r>
              <a:rPr lang="en-GB" sz="7200" dirty="0">
                <a:latin typeface="Century Gothic" panose="020B0502020202020204" pitchFamily="34" charset="0"/>
              </a:rPr>
              <a:t> </a:t>
            </a:r>
            <a:r>
              <a:rPr lang="en-GB" sz="7200" dirty="0">
                <a:solidFill>
                  <a:srgbClr val="FF0066"/>
                </a:solidFill>
                <a:latin typeface="Century Gothic" panose="020B0502020202020204" pitchFamily="34" charset="0"/>
              </a:rPr>
              <a:t> </a:t>
            </a:r>
            <a:r>
              <a:rPr lang="en-GB" sz="7200" b="1" u="sng" dirty="0">
                <a:solidFill>
                  <a:srgbClr val="FF0066"/>
                </a:solidFill>
                <a:latin typeface="Century Gothic" panose="020B0502020202020204" pitchFamily="34" charset="0"/>
              </a:rPr>
              <a:t>à</a:t>
            </a:r>
            <a:r>
              <a:rPr lang="en-GB" sz="7200" dirty="0">
                <a:solidFill>
                  <a:srgbClr val="FF0066"/>
                </a:solidFill>
                <a:latin typeface="Century Gothic" panose="020B0502020202020204" pitchFamily="34" charset="0"/>
              </a:rPr>
              <a:t>  </a:t>
            </a:r>
            <a:r>
              <a:rPr lang="en-GB" sz="7200" dirty="0">
                <a:solidFill>
                  <a:srgbClr val="002060"/>
                </a:solidFill>
                <a:latin typeface="Century Gothic" panose="020B0502020202020204" pitchFamily="34" charset="0"/>
              </a:rPr>
              <a:t>l</a:t>
            </a:r>
            <a:r>
              <a:rPr lang="en-GB" sz="7200" b="1" u="sng" dirty="0">
                <a:solidFill>
                  <a:srgbClr val="FF0066"/>
                </a:solidFill>
                <a:latin typeface="Century Gothic" panose="020B0502020202020204" pitchFamily="34" charset="0"/>
              </a:rPr>
              <a:t>a</a:t>
            </a:r>
            <a:r>
              <a:rPr lang="en-GB" sz="7200" dirty="0">
                <a:solidFill>
                  <a:srgbClr val="FF0066"/>
                </a:solidFill>
                <a:latin typeface="Century Gothic" panose="020B0502020202020204" pitchFamily="34" charset="0"/>
              </a:rPr>
              <a:t> </a:t>
            </a:r>
            <a:r>
              <a:rPr lang="en-GB" sz="7200" dirty="0">
                <a:latin typeface="Century Gothic" panose="020B0502020202020204" pitchFamily="34" charset="0"/>
              </a:rPr>
              <a:t> </a:t>
            </a:r>
            <a:r>
              <a:rPr lang="en-GB" sz="7200" dirty="0" err="1">
                <a:solidFill>
                  <a:srgbClr val="002060"/>
                </a:solidFill>
                <a:latin typeface="Century Gothic" panose="020B0502020202020204" pitchFamily="34" charset="0"/>
              </a:rPr>
              <a:t>c</a:t>
            </a:r>
            <a:r>
              <a:rPr lang="en-GB" sz="7200" b="1" dirty="0" err="1">
                <a:solidFill>
                  <a:srgbClr val="FF0066"/>
                </a:solidFill>
                <a:latin typeface="Century Gothic" panose="020B0502020202020204" pitchFamily="34" charset="0"/>
              </a:rPr>
              <a:t>a</a:t>
            </a:r>
            <a:r>
              <a:rPr lang="en-GB" sz="7200" dirty="0" err="1">
                <a:solidFill>
                  <a:srgbClr val="002060"/>
                </a:solidFill>
                <a:latin typeface="Century Gothic" panose="020B0502020202020204" pitchFamily="34" charset="0"/>
              </a:rPr>
              <a:t>b</a:t>
            </a:r>
            <a:r>
              <a:rPr lang="en-GB" sz="7200" b="1" u="sng" dirty="0" err="1">
                <a:solidFill>
                  <a:srgbClr val="FF0066"/>
                </a:solidFill>
                <a:latin typeface="Century Gothic" panose="020B0502020202020204" pitchFamily="34" charset="0"/>
              </a:rPr>
              <a:t>a</a:t>
            </a:r>
            <a:r>
              <a:rPr lang="en-GB" sz="7200" dirty="0" err="1">
                <a:solidFill>
                  <a:srgbClr val="002060"/>
                </a:solidFill>
                <a:latin typeface="Century Gothic" panose="020B0502020202020204" pitchFamily="34" charset="0"/>
              </a:rPr>
              <a:t>n</a:t>
            </a:r>
            <a:r>
              <a:rPr lang="en-GB" sz="7200" dirty="0" err="1">
                <a:solidFill>
                  <a:schemeClr val="bg2">
                    <a:lumMod val="75000"/>
                  </a:schemeClr>
                </a:solidFill>
                <a:latin typeface="Century Gothic" panose="020B0502020202020204" pitchFamily="34" charset="0"/>
              </a:rPr>
              <a:t>e</a:t>
            </a:r>
            <a:r>
              <a:rPr lang="en-GB" sz="7200" dirty="0">
                <a:latin typeface="Century Gothic" panose="020B0502020202020204" pitchFamily="34" charset="0"/>
              </a:rPr>
              <a:t> </a:t>
            </a:r>
          </a:p>
        </p:txBody>
      </p:sp>
      <p:pic>
        <p:nvPicPr>
          <p:cNvPr id="5" name="Picture 4">
            <a:extLst>
              <a:ext uri="{FF2B5EF4-FFF2-40B4-BE49-F238E27FC236}">
                <a16:creationId xmlns:a16="http://schemas.microsoft.com/office/drawing/2014/main" id="{3BD21A9D-0697-4861-9CBF-761880746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9405" y="1183802"/>
            <a:ext cx="2186141" cy="1719764"/>
          </a:xfrm>
          <a:prstGeom prst="rect">
            <a:avLst/>
          </a:prstGeom>
        </p:spPr>
      </p:pic>
      <p:pic>
        <p:nvPicPr>
          <p:cNvPr id="6" name="Picture 5">
            <a:extLst>
              <a:ext uri="{FF2B5EF4-FFF2-40B4-BE49-F238E27FC236}">
                <a16:creationId xmlns:a16="http://schemas.microsoft.com/office/drawing/2014/main" id="{838C4463-969F-4B84-977C-B70705755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1170" y="1432281"/>
            <a:ext cx="1274374" cy="968524"/>
          </a:xfrm>
          <a:prstGeom prst="rect">
            <a:avLst/>
          </a:prstGeom>
        </p:spPr>
      </p:pic>
      <p:pic>
        <p:nvPicPr>
          <p:cNvPr id="7" name="Picture 6">
            <a:extLst>
              <a:ext uri="{FF2B5EF4-FFF2-40B4-BE49-F238E27FC236}">
                <a16:creationId xmlns:a16="http://schemas.microsoft.com/office/drawing/2014/main" id="{7EC7BC08-9BA3-44D2-84E7-6B60DD2CA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499" y="1381297"/>
            <a:ext cx="1419400" cy="1324773"/>
          </a:xfrm>
          <a:prstGeom prst="rect">
            <a:avLst/>
          </a:prstGeom>
        </p:spPr>
      </p:pic>
      <p:pic>
        <p:nvPicPr>
          <p:cNvPr id="8" name="Picture 7">
            <a:extLst>
              <a:ext uri="{FF2B5EF4-FFF2-40B4-BE49-F238E27FC236}">
                <a16:creationId xmlns:a16="http://schemas.microsoft.com/office/drawing/2014/main" id="{DAC789E5-273A-4A1C-A813-327637C3DD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0881" y="1154636"/>
            <a:ext cx="1208406" cy="2492337"/>
          </a:xfrm>
          <a:prstGeom prst="rect">
            <a:avLst/>
          </a:prstGeom>
        </p:spPr>
      </p:pic>
      <p:sp>
        <p:nvSpPr>
          <p:cNvPr id="9" name="Rectangle 3">
            <a:extLst>
              <a:ext uri="{FF2B5EF4-FFF2-40B4-BE49-F238E27FC236}">
                <a16:creationId xmlns:a16="http://schemas.microsoft.com/office/drawing/2014/main" id="{A6E7B1C9-64EB-47FA-84F4-93D51E69E689}"/>
              </a:ext>
            </a:extLst>
          </p:cNvPr>
          <p:cNvSpPr txBox="1">
            <a:spLocks noChangeArrowheads="1"/>
          </p:cNvSpPr>
          <p:nvPr/>
        </p:nvSpPr>
        <p:spPr>
          <a:xfrm>
            <a:off x="508904" y="3584567"/>
            <a:ext cx="10933128" cy="25527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sz="7200" dirty="0">
                <a:solidFill>
                  <a:srgbClr val="002060"/>
                </a:solidFill>
                <a:latin typeface="Century Gothic" panose="020B0502020202020204" pitchFamily="34" charset="0"/>
              </a:rPr>
              <a:t>L</a:t>
            </a:r>
            <a:r>
              <a:rPr lang="en-GB" sz="7200" b="1" u="sng" dirty="0">
                <a:solidFill>
                  <a:srgbClr val="FF0066"/>
                </a:solidFill>
                <a:latin typeface="Century Gothic" panose="020B0502020202020204" pitchFamily="34" charset="0"/>
              </a:rPr>
              <a:t>e</a:t>
            </a:r>
            <a:r>
              <a:rPr lang="en-GB" sz="7200" dirty="0">
                <a:latin typeface="Century Gothic" panose="020B0502020202020204" pitchFamily="34" charset="0"/>
              </a:rPr>
              <a:t> </a:t>
            </a:r>
            <a:r>
              <a:rPr lang="en-GB" sz="7200" dirty="0">
                <a:solidFill>
                  <a:srgbClr val="002060"/>
                </a:solidFill>
                <a:latin typeface="Century Gothic" panose="020B0502020202020204" pitchFamily="34" charset="0"/>
              </a:rPr>
              <a:t>ch</a:t>
            </a:r>
            <a:r>
              <a:rPr lang="en-GB" sz="7200" b="1" u="sng" dirty="0">
                <a:solidFill>
                  <a:srgbClr val="FF0066"/>
                </a:solidFill>
                <a:latin typeface="Century Gothic" panose="020B0502020202020204" pitchFamily="34" charset="0"/>
              </a:rPr>
              <a:t>e</a:t>
            </a:r>
            <a:r>
              <a:rPr lang="en-GB" sz="7200" dirty="0">
                <a:solidFill>
                  <a:srgbClr val="002060"/>
                </a:solidFill>
                <a:latin typeface="Century Gothic" panose="020B0502020202020204" pitchFamily="34" charset="0"/>
              </a:rPr>
              <a:t>val</a:t>
            </a:r>
            <a:r>
              <a:rPr lang="en-GB" sz="7200" dirty="0">
                <a:latin typeface="Century Gothic" panose="020B0502020202020204" pitchFamily="34" charset="0"/>
              </a:rPr>
              <a:t> </a:t>
            </a:r>
            <a:r>
              <a:rPr lang="en-GB" sz="7200" dirty="0" err="1">
                <a:solidFill>
                  <a:srgbClr val="002060"/>
                </a:solidFill>
                <a:latin typeface="Century Gothic" panose="020B0502020202020204" pitchFamily="34" charset="0"/>
              </a:rPr>
              <a:t>auss</a:t>
            </a:r>
            <a:r>
              <a:rPr lang="en-GB" sz="7200" b="1" u="sng" dirty="0" err="1">
                <a:solidFill>
                  <a:srgbClr val="FF0066"/>
                </a:solidFill>
                <a:latin typeface="Century Gothic" panose="020B0502020202020204" pitchFamily="34" charset="0"/>
              </a:rPr>
              <a:t>i</a:t>
            </a:r>
            <a:r>
              <a:rPr lang="en-GB" sz="7200" dirty="0">
                <a:latin typeface="Century Gothic" panose="020B0502020202020204" pitchFamily="34" charset="0"/>
              </a:rPr>
              <a:t>, </a:t>
            </a:r>
            <a:r>
              <a:rPr lang="en-GB" sz="7200" b="1" u="sng" dirty="0">
                <a:solidFill>
                  <a:srgbClr val="FF0066"/>
                </a:solidFill>
                <a:latin typeface="Century Gothic" panose="020B0502020202020204" pitchFamily="34" charset="0"/>
              </a:rPr>
              <a:t>à</a:t>
            </a:r>
            <a:r>
              <a:rPr lang="en-GB" sz="7200" dirty="0">
                <a:latin typeface="Century Gothic" panose="020B0502020202020204" pitchFamily="34" charset="0"/>
              </a:rPr>
              <a:t> </a:t>
            </a:r>
            <a:r>
              <a:rPr lang="en-GB" sz="7200" dirty="0">
                <a:solidFill>
                  <a:srgbClr val="002060"/>
                </a:solidFill>
                <a:latin typeface="Century Gothic" panose="020B0502020202020204" pitchFamily="34" charset="0"/>
              </a:rPr>
              <a:t>m</a:t>
            </a:r>
            <a:r>
              <a:rPr lang="en-GB" sz="7200" b="1" u="sng" dirty="0">
                <a:solidFill>
                  <a:srgbClr val="FF0066"/>
                </a:solidFill>
                <a:latin typeface="Century Gothic" panose="020B0502020202020204" pitchFamily="34" charset="0"/>
              </a:rPr>
              <a:t>i</a:t>
            </a:r>
            <a:r>
              <a:rPr lang="en-GB" sz="7200" dirty="0">
                <a:solidFill>
                  <a:srgbClr val="002060"/>
                </a:solidFill>
                <a:latin typeface="Century Gothic" panose="020B0502020202020204" pitchFamily="34" charset="0"/>
              </a:rPr>
              <a:t>d</a:t>
            </a:r>
            <a:r>
              <a:rPr lang="en-GB" sz="7200" b="1" u="sng" dirty="0">
                <a:solidFill>
                  <a:srgbClr val="FF0066"/>
                </a:solidFill>
                <a:latin typeface="Century Gothic" panose="020B0502020202020204" pitchFamily="34" charset="0"/>
              </a:rPr>
              <a:t>i</a:t>
            </a:r>
            <a:r>
              <a:rPr lang="en-GB" sz="7200" dirty="0">
                <a:latin typeface="Century Gothic" panose="020B0502020202020204" pitchFamily="34" charset="0"/>
              </a:rPr>
              <a:t> </a:t>
            </a:r>
          </a:p>
        </p:txBody>
      </p:sp>
      <p:pic>
        <p:nvPicPr>
          <p:cNvPr id="10" name="Picture 9">
            <a:extLst>
              <a:ext uri="{FF2B5EF4-FFF2-40B4-BE49-F238E27FC236}">
                <a16:creationId xmlns:a16="http://schemas.microsoft.com/office/drawing/2014/main" id="{78534154-1D99-4FEA-AAC2-3C3D6923C1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9779" y="4889439"/>
            <a:ext cx="1699188" cy="1339527"/>
          </a:xfrm>
          <a:prstGeom prst="rect">
            <a:avLst/>
          </a:prstGeom>
        </p:spPr>
      </p:pic>
      <p:sp>
        <p:nvSpPr>
          <p:cNvPr id="11" name="Cross 10">
            <a:extLst>
              <a:ext uri="{FF2B5EF4-FFF2-40B4-BE49-F238E27FC236}">
                <a16:creationId xmlns:a16="http://schemas.microsoft.com/office/drawing/2014/main" id="{61FFA76E-D592-4261-97BA-7BA9F705FF35}"/>
              </a:ext>
            </a:extLst>
          </p:cNvPr>
          <p:cNvSpPr/>
          <p:nvPr/>
        </p:nvSpPr>
        <p:spPr>
          <a:xfrm>
            <a:off x="6266154" y="4979942"/>
            <a:ext cx="864096" cy="770723"/>
          </a:xfrm>
          <a:prstGeom prst="plus">
            <a:avLst/>
          </a:prstGeom>
          <a:solidFill>
            <a:srgbClr val="5880F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pic>
        <p:nvPicPr>
          <p:cNvPr id="12" name="Picture 11">
            <a:extLst>
              <a:ext uri="{FF2B5EF4-FFF2-40B4-BE49-F238E27FC236}">
                <a16:creationId xmlns:a16="http://schemas.microsoft.com/office/drawing/2014/main" id="{14DFBAFD-20A9-4953-81DD-B96E612817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02161" y="4741974"/>
            <a:ext cx="1080120" cy="1027915"/>
          </a:xfrm>
          <a:prstGeom prst="rect">
            <a:avLst/>
          </a:prstGeom>
        </p:spPr>
      </p:pic>
      <p:pic>
        <p:nvPicPr>
          <p:cNvPr id="13" name="Picture 12">
            <a:extLst>
              <a:ext uri="{FF2B5EF4-FFF2-40B4-BE49-F238E27FC236}">
                <a16:creationId xmlns:a16="http://schemas.microsoft.com/office/drawing/2014/main" id="{1EFA40B9-1299-4291-94A6-008794CEB7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56783" y="5721149"/>
            <a:ext cx="1019029" cy="1015633"/>
          </a:xfrm>
          <a:prstGeom prst="rect">
            <a:avLst/>
          </a:prstGeom>
        </p:spPr>
      </p:pic>
      <p:sp>
        <p:nvSpPr>
          <p:cNvPr id="2" name="Title 1">
            <a:extLst>
              <a:ext uri="{FF2B5EF4-FFF2-40B4-BE49-F238E27FC236}">
                <a16:creationId xmlns:a16="http://schemas.microsoft.com/office/drawing/2014/main" id="{A083D069-049F-437B-8C99-614F286096FE}"/>
              </a:ext>
            </a:extLst>
          </p:cNvPr>
          <p:cNvSpPr>
            <a:spLocks noGrp="1"/>
          </p:cNvSpPr>
          <p:nvPr>
            <p:ph type="title"/>
          </p:nvPr>
        </p:nvSpPr>
        <p:spPr>
          <a:xfrm>
            <a:off x="10667178" y="6228965"/>
            <a:ext cx="1549708" cy="513599"/>
          </a:xfrm>
        </p:spPr>
        <p:txBody>
          <a:bodyPr/>
          <a:lstStyle/>
          <a:p>
            <a:r>
              <a:rPr lang="en-GB" sz="2000" dirty="0">
                <a:solidFill>
                  <a:schemeClr val="bg1"/>
                </a:solidFill>
                <a:latin typeface="Century Gothic" panose="020B0502020202020204" pitchFamily="34" charset="0"/>
              </a:rPr>
              <a:t>read aloud</a:t>
            </a:r>
          </a:p>
        </p:txBody>
      </p:sp>
    </p:spTree>
    <p:extLst>
      <p:ext uri="{BB962C8B-B14F-4D97-AF65-F5344CB8AC3E}">
        <p14:creationId xmlns:p14="http://schemas.microsoft.com/office/powerpoint/2010/main" val="6865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35960" y="92388"/>
            <a:ext cx="775440" cy="775440"/>
          </a:xfrm>
          <a:prstGeom prst="rect">
            <a:avLst/>
          </a:prstGeom>
          <a:ln>
            <a:noFill/>
          </a:ln>
        </p:spPr>
      </p:pic>
      <p:sp>
        <p:nvSpPr>
          <p:cNvPr id="4" name="Rectangle 3">
            <a:extLst>
              <a:ext uri="{FF2B5EF4-FFF2-40B4-BE49-F238E27FC236}">
                <a16:creationId xmlns:a16="http://schemas.microsoft.com/office/drawing/2014/main" id="{B3F98D3D-FDD4-49B8-8DC5-8F4EED66A234}"/>
              </a:ext>
            </a:extLst>
          </p:cNvPr>
          <p:cNvSpPr txBox="1">
            <a:spLocks noChangeArrowheads="1"/>
          </p:cNvSpPr>
          <p:nvPr/>
        </p:nvSpPr>
        <p:spPr>
          <a:xfrm>
            <a:off x="180600" y="573651"/>
            <a:ext cx="10828294" cy="25527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sz="5400" dirty="0">
                <a:solidFill>
                  <a:srgbClr val="002060"/>
                </a:solidFill>
                <a:latin typeface="Century Gothic" panose="020B0502020202020204" pitchFamily="34" charset="0"/>
              </a:rPr>
              <a:t>L</a:t>
            </a:r>
            <a:r>
              <a:rPr lang="en-GB" sz="5400" b="1" u="sng" dirty="0">
                <a:solidFill>
                  <a:srgbClr val="FF0066"/>
                </a:solidFill>
                <a:latin typeface="Century Gothic" panose="020B0502020202020204" pitchFamily="34" charset="0"/>
              </a:rPr>
              <a:t>a</a:t>
            </a:r>
            <a:r>
              <a:rPr lang="en-GB" sz="5400" dirty="0">
                <a:latin typeface="Century Gothic" panose="020B0502020202020204" pitchFamily="34" charset="0"/>
              </a:rPr>
              <a:t> </a:t>
            </a:r>
            <a:r>
              <a:rPr lang="en-GB" sz="5400" dirty="0">
                <a:solidFill>
                  <a:srgbClr val="002060"/>
                </a:solidFill>
                <a:latin typeface="Century Gothic" panose="020B0502020202020204" pitchFamily="34" charset="0"/>
              </a:rPr>
              <a:t>m</a:t>
            </a:r>
            <a:r>
              <a:rPr lang="en-GB" sz="5400" b="1" u="sng" dirty="0">
                <a:solidFill>
                  <a:srgbClr val="FF0066"/>
                </a:solidFill>
                <a:latin typeface="Century Gothic" panose="020B0502020202020204" pitchFamily="34" charset="0"/>
              </a:rPr>
              <a:t>o</a:t>
            </a:r>
            <a:r>
              <a:rPr lang="en-GB" sz="5400" dirty="0">
                <a:solidFill>
                  <a:srgbClr val="002060"/>
                </a:solidFill>
                <a:latin typeface="Century Gothic" panose="020B0502020202020204" pitchFamily="34" charset="0"/>
              </a:rPr>
              <a:t>t</a:t>
            </a:r>
            <a:r>
              <a:rPr lang="en-GB" sz="5400" b="1" u="sng" dirty="0">
                <a:solidFill>
                  <a:srgbClr val="FF0066"/>
                </a:solidFill>
                <a:latin typeface="Century Gothic" panose="020B0502020202020204" pitchFamily="34" charset="0"/>
              </a:rPr>
              <a:t>o</a:t>
            </a:r>
            <a:r>
              <a:rPr lang="en-GB" sz="5400" dirty="0">
                <a:latin typeface="Century Gothic" panose="020B0502020202020204" pitchFamily="34" charset="0"/>
              </a:rPr>
              <a:t> </a:t>
            </a:r>
            <a:r>
              <a:rPr lang="en-GB" sz="5400" dirty="0" err="1">
                <a:solidFill>
                  <a:srgbClr val="002060"/>
                </a:solidFill>
                <a:latin typeface="Century Gothic" panose="020B0502020202020204" pitchFamily="34" charset="0"/>
              </a:rPr>
              <a:t>perd</a:t>
            </a:r>
            <a:r>
              <a:rPr lang="en-GB" sz="5400" b="1" u="sng" dirty="0" err="1">
                <a:solidFill>
                  <a:srgbClr val="FF0066"/>
                </a:solidFill>
                <a:latin typeface="Century Gothic" panose="020B0502020202020204" pitchFamily="34" charset="0"/>
              </a:rPr>
              <a:t>u</a:t>
            </a:r>
            <a:r>
              <a:rPr lang="en-GB" sz="5400" dirty="0" err="1">
                <a:solidFill>
                  <a:schemeClr val="bg2">
                    <a:lumMod val="75000"/>
                  </a:schemeClr>
                </a:solidFill>
                <a:latin typeface="Century Gothic" panose="020B0502020202020204" pitchFamily="34" charset="0"/>
              </a:rPr>
              <a:t>e</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dans</a:t>
            </a:r>
            <a:r>
              <a:rPr lang="en-GB" sz="5400" dirty="0">
                <a:latin typeface="Century Gothic" panose="020B0502020202020204" pitchFamily="34" charset="0"/>
              </a:rPr>
              <a:t> </a:t>
            </a:r>
            <a:r>
              <a:rPr lang="en-GB" sz="5400" dirty="0" err="1">
                <a:solidFill>
                  <a:srgbClr val="002060"/>
                </a:solidFill>
                <a:latin typeface="Century Gothic" panose="020B0502020202020204" pitchFamily="34" charset="0"/>
              </a:rPr>
              <a:t>l’</a:t>
            </a:r>
            <a:r>
              <a:rPr lang="en-GB" sz="5400" b="1" u="sng" dirty="0" err="1">
                <a:solidFill>
                  <a:srgbClr val="FF0066"/>
                </a:solidFill>
                <a:latin typeface="Century Gothic" panose="020B0502020202020204" pitchFamily="34" charset="0"/>
              </a:rPr>
              <a:t>u</a:t>
            </a:r>
            <a:r>
              <a:rPr lang="en-GB" sz="5400" dirty="0" err="1">
                <a:solidFill>
                  <a:srgbClr val="002060"/>
                </a:solidFill>
                <a:latin typeface="Century Gothic" panose="020B0502020202020204" pitchFamily="34" charset="0"/>
              </a:rPr>
              <a:t>n</a:t>
            </a:r>
            <a:r>
              <a:rPr lang="en-GB" sz="5400" b="1" u="sng" dirty="0" err="1">
                <a:solidFill>
                  <a:srgbClr val="FF0066"/>
                </a:solidFill>
                <a:latin typeface="Century Gothic" panose="020B0502020202020204" pitchFamily="34" charset="0"/>
              </a:rPr>
              <a:t>i</a:t>
            </a:r>
            <a:r>
              <a:rPr lang="en-GB" sz="5400" dirty="0" err="1">
                <a:solidFill>
                  <a:srgbClr val="002060"/>
                </a:solidFill>
                <a:latin typeface="Century Gothic" panose="020B0502020202020204" pitchFamily="34" charset="0"/>
              </a:rPr>
              <a:t>ver</a:t>
            </a:r>
            <a:r>
              <a:rPr lang="en-GB" sz="5400" dirty="0" err="1">
                <a:solidFill>
                  <a:schemeClr val="bg2">
                    <a:lumMod val="75000"/>
                  </a:schemeClr>
                </a:solidFill>
                <a:latin typeface="Century Gothic" panose="020B0502020202020204" pitchFamily="34" charset="0"/>
              </a:rPr>
              <a:t>s</a:t>
            </a:r>
            <a:endParaRPr lang="en-GB" sz="5400" dirty="0">
              <a:solidFill>
                <a:schemeClr val="bg2">
                  <a:lumMod val="75000"/>
                </a:schemeClr>
              </a:solidFill>
              <a:latin typeface="Century Gothic" panose="020B0502020202020204" pitchFamily="34" charset="0"/>
            </a:endParaRPr>
          </a:p>
        </p:txBody>
      </p:sp>
      <p:pic>
        <p:nvPicPr>
          <p:cNvPr id="5" name="Picture 7" descr="cosmos">
            <a:extLst>
              <a:ext uri="{FF2B5EF4-FFF2-40B4-BE49-F238E27FC236}">
                <a16:creationId xmlns:a16="http://schemas.microsoft.com/office/drawing/2014/main" id="{EFF29F3C-9488-4F80-BCF4-C06443120269}"/>
              </a:ext>
            </a:extLst>
          </p:cNvPr>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8427098" y="1559135"/>
            <a:ext cx="2029973" cy="11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B80C815-9B62-4FD1-A7BA-9781EF9F5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0662" y="1623976"/>
            <a:ext cx="1521945" cy="1335105"/>
          </a:xfrm>
          <a:prstGeom prst="rect">
            <a:avLst/>
          </a:prstGeom>
        </p:spPr>
      </p:pic>
      <p:sp>
        <p:nvSpPr>
          <p:cNvPr id="7" name="TextBox 6">
            <a:extLst>
              <a:ext uri="{FF2B5EF4-FFF2-40B4-BE49-F238E27FC236}">
                <a16:creationId xmlns:a16="http://schemas.microsoft.com/office/drawing/2014/main" id="{71C56E82-B2A2-4A18-AD49-7550D02C034C}"/>
              </a:ext>
            </a:extLst>
          </p:cNvPr>
          <p:cNvSpPr txBox="1"/>
          <p:nvPr/>
        </p:nvSpPr>
        <p:spPr>
          <a:xfrm>
            <a:off x="907919" y="3181036"/>
            <a:ext cx="9325434" cy="1569660"/>
          </a:xfrm>
          <a:prstGeom prst="rect">
            <a:avLst/>
          </a:prstGeom>
          <a:noFill/>
        </p:spPr>
        <p:txBody>
          <a:bodyPr wrap="square" rtlCol="0" anchor="ctr">
            <a:spAutoFit/>
          </a:bodyPr>
          <a:lstStyle/>
          <a:p>
            <a:pPr algn="ctr"/>
            <a:r>
              <a:rPr lang="en-GB" sz="9600" b="1" u="sng" dirty="0">
                <a:solidFill>
                  <a:srgbClr val="FF0066"/>
                </a:solidFill>
                <a:latin typeface="Century Gothic" panose="020B0502020202020204" pitchFamily="34" charset="0"/>
              </a:rPr>
              <a:t>a</a:t>
            </a:r>
            <a:r>
              <a:rPr lang="en-GB" sz="9600" dirty="0">
                <a:solidFill>
                  <a:srgbClr val="002060"/>
                </a:solidFill>
                <a:latin typeface="Century Gothic" panose="020B0502020202020204" pitchFamily="34" charset="0"/>
              </a:rPr>
              <a:t> – </a:t>
            </a:r>
            <a:r>
              <a:rPr lang="en-GB" sz="9600" b="1" u="sng" dirty="0">
                <a:solidFill>
                  <a:srgbClr val="FF0066"/>
                </a:solidFill>
                <a:latin typeface="Century Gothic" panose="020B0502020202020204" pitchFamily="34" charset="0"/>
              </a:rPr>
              <a:t>e</a:t>
            </a:r>
            <a:r>
              <a:rPr lang="en-GB" sz="9600" dirty="0">
                <a:latin typeface="Century Gothic" panose="020B0502020202020204" pitchFamily="34" charset="0"/>
              </a:rPr>
              <a:t> </a:t>
            </a:r>
            <a:r>
              <a:rPr lang="en-GB" sz="9600" dirty="0">
                <a:solidFill>
                  <a:srgbClr val="002060"/>
                </a:solidFill>
                <a:latin typeface="Century Gothic" panose="020B0502020202020204" pitchFamily="34" charset="0"/>
              </a:rPr>
              <a:t>–</a:t>
            </a:r>
            <a:r>
              <a:rPr lang="en-GB" sz="9600" dirty="0">
                <a:latin typeface="Century Gothic" panose="020B0502020202020204" pitchFamily="34" charset="0"/>
              </a:rPr>
              <a:t> </a:t>
            </a:r>
            <a:r>
              <a:rPr lang="en-GB" sz="9600" b="1" u="sng" dirty="0" err="1">
                <a:solidFill>
                  <a:srgbClr val="FF0066"/>
                </a:solidFill>
                <a:latin typeface="Century Gothic" panose="020B0502020202020204" pitchFamily="34" charset="0"/>
              </a:rPr>
              <a:t>i</a:t>
            </a:r>
            <a:r>
              <a:rPr lang="en-GB" sz="9600" b="1" dirty="0">
                <a:solidFill>
                  <a:srgbClr val="FF33CC"/>
                </a:solidFill>
                <a:latin typeface="Century Gothic" panose="020B0502020202020204" pitchFamily="34" charset="0"/>
              </a:rPr>
              <a:t> </a:t>
            </a:r>
            <a:r>
              <a:rPr lang="en-GB" sz="9600" dirty="0">
                <a:solidFill>
                  <a:srgbClr val="002060"/>
                </a:solidFill>
                <a:latin typeface="Century Gothic" panose="020B0502020202020204" pitchFamily="34" charset="0"/>
              </a:rPr>
              <a:t>–</a:t>
            </a:r>
            <a:r>
              <a:rPr lang="en-GB" sz="9600" dirty="0">
                <a:latin typeface="Century Gothic" panose="020B0502020202020204" pitchFamily="34" charset="0"/>
              </a:rPr>
              <a:t> </a:t>
            </a:r>
            <a:r>
              <a:rPr lang="en-GB" sz="9600" b="1" u="sng" dirty="0">
                <a:solidFill>
                  <a:srgbClr val="FF0066"/>
                </a:solidFill>
                <a:latin typeface="Century Gothic" panose="020B0502020202020204" pitchFamily="34" charset="0"/>
              </a:rPr>
              <a:t>o</a:t>
            </a:r>
            <a:r>
              <a:rPr lang="en-GB" sz="9600" dirty="0">
                <a:latin typeface="Century Gothic" panose="020B0502020202020204" pitchFamily="34" charset="0"/>
              </a:rPr>
              <a:t> </a:t>
            </a:r>
            <a:r>
              <a:rPr lang="en-GB" sz="9600" dirty="0">
                <a:solidFill>
                  <a:srgbClr val="002060"/>
                </a:solidFill>
                <a:latin typeface="Century Gothic" panose="020B0502020202020204" pitchFamily="34" charset="0"/>
              </a:rPr>
              <a:t>–</a:t>
            </a:r>
            <a:r>
              <a:rPr lang="en-GB" sz="9600" dirty="0">
                <a:latin typeface="Century Gothic" panose="020B0502020202020204" pitchFamily="34" charset="0"/>
              </a:rPr>
              <a:t> </a:t>
            </a:r>
            <a:r>
              <a:rPr lang="en-GB" sz="9600" b="1" u="sng" dirty="0">
                <a:solidFill>
                  <a:srgbClr val="FF0066"/>
                </a:solidFill>
                <a:latin typeface="Century Gothic" panose="020B0502020202020204" pitchFamily="34" charset="0"/>
              </a:rPr>
              <a:t>u</a:t>
            </a:r>
            <a:r>
              <a:rPr lang="en-GB" sz="9600" dirty="0">
                <a:latin typeface="Century Gothic" panose="020B0502020202020204" pitchFamily="34" charset="0"/>
              </a:rPr>
              <a:t>  </a:t>
            </a:r>
            <a:endParaRPr lang="en-GB" sz="9600" b="1" u="sng" dirty="0">
              <a:solidFill>
                <a:srgbClr val="FF33CC"/>
              </a:solidFill>
              <a:latin typeface="Century Gothic" panose="020B0502020202020204" pitchFamily="34" charset="0"/>
            </a:endParaRPr>
          </a:p>
        </p:txBody>
      </p:sp>
      <p:pic>
        <p:nvPicPr>
          <p:cNvPr id="8" name="Picture 7">
            <a:extLst>
              <a:ext uri="{FF2B5EF4-FFF2-40B4-BE49-F238E27FC236}">
                <a16:creationId xmlns:a16="http://schemas.microsoft.com/office/drawing/2014/main" id="{1685EC0A-6BB8-4946-B465-C63611F51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390" y="1774752"/>
            <a:ext cx="1428064" cy="1033552"/>
          </a:xfrm>
          <a:prstGeom prst="rect">
            <a:avLst/>
          </a:prstGeom>
        </p:spPr>
      </p:pic>
      <p:sp>
        <p:nvSpPr>
          <p:cNvPr id="9" name="TextBox 8">
            <a:extLst>
              <a:ext uri="{FF2B5EF4-FFF2-40B4-BE49-F238E27FC236}">
                <a16:creationId xmlns:a16="http://schemas.microsoft.com/office/drawing/2014/main" id="{B6A53E03-0AD9-4A90-8913-9702178AB972}"/>
              </a:ext>
            </a:extLst>
          </p:cNvPr>
          <p:cNvSpPr txBox="1"/>
          <p:nvPr/>
        </p:nvSpPr>
        <p:spPr>
          <a:xfrm>
            <a:off x="6739491" y="1706754"/>
            <a:ext cx="1135784"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[in]</a:t>
            </a:r>
          </a:p>
        </p:txBody>
      </p:sp>
      <p:sp>
        <p:nvSpPr>
          <p:cNvPr id="2" name="Title 1">
            <a:extLst>
              <a:ext uri="{FF2B5EF4-FFF2-40B4-BE49-F238E27FC236}">
                <a16:creationId xmlns:a16="http://schemas.microsoft.com/office/drawing/2014/main" id="{D5C61FE9-0021-446B-B721-1971E6D0A649}"/>
              </a:ext>
            </a:extLst>
          </p:cNvPr>
          <p:cNvSpPr>
            <a:spLocks noGrp="1"/>
          </p:cNvSpPr>
          <p:nvPr>
            <p:ph type="title"/>
          </p:nvPr>
        </p:nvSpPr>
        <p:spPr>
          <a:xfrm>
            <a:off x="10376640" y="6485162"/>
            <a:ext cx="1634760" cy="280450"/>
          </a:xfrm>
        </p:spPr>
        <p:txBody>
          <a:bodyPr/>
          <a:lstStyle/>
          <a:p>
            <a:r>
              <a:rPr lang="en-GB" sz="2000" dirty="0">
                <a:solidFill>
                  <a:schemeClr val="bg1"/>
                </a:solidFill>
                <a:latin typeface="Century Gothic" panose="020B0502020202020204" pitchFamily="34" charset="0"/>
              </a:rPr>
              <a:t>read aloud</a:t>
            </a:r>
          </a:p>
        </p:txBody>
      </p:sp>
    </p:spTree>
    <p:extLst>
      <p:ext uri="{BB962C8B-B14F-4D97-AF65-F5344CB8AC3E}">
        <p14:creationId xmlns:p14="http://schemas.microsoft.com/office/powerpoint/2010/main" val="13718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4A17-D26F-432C-83D6-434C54787FD0}"/>
              </a:ext>
            </a:extLst>
          </p:cNvPr>
          <p:cNvSpPr>
            <a:spLocks noGrp="1"/>
          </p:cNvSpPr>
          <p:nvPr>
            <p:ph type="title"/>
          </p:nvPr>
        </p:nvSpPr>
        <p:spPr>
          <a:xfrm>
            <a:off x="722177" y="5622789"/>
            <a:ext cx="10906008" cy="1115415"/>
          </a:xfrm>
        </p:spPr>
        <p:txBody>
          <a:bodyPr vert="horz" lIns="91440" tIns="45720" rIns="91440" bIns="45720" rtlCol="0" anchor="b">
            <a:normAutofit/>
          </a:bodyPr>
          <a:lstStyle/>
          <a:p>
            <a:pPr algn="ctr"/>
            <a:r>
              <a:rPr lang="en-US" sz="6000" dirty="0">
                <a:solidFill>
                  <a:srgbClr val="002060"/>
                </a:solidFill>
                <a:latin typeface="Century Gothic" panose="020B0502020202020204" pitchFamily="34" charset="0"/>
              </a:rPr>
              <a:t>Au revoir, tout le monde !</a:t>
            </a:r>
          </a:p>
        </p:txBody>
      </p:sp>
      <p:pic>
        <p:nvPicPr>
          <p:cNvPr id="4" name="Picture 3" descr="Icon&#10;&#10;Description automatically generated">
            <a:extLst>
              <a:ext uri="{FF2B5EF4-FFF2-40B4-BE49-F238E27FC236}">
                <a16:creationId xmlns:a16="http://schemas.microsoft.com/office/drawing/2014/main" id="{CA3B295D-84C7-481F-BCF2-87459A21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47" y="1459532"/>
            <a:ext cx="2685705" cy="2693968"/>
          </a:xfrm>
          <a:prstGeom prst="rect">
            <a:avLst/>
          </a:prstGeom>
        </p:spPr>
      </p:pic>
      <p:pic>
        <p:nvPicPr>
          <p:cNvPr id="5" name="Picture 4" descr="Icon&#10;&#10;Description automatically generated">
            <a:extLst>
              <a:ext uri="{FF2B5EF4-FFF2-40B4-BE49-F238E27FC236}">
                <a16:creationId xmlns:a16="http://schemas.microsoft.com/office/drawing/2014/main" id="{9E11699B-77B6-4926-8D81-850C0725B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51" y="1545886"/>
            <a:ext cx="2685705" cy="2685705"/>
          </a:xfrm>
          <a:prstGeom prst="rect">
            <a:avLst/>
          </a:prstGeom>
        </p:spPr>
      </p:pic>
      <p:pic>
        <p:nvPicPr>
          <p:cNvPr id="7" name="Picture 6" descr="Icon&#10;&#10;Description automatically generated">
            <a:extLst>
              <a:ext uri="{FF2B5EF4-FFF2-40B4-BE49-F238E27FC236}">
                <a16:creationId xmlns:a16="http://schemas.microsoft.com/office/drawing/2014/main" id="{CA6759C2-BCFC-4685-98D7-3B1ACBC70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386" y="1585680"/>
            <a:ext cx="2637795" cy="2645911"/>
          </a:xfrm>
          <a:prstGeom prst="rect">
            <a:avLst/>
          </a:prstGeom>
        </p:spPr>
      </p:pic>
      <p:pic>
        <p:nvPicPr>
          <p:cNvPr id="6" name="Picture 5" descr="Icon&#10;&#10;Description automatically generated">
            <a:extLst>
              <a:ext uri="{FF2B5EF4-FFF2-40B4-BE49-F238E27FC236}">
                <a16:creationId xmlns:a16="http://schemas.microsoft.com/office/drawing/2014/main" id="{BB011D47-3A27-4DF0-B859-DF88D9455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311" y="1536214"/>
            <a:ext cx="2685706" cy="2685706"/>
          </a:xfrm>
          <a:prstGeom prst="rect">
            <a:avLst/>
          </a:prstGeom>
        </p:spPr>
      </p:pic>
      <p:cxnSp>
        <p:nvCxnSpPr>
          <p:cNvPr id="12" name="Straight Connector 11">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FC7D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AD9D6D-0A00-4B09-9070-E7D307C0CFCF}"/>
              </a:ext>
            </a:extLst>
          </p:cNvPr>
          <p:cNvSpPr txBox="1"/>
          <p:nvPr/>
        </p:nvSpPr>
        <p:spPr>
          <a:xfrm>
            <a:off x="1003935" y="4126087"/>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écouter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AED5A3EF-210F-4529-8AD3-821B4827AAD7}"/>
              </a:ext>
            </a:extLst>
          </p:cNvPr>
          <p:cNvSpPr txBox="1"/>
          <p:nvPr/>
        </p:nvSpPr>
        <p:spPr>
          <a:xfrm>
            <a:off x="3897816" y="4153500"/>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parler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03DC6818-CDEB-4CCB-8AE7-E8F7FF115456}"/>
              </a:ext>
            </a:extLst>
          </p:cNvPr>
          <p:cNvSpPr txBox="1"/>
          <p:nvPr/>
        </p:nvSpPr>
        <p:spPr>
          <a:xfrm>
            <a:off x="6791697" y="4153500"/>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lire</a:t>
            </a:r>
          </a:p>
        </p:txBody>
      </p:sp>
      <p:sp>
        <p:nvSpPr>
          <p:cNvPr id="21" name="TextBox 20">
            <a:extLst>
              <a:ext uri="{FF2B5EF4-FFF2-40B4-BE49-F238E27FC236}">
                <a16:creationId xmlns:a16="http://schemas.microsoft.com/office/drawing/2014/main" id="{4DEC29D8-137B-4568-A3FF-57496245147D}"/>
              </a:ext>
            </a:extLst>
          </p:cNvPr>
          <p:cNvSpPr txBox="1"/>
          <p:nvPr/>
        </p:nvSpPr>
        <p:spPr>
          <a:xfrm>
            <a:off x="9812284" y="4126087"/>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écrire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229214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pic>
        <p:nvPicPr>
          <p:cNvPr id="210" name="Google Shape;409;p49"/>
          <p:cNvPicPr/>
          <p:nvPr/>
        </p:nvPicPr>
        <p:blipFill>
          <a:blip r:embed="rId3"/>
          <a:stretch/>
        </p:blipFill>
        <p:spPr>
          <a:xfrm>
            <a:off x="5254920" y="304920"/>
            <a:ext cx="4952880" cy="4246920"/>
          </a:xfrm>
          <a:prstGeom prst="rect">
            <a:avLst/>
          </a:prstGeom>
          <a:ln>
            <a:noFill/>
          </a:ln>
        </p:spPr>
      </p:pic>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9600" b="1" spc="-1" dirty="0">
                <a:solidFill>
                  <a:srgbClr val="FF3333"/>
                </a:solidFill>
                <a:latin typeface="Modern Love"/>
              </a:rPr>
              <a:t>rouge</a:t>
            </a:r>
            <a:endParaRPr lang="en-GB" sz="9600" spc="-1" dirty="0"/>
          </a:p>
        </p:txBody>
      </p:sp>
      <p:pic>
        <p:nvPicPr>
          <p:cNvPr id="7" name="Picture 6">
            <a:extLst>
              <a:ext uri="{FF2B5EF4-FFF2-40B4-BE49-F238E27FC236}">
                <a16:creationId xmlns:a16="http://schemas.microsoft.com/office/drawing/2014/main" id="{0568D334-AE09-4C4E-A5CF-E8257223E1DB}"/>
              </a:ext>
            </a:extLst>
          </p:cNvPr>
          <p:cNvPicPr/>
          <p:nvPr/>
        </p:nvPicPr>
        <p:blipFill>
          <a:blip r:embed="rId4"/>
          <a:stretch/>
        </p:blipFill>
        <p:spPr>
          <a:xfrm rot="21404400">
            <a:off x="7956720" y="801720"/>
            <a:ext cx="1589760" cy="1059840"/>
          </a:xfrm>
          <a:prstGeom prst="rect">
            <a:avLst/>
          </a:prstGeom>
          <a:ln>
            <a:solidFill>
              <a:srgbClr val="000000"/>
            </a:solidFill>
          </a:ln>
        </p:spPr>
      </p:pic>
      <p:sp>
        <p:nvSpPr>
          <p:cNvPr id="8" name="CustomShape 6">
            <a:extLst>
              <a:ext uri="{FF2B5EF4-FFF2-40B4-BE49-F238E27FC236}">
                <a16:creationId xmlns:a16="http://schemas.microsoft.com/office/drawing/2014/main" id="{8A5782B7-5A21-40C5-BCCB-EF60C2C1D368}"/>
              </a:ext>
            </a:extLst>
          </p:cNvPr>
          <p:cNvSpPr/>
          <p:nvPr/>
        </p:nvSpPr>
        <p:spPr>
          <a:xfrm rot="21425027">
            <a:off x="7888680" y="1919520"/>
            <a:ext cx="1938960" cy="7142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200" b="0" strike="noStrike" spc="-1" dirty="0">
                <a:solidFill>
                  <a:srgbClr val="002060"/>
                </a:solidFill>
                <a:latin typeface="Century Gothic" panose="020B0502020202020204" pitchFamily="34" charset="0"/>
                <a:ea typeface="Quattrocento Sans"/>
              </a:rPr>
              <a:t>Bonjour !</a:t>
            </a:r>
            <a:endParaRPr lang="en-GB" sz="3200" b="0" strike="noStrike" spc="-1" dirty="0">
              <a:solidFill>
                <a:srgbClr val="002060"/>
              </a:solidFill>
              <a:latin typeface="Century Gothic" panose="020B0502020202020204" pitchFamily="34" charset="0"/>
            </a:endParaRPr>
          </a:p>
        </p:txBody>
      </p:sp>
      <p:sp>
        <p:nvSpPr>
          <p:cNvPr id="9" name="CustomShape 5">
            <a:extLst>
              <a:ext uri="{FF2B5EF4-FFF2-40B4-BE49-F238E27FC236}">
                <a16:creationId xmlns:a16="http://schemas.microsoft.com/office/drawing/2014/main" id="{AA212D26-1D1A-4029-979E-B7C9FFA7BE78}"/>
              </a:ext>
            </a:extLst>
          </p:cNvPr>
          <p:cNvSpPr/>
          <p:nvPr/>
        </p:nvSpPr>
        <p:spPr>
          <a:xfrm rot="21362400">
            <a:off x="8461987" y="806906"/>
            <a:ext cx="534850" cy="1064345"/>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1"/>
                </a:solidFill>
                <a:latin typeface="Century Gothic" panose="020B0502020202020204" pitchFamily="34" charset="0"/>
              </a:rPr>
              <a:t>Au revoir !</a:t>
            </a:r>
          </a:p>
        </p:txBody>
      </p:sp>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4A17-D26F-432C-83D6-434C54787FD0}"/>
              </a:ext>
            </a:extLst>
          </p:cNvPr>
          <p:cNvSpPr>
            <a:spLocks noGrp="1"/>
          </p:cNvSpPr>
          <p:nvPr>
            <p:ph type="title"/>
          </p:nvPr>
        </p:nvSpPr>
        <p:spPr>
          <a:xfrm>
            <a:off x="722177" y="5622789"/>
            <a:ext cx="10906008" cy="1115415"/>
          </a:xfrm>
        </p:spPr>
        <p:txBody>
          <a:bodyPr vert="horz" lIns="91440" tIns="45720" rIns="91440" bIns="45720" rtlCol="0" anchor="b">
            <a:normAutofit/>
          </a:bodyPr>
          <a:lstStyle/>
          <a:p>
            <a:pPr algn="ctr"/>
            <a:r>
              <a:rPr lang="en-US" sz="6000" dirty="0">
                <a:solidFill>
                  <a:srgbClr val="002060"/>
                </a:solidFill>
                <a:latin typeface="Century Gothic" panose="020B0502020202020204" pitchFamily="34" charset="0"/>
              </a:rPr>
              <a:t>Bonjour, tout le monde !</a:t>
            </a:r>
          </a:p>
        </p:txBody>
      </p:sp>
      <p:pic>
        <p:nvPicPr>
          <p:cNvPr id="4" name="Picture 3" descr="Icon&#10;&#10;Description automatically generated">
            <a:extLst>
              <a:ext uri="{FF2B5EF4-FFF2-40B4-BE49-F238E27FC236}">
                <a16:creationId xmlns:a16="http://schemas.microsoft.com/office/drawing/2014/main" id="{CA3B295D-84C7-481F-BCF2-87459A21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47" y="1459532"/>
            <a:ext cx="2685705" cy="2693968"/>
          </a:xfrm>
          <a:prstGeom prst="rect">
            <a:avLst/>
          </a:prstGeom>
        </p:spPr>
      </p:pic>
      <p:pic>
        <p:nvPicPr>
          <p:cNvPr id="5" name="Picture 4" descr="Icon&#10;&#10;Description automatically generated">
            <a:extLst>
              <a:ext uri="{FF2B5EF4-FFF2-40B4-BE49-F238E27FC236}">
                <a16:creationId xmlns:a16="http://schemas.microsoft.com/office/drawing/2014/main" id="{9E11699B-77B6-4926-8D81-850C0725B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51" y="1545886"/>
            <a:ext cx="2685705" cy="2685705"/>
          </a:xfrm>
          <a:prstGeom prst="rect">
            <a:avLst/>
          </a:prstGeom>
        </p:spPr>
      </p:pic>
      <p:pic>
        <p:nvPicPr>
          <p:cNvPr id="7" name="Picture 6" descr="Icon&#10;&#10;Description automatically generated">
            <a:extLst>
              <a:ext uri="{FF2B5EF4-FFF2-40B4-BE49-F238E27FC236}">
                <a16:creationId xmlns:a16="http://schemas.microsoft.com/office/drawing/2014/main" id="{CA6759C2-BCFC-4685-98D7-3B1ACBC70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386" y="1585680"/>
            <a:ext cx="2637795" cy="2645911"/>
          </a:xfrm>
          <a:prstGeom prst="rect">
            <a:avLst/>
          </a:prstGeom>
        </p:spPr>
      </p:pic>
      <p:pic>
        <p:nvPicPr>
          <p:cNvPr id="6" name="Picture 5" descr="Icon&#10;&#10;Description automatically generated">
            <a:extLst>
              <a:ext uri="{FF2B5EF4-FFF2-40B4-BE49-F238E27FC236}">
                <a16:creationId xmlns:a16="http://schemas.microsoft.com/office/drawing/2014/main" id="{BB011D47-3A27-4DF0-B859-DF88D9455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311" y="1536214"/>
            <a:ext cx="2685706" cy="2685706"/>
          </a:xfrm>
          <a:prstGeom prst="rect">
            <a:avLst/>
          </a:prstGeom>
        </p:spPr>
      </p:pic>
      <p:cxnSp>
        <p:nvCxnSpPr>
          <p:cNvPr id="12" name="Straight Connector 11">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FC7D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AD9D6D-0A00-4B09-9070-E7D307C0CFCF}"/>
              </a:ext>
            </a:extLst>
          </p:cNvPr>
          <p:cNvSpPr txBox="1"/>
          <p:nvPr/>
        </p:nvSpPr>
        <p:spPr>
          <a:xfrm>
            <a:off x="1003935" y="4126087"/>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écouter</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AED5A3EF-210F-4529-8AD3-821B4827AAD7}"/>
              </a:ext>
            </a:extLst>
          </p:cNvPr>
          <p:cNvSpPr txBox="1"/>
          <p:nvPr/>
        </p:nvSpPr>
        <p:spPr>
          <a:xfrm>
            <a:off x="3897816" y="4153500"/>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parler</a:t>
            </a:r>
            <a:endParaRPr lang="en-GB" sz="2800" b="1" dirty="0">
              <a:solidFill>
                <a:srgbClr val="002060"/>
              </a:solidFill>
              <a:latin typeface="Century Gothic" panose="020B0502020202020204" pitchFamily="34" charset="0"/>
            </a:endParaRPr>
          </a:p>
        </p:txBody>
      </p:sp>
      <p:sp>
        <p:nvSpPr>
          <p:cNvPr id="19" name="TextBox 18">
            <a:extLst>
              <a:ext uri="{FF2B5EF4-FFF2-40B4-BE49-F238E27FC236}">
                <a16:creationId xmlns:a16="http://schemas.microsoft.com/office/drawing/2014/main" id="{03DC6818-CDEB-4CCB-8AE7-E8F7FF115456}"/>
              </a:ext>
            </a:extLst>
          </p:cNvPr>
          <p:cNvSpPr txBox="1"/>
          <p:nvPr/>
        </p:nvSpPr>
        <p:spPr>
          <a:xfrm>
            <a:off x="6791697" y="4153500"/>
            <a:ext cx="1916935" cy="523220"/>
          </a:xfrm>
          <a:prstGeom prst="rect">
            <a:avLst/>
          </a:prstGeom>
          <a:noFill/>
        </p:spPr>
        <p:txBody>
          <a:bodyPr wrap="square" rtlCol="0">
            <a:spAutoFit/>
          </a:bodyPr>
          <a:lstStyle/>
          <a:p>
            <a:pPr algn="ctr"/>
            <a:r>
              <a:rPr lang="en-GB" sz="2800" b="1" dirty="0">
                <a:solidFill>
                  <a:srgbClr val="002060"/>
                </a:solidFill>
                <a:latin typeface="Century Gothic" panose="020B0502020202020204" pitchFamily="34" charset="0"/>
              </a:rPr>
              <a:t>lire</a:t>
            </a:r>
          </a:p>
        </p:txBody>
      </p:sp>
      <p:sp>
        <p:nvSpPr>
          <p:cNvPr id="21" name="TextBox 20">
            <a:extLst>
              <a:ext uri="{FF2B5EF4-FFF2-40B4-BE49-F238E27FC236}">
                <a16:creationId xmlns:a16="http://schemas.microsoft.com/office/drawing/2014/main" id="{4DEC29D8-137B-4568-A3FF-57496245147D}"/>
              </a:ext>
            </a:extLst>
          </p:cNvPr>
          <p:cNvSpPr txBox="1"/>
          <p:nvPr/>
        </p:nvSpPr>
        <p:spPr>
          <a:xfrm>
            <a:off x="9812284" y="4126087"/>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écrire</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108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31127" y="757800"/>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err="1">
                <a:solidFill>
                  <a:srgbClr val="002060"/>
                </a:solidFill>
                <a:latin typeface="Century Gothic" panose="020B0502020202020204" pitchFamily="34" charset="0"/>
                <a:ea typeface="Century Gothic"/>
              </a:rPr>
              <a:t>b</a:t>
            </a:r>
            <a:r>
              <a:rPr lang="en-GB" sz="11500" b="1"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1"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1" strike="noStrike" spc="-1" dirty="0" err="1">
                <a:solidFill>
                  <a:srgbClr val="808080"/>
                </a:solidFill>
                <a:latin typeface="Century Gothic" panose="020B0502020202020204" pitchFamily="34" charset="0"/>
                <a:ea typeface="Century Gothic"/>
              </a:rPr>
              <a:t>e</a:t>
            </a:r>
            <a:endParaRPr lang="en-GB" sz="11500" b="0" strike="noStrike" spc="-1" dirty="0">
              <a:latin typeface="Century Gothic" panose="020B0502020202020204" pitchFamily="34" charset="0"/>
            </a:endParaRPr>
          </a:p>
        </p:txBody>
      </p:sp>
      <p:pic>
        <p:nvPicPr>
          <p:cNvPr id="54" name="Google Shape;111;p3"/>
          <p:cNvPicPr/>
          <p:nvPr/>
        </p:nvPicPr>
        <p:blipFill>
          <a:blip r:embed="rId3"/>
          <a:stretch/>
        </p:blipFill>
        <p:spPr>
          <a:xfrm>
            <a:off x="10940460" y="212880"/>
            <a:ext cx="775440" cy="775440"/>
          </a:xfrm>
          <a:prstGeom prst="rect">
            <a:avLst/>
          </a:prstGeom>
          <a:ln>
            <a:noFill/>
          </a:ln>
        </p:spPr>
      </p:pic>
      <p:sp>
        <p:nvSpPr>
          <p:cNvPr id="55" name="CustomShape 3"/>
          <p:cNvSpPr/>
          <p:nvPr/>
        </p:nvSpPr>
        <p:spPr>
          <a:xfrm>
            <a:off x="10464360" y="1104240"/>
            <a:ext cx="1727640"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b="1" strike="noStrike" spc="-1" dirty="0" err="1">
                <a:solidFill>
                  <a:srgbClr val="FFFFFF"/>
                </a:solidFill>
                <a:latin typeface="Century Gothic" panose="020B0502020202020204" pitchFamily="34" charset="0"/>
                <a:ea typeface="Century Gothic"/>
              </a:rPr>
              <a:t>prononcer</a:t>
            </a:r>
            <a:endParaRPr lang="en-GB" sz="2000" b="0" strike="noStrike" spc="-1" dirty="0">
              <a:latin typeface="Century Gothic" panose="020B0502020202020204" pitchFamily="34" charset="0"/>
            </a:endParaRPr>
          </a:p>
        </p:txBody>
      </p:sp>
      <p:pic>
        <p:nvPicPr>
          <p:cNvPr id="7" name="Picture 6">
            <a:extLst>
              <a:ext uri="{FF2B5EF4-FFF2-40B4-BE49-F238E27FC236}">
                <a16:creationId xmlns:a16="http://schemas.microsoft.com/office/drawing/2014/main" id="{BFF38CBC-71C2-4B91-8449-EBBE113F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090" y="2692481"/>
            <a:ext cx="4950167" cy="2928849"/>
          </a:xfrm>
          <a:prstGeom prst="rect">
            <a:avLst/>
          </a:prstGeom>
        </p:spPr>
      </p:pic>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268800" y="725940"/>
            <a:ext cx="2247900" cy="2247330"/>
          </a:xfrm>
        </p:spPr>
        <p:txBody>
          <a:bodyPr/>
          <a:lstStyle/>
          <a:p>
            <a:r>
              <a:rPr lang="en-GB" sz="11500" b="1" spc="-1" dirty="0">
                <a:solidFill>
                  <a:srgbClr val="002060"/>
                </a:solidFill>
                <a:latin typeface="Century Gothic" panose="020B0502020202020204" pitchFamily="34" charset="0"/>
                <a:ea typeface="Century Gothic"/>
              </a:rPr>
              <a:t>[a]</a:t>
            </a:r>
            <a:br>
              <a:rPr lang="en-GB" sz="11500" spc="-1" dirty="0">
                <a:latin typeface="Century Gothic" panose="020B0502020202020204" pitchFamily="34" charset="0"/>
              </a:rPr>
            </a:br>
            <a:endParaRPr lang="en-GB" sz="4800"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2"/>
          <p:cNvSpPr/>
          <p:nvPr/>
        </p:nvSpPr>
        <p:spPr>
          <a:xfrm>
            <a:off x="4380480" y="60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a:solidFill>
                  <a:srgbClr val="002060"/>
                </a:solidFill>
                <a:latin typeface="Century Gothic" panose="020B0502020202020204" pitchFamily="34" charset="0"/>
                <a:ea typeface="Century Gothic"/>
              </a:rPr>
              <a:t>m</a:t>
            </a:r>
            <a:r>
              <a:rPr lang="en-GB" sz="11500" b="1" strike="noStrike" spc="-1" dirty="0">
                <a:solidFill>
                  <a:srgbClr val="FF0066"/>
                </a:solidFill>
                <a:latin typeface="Century Gothic" panose="020B0502020202020204" pitchFamily="34" charset="0"/>
                <a:ea typeface="Century Gothic"/>
              </a:rPr>
              <a:t>o</a:t>
            </a:r>
            <a:r>
              <a:rPr lang="en-GB" sz="11500" b="0" strike="noStrike" spc="-1" dirty="0">
                <a:solidFill>
                  <a:srgbClr val="002060"/>
                </a:solidFill>
                <a:latin typeface="Century Gothic" panose="020B0502020202020204" pitchFamily="34" charset="0"/>
                <a:ea typeface="Century Gothic"/>
              </a:rPr>
              <a:t>t</a:t>
            </a:r>
            <a:r>
              <a:rPr lang="en-GB" sz="11500" b="1" strike="noStrike" spc="-1" dirty="0">
                <a:solidFill>
                  <a:srgbClr val="FF0066"/>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pic>
        <p:nvPicPr>
          <p:cNvPr id="59" name="Google Shape;121;p4"/>
          <p:cNvPicPr/>
          <p:nvPr/>
        </p:nvPicPr>
        <p:blipFill>
          <a:blip r:embed="rId3"/>
          <a:stretch/>
        </p:blipFill>
        <p:spPr>
          <a:xfrm>
            <a:off x="11190570" y="213480"/>
            <a:ext cx="775440" cy="775440"/>
          </a:xfrm>
          <a:prstGeom prst="rect">
            <a:avLst/>
          </a:prstGeom>
          <a:ln>
            <a:noFill/>
          </a:ln>
        </p:spPr>
      </p:pic>
      <p:pic>
        <p:nvPicPr>
          <p:cNvPr id="60" name="Picture 59"/>
          <p:cNvPicPr/>
          <p:nvPr/>
        </p:nvPicPr>
        <p:blipFill>
          <a:blip r:embed="rId4"/>
          <a:stretch/>
        </p:blipFill>
        <p:spPr>
          <a:xfrm>
            <a:off x="3672000" y="2568240"/>
            <a:ext cx="5617800" cy="2885040"/>
          </a:xfrm>
          <a:prstGeom prst="rect">
            <a:avLst/>
          </a:prstGeom>
          <a:ln>
            <a:noFill/>
          </a:ln>
        </p:spPr>
      </p:pic>
      <p:sp>
        <p:nvSpPr>
          <p:cNvPr id="61" name="CustomShape 3"/>
          <p:cNvSpPr/>
          <p:nvPr/>
        </p:nvSpPr>
        <p:spPr>
          <a:xfrm>
            <a:off x="10540560" y="1126800"/>
            <a:ext cx="1651440" cy="396360"/>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b="1" strike="noStrike" spc="-1" dirty="0" err="1">
                <a:solidFill>
                  <a:srgbClr val="FFFFFF"/>
                </a:solidFill>
                <a:latin typeface="Century Gothic" panose="020B0502020202020204" pitchFamily="34" charset="0"/>
                <a:ea typeface="Century Gothic"/>
              </a:rPr>
              <a:t>prononcer</a:t>
            </a:r>
            <a:endParaRPr lang="en-GB" sz="2000" b="0" strike="noStrike" spc="-1" dirty="0">
              <a:latin typeface="Century Gothic" panose="020B0502020202020204" pitchFamily="34" charset="0"/>
            </a:endParaRPr>
          </a:p>
        </p:txBody>
      </p:sp>
      <p:sp>
        <p:nvSpPr>
          <p:cNvPr id="2" name="Title 1">
            <a:extLst>
              <a:ext uri="{FF2B5EF4-FFF2-40B4-BE49-F238E27FC236}">
                <a16:creationId xmlns:a16="http://schemas.microsoft.com/office/drawing/2014/main" id="{B1BECEAA-A511-4429-879A-05DFC0734CA5}"/>
              </a:ext>
            </a:extLst>
          </p:cNvPr>
          <p:cNvSpPr>
            <a:spLocks noGrp="1"/>
          </p:cNvSpPr>
          <p:nvPr>
            <p:ph type="title"/>
          </p:nvPr>
        </p:nvSpPr>
        <p:spPr>
          <a:xfrm>
            <a:off x="150030" y="379005"/>
            <a:ext cx="2236020" cy="2288310"/>
          </a:xfrm>
        </p:spPr>
        <p:txBody>
          <a:bodyPr/>
          <a:lstStyle/>
          <a:p>
            <a:pPr algn="ctr"/>
            <a:r>
              <a:rPr lang="en-GB" sz="11500" b="1" spc="-1" dirty="0">
                <a:solidFill>
                  <a:srgbClr val="002060"/>
                </a:solidFill>
                <a:latin typeface="Century Gothic" panose="020B0502020202020204" pitchFamily="34" charset="0"/>
                <a:ea typeface="Century Gothic"/>
              </a:rPr>
              <a:t>[o]</a:t>
            </a:r>
            <a:endParaRPr lang="en-GB" sz="11500" dirty="0">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844280" y="9115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1" strike="noStrike" spc="-1" dirty="0">
                <a:solidFill>
                  <a:srgbClr val="002060"/>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sp>
        <p:nvSpPr>
          <p:cNvPr id="63" name="CustomShape 2"/>
          <p:cNvSpPr/>
          <p:nvPr/>
        </p:nvSpPr>
        <p:spPr>
          <a:xfrm>
            <a:off x="1844280" y="34290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1" strike="noStrike" spc="-1">
                <a:solidFill>
                  <a:srgbClr val="002060"/>
                </a:solidFill>
                <a:latin typeface="Century Gothic" panose="020B0502020202020204" pitchFamily="34" charset="0"/>
                <a:ea typeface="Century Gothic"/>
              </a:rPr>
              <a:t>[a]</a:t>
            </a:r>
            <a:endParaRPr lang="en-GB" sz="11500" b="0" strike="noStrike" spc="-1">
              <a:latin typeface="Century Gothic" panose="020B0502020202020204" pitchFamily="34" charset="0"/>
            </a:endParaRPr>
          </a:p>
        </p:txBody>
      </p:sp>
      <p:pic>
        <p:nvPicPr>
          <p:cNvPr id="64" name="Google Shape;132;p5"/>
          <p:cNvPicPr/>
          <p:nvPr/>
        </p:nvPicPr>
        <p:blipFill>
          <a:blip r:embed="rId3"/>
          <a:stretch/>
        </p:blipFill>
        <p:spPr>
          <a:xfrm>
            <a:off x="10972836" y="136080"/>
            <a:ext cx="775440" cy="775440"/>
          </a:xfrm>
          <a:prstGeom prst="rect">
            <a:avLst/>
          </a:prstGeom>
          <a:ln>
            <a:noFill/>
          </a:ln>
        </p:spPr>
      </p:pic>
      <p:sp>
        <p:nvSpPr>
          <p:cNvPr id="65" name="CustomShape 3"/>
          <p:cNvSpPr/>
          <p:nvPr/>
        </p:nvSpPr>
        <p:spPr>
          <a:xfrm>
            <a:off x="4536000" y="3555720"/>
            <a:ext cx="625032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err="1">
                <a:solidFill>
                  <a:srgbClr val="002060"/>
                </a:solidFill>
                <a:latin typeface="Century Gothic" panose="020B0502020202020204" pitchFamily="34" charset="0"/>
                <a:ea typeface="Century Gothic"/>
              </a:rPr>
              <a:t>b</a:t>
            </a:r>
            <a:r>
              <a:rPr lang="en-GB" sz="11500" b="0"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0"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0" strike="noStrike" spc="-1" dirty="0" err="1">
                <a:solidFill>
                  <a:srgbClr val="808080"/>
                </a:solidFill>
                <a:latin typeface="Century Gothic" panose="020B0502020202020204" pitchFamily="34" charset="0"/>
                <a:ea typeface="Century Gothic"/>
              </a:rPr>
              <a:t>e</a:t>
            </a:r>
            <a:endParaRPr lang="en-GB" sz="11500" b="0" strike="noStrike" spc="-1" dirty="0">
              <a:latin typeface="Century Gothic" panose="020B0502020202020204" pitchFamily="34" charset="0"/>
            </a:endParaRPr>
          </a:p>
        </p:txBody>
      </p:sp>
      <p:sp>
        <p:nvSpPr>
          <p:cNvPr id="66" name="CustomShape 4"/>
          <p:cNvSpPr/>
          <p:nvPr/>
        </p:nvSpPr>
        <p:spPr>
          <a:xfrm>
            <a:off x="4488480" y="96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a:solidFill>
                  <a:srgbClr val="002060"/>
                </a:solidFill>
                <a:latin typeface="Century Gothic" panose="020B0502020202020204" pitchFamily="34" charset="0"/>
                <a:ea typeface="Century Gothic"/>
              </a:rPr>
              <a:t>m</a:t>
            </a:r>
            <a:r>
              <a:rPr lang="en-GB" sz="11500" b="0" strike="noStrike" spc="-1" dirty="0">
                <a:solidFill>
                  <a:srgbClr val="FF0066"/>
                </a:solidFill>
                <a:latin typeface="Century Gothic" panose="020B0502020202020204" pitchFamily="34" charset="0"/>
                <a:ea typeface="Century Gothic"/>
              </a:rPr>
              <a:t>o</a:t>
            </a:r>
            <a:r>
              <a:rPr lang="en-GB" sz="11500" b="0" strike="noStrike" spc="-1" dirty="0">
                <a:solidFill>
                  <a:srgbClr val="002060"/>
                </a:solidFill>
                <a:latin typeface="Century Gothic" panose="020B0502020202020204" pitchFamily="34" charset="0"/>
                <a:ea typeface="Century Gothic"/>
              </a:rPr>
              <a:t>t</a:t>
            </a:r>
            <a:r>
              <a:rPr lang="en-GB" sz="11500" b="0" strike="noStrike" spc="-1" dirty="0">
                <a:solidFill>
                  <a:srgbClr val="FF0066"/>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sp>
        <p:nvSpPr>
          <p:cNvPr id="2" name="Title 1">
            <a:extLst>
              <a:ext uri="{FF2B5EF4-FFF2-40B4-BE49-F238E27FC236}">
                <a16:creationId xmlns:a16="http://schemas.microsoft.com/office/drawing/2014/main" id="{4AAF63C3-E19E-4D3A-B59E-DE8DD4A12A74}"/>
              </a:ext>
            </a:extLst>
          </p:cNvPr>
          <p:cNvSpPr>
            <a:spLocks noGrp="1"/>
          </p:cNvSpPr>
          <p:nvPr>
            <p:ph type="title"/>
          </p:nvPr>
        </p:nvSpPr>
        <p:spPr>
          <a:xfrm>
            <a:off x="10622279" y="1027830"/>
            <a:ext cx="1476555" cy="44028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7208640" y="1675080"/>
            <a:ext cx="457128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0" b="1" strike="noStrike" spc="-1">
                <a:solidFill>
                  <a:srgbClr val="002060"/>
                </a:solidFill>
                <a:latin typeface="Century Gothic" panose="020B0502020202020204" pitchFamily="34" charset="0"/>
                <a:ea typeface="Century Gothic"/>
              </a:rPr>
              <a:t>[o]</a:t>
            </a:r>
            <a:endParaRPr lang="en-GB" sz="8000" b="0" strike="noStrike" spc="-1">
              <a:latin typeface="Century Gothic" panose="020B0502020202020204" pitchFamily="34" charset="0"/>
            </a:endParaRPr>
          </a:p>
        </p:txBody>
      </p:sp>
      <p:sp>
        <p:nvSpPr>
          <p:cNvPr id="69" name="CustomShape 2"/>
          <p:cNvSpPr/>
          <p:nvPr/>
        </p:nvSpPr>
        <p:spPr>
          <a:xfrm>
            <a:off x="154440" y="1675080"/>
            <a:ext cx="457128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0" b="1" strike="noStrike" spc="-1">
                <a:solidFill>
                  <a:srgbClr val="002060"/>
                </a:solidFill>
                <a:latin typeface="Century Gothic" panose="020B0502020202020204" pitchFamily="34" charset="0"/>
                <a:ea typeface="Century Gothic"/>
              </a:rPr>
              <a:t>[a]</a:t>
            </a:r>
            <a:endParaRPr lang="en-GB" sz="8000" b="0" strike="noStrike" spc="-1">
              <a:latin typeface="Century Gothic" panose="020B0502020202020204" pitchFamily="34" charset="0"/>
            </a:endParaRPr>
          </a:p>
        </p:txBody>
      </p:sp>
      <p:pic>
        <p:nvPicPr>
          <p:cNvPr id="70" name="Google Shape;145;p6"/>
          <p:cNvPicPr/>
          <p:nvPr/>
        </p:nvPicPr>
        <p:blipFill>
          <a:blip r:embed="rId3"/>
          <a:stretch/>
        </p:blipFill>
        <p:spPr>
          <a:xfrm>
            <a:off x="10939365" y="200340"/>
            <a:ext cx="775440" cy="775440"/>
          </a:xfrm>
          <a:prstGeom prst="rect">
            <a:avLst/>
          </a:prstGeom>
          <a:ln>
            <a:noFill/>
          </a:ln>
        </p:spPr>
      </p:pic>
      <p:sp>
        <p:nvSpPr>
          <p:cNvPr id="72" name="CustomShape 4"/>
          <p:cNvSpPr/>
          <p:nvPr/>
        </p:nvSpPr>
        <p:spPr>
          <a:xfrm>
            <a:off x="1836000" y="1620000"/>
            <a:ext cx="543384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9310" b="0" strike="noStrike" spc="-1" dirty="0" err="1">
                <a:solidFill>
                  <a:srgbClr val="002060"/>
                </a:solidFill>
                <a:latin typeface="Century Gothic" panose="020B0502020202020204" pitchFamily="34" charset="0"/>
                <a:ea typeface="Century Gothic"/>
              </a:rPr>
              <a:t>b</a:t>
            </a:r>
            <a:r>
              <a:rPr lang="en-GB" sz="9310" b="0" strike="noStrike" spc="-1" dirty="0" err="1">
                <a:solidFill>
                  <a:srgbClr val="FF0066"/>
                </a:solidFill>
                <a:latin typeface="Century Gothic" panose="020B0502020202020204" pitchFamily="34" charset="0"/>
                <a:ea typeface="Century Gothic"/>
              </a:rPr>
              <a:t>a</a:t>
            </a:r>
            <a:r>
              <a:rPr lang="en-GB" sz="9310" b="0" strike="noStrike" spc="-1" dirty="0" err="1">
                <a:solidFill>
                  <a:srgbClr val="002060"/>
                </a:solidFill>
                <a:latin typeface="Century Gothic" panose="020B0502020202020204" pitchFamily="34" charset="0"/>
                <a:ea typeface="Century Gothic"/>
              </a:rPr>
              <a:t>n</a:t>
            </a:r>
            <a:r>
              <a:rPr lang="en-GB" sz="9310" b="0" strike="noStrike" spc="-1" dirty="0" err="1">
                <a:solidFill>
                  <a:srgbClr val="FF0066"/>
                </a:solidFill>
                <a:latin typeface="Century Gothic" panose="020B0502020202020204" pitchFamily="34" charset="0"/>
                <a:ea typeface="Century Gothic"/>
              </a:rPr>
              <a:t>a</a:t>
            </a:r>
            <a:r>
              <a:rPr lang="en-GB" sz="9310" b="0" strike="noStrike" spc="-1" dirty="0" err="1">
                <a:solidFill>
                  <a:srgbClr val="002060"/>
                </a:solidFill>
                <a:latin typeface="Century Gothic" panose="020B0502020202020204" pitchFamily="34" charset="0"/>
                <a:ea typeface="Century Gothic"/>
              </a:rPr>
              <a:t>n</a:t>
            </a:r>
            <a:r>
              <a:rPr lang="en-GB" sz="9310" b="0" strike="noStrike" spc="-1" dirty="0" err="1">
                <a:solidFill>
                  <a:srgbClr val="808080"/>
                </a:solidFill>
                <a:latin typeface="Century Gothic" panose="020B0502020202020204" pitchFamily="34" charset="0"/>
                <a:ea typeface="Century Gothic"/>
              </a:rPr>
              <a:t>e</a:t>
            </a:r>
            <a:endParaRPr lang="en-GB" sz="9310" b="0" strike="noStrike" spc="-1" dirty="0">
              <a:latin typeface="Century Gothic" panose="020B0502020202020204" pitchFamily="34" charset="0"/>
            </a:endParaRPr>
          </a:p>
        </p:txBody>
      </p:sp>
      <p:sp>
        <p:nvSpPr>
          <p:cNvPr id="73" name="CustomShape 5"/>
          <p:cNvSpPr/>
          <p:nvPr/>
        </p:nvSpPr>
        <p:spPr>
          <a:xfrm>
            <a:off x="8772480" y="1537200"/>
            <a:ext cx="457128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9310" b="0" strike="noStrike" spc="-1" dirty="0">
                <a:solidFill>
                  <a:srgbClr val="002060"/>
                </a:solidFill>
                <a:latin typeface="Century Gothic" panose="020B0502020202020204" pitchFamily="34" charset="0"/>
                <a:ea typeface="Century Gothic"/>
              </a:rPr>
              <a:t>m</a:t>
            </a:r>
            <a:r>
              <a:rPr lang="en-GB" sz="9310" b="0" strike="noStrike" spc="-1" dirty="0">
                <a:solidFill>
                  <a:srgbClr val="FF0066"/>
                </a:solidFill>
                <a:latin typeface="Century Gothic" panose="020B0502020202020204" pitchFamily="34" charset="0"/>
                <a:ea typeface="Century Gothic"/>
              </a:rPr>
              <a:t>o</a:t>
            </a:r>
            <a:r>
              <a:rPr lang="en-GB" sz="9310" b="0" strike="noStrike" spc="-1" dirty="0">
                <a:solidFill>
                  <a:srgbClr val="002060"/>
                </a:solidFill>
                <a:latin typeface="Century Gothic" panose="020B0502020202020204" pitchFamily="34" charset="0"/>
                <a:ea typeface="Century Gothic"/>
              </a:rPr>
              <a:t>t</a:t>
            </a:r>
            <a:r>
              <a:rPr lang="en-GB" sz="9310" b="0" strike="noStrike" spc="-1" dirty="0">
                <a:solidFill>
                  <a:srgbClr val="FF0066"/>
                </a:solidFill>
                <a:latin typeface="Century Gothic" panose="020B0502020202020204" pitchFamily="34" charset="0"/>
                <a:ea typeface="Century Gothic"/>
              </a:rPr>
              <a:t>o</a:t>
            </a:r>
            <a:endParaRPr lang="en-GB" sz="9310" b="0" strike="noStrike" spc="-1" dirty="0">
              <a:latin typeface="Century Gothic" panose="020B0502020202020204" pitchFamily="34" charset="0"/>
            </a:endParaRPr>
          </a:p>
        </p:txBody>
      </p:sp>
      <p:pic>
        <p:nvPicPr>
          <p:cNvPr id="74" name="Picture 73"/>
          <p:cNvPicPr/>
          <p:nvPr/>
        </p:nvPicPr>
        <p:blipFill>
          <a:blip r:embed="rId4"/>
          <a:stretch/>
        </p:blipFill>
        <p:spPr>
          <a:xfrm>
            <a:off x="1531800" y="3492000"/>
            <a:ext cx="3291840" cy="1871640"/>
          </a:xfrm>
          <a:prstGeom prst="rect">
            <a:avLst/>
          </a:prstGeom>
          <a:ln>
            <a:noFill/>
          </a:ln>
        </p:spPr>
      </p:pic>
      <p:pic>
        <p:nvPicPr>
          <p:cNvPr id="75" name="Picture 74"/>
          <p:cNvPicPr/>
          <p:nvPr/>
        </p:nvPicPr>
        <p:blipFill>
          <a:blip r:embed="rId5"/>
          <a:stretch/>
        </p:blipFill>
        <p:spPr>
          <a:xfrm>
            <a:off x="7128000" y="3018600"/>
            <a:ext cx="4681800" cy="2404440"/>
          </a:xfrm>
          <a:prstGeom prst="rect">
            <a:avLst/>
          </a:prstGeom>
          <a:ln>
            <a:noFill/>
          </a:ln>
        </p:spPr>
      </p:pic>
      <p:sp>
        <p:nvSpPr>
          <p:cNvPr id="2" name="Title 1">
            <a:extLst>
              <a:ext uri="{FF2B5EF4-FFF2-40B4-BE49-F238E27FC236}">
                <a16:creationId xmlns:a16="http://schemas.microsoft.com/office/drawing/2014/main" id="{3252793F-86F9-48D0-BF4C-0844F5EA1F92}"/>
              </a:ext>
            </a:extLst>
          </p:cNvPr>
          <p:cNvSpPr>
            <a:spLocks noGrp="1"/>
          </p:cNvSpPr>
          <p:nvPr>
            <p:ph type="title"/>
          </p:nvPr>
        </p:nvSpPr>
        <p:spPr>
          <a:xfrm>
            <a:off x="10546080" y="1102950"/>
            <a:ext cx="1562010" cy="41769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146160" y="240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115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3" name="CustomShape 2"/>
          <p:cNvSpPr/>
          <p:nvPr/>
        </p:nvSpPr>
        <p:spPr>
          <a:xfrm>
            <a:off x="3131127" y="757800"/>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d</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0923480" y="205304"/>
            <a:ext cx="775440" cy="775440"/>
          </a:xfrm>
          <a:prstGeom prst="rect">
            <a:avLst/>
          </a:prstGeom>
          <a:ln>
            <a:noFill/>
          </a:ln>
        </p:spPr>
      </p:pic>
      <p:pic>
        <p:nvPicPr>
          <p:cNvPr id="8" name="Picture 7">
            <a:extLst>
              <a:ext uri="{FF2B5EF4-FFF2-40B4-BE49-F238E27FC236}">
                <a16:creationId xmlns:a16="http://schemas.microsoft.com/office/drawing/2014/main" id="{3EC62C51-B458-431B-BB8B-6FE1C006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656" y="635744"/>
            <a:ext cx="2394403" cy="2278674"/>
          </a:xfrm>
          <a:prstGeom prst="rect">
            <a:avLst/>
          </a:prstGeom>
        </p:spPr>
      </p:pic>
      <p:pic>
        <p:nvPicPr>
          <p:cNvPr id="9" name="Picture 8">
            <a:extLst>
              <a:ext uri="{FF2B5EF4-FFF2-40B4-BE49-F238E27FC236}">
                <a16:creationId xmlns:a16="http://schemas.microsoft.com/office/drawing/2014/main" id="{54B4A3E2-2874-482D-B570-0FB0744E6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8273" y="3119908"/>
            <a:ext cx="3319167" cy="3308105"/>
          </a:xfrm>
          <a:prstGeom prst="rect">
            <a:avLst/>
          </a:prstGeom>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576560" y="1091116"/>
            <a:ext cx="1469280"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73345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126720" y="213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a:ea typeface="Century Gothic"/>
              </a:rPr>
              <a:t>[e]</a:t>
            </a:r>
            <a:endParaRPr kumimoji="0" lang="en-GB" sz="11500" b="0" i="0" u="none" strike="noStrike" kern="1200" cap="none" spc="-1" normalizeH="0" baseline="0" noProof="0" dirty="0">
              <a:ln>
                <a:noFill/>
              </a:ln>
              <a:solidFill>
                <a:prstClr val="black"/>
              </a:solidFill>
              <a:effectLst/>
              <a:uLnTx/>
              <a:uFillTx/>
              <a:latin typeface="Arial"/>
            </a:endParaRPr>
          </a:p>
        </p:txBody>
      </p:sp>
      <p:sp>
        <p:nvSpPr>
          <p:cNvPr id="58" name="CustomShape 2"/>
          <p:cNvSpPr/>
          <p:nvPr/>
        </p:nvSpPr>
        <p:spPr>
          <a:xfrm>
            <a:off x="3554569" y="601200"/>
            <a:ext cx="5397191"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9" name="Google Shape;121;p4"/>
          <p:cNvPicPr/>
          <p:nvPr/>
        </p:nvPicPr>
        <p:blipFill>
          <a:blip r:embed="rId3"/>
          <a:stretch/>
        </p:blipFill>
        <p:spPr>
          <a:xfrm>
            <a:off x="10978080" y="213480"/>
            <a:ext cx="775440" cy="775440"/>
          </a:xfrm>
          <a:prstGeom prst="rect">
            <a:avLst/>
          </a:prstGeom>
          <a:ln>
            <a:noFill/>
          </a:ln>
        </p:spPr>
      </p:pic>
      <p:pic>
        <p:nvPicPr>
          <p:cNvPr id="7" name="Picture 6">
            <a:extLst>
              <a:ext uri="{FF2B5EF4-FFF2-40B4-BE49-F238E27FC236}">
                <a16:creationId xmlns:a16="http://schemas.microsoft.com/office/drawing/2014/main" id="{B729735D-3C75-4107-ACC0-F88C2E8E1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617" y="2400752"/>
            <a:ext cx="5104766" cy="4024257"/>
          </a:xfrm>
          <a:prstGeom prst="rect">
            <a:avLst/>
          </a:prstGeom>
        </p:spPr>
      </p:pic>
      <p:sp>
        <p:nvSpPr>
          <p:cNvPr id="2" name="Title 1">
            <a:extLst>
              <a:ext uri="{FF2B5EF4-FFF2-40B4-BE49-F238E27FC236}">
                <a16:creationId xmlns:a16="http://schemas.microsoft.com/office/drawing/2014/main" id="{910A8BFD-8F64-4776-94B3-C2DC620468C8}"/>
              </a:ext>
            </a:extLst>
          </p:cNvPr>
          <p:cNvSpPr>
            <a:spLocks noGrp="1"/>
          </p:cNvSpPr>
          <p:nvPr>
            <p:ph type="title"/>
          </p:nvPr>
        </p:nvSpPr>
        <p:spPr>
          <a:xfrm>
            <a:off x="10576560" y="1126800"/>
            <a:ext cx="1578480"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4558173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844280" y="911520"/>
            <a:ext cx="196786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115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3" name="CustomShape 2"/>
          <p:cNvSpPr/>
          <p:nvPr/>
        </p:nvSpPr>
        <p:spPr>
          <a:xfrm>
            <a:off x="1844280" y="3429000"/>
            <a:ext cx="243150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64" name="Google Shape;132;p5"/>
          <p:cNvPicPr/>
          <p:nvPr/>
        </p:nvPicPr>
        <p:blipFill>
          <a:blip r:embed="rId3"/>
          <a:stretch/>
        </p:blipFill>
        <p:spPr>
          <a:xfrm>
            <a:off x="10917405" y="136080"/>
            <a:ext cx="775440" cy="775440"/>
          </a:xfrm>
          <a:prstGeom prst="rect">
            <a:avLst/>
          </a:prstGeom>
          <a:ln>
            <a:noFill/>
          </a:ln>
        </p:spPr>
      </p:pic>
      <p:sp>
        <p:nvSpPr>
          <p:cNvPr id="65" name="CustomShape 3"/>
          <p:cNvSpPr/>
          <p:nvPr/>
        </p:nvSpPr>
        <p:spPr>
          <a:xfrm>
            <a:off x="4536000" y="3555720"/>
            <a:ext cx="625032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6" name="CustomShape 4"/>
          <p:cNvSpPr/>
          <p:nvPr/>
        </p:nvSpPr>
        <p:spPr>
          <a:xfrm>
            <a:off x="4488480" y="96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d</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590DA826-EF13-4BDC-AF66-4AED1C29732B}"/>
              </a:ext>
            </a:extLst>
          </p:cNvPr>
          <p:cNvSpPr>
            <a:spLocks noGrp="1"/>
          </p:cNvSpPr>
          <p:nvPr>
            <p:ph type="title"/>
          </p:nvPr>
        </p:nvSpPr>
        <p:spPr>
          <a:xfrm>
            <a:off x="10515600" y="1062000"/>
            <a:ext cx="1579050"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054880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2142</Words>
  <Application>Microsoft Office PowerPoint</Application>
  <PresentationFormat>Widescreen</PresentationFormat>
  <Paragraphs>240</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Jumble</vt:lpstr>
      <vt:lpstr>Modern Love</vt:lpstr>
      <vt:lpstr>Symbol</vt:lpstr>
      <vt:lpstr>Times New Roman</vt:lpstr>
      <vt:lpstr>Wingdings</vt:lpstr>
      <vt:lpstr>Office Theme</vt:lpstr>
      <vt:lpstr>Describing me and others</vt:lpstr>
      <vt:lpstr>Bonjour, tout le monde !</vt:lpstr>
      <vt:lpstr>[a] </vt:lpstr>
      <vt:lpstr>[o]</vt:lpstr>
      <vt:lpstr>prononcer</vt:lpstr>
      <vt:lpstr>prononcer</vt:lpstr>
      <vt:lpstr>prononcer</vt:lpstr>
      <vt:lpstr>prononcer</vt:lpstr>
      <vt:lpstr>prononcer</vt:lpstr>
      <vt:lpstr>prononcer</vt:lpstr>
      <vt:lpstr>prononcer</vt:lpstr>
      <vt:lpstr>prononciation</vt:lpstr>
      <vt:lpstr>les voyelles - song</vt:lpstr>
      <vt:lpstr>pair work</vt:lpstr>
      <vt:lpstr>read aloud</vt:lpstr>
      <vt:lpstr>read aloud</vt:lpstr>
      <vt:lpstr>Au revoir, tout le monde !</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30</cp:revision>
  <dcterms:created xsi:type="dcterms:W3CDTF">2021-07-02T08:19:04Z</dcterms:created>
  <dcterms:modified xsi:type="dcterms:W3CDTF">2023-09-06T04:14:45Z</dcterms:modified>
</cp:coreProperties>
</file>