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notesMasterIdLst>
    <p:notesMasterId r:id="rId10"/>
  </p:notesMasterIdLst>
  <p:sldIdLst>
    <p:sldId id="257" r:id="rId3"/>
    <p:sldId id="372" r:id="rId4"/>
    <p:sldId id="296" r:id="rId5"/>
    <p:sldId id="373" r:id="rId6"/>
    <p:sldId id="363" r:id="rId7"/>
    <p:sldId id="357" r:id="rId8"/>
    <p:sldId id="366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A1DA"/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624" autoAdjust="0"/>
    <p:restoredTop sz="47121" autoAdjust="0"/>
  </p:normalViewPr>
  <p:slideViewPr>
    <p:cSldViewPr snapToGrid="0">
      <p:cViewPr varScale="1">
        <p:scale>
          <a:sx n="50" d="100"/>
          <a:sy n="50" d="100"/>
        </p:scale>
        <p:origin x="2736" y="4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presProps" Target="presProps.xml"/><Relationship Id="rId5" Type="http://schemas.openxmlformats.org/officeDocument/2006/relationships/slide" Target="slides/slide3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B125C53-773C-49EE-98CA-2C16F81F252F}" type="datetimeFigureOut">
              <a:rPr lang="en-GB" smtClean="0"/>
              <a:t>25/09/2023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32D0CC9-DEA3-4A63-A921-D94C06607CC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827040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5" name="Google Shape;95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en-GB" sz="1800" dirty="0"/>
              <a:t>Artwork by Steve Clarke. Pronoun pictures from NCELP (www.ncelp.org). All additional pictures selected from </a:t>
            </a:r>
            <a:r>
              <a:rPr lang="en-GB" sz="1800" dirty="0" err="1"/>
              <a:t>Pixabay</a:t>
            </a:r>
            <a:r>
              <a:rPr lang="en-GB" sz="1800" dirty="0"/>
              <a:t> and are available under a Creative Commons license, no attribution required.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endParaRPr lang="en-GB" sz="1800" dirty="0"/>
          </a:p>
          <a:p>
            <a:pPr marL="216000" marR="0" lvl="0" indent="-2160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800" b="1" i="0" strike="noStrike" spc="-1" dirty="0">
                <a:solidFill>
                  <a:srgbClr val="002060"/>
                </a:solidFill>
                <a:latin typeface="Century Gothic"/>
                <a:ea typeface="Century Gothic"/>
              </a:rPr>
              <a:t>Phonics: </a:t>
            </a:r>
            <a:r>
              <a:rPr lang="fr-FR" sz="1800" b="1" i="0" strike="noStrike" spc="-1" dirty="0">
                <a:solidFill>
                  <a:srgbClr val="002060"/>
                </a:solidFill>
                <a:latin typeface="Century Gothic"/>
                <a:ea typeface="Century Gothic"/>
              </a:rPr>
              <a:t>[on] non ! [72] crayon [&gt;5000] onze [2447] monde [77] pont [1889] </a:t>
            </a:r>
          </a:p>
          <a:p>
            <a:pPr marL="216000" marR="0" lvl="0" indent="-2160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FR" sz="1800" b="0" i="0" strike="noStrike" spc="-1" dirty="0">
              <a:solidFill>
                <a:srgbClr val="002060"/>
              </a:solidFill>
              <a:latin typeface="Century Gothic"/>
              <a:ea typeface="Century Gothic"/>
            </a:endParaRPr>
          </a:p>
          <a:p>
            <a:pPr marL="216000" marR="0" lvl="0" indent="-2160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800" b="0" strike="noStrike" spc="-1" dirty="0">
                <a:solidFill>
                  <a:srgbClr val="002060"/>
                </a:solidFill>
                <a:latin typeface="Century Gothic"/>
                <a:ea typeface="Century Gothic"/>
              </a:rPr>
              <a:t>Frequency of new words:</a:t>
            </a:r>
            <a:endParaRPr lang="en-GB" sz="1800" b="0" strike="noStrike" spc="-1" dirty="0">
              <a:latin typeface="Arial"/>
            </a:endParaRPr>
          </a:p>
          <a:p>
            <a:pPr marL="216000" indent="-216000">
              <a:lnSpc>
                <a:spcPct val="100000"/>
              </a:lnSpc>
            </a:pPr>
            <a:r>
              <a:rPr lang="it-IT" sz="1800" b="1" i="0" strike="noStrike" spc="-1" dirty="0">
                <a:solidFill>
                  <a:srgbClr val="002060"/>
                </a:solidFill>
                <a:latin typeface="Century Gothic"/>
                <a:ea typeface="Century Gothic"/>
              </a:rPr>
              <a:t>Vocabulary</a:t>
            </a:r>
            <a:r>
              <a:rPr lang="it-IT" sz="1800" b="0" i="0" strike="noStrike" spc="-1" dirty="0">
                <a:solidFill>
                  <a:srgbClr val="002060"/>
                </a:solidFill>
                <a:latin typeface="Century Gothic"/>
                <a:ea typeface="Century Gothic"/>
              </a:rPr>
              <a:t>: </a:t>
            </a:r>
            <a:r>
              <a:rPr lang="fr-FR" sz="1800" b="1" i="0" strike="noStrike" spc="-1" dirty="0">
                <a:solidFill>
                  <a:srgbClr val="002060"/>
                </a:solidFill>
                <a:latin typeface="Century Gothic"/>
                <a:ea typeface="Century Gothic"/>
              </a:rPr>
              <a:t> tu as [8] crayon [&gt;5000] règle [488] gomme [&gt;5000] livre [358]</a:t>
            </a:r>
          </a:p>
          <a:p>
            <a:pPr marL="216000" indent="-216000">
              <a:lnSpc>
                <a:spcPct val="100000"/>
              </a:lnSpc>
            </a:pPr>
            <a:endParaRPr lang="fr-FR" sz="1800" b="1" i="0" strike="noStrike" spc="-1" dirty="0">
              <a:solidFill>
                <a:srgbClr val="002060"/>
              </a:solidFill>
              <a:latin typeface="Century Gothic"/>
              <a:ea typeface="Century Gothic"/>
            </a:endParaRPr>
          </a:p>
          <a:p>
            <a:pPr marL="216000" indent="-216000">
              <a:lnSpc>
                <a:spcPct val="100000"/>
              </a:lnSpc>
            </a:pPr>
            <a:r>
              <a:rPr lang="fr-FR" sz="1800" b="1" i="0" strike="noStrike" spc="-1" dirty="0" err="1">
                <a:solidFill>
                  <a:srgbClr val="002060"/>
                </a:solidFill>
                <a:latin typeface="Century Gothic"/>
                <a:ea typeface="Century Gothic"/>
              </a:rPr>
              <a:t>Revisit</a:t>
            </a:r>
            <a:r>
              <a:rPr lang="fr-FR" sz="1800" b="1" i="0" strike="noStrike" spc="-1" dirty="0">
                <a:solidFill>
                  <a:srgbClr val="002060"/>
                </a:solidFill>
                <a:latin typeface="Century Gothic"/>
                <a:ea typeface="Century Gothic"/>
              </a:rPr>
              <a:t> 1: </a:t>
            </a:r>
            <a:r>
              <a:rPr lang="fr-FR" sz="1800" b="0" i="0" strike="noStrike" spc="-1" dirty="0" err="1">
                <a:solidFill>
                  <a:srgbClr val="002060"/>
                </a:solidFill>
                <a:latin typeface="Century Gothic"/>
                <a:ea typeface="Century Gothic"/>
              </a:rPr>
              <a:t>Revisit</a:t>
            </a:r>
            <a:r>
              <a:rPr lang="fr-FR" sz="1800" b="0" i="0" strike="noStrike" spc="-1" dirty="0">
                <a:solidFill>
                  <a:srgbClr val="002060"/>
                </a:solidFill>
                <a:latin typeface="Century Gothic"/>
                <a:ea typeface="Century Gothic"/>
              </a:rPr>
              <a:t> </a:t>
            </a:r>
            <a:r>
              <a:rPr lang="fr-FR" sz="1800" b="0" i="0" strike="noStrike" spc="-1" dirty="0" err="1">
                <a:solidFill>
                  <a:srgbClr val="002060"/>
                </a:solidFill>
                <a:latin typeface="Century Gothic"/>
                <a:ea typeface="Century Gothic"/>
              </a:rPr>
              <a:t>days</a:t>
            </a:r>
            <a:r>
              <a:rPr lang="fr-FR" sz="1800" b="0" i="0" strike="noStrike" spc="-1" dirty="0">
                <a:solidFill>
                  <a:srgbClr val="002060"/>
                </a:solidFill>
                <a:latin typeface="Century Gothic"/>
                <a:ea typeface="Century Gothic"/>
              </a:rPr>
              <a:t> of the </a:t>
            </a:r>
            <a:r>
              <a:rPr lang="fr-FR" sz="1800" b="0" i="0" strike="noStrike" spc="-1" dirty="0" err="1">
                <a:solidFill>
                  <a:srgbClr val="002060"/>
                </a:solidFill>
                <a:latin typeface="Century Gothic"/>
                <a:ea typeface="Century Gothic"/>
              </a:rPr>
              <a:t>week</a:t>
            </a:r>
            <a:r>
              <a:rPr lang="fr-FR" sz="1800" b="0" i="0" strike="noStrike" spc="-1" dirty="0">
                <a:solidFill>
                  <a:srgbClr val="002060"/>
                </a:solidFill>
                <a:latin typeface="Century Gothic"/>
                <a:ea typeface="Century Gothic"/>
              </a:rPr>
              <a:t> sérieux [412] heureux [764] curieux [2424] courageux [2198 semaine [245]</a:t>
            </a:r>
          </a:p>
          <a:p>
            <a:pPr marL="216000" indent="-216000">
              <a:lnSpc>
                <a:spcPct val="100000"/>
              </a:lnSpc>
            </a:pPr>
            <a:r>
              <a:rPr lang="en-GB" sz="1600" b="1" dirty="0">
                <a:solidFill>
                  <a:schemeClr val="dk1"/>
                </a:solidFill>
                <a:effectLst/>
                <a:latin typeface="Century Gothic" panose="020B0502020202020204" pitchFamily="34" charset="0"/>
                <a:ea typeface="+mn-ea"/>
                <a:cs typeface="+mn-cs"/>
              </a:rPr>
              <a:t>Revisit 2</a:t>
            </a:r>
            <a:r>
              <a:rPr lang="en-GB" sz="1600" dirty="0">
                <a:solidFill>
                  <a:schemeClr val="dk1"/>
                </a:solidFill>
                <a:effectLst/>
                <a:latin typeface="Century Gothic" panose="020B0502020202020204" pitchFamily="34" charset="0"/>
                <a:ea typeface="+mn-ea"/>
                <a:cs typeface="+mn-cs"/>
              </a:rPr>
              <a:t>: </a:t>
            </a:r>
            <a:r>
              <a:rPr lang="fr-FR" sz="1600" dirty="0">
                <a:solidFill>
                  <a:schemeClr val="dk1"/>
                </a:solidFill>
                <a:effectLst/>
                <a:latin typeface="Century Gothic" panose="020B0502020202020204" pitchFamily="34" charset="0"/>
                <a:ea typeface="+mn-ea"/>
                <a:cs typeface="+mn-cs"/>
              </a:rPr>
              <a:t>écouter [429] parler [106] lire [278] écrire [382] banane [&gt;5000] cheval [2220] midi [2483] moto [&gt;5000] univers [2112]</a:t>
            </a:r>
          </a:p>
          <a:p>
            <a:pPr marL="216000" indent="-216000">
              <a:lnSpc>
                <a:spcPct val="100000"/>
              </a:lnSpc>
            </a:pPr>
            <a:r>
              <a:rPr lang="en-GB" sz="1600" dirty="0" err="1">
                <a:solidFill>
                  <a:schemeClr val="dk1"/>
                </a:solidFill>
                <a:effectLst/>
                <a:latin typeface="Century Gothic" panose="020B0502020202020204" pitchFamily="34" charset="0"/>
                <a:ea typeface="+mn-ea"/>
                <a:cs typeface="+mn-cs"/>
              </a:rPr>
              <a:t>Londsale</a:t>
            </a:r>
            <a:r>
              <a:rPr lang="en-GB" sz="1600" dirty="0">
                <a:solidFill>
                  <a:schemeClr val="dk1"/>
                </a:solidFill>
                <a:effectLst/>
                <a:latin typeface="Century Gothic" panose="020B0502020202020204" pitchFamily="34" charset="0"/>
                <a:ea typeface="+mn-ea"/>
                <a:cs typeface="+mn-cs"/>
              </a:rPr>
              <a:t>, D., &amp; Le Bras, Y.  (2009). </a:t>
            </a:r>
            <a:r>
              <a:rPr lang="en-GB" sz="1600" i="1" dirty="0">
                <a:solidFill>
                  <a:schemeClr val="dk1"/>
                </a:solidFill>
                <a:effectLst/>
                <a:latin typeface="Century Gothic" panose="020B0502020202020204" pitchFamily="34" charset="0"/>
                <a:ea typeface="+mn-ea"/>
                <a:cs typeface="+mn-cs"/>
              </a:rPr>
              <a:t>A Frequency Dictionary of French: Core vocabulary for learners </a:t>
            </a:r>
            <a:r>
              <a:rPr lang="en-GB" sz="1600" dirty="0">
                <a:solidFill>
                  <a:schemeClr val="dk1"/>
                </a:solidFill>
                <a:effectLst/>
                <a:latin typeface="Century Gothic" panose="020B0502020202020204" pitchFamily="34" charset="0"/>
                <a:ea typeface="+mn-ea"/>
                <a:cs typeface="+mn-cs"/>
              </a:rPr>
              <a:t>London: Routledge.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lang="en-GB" sz="1800" dirty="0">
              <a:latin typeface="+mn-lt"/>
              <a:ea typeface="Calibri"/>
              <a:cs typeface="Calibri"/>
              <a:sym typeface="Calibri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tabLst/>
              <a:defRPr/>
            </a:pPr>
            <a:r>
              <a:rPr lang="en-GB" sz="1800" dirty="0"/>
              <a:t>The frequency rankings for words that occur in this PowerPoint which have been</a:t>
            </a:r>
            <a:r>
              <a:rPr lang="en-GB" sz="1800" i="1" dirty="0"/>
              <a:t> previously</a:t>
            </a:r>
            <a:r>
              <a:rPr lang="en-GB" sz="1800" dirty="0"/>
              <a:t> introduced in these resources are given in the SOW and in the resources that first introduced and formally re-visited those words. 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en-GB" sz="1800" dirty="0"/>
              <a:t>For any </a:t>
            </a:r>
            <a:r>
              <a:rPr lang="en-GB" sz="1800" i="1" dirty="0"/>
              <a:t>other </a:t>
            </a:r>
            <a:r>
              <a:rPr lang="en-GB" sz="1800" dirty="0"/>
              <a:t>words that occur incidentally in this PowerPoint, frequency rankings will be provided in the notes field wherever possible.</a:t>
            </a:r>
          </a:p>
        </p:txBody>
      </p:sp>
      <p:sp>
        <p:nvSpPr>
          <p:cNvPr id="96" name="Google Shape;96;p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tabLst/>
              <a:defRPr/>
            </a:pPr>
            <a:fld id="{00000000-1234-1234-1234-123412341234}" type="slidenum">
              <a:rPr kumimoji="0" lang="en-GB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Calibri"/>
                <a:buNone/>
                <a:tabLst/>
                <a:defRPr/>
              </a:pPr>
              <a:t>1</a:t>
            </a:fld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GB" b="1" dirty="0"/>
              <a:t>Timing: </a:t>
            </a:r>
            <a:r>
              <a:rPr lang="en-GB" b="0" dirty="0"/>
              <a:t>5 minutes 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lang="en-GB" b="1"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GB" b="1" dirty="0"/>
              <a:t>Aim:</a:t>
            </a:r>
            <a:r>
              <a:rPr lang="en-GB" b="0" dirty="0"/>
              <a:t> to practise aural recognition of SSC [on].</a:t>
            </a:r>
            <a:br>
              <a:rPr lang="en-GB" b="0" dirty="0"/>
            </a:br>
            <a:endParaRPr lang="en-GB" b="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  <a:tabLst/>
              <a:defRPr/>
            </a:pPr>
            <a:r>
              <a:rPr lang="fr-FR" dirty="0"/>
              <a:t>This song has a lot</a:t>
            </a:r>
            <a:r>
              <a:rPr lang="fr-FR" baseline="0" dirty="0"/>
              <a:t> of the recent sounds in it and is very catchy.</a:t>
            </a:r>
            <a:br>
              <a:rPr lang="fr-FR" baseline="0" dirty="0"/>
            </a:br>
            <a:r>
              <a:rPr lang="fr-FR" b="1" baseline="0" dirty="0"/>
              <a:t>https://www.youtube.com/watch?v=trsEbqJ9L3E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  <a:tabLst/>
              <a:defRPr/>
            </a:pPr>
            <a:br>
              <a:rPr lang="en-GB" b="1" dirty="0"/>
            </a:br>
            <a:r>
              <a:rPr lang="en-GB" b="1" dirty="0"/>
              <a:t>(Note that there are several different versions available – check the link before using the lesson to make sure that this particular version is still available.  If not, search up a different one).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  <a:tabLst/>
              <a:defRPr/>
            </a:pPr>
            <a:endParaRPr lang="en-GB" b="1"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GB" b="1" dirty="0"/>
              <a:t>Procedure:</a:t>
            </a:r>
            <a:br>
              <a:rPr lang="en-GB" b="1" dirty="0"/>
            </a:br>
            <a:r>
              <a:rPr lang="en-GB" b="0" dirty="0"/>
              <a:t>1. Pre-load the </a:t>
            </a:r>
            <a:r>
              <a:rPr lang="en-GB" b="0" dirty="0" err="1"/>
              <a:t>youtube</a:t>
            </a:r>
            <a:r>
              <a:rPr lang="en-GB" b="0" dirty="0"/>
              <a:t> link so that it is paused at the start of the song.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GB" b="0" dirty="0"/>
              <a:t>2. Explain the task to pupils. 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GB" b="0" dirty="0"/>
              <a:t>3. Play the song.  Pupils put up a hand each time they hear [on] (it is a lot of times)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GB" b="0" dirty="0"/>
              <a:t>4. They will be able to join in with the repeated lines by the end of the song.</a:t>
            </a:r>
            <a:br>
              <a:rPr lang="en-GB" b="0" dirty="0"/>
            </a:br>
            <a:r>
              <a:rPr lang="en-GB" b="0" dirty="0"/>
              <a:t>5. Read the song lyrics through with pupils again at the end.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lang="en-GB" sz="1200" b="1" dirty="0"/>
          </a:p>
          <a:p>
            <a:r>
              <a:rPr lang="fr-FR" b="1" dirty="0"/>
              <a:t>Attribution</a:t>
            </a:r>
            <a:r>
              <a:rPr lang="fr-FR" dirty="0"/>
              <a:t>: "Leon le caméléon" Los Amigos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lang="en-GB" sz="12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-GB" sz="12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2</a:t>
            </a:fld>
            <a:endParaRPr kumimoji="0" lang="en-GB" sz="12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31253406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GB" b="1" dirty="0"/>
              <a:t>Timing: </a:t>
            </a:r>
            <a:r>
              <a:rPr lang="en-GB" b="0" dirty="0"/>
              <a:t>5 minutes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lang="en-GB" b="1"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GB" b="1" dirty="0"/>
              <a:t>Aim:</a:t>
            </a:r>
            <a:r>
              <a:rPr lang="en-GB" b="0" dirty="0"/>
              <a:t> to practise written comprehension of </a:t>
            </a:r>
            <a:r>
              <a:rPr lang="en-GB" b="0" i="1" dirty="0" err="1"/>
              <a:t>tu</a:t>
            </a:r>
            <a:r>
              <a:rPr lang="en-GB" b="0" i="1" dirty="0"/>
              <a:t> as </a:t>
            </a:r>
            <a:r>
              <a:rPr lang="en-GB" b="0" dirty="0"/>
              <a:t>and </a:t>
            </a:r>
            <a:r>
              <a:rPr lang="en-GB" b="0" i="1" dirty="0" err="1"/>
              <a:t>elle</a:t>
            </a:r>
            <a:r>
              <a:rPr lang="en-GB" b="0" i="1" dirty="0"/>
              <a:t> a </a:t>
            </a:r>
            <a:r>
              <a:rPr lang="en-GB" b="0" dirty="0"/>
              <a:t>plus 8 nouns.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lang="en-GB" b="1"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GB" b="1" dirty="0"/>
              <a:t>Procedure: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GB" b="0" dirty="0"/>
              <a:t>1. Explain the scenario.</a:t>
            </a:r>
            <a:br>
              <a:rPr lang="en-GB" b="0" dirty="0"/>
            </a:br>
            <a:r>
              <a:rPr lang="en-GB" b="0" dirty="0"/>
              <a:t>2. Pupils decide who is referred to in each message and what is talked about.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GB" b="0" dirty="0"/>
              <a:t>3. They write this in two lists.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GB" b="0" dirty="0"/>
              <a:t>4. Click to check answers.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lang="en-GB" sz="12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-GB" sz="12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3</a:t>
            </a:fld>
            <a:endParaRPr kumimoji="0" lang="en-GB" sz="12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42708956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GB" b="1" dirty="0"/>
              <a:t>Timing: </a:t>
            </a:r>
            <a:r>
              <a:rPr lang="en-GB" b="0" dirty="0"/>
              <a:t>5 minutes 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lang="en-GB" b="1"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GB" b="1" dirty="0"/>
              <a:t>Aim:</a:t>
            </a:r>
            <a:r>
              <a:rPr lang="en-GB" b="0" dirty="0"/>
              <a:t> to practise written comprehension of a this week’s verbs and other vocabulary.</a:t>
            </a:r>
            <a:br>
              <a:rPr lang="en-GB" b="0" dirty="0"/>
            </a:br>
            <a:endParaRPr lang="en-GB" b="1"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GB" b="1" dirty="0"/>
              <a:t>Procedure:</a:t>
            </a:r>
            <a:br>
              <a:rPr lang="en-GB" b="1" dirty="0"/>
            </a:br>
            <a:r>
              <a:rPr lang="en-GB" b="0" dirty="0"/>
              <a:t>1. Pupils read each sentence and look at the list of five items.</a:t>
            </a:r>
            <a:br>
              <a:rPr lang="en-GB" b="0" dirty="0"/>
            </a:br>
            <a:r>
              <a:rPr lang="en-GB" b="0" dirty="0"/>
              <a:t>2. They decide you has it (or note if no-one does).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GB" b="0" dirty="0"/>
              <a:t>3. Elicit the answers orally and click to reveal the answers.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GB" b="0" dirty="0"/>
              <a:t>4. Finally ask pupils to identify anything the boys have packed which were not on the list.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GB" b="0" dirty="0"/>
              <a:t>5. Elicit the English meanings of these three items, orally.</a:t>
            </a:r>
            <a:br>
              <a:rPr lang="en-GB" b="0" dirty="0"/>
            </a:br>
            <a:endParaRPr lang="en-GB" sz="12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-GB" sz="12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4</a:t>
            </a:fld>
            <a:endParaRPr kumimoji="0" lang="en-GB" sz="12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61146138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b="1" dirty="0">
                <a:solidFill>
                  <a:schemeClr val="accent5">
                    <a:lumMod val="50000"/>
                  </a:schemeClr>
                </a:solidFill>
              </a:rPr>
              <a:t>Timing:</a:t>
            </a:r>
            <a:r>
              <a:rPr lang="en-GB" sz="1200" b="1" baseline="0" dirty="0">
                <a:solidFill>
                  <a:schemeClr val="accent5">
                    <a:lumMod val="50000"/>
                  </a:schemeClr>
                </a:solidFill>
              </a:rPr>
              <a:t> 5 minutes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br>
              <a:rPr lang="en-GB" b="1" dirty="0"/>
            </a:br>
            <a:r>
              <a:rPr lang="en-GB" b="1" dirty="0"/>
              <a:t>Aim: </a:t>
            </a:r>
            <a:r>
              <a:rPr lang="en-GB" b="0" dirty="0"/>
              <a:t>to practise oral production of </a:t>
            </a:r>
            <a:r>
              <a:rPr lang="en-GB" b="0" i="1" dirty="0" err="1"/>
              <a:t>tu</a:t>
            </a:r>
            <a:r>
              <a:rPr lang="en-GB" b="0" i="1" dirty="0"/>
              <a:t> as </a:t>
            </a:r>
            <a:r>
              <a:rPr lang="en-GB" b="0" dirty="0"/>
              <a:t>in raised intonation questions, and this week’s vocabulary items.</a:t>
            </a:r>
            <a:br>
              <a:rPr lang="en-GB" b="0" dirty="0"/>
            </a:br>
            <a:endParaRPr lang="en-GB" b="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="1" dirty="0"/>
              <a:t>Procedure:</a:t>
            </a:r>
            <a:br>
              <a:rPr lang="en-GB" dirty="0"/>
            </a:br>
            <a:r>
              <a:rPr lang="en-GB" dirty="0"/>
              <a:t>1. Pupil A chooses (in secret) a bag, A, B, C or D..</a:t>
            </a:r>
            <a:br>
              <a:rPr lang="en-GB" dirty="0"/>
            </a:br>
            <a:r>
              <a:rPr lang="en-GB" dirty="0"/>
              <a:t>2. Pupil B asks questions to guess which bag A has chosen.</a:t>
            </a:r>
            <a:br>
              <a:rPr lang="en-GB" dirty="0"/>
            </a:br>
            <a:r>
              <a:rPr lang="en-GB" dirty="0"/>
              <a:t>3. When B correctly guesses, pupils swap and repeat the task.</a:t>
            </a:r>
            <a:br>
              <a:rPr lang="en-GB" dirty="0"/>
            </a:br>
            <a:br>
              <a:rPr lang="en-GB" dirty="0"/>
            </a:br>
            <a:r>
              <a:rPr lang="en-GB" b="1" dirty="0"/>
              <a:t>Note</a:t>
            </a:r>
            <a:r>
              <a:rPr lang="en-GB" dirty="0"/>
              <a:t>: for lower proficiency pupils, teachers could add vocabulary support to the right hand side, though the aim should be to remove or partially obscure it on subsequent rounds of activity. </a:t>
            </a:r>
            <a:endParaRPr lang="en-GB" sz="12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-GB" sz="12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5</a:t>
            </a:fld>
            <a:endParaRPr kumimoji="0" lang="en-GB" sz="12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15563904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4813" cy="3084513"/>
          </a:xfrm>
          <a:prstGeom prst="rect">
            <a:avLst/>
          </a:prstGeom>
        </p:spPr>
      </p:sp>
      <p:sp>
        <p:nvSpPr>
          <p:cNvPr id="309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4960" cy="3598920"/>
          </a:xfrm>
          <a:prstGeom prst="rect">
            <a:avLst/>
          </a:prstGeom>
        </p:spPr>
        <p:txBody>
          <a:bodyPr lIns="0" tIns="0" rIns="0" bIns="0"/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GB" b="1" dirty="0"/>
              <a:t>Timing: 5-10 minutes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lang="en-GB" b="1"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GB" b="1" dirty="0"/>
              <a:t>Aim:</a:t>
            </a:r>
            <a:r>
              <a:rPr lang="en-GB" b="0" dirty="0"/>
              <a:t> to practise written comprehension of vocabulary from this week and previous weeks.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lang="en-GB" b="1"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GB" b="1" dirty="0"/>
              <a:t>Procedure:</a:t>
            </a:r>
            <a:br>
              <a:rPr lang="en-GB" b="1" dirty="0"/>
            </a:br>
            <a:r>
              <a:rPr lang="en-GB" b="0" dirty="0"/>
              <a:t>1. Give pupils a blank grid.  They fill in the French meanings of any of the words they know, trying to reach 15 points in total.</a:t>
            </a:r>
            <a:br>
              <a:rPr lang="en-GB" b="0" dirty="0"/>
            </a:br>
            <a:r>
              <a:rPr lang="en-GB" b="0" dirty="0"/>
              <a:t>2. Remind pupils that adjectives can refer to male or female persons and they should note this in their translations. E.g. pleased (f) </a:t>
            </a:r>
            <a:r>
              <a:rPr lang="en-GB" b="0" dirty="0">
                <a:sym typeface="Wingdings" panose="05000000000000000000" pitchFamily="2" charset="2"/>
              </a:rPr>
              <a:t> </a:t>
            </a:r>
            <a:r>
              <a:rPr lang="en-GB" b="0" dirty="0" err="1">
                <a:sym typeface="Wingdings" panose="05000000000000000000" pitchFamily="2" charset="2"/>
              </a:rPr>
              <a:t>content</a:t>
            </a:r>
            <a:r>
              <a:rPr lang="en-GB" b="1" dirty="0" err="1">
                <a:sym typeface="Wingdings" panose="05000000000000000000" pitchFamily="2" charset="2"/>
              </a:rPr>
              <a:t>e</a:t>
            </a:r>
            <a:r>
              <a:rPr lang="en-GB" b="0" dirty="0">
                <a:sym typeface="Wingdings" panose="05000000000000000000" pitchFamily="2" charset="2"/>
              </a:rPr>
              <a:t>, </a:t>
            </a:r>
            <a:r>
              <a:rPr lang="en-GB" b="0" dirty="0"/>
              <a:t> short (m) </a:t>
            </a:r>
            <a:r>
              <a:rPr lang="en-GB" b="0" dirty="0">
                <a:sym typeface="Wingdings" panose="05000000000000000000" pitchFamily="2" charset="2"/>
              </a:rPr>
              <a:t> petit.</a:t>
            </a:r>
            <a:endParaRPr lang="en-GB" b="0"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lang="en-GB" sz="1200" b="1"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GB" sz="1200" b="1" dirty="0"/>
              <a:t>Note:</a:t>
            </a:r>
            <a:br>
              <a:rPr lang="en-GB" dirty="0"/>
            </a:br>
            <a:r>
              <a:rPr lang="en-GB" dirty="0"/>
              <a:t>The most recently learnt and practised words are </a:t>
            </a:r>
            <a:r>
              <a:rPr lang="en-GB" dirty="0">
                <a:solidFill>
                  <a:srgbClr val="FF0066"/>
                </a:solidFill>
              </a:rPr>
              <a:t>pink</a:t>
            </a:r>
            <a:r>
              <a:rPr lang="en-GB" dirty="0"/>
              <a:t>, words from the previous week are green and those from week 1 are blue, thus more points are awarded for them, to recognise that memories fade and more effort (heavy lifting!) is needed to retrieve them.</a:t>
            </a:r>
            <a:br>
              <a:rPr lang="en-GB" dirty="0"/>
            </a:br>
            <a:endParaRPr lang="en-GB" dirty="0"/>
          </a:p>
          <a:p>
            <a:pPr>
              <a:lnSpc>
                <a:spcPct val="100000"/>
              </a:lnSpc>
            </a:pPr>
            <a:endParaRPr lang="en-GB" sz="1200" b="0" strike="noStrike" spc="-1" dirty="0">
              <a:latin typeface="Arial"/>
            </a:endParaRPr>
          </a:p>
        </p:txBody>
      </p:sp>
      <p:sp>
        <p:nvSpPr>
          <p:cNvPr id="310" name="CustomShape 3"/>
          <p:cNvSpPr/>
          <p:nvPr/>
        </p:nvSpPr>
        <p:spPr>
          <a:xfrm>
            <a:off x="3884760" y="8685360"/>
            <a:ext cx="2970360" cy="4572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0E67E6C-8E78-4A5B-9102-73F3F0679BAE}" type="slidenum">
              <a:rPr kumimoji="0" lang="en-GB" sz="1200" b="0" i="0" u="none" strike="noStrike" kern="1200" cap="none" spc="-1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+mn-cs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GB" sz="1200" b="0" i="0" u="none" strike="noStrike" kern="1200" cap="none" spc="-1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19862445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4813" cy="3084513"/>
          </a:xfrm>
          <a:prstGeom prst="rect">
            <a:avLst/>
          </a:prstGeom>
        </p:spPr>
      </p:sp>
      <p:sp>
        <p:nvSpPr>
          <p:cNvPr id="309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4960" cy="3598920"/>
          </a:xfrm>
          <a:prstGeom prst="rect">
            <a:avLst/>
          </a:prstGeom>
        </p:spPr>
        <p:txBody>
          <a:bodyPr lIns="0" tIns="0" rIns="0" bIns="0"/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GB" b="1" dirty="0"/>
              <a:t>HANDOUT</a:t>
            </a:r>
            <a:endParaRPr lang="en-GB" dirty="0"/>
          </a:p>
          <a:p>
            <a:pPr>
              <a:lnSpc>
                <a:spcPct val="100000"/>
              </a:lnSpc>
            </a:pPr>
            <a:endParaRPr lang="en-GB" sz="1200" b="0" strike="noStrike" spc="-1" dirty="0">
              <a:latin typeface="Arial"/>
            </a:endParaRPr>
          </a:p>
        </p:txBody>
      </p:sp>
      <p:sp>
        <p:nvSpPr>
          <p:cNvPr id="310" name="CustomShape 3"/>
          <p:cNvSpPr/>
          <p:nvPr/>
        </p:nvSpPr>
        <p:spPr>
          <a:xfrm>
            <a:off x="3884760" y="8685360"/>
            <a:ext cx="2970360" cy="4572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0E67E6C-8E78-4A5B-9102-73F3F0679BAE}" type="slidenum">
              <a:rPr kumimoji="0" lang="en-GB" sz="1200" b="0" i="0" u="none" strike="noStrike" kern="1200" cap="none" spc="-1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+mn-cs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GB" sz="1200" b="0" i="0" u="none" strike="noStrike" kern="1200" cap="none" spc="-1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8218779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3"/>
          <p:cNvSpPr txBox="1"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23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8" name="Google Shape;18;p23"/>
          <p:cNvSpPr txBox="1">
            <a:spLocks noGrp="1"/>
          </p:cNvSpPr>
          <p:nvPr>
            <p:ph type="dt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23"/>
          <p:cNvSpPr txBox="1">
            <a:spLocks noGrp="1"/>
          </p:cNvSpPr>
          <p:nvPr>
            <p:ph type="ft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23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6088587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Title and Vertical 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32"/>
          <p:cNvSpPr txBox="1"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32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32"/>
          <p:cNvSpPr txBox="1">
            <a:spLocks noGrp="1"/>
          </p:cNvSpPr>
          <p:nvPr>
            <p:ph type="dt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32"/>
          <p:cNvSpPr txBox="1">
            <a:spLocks noGrp="1"/>
          </p:cNvSpPr>
          <p:nvPr>
            <p:ph type="ft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32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8056825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 Title and 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33"/>
          <p:cNvSpPr txBox="1">
            <a:spLocks noGrp="1"/>
          </p:cNvSpPr>
          <p:nvPr>
            <p:ph type="title"/>
          </p:nvPr>
        </p:nvSpPr>
        <p:spPr>
          <a:xfrm rot="5400000">
            <a:off x="7133432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33"/>
          <p:cNvSpPr txBox="1">
            <a:spLocks noGrp="1"/>
          </p:cNvSpPr>
          <p:nvPr>
            <p:ph type="body" idx="1"/>
          </p:nvPr>
        </p:nvSpPr>
        <p:spPr>
          <a:xfrm rot="5400000">
            <a:off x="1799432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33"/>
          <p:cNvSpPr txBox="1">
            <a:spLocks noGrp="1"/>
          </p:cNvSpPr>
          <p:nvPr>
            <p:ph type="dt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33"/>
          <p:cNvSpPr txBox="1">
            <a:spLocks noGrp="1"/>
          </p:cNvSpPr>
          <p:nvPr>
            <p:ph type="ft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33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68809054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4302822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GB" sz="4400" b="0" strike="noStrike" spc="-1"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GB" sz="320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09573647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GB" sz="4400" b="0" strike="noStrike" spc="-1">
              <a:latin typeface="Arial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65438229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GB" sz="4400" b="0" strike="noStrike" spc="-1">
              <a:latin typeface="Arial"/>
            </a:endParaRPr>
          </a:p>
        </p:txBody>
      </p:sp>
      <p:sp>
        <p:nvSpPr>
          <p:cNvPr id="7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  <p:sp>
        <p:nvSpPr>
          <p:cNvPr id="8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85749557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GB" sz="440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07474076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GB" sz="320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10978750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GB" sz="4400" b="0" strike="noStrike" spc="-1">
              <a:latin typeface="Arial"/>
            </a:endParaRPr>
          </a:p>
        </p:txBody>
      </p:sp>
      <p:sp>
        <p:nvSpPr>
          <p:cNvPr id="12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  <p:sp>
        <p:nvSpPr>
          <p:cNvPr id="13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  <p:sp>
        <p:nvSpPr>
          <p:cNvPr id="14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70547734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GB" sz="4400" b="0" strike="noStrike" spc="-1">
              <a:latin typeface="Arial"/>
            </a:endParaRPr>
          </a:p>
        </p:txBody>
      </p:sp>
      <p:sp>
        <p:nvSpPr>
          <p:cNvPr id="16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  <p:sp>
        <p:nvSpPr>
          <p:cNvPr id="17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  <p:sp>
        <p:nvSpPr>
          <p:cNvPr id="18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4548229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Title and Conten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24"/>
          <p:cNvSpPr txBox="1"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24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24"/>
          <p:cNvSpPr txBox="1">
            <a:spLocks noGrp="1"/>
          </p:cNvSpPr>
          <p:nvPr>
            <p:ph type="dt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24"/>
          <p:cNvSpPr txBox="1">
            <a:spLocks noGrp="1"/>
          </p:cNvSpPr>
          <p:nvPr>
            <p:ph type="ft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24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94567063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GB" sz="4400" b="0" strike="noStrike" spc="-1">
              <a:latin typeface="Arial"/>
            </a:endParaRPr>
          </a:p>
        </p:txBody>
      </p:sp>
      <p:sp>
        <p:nvSpPr>
          <p:cNvPr id="20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  <p:sp>
        <p:nvSpPr>
          <p:cNvPr id="21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  <p:sp>
        <p:nvSpPr>
          <p:cNvPr id="22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03276699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GB" sz="4400" b="0" strike="noStrike" spc="-1">
              <a:latin typeface="Arial"/>
            </a:endParaRPr>
          </a:p>
        </p:txBody>
      </p:sp>
      <p:sp>
        <p:nvSpPr>
          <p:cNvPr id="24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  <p:sp>
        <p:nvSpPr>
          <p:cNvPr id="25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8393214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GB" sz="4400" b="0" strike="noStrike" spc="-1">
              <a:latin typeface="Arial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  <p:sp>
        <p:nvSpPr>
          <p:cNvPr id="29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  <p:sp>
        <p:nvSpPr>
          <p:cNvPr id="30" name="PlaceHolder 5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6259802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GB" sz="4400" b="0" strike="noStrike" spc="-1">
              <a:latin typeface="Arial"/>
            </a:endParaRPr>
          </a:p>
        </p:txBody>
      </p:sp>
      <p:sp>
        <p:nvSpPr>
          <p:cNvPr id="32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  <p:sp>
        <p:nvSpPr>
          <p:cNvPr id="33" name="PlaceHolder 3"/>
          <p:cNvSpPr>
            <a:spLocks noGrp="1"/>
          </p:cNvSpPr>
          <p:nvPr>
            <p:ph type="body"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  <p:sp>
        <p:nvSpPr>
          <p:cNvPr id="34" name="PlaceHolder 4"/>
          <p:cNvSpPr>
            <a:spLocks noGrp="1"/>
          </p:cNvSpPr>
          <p:nvPr>
            <p:ph type="body"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  <p:sp>
        <p:nvSpPr>
          <p:cNvPr id="35" name="PlaceHolder 5"/>
          <p:cNvSpPr>
            <a:spLocks noGrp="1"/>
          </p:cNvSpPr>
          <p:nvPr>
            <p:ph type="body"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  <p:sp>
        <p:nvSpPr>
          <p:cNvPr id="36" name="PlaceHolder 6"/>
          <p:cNvSpPr>
            <a:spLocks noGrp="1"/>
          </p:cNvSpPr>
          <p:nvPr>
            <p:ph type="body"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  <p:sp>
        <p:nvSpPr>
          <p:cNvPr id="37" name="PlaceHolder 7"/>
          <p:cNvSpPr>
            <a:spLocks noGrp="1"/>
          </p:cNvSpPr>
          <p:nvPr>
            <p:ph type="body"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7133867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25"/>
          <p:cNvSpPr txBox="1"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25"/>
          <p:cNvSpPr txBox="1"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25"/>
          <p:cNvSpPr txBox="1">
            <a:spLocks noGrp="1"/>
          </p:cNvSpPr>
          <p:nvPr>
            <p:ph type="dt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25"/>
          <p:cNvSpPr txBox="1">
            <a:spLocks noGrp="1"/>
          </p:cNvSpPr>
          <p:nvPr>
            <p:ph type="ft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25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9978878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 Conten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26"/>
          <p:cNvSpPr txBox="1"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26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" name="Google Shape;36;p26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" name="Google Shape;37;p26"/>
          <p:cNvSpPr txBox="1">
            <a:spLocks noGrp="1"/>
          </p:cNvSpPr>
          <p:nvPr>
            <p:ph type="dt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26"/>
          <p:cNvSpPr txBox="1">
            <a:spLocks noGrp="1"/>
          </p:cNvSpPr>
          <p:nvPr>
            <p:ph type="ft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26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9808974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Comparison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27"/>
          <p:cNvSpPr txBox="1"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27"/>
          <p:cNvSpPr txBox="1"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27"/>
          <p:cNvSpPr txBox="1">
            <a:spLocks noGrp="1"/>
          </p:cNvSpPr>
          <p:nvPr>
            <p:ph type="body" idx="2"/>
          </p:nvPr>
        </p:nvSpPr>
        <p:spPr>
          <a:xfrm>
            <a:off x="839789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27"/>
          <p:cNvSpPr txBox="1">
            <a:spLocks noGrp="1"/>
          </p:cNvSpPr>
          <p:nvPr>
            <p:ph type="body" idx="3"/>
          </p:nvPr>
        </p:nvSpPr>
        <p:spPr>
          <a:xfrm>
            <a:off x="6172201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27"/>
          <p:cNvSpPr txBox="1">
            <a:spLocks noGrp="1"/>
          </p:cNvSpPr>
          <p:nvPr>
            <p:ph type="body" idx="4"/>
          </p:nvPr>
        </p:nvSpPr>
        <p:spPr>
          <a:xfrm>
            <a:off x="6172201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27"/>
          <p:cNvSpPr txBox="1">
            <a:spLocks noGrp="1"/>
          </p:cNvSpPr>
          <p:nvPr>
            <p:ph type="dt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27"/>
          <p:cNvSpPr txBox="1">
            <a:spLocks noGrp="1"/>
          </p:cNvSpPr>
          <p:nvPr>
            <p:ph type="ft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27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4073314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28"/>
          <p:cNvSpPr txBox="1"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28"/>
          <p:cNvSpPr txBox="1">
            <a:spLocks noGrp="1"/>
          </p:cNvSpPr>
          <p:nvPr>
            <p:ph type="dt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28"/>
          <p:cNvSpPr txBox="1">
            <a:spLocks noGrp="1"/>
          </p:cNvSpPr>
          <p:nvPr>
            <p:ph type="ft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28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8330876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29"/>
          <p:cNvSpPr txBox="1">
            <a:spLocks noGrp="1"/>
          </p:cNvSpPr>
          <p:nvPr>
            <p:ph type="dt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29"/>
          <p:cNvSpPr txBox="1">
            <a:spLocks noGrp="1"/>
          </p:cNvSpPr>
          <p:nvPr>
            <p:ph type="ft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29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387540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Content with Caption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30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30"/>
          <p:cNvSpPr txBox="1">
            <a:spLocks noGrp="1"/>
          </p:cNvSpPr>
          <p:nvPr>
            <p:ph type="body" idx="1"/>
          </p:nvPr>
        </p:nvSpPr>
        <p:spPr>
          <a:xfrm>
            <a:off x="5183188" y="987427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1" name="Google Shape;61;p30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2" name="Google Shape;62;p30"/>
          <p:cNvSpPr txBox="1">
            <a:spLocks noGrp="1"/>
          </p:cNvSpPr>
          <p:nvPr>
            <p:ph type="dt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30"/>
          <p:cNvSpPr txBox="1">
            <a:spLocks noGrp="1"/>
          </p:cNvSpPr>
          <p:nvPr>
            <p:ph type="ft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30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5835977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 with Caption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31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31"/>
          <p:cNvSpPr>
            <a:spLocks noGrp="1"/>
          </p:cNvSpPr>
          <p:nvPr>
            <p:ph type="pic" idx="2"/>
          </p:nvPr>
        </p:nvSpPr>
        <p:spPr>
          <a:xfrm>
            <a:off x="5183188" y="987427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8" name="Google Shape;68;p31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9" name="Google Shape;69;p31"/>
          <p:cNvSpPr txBox="1">
            <a:spLocks noGrp="1"/>
          </p:cNvSpPr>
          <p:nvPr>
            <p:ph type="dt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31"/>
          <p:cNvSpPr txBox="1">
            <a:spLocks noGrp="1"/>
          </p:cNvSpPr>
          <p:nvPr>
            <p:ph type="ft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31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6393672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2"/>
          <p:cNvSpPr txBox="1"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22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22"/>
          <p:cNvSpPr txBox="1">
            <a:spLocks noGrp="1"/>
          </p:cNvSpPr>
          <p:nvPr>
            <p:ph type="dt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22"/>
          <p:cNvSpPr txBox="1">
            <a:spLocks noGrp="1"/>
          </p:cNvSpPr>
          <p:nvPr>
            <p:ph type="ft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22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23640571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r>
              <a:rPr lang="en-GB" sz="4400" b="0" strike="noStrike" spc="-1">
                <a:latin typeface="Arial"/>
              </a:rPr>
              <a:t>Click to edit the title text format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GB" sz="3200" b="0" strike="noStrike" spc="-1">
                <a:latin typeface="Arial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GB" sz="2800" b="0" strike="noStrike" spc="-1">
                <a:latin typeface="Arial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GB" sz="2400" b="0" strike="noStrike" spc="-1">
                <a:latin typeface="Arial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GB" sz="2000" b="0" strike="noStrike" spc="-1">
                <a:latin typeface="Arial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GB" sz="2000" b="0" strike="noStrike" spc="-1">
                <a:latin typeface="Arial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GB" sz="2000" b="0" strike="noStrike" spc="-1">
                <a:latin typeface="Arial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GB" sz="2000" b="0" strike="noStrike" spc="-1">
                <a:latin typeface="Arial"/>
              </a:rPr>
              <a:t>Seventh Outline Level</a:t>
            </a:r>
          </a:p>
        </p:txBody>
      </p:sp>
    </p:spTree>
    <p:extLst>
      <p:ext uri="{BB962C8B-B14F-4D97-AF65-F5344CB8AC3E}">
        <p14:creationId xmlns:p14="http://schemas.microsoft.com/office/powerpoint/2010/main" val="22965093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6.xml"/><Relationship Id="rId1" Type="http://schemas.openxmlformats.org/officeDocument/2006/relationships/video" Target="https://www.youtube.com/embed/trsEbqJ9L3E?feature=oembed" TargetMode="Externa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audio" Target="../media/audio1.wav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8.png"/><Relationship Id="rId4" Type="http://schemas.openxmlformats.org/officeDocument/2006/relationships/image" Target="../media/image7.gif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17.gif"/><Relationship Id="rId3" Type="http://schemas.openxmlformats.org/officeDocument/2006/relationships/image" Target="../media/image9.png"/><Relationship Id="rId7" Type="http://schemas.openxmlformats.org/officeDocument/2006/relationships/image" Target="../media/image11.png"/><Relationship Id="rId12" Type="http://schemas.openxmlformats.org/officeDocument/2006/relationships/image" Target="../media/image16.g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0.png"/><Relationship Id="rId11" Type="http://schemas.openxmlformats.org/officeDocument/2006/relationships/image" Target="../media/image15.png"/><Relationship Id="rId5" Type="http://schemas.openxmlformats.org/officeDocument/2006/relationships/image" Target="../media/image6.png"/><Relationship Id="rId10" Type="http://schemas.openxmlformats.org/officeDocument/2006/relationships/image" Target="../media/image14.gif"/><Relationship Id="rId4" Type="http://schemas.openxmlformats.org/officeDocument/2006/relationships/audio" Target="../media/audio2.wav"/><Relationship Id="rId9" Type="http://schemas.openxmlformats.org/officeDocument/2006/relationships/image" Target="../media/image13.png"/><Relationship Id="rId14" Type="http://schemas.openxmlformats.org/officeDocument/2006/relationships/image" Target="../media/image18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26.png"/><Relationship Id="rId18" Type="http://schemas.openxmlformats.org/officeDocument/2006/relationships/image" Target="../media/image29.jpg"/><Relationship Id="rId3" Type="http://schemas.openxmlformats.org/officeDocument/2006/relationships/image" Target="../media/image19.png"/><Relationship Id="rId7" Type="http://schemas.openxmlformats.org/officeDocument/2006/relationships/image" Target="../media/image22.png"/><Relationship Id="rId12" Type="http://schemas.openxmlformats.org/officeDocument/2006/relationships/image" Target="../media/image25.gif"/><Relationship Id="rId17" Type="http://schemas.openxmlformats.org/officeDocument/2006/relationships/image" Target="../media/image28.png"/><Relationship Id="rId2" Type="http://schemas.openxmlformats.org/officeDocument/2006/relationships/notesSlide" Target="../notesSlides/notesSlide5.xml"/><Relationship Id="rId16" Type="http://schemas.openxmlformats.org/officeDocument/2006/relationships/image" Target="../media/image27.gif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1.png"/><Relationship Id="rId11" Type="http://schemas.openxmlformats.org/officeDocument/2006/relationships/image" Target="../media/image12.png"/><Relationship Id="rId5" Type="http://schemas.openxmlformats.org/officeDocument/2006/relationships/image" Target="../media/image20.png"/><Relationship Id="rId15" Type="http://schemas.openxmlformats.org/officeDocument/2006/relationships/image" Target="../media/image14.gif"/><Relationship Id="rId10" Type="http://schemas.openxmlformats.org/officeDocument/2006/relationships/image" Target="../media/image24.png"/><Relationship Id="rId4" Type="http://schemas.openxmlformats.org/officeDocument/2006/relationships/image" Target="../media/image11.png"/><Relationship Id="rId9" Type="http://schemas.openxmlformats.org/officeDocument/2006/relationships/image" Target="../media/image23.png"/><Relationship Id="rId1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7" Type="http://schemas.openxmlformats.org/officeDocument/2006/relationships/image" Target="../media/image3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7" Type="http://schemas.openxmlformats.org/officeDocument/2006/relationships/image" Target="../media/image3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2" descr="background rectangle"/>
          <p:cNvSpPr/>
          <p:nvPr/>
        </p:nvSpPr>
        <p:spPr>
          <a:xfrm>
            <a:off x="0" y="0"/>
            <a:ext cx="4350984" cy="6858000"/>
          </a:xfrm>
          <a:prstGeom prst="rect">
            <a:avLst/>
          </a:prstGeom>
          <a:solidFill>
            <a:srgbClr val="FF111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00" name="Google Shape;100;p2"/>
          <p:cNvSpPr/>
          <p:nvPr/>
        </p:nvSpPr>
        <p:spPr>
          <a:xfrm>
            <a:off x="6368181" y="4552388"/>
            <a:ext cx="3750377" cy="15696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3333"/>
              </a:buClr>
              <a:buSzPts val="9600"/>
              <a:buFont typeface="Arial"/>
              <a:buNone/>
              <a:tabLst/>
              <a:defRPr/>
            </a:pPr>
            <a:r>
              <a:rPr kumimoji="0" lang="en-GB" sz="9600" b="1" i="0" u="none" strike="noStrike" kern="0" cap="none" spc="0" normalizeH="0" baseline="0" noProof="0" dirty="0">
                <a:ln>
                  <a:noFill/>
                </a:ln>
                <a:solidFill>
                  <a:srgbClr val="FF3333"/>
                </a:solidFill>
                <a:effectLst/>
                <a:uLnTx/>
                <a:uFillTx/>
                <a:latin typeface="Modern Love" panose="04090805081005020601" pitchFamily="82" charset="0"/>
                <a:cs typeface="Arial"/>
                <a:sym typeface="Arial"/>
              </a:rPr>
              <a:t>rouge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odern Love" panose="04090805081005020601" pitchFamily="82" charset="0"/>
              <a:cs typeface="Arial"/>
              <a:sym typeface="Arial"/>
            </a:endParaRPr>
          </a:p>
        </p:txBody>
      </p:sp>
      <p:sp>
        <p:nvSpPr>
          <p:cNvPr id="101" name="Google Shape;101;p2"/>
          <p:cNvSpPr txBox="1"/>
          <p:nvPr/>
        </p:nvSpPr>
        <p:spPr>
          <a:xfrm>
            <a:off x="0" y="6334820"/>
            <a:ext cx="4350984" cy="523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R="0" lvl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tabLst/>
              <a:defRPr/>
            </a:pPr>
            <a:r>
              <a:rPr kumimoji="0" lang="en-GB" sz="28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Follow ups 1-5</a:t>
            </a:r>
            <a:endParaRPr kumimoji="0" sz="2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EE28BE7-8949-4E49-A98F-68B6A8E0DD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221" y="163664"/>
            <a:ext cx="3885763" cy="1325563"/>
          </a:xfrm>
        </p:spPr>
        <p:txBody>
          <a:bodyPr>
            <a:noAutofit/>
          </a:bodyPr>
          <a:lstStyle/>
          <a:p>
            <a:pPr algn="ctr"/>
            <a:r>
              <a:rPr lang="en-GB" sz="3600" b="1" dirty="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Saying what I and others have</a:t>
            </a:r>
            <a:endParaRPr lang="en-GB" sz="3600" dirty="0"/>
          </a:p>
        </p:txBody>
      </p:sp>
      <p:pic>
        <p:nvPicPr>
          <p:cNvPr id="9" name="Picture 8" descr="A picture containing text, electronics, computer, display&#10;&#10;Description automatically generated">
            <a:extLst>
              <a:ext uri="{FF2B5EF4-FFF2-40B4-BE49-F238E27FC236}">
                <a16:creationId xmlns:a16="http://schemas.microsoft.com/office/drawing/2014/main" id="{E1AE3098-F0A5-44EB-9088-BD4E70A6862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1507" y="375430"/>
            <a:ext cx="5084505" cy="4359018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55ADEFE8-CFCC-4401-B1A8-DE8CE9D15031}"/>
              </a:ext>
            </a:extLst>
          </p:cNvPr>
          <p:cNvSpPr txBox="1"/>
          <p:nvPr/>
        </p:nvSpPr>
        <p:spPr>
          <a:xfrm>
            <a:off x="9190440" y="6431646"/>
            <a:ext cx="30015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2000" dirty="0">
                <a:solidFill>
                  <a:srgbClr val="002060"/>
                </a:solidFill>
                <a:latin typeface="Century Gothic" panose="020B0502020202020204" pitchFamily="34" charset="0"/>
              </a:rPr>
              <a:t>Term 1 Week 10</a:t>
            </a:r>
          </a:p>
        </p:txBody>
      </p:sp>
      <p:pic>
        <p:nvPicPr>
          <p:cNvPr id="8" name="Picture 4" descr="Montaña, Icono, Firmar, Diseño, Símbolo">
            <a:extLst>
              <a:ext uri="{FF2B5EF4-FFF2-40B4-BE49-F238E27FC236}">
                <a16:creationId xmlns:a16="http://schemas.microsoft.com/office/drawing/2014/main" id="{217549FD-B785-4737-B590-F25B691CBAF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16" t="27510" r="11041" b="23899"/>
          <a:stretch/>
        </p:blipFill>
        <p:spPr bwMode="auto">
          <a:xfrm>
            <a:off x="3093401" y="1276958"/>
            <a:ext cx="1261729" cy="8336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FC314CDD-9305-4C19-927F-5DCCB08CAA7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6139" y="1523320"/>
            <a:ext cx="2196700" cy="3240723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9C83CBB9-4212-4970-BE4C-2C4740260AF1}"/>
              </a:ext>
            </a:extLst>
          </p:cNvPr>
          <p:cNvSpPr txBox="1"/>
          <p:nvPr/>
        </p:nvSpPr>
        <p:spPr>
          <a:xfrm>
            <a:off x="180720" y="4686648"/>
            <a:ext cx="508450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 err="1">
                <a:solidFill>
                  <a:schemeClr val="bg1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une</a:t>
            </a:r>
            <a:r>
              <a:rPr lang="en-GB" sz="2000" b="1" dirty="0">
                <a:solidFill>
                  <a:schemeClr val="bg1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excursion à la </a:t>
            </a:r>
            <a:r>
              <a:rPr lang="en-GB" sz="2000" b="1" dirty="0" err="1">
                <a:solidFill>
                  <a:schemeClr val="bg1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montagne</a:t>
            </a:r>
            <a:endParaRPr lang="en-GB" sz="2000" b="1" dirty="0">
              <a:solidFill>
                <a:schemeClr val="bg1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50B11332-DD10-4B5A-ADB8-BD6294827F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529" y="143642"/>
            <a:ext cx="6409071" cy="508891"/>
          </a:xfrm>
        </p:spPr>
        <p:txBody>
          <a:bodyPr>
            <a:normAutofit fontScale="90000"/>
          </a:bodyPr>
          <a:lstStyle/>
          <a:p>
            <a:r>
              <a:rPr lang="es-AR" sz="3200" b="1" dirty="0" err="1">
                <a:solidFill>
                  <a:srgbClr val="002060"/>
                </a:solidFill>
                <a:latin typeface="Century Gothic" panose="020B0502020202020204" pitchFamily="34" charset="0"/>
                <a:cs typeface="Arial"/>
                <a:sym typeface="Arial"/>
                <a:hlinkClick r:id="" action="ppaction://noaction">
                  <a:snd r:embed="rId4" name="f 2_0 title.wav"/>
                </a:hlinkClick>
              </a:rPr>
              <a:t>Follow</a:t>
            </a:r>
            <a:r>
              <a:rPr lang="es-AR" sz="3200" b="1" dirty="0">
                <a:solidFill>
                  <a:srgbClr val="002060"/>
                </a:solidFill>
                <a:latin typeface="Century Gothic" panose="020B0502020202020204" pitchFamily="34" charset="0"/>
                <a:cs typeface="Arial"/>
                <a:sym typeface="Arial"/>
                <a:hlinkClick r:id="" action="ppaction://noaction">
                  <a:snd r:embed="rId4" name="f 2_0 title.wav"/>
                </a:hlinkClick>
              </a:rPr>
              <a:t> up 1: </a:t>
            </a:r>
            <a:r>
              <a:rPr lang="es-AR" sz="3200" b="1" dirty="0" err="1">
                <a:solidFill>
                  <a:srgbClr val="002060"/>
                </a:solidFill>
                <a:latin typeface="Century Gothic" panose="020B0502020202020204" pitchFamily="34" charset="0"/>
                <a:cs typeface="Arial"/>
                <a:sym typeface="Arial"/>
                <a:hlinkClick r:id="" action="ppaction://noaction">
                  <a:snd r:embed="rId4" name="f 2_0 title.wav"/>
                </a:hlinkClick>
              </a:rPr>
              <a:t>Écoute</a:t>
            </a:r>
            <a:r>
              <a:rPr lang="es-AR" sz="3200" b="1" dirty="0">
                <a:solidFill>
                  <a:srgbClr val="002060"/>
                </a:solidFill>
                <a:latin typeface="Century Gothic" panose="020B0502020202020204" pitchFamily="34" charset="0"/>
                <a:cs typeface="Arial"/>
                <a:sym typeface="Arial"/>
                <a:hlinkClick r:id="" action="ppaction://noaction">
                  <a:snd r:embed="rId4" name="f 2_0 title.wav"/>
                </a:hlinkClick>
              </a:rPr>
              <a:t>.  </a:t>
            </a:r>
            <a:endParaRPr lang="en-GB" sz="3200" dirty="0">
              <a:hlinkClick r:id="" action="ppaction://noaction">
                <a:snd r:embed="rId4" name="f 2_0 title.wav"/>
              </a:hlinkClick>
            </a:endParaRPr>
          </a:p>
        </p:txBody>
      </p:sp>
      <p:sp>
        <p:nvSpPr>
          <p:cNvPr id="50" name="Google Shape;119;p1">
            <a:extLst>
              <a:ext uri="{FF2B5EF4-FFF2-40B4-BE49-F238E27FC236}">
                <a16:creationId xmlns:a16="http://schemas.microsoft.com/office/drawing/2014/main" id="{A71ACA46-CE7F-4525-A190-BB7A5355194B}"/>
              </a:ext>
            </a:extLst>
          </p:cNvPr>
          <p:cNvSpPr/>
          <p:nvPr/>
        </p:nvSpPr>
        <p:spPr>
          <a:xfrm>
            <a:off x="123171" y="128500"/>
            <a:ext cx="521370" cy="478471"/>
          </a:xfrm>
          <a:prstGeom prst="roundRect">
            <a:avLst>
              <a:gd name="adj" fmla="val 16667"/>
            </a:avLst>
          </a:prstGeom>
          <a:solidFill>
            <a:srgbClr val="FF0000"/>
          </a:solidFill>
          <a:ln w="127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7" name="Picture 36" descr="Icon&#10;&#10;Description automatically generated">
            <a:extLst>
              <a:ext uri="{FF2B5EF4-FFF2-40B4-BE49-F238E27FC236}">
                <a16:creationId xmlns:a16="http://schemas.microsoft.com/office/drawing/2014/main" id="{5A341C53-7E02-4073-A20A-1279771D366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58550" y="0"/>
            <a:ext cx="933450" cy="933450"/>
          </a:xfrm>
          <a:prstGeom prst="rect">
            <a:avLst/>
          </a:prstGeom>
        </p:spPr>
      </p:pic>
      <p:sp>
        <p:nvSpPr>
          <p:cNvPr id="39" name="Title 1">
            <a:extLst>
              <a:ext uri="{FF2B5EF4-FFF2-40B4-BE49-F238E27FC236}">
                <a16:creationId xmlns:a16="http://schemas.microsoft.com/office/drawing/2014/main" id="{EF789763-D688-4389-81BF-F235A3DDB592}"/>
              </a:ext>
            </a:extLst>
          </p:cNvPr>
          <p:cNvSpPr txBox="1">
            <a:spLocks/>
          </p:cNvSpPr>
          <p:nvPr/>
        </p:nvSpPr>
        <p:spPr>
          <a:xfrm>
            <a:off x="10950576" y="907770"/>
            <a:ext cx="1241424" cy="42481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tabLst/>
              <a:defRPr/>
            </a:pPr>
            <a:r>
              <a:rPr kumimoji="0" lang="en-GB" sz="2000" b="1" i="0" u="none" strike="noStrike" kern="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cs typeface="Calibri"/>
                <a:sym typeface="Calibri"/>
              </a:rPr>
              <a:t>écouter</a:t>
            </a:r>
            <a:endParaRPr kumimoji="0" lang="en-GB" sz="2000" b="1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entury Gothic" panose="020B0502020202020204" pitchFamily="34" charset="0"/>
              <a:cs typeface="Calibri"/>
              <a:sym typeface="Calibri"/>
            </a:endParaRPr>
          </a:p>
        </p:txBody>
      </p:sp>
      <p:sp>
        <p:nvSpPr>
          <p:cNvPr id="60" name="Title 2">
            <a:extLst>
              <a:ext uri="{FF2B5EF4-FFF2-40B4-BE49-F238E27FC236}">
                <a16:creationId xmlns:a16="http://schemas.microsoft.com/office/drawing/2014/main" id="{A9A3F5EB-D422-4C38-9F48-317193CDAA1F}"/>
              </a:ext>
            </a:extLst>
          </p:cNvPr>
          <p:cNvSpPr txBox="1">
            <a:spLocks/>
          </p:cNvSpPr>
          <p:nvPr/>
        </p:nvSpPr>
        <p:spPr>
          <a:xfrm>
            <a:off x="4428471" y="97847"/>
            <a:ext cx="6666249" cy="5088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75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tabLst/>
              <a:defRPr/>
            </a:pPr>
            <a:r>
              <a:rPr kumimoji="0" lang="es-AR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cs typeface="Arial"/>
                <a:sym typeface="Arial"/>
              </a:rPr>
              <a:t>Raise</a:t>
            </a:r>
            <a:r>
              <a:rPr kumimoji="0" lang="es-AR" sz="24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cs typeface="Arial"/>
                <a:sym typeface="Arial"/>
              </a:rPr>
              <a:t> </a:t>
            </a:r>
            <a:r>
              <a:rPr kumimoji="0" lang="es-AR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cs typeface="Arial"/>
                <a:sym typeface="Arial"/>
              </a:rPr>
              <a:t>your</a:t>
            </a:r>
            <a:r>
              <a:rPr kumimoji="0" lang="es-AR" sz="24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cs typeface="Arial"/>
                <a:sym typeface="Arial"/>
              </a:rPr>
              <a:t> </a:t>
            </a:r>
            <a:r>
              <a:rPr kumimoji="0" lang="es-AR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cs typeface="Arial"/>
                <a:sym typeface="Arial"/>
              </a:rPr>
              <a:t>hand</a:t>
            </a:r>
            <a:r>
              <a:rPr kumimoji="0" lang="es-AR" sz="24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cs typeface="Arial"/>
                <a:sym typeface="Arial"/>
              </a:rPr>
              <a:t> </a:t>
            </a:r>
            <a:r>
              <a:rPr kumimoji="0" lang="es-AR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cs typeface="Arial"/>
                <a:sym typeface="Arial"/>
              </a:rPr>
              <a:t>each</a:t>
            </a:r>
            <a:r>
              <a:rPr kumimoji="0" lang="es-AR" sz="24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cs typeface="Arial"/>
                <a:sym typeface="Arial"/>
              </a:rPr>
              <a:t> time </a:t>
            </a:r>
            <a:r>
              <a:rPr kumimoji="0" lang="es-AR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cs typeface="Arial"/>
                <a:sym typeface="Arial"/>
              </a:rPr>
              <a:t>you</a:t>
            </a:r>
            <a:r>
              <a:rPr kumimoji="0" lang="es-AR" sz="24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cs typeface="Arial"/>
                <a:sym typeface="Arial"/>
              </a:rPr>
              <a:t> </a:t>
            </a:r>
            <a:r>
              <a:rPr kumimoji="0" lang="es-AR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cs typeface="Arial"/>
                <a:sym typeface="Arial"/>
              </a:rPr>
              <a:t>hear</a:t>
            </a:r>
            <a:r>
              <a:rPr kumimoji="0" lang="es-AR" sz="24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cs typeface="Arial"/>
                <a:sym typeface="Arial"/>
              </a:rPr>
              <a:t> [</a:t>
            </a:r>
            <a:r>
              <a:rPr kumimoji="0" lang="es-AR" sz="2400" b="1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cs typeface="Arial"/>
                <a:sym typeface="Arial"/>
              </a:rPr>
              <a:t>on</a:t>
            </a:r>
            <a:r>
              <a:rPr kumimoji="0" lang="es-AR" sz="24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cs typeface="Arial"/>
                <a:sym typeface="Arial"/>
              </a:rPr>
              <a:t>].</a:t>
            </a:r>
            <a:endParaRPr kumimoji="0" lang="en-GB" sz="2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58B8B7F9-765B-4A4E-A01A-3D952635974A}"/>
              </a:ext>
            </a:extLst>
          </p:cNvPr>
          <p:cNvSpPr/>
          <p:nvPr/>
        </p:nvSpPr>
        <p:spPr>
          <a:xfrm>
            <a:off x="0" y="694214"/>
            <a:ext cx="4572000" cy="686341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fr-FR" sz="2000" dirty="0">
                <a:solidFill>
                  <a:srgbClr val="002060"/>
                </a:solidFill>
                <a:latin typeface="Century Gothic" panose="020B0502020202020204" pitchFamily="34" charset="0"/>
              </a:rPr>
              <a:t>Léon le caméléon</a:t>
            </a:r>
          </a:p>
          <a:p>
            <a:r>
              <a:rPr lang="fr-FR" sz="2000" dirty="0">
                <a:solidFill>
                  <a:srgbClr val="002060"/>
                </a:solidFill>
                <a:latin typeface="Century Gothic" panose="020B0502020202020204" pitchFamily="34" charset="0"/>
              </a:rPr>
              <a:t>Change du couleur, quel polisson</a:t>
            </a:r>
          </a:p>
          <a:p>
            <a:r>
              <a:rPr lang="fr-FR" sz="2000" dirty="0">
                <a:solidFill>
                  <a:srgbClr val="002060"/>
                </a:solidFill>
                <a:latin typeface="Century Gothic" panose="020B0502020202020204" pitchFamily="34" charset="0"/>
              </a:rPr>
              <a:t>Léon le caméléon</a:t>
            </a:r>
          </a:p>
          <a:p>
            <a:r>
              <a:rPr lang="fr-FR" sz="2000" dirty="0">
                <a:solidFill>
                  <a:srgbClr val="002060"/>
                </a:solidFill>
                <a:latin typeface="Century Gothic" panose="020B0502020202020204" pitchFamily="34" charset="0"/>
              </a:rPr>
              <a:t>Où est, où est Léon? [X2]</a:t>
            </a:r>
          </a:p>
          <a:p>
            <a:endParaRPr lang="fr-FR" sz="2000" dirty="0">
              <a:solidFill>
                <a:srgbClr val="002060"/>
              </a:solidFill>
              <a:latin typeface="Century Gothic" panose="020B0502020202020204" pitchFamily="34" charset="0"/>
            </a:endParaRPr>
          </a:p>
          <a:p>
            <a:r>
              <a:rPr lang="fr-FR" sz="2000" dirty="0">
                <a:solidFill>
                  <a:srgbClr val="002060"/>
                </a:solidFill>
                <a:latin typeface="Century Gothic" panose="020B0502020202020204" pitchFamily="34" charset="0"/>
              </a:rPr>
              <a:t>Rose, comme un cochon</a:t>
            </a:r>
          </a:p>
          <a:p>
            <a:r>
              <a:rPr lang="fr-FR" sz="2000" dirty="0">
                <a:solidFill>
                  <a:srgbClr val="002060"/>
                </a:solidFill>
                <a:latin typeface="Century Gothic" panose="020B0502020202020204" pitchFamily="34" charset="0"/>
              </a:rPr>
              <a:t>Jaune, comme un citron</a:t>
            </a:r>
            <a:br>
              <a:rPr lang="fr-FR" sz="2000" dirty="0">
                <a:solidFill>
                  <a:srgbClr val="002060"/>
                </a:solidFill>
                <a:latin typeface="Century Gothic" panose="020B0502020202020204" pitchFamily="34" charset="0"/>
              </a:rPr>
            </a:br>
            <a:r>
              <a:rPr lang="fr-FR" sz="2000" dirty="0">
                <a:solidFill>
                  <a:srgbClr val="002060"/>
                </a:solidFill>
                <a:latin typeface="Century Gothic" panose="020B0502020202020204" pitchFamily="34" charset="0"/>
              </a:rPr>
              <a:t>Blanc, comme un mouton </a:t>
            </a:r>
          </a:p>
          <a:p>
            <a:r>
              <a:rPr lang="fr-FR" sz="2000" dirty="0">
                <a:solidFill>
                  <a:srgbClr val="002060"/>
                </a:solidFill>
                <a:latin typeface="Century Gothic" panose="020B0502020202020204" pitchFamily="34" charset="0"/>
              </a:rPr>
              <a:t>Où est, où est Léon? </a:t>
            </a:r>
          </a:p>
          <a:p>
            <a:endParaRPr lang="fr-FR" sz="2000" dirty="0">
              <a:solidFill>
                <a:srgbClr val="002060"/>
              </a:solidFill>
              <a:latin typeface="Century Gothic" panose="020B0502020202020204" pitchFamily="34" charset="0"/>
            </a:endParaRPr>
          </a:p>
          <a:p>
            <a:r>
              <a:rPr lang="fr-FR" sz="2000" dirty="0">
                <a:solidFill>
                  <a:srgbClr val="002060"/>
                </a:solidFill>
                <a:latin typeface="Century Gothic" panose="020B0502020202020204" pitchFamily="34" charset="0"/>
              </a:rPr>
              <a:t>Léon le caméléon</a:t>
            </a:r>
          </a:p>
          <a:p>
            <a:r>
              <a:rPr lang="fr-FR" sz="2000" dirty="0">
                <a:solidFill>
                  <a:srgbClr val="002060"/>
                </a:solidFill>
                <a:latin typeface="Century Gothic" panose="020B0502020202020204" pitchFamily="34" charset="0"/>
              </a:rPr>
              <a:t>Change du couleur, </a:t>
            </a:r>
            <a:br>
              <a:rPr lang="fr-FR" sz="2000" dirty="0">
                <a:solidFill>
                  <a:srgbClr val="002060"/>
                </a:solidFill>
                <a:latin typeface="Century Gothic" panose="020B0502020202020204" pitchFamily="34" charset="0"/>
              </a:rPr>
            </a:br>
            <a:r>
              <a:rPr lang="fr-FR" sz="2000" dirty="0">
                <a:solidFill>
                  <a:srgbClr val="002060"/>
                </a:solidFill>
                <a:latin typeface="Century Gothic" panose="020B0502020202020204" pitchFamily="34" charset="0"/>
              </a:rPr>
              <a:t>quel polisson</a:t>
            </a:r>
          </a:p>
          <a:p>
            <a:r>
              <a:rPr lang="fr-FR" sz="2000" dirty="0">
                <a:solidFill>
                  <a:srgbClr val="002060"/>
                </a:solidFill>
                <a:latin typeface="Century Gothic" panose="020B0502020202020204" pitchFamily="34" charset="0"/>
              </a:rPr>
              <a:t>Léon le caméléon</a:t>
            </a:r>
          </a:p>
          <a:p>
            <a:r>
              <a:rPr lang="fr-FR" sz="2000" dirty="0">
                <a:solidFill>
                  <a:srgbClr val="002060"/>
                </a:solidFill>
                <a:latin typeface="Century Gothic" panose="020B0502020202020204" pitchFamily="34" charset="0"/>
              </a:rPr>
              <a:t>Où est, où est Léon? [X2]</a:t>
            </a:r>
          </a:p>
          <a:p>
            <a:br>
              <a:rPr lang="fr-FR" sz="2000" dirty="0">
                <a:solidFill>
                  <a:srgbClr val="002060"/>
                </a:solidFill>
                <a:latin typeface="Century Gothic" panose="020B0502020202020204" pitchFamily="34" charset="0"/>
              </a:rPr>
            </a:br>
            <a:r>
              <a:rPr lang="fr-FR" sz="2000" dirty="0">
                <a:solidFill>
                  <a:srgbClr val="002060"/>
                </a:solidFill>
                <a:latin typeface="Century Gothic" panose="020B0502020202020204" pitchFamily="34" charset="0"/>
              </a:rPr>
              <a:t>Vert, comme le gazon</a:t>
            </a:r>
          </a:p>
          <a:p>
            <a:r>
              <a:rPr lang="fr-FR" sz="2000" dirty="0">
                <a:solidFill>
                  <a:srgbClr val="002060"/>
                </a:solidFill>
                <a:latin typeface="Century Gothic" panose="020B0502020202020204" pitchFamily="34" charset="0"/>
              </a:rPr>
              <a:t>Rouge, comme un poisson</a:t>
            </a:r>
            <a:br>
              <a:rPr lang="fr-FR" sz="2000" dirty="0">
                <a:solidFill>
                  <a:srgbClr val="002060"/>
                </a:solidFill>
                <a:latin typeface="Century Gothic" panose="020B0502020202020204" pitchFamily="34" charset="0"/>
              </a:rPr>
            </a:br>
            <a:r>
              <a:rPr lang="fr-FR" sz="2000" dirty="0">
                <a:solidFill>
                  <a:srgbClr val="002060"/>
                </a:solidFill>
                <a:latin typeface="Century Gothic" panose="020B0502020202020204" pitchFamily="34" charset="0"/>
              </a:rPr>
              <a:t>Bleu ou bien marron </a:t>
            </a:r>
          </a:p>
          <a:p>
            <a:r>
              <a:rPr lang="fr-FR" sz="2000" dirty="0">
                <a:solidFill>
                  <a:srgbClr val="002060"/>
                </a:solidFill>
                <a:latin typeface="Century Gothic" panose="020B0502020202020204" pitchFamily="34" charset="0"/>
              </a:rPr>
              <a:t>Où est, où est Léon? </a:t>
            </a:r>
          </a:p>
          <a:p>
            <a:br>
              <a:rPr lang="fr-FR" sz="2000" dirty="0">
                <a:solidFill>
                  <a:srgbClr val="002060"/>
                </a:solidFill>
                <a:latin typeface="Century Gothic" panose="020B0502020202020204" pitchFamily="34" charset="0"/>
              </a:rPr>
            </a:br>
            <a:endParaRPr lang="en-GB" sz="2000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1968559C-FAC5-447D-A1D0-DBD782C0A9F8}"/>
              </a:ext>
            </a:extLst>
          </p:cNvPr>
          <p:cNvSpPr/>
          <p:nvPr/>
        </p:nvSpPr>
        <p:spPr>
          <a:xfrm>
            <a:off x="8664576" y="1309767"/>
            <a:ext cx="4572000" cy="624786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fr-FR" sz="2000" dirty="0">
                <a:solidFill>
                  <a:srgbClr val="002060"/>
                </a:solidFill>
                <a:latin typeface="Century Gothic" panose="020B0502020202020204" pitchFamily="34" charset="0"/>
              </a:rPr>
              <a:t>Noir, comme du charbon</a:t>
            </a:r>
            <a:br>
              <a:rPr lang="fr-FR" sz="2000" dirty="0">
                <a:solidFill>
                  <a:srgbClr val="002060"/>
                </a:solidFill>
                <a:latin typeface="Century Gothic" panose="020B0502020202020204" pitchFamily="34" charset="0"/>
              </a:rPr>
            </a:br>
            <a:r>
              <a:rPr lang="fr-FR" sz="2000" dirty="0">
                <a:solidFill>
                  <a:srgbClr val="002060"/>
                </a:solidFill>
                <a:latin typeface="Century Gothic" panose="020B0502020202020204" pitchFamily="34" charset="0"/>
              </a:rPr>
              <a:t>Orange, comme du melon</a:t>
            </a:r>
            <a:br>
              <a:rPr lang="fr-FR" sz="2000" dirty="0">
                <a:solidFill>
                  <a:srgbClr val="002060"/>
                </a:solidFill>
                <a:latin typeface="Century Gothic" panose="020B0502020202020204" pitchFamily="34" charset="0"/>
              </a:rPr>
            </a:br>
            <a:r>
              <a:rPr lang="fr-FR" sz="2000" dirty="0">
                <a:solidFill>
                  <a:srgbClr val="002060"/>
                </a:solidFill>
                <a:latin typeface="Century Gothic" panose="020B0502020202020204" pitchFamily="34" charset="0"/>
              </a:rPr>
              <a:t>On a trouvé Léon</a:t>
            </a:r>
            <a:br>
              <a:rPr lang="fr-FR" sz="2000" dirty="0">
                <a:solidFill>
                  <a:srgbClr val="002060"/>
                </a:solidFill>
                <a:latin typeface="Century Gothic" panose="020B0502020202020204" pitchFamily="34" charset="0"/>
              </a:rPr>
            </a:br>
            <a:r>
              <a:rPr lang="fr-FR" sz="2000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Léon</a:t>
            </a:r>
            <a:r>
              <a:rPr lang="fr-FR" sz="2000" dirty="0">
                <a:solidFill>
                  <a:srgbClr val="002060"/>
                </a:solidFill>
                <a:latin typeface="Century Gothic" panose="020B0502020202020204" pitchFamily="34" charset="0"/>
              </a:rPr>
              <a:t> le polisson</a:t>
            </a:r>
          </a:p>
          <a:p>
            <a:endParaRPr lang="fr-FR" sz="2000" dirty="0">
              <a:solidFill>
                <a:srgbClr val="002060"/>
              </a:solidFill>
              <a:latin typeface="Century Gothic" panose="020B0502020202020204" pitchFamily="34" charset="0"/>
            </a:endParaRPr>
          </a:p>
          <a:p>
            <a:r>
              <a:rPr lang="fr-FR" sz="2000" dirty="0">
                <a:solidFill>
                  <a:srgbClr val="002060"/>
                </a:solidFill>
                <a:latin typeface="Century Gothic" panose="020B0502020202020204" pitchFamily="34" charset="0"/>
              </a:rPr>
              <a:t>Avez son frère Gaston</a:t>
            </a:r>
            <a:br>
              <a:rPr lang="fr-FR" sz="2000" dirty="0">
                <a:solidFill>
                  <a:srgbClr val="002060"/>
                </a:solidFill>
                <a:latin typeface="Century Gothic" panose="020B0502020202020204" pitchFamily="34" charset="0"/>
              </a:rPr>
            </a:br>
            <a:r>
              <a:rPr lang="fr-FR" sz="2000" dirty="0">
                <a:solidFill>
                  <a:srgbClr val="002060"/>
                </a:solidFill>
                <a:latin typeface="Century Gothic" panose="020B0502020202020204" pitchFamily="34" charset="0"/>
              </a:rPr>
              <a:t>Dans un sac de bonbons</a:t>
            </a:r>
            <a:br>
              <a:rPr lang="fr-FR" sz="2000" dirty="0">
                <a:solidFill>
                  <a:srgbClr val="002060"/>
                </a:solidFill>
                <a:latin typeface="Century Gothic" panose="020B0502020202020204" pitchFamily="34" charset="0"/>
              </a:rPr>
            </a:br>
            <a:br>
              <a:rPr lang="fr-FR" sz="2000" dirty="0">
                <a:solidFill>
                  <a:srgbClr val="002060"/>
                </a:solidFill>
                <a:latin typeface="Century Gothic" panose="020B0502020202020204" pitchFamily="34" charset="0"/>
              </a:rPr>
            </a:br>
            <a:r>
              <a:rPr lang="fr-FR" sz="2000" dirty="0">
                <a:solidFill>
                  <a:srgbClr val="002060"/>
                </a:solidFill>
                <a:latin typeface="Century Gothic" panose="020B0502020202020204" pitchFamily="34" charset="0"/>
              </a:rPr>
              <a:t>Rose, comme un cochon</a:t>
            </a:r>
          </a:p>
          <a:p>
            <a:r>
              <a:rPr lang="fr-FR" sz="2000" dirty="0">
                <a:solidFill>
                  <a:srgbClr val="002060"/>
                </a:solidFill>
                <a:latin typeface="Century Gothic" panose="020B0502020202020204" pitchFamily="34" charset="0"/>
              </a:rPr>
              <a:t>Jaune, comme un citron</a:t>
            </a:r>
            <a:br>
              <a:rPr lang="fr-FR" sz="2000" dirty="0">
                <a:solidFill>
                  <a:srgbClr val="002060"/>
                </a:solidFill>
                <a:latin typeface="Century Gothic" panose="020B0502020202020204" pitchFamily="34" charset="0"/>
              </a:rPr>
            </a:br>
            <a:r>
              <a:rPr lang="fr-FR" sz="2000" dirty="0">
                <a:solidFill>
                  <a:srgbClr val="002060"/>
                </a:solidFill>
                <a:latin typeface="Century Gothic" panose="020B0502020202020204" pitchFamily="34" charset="0"/>
              </a:rPr>
              <a:t>Blanc, comme un mouton </a:t>
            </a:r>
          </a:p>
          <a:p>
            <a:r>
              <a:rPr lang="fr-FR" sz="2000" dirty="0">
                <a:solidFill>
                  <a:srgbClr val="002060"/>
                </a:solidFill>
                <a:latin typeface="Century Gothic" panose="020B0502020202020204" pitchFamily="34" charset="0"/>
              </a:rPr>
              <a:t>Vert, comme le gazon</a:t>
            </a:r>
          </a:p>
          <a:p>
            <a:r>
              <a:rPr lang="fr-FR" sz="2000" dirty="0">
                <a:solidFill>
                  <a:srgbClr val="002060"/>
                </a:solidFill>
                <a:latin typeface="Century Gothic" panose="020B0502020202020204" pitchFamily="34" charset="0"/>
              </a:rPr>
              <a:t>Rouge, comme un poisson</a:t>
            </a:r>
          </a:p>
          <a:p>
            <a:r>
              <a:rPr lang="fr-FR" sz="2000" dirty="0">
                <a:solidFill>
                  <a:srgbClr val="002060"/>
                </a:solidFill>
                <a:latin typeface="Century Gothic" panose="020B0502020202020204" pitchFamily="34" charset="0"/>
              </a:rPr>
              <a:t>Bleu ou bien marron</a:t>
            </a:r>
            <a:br>
              <a:rPr lang="fr-FR" sz="2000" dirty="0">
                <a:solidFill>
                  <a:srgbClr val="002060"/>
                </a:solidFill>
                <a:latin typeface="Century Gothic" panose="020B0502020202020204" pitchFamily="34" charset="0"/>
              </a:rPr>
            </a:br>
            <a:r>
              <a:rPr lang="fr-FR" sz="2000" dirty="0">
                <a:solidFill>
                  <a:srgbClr val="002060"/>
                </a:solidFill>
                <a:latin typeface="Century Gothic" panose="020B0502020202020204" pitchFamily="34" charset="0"/>
              </a:rPr>
              <a:t>Noir comme du charbon</a:t>
            </a:r>
            <a:br>
              <a:rPr lang="fr-FR" sz="2000" dirty="0">
                <a:solidFill>
                  <a:srgbClr val="002060"/>
                </a:solidFill>
                <a:latin typeface="Century Gothic" panose="020B0502020202020204" pitchFamily="34" charset="0"/>
              </a:rPr>
            </a:br>
            <a:r>
              <a:rPr lang="fr-FR" sz="2000" dirty="0">
                <a:solidFill>
                  <a:srgbClr val="002060"/>
                </a:solidFill>
                <a:latin typeface="Century Gothic" panose="020B0502020202020204" pitchFamily="34" charset="0"/>
              </a:rPr>
              <a:t>Orange comme du melon</a:t>
            </a:r>
            <a:br>
              <a:rPr lang="fr-FR" sz="2000" dirty="0">
                <a:solidFill>
                  <a:srgbClr val="002060"/>
                </a:solidFill>
                <a:latin typeface="Century Gothic" panose="020B0502020202020204" pitchFamily="34" charset="0"/>
              </a:rPr>
            </a:br>
            <a:r>
              <a:rPr lang="fr-FR" sz="2000" dirty="0">
                <a:solidFill>
                  <a:srgbClr val="002060"/>
                </a:solidFill>
                <a:latin typeface="Century Gothic" panose="020B0502020202020204" pitchFamily="34" charset="0"/>
              </a:rPr>
              <a:t>Chantez la chanson</a:t>
            </a:r>
            <a:br>
              <a:rPr lang="fr-FR" sz="2000" dirty="0">
                <a:solidFill>
                  <a:srgbClr val="002060"/>
                </a:solidFill>
                <a:latin typeface="Century Gothic" panose="020B0502020202020204" pitchFamily="34" charset="0"/>
              </a:rPr>
            </a:br>
            <a:r>
              <a:rPr lang="fr-FR" sz="2000" dirty="0">
                <a:solidFill>
                  <a:srgbClr val="002060"/>
                </a:solidFill>
                <a:latin typeface="Century Gothic" panose="020B0502020202020204" pitchFamily="34" charset="0"/>
              </a:rPr>
              <a:t>La chanson de Léon</a:t>
            </a:r>
          </a:p>
          <a:p>
            <a:endParaRPr lang="fr-FR" sz="2000" dirty="0">
              <a:solidFill>
                <a:srgbClr val="002060"/>
              </a:solidFill>
              <a:latin typeface="Century Gothic" panose="020B0502020202020204" pitchFamily="34" charset="0"/>
            </a:endParaRPr>
          </a:p>
          <a:p>
            <a:endParaRPr lang="fr-FR" sz="2000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  <p:pic>
        <p:nvPicPr>
          <p:cNvPr id="2" name="Online Media 1" title="Léon le caméléon">
            <a:hlinkClick r:id="" action="ppaction://media"/>
            <a:extLst>
              <a:ext uri="{FF2B5EF4-FFF2-40B4-BE49-F238E27FC236}">
                <a16:creationId xmlns:a16="http://schemas.microsoft.com/office/drawing/2014/main" id="{D7952A29-5A42-4DC7-9A89-F4E6B0A9A1FC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6"/>
          <a:stretch>
            <a:fillRect/>
          </a:stretch>
        </p:blipFill>
        <p:spPr>
          <a:xfrm>
            <a:off x="4826000" y="2476500"/>
            <a:ext cx="2540000" cy="190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459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7D58E920-5769-461D-BF6A-E26F610CFC7C}"/>
              </a:ext>
            </a:extLst>
          </p:cNvPr>
          <p:cNvSpPr txBox="1"/>
          <p:nvPr/>
        </p:nvSpPr>
        <p:spPr>
          <a:xfrm>
            <a:off x="3120168" y="115665"/>
            <a:ext cx="730018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s-AR" sz="28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cs typeface="Arial"/>
                <a:sym typeface="Arial"/>
              </a:rPr>
              <a:t>Une </a:t>
            </a:r>
            <a:r>
              <a:rPr kumimoji="0" lang="es-AR" sz="2800" b="1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cs typeface="Arial"/>
                <a:sym typeface="Arial"/>
              </a:rPr>
              <a:t>excursion</a:t>
            </a:r>
            <a:r>
              <a:rPr kumimoji="0" lang="es-AR" sz="28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cs typeface="Arial"/>
                <a:sym typeface="Arial"/>
              </a:rPr>
              <a:t> à la </a:t>
            </a:r>
            <a:r>
              <a:rPr kumimoji="0" lang="es-AR" sz="2800" b="1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cs typeface="Arial"/>
                <a:sym typeface="Arial"/>
              </a:rPr>
              <a:t>montagne</a:t>
            </a:r>
            <a:r>
              <a:rPr kumimoji="0" lang="es-AR" sz="28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cs typeface="Arial"/>
                <a:sym typeface="Arial"/>
              </a:rPr>
              <a:t>. </a:t>
            </a:r>
            <a:endParaRPr kumimoji="0" lang="es-AR" sz="2800" b="0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entury Gothic" panose="020B0502020202020204" pitchFamily="34" charset="0"/>
              <a:cs typeface="Arial"/>
              <a:sym typeface="Arial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95BF5E2C-60B3-497E-BC09-E0A27713E5AE}"/>
              </a:ext>
            </a:extLst>
          </p:cNvPr>
          <p:cNvSpPr txBox="1"/>
          <p:nvPr/>
        </p:nvSpPr>
        <p:spPr>
          <a:xfrm>
            <a:off x="106049" y="546599"/>
            <a:ext cx="10297178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s-AR" sz="24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cs typeface="Arial"/>
                <a:sym typeface="Arial"/>
              </a:rPr>
              <a:t>Lis.</a:t>
            </a:r>
            <a:r>
              <a:rPr kumimoji="0" lang="es-AR" sz="24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cs typeface="Arial"/>
                <a:sym typeface="Arial"/>
              </a:rPr>
              <a:t> </a:t>
            </a:r>
            <a:r>
              <a:rPr kumimoji="0" lang="es-AR" sz="20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cs typeface="Arial"/>
                <a:sym typeface="Arial"/>
              </a:rPr>
              <a:t>Pierre </a:t>
            </a:r>
            <a:r>
              <a:rPr kumimoji="0" lang="es-AR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cs typeface="Arial"/>
                <a:sym typeface="Arial"/>
              </a:rPr>
              <a:t>is</a:t>
            </a:r>
            <a:r>
              <a:rPr kumimoji="0" lang="es-AR" sz="20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cs typeface="Arial"/>
                <a:sym typeface="Arial"/>
              </a:rPr>
              <a:t> a</a:t>
            </a:r>
            <a:r>
              <a:rPr kumimoji="0" lang="es-AR" sz="2000" b="0" i="0" u="none" strike="noStrike" kern="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cs typeface="Arial"/>
                <a:sym typeface="Arial"/>
              </a:rPr>
              <a:t> bit </a:t>
            </a:r>
            <a:r>
              <a:rPr kumimoji="0" lang="es-AR" sz="2000" b="0" i="0" u="none" strike="noStrike" kern="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cs typeface="Arial"/>
                <a:sym typeface="Arial"/>
              </a:rPr>
              <a:t>worried</a:t>
            </a:r>
            <a:r>
              <a:rPr kumimoji="0" lang="es-AR" sz="2000" b="0" i="0" u="none" strike="noStrike" kern="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cs typeface="Arial"/>
                <a:sym typeface="Arial"/>
              </a:rPr>
              <a:t>. He </a:t>
            </a:r>
            <a:r>
              <a:rPr kumimoji="0" lang="es-AR" sz="2000" b="0" i="0" u="none" strike="noStrike" kern="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cs typeface="Arial"/>
                <a:sym typeface="Arial"/>
              </a:rPr>
              <a:t>messages</a:t>
            </a:r>
            <a:r>
              <a:rPr kumimoji="0" lang="es-AR" sz="2000" b="0" i="0" u="none" strike="noStrike" kern="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cs typeface="Arial"/>
                <a:sym typeface="Arial"/>
              </a:rPr>
              <a:t> Yves. </a:t>
            </a:r>
            <a:r>
              <a:rPr kumimoji="0" lang="es-AR" sz="2000" b="0" i="0" u="none" strike="noStrike" kern="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cs typeface="Arial"/>
                <a:sym typeface="Arial"/>
              </a:rPr>
              <a:t>Is</a:t>
            </a:r>
            <a:r>
              <a:rPr kumimoji="0" lang="es-AR" sz="2000" b="0" i="0" u="none" strike="noStrike" kern="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cs typeface="Arial"/>
                <a:sym typeface="Arial"/>
              </a:rPr>
              <a:t> he </a:t>
            </a:r>
            <a:r>
              <a:rPr kumimoji="0" lang="es-AR" sz="2000" b="0" i="0" u="none" strike="noStrike" kern="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cs typeface="Arial"/>
                <a:sym typeface="Arial"/>
              </a:rPr>
              <a:t>checking</a:t>
            </a:r>
            <a:r>
              <a:rPr kumimoji="0" lang="es-AR" sz="2000" b="0" i="0" u="none" strike="noStrike" kern="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cs typeface="Arial"/>
                <a:sym typeface="Arial"/>
              </a:rPr>
              <a:t> ‘</a:t>
            </a:r>
            <a:r>
              <a:rPr kumimoji="0" lang="es-AR" sz="2000" b="0" i="0" u="none" strike="noStrike" kern="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cs typeface="Arial"/>
                <a:sym typeface="Arial"/>
              </a:rPr>
              <a:t>you</a:t>
            </a:r>
            <a:r>
              <a:rPr kumimoji="0" lang="es-AR" sz="2000" b="0" i="0" u="none" strike="noStrike" kern="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cs typeface="Arial"/>
                <a:sym typeface="Arial"/>
              </a:rPr>
              <a:t> </a:t>
            </a:r>
            <a:r>
              <a:rPr kumimoji="0" lang="es-AR" sz="2000" b="0" i="0" u="none" strike="noStrike" kern="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cs typeface="Arial"/>
                <a:sym typeface="Arial"/>
              </a:rPr>
              <a:t>have</a:t>
            </a:r>
            <a:r>
              <a:rPr kumimoji="0" lang="es-AR" sz="2000" b="0" i="0" u="none" strike="noStrike" kern="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cs typeface="Arial"/>
                <a:sym typeface="Arial"/>
              </a:rPr>
              <a:t>’  </a:t>
            </a:r>
            <a:r>
              <a:rPr kumimoji="0" lang="es-AR" sz="2000" b="0" i="0" u="none" strike="noStrike" kern="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cs typeface="Arial"/>
                <a:sym typeface="Arial"/>
              </a:rPr>
              <a:t>with</a:t>
            </a:r>
            <a:r>
              <a:rPr kumimoji="0" lang="es-AR" sz="2000" b="0" i="0" u="none" strike="noStrike" kern="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cs typeface="Arial"/>
                <a:sym typeface="Arial"/>
              </a:rPr>
              <a:t> Yves </a:t>
            </a:r>
            <a:r>
              <a:rPr kumimoji="0" lang="es-AR" sz="2000" b="0" i="0" u="none" strike="noStrike" kern="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cs typeface="Arial"/>
                <a:sym typeface="Arial"/>
              </a:rPr>
              <a:t>or</a:t>
            </a:r>
            <a:r>
              <a:rPr kumimoji="0" lang="es-AR" sz="2000" b="0" i="0" u="none" strike="noStrike" kern="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cs typeface="Arial"/>
                <a:sym typeface="Arial"/>
              </a:rPr>
              <a:t> </a:t>
            </a:r>
            <a:r>
              <a:rPr kumimoji="0" lang="es-AR" sz="2000" b="0" i="0" u="none" strike="noStrike" kern="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cs typeface="Arial"/>
                <a:sym typeface="Arial"/>
              </a:rPr>
              <a:t>saying</a:t>
            </a:r>
            <a:r>
              <a:rPr kumimoji="0" lang="es-AR" sz="2000" b="0" i="0" u="none" strike="noStrike" kern="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cs typeface="Arial"/>
                <a:sym typeface="Arial"/>
              </a:rPr>
              <a:t> </a:t>
            </a:r>
            <a:r>
              <a:rPr kumimoji="0" lang="es-AR" sz="2000" b="0" i="0" u="none" strike="noStrike" kern="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cs typeface="Arial"/>
                <a:sym typeface="Arial"/>
              </a:rPr>
              <a:t>what</a:t>
            </a:r>
            <a:r>
              <a:rPr kumimoji="0" lang="es-AR" sz="2000" b="0" i="0" u="none" strike="noStrike" kern="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cs typeface="Arial"/>
                <a:sym typeface="Arial"/>
              </a:rPr>
              <a:t> Sophie (</a:t>
            </a:r>
            <a:r>
              <a:rPr kumimoji="0" lang="es-AR" sz="2000" b="0" i="0" u="none" strike="noStrike" kern="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cs typeface="Arial"/>
                <a:sym typeface="Arial"/>
              </a:rPr>
              <a:t>another</a:t>
            </a:r>
            <a:r>
              <a:rPr kumimoji="0" lang="es-AR" sz="2000" b="0" i="0" u="none" strike="noStrike" kern="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cs typeface="Arial"/>
                <a:sym typeface="Arial"/>
              </a:rPr>
              <a:t> </a:t>
            </a:r>
            <a:r>
              <a:rPr kumimoji="0" lang="es-AR" sz="2000" b="0" i="0" u="none" strike="noStrike" kern="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cs typeface="Arial"/>
                <a:sym typeface="Arial"/>
              </a:rPr>
              <a:t>friend</a:t>
            </a:r>
            <a:r>
              <a:rPr kumimoji="0" lang="es-AR" sz="2000" b="0" i="0" u="none" strike="noStrike" kern="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cs typeface="Arial"/>
                <a:sym typeface="Arial"/>
              </a:rPr>
              <a:t>) has. </a:t>
            </a:r>
            <a:endParaRPr kumimoji="0" lang="es-AR" sz="2000" b="0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entury Gothic" panose="020B0502020202020204" pitchFamily="34" charset="0"/>
              <a:cs typeface="Arial"/>
              <a:sym typeface="Arial"/>
            </a:endParaRP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7E031832-ABD9-475E-93D8-98F704ADE5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2725" y="144150"/>
            <a:ext cx="2869907" cy="523220"/>
          </a:xfrm>
        </p:spPr>
        <p:txBody>
          <a:bodyPr>
            <a:noAutofit/>
          </a:bodyPr>
          <a:lstStyle/>
          <a:p>
            <a:r>
              <a:rPr lang="es-AR" sz="3200" b="1" dirty="0" err="1">
                <a:solidFill>
                  <a:srgbClr val="002060"/>
                </a:solidFill>
                <a:latin typeface="Century Gothic" panose="020B0502020202020204" pitchFamily="34" charset="0"/>
                <a:cs typeface="Arial"/>
                <a:sym typeface="Arial"/>
              </a:rPr>
              <a:t>Follow</a:t>
            </a:r>
            <a:r>
              <a:rPr lang="es-AR" sz="3200" b="1" dirty="0">
                <a:solidFill>
                  <a:srgbClr val="002060"/>
                </a:solidFill>
                <a:latin typeface="Century Gothic" panose="020B0502020202020204" pitchFamily="34" charset="0"/>
                <a:cs typeface="Arial"/>
                <a:sym typeface="Arial"/>
              </a:rPr>
              <a:t> up 2:</a:t>
            </a:r>
            <a:endParaRPr lang="en-GB" sz="3200" dirty="0"/>
          </a:p>
        </p:txBody>
      </p:sp>
      <p:sp>
        <p:nvSpPr>
          <p:cNvPr id="30" name="Google Shape;119;p1">
            <a:extLst>
              <a:ext uri="{FF2B5EF4-FFF2-40B4-BE49-F238E27FC236}">
                <a16:creationId xmlns:a16="http://schemas.microsoft.com/office/drawing/2014/main" id="{32B2FA15-5DA8-4C4C-AE80-A88014C07B0D}"/>
              </a:ext>
            </a:extLst>
          </p:cNvPr>
          <p:cNvSpPr/>
          <p:nvPr/>
        </p:nvSpPr>
        <p:spPr>
          <a:xfrm>
            <a:off x="123171" y="128500"/>
            <a:ext cx="521370" cy="478471"/>
          </a:xfrm>
          <a:prstGeom prst="roundRect">
            <a:avLst>
              <a:gd name="adj" fmla="val 16667"/>
            </a:avLst>
          </a:prstGeom>
          <a:solidFill>
            <a:srgbClr val="FF0000"/>
          </a:solidFill>
          <a:ln w="127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8" name="Picture 7" descr="Icon&#10;&#10;Description automatically generated">
            <a:extLst>
              <a:ext uri="{FF2B5EF4-FFF2-40B4-BE49-F238E27FC236}">
                <a16:creationId xmlns:a16="http://schemas.microsoft.com/office/drawing/2014/main" id="{80D9A9AC-8259-4142-A405-4445BF42A4EC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89003" y="0"/>
            <a:ext cx="1101542" cy="1101542"/>
          </a:xfrm>
          <a:prstGeom prst="rect">
            <a:avLst/>
          </a:prstGeom>
        </p:spPr>
      </p:pic>
      <p:sp>
        <p:nvSpPr>
          <p:cNvPr id="9" name="Title 2">
            <a:extLst>
              <a:ext uri="{FF2B5EF4-FFF2-40B4-BE49-F238E27FC236}">
                <a16:creationId xmlns:a16="http://schemas.microsoft.com/office/drawing/2014/main" id="{DC49E32B-3859-4E8C-9040-D8F27C077AE8}"/>
              </a:ext>
            </a:extLst>
          </p:cNvPr>
          <p:cNvSpPr txBox="1">
            <a:spLocks/>
          </p:cNvSpPr>
          <p:nvPr/>
        </p:nvSpPr>
        <p:spPr>
          <a:xfrm>
            <a:off x="11315774" y="1033981"/>
            <a:ext cx="648000" cy="374973"/>
          </a:xfrm>
          <a:prstGeom prst="rect">
            <a:avLst/>
          </a:prstGeom>
          <a:solidFill>
            <a:srgbClr val="786EB1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-GB" sz="2000" b="1" kern="0" dirty="0">
                <a:solidFill>
                  <a:schemeClr val="bg1"/>
                </a:solidFill>
                <a:latin typeface="Century Gothic" panose="020B0502020202020204" pitchFamily="34" charset="0"/>
              </a:rPr>
              <a:t>lire</a:t>
            </a:r>
          </a:p>
        </p:txBody>
      </p:sp>
      <p:pic>
        <p:nvPicPr>
          <p:cNvPr id="3" name="Picture 2" descr="A picture containing vector graphics&#10;&#10;Description automatically generated">
            <a:extLst>
              <a:ext uri="{FF2B5EF4-FFF2-40B4-BE49-F238E27FC236}">
                <a16:creationId xmlns:a16="http://schemas.microsoft.com/office/drawing/2014/main" id="{F307D25A-A08E-489E-B4D5-E5CBF6D3638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1615"/>
          <a:stretch/>
        </p:blipFill>
        <p:spPr>
          <a:xfrm>
            <a:off x="10114533" y="436098"/>
            <a:ext cx="1029086" cy="819150"/>
          </a:xfrm>
          <a:prstGeom prst="rect">
            <a:avLst/>
          </a:prstGeom>
        </p:spPr>
      </p:pic>
      <p:sp>
        <p:nvSpPr>
          <p:cNvPr id="12" name="CustomShape 8">
            <a:extLst>
              <a:ext uri="{FF2B5EF4-FFF2-40B4-BE49-F238E27FC236}">
                <a16:creationId xmlns:a16="http://schemas.microsoft.com/office/drawing/2014/main" id="{E18C6855-F337-4E37-A107-DB8C0DEFDB5C}"/>
              </a:ext>
            </a:extLst>
          </p:cNvPr>
          <p:cNvSpPr/>
          <p:nvPr/>
        </p:nvSpPr>
        <p:spPr>
          <a:xfrm>
            <a:off x="8362517" y="2678433"/>
            <a:ext cx="3431646" cy="4564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-1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Century Gothic"/>
              </a:rPr>
              <a:t>Complète</a:t>
            </a:r>
            <a:r>
              <a:rPr kumimoji="0" lang="en-GB" sz="2000" b="1" i="0" u="none" strike="noStrike" kern="1200" cap="none" spc="-1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Century Gothic"/>
              </a:rPr>
              <a:t> les deux </a:t>
            </a:r>
            <a:r>
              <a:rPr kumimoji="0" lang="en-GB" sz="2000" b="1" i="0" u="none" strike="noStrike" kern="1200" cap="none" spc="-1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Century Gothic"/>
              </a:rPr>
              <a:t>listes</a:t>
            </a:r>
            <a:r>
              <a:rPr kumimoji="0" lang="en-GB" sz="2000" b="1" i="0" u="none" strike="noStrike" kern="1200" cap="none" spc="-1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Century Gothic"/>
              </a:rPr>
              <a:t>.</a:t>
            </a:r>
            <a:endParaRPr kumimoji="0" lang="en-GB" sz="2000" b="1" i="0" u="none" strike="noStrike" kern="1200" cap="none" spc="-1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</a:endParaRP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2AB0967E-8BB8-47AC-8C88-F5D45F46DD46}"/>
              </a:ext>
            </a:extLst>
          </p:cNvPr>
          <p:cNvSpPr/>
          <p:nvPr/>
        </p:nvSpPr>
        <p:spPr>
          <a:xfrm rot="16200000">
            <a:off x="1420738" y="675575"/>
            <a:ext cx="1576131" cy="3162619"/>
          </a:xfrm>
          <a:prstGeom prst="roundRect">
            <a:avLst/>
          </a:prstGeom>
          <a:solidFill>
            <a:schemeClr val="bg1"/>
          </a:solidFill>
          <a:ln w="127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F0302020204030204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E736F43C-100F-4F12-9A48-82E8203D71BC}"/>
              </a:ext>
            </a:extLst>
          </p:cNvPr>
          <p:cNvSpPr/>
          <p:nvPr/>
        </p:nvSpPr>
        <p:spPr>
          <a:xfrm rot="16200000">
            <a:off x="1394097" y="1007533"/>
            <a:ext cx="1396825" cy="2498702"/>
          </a:xfrm>
          <a:prstGeom prst="rect">
            <a:avLst/>
          </a:prstGeom>
          <a:solidFill>
            <a:srgbClr val="A9DA74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F0302020204030204"/>
              <a:ea typeface="+mn-ea"/>
              <a:cs typeface="+mn-cs"/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56145581-A392-4941-B47E-6F89DB40876F}"/>
              </a:ext>
            </a:extLst>
          </p:cNvPr>
          <p:cNvSpPr/>
          <p:nvPr/>
        </p:nvSpPr>
        <p:spPr>
          <a:xfrm>
            <a:off x="3477950" y="2153316"/>
            <a:ext cx="159150" cy="162968"/>
          </a:xfrm>
          <a:prstGeom prst="ellipse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F0302020204030204"/>
              <a:ea typeface="+mn-ea"/>
              <a:cs typeface="+mn-cs"/>
            </a:endParaRPr>
          </a:p>
        </p:txBody>
      </p:sp>
      <p:sp>
        <p:nvSpPr>
          <p:cNvPr id="16" name="Speech Bubble: Rectangle with Corners Rounded 15">
            <a:extLst>
              <a:ext uri="{FF2B5EF4-FFF2-40B4-BE49-F238E27FC236}">
                <a16:creationId xmlns:a16="http://schemas.microsoft.com/office/drawing/2014/main" id="{8B1CB049-8DF7-4DA7-A2C2-9F66F8A64D7F}"/>
              </a:ext>
            </a:extLst>
          </p:cNvPr>
          <p:cNvSpPr/>
          <p:nvPr/>
        </p:nvSpPr>
        <p:spPr>
          <a:xfrm>
            <a:off x="913805" y="1804591"/>
            <a:ext cx="2392549" cy="697450"/>
          </a:xfrm>
          <a:prstGeom prst="wedgeRoundRectCallout">
            <a:avLst>
              <a:gd name="adj1" fmla="val 27044"/>
              <a:gd name="adj2" fmla="val 70329"/>
              <a:gd name="adj3" fmla="val 1666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50" b="1" i="0" u="none" strike="noStrike" kern="1200" cap="none" spc="0" normalizeH="0" baseline="0" noProof="0" dirty="0">
                <a:ln>
                  <a:noFill/>
                </a:ln>
                <a:solidFill>
                  <a:srgbClr val="1F4E79"/>
                </a:solidFill>
                <a:effectLst/>
                <a:uLnTx/>
                <a:uFillTx/>
                <a:latin typeface="Century Gothic" panose="020F0302020204030204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kumimoji="0" lang="en-GB" sz="11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F0302020204030204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9FD0CA9-4A8A-4D1B-BB5F-AAF61F16D305}"/>
              </a:ext>
            </a:extLst>
          </p:cNvPr>
          <p:cNvSpPr txBox="1"/>
          <p:nvPr/>
        </p:nvSpPr>
        <p:spPr>
          <a:xfrm>
            <a:off x="962735" y="1966452"/>
            <a:ext cx="22033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1F4E79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Tu  as un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1F4E79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stylo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1F4E79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.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0899A600-3599-4145-993F-6833F2498410}"/>
              </a:ext>
            </a:extLst>
          </p:cNvPr>
          <p:cNvSpPr txBox="1"/>
          <p:nvPr/>
        </p:nvSpPr>
        <p:spPr>
          <a:xfrm>
            <a:off x="118213" y="1499214"/>
            <a:ext cx="412058" cy="400110"/>
          </a:xfrm>
          <a:prstGeom prst="rect">
            <a:avLst/>
          </a:prstGeom>
          <a:solidFill>
            <a:schemeClr val="bg1"/>
          </a:solidFill>
          <a:ln w="28575">
            <a:solidFill>
              <a:srgbClr val="786EB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srgbClr val="115076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1</a:t>
            </a:r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7D7C42E3-BFFE-4DD8-80F9-BA298EBF93EC}"/>
              </a:ext>
            </a:extLst>
          </p:cNvPr>
          <p:cNvSpPr/>
          <p:nvPr/>
        </p:nvSpPr>
        <p:spPr>
          <a:xfrm rot="16200000">
            <a:off x="1388782" y="2401905"/>
            <a:ext cx="1576131" cy="3162619"/>
          </a:xfrm>
          <a:prstGeom prst="roundRect">
            <a:avLst/>
          </a:prstGeom>
          <a:solidFill>
            <a:schemeClr val="bg1"/>
          </a:solidFill>
          <a:ln w="127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F0302020204030204"/>
              <a:ea typeface="+mn-ea"/>
              <a:cs typeface="+mn-cs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D87E73FC-4B06-45B9-B278-09476B933DB6}"/>
              </a:ext>
            </a:extLst>
          </p:cNvPr>
          <p:cNvSpPr/>
          <p:nvPr/>
        </p:nvSpPr>
        <p:spPr>
          <a:xfrm rot="16200000">
            <a:off x="1362141" y="2733863"/>
            <a:ext cx="1396825" cy="2498702"/>
          </a:xfrm>
          <a:prstGeom prst="rect">
            <a:avLst/>
          </a:prstGeom>
          <a:solidFill>
            <a:srgbClr val="A9DA74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F0302020204030204"/>
              <a:ea typeface="+mn-ea"/>
              <a:cs typeface="+mn-cs"/>
            </a:endParaRP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7419C83C-B0B4-4CAC-9A2C-50CA587CA79A}"/>
              </a:ext>
            </a:extLst>
          </p:cNvPr>
          <p:cNvSpPr/>
          <p:nvPr/>
        </p:nvSpPr>
        <p:spPr>
          <a:xfrm>
            <a:off x="3445994" y="3879646"/>
            <a:ext cx="159150" cy="162968"/>
          </a:xfrm>
          <a:prstGeom prst="ellipse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F0302020204030204"/>
              <a:ea typeface="+mn-ea"/>
              <a:cs typeface="+mn-cs"/>
            </a:endParaRPr>
          </a:p>
        </p:txBody>
      </p:sp>
      <p:sp>
        <p:nvSpPr>
          <p:cNvPr id="22" name="Speech Bubble: Rectangle with Corners Rounded 21">
            <a:extLst>
              <a:ext uri="{FF2B5EF4-FFF2-40B4-BE49-F238E27FC236}">
                <a16:creationId xmlns:a16="http://schemas.microsoft.com/office/drawing/2014/main" id="{7551B62D-7C88-40AB-A543-A0DF73E771B8}"/>
              </a:ext>
            </a:extLst>
          </p:cNvPr>
          <p:cNvSpPr/>
          <p:nvPr/>
        </p:nvSpPr>
        <p:spPr>
          <a:xfrm>
            <a:off x="881849" y="3530921"/>
            <a:ext cx="2392549" cy="697450"/>
          </a:xfrm>
          <a:prstGeom prst="wedgeRoundRectCallout">
            <a:avLst>
              <a:gd name="adj1" fmla="val 27044"/>
              <a:gd name="adj2" fmla="val 70329"/>
              <a:gd name="adj3" fmla="val 1666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50" b="1" i="0" u="none" strike="noStrike" kern="1200" cap="none" spc="0" normalizeH="0" baseline="0" noProof="0" dirty="0">
                <a:ln>
                  <a:noFill/>
                </a:ln>
                <a:solidFill>
                  <a:srgbClr val="1F4E79"/>
                </a:solidFill>
                <a:effectLst/>
                <a:uLnTx/>
                <a:uFillTx/>
                <a:latin typeface="Century Gothic" panose="020F0302020204030204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kumimoji="0" lang="en-GB" sz="11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F0302020204030204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4921B783-5E10-4F00-BC94-567CD31155BE}"/>
              </a:ext>
            </a:extLst>
          </p:cNvPr>
          <p:cNvSpPr txBox="1"/>
          <p:nvPr/>
        </p:nvSpPr>
        <p:spPr>
          <a:xfrm>
            <a:off x="881849" y="3542899"/>
            <a:ext cx="239254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1F4E79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Elle a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1F4E79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une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1F4E79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1F4E79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bouteille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1F4E79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.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CB4F9918-6494-4DD4-8AAC-FACB8E2BE019}"/>
              </a:ext>
            </a:extLst>
          </p:cNvPr>
          <p:cNvSpPr txBox="1"/>
          <p:nvPr/>
        </p:nvSpPr>
        <p:spPr>
          <a:xfrm>
            <a:off x="86257" y="3225544"/>
            <a:ext cx="412058" cy="400110"/>
          </a:xfrm>
          <a:prstGeom prst="rect">
            <a:avLst/>
          </a:prstGeom>
          <a:solidFill>
            <a:schemeClr val="bg1"/>
          </a:solidFill>
          <a:ln w="28575">
            <a:solidFill>
              <a:srgbClr val="786EB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srgbClr val="115076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2</a:t>
            </a:r>
          </a:p>
        </p:txBody>
      </p:sp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57671A66-08C6-47BF-B787-B4C97A384892}"/>
              </a:ext>
            </a:extLst>
          </p:cNvPr>
          <p:cNvSpPr/>
          <p:nvPr/>
        </p:nvSpPr>
        <p:spPr>
          <a:xfrm rot="16200000">
            <a:off x="5270194" y="2384297"/>
            <a:ext cx="1576131" cy="3162619"/>
          </a:xfrm>
          <a:prstGeom prst="roundRect">
            <a:avLst/>
          </a:prstGeom>
          <a:solidFill>
            <a:schemeClr val="bg1"/>
          </a:solidFill>
          <a:ln w="127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F0302020204030204"/>
              <a:ea typeface="+mn-ea"/>
              <a:cs typeface="+mn-cs"/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4B74245E-D28B-4E8E-BF74-0E86DFD0CF46}"/>
              </a:ext>
            </a:extLst>
          </p:cNvPr>
          <p:cNvSpPr/>
          <p:nvPr/>
        </p:nvSpPr>
        <p:spPr>
          <a:xfrm rot="16200000">
            <a:off x="5243553" y="2716255"/>
            <a:ext cx="1396825" cy="2498702"/>
          </a:xfrm>
          <a:prstGeom prst="rect">
            <a:avLst/>
          </a:prstGeom>
          <a:solidFill>
            <a:srgbClr val="A9DA74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F0302020204030204"/>
              <a:ea typeface="+mn-ea"/>
              <a:cs typeface="+mn-cs"/>
            </a:endParaRPr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4EE826BB-34E9-4D7C-A0A7-B2F9208D9D68}"/>
              </a:ext>
            </a:extLst>
          </p:cNvPr>
          <p:cNvSpPr/>
          <p:nvPr/>
        </p:nvSpPr>
        <p:spPr>
          <a:xfrm>
            <a:off x="7327406" y="3862038"/>
            <a:ext cx="159150" cy="162968"/>
          </a:xfrm>
          <a:prstGeom prst="ellipse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F0302020204030204"/>
              <a:ea typeface="+mn-ea"/>
              <a:cs typeface="+mn-cs"/>
            </a:endParaRPr>
          </a:p>
        </p:txBody>
      </p:sp>
      <p:sp>
        <p:nvSpPr>
          <p:cNvPr id="29" name="Speech Bubble: Rectangle with Corners Rounded 28">
            <a:extLst>
              <a:ext uri="{FF2B5EF4-FFF2-40B4-BE49-F238E27FC236}">
                <a16:creationId xmlns:a16="http://schemas.microsoft.com/office/drawing/2014/main" id="{00E8926A-CF0E-4984-B869-9FBDF3509948}"/>
              </a:ext>
            </a:extLst>
          </p:cNvPr>
          <p:cNvSpPr/>
          <p:nvPr/>
        </p:nvSpPr>
        <p:spPr>
          <a:xfrm>
            <a:off x="4763261" y="3513313"/>
            <a:ext cx="2392549" cy="697450"/>
          </a:xfrm>
          <a:prstGeom prst="wedgeRoundRectCallout">
            <a:avLst>
              <a:gd name="adj1" fmla="val 27044"/>
              <a:gd name="adj2" fmla="val 70329"/>
              <a:gd name="adj3" fmla="val 1666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50" b="1" i="0" u="none" strike="noStrike" kern="1200" cap="none" spc="0" normalizeH="0" baseline="0" noProof="0" dirty="0">
                <a:ln>
                  <a:noFill/>
                </a:ln>
                <a:solidFill>
                  <a:srgbClr val="1F4E79"/>
                </a:solidFill>
                <a:effectLst/>
                <a:uLnTx/>
                <a:uFillTx/>
                <a:latin typeface="Century Gothic" panose="020F0302020204030204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kumimoji="0" lang="en-GB" sz="11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F0302020204030204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CCAD7A8D-F96D-402F-A91E-85A12A3A5BA3}"/>
              </a:ext>
            </a:extLst>
          </p:cNvPr>
          <p:cNvSpPr txBox="1"/>
          <p:nvPr/>
        </p:nvSpPr>
        <p:spPr>
          <a:xfrm>
            <a:off x="4818684" y="3661983"/>
            <a:ext cx="239254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1F4E79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Tu  as un crayon.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15D6FE26-D758-4168-8F67-139D6769E6E2}"/>
              </a:ext>
            </a:extLst>
          </p:cNvPr>
          <p:cNvSpPr txBox="1"/>
          <p:nvPr/>
        </p:nvSpPr>
        <p:spPr>
          <a:xfrm>
            <a:off x="4028629" y="3207936"/>
            <a:ext cx="412058" cy="400110"/>
          </a:xfrm>
          <a:prstGeom prst="rect">
            <a:avLst/>
          </a:prstGeom>
          <a:solidFill>
            <a:schemeClr val="bg1"/>
          </a:solidFill>
          <a:ln w="28575">
            <a:solidFill>
              <a:srgbClr val="786EB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srgbClr val="115076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5</a:t>
            </a:r>
          </a:p>
        </p:txBody>
      </p:sp>
      <p:sp>
        <p:nvSpPr>
          <p:cNvPr id="33" name="Rectangle: Rounded Corners 32">
            <a:extLst>
              <a:ext uri="{FF2B5EF4-FFF2-40B4-BE49-F238E27FC236}">
                <a16:creationId xmlns:a16="http://schemas.microsoft.com/office/drawing/2014/main" id="{2A5CDF75-2E6A-40C4-886E-CBB65D7B5260}"/>
              </a:ext>
            </a:extLst>
          </p:cNvPr>
          <p:cNvSpPr/>
          <p:nvPr/>
        </p:nvSpPr>
        <p:spPr>
          <a:xfrm rot="16200000">
            <a:off x="1420739" y="4200800"/>
            <a:ext cx="1576131" cy="3162619"/>
          </a:xfrm>
          <a:prstGeom prst="roundRect">
            <a:avLst/>
          </a:prstGeom>
          <a:solidFill>
            <a:schemeClr val="bg1"/>
          </a:solidFill>
          <a:ln w="127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F0302020204030204"/>
              <a:ea typeface="+mn-ea"/>
              <a:cs typeface="+mn-cs"/>
            </a:endParaRP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A9670984-08AC-42F0-9617-210D421EE1D3}"/>
              </a:ext>
            </a:extLst>
          </p:cNvPr>
          <p:cNvSpPr/>
          <p:nvPr/>
        </p:nvSpPr>
        <p:spPr>
          <a:xfrm rot="16200000">
            <a:off x="1394098" y="4532758"/>
            <a:ext cx="1396825" cy="2498702"/>
          </a:xfrm>
          <a:prstGeom prst="rect">
            <a:avLst/>
          </a:prstGeom>
          <a:solidFill>
            <a:srgbClr val="A9DA74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F0302020204030204"/>
              <a:ea typeface="+mn-ea"/>
              <a:cs typeface="+mn-cs"/>
            </a:endParaRPr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63EB1941-B6EC-496F-A953-F05199FDDDE9}"/>
              </a:ext>
            </a:extLst>
          </p:cNvPr>
          <p:cNvSpPr/>
          <p:nvPr/>
        </p:nvSpPr>
        <p:spPr>
          <a:xfrm>
            <a:off x="3477951" y="5678541"/>
            <a:ext cx="159150" cy="162968"/>
          </a:xfrm>
          <a:prstGeom prst="ellipse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F0302020204030204"/>
              <a:ea typeface="+mn-ea"/>
              <a:cs typeface="+mn-cs"/>
            </a:endParaRPr>
          </a:p>
        </p:txBody>
      </p:sp>
      <p:sp>
        <p:nvSpPr>
          <p:cNvPr id="36" name="Speech Bubble: Rectangle with Corners Rounded 35">
            <a:extLst>
              <a:ext uri="{FF2B5EF4-FFF2-40B4-BE49-F238E27FC236}">
                <a16:creationId xmlns:a16="http://schemas.microsoft.com/office/drawing/2014/main" id="{C2819C6B-A2A1-4A06-A18A-B2457A75E818}"/>
              </a:ext>
            </a:extLst>
          </p:cNvPr>
          <p:cNvSpPr/>
          <p:nvPr/>
        </p:nvSpPr>
        <p:spPr>
          <a:xfrm>
            <a:off x="913806" y="5329816"/>
            <a:ext cx="2392549" cy="697450"/>
          </a:xfrm>
          <a:prstGeom prst="wedgeRoundRectCallout">
            <a:avLst>
              <a:gd name="adj1" fmla="val 27044"/>
              <a:gd name="adj2" fmla="val 70329"/>
              <a:gd name="adj3" fmla="val 1666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50" b="1" i="0" u="none" strike="noStrike" kern="1200" cap="none" spc="0" normalizeH="0" baseline="0" noProof="0" dirty="0">
                <a:ln>
                  <a:noFill/>
                </a:ln>
                <a:solidFill>
                  <a:srgbClr val="1F4E79"/>
                </a:solidFill>
                <a:effectLst/>
                <a:uLnTx/>
                <a:uFillTx/>
                <a:latin typeface="Century Gothic" panose="020F0302020204030204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kumimoji="0" lang="en-GB" sz="11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F0302020204030204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0DF3E264-32AF-4E88-BD99-A874047D7151}"/>
              </a:ext>
            </a:extLst>
          </p:cNvPr>
          <p:cNvSpPr txBox="1"/>
          <p:nvPr/>
        </p:nvSpPr>
        <p:spPr>
          <a:xfrm>
            <a:off x="989164" y="5364207"/>
            <a:ext cx="23953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1F4E79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Elle a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1F4E79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une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1F4E79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1F4E79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gomme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1F4E79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.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013683E2-4C30-40A3-999E-62D3B5E16330}"/>
              </a:ext>
            </a:extLst>
          </p:cNvPr>
          <p:cNvSpPr txBox="1"/>
          <p:nvPr/>
        </p:nvSpPr>
        <p:spPr>
          <a:xfrm>
            <a:off x="118214" y="5024439"/>
            <a:ext cx="412058" cy="400110"/>
          </a:xfrm>
          <a:prstGeom prst="rect">
            <a:avLst/>
          </a:prstGeom>
          <a:solidFill>
            <a:schemeClr val="bg1"/>
          </a:solidFill>
          <a:ln w="28575">
            <a:solidFill>
              <a:srgbClr val="786EB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srgbClr val="115076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3</a:t>
            </a:r>
          </a:p>
        </p:txBody>
      </p:sp>
      <p:sp>
        <p:nvSpPr>
          <p:cNvPr id="39" name="Rectangle: Rounded Corners 38">
            <a:extLst>
              <a:ext uri="{FF2B5EF4-FFF2-40B4-BE49-F238E27FC236}">
                <a16:creationId xmlns:a16="http://schemas.microsoft.com/office/drawing/2014/main" id="{FAF26C43-CCA0-4A30-BDD7-B3D89ADE3608}"/>
              </a:ext>
            </a:extLst>
          </p:cNvPr>
          <p:cNvSpPr/>
          <p:nvPr/>
        </p:nvSpPr>
        <p:spPr>
          <a:xfrm rot="16200000">
            <a:off x="5318486" y="4183279"/>
            <a:ext cx="1576131" cy="3162619"/>
          </a:xfrm>
          <a:prstGeom prst="roundRect">
            <a:avLst/>
          </a:prstGeom>
          <a:solidFill>
            <a:schemeClr val="bg1"/>
          </a:solidFill>
          <a:ln w="127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F0302020204030204"/>
              <a:ea typeface="+mn-ea"/>
              <a:cs typeface="+mn-cs"/>
            </a:endParaRP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E63C8AC7-72A6-4FEB-9D95-B1F0841DC664}"/>
              </a:ext>
            </a:extLst>
          </p:cNvPr>
          <p:cNvSpPr/>
          <p:nvPr/>
        </p:nvSpPr>
        <p:spPr>
          <a:xfrm rot="16200000">
            <a:off x="5291845" y="4515237"/>
            <a:ext cx="1396825" cy="2498702"/>
          </a:xfrm>
          <a:prstGeom prst="rect">
            <a:avLst/>
          </a:prstGeom>
          <a:solidFill>
            <a:srgbClr val="A9DA74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F0302020204030204"/>
              <a:ea typeface="+mn-ea"/>
              <a:cs typeface="+mn-cs"/>
            </a:endParaRPr>
          </a:p>
        </p:txBody>
      </p:sp>
      <p:sp>
        <p:nvSpPr>
          <p:cNvPr id="41" name="Oval 40">
            <a:extLst>
              <a:ext uri="{FF2B5EF4-FFF2-40B4-BE49-F238E27FC236}">
                <a16:creationId xmlns:a16="http://schemas.microsoft.com/office/drawing/2014/main" id="{807508D2-1AFE-43D5-85EB-55DD39E22624}"/>
              </a:ext>
            </a:extLst>
          </p:cNvPr>
          <p:cNvSpPr/>
          <p:nvPr/>
        </p:nvSpPr>
        <p:spPr>
          <a:xfrm>
            <a:off x="7375698" y="5661020"/>
            <a:ext cx="159150" cy="162968"/>
          </a:xfrm>
          <a:prstGeom prst="ellipse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F0302020204030204"/>
              <a:ea typeface="+mn-ea"/>
              <a:cs typeface="+mn-cs"/>
            </a:endParaRPr>
          </a:p>
        </p:txBody>
      </p:sp>
      <p:sp>
        <p:nvSpPr>
          <p:cNvPr id="42" name="Speech Bubble: Rectangle with Corners Rounded 41">
            <a:extLst>
              <a:ext uri="{FF2B5EF4-FFF2-40B4-BE49-F238E27FC236}">
                <a16:creationId xmlns:a16="http://schemas.microsoft.com/office/drawing/2014/main" id="{D5DC4573-B549-4284-9231-D3A6635716E7}"/>
              </a:ext>
            </a:extLst>
          </p:cNvPr>
          <p:cNvSpPr/>
          <p:nvPr/>
        </p:nvSpPr>
        <p:spPr>
          <a:xfrm>
            <a:off x="4811553" y="5312295"/>
            <a:ext cx="2392549" cy="697450"/>
          </a:xfrm>
          <a:prstGeom prst="wedgeRoundRectCallout">
            <a:avLst>
              <a:gd name="adj1" fmla="val 27044"/>
              <a:gd name="adj2" fmla="val 70329"/>
              <a:gd name="adj3" fmla="val 1666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50" b="1" i="0" u="none" strike="noStrike" kern="1200" cap="none" spc="0" normalizeH="0" baseline="0" noProof="0" dirty="0">
                <a:ln>
                  <a:noFill/>
                </a:ln>
                <a:solidFill>
                  <a:srgbClr val="1F4E79"/>
                </a:solidFill>
                <a:effectLst/>
                <a:uLnTx/>
                <a:uFillTx/>
                <a:latin typeface="Century Gothic" panose="020F0302020204030204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kumimoji="0" lang="en-GB" sz="11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F0302020204030204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5B764C01-3B09-40EB-AB0C-AA22728DFA7B}"/>
              </a:ext>
            </a:extLst>
          </p:cNvPr>
          <p:cNvSpPr txBox="1"/>
          <p:nvPr/>
        </p:nvSpPr>
        <p:spPr>
          <a:xfrm>
            <a:off x="4904786" y="5440749"/>
            <a:ext cx="23953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1F4E79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Tu  as un cahier.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FF462439-957B-4D4B-8C5F-00A2224A9197}"/>
              </a:ext>
            </a:extLst>
          </p:cNvPr>
          <p:cNvSpPr txBox="1"/>
          <p:nvPr/>
        </p:nvSpPr>
        <p:spPr>
          <a:xfrm>
            <a:off x="4076921" y="5006918"/>
            <a:ext cx="412058" cy="400110"/>
          </a:xfrm>
          <a:prstGeom prst="rect">
            <a:avLst/>
          </a:prstGeom>
          <a:solidFill>
            <a:schemeClr val="bg1"/>
          </a:solidFill>
          <a:ln w="28575">
            <a:solidFill>
              <a:srgbClr val="786EB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srgbClr val="115076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6</a:t>
            </a:r>
          </a:p>
        </p:txBody>
      </p:sp>
      <p:sp>
        <p:nvSpPr>
          <p:cNvPr id="45" name="Rectangle: Rounded Corners 44">
            <a:extLst>
              <a:ext uri="{FF2B5EF4-FFF2-40B4-BE49-F238E27FC236}">
                <a16:creationId xmlns:a16="http://schemas.microsoft.com/office/drawing/2014/main" id="{8429F4C9-900E-4370-8E2E-416A90464D07}"/>
              </a:ext>
            </a:extLst>
          </p:cNvPr>
          <p:cNvSpPr/>
          <p:nvPr/>
        </p:nvSpPr>
        <p:spPr>
          <a:xfrm rot="16200000">
            <a:off x="5240344" y="615710"/>
            <a:ext cx="1576131" cy="3162619"/>
          </a:xfrm>
          <a:prstGeom prst="roundRect">
            <a:avLst/>
          </a:prstGeom>
          <a:solidFill>
            <a:schemeClr val="bg1"/>
          </a:solidFill>
          <a:ln w="127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F0302020204030204"/>
              <a:ea typeface="+mn-ea"/>
              <a:cs typeface="+mn-cs"/>
            </a:endParaRP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8FE52BF2-B77A-4D2F-96DA-7FDF00F42E62}"/>
              </a:ext>
            </a:extLst>
          </p:cNvPr>
          <p:cNvSpPr/>
          <p:nvPr/>
        </p:nvSpPr>
        <p:spPr>
          <a:xfrm rot="16200000">
            <a:off x="5213703" y="947668"/>
            <a:ext cx="1396825" cy="2498702"/>
          </a:xfrm>
          <a:prstGeom prst="rect">
            <a:avLst/>
          </a:prstGeom>
          <a:solidFill>
            <a:srgbClr val="A9DA74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F0302020204030204"/>
              <a:ea typeface="+mn-ea"/>
              <a:cs typeface="+mn-cs"/>
            </a:endParaRPr>
          </a:p>
        </p:txBody>
      </p:sp>
      <p:sp>
        <p:nvSpPr>
          <p:cNvPr id="47" name="Oval 46">
            <a:extLst>
              <a:ext uri="{FF2B5EF4-FFF2-40B4-BE49-F238E27FC236}">
                <a16:creationId xmlns:a16="http://schemas.microsoft.com/office/drawing/2014/main" id="{2C8BFCDC-DE95-4D5C-B87A-A9FE28958490}"/>
              </a:ext>
            </a:extLst>
          </p:cNvPr>
          <p:cNvSpPr/>
          <p:nvPr/>
        </p:nvSpPr>
        <p:spPr>
          <a:xfrm>
            <a:off x="7297556" y="2093451"/>
            <a:ext cx="159150" cy="162968"/>
          </a:xfrm>
          <a:prstGeom prst="ellipse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F0302020204030204"/>
              <a:ea typeface="+mn-ea"/>
              <a:cs typeface="+mn-cs"/>
            </a:endParaRPr>
          </a:p>
        </p:txBody>
      </p:sp>
      <p:sp>
        <p:nvSpPr>
          <p:cNvPr id="48" name="Speech Bubble: Rectangle with Corners Rounded 47">
            <a:extLst>
              <a:ext uri="{FF2B5EF4-FFF2-40B4-BE49-F238E27FC236}">
                <a16:creationId xmlns:a16="http://schemas.microsoft.com/office/drawing/2014/main" id="{83BABBD0-3B00-46A5-9B55-A9C7B0B56F45}"/>
              </a:ext>
            </a:extLst>
          </p:cNvPr>
          <p:cNvSpPr/>
          <p:nvPr/>
        </p:nvSpPr>
        <p:spPr>
          <a:xfrm>
            <a:off x="4733411" y="1744726"/>
            <a:ext cx="2392549" cy="697450"/>
          </a:xfrm>
          <a:prstGeom prst="wedgeRoundRectCallout">
            <a:avLst>
              <a:gd name="adj1" fmla="val 27044"/>
              <a:gd name="adj2" fmla="val 70329"/>
              <a:gd name="adj3" fmla="val 1666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50" b="1" i="0" u="none" strike="noStrike" kern="1200" cap="none" spc="0" normalizeH="0" baseline="0" noProof="0" dirty="0">
                <a:ln>
                  <a:noFill/>
                </a:ln>
                <a:solidFill>
                  <a:srgbClr val="1F4E79"/>
                </a:solidFill>
                <a:effectLst/>
                <a:uLnTx/>
                <a:uFillTx/>
                <a:latin typeface="Century Gothic" panose="020F0302020204030204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kumimoji="0" lang="en-GB" sz="11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F0302020204030204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72BA4627-5AD4-4919-8292-C7A290518BA5}"/>
              </a:ext>
            </a:extLst>
          </p:cNvPr>
          <p:cNvSpPr txBox="1"/>
          <p:nvPr/>
        </p:nvSpPr>
        <p:spPr>
          <a:xfrm>
            <a:off x="4782340" y="1906587"/>
            <a:ext cx="234361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1F4E79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Elle a un livre.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31494C63-87A5-4E03-A4C6-6B866B12B23A}"/>
              </a:ext>
            </a:extLst>
          </p:cNvPr>
          <p:cNvSpPr txBox="1"/>
          <p:nvPr/>
        </p:nvSpPr>
        <p:spPr>
          <a:xfrm>
            <a:off x="3937819" y="1439349"/>
            <a:ext cx="412058" cy="400110"/>
          </a:xfrm>
          <a:prstGeom prst="rect">
            <a:avLst/>
          </a:prstGeom>
          <a:solidFill>
            <a:schemeClr val="bg1"/>
          </a:solidFill>
          <a:ln w="28575">
            <a:solidFill>
              <a:srgbClr val="786EB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srgbClr val="115076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4</a:t>
            </a:r>
          </a:p>
        </p:txBody>
      </p:sp>
      <p:sp>
        <p:nvSpPr>
          <p:cNvPr id="51" name="Rectangle: Rounded Corners 50">
            <a:extLst>
              <a:ext uri="{FF2B5EF4-FFF2-40B4-BE49-F238E27FC236}">
                <a16:creationId xmlns:a16="http://schemas.microsoft.com/office/drawing/2014/main" id="{A5510D45-D1A5-463E-A816-B091DDFA3D75}"/>
              </a:ext>
            </a:extLst>
          </p:cNvPr>
          <p:cNvSpPr/>
          <p:nvPr/>
        </p:nvSpPr>
        <p:spPr>
          <a:xfrm>
            <a:off x="974507" y="2012941"/>
            <a:ext cx="462662" cy="310446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sym typeface="Bookshelf Symbol 7" panose="05010101010101010101" pitchFamily="2" charset="2"/>
              </a:rPr>
              <a:t></a:t>
            </a: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entury Gothic" panose="020B0502020202020204" pitchFamily="34" charset="0"/>
            </a:endParaRPr>
          </a:p>
        </p:txBody>
      </p:sp>
      <p:sp>
        <p:nvSpPr>
          <p:cNvPr id="52" name="Rectangle: Rounded Corners 51">
            <a:extLst>
              <a:ext uri="{FF2B5EF4-FFF2-40B4-BE49-F238E27FC236}">
                <a16:creationId xmlns:a16="http://schemas.microsoft.com/office/drawing/2014/main" id="{13ECEEE5-C62A-4F70-BFB1-A6160F2F1ED6}"/>
              </a:ext>
            </a:extLst>
          </p:cNvPr>
          <p:cNvSpPr/>
          <p:nvPr/>
        </p:nvSpPr>
        <p:spPr>
          <a:xfrm>
            <a:off x="913262" y="3569200"/>
            <a:ext cx="462662" cy="310446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sym typeface="Bookshelf Symbol 7" panose="05010101010101010101" pitchFamily="2" charset="2"/>
              </a:rPr>
              <a:t></a:t>
            </a: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entury Gothic" panose="020B0502020202020204" pitchFamily="34" charset="0"/>
            </a:endParaRPr>
          </a:p>
        </p:txBody>
      </p:sp>
      <p:sp>
        <p:nvSpPr>
          <p:cNvPr id="53" name="Rectangle: Rounded Corners 52">
            <a:extLst>
              <a:ext uri="{FF2B5EF4-FFF2-40B4-BE49-F238E27FC236}">
                <a16:creationId xmlns:a16="http://schemas.microsoft.com/office/drawing/2014/main" id="{613B7DBD-8F9A-455E-B026-ABEFAEB9F283}"/>
              </a:ext>
            </a:extLst>
          </p:cNvPr>
          <p:cNvSpPr/>
          <p:nvPr/>
        </p:nvSpPr>
        <p:spPr>
          <a:xfrm>
            <a:off x="999221" y="5410400"/>
            <a:ext cx="462662" cy="310446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sym typeface="Bookshelf Symbol 7" panose="05010101010101010101" pitchFamily="2" charset="2"/>
              </a:rPr>
              <a:t></a:t>
            </a: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entury Gothic" panose="020B0502020202020204" pitchFamily="34" charset="0"/>
            </a:endParaRPr>
          </a:p>
        </p:txBody>
      </p:sp>
      <p:sp>
        <p:nvSpPr>
          <p:cNvPr id="54" name="Rectangle: Rounded Corners 53">
            <a:extLst>
              <a:ext uri="{FF2B5EF4-FFF2-40B4-BE49-F238E27FC236}">
                <a16:creationId xmlns:a16="http://schemas.microsoft.com/office/drawing/2014/main" id="{B6319DA7-54BC-4FBE-8627-A73DD66BEE04}"/>
              </a:ext>
            </a:extLst>
          </p:cNvPr>
          <p:cNvSpPr/>
          <p:nvPr/>
        </p:nvSpPr>
        <p:spPr>
          <a:xfrm>
            <a:off x="4795452" y="1925236"/>
            <a:ext cx="462662" cy="310446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sym typeface="Bookshelf Symbol 7" panose="05010101010101010101" pitchFamily="2" charset="2"/>
              </a:rPr>
              <a:t></a:t>
            </a: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entury Gothic" panose="020B0502020202020204" pitchFamily="34" charset="0"/>
            </a:endParaRPr>
          </a:p>
        </p:txBody>
      </p:sp>
      <p:sp>
        <p:nvSpPr>
          <p:cNvPr id="55" name="Rectangle: Rounded Corners 54">
            <a:extLst>
              <a:ext uri="{FF2B5EF4-FFF2-40B4-BE49-F238E27FC236}">
                <a16:creationId xmlns:a16="http://schemas.microsoft.com/office/drawing/2014/main" id="{B750E713-93A6-4002-9C6D-BBD9032F817F}"/>
              </a:ext>
            </a:extLst>
          </p:cNvPr>
          <p:cNvSpPr/>
          <p:nvPr/>
        </p:nvSpPr>
        <p:spPr>
          <a:xfrm>
            <a:off x="4786102" y="3714560"/>
            <a:ext cx="462662" cy="310446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sym typeface="Bookshelf Symbol 7" panose="05010101010101010101" pitchFamily="2" charset="2"/>
              </a:rPr>
              <a:t></a:t>
            </a: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entury Gothic" panose="020B0502020202020204" pitchFamily="34" charset="0"/>
            </a:endParaRPr>
          </a:p>
        </p:txBody>
      </p:sp>
      <p:sp>
        <p:nvSpPr>
          <p:cNvPr id="56" name="Rectangle: Rounded Corners 55">
            <a:extLst>
              <a:ext uri="{FF2B5EF4-FFF2-40B4-BE49-F238E27FC236}">
                <a16:creationId xmlns:a16="http://schemas.microsoft.com/office/drawing/2014/main" id="{FB269C59-3C4E-4A05-AADA-E75C408D22D8}"/>
              </a:ext>
            </a:extLst>
          </p:cNvPr>
          <p:cNvSpPr/>
          <p:nvPr/>
        </p:nvSpPr>
        <p:spPr>
          <a:xfrm>
            <a:off x="4829202" y="5498425"/>
            <a:ext cx="462662" cy="310446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sym typeface="Bookshelf Symbol 7" panose="05010101010101010101" pitchFamily="2" charset="2"/>
              </a:rPr>
              <a:t></a:t>
            </a: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entury Gothic" panose="020B0502020202020204" pitchFamily="34" charset="0"/>
            </a:endParaRP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AA267ADF-155E-415F-856C-209022D71696}"/>
              </a:ext>
            </a:extLst>
          </p:cNvPr>
          <p:cNvSpPr txBox="1"/>
          <p:nvPr/>
        </p:nvSpPr>
        <p:spPr>
          <a:xfrm>
            <a:off x="7996610" y="4135560"/>
            <a:ext cx="301451" cy="307777"/>
          </a:xfrm>
          <a:prstGeom prst="rect">
            <a:avLst/>
          </a:prstGeom>
          <a:noFill/>
          <a:ln w="28575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</a:endParaRPr>
          </a:p>
        </p:txBody>
      </p:sp>
      <p:pic>
        <p:nvPicPr>
          <p:cNvPr id="58" name="Picture 57">
            <a:extLst>
              <a:ext uri="{FF2B5EF4-FFF2-40B4-BE49-F238E27FC236}">
                <a16:creationId xmlns:a16="http://schemas.microsoft.com/office/drawing/2014/main" id="{9755A45B-BCAC-454D-A69B-D18D517E1C9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5198" y="4096173"/>
            <a:ext cx="273761" cy="285167"/>
          </a:xfrm>
          <a:prstGeom prst="rect">
            <a:avLst/>
          </a:prstGeom>
        </p:spPr>
      </p:pic>
      <p:graphicFrame>
        <p:nvGraphicFramePr>
          <p:cNvPr id="61" name="Table 73">
            <a:extLst>
              <a:ext uri="{FF2B5EF4-FFF2-40B4-BE49-F238E27FC236}">
                <a16:creationId xmlns:a16="http://schemas.microsoft.com/office/drawing/2014/main" id="{EFD9341C-9CB7-490E-9837-C73FB3B0935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90089097"/>
              </p:ext>
            </p:extLst>
          </p:nvPr>
        </p:nvGraphicFramePr>
        <p:xfrm>
          <a:off x="7932687" y="3296932"/>
          <a:ext cx="1815840" cy="21336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36405">
                  <a:extLst>
                    <a:ext uri="{9D8B030D-6E8A-4147-A177-3AD203B41FA5}">
                      <a16:colId xmlns:a16="http://schemas.microsoft.com/office/drawing/2014/main" val="1465430095"/>
                    </a:ext>
                  </a:extLst>
                </a:gridCol>
                <a:gridCol w="1379435">
                  <a:extLst>
                    <a:ext uri="{9D8B030D-6E8A-4147-A177-3AD203B41FA5}">
                      <a16:colId xmlns:a16="http://schemas.microsoft.com/office/drawing/2014/main" val="718154660"/>
                    </a:ext>
                  </a:extLst>
                </a:gridCol>
              </a:tblGrid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lang="en-GB" sz="2400" b="1" i="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Yves</a:t>
                      </a:r>
                      <a:r>
                        <a:rPr lang="en-GB" sz="2400" b="1" i="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 </a:t>
                      </a:r>
                      <a:br>
                        <a:rPr lang="en-GB" sz="2400" b="1" i="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</a:br>
                      <a:r>
                        <a:rPr lang="en-GB" sz="2000" b="0" i="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(you have)</a:t>
                      </a:r>
                      <a:endParaRPr lang="en-GB" sz="2400" b="0" i="1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2903188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GB" sz="2400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______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1352534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GB" sz="2400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______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6202609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GB" sz="240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______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36073122"/>
                  </a:ext>
                </a:extLst>
              </a:tr>
            </a:tbl>
          </a:graphicData>
        </a:graphic>
      </p:graphicFrame>
      <p:graphicFrame>
        <p:nvGraphicFramePr>
          <p:cNvPr id="62" name="Table 73">
            <a:extLst>
              <a:ext uri="{FF2B5EF4-FFF2-40B4-BE49-F238E27FC236}">
                <a16:creationId xmlns:a16="http://schemas.microsoft.com/office/drawing/2014/main" id="{68DAFB49-4A4C-4D66-84CE-663579080D8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4665"/>
              </p:ext>
            </p:extLst>
          </p:nvPr>
        </p:nvGraphicFramePr>
        <p:xfrm>
          <a:off x="10228784" y="3296932"/>
          <a:ext cx="1815840" cy="21336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36405">
                  <a:extLst>
                    <a:ext uri="{9D8B030D-6E8A-4147-A177-3AD203B41FA5}">
                      <a16:colId xmlns:a16="http://schemas.microsoft.com/office/drawing/2014/main" val="1465430095"/>
                    </a:ext>
                  </a:extLst>
                </a:gridCol>
                <a:gridCol w="1379435">
                  <a:extLst>
                    <a:ext uri="{9D8B030D-6E8A-4147-A177-3AD203B41FA5}">
                      <a16:colId xmlns:a16="http://schemas.microsoft.com/office/drawing/2014/main" val="718154660"/>
                    </a:ext>
                  </a:extLst>
                </a:gridCol>
              </a:tblGrid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lang="en-GB" sz="2400" b="1" i="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Sophie</a:t>
                      </a:r>
                      <a:br>
                        <a:rPr lang="en-GB" sz="2400" b="1" i="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</a:br>
                      <a:r>
                        <a:rPr lang="en-GB" sz="2000" b="0" i="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(she has)</a:t>
                      </a:r>
                      <a:endParaRPr lang="en-GB" sz="2400" b="0" i="1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2903188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GB" sz="2400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______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1352534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GB" sz="2400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______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6202609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GB" sz="240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______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36073122"/>
                  </a:ext>
                </a:extLst>
              </a:tr>
            </a:tbl>
          </a:graphicData>
        </a:graphic>
      </p:graphicFrame>
      <p:sp>
        <p:nvSpPr>
          <p:cNvPr id="63" name="TextBox 62">
            <a:extLst>
              <a:ext uri="{FF2B5EF4-FFF2-40B4-BE49-F238E27FC236}">
                <a16:creationId xmlns:a16="http://schemas.microsoft.com/office/drawing/2014/main" id="{974316A9-7C65-4150-8D96-AC7AB22ABFC9}"/>
              </a:ext>
            </a:extLst>
          </p:cNvPr>
          <p:cNvSpPr txBox="1"/>
          <p:nvPr/>
        </p:nvSpPr>
        <p:spPr>
          <a:xfrm>
            <a:off x="7996610" y="4571786"/>
            <a:ext cx="301451" cy="307777"/>
          </a:xfrm>
          <a:prstGeom prst="rect">
            <a:avLst/>
          </a:prstGeom>
          <a:noFill/>
          <a:ln w="28575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9558D4CD-860A-4366-A7AB-977555221EB3}"/>
              </a:ext>
            </a:extLst>
          </p:cNvPr>
          <p:cNvSpPr txBox="1"/>
          <p:nvPr/>
        </p:nvSpPr>
        <p:spPr>
          <a:xfrm>
            <a:off x="7998290" y="5041582"/>
            <a:ext cx="301451" cy="307777"/>
          </a:xfrm>
          <a:prstGeom prst="rect">
            <a:avLst/>
          </a:prstGeom>
          <a:noFill/>
          <a:ln w="28575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A64BD5A7-F3A6-4BF6-B6A6-1BA10FD5C4A8}"/>
              </a:ext>
            </a:extLst>
          </p:cNvPr>
          <p:cNvSpPr txBox="1"/>
          <p:nvPr/>
        </p:nvSpPr>
        <p:spPr>
          <a:xfrm>
            <a:off x="10309626" y="4166609"/>
            <a:ext cx="301451" cy="307777"/>
          </a:xfrm>
          <a:prstGeom prst="rect">
            <a:avLst/>
          </a:prstGeom>
          <a:noFill/>
          <a:ln w="28575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1C583488-07B3-4BA5-BA85-7DEED56A4A41}"/>
              </a:ext>
            </a:extLst>
          </p:cNvPr>
          <p:cNvSpPr txBox="1"/>
          <p:nvPr/>
        </p:nvSpPr>
        <p:spPr>
          <a:xfrm>
            <a:off x="10309626" y="4602835"/>
            <a:ext cx="301451" cy="307777"/>
          </a:xfrm>
          <a:prstGeom prst="rect">
            <a:avLst/>
          </a:prstGeom>
          <a:noFill/>
          <a:ln w="28575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08E7D84C-BAA3-4D97-BFDB-1E605690D10E}"/>
              </a:ext>
            </a:extLst>
          </p:cNvPr>
          <p:cNvSpPr txBox="1"/>
          <p:nvPr/>
        </p:nvSpPr>
        <p:spPr>
          <a:xfrm>
            <a:off x="10311306" y="5072631"/>
            <a:ext cx="301451" cy="307777"/>
          </a:xfrm>
          <a:prstGeom prst="rect">
            <a:avLst/>
          </a:prstGeom>
          <a:noFill/>
          <a:ln w="28575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</a:endParaRPr>
          </a:p>
        </p:txBody>
      </p:sp>
      <p:pic>
        <p:nvPicPr>
          <p:cNvPr id="68" name="Picture 67">
            <a:extLst>
              <a:ext uri="{FF2B5EF4-FFF2-40B4-BE49-F238E27FC236}">
                <a16:creationId xmlns:a16="http://schemas.microsoft.com/office/drawing/2014/main" id="{06774B86-8DAF-4751-90D9-C51D08DCCCE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5198" y="4543359"/>
            <a:ext cx="273761" cy="285167"/>
          </a:xfrm>
          <a:prstGeom prst="rect">
            <a:avLst/>
          </a:prstGeom>
        </p:spPr>
      </p:pic>
      <p:pic>
        <p:nvPicPr>
          <p:cNvPr id="69" name="Picture 68">
            <a:extLst>
              <a:ext uri="{FF2B5EF4-FFF2-40B4-BE49-F238E27FC236}">
                <a16:creationId xmlns:a16="http://schemas.microsoft.com/office/drawing/2014/main" id="{9109DC9F-50D0-430A-8F2A-A8757C7970D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8756" y="5010726"/>
            <a:ext cx="273761" cy="285167"/>
          </a:xfrm>
          <a:prstGeom prst="rect">
            <a:avLst/>
          </a:prstGeom>
        </p:spPr>
      </p:pic>
      <p:pic>
        <p:nvPicPr>
          <p:cNvPr id="70" name="Picture 69">
            <a:extLst>
              <a:ext uri="{FF2B5EF4-FFF2-40B4-BE49-F238E27FC236}">
                <a16:creationId xmlns:a16="http://schemas.microsoft.com/office/drawing/2014/main" id="{36CDDBB2-B4D8-447F-981D-A3E6032282A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83911" y="4119158"/>
            <a:ext cx="273761" cy="285167"/>
          </a:xfrm>
          <a:prstGeom prst="rect">
            <a:avLst/>
          </a:prstGeom>
        </p:spPr>
      </p:pic>
      <p:pic>
        <p:nvPicPr>
          <p:cNvPr id="71" name="Picture 70">
            <a:extLst>
              <a:ext uri="{FF2B5EF4-FFF2-40B4-BE49-F238E27FC236}">
                <a16:creationId xmlns:a16="http://schemas.microsoft.com/office/drawing/2014/main" id="{857D512B-34DE-4ED9-BF3E-585365818D3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83911" y="4583090"/>
            <a:ext cx="273761" cy="285167"/>
          </a:xfrm>
          <a:prstGeom prst="rect">
            <a:avLst/>
          </a:prstGeom>
        </p:spPr>
      </p:pic>
      <p:pic>
        <p:nvPicPr>
          <p:cNvPr id="72" name="Picture 71">
            <a:extLst>
              <a:ext uri="{FF2B5EF4-FFF2-40B4-BE49-F238E27FC236}">
                <a16:creationId xmlns:a16="http://schemas.microsoft.com/office/drawing/2014/main" id="{02DAC07C-93DC-4BCD-92A0-BD00D15E527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81084" y="5043810"/>
            <a:ext cx="273761" cy="285167"/>
          </a:xfrm>
          <a:prstGeom prst="rect">
            <a:avLst/>
          </a:prstGeom>
        </p:spPr>
      </p:pic>
      <p:sp>
        <p:nvSpPr>
          <p:cNvPr id="73" name="TextBox 72">
            <a:extLst>
              <a:ext uri="{FF2B5EF4-FFF2-40B4-BE49-F238E27FC236}">
                <a16:creationId xmlns:a16="http://schemas.microsoft.com/office/drawing/2014/main" id="{54385555-C22D-4523-99DB-0044A457814C}"/>
              </a:ext>
            </a:extLst>
          </p:cNvPr>
          <p:cNvSpPr txBox="1"/>
          <p:nvPr/>
        </p:nvSpPr>
        <p:spPr>
          <a:xfrm>
            <a:off x="10533621" y="4101971"/>
            <a:ext cx="15852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786EB1"/>
                </a:solidFill>
                <a:effectLst/>
                <a:uLnTx/>
                <a:uFillTx/>
                <a:latin typeface="Century Gothic" panose="020B0502020202020204" pitchFamily="34" charset="0"/>
              </a:rPr>
              <a:t>a bottle</a:t>
            </a:r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6C36C0DF-7FFE-4600-B7D1-1F1F0932FB07}"/>
              </a:ext>
            </a:extLst>
          </p:cNvPr>
          <p:cNvSpPr txBox="1"/>
          <p:nvPr/>
        </p:nvSpPr>
        <p:spPr>
          <a:xfrm>
            <a:off x="10586212" y="4566344"/>
            <a:ext cx="15852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786EB1"/>
                </a:solidFill>
                <a:effectLst/>
                <a:uLnTx/>
                <a:uFillTx/>
                <a:latin typeface="Century Gothic" panose="020B0502020202020204" pitchFamily="34" charset="0"/>
              </a:rPr>
              <a:t>a rubber</a:t>
            </a:r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B6AB3F58-EE30-4B30-ABD7-9B0612362B29}"/>
              </a:ext>
            </a:extLst>
          </p:cNvPr>
          <p:cNvSpPr txBox="1"/>
          <p:nvPr/>
        </p:nvSpPr>
        <p:spPr>
          <a:xfrm>
            <a:off x="8228549" y="4042614"/>
            <a:ext cx="15852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786EB1"/>
                </a:solidFill>
                <a:effectLst/>
                <a:uLnTx/>
                <a:uFillTx/>
                <a:latin typeface="Century Gothic" panose="020B0502020202020204" pitchFamily="34" charset="0"/>
              </a:rPr>
              <a:t>a pen</a:t>
            </a:r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id="{8284326F-0301-4374-AD6F-83207E8C4958}"/>
              </a:ext>
            </a:extLst>
          </p:cNvPr>
          <p:cNvSpPr txBox="1"/>
          <p:nvPr/>
        </p:nvSpPr>
        <p:spPr>
          <a:xfrm>
            <a:off x="8195833" y="4566344"/>
            <a:ext cx="15852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786EB1"/>
                </a:solidFill>
                <a:effectLst/>
                <a:uLnTx/>
                <a:uFillTx/>
                <a:latin typeface="Century Gothic" panose="020B0502020202020204" pitchFamily="34" charset="0"/>
              </a:rPr>
              <a:t>a pencil</a:t>
            </a:r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id="{52DF9E46-243E-44BF-85F9-66EF4FE0DE5E}"/>
              </a:ext>
            </a:extLst>
          </p:cNvPr>
          <p:cNvSpPr txBox="1"/>
          <p:nvPr/>
        </p:nvSpPr>
        <p:spPr>
          <a:xfrm>
            <a:off x="10554209" y="5008266"/>
            <a:ext cx="15852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b="0" i="0" u="none" strike="noStrike" kern="1200" cap="none" spc="0" normalizeH="0" baseline="0" noProof="0" dirty="0">
                <a:ln>
                  <a:noFill/>
                </a:ln>
                <a:solidFill>
                  <a:srgbClr val="786EB1"/>
                </a:solidFill>
                <a:effectLst/>
                <a:uLnTx/>
                <a:uFillTx/>
                <a:latin typeface="Century Gothic" panose="020B0502020202020204" pitchFamily="34" charset="0"/>
              </a:rPr>
              <a:t>a book</a:t>
            </a:r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id="{EBF2079F-AA6B-4940-8E44-7C16A795E2FB}"/>
              </a:ext>
            </a:extLst>
          </p:cNvPr>
          <p:cNvSpPr txBox="1"/>
          <p:nvPr/>
        </p:nvSpPr>
        <p:spPr>
          <a:xfrm>
            <a:off x="8202084" y="5027799"/>
            <a:ext cx="1719567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900" b="0" i="0" u="none" strike="noStrike" kern="1200" cap="none" spc="0" normalizeH="0" baseline="0" noProof="0" dirty="0">
                <a:ln>
                  <a:noFill/>
                </a:ln>
                <a:solidFill>
                  <a:srgbClr val="786EB1"/>
                </a:solidFill>
                <a:effectLst/>
                <a:uLnTx/>
                <a:uFillTx/>
                <a:latin typeface="Century Gothic" panose="020B0502020202020204" pitchFamily="34" charset="0"/>
              </a:rPr>
              <a:t>an ex. book</a:t>
            </a:r>
          </a:p>
        </p:txBody>
      </p:sp>
    </p:spTree>
    <p:extLst>
      <p:ext uri="{BB962C8B-B14F-4D97-AF65-F5344CB8AC3E}">
        <p14:creationId xmlns:p14="http://schemas.microsoft.com/office/powerpoint/2010/main" val="42181905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51" grpId="0" animBg="1"/>
      <p:bldP spid="52" grpId="0" animBg="1"/>
      <p:bldP spid="53" grpId="0" animBg="1"/>
      <p:bldP spid="54" grpId="0" animBg="1"/>
      <p:bldP spid="55" grpId="0" animBg="1"/>
      <p:bldP spid="56" grpId="0" animBg="1"/>
      <p:bldP spid="73" grpId="0"/>
      <p:bldP spid="74" grpId="0"/>
      <p:bldP spid="75" grpId="0"/>
      <p:bldP spid="76" grpId="0"/>
      <p:bldP spid="77" grpId="0"/>
      <p:bldP spid="7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03AA9AF4-817F-4C1C-9E35-B71AF5AA5AD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158"/>
          <a:stretch/>
        </p:blipFill>
        <p:spPr>
          <a:xfrm>
            <a:off x="-93263" y="1307414"/>
            <a:ext cx="5384602" cy="5406944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50B11332-DD10-4B5A-ADB8-BD6294827F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529" y="143642"/>
            <a:ext cx="9528789" cy="508891"/>
          </a:xfrm>
        </p:spPr>
        <p:txBody>
          <a:bodyPr>
            <a:normAutofit fontScale="90000"/>
          </a:bodyPr>
          <a:lstStyle/>
          <a:p>
            <a:r>
              <a:rPr lang="es-AR" sz="3200" b="1" dirty="0" err="1">
                <a:solidFill>
                  <a:srgbClr val="002060"/>
                </a:solidFill>
                <a:latin typeface="Century Gothic" panose="020B0502020202020204" pitchFamily="34" charset="0"/>
                <a:cs typeface="Arial"/>
                <a:sym typeface="Arial"/>
              </a:rPr>
              <a:t>Follow</a:t>
            </a:r>
            <a:r>
              <a:rPr lang="es-AR" sz="3200" b="1" dirty="0">
                <a:solidFill>
                  <a:srgbClr val="002060"/>
                </a:solidFill>
                <a:latin typeface="Century Gothic" panose="020B0502020202020204" pitchFamily="34" charset="0"/>
                <a:cs typeface="Arial"/>
                <a:sym typeface="Arial"/>
              </a:rPr>
              <a:t> up 3: Lis. Qui a </a:t>
            </a:r>
            <a:r>
              <a:rPr lang="es-AR" sz="3200" b="1" dirty="0" err="1">
                <a:solidFill>
                  <a:srgbClr val="002060"/>
                </a:solidFill>
                <a:latin typeface="Century Gothic" panose="020B0502020202020204" pitchFamily="34" charset="0"/>
                <a:cs typeface="Arial"/>
                <a:sym typeface="Arial"/>
              </a:rPr>
              <a:t>quoi</a:t>
            </a:r>
            <a:r>
              <a:rPr lang="es-AR" sz="3200" b="1" dirty="0">
                <a:solidFill>
                  <a:srgbClr val="002060"/>
                </a:solidFill>
                <a:latin typeface="Century Gothic" panose="020B0502020202020204" pitchFamily="34" charset="0"/>
                <a:cs typeface="Arial"/>
                <a:sym typeface="Arial"/>
              </a:rPr>
              <a:t> ? </a:t>
            </a:r>
            <a:endParaRPr lang="en-GB" sz="3200" dirty="0">
              <a:hlinkClick r:id="" action="ppaction://noaction">
                <a:snd r:embed="rId4" name="f 3_0 title.wav"/>
              </a:hlinkClick>
            </a:endParaRPr>
          </a:p>
        </p:txBody>
      </p:sp>
      <p:sp>
        <p:nvSpPr>
          <p:cNvPr id="50" name="Google Shape;119;p1">
            <a:extLst>
              <a:ext uri="{FF2B5EF4-FFF2-40B4-BE49-F238E27FC236}">
                <a16:creationId xmlns:a16="http://schemas.microsoft.com/office/drawing/2014/main" id="{A71ACA46-CE7F-4525-A190-BB7A5355194B}"/>
              </a:ext>
            </a:extLst>
          </p:cNvPr>
          <p:cNvSpPr/>
          <p:nvPr/>
        </p:nvSpPr>
        <p:spPr>
          <a:xfrm>
            <a:off x="123171" y="128500"/>
            <a:ext cx="521370" cy="478471"/>
          </a:xfrm>
          <a:prstGeom prst="roundRect">
            <a:avLst>
              <a:gd name="adj" fmla="val 16667"/>
            </a:avLst>
          </a:prstGeom>
          <a:solidFill>
            <a:srgbClr val="FF0000"/>
          </a:solidFill>
          <a:ln w="127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2" name="Title 2">
            <a:extLst>
              <a:ext uri="{FF2B5EF4-FFF2-40B4-BE49-F238E27FC236}">
                <a16:creationId xmlns:a16="http://schemas.microsoft.com/office/drawing/2014/main" id="{B721B767-8E6F-4883-99A8-AD773705AC41}"/>
              </a:ext>
            </a:extLst>
          </p:cNvPr>
          <p:cNvSpPr txBox="1">
            <a:spLocks/>
          </p:cNvSpPr>
          <p:nvPr/>
        </p:nvSpPr>
        <p:spPr>
          <a:xfrm>
            <a:off x="765809" y="2369589"/>
            <a:ext cx="9900723" cy="5088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cs typeface="Calibri"/>
                <a:sym typeface="Calibri"/>
              </a:rPr>
              <a:t>2. Il a </a:t>
            </a:r>
            <a:r>
              <a:rPr kumimoji="0" lang="en-GB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cs typeface="Calibri"/>
                <a:sym typeface="Calibri"/>
              </a:rPr>
              <a:t>une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cs typeface="Calibri"/>
                <a:sym typeface="Calibri"/>
              </a:rPr>
              <a:t> </a:t>
            </a:r>
            <a:r>
              <a:rPr kumimoji="0" lang="en-GB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cs typeface="Calibri"/>
                <a:sym typeface="Calibri"/>
              </a:rPr>
              <a:t>bouteille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cs typeface="Calibri"/>
                <a:sym typeface="Calibri"/>
              </a:rPr>
              <a:t>.</a:t>
            </a:r>
            <a:endParaRPr kumimoji="0" lang="en-GB" sz="2400" b="0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entury Gothic" panose="020B0502020202020204" pitchFamily="34" charset="0"/>
              <a:cs typeface="Calibri"/>
              <a:sym typeface="Calibri"/>
            </a:endParaRPr>
          </a:p>
        </p:txBody>
      </p:sp>
      <p:sp>
        <p:nvSpPr>
          <p:cNvPr id="65" name="Title 2">
            <a:extLst>
              <a:ext uri="{FF2B5EF4-FFF2-40B4-BE49-F238E27FC236}">
                <a16:creationId xmlns:a16="http://schemas.microsoft.com/office/drawing/2014/main" id="{933DFEB2-ECFE-4F12-928F-5309CF6EC8BC}"/>
              </a:ext>
            </a:extLst>
          </p:cNvPr>
          <p:cNvSpPr txBox="1">
            <a:spLocks/>
          </p:cNvSpPr>
          <p:nvPr/>
        </p:nvSpPr>
        <p:spPr>
          <a:xfrm>
            <a:off x="765808" y="3019988"/>
            <a:ext cx="4525531" cy="5088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cs typeface="Calibri"/>
                <a:sym typeface="Calibri"/>
              </a:rPr>
              <a:t>3. Il a un </a:t>
            </a:r>
            <a:r>
              <a:rPr kumimoji="0" lang="en-GB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cs typeface="Calibri"/>
                <a:sym typeface="Calibri"/>
              </a:rPr>
              <a:t>ballon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cs typeface="Calibri"/>
                <a:sym typeface="Calibri"/>
              </a:rPr>
              <a:t>.</a:t>
            </a:r>
            <a:endParaRPr kumimoji="0" lang="en-GB" sz="2400" b="0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entury Gothic" panose="020B0502020202020204" pitchFamily="34" charset="0"/>
              <a:cs typeface="Calibri"/>
              <a:sym typeface="Calibri"/>
            </a:endParaRPr>
          </a:p>
        </p:txBody>
      </p:sp>
      <p:sp>
        <p:nvSpPr>
          <p:cNvPr id="66" name="Title 2">
            <a:extLst>
              <a:ext uri="{FF2B5EF4-FFF2-40B4-BE49-F238E27FC236}">
                <a16:creationId xmlns:a16="http://schemas.microsoft.com/office/drawing/2014/main" id="{1D25DEE6-1955-45EA-BD33-45AC329F65B6}"/>
              </a:ext>
            </a:extLst>
          </p:cNvPr>
          <p:cNvSpPr txBox="1">
            <a:spLocks/>
          </p:cNvSpPr>
          <p:nvPr/>
        </p:nvSpPr>
        <p:spPr>
          <a:xfrm>
            <a:off x="765809" y="1735942"/>
            <a:ext cx="4362246" cy="5088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cs typeface="Calibri"/>
                <a:sym typeface="Calibri"/>
              </a:rPr>
              <a:t>1. </a:t>
            </a:r>
            <a:r>
              <a:rPr kumimoji="0" lang="en-GB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cs typeface="Calibri"/>
                <a:sym typeface="Calibri"/>
              </a:rPr>
              <a:t>J’ai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cs typeface="Calibri"/>
                <a:sym typeface="Calibri"/>
              </a:rPr>
              <a:t> un </a:t>
            </a:r>
            <a:r>
              <a:rPr kumimoji="0" lang="en-GB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cs typeface="Calibri"/>
                <a:sym typeface="Calibri"/>
              </a:rPr>
              <a:t>stylo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cs typeface="Calibri"/>
                <a:sym typeface="Calibri"/>
              </a:rPr>
              <a:t>.</a:t>
            </a:r>
            <a:endParaRPr kumimoji="0" lang="en-GB" sz="2400" b="0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entury Gothic" panose="020B0502020202020204" pitchFamily="34" charset="0"/>
              <a:cs typeface="Calibri"/>
              <a:sym typeface="Calibri"/>
            </a:endParaRPr>
          </a:p>
        </p:txBody>
      </p:sp>
      <p:sp>
        <p:nvSpPr>
          <p:cNvPr id="67" name="Title 2">
            <a:extLst>
              <a:ext uri="{FF2B5EF4-FFF2-40B4-BE49-F238E27FC236}">
                <a16:creationId xmlns:a16="http://schemas.microsoft.com/office/drawing/2014/main" id="{073DC89F-9CC3-47F1-B771-C4DE8DBE17F7}"/>
              </a:ext>
            </a:extLst>
          </p:cNvPr>
          <p:cNvSpPr txBox="1">
            <a:spLocks/>
          </p:cNvSpPr>
          <p:nvPr/>
        </p:nvSpPr>
        <p:spPr>
          <a:xfrm>
            <a:off x="65506" y="783495"/>
            <a:ext cx="10601026" cy="5088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tabLst/>
              <a:defRPr/>
            </a:pPr>
            <a:r>
              <a:rPr kumimoji="0" lang="it-IT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cs typeface="Calibri"/>
                <a:sym typeface="Calibri"/>
              </a:rPr>
              <a:t>Between the two friends, do they have everything? Write ‘I’ or ‘he’.  </a:t>
            </a:r>
            <a:br>
              <a:rPr kumimoji="0" lang="it-IT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cs typeface="Calibri"/>
                <a:sym typeface="Calibri"/>
              </a:rPr>
            </a:br>
            <a:r>
              <a:rPr kumimoji="0" lang="it-IT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cs typeface="Calibri"/>
                <a:sym typeface="Calibri"/>
              </a:rPr>
              <a:t>Do they have two of anything? </a:t>
            </a:r>
            <a:r>
              <a:rPr lang="it-IT" sz="2400" dirty="0">
                <a:solidFill>
                  <a:srgbClr val="002060"/>
                </a:solidFill>
                <a:latin typeface="Century Gothic" panose="020B0502020202020204" pitchFamily="34" charset="0"/>
              </a:rPr>
              <a:t>What don’t they need</a:t>
            </a:r>
            <a:r>
              <a:rPr kumimoji="0" lang="it-IT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cs typeface="Calibri"/>
                <a:sym typeface="Calibri"/>
              </a:rPr>
              <a:t>?</a:t>
            </a:r>
            <a:endParaRPr kumimoji="0" lang="en-GB" sz="2400" b="0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entury Gothic" panose="020B0502020202020204" pitchFamily="34" charset="0"/>
              <a:cs typeface="Calibri"/>
              <a:sym typeface="Calibri"/>
            </a:endParaRPr>
          </a:p>
        </p:txBody>
      </p:sp>
      <p:sp>
        <p:nvSpPr>
          <p:cNvPr id="69" name="Title 2">
            <a:extLst>
              <a:ext uri="{FF2B5EF4-FFF2-40B4-BE49-F238E27FC236}">
                <a16:creationId xmlns:a16="http://schemas.microsoft.com/office/drawing/2014/main" id="{39434A2C-F959-4154-A410-91500C85B28A}"/>
              </a:ext>
            </a:extLst>
          </p:cNvPr>
          <p:cNvSpPr txBox="1">
            <a:spLocks/>
          </p:cNvSpPr>
          <p:nvPr/>
        </p:nvSpPr>
        <p:spPr>
          <a:xfrm>
            <a:off x="765808" y="3653635"/>
            <a:ext cx="4621737" cy="5088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cs typeface="Calibri"/>
                <a:sym typeface="Calibri"/>
              </a:rPr>
              <a:t>4. </a:t>
            </a:r>
            <a:r>
              <a:rPr kumimoji="0" lang="en-GB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cs typeface="Calibri"/>
                <a:sym typeface="Calibri"/>
              </a:rPr>
              <a:t>J’ai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cs typeface="Calibri"/>
                <a:sym typeface="Calibri"/>
              </a:rPr>
              <a:t> un livre.</a:t>
            </a:r>
            <a:endParaRPr kumimoji="0" lang="en-GB" sz="2400" b="0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entury Gothic" panose="020B0502020202020204" pitchFamily="34" charset="0"/>
              <a:cs typeface="Calibri"/>
              <a:sym typeface="Calibri"/>
            </a:endParaRPr>
          </a:p>
        </p:txBody>
      </p:sp>
      <p:sp>
        <p:nvSpPr>
          <p:cNvPr id="47" name="Title 2">
            <a:extLst>
              <a:ext uri="{FF2B5EF4-FFF2-40B4-BE49-F238E27FC236}">
                <a16:creationId xmlns:a16="http://schemas.microsoft.com/office/drawing/2014/main" id="{D423C32C-732C-4C8C-A889-8213D1FF092B}"/>
              </a:ext>
            </a:extLst>
          </p:cNvPr>
          <p:cNvSpPr txBox="1">
            <a:spLocks/>
          </p:cNvSpPr>
          <p:nvPr/>
        </p:nvSpPr>
        <p:spPr>
          <a:xfrm>
            <a:off x="765808" y="4320377"/>
            <a:ext cx="4844160" cy="5088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cs typeface="Calibri"/>
                <a:sym typeface="Calibri"/>
              </a:rPr>
              <a:t>5. </a:t>
            </a:r>
            <a:r>
              <a:rPr kumimoji="0" lang="en-GB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cs typeface="Calibri"/>
                <a:sym typeface="Calibri"/>
              </a:rPr>
              <a:t>J’ai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cs typeface="Calibri"/>
                <a:sym typeface="Calibri"/>
              </a:rPr>
              <a:t> un cahier.</a:t>
            </a:r>
            <a:endParaRPr kumimoji="0" lang="en-GB" sz="2400" b="0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entury Gothic" panose="020B0502020202020204" pitchFamily="34" charset="0"/>
              <a:cs typeface="Calibri"/>
              <a:sym typeface="Calibri"/>
            </a:endParaRPr>
          </a:p>
        </p:txBody>
      </p:sp>
      <p:pic>
        <p:nvPicPr>
          <p:cNvPr id="30" name="Picture 29" descr="Icon&#10;&#10;Description automatically generated">
            <a:extLst>
              <a:ext uri="{FF2B5EF4-FFF2-40B4-BE49-F238E27FC236}">
                <a16:creationId xmlns:a16="http://schemas.microsoft.com/office/drawing/2014/main" id="{E9AB5135-7BC5-4B9F-9C31-BB3B44CFBAF4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89003" y="0"/>
            <a:ext cx="1101542" cy="1101542"/>
          </a:xfrm>
          <a:prstGeom prst="rect">
            <a:avLst/>
          </a:prstGeom>
        </p:spPr>
      </p:pic>
      <p:sp>
        <p:nvSpPr>
          <p:cNvPr id="31" name="Title 2">
            <a:extLst>
              <a:ext uri="{FF2B5EF4-FFF2-40B4-BE49-F238E27FC236}">
                <a16:creationId xmlns:a16="http://schemas.microsoft.com/office/drawing/2014/main" id="{1F2AF2B8-5161-4571-B471-95F093F43B74}"/>
              </a:ext>
            </a:extLst>
          </p:cNvPr>
          <p:cNvSpPr txBox="1">
            <a:spLocks/>
          </p:cNvSpPr>
          <p:nvPr/>
        </p:nvSpPr>
        <p:spPr>
          <a:xfrm>
            <a:off x="11315774" y="1033981"/>
            <a:ext cx="648000" cy="374973"/>
          </a:xfrm>
          <a:prstGeom prst="rect">
            <a:avLst/>
          </a:prstGeom>
          <a:solidFill>
            <a:srgbClr val="786EB1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-GB" sz="2000" b="1" kern="0" dirty="0">
                <a:solidFill>
                  <a:schemeClr val="bg1"/>
                </a:solidFill>
                <a:latin typeface="Century Gothic" panose="020B0502020202020204" pitchFamily="34" charset="0"/>
              </a:rPr>
              <a:t>lire</a:t>
            </a:r>
          </a:p>
        </p:txBody>
      </p:sp>
      <p:sp>
        <p:nvSpPr>
          <p:cNvPr id="34" name="Title 2">
            <a:extLst>
              <a:ext uri="{FF2B5EF4-FFF2-40B4-BE49-F238E27FC236}">
                <a16:creationId xmlns:a16="http://schemas.microsoft.com/office/drawing/2014/main" id="{E49036DA-94D3-4C68-87C0-4B06E7F76696}"/>
              </a:ext>
            </a:extLst>
          </p:cNvPr>
          <p:cNvSpPr txBox="1">
            <a:spLocks/>
          </p:cNvSpPr>
          <p:nvPr/>
        </p:nvSpPr>
        <p:spPr>
          <a:xfrm>
            <a:off x="719549" y="4921682"/>
            <a:ext cx="4890419" cy="5088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cs typeface="Calibri"/>
                <a:sym typeface="Calibri"/>
              </a:rPr>
              <a:t>6. </a:t>
            </a:r>
            <a:r>
              <a:rPr lang="en-GB" sz="2400" dirty="0">
                <a:solidFill>
                  <a:srgbClr val="002060"/>
                </a:solidFill>
                <a:latin typeface="Century Gothic" panose="020B0502020202020204" pitchFamily="34" charset="0"/>
              </a:rPr>
              <a:t>Il a </a:t>
            </a:r>
            <a:r>
              <a:rPr lang="en-GB" sz="2400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une</a:t>
            </a:r>
            <a:r>
              <a:rPr lang="en-GB" sz="2400" dirty="0">
                <a:solidFill>
                  <a:srgbClr val="002060"/>
                </a:solidFill>
                <a:latin typeface="Century Gothic" panose="020B0502020202020204" pitchFamily="34" charset="0"/>
              </a:rPr>
              <a:t> orange.</a:t>
            </a:r>
            <a:endParaRPr kumimoji="0" lang="en-GB" sz="2400" b="0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entury Gothic" panose="020B0502020202020204" pitchFamily="34" charset="0"/>
              <a:cs typeface="Calibri"/>
              <a:sym typeface="Calibri"/>
            </a:endParaRPr>
          </a:p>
        </p:txBody>
      </p:sp>
      <p:sp>
        <p:nvSpPr>
          <p:cNvPr id="35" name="Title 2">
            <a:extLst>
              <a:ext uri="{FF2B5EF4-FFF2-40B4-BE49-F238E27FC236}">
                <a16:creationId xmlns:a16="http://schemas.microsoft.com/office/drawing/2014/main" id="{44BEAA97-2BC4-4DF7-AA0D-2CB2A34B8A29}"/>
              </a:ext>
            </a:extLst>
          </p:cNvPr>
          <p:cNvSpPr txBox="1">
            <a:spLocks/>
          </p:cNvSpPr>
          <p:nvPr/>
        </p:nvSpPr>
        <p:spPr>
          <a:xfrm>
            <a:off x="756209" y="5565614"/>
            <a:ext cx="5187391" cy="5088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cs typeface="Calibri"/>
                <a:sym typeface="Calibri"/>
              </a:rPr>
              <a:t>7. </a:t>
            </a:r>
            <a:r>
              <a:rPr kumimoji="0" lang="en-GB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cs typeface="Calibri"/>
                <a:sym typeface="Calibri"/>
              </a:rPr>
              <a:t>J’ai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cs typeface="Calibri"/>
                <a:sym typeface="Calibri"/>
              </a:rPr>
              <a:t> </a:t>
            </a:r>
            <a:r>
              <a:rPr kumimoji="0" lang="en-GB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cs typeface="Calibri"/>
                <a:sym typeface="Calibri"/>
              </a:rPr>
              <a:t>une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cs typeface="Calibri"/>
                <a:sym typeface="Calibri"/>
              </a:rPr>
              <a:t> </a:t>
            </a:r>
            <a:r>
              <a:rPr kumimoji="0" lang="en-GB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cs typeface="Calibri"/>
                <a:sym typeface="Calibri"/>
              </a:rPr>
              <a:t>bouteille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cs typeface="Calibri"/>
                <a:sym typeface="Calibri"/>
              </a:rPr>
              <a:t>.</a:t>
            </a:r>
            <a:endParaRPr kumimoji="0" lang="en-GB" sz="2400" b="0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entury Gothic" panose="020B0502020202020204" pitchFamily="34" charset="0"/>
              <a:cs typeface="Calibri"/>
              <a:sym typeface="Calibri"/>
            </a:endParaRPr>
          </a:p>
        </p:txBody>
      </p:sp>
      <p:sp>
        <p:nvSpPr>
          <p:cNvPr id="36" name="Title 2">
            <a:extLst>
              <a:ext uri="{FF2B5EF4-FFF2-40B4-BE49-F238E27FC236}">
                <a16:creationId xmlns:a16="http://schemas.microsoft.com/office/drawing/2014/main" id="{CE22009F-74CF-457D-96F0-B9A36D90AE79}"/>
              </a:ext>
            </a:extLst>
          </p:cNvPr>
          <p:cNvSpPr txBox="1">
            <a:spLocks/>
          </p:cNvSpPr>
          <p:nvPr/>
        </p:nvSpPr>
        <p:spPr>
          <a:xfrm>
            <a:off x="719548" y="6220495"/>
            <a:ext cx="4667997" cy="5088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cs typeface="Calibri"/>
                <a:sym typeface="Calibri"/>
              </a:rPr>
              <a:t>8. Il a </a:t>
            </a:r>
            <a:r>
              <a:rPr kumimoji="0" lang="en-GB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cs typeface="Calibri"/>
                <a:sym typeface="Calibri"/>
              </a:rPr>
              <a:t>une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cs typeface="Calibri"/>
                <a:sym typeface="Calibri"/>
              </a:rPr>
              <a:t> </a:t>
            </a:r>
            <a:r>
              <a:rPr kumimoji="0" lang="en-GB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cs typeface="Calibri"/>
                <a:sym typeface="Calibri"/>
              </a:rPr>
              <a:t>règle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cs typeface="Calibri"/>
                <a:sym typeface="Calibri"/>
              </a:rPr>
              <a:t>.</a:t>
            </a:r>
            <a:endParaRPr kumimoji="0" lang="en-GB" sz="2400" b="0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entury Gothic" panose="020B0502020202020204" pitchFamily="34" charset="0"/>
              <a:cs typeface="Calibri"/>
              <a:sym typeface="Calibri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195F55D-69AB-47E6-9A2E-C38A20CC0DB4}"/>
              </a:ext>
            </a:extLst>
          </p:cNvPr>
          <p:cNvSpPr/>
          <p:nvPr/>
        </p:nvSpPr>
        <p:spPr>
          <a:xfrm>
            <a:off x="5441923" y="1601276"/>
            <a:ext cx="4300151" cy="481921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2">
                <a:lumMod val="50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60" name="Picture 59" descr="A picture containing chart&#10;&#10;Description automatically generated">
            <a:extLst>
              <a:ext uri="{FF2B5EF4-FFF2-40B4-BE49-F238E27FC236}">
                <a16:creationId xmlns:a16="http://schemas.microsoft.com/office/drawing/2014/main" id="{3C717BD2-F555-4B18-87AD-2F89533244F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28145" y="4282132"/>
            <a:ext cx="553008" cy="1106015"/>
          </a:xfrm>
          <a:prstGeom prst="rect">
            <a:avLst/>
          </a:prstGeom>
        </p:spPr>
      </p:pic>
      <p:pic>
        <p:nvPicPr>
          <p:cNvPr id="68" name="Picture 67">
            <a:extLst>
              <a:ext uri="{FF2B5EF4-FFF2-40B4-BE49-F238E27FC236}">
                <a16:creationId xmlns:a16="http://schemas.microsoft.com/office/drawing/2014/main" id="{8F371C3E-6F5D-4D30-B286-8E3D89CBF41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919003">
            <a:off x="5747719" y="3654564"/>
            <a:ext cx="1004717" cy="640507"/>
          </a:xfrm>
          <a:prstGeom prst="rect">
            <a:avLst/>
          </a:prstGeom>
        </p:spPr>
      </p:pic>
      <p:pic>
        <p:nvPicPr>
          <p:cNvPr id="70" name="Picture 69">
            <a:extLst>
              <a:ext uri="{FF2B5EF4-FFF2-40B4-BE49-F238E27FC236}">
                <a16:creationId xmlns:a16="http://schemas.microsoft.com/office/drawing/2014/main" id="{CC9102E6-35FE-4790-A2A8-676EF97BE85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0966" y="1910849"/>
            <a:ext cx="800187" cy="627022"/>
          </a:xfrm>
          <a:prstGeom prst="rect">
            <a:avLst/>
          </a:prstGeom>
        </p:spPr>
      </p:pic>
      <p:pic>
        <p:nvPicPr>
          <p:cNvPr id="71" name="Picture 70">
            <a:extLst>
              <a:ext uri="{FF2B5EF4-FFF2-40B4-BE49-F238E27FC236}">
                <a16:creationId xmlns:a16="http://schemas.microsoft.com/office/drawing/2014/main" id="{BA113491-B12E-4F2B-87F3-356C80CD8ACB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0966" y="2860423"/>
            <a:ext cx="977246" cy="488623"/>
          </a:xfrm>
          <a:prstGeom prst="rect">
            <a:avLst/>
          </a:prstGeom>
        </p:spPr>
      </p:pic>
      <p:pic>
        <p:nvPicPr>
          <p:cNvPr id="72" name="Picture 71" descr="A picture containing diagram&#10;&#10;Description automatically generated">
            <a:extLst>
              <a:ext uri="{FF2B5EF4-FFF2-40B4-BE49-F238E27FC236}">
                <a16:creationId xmlns:a16="http://schemas.microsoft.com/office/drawing/2014/main" id="{A00CFA55-4931-46BB-9839-B54681B09102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2249" y="5518546"/>
            <a:ext cx="800187" cy="768704"/>
          </a:xfrm>
          <a:prstGeom prst="rect">
            <a:avLst/>
          </a:prstGeom>
        </p:spPr>
      </p:pic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C2591E81-1CD8-4994-8AEB-0C007A9B7D2B}"/>
              </a:ext>
            </a:extLst>
          </p:cNvPr>
          <p:cNvCxnSpPr/>
          <p:nvPr/>
        </p:nvCxnSpPr>
        <p:spPr>
          <a:xfrm>
            <a:off x="6819189" y="2395012"/>
            <a:ext cx="1933552" cy="0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C81A221A-00F7-436F-BBF2-83FD62869862}"/>
              </a:ext>
            </a:extLst>
          </p:cNvPr>
          <p:cNvCxnSpPr/>
          <p:nvPr/>
        </p:nvCxnSpPr>
        <p:spPr>
          <a:xfrm>
            <a:off x="6819189" y="3281632"/>
            <a:ext cx="1933552" cy="0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Connector 73">
            <a:extLst>
              <a:ext uri="{FF2B5EF4-FFF2-40B4-BE49-F238E27FC236}">
                <a16:creationId xmlns:a16="http://schemas.microsoft.com/office/drawing/2014/main" id="{1A04A5AC-3A71-4A7A-89AD-C7B803E399E3}"/>
              </a:ext>
            </a:extLst>
          </p:cNvPr>
          <p:cNvCxnSpPr/>
          <p:nvPr/>
        </p:nvCxnSpPr>
        <p:spPr>
          <a:xfrm>
            <a:off x="6819189" y="4142752"/>
            <a:ext cx="1933552" cy="0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Connector 74">
            <a:extLst>
              <a:ext uri="{FF2B5EF4-FFF2-40B4-BE49-F238E27FC236}">
                <a16:creationId xmlns:a16="http://schemas.microsoft.com/office/drawing/2014/main" id="{DDCE7304-6E81-4F2E-8972-2C19299CA600}"/>
              </a:ext>
            </a:extLst>
          </p:cNvPr>
          <p:cNvCxnSpPr/>
          <p:nvPr/>
        </p:nvCxnSpPr>
        <p:spPr>
          <a:xfrm>
            <a:off x="6819189" y="4990110"/>
            <a:ext cx="1933552" cy="0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Connector 75">
            <a:extLst>
              <a:ext uri="{FF2B5EF4-FFF2-40B4-BE49-F238E27FC236}">
                <a16:creationId xmlns:a16="http://schemas.microsoft.com/office/drawing/2014/main" id="{7871ADA9-EE55-4D95-8691-244658EE2E8B}"/>
              </a:ext>
            </a:extLst>
          </p:cNvPr>
          <p:cNvCxnSpPr/>
          <p:nvPr/>
        </p:nvCxnSpPr>
        <p:spPr>
          <a:xfrm>
            <a:off x="6819189" y="5986691"/>
            <a:ext cx="1933552" cy="0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E78C38BA-B0D1-453D-A07B-360F93E3F75A}"/>
              </a:ext>
            </a:extLst>
          </p:cNvPr>
          <p:cNvSpPr txBox="1"/>
          <p:nvPr/>
        </p:nvSpPr>
        <p:spPr>
          <a:xfrm>
            <a:off x="7043351" y="1910849"/>
            <a:ext cx="138395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I</a:t>
            </a:r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id="{251DC539-6638-4E5B-8A29-3F8F7AC01C29}"/>
              </a:ext>
            </a:extLst>
          </p:cNvPr>
          <p:cNvSpPr txBox="1"/>
          <p:nvPr/>
        </p:nvSpPr>
        <p:spPr>
          <a:xfrm>
            <a:off x="7045826" y="3670984"/>
            <a:ext cx="138395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I</a:t>
            </a:r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id="{4A67FC93-5913-45BC-A093-34C66B84B0A9}"/>
              </a:ext>
            </a:extLst>
          </p:cNvPr>
          <p:cNvSpPr txBox="1"/>
          <p:nvPr/>
        </p:nvSpPr>
        <p:spPr>
          <a:xfrm>
            <a:off x="7139035" y="4532103"/>
            <a:ext cx="138395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I + he</a:t>
            </a:r>
          </a:p>
        </p:txBody>
      </p:sp>
      <p:sp>
        <p:nvSpPr>
          <p:cNvPr id="80" name="TextBox 79">
            <a:extLst>
              <a:ext uri="{FF2B5EF4-FFF2-40B4-BE49-F238E27FC236}">
                <a16:creationId xmlns:a16="http://schemas.microsoft.com/office/drawing/2014/main" id="{DCCD36C9-5AC2-4B10-A4C6-740FA832C1BA}"/>
              </a:ext>
            </a:extLst>
          </p:cNvPr>
          <p:cNvSpPr txBox="1"/>
          <p:nvPr/>
        </p:nvSpPr>
        <p:spPr>
          <a:xfrm>
            <a:off x="7043350" y="5483055"/>
            <a:ext cx="138395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he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4A4EB33D-CDE0-40E2-9EE3-3024FAC26EAF}"/>
              </a:ext>
            </a:extLst>
          </p:cNvPr>
          <p:cNvSpPr/>
          <p:nvPr/>
        </p:nvSpPr>
        <p:spPr>
          <a:xfrm>
            <a:off x="1783492" y="4380274"/>
            <a:ext cx="1631092" cy="328664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1" name="Rectangle: Rounded Corners 80">
            <a:extLst>
              <a:ext uri="{FF2B5EF4-FFF2-40B4-BE49-F238E27FC236}">
                <a16:creationId xmlns:a16="http://schemas.microsoft.com/office/drawing/2014/main" id="{0ACDD1F1-1449-4D00-A0B0-9330420A29D5}"/>
              </a:ext>
            </a:extLst>
          </p:cNvPr>
          <p:cNvSpPr/>
          <p:nvPr/>
        </p:nvSpPr>
        <p:spPr>
          <a:xfrm>
            <a:off x="1634380" y="3111605"/>
            <a:ext cx="1631092" cy="328664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2" name="Rectangle: Rounded Corners 81">
            <a:extLst>
              <a:ext uri="{FF2B5EF4-FFF2-40B4-BE49-F238E27FC236}">
                <a16:creationId xmlns:a16="http://schemas.microsoft.com/office/drawing/2014/main" id="{999EA7BB-F766-478E-B494-6ECBF8F823FF}"/>
              </a:ext>
            </a:extLst>
          </p:cNvPr>
          <p:cNvSpPr/>
          <p:nvPr/>
        </p:nvSpPr>
        <p:spPr>
          <a:xfrm>
            <a:off x="1597153" y="6287250"/>
            <a:ext cx="1631092" cy="328664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83" name="Picture 82" descr="Shape, arrow&#10;&#10;Description automatically generated">
            <a:extLst>
              <a:ext uri="{FF2B5EF4-FFF2-40B4-BE49-F238E27FC236}">
                <a16:creationId xmlns:a16="http://schemas.microsoft.com/office/drawing/2014/main" id="{1EB93AF3-C309-4FFF-9303-00C500D32E85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519975" y="2849500"/>
            <a:ext cx="509859" cy="346545"/>
          </a:xfrm>
          <a:prstGeom prst="rect">
            <a:avLst/>
          </a:prstGeom>
        </p:spPr>
      </p:pic>
      <p:pic>
        <p:nvPicPr>
          <p:cNvPr id="12" name="Picture 11" descr="A picture containing vector graphics&#10;&#10;Description automatically generated">
            <a:extLst>
              <a:ext uri="{FF2B5EF4-FFF2-40B4-BE49-F238E27FC236}">
                <a16:creationId xmlns:a16="http://schemas.microsoft.com/office/drawing/2014/main" id="{06AAD890-E589-4942-8136-A70CEE13C0AC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18283" y="2849500"/>
            <a:ext cx="1457751" cy="4087906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EFC9B4EE-1399-4273-8F2F-BFAF4559711E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8661" y="2754516"/>
            <a:ext cx="1433886" cy="4078393"/>
          </a:xfrm>
          <a:prstGeom prst="rect">
            <a:avLst/>
          </a:prstGeom>
        </p:spPr>
      </p:pic>
      <p:pic>
        <p:nvPicPr>
          <p:cNvPr id="84" name="Picture 2" descr="Bolsa, Escuela, Mochila">
            <a:extLst>
              <a:ext uri="{FF2B5EF4-FFF2-40B4-BE49-F238E27FC236}">
                <a16:creationId xmlns:a16="http://schemas.microsoft.com/office/drawing/2014/main" id="{3FC802EA-9602-42C8-A759-F13BC9CA81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9294" y="5388147"/>
            <a:ext cx="1097280" cy="1436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5" name="Picture 2" descr="Bolsa, Escuela, Mochila">
            <a:extLst>
              <a:ext uri="{FF2B5EF4-FFF2-40B4-BE49-F238E27FC236}">
                <a16:creationId xmlns:a16="http://schemas.microsoft.com/office/drawing/2014/main" id="{65CDD2C9-F40C-4990-9DA9-07A92E5476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22507" y="5451031"/>
            <a:ext cx="1097280" cy="1436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822161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78" grpId="0"/>
      <p:bldP spid="79" grpId="0"/>
      <p:bldP spid="80" grpId="0"/>
      <p:bldP spid="10" grpId="0" animBg="1"/>
      <p:bldP spid="81" grpId="0" animBg="1"/>
      <p:bldP spid="8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7E031832-ABD9-475E-93D8-98F704ADE5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2725" y="144150"/>
            <a:ext cx="9245175" cy="523220"/>
          </a:xfrm>
        </p:spPr>
        <p:txBody>
          <a:bodyPr>
            <a:noAutofit/>
          </a:bodyPr>
          <a:lstStyle/>
          <a:p>
            <a:r>
              <a:rPr lang="es-AR" sz="3200" b="1" dirty="0" err="1">
                <a:solidFill>
                  <a:srgbClr val="002060"/>
                </a:solidFill>
                <a:latin typeface="Century Gothic" panose="020B0502020202020204" pitchFamily="34" charset="0"/>
                <a:cs typeface="Arial"/>
                <a:sym typeface="Arial"/>
              </a:rPr>
              <a:t>Follow</a:t>
            </a:r>
            <a:r>
              <a:rPr lang="es-AR" sz="3200" b="1" dirty="0">
                <a:solidFill>
                  <a:srgbClr val="002060"/>
                </a:solidFill>
                <a:latin typeface="Century Gothic" panose="020B0502020202020204" pitchFamily="34" charset="0"/>
                <a:cs typeface="Arial"/>
                <a:sym typeface="Arial"/>
              </a:rPr>
              <a:t> up 4: </a:t>
            </a:r>
            <a:r>
              <a:rPr lang="en-GB" sz="3200" b="1" kern="1200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Écris</a:t>
            </a:r>
            <a:r>
              <a:rPr lang="en-GB" sz="3200" b="1" kern="1200" dirty="0">
                <a:solidFill>
                  <a:srgbClr val="002060"/>
                </a:solidFill>
                <a:latin typeface="Century Gothic" panose="020B0502020202020204" pitchFamily="34" charset="0"/>
              </a:rPr>
              <a:t> </a:t>
            </a:r>
            <a:r>
              <a:rPr lang="en-GB" sz="3200" b="1" kern="1200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une</a:t>
            </a:r>
            <a:r>
              <a:rPr lang="en-GB" sz="3200" b="1" kern="1200" dirty="0">
                <a:solidFill>
                  <a:srgbClr val="002060"/>
                </a:solidFill>
                <a:latin typeface="Century Gothic" panose="020B0502020202020204" pitchFamily="34" charset="0"/>
              </a:rPr>
              <a:t> </a:t>
            </a:r>
            <a:r>
              <a:rPr lang="en-GB" sz="3200" b="1" kern="1200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lettre</a:t>
            </a:r>
            <a:r>
              <a:rPr lang="en-GB" sz="3200" b="1" kern="1200" dirty="0">
                <a:solidFill>
                  <a:srgbClr val="002060"/>
                </a:solidFill>
                <a:latin typeface="Century Gothic" panose="020B0502020202020204" pitchFamily="34" charset="0"/>
              </a:rPr>
              <a:t> (A, B, C </a:t>
            </a:r>
            <a:r>
              <a:rPr lang="en-GB" sz="3200" b="1" kern="1200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ou</a:t>
            </a:r>
            <a:r>
              <a:rPr lang="en-GB" sz="3200" b="1" kern="1200" dirty="0">
                <a:solidFill>
                  <a:srgbClr val="002060"/>
                </a:solidFill>
                <a:latin typeface="Century Gothic" panose="020B0502020202020204" pitchFamily="34" charset="0"/>
              </a:rPr>
              <a:t> D). </a:t>
            </a:r>
            <a:endParaRPr lang="en-GB" sz="3200" dirty="0"/>
          </a:p>
        </p:txBody>
      </p:sp>
      <p:sp>
        <p:nvSpPr>
          <p:cNvPr id="30" name="Google Shape;119;p1">
            <a:extLst>
              <a:ext uri="{FF2B5EF4-FFF2-40B4-BE49-F238E27FC236}">
                <a16:creationId xmlns:a16="http://schemas.microsoft.com/office/drawing/2014/main" id="{32B2FA15-5DA8-4C4C-AE80-A88014C07B0D}"/>
              </a:ext>
            </a:extLst>
          </p:cNvPr>
          <p:cNvSpPr/>
          <p:nvPr/>
        </p:nvSpPr>
        <p:spPr>
          <a:xfrm>
            <a:off x="123171" y="128500"/>
            <a:ext cx="521370" cy="478471"/>
          </a:xfrm>
          <a:prstGeom prst="roundRect">
            <a:avLst>
              <a:gd name="adj" fmla="val 16667"/>
            </a:avLst>
          </a:prstGeom>
          <a:solidFill>
            <a:srgbClr val="FF0000"/>
          </a:solidFill>
          <a:ln w="127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" name="Title 2">
            <a:extLst>
              <a:ext uri="{FF2B5EF4-FFF2-40B4-BE49-F238E27FC236}">
                <a16:creationId xmlns:a16="http://schemas.microsoft.com/office/drawing/2014/main" id="{A4AEA61B-AC9D-4F49-A69B-2ABF2F467F11}"/>
              </a:ext>
            </a:extLst>
          </p:cNvPr>
          <p:cNvSpPr txBox="1">
            <a:spLocks/>
          </p:cNvSpPr>
          <p:nvPr/>
        </p:nvSpPr>
        <p:spPr>
          <a:xfrm>
            <a:off x="11138681" y="1132247"/>
            <a:ext cx="966950" cy="374973"/>
          </a:xfrm>
          <a:prstGeom prst="rect">
            <a:avLst/>
          </a:prstGeom>
          <a:solidFill>
            <a:srgbClr val="FF006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tabLst/>
              <a:defRPr/>
            </a:pPr>
            <a:r>
              <a:rPr kumimoji="0" lang="en-GB" sz="2000" b="1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 panose="020B0502020202020204" pitchFamily="34" charset="0"/>
                <a:cs typeface="Calibri"/>
                <a:sym typeface="Calibri"/>
              </a:rPr>
              <a:t>parler</a:t>
            </a:r>
            <a:endParaRPr kumimoji="0" lang="en-GB" sz="20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Gothic" panose="020B0502020202020204" pitchFamily="34" charset="0"/>
              <a:cs typeface="Calibri"/>
              <a:sym typeface="Calibri"/>
            </a:endParaRPr>
          </a:p>
        </p:txBody>
      </p:sp>
      <p:pic>
        <p:nvPicPr>
          <p:cNvPr id="9" name="Picture 8" descr="Icon&#10;&#10;Description automatically generated">
            <a:extLst>
              <a:ext uri="{FF2B5EF4-FFF2-40B4-BE49-F238E27FC236}">
                <a16:creationId xmlns:a16="http://schemas.microsoft.com/office/drawing/2014/main" id="{96ECC336-59A3-4B89-A992-046EEAEBF4C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2313" y="12477"/>
            <a:ext cx="1139687" cy="1143194"/>
          </a:xfrm>
          <a:prstGeom prst="rect">
            <a:avLst/>
          </a:prstGeom>
        </p:spPr>
      </p:pic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123DA048-4656-4B4B-A8D5-079CB4CD01DA}"/>
              </a:ext>
            </a:extLst>
          </p:cNvPr>
          <p:cNvSpPr/>
          <p:nvPr/>
        </p:nvSpPr>
        <p:spPr>
          <a:xfrm>
            <a:off x="383855" y="4210050"/>
            <a:ext cx="3226145" cy="2528554"/>
          </a:xfrm>
          <a:prstGeom prst="roundRect">
            <a:avLst/>
          </a:prstGeom>
          <a:noFill/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EC017045-C23F-4602-87EC-E4CBF2535D71}"/>
              </a:ext>
            </a:extLst>
          </p:cNvPr>
          <p:cNvSpPr/>
          <p:nvPr/>
        </p:nvSpPr>
        <p:spPr>
          <a:xfrm>
            <a:off x="383854" y="1477777"/>
            <a:ext cx="3226145" cy="2528554"/>
          </a:xfrm>
          <a:prstGeom prst="roundRect">
            <a:avLst/>
          </a:prstGeom>
          <a:noFill/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DAD61A6E-CCA4-4D1B-9741-EE6E8D039CF8}"/>
              </a:ext>
            </a:extLst>
          </p:cNvPr>
          <p:cNvSpPr/>
          <p:nvPr/>
        </p:nvSpPr>
        <p:spPr>
          <a:xfrm>
            <a:off x="4064345" y="4210050"/>
            <a:ext cx="3226145" cy="2528554"/>
          </a:xfrm>
          <a:prstGeom prst="roundRect">
            <a:avLst/>
          </a:prstGeom>
          <a:noFill/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83D3AFFE-F119-45FE-B5C7-886EC626577E}"/>
              </a:ext>
            </a:extLst>
          </p:cNvPr>
          <p:cNvSpPr/>
          <p:nvPr/>
        </p:nvSpPr>
        <p:spPr>
          <a:xfrm>
            <a:off x="4064344" y="1477777"/>
            <a:ext cx="3226145" cy="2528554"/>
          </a:xfrm>
          <a:prstGeom prst="roundRect">
            <a:avLst/>
          </a:prstGeom>
          <a:noFill/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3" name="Picture 32">
            <a:extLst>
              <a:ext uri="{FF2B5EF4-FFF2-40B4-BE49-F238E27FC236}">
                <a16:creationId xmlns:a16="http://schemas.microsoft.com/office/drawing/2014/main" id="{9B5A9EB2-0EB4-4B23-B491-DDEA0239E8A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0500805">
            <a:off x="997898" y="2916166"/>
            <a:ext cx="808011" cy="515107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00C0E48B-4FED-4D89-8559-C47F1334B2D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0500805">
            <a:off x="1175416" y="6049193"/>
            <a:ext cx="808011" cy="515107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60A1DC42-5643-49C4-A33A-443A27291C9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0500805">
            <a:off x="4124824" y="2248946"/>
            <a:ext cx="808011" cy="515107"/>
          </a:xfrm>
          <a:prstGeom prst="rect">
            <a:avLst/>
          </a:prstGeom>
        </p:spPr>
      </p:pic>
      <p:pic>
        <p:nvPicPr>
          <p:cNvPr id="36" name="Picture 2" descr="Gato, Mascota, Gatito, Felino, Animal, Pelo, Kitty">
            <a:extLst>
              <a:ext uri="{FF2B5EF4-FFF2-40B4-BE49-F238E27FC236}">
                <a16:creationId xmlns:a16="http://schemas.microsoft.com/office/drawing/2014/main" id="{8FFF643C-9221-4413-A838-4358A6128C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3375" y="6358139"/>
            <a:ext cx="256202" cy="2708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Picture 2" descr="Gato, Mascota, Gatito, Felino, Animal, Pelo, Kitty">
            <a:extLst>
              <a:ext uri="{FF2B5EF4-FFF2-40B4-BE49-F238E27FC236}">
                <a16:creationId xmlns:a16="http://schemas.microsoft.com/office/drawing/2014/main" id="{9CFF930B-BF16-4691-88AB-78DC4A083B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3940" y="3450612"/>
            <a:ext cx="414640" cy="4383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Picture 10" descr="Basketball, Ball, Sport, Orange Ball">
            <a:extLst>
              <a:ext uri="{FF2B5EF4-FFF2-40B4-BE49-F238E27FC236}">
                <a16:creationId xmlns:a16="http://schemas.microsoft.com/office/drawing/2014/main" id="{2CFE53B5-AC13-4884-915D-C861092DAC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7430" y="2550870"/>
            <a:ext cx="266705" cy="2667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" name="Picture 39">
            <a:extLst>
              <a:ext uri="{FF2B5EF4-FFF2-40B4-BE49-F238E27FC236}">
                <a16:creationId xmlns:a16="http://schemas.microsoft.com/office/drawing/2014/main" id="{B2152033-F691-45D0-8276-8796676DF25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778608" y="2938174"/>
            <a:ext cx="700245" cy="1030795"/>
          </a:xfrm>
          <a:prstGeom prst="rect">
            <a:avLst/>
          </a:prstGeom>
        </p:spPr>
      </p:pic>
      <p:pic>
        <p:nvPicPr>
          <p:cNvPr id="44" name="Picture 43" descr="A picture containing chart&#10;&#10;Description automatically generated">
            <a:extLst>
              <a:ext uri="{FF2B5EF4-FFF2-40B4-BE49-F238E27FC236}">
                <a16:creationId xmlns:a16="http://schemas.microsoft.com/office/drawing/2014/main" id="{15A8D72B-52CC-44E1-ACBE-FE8A29AB7017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199789" y="4594210"/>
            <a:ext cx="504769" cy="1101164"/>
          </a:xfrm>
          <a:prstGeom prst="rect">
            <a:avLst/>
          </a:prstGeom>
        </p:spPr>
      </p:pic>
      <p:pic>
        <p:nvPicPr>
          <p:cNvPr id="45" name="Picture 44" descr="A picture containing chart&#10;&#10;Description automatically generated">
            <a:extLst>
              <a:ext uri="{FF2B5EF4-FFF2-40B4-BE49-F238E27FC236}">
                <a16:creationId xmlns:a16="http://schemas.microsoft.com/office/drawing/2014/main" id="{E41B2F24-0B33-43F2-A7B6-26281E787CC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982247" y="2830209"/>
            <a:ext cx="504769" cy="1101164"/>
          </a:xfrm>
          <a:prstGeom prst="rect">
            <a:avLst/>
          </a:prstGeom>
        </p:spPr>
      </p:pic>
      <p:pic>
        <p:nvPicPr>
          <p:cNvPr id="46" name="Picture 4" descr="Fútbol, Pelota, Deporte, Redondo, En Blanco Y Negro">
            <a:extLst>
              <a:ext uri="{FF2B5EF4-FFF2-40B4-BE49-F238E27FC236}">
                <a16:creationId xmlns:a16="http://schemas.microsoft.com/office/drawing/2014/main" id="{25AFEB98-D937-4250-BEC1-629CF44C20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23104" y="5974272"/>
            <a:ext cx="603350" cy="603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" name="Picture 6" descr="Tenis, Pelota, Amarillo, Deporte, Juego, Competencia">
            <a:extLst>
              <a:ext uri="{FF2B5EF4-FFF2-40B4-BE49-F238E27FC236}">
                <a16:creationId xmlns:a16="http://schemas.microsoft.com/office/drawing/2014/main" id="{CA5947FF-50C7-4130-A236-7F7FD0B0ED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0205" y="5974272"/>
            <a:ext cx="362082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3" name="Picture 10" descr="Basketball, Ball, Sport, Orange Ball">
            <a:extLst>
              <a:ext uri="{FF2B5EF4-FFF2-40B4-BE49-F238E27FC236}">
                <a16:creationId xmlns:a16="http://schemas.microsoft.com/office/drawing/2014/main" id="{555B0075-45E0-463D-88C5-3012F2386F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0259" y="3505556"/>
            <a:ext cx="266705" cy="2667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8" name="Rectangle 57">
            <a:extLst>
              <a:ext uri="{FF2B5EF4-FFF2-40B4-BE49-F238E27FC236}">
                <a16:creationId xmlns:a16="http://schemas.microsoft.com/office/drawing/2014/main" id="{2D721D60-69C9-4F5E-B685-B9D3064E6F0A}"/>
              </a:ext>
            </a:extLst>
          </p:cNvPr>
          <p:cNvSpPr/>
          <p:nvPr/>
        </p:nvSpPr>
        <p:spPr>
          <a:xfrm>
            <a:off x="688442" y="1522787"/>
            <a:ext cx="236922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Sac A</a:t>
            </a:r>
            <a:endParaRPr kumimoji="0" lang="en-GB" sz="1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2A266417-FD8F-44D5-BB87-A89D7542D95D}"/>
              </a:ext>
            </a:extLst>
          </p:cNvPr>
          <p:cNvSpPr txBox="1"/>
          <p:nvPr/>
        </p:nvSpPr>
        <p:spPr>
          <a:xfrm>
            <a:off x="86368" y="728385"/>
            <a:ext cx="113946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Your partner will ask you questions to guess which bag you have chosen.</a:t>
            </a:r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A22BAD70-2517-4967-8C79-6E6953C3228E}"/>
              </a:ext>
            </a:extLst>
          </p:cNvPr>
          <p:cNvSpPr/>
          <p:nvPr/>
        </p:nvSpPr>
        <p:spPr>
          <a:xfrm>
            <a:off x="8053754" y="1518441"/>
            <a:ext cx="333523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‘Do </a:t>
            </a:r>
            <a:r>
              <a:rPr kumimoji="0" lang="en-GB" sz="2800" b="1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you have</a:t>
            </a: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…..?’</a:t>
            </a:r>
            <a:endParaRPr kumimoji="0" lang="en-GB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F1699348-DC3B-459E-AC2B-A59582AC72F7}"/>
              </a:ext>
            </a:extLst>
          </p:cNvPr>
          <p:cNvSpPr/>
          <p:nvPr/>
        </p:nvSpPr>
        <p:spPr>
          <a:xfrm>
            <a:off x="4492806" y="1501851"/>
            <a:ext cx="236922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Sac B</a:t>
            </a:r>
            <a:endParaRPr kumimoji="0" lang="en-GB" sz="1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2" name="Rectangle 61">
            <a:extLst>
              <a:ext uri="{FF2B5EF4-FFF2-40B4-BE49-F238E27FC236}">
                <a16:creationId xmlns:a16="http://schemas.microsoft.com/office/drawing/2014/main" id="{8C2BFA53-E71E-4480-8355-45DB85FA21FC}"/>
              </a:ext>
            </a:extLst>
          </p:cNvPr>
          <p:cNvSpPr/>
          <p:nvPr/>
        </p:nvSpPr>
        <p:spPr>
          <a:xfrm>
            <a:off x="674644" y="4209071"/>
            <a:ext cx="236922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Sac C</a:t>
            </a:r>
            <a:endParaRPr kumimoji="0" lang="en-GB" sz="1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id="{015496BC-2EF0-4B26-9547-2AD3E1ED0386}"/>
              </a:ext>
            </a:extLst>
          </p:cNvPr>
          <p:cNvSpPr/>
          <p:nvPr/>
        </p:nvSpPr>
        <p:spPr>
          <a:xfrm>
            <a:off x="4479008" y="4188135"/>
            <a:ext cx="236922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Sac D</a:t>
            </a:r>
            <a:endParaRPr kumimoji="0" lang="en-GB" sz="1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4" name="Picture 63">
            <a:extLst>
              <a:ext uri="{FF2B5EF4-FFF2-40B4-BE49-F238E27FC236}">
                <a16:creationId xmlns:a16="http://schemas.microsoft.com/office/drawing/2014/main" id="{40E5E4A3-2F38-4A4B-B081-B991782ABC57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7267" y="1672021"/>
            <a:ext cx="415034" cy="417219"/>
          </a:xfrm>
          <a:prstGeom prst="rect">
            <a:avLst/>
          </a:prstGeom>
        </p:spPr>
      </p:pic>
      <p:pic>
        <p:nvPicPr>
          <p:cNvPr id="65" name="Picture 64">
            <a:extLst>
              <a:ext uri="{FF2B5EF4-FFF2-40B4-BE49-F238E27FC236}">
                <a16:creationId xmlns:a16="http://schemas.microsoft.com/office/drawing/2014/main" id="{4743DCCD-0636-40AC-8DA1-D820594786BF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2060" y="5451333"/>
            <a:ext cx="415034" cy="417219"/>
          </a:xfrm>
          <a:prstGeom prst="rect">
            <a:avLst/>
          </a:prstGeom>
        </p:spPr>
      </p:pic>
      <p:pic>
        <p:nvPicPr>
          <p:cNvPr id="66" name="Picture 65">
            <a:extLst>
              <a:ext uri="{FF2B5EF4-FFF2-40B4-BE49-F238E27FC236}">
                <a16:creationId xmlns:a16="http://schemas.microsoft.com/office/drawing/2014/main" id="{F1283754-3D7C-4F59-8361-00934E136E99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459" y="3283232"/>
            <a:ext cx="415034" cy="417219"/>
          </a:xfrm>
          <a:prstGeom prst="rect">
            <a:avLst/>
          </a:prstGeom>
        </p:spPr>
      </p:pic>
      <p:pic>
        <p:nvPicPr>
          <p:cNvPr id="67" name="Picture 66" descr="A picture containing text&#10;&#10;Description automatically generated">
            <a:extLst>
              <a:ext uri="{FF2B5EF4-FFF2-40B4-BE49-F238E27FC236}">
                <a16:creationId xmlns:a16="http://schemas.microsoft.com/office/drawing/2014/main" id="{80E50999-90D9-4D0E-AA27-672CC9709F94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4371" y="4641359"/>
            <a:ext cx="481715" cy="438282"/>
          </a:xfrm>
          <a:prstGeom prst="rect">
            <a:avLst/>
          </a:prstGeom>
        </p:spPr>
      </p:pic>
      <p:pic>
        <p:nvPicPr>
          <p:cNvPr id="68" name="Picture 67" descr="A picture containing text&#10;&#10;Description automatically generated">
            <a:extLst>
              <a:ext uri="{FF2B5EF4-FFF2-40B4-BE49-F238E27FC236}">
                <a16:creationId xmlns:a16="http://schemas.microsoft.com/office/drawing/2014/main" id="{308E7E8F-30D0-4C21-91E5-BA43AD6B2AD7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4212" y="4798575"/>
            <a:ext cx="839388" cy="763706"/>
          </a:xfrm>
          <a:prstGeom prst="rect">
            <a:avLst/>
          </a:prstGeom>
        </p:spPr>
      </p:pic>
      <p:pic>
        <p:nvPicPr>
          <p:cNvPr id="69" name="Picture 68">
            <a:extLst>
              <a:ext uri="{FF2B5EF4-FFF2-40B4-BE49-F238E27FC236}">
                <a16:creationId xmlns:a16="http://schemas.microsoft.com/office/drawing/2014/main" id="{D0AE55C1-BB23-4B66-8C6E-3726B5BC8D44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762" y="4676007"/>
            <a:ext cx="805348" cy="476498"/>
          </a:xfrm>
          <a:prstGeom prst="rect">
            <a:avLst/>
          </a:prstGeom>
        </p:spPr>
      </p:pic>
      <p:pic>
        <p:nvPicPr>
          <p:cNvPr id="70" name="Picture 69">
            <a:extLst>
              <a:ext uri="{FF2B5EF4-FFF2-40B4-BE49-F238E27FC236}">
                <a16:creationId xmlns:a16="http://schemas.microsoft.com/office/drawing/2014/main" id="{AED43285-796F-4A15-A2F8-4AA9153EF84B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4315" y="1662735"/>
            <a:ext cx="489330" cy="289521"/>
          </a:xfrm>
          <a:prstGeom prst="rect">
            <a:avLst/>
          </a:prstGeom>
        </p:spPr>
      </p:pic>
      <p:pic>
        <p:nvPicPr>
          <p:cNvPr id="71" name="Picture 70">
            <a:extLst>
              <a:ext uri="{FF2B5EF4-FFF2-40B4-BE49-F238E27FC236}">
                <a16:creationId xmlns:a16="http://schemas.microsoft.com/office/drawing/2014/main" id="{B2769947-3EAB-4FE7-BB4C-2D3CAF35390E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6161" y="2591198"/>
            <a:ext cx="977246" cy="488623"/>
          </a:xfrm>
          <a:prstGeom prst="rect">
            <a:avLst/>
          </a:prstGeom>
        </p:spPr>
      </p:pic>
      <p:pic>
        <p:nvPicPr>
          <p:cNvPr id="72" name="Picture 71" descr="A picture containing diagram&#10;&#10;Description automatically generated">
            <a:extLst>
              <a:ext uri="{FF2B5EF4-FFF2-40B4-BE49-F238E27FC236}">
                <a16:creationId xmlns:a16="http://schemas.microsoft.com/office/drawing/2014/main" id="{80D77512-1765-420A-A0BB-9F7B1B7BB514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0570" y="2130833"/>
            <a:ext cx="504769" cy="484909"/>
          </a:xfrm>
          <a:prstGeom prst="rect">
            <a:avLst/>
          </a:prstGeom>
        </p:spPr>
      </p:pic>
      <p:pic>
        <p:nvPicPr>
          <p:cNvPr id="73" name="Picture 72">
            <a:extLst>
              <a:ext uri="{FF2B5EF4-FFF2-40B4-BE49-F238E27FC236}">
                <a16:creationId xmlns:a16="http://schemas.microsoft.com/office/drawing/2014/main" id="{505724FC-52A7-4F2D-B750-9E608FAAC048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6812" y="5446635"/>
            <a:ext cx="977246" cy="488623"/>
          </a:xfrm>
          <a:prstGeom prst="rect">
            <a:avLst/>
          </a:prstGeom>
        </p:spPr>
      </p:pic>
      <p:pic>
        <p:nvPicPr>
          <p:cNvPr id="74" name="Picture 73" descr="A picture containing diagram&#10;&#10;Description automatically generated">
            <a:extLst>
              <a:ext uri="{FF2B5EF4-FFF2-40B4-BE49-F238E27FC236}">
                <a16:creationId xmlns:a16="http://schemas.microsoft.com/office/drawing/2014/main" id="{95026270-29D9-4C7D-8856-0AA9529D7D24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5346" y="5451333"/>
            <a:ext cx="800187" cy="768704"/>
          </a:xfrm>
          <a:prstGeom prst="rect">
            <a:avLst/>
          </a:prstGeom>
        </p:spPr>
      </p:pic>
      <p:pic>
        <p:nvPicPr>
          <p:cNvPr id="75" name="Picture 74">
            <a:extLst>
              <a:ext uri="{FF2B5EF4-FFF2-40B4-BE49-F238E27FC236}">
                <a16:creationId xmlns:a16="http://schemas.microsoft.com/office/drawing/2014/main" id="{D6A80E24-8EB5-48B4-8BD1-EF828003B0B0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5226" y="3255372"/>
            <a:ext cx="977246" cy="488623"/>
          </a:xfrm>
          <a:prstGeom prst="rect">
            <a:avLst/>
          </a:prstGeom>
        </p:spPr>
      </p:pic>
      <p:pic>
        <p:nvPicPr>
          <p:cNvPr id="76" name="Picture 75" descr="A picture containing map&#10;&#10;Description automatically generated">
            <a:extLst>
              <a:ext uri="{FF2B5EF4-FFF2-40B4-BE49-F238E27FC236}">
                <a16:creationId xmlns:a16="http://schemas.microsoft.com/office/drawing/2014/main" id="{9D06A787-50B6-4A32-A516-FA77F9C90F4C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6237" y="6146092"/>
            <a:ext cx="556350" cy="464197"/>
          </a:xfrm>
          <a:prstGeom prst="rect">
            <a:avLst/>
          </a:prstGeom>
        </p:spPr>
      </p:pic>
      <p:pic>
        <p:nvPicPr>
          <p:cNvPr id="77" name="Picture 76" descr="A picture containing map&#10;&#10;Description automatically generated">
            <a:extLst>
              <a:ext uri="{FF2B5EF4-FFF2-40B4-BE49-F238E27FC236}">
                <a16:creationId xmlns:a16="http://schemas.microsoft.com/office/drawing/2014/main" id="{0E457DDB-881C-48B2-8B8B-FA66D496652D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398" y="2128242"/>
            <a:ext cx="847676" cy="707268"/>
          </a:xfrm>
          <a:prstGeom prst="rect">
            <a:avLst/>
          </a:prstGeom>
        </p:spPr>
      </p:pic>
      <p:pic>
        <p:nvPicPr>
          <p:cNvPr id="4" name="Picture 3" descr="A picture containing measuring stick, indoor, black, plant&#10;&#10;Description automatically generated">
            <a:extLst>
              <a:ext uri="{FF2B5EF4-FFF2-40B4-BE49-F238E27FC236}">
                <a16:creationId xmlns:a16="http://schemas.microsoft.com/office/drawing/2014/main" id="{9EFE3727-2F2C-480F-B15B-8F7FE9CC2A8C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816" y="6201602"/>
            <a:ext cx="827569" cy="415164"/>
          </a:xfrm>
          <a:prstGeom prst="rect">
            <a:avLst/>
          </a:prstGeom>
        </p:spPr>
      </p:pic>
      <p:pic>
        <p:nvPicPr>
          <p:cNvPr id="10" name="Picture 9" descr="A picture containing toiletry, cosmetic&#10;&#10;Description automatically generated">
            <a:extLst>
              <a:ext uri="{FF2B5EF4-FFF2-40B4-BE49-F238E27FC236}">
                <a16:creationId xmlns:a16="http://schemas.microsoft.com/office/drawing/2014/main" id="{FC66CE88-DD14-493D-A1A9-E2EED5F12240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8252" y="4952674"/>
            <a:ext cx="497748" cy="377459"/>
          </a:xfrm>
          <a:prstGeom prst="rect">
            <a:avLst/>
          </a:prstGeom>
        </p:spPr>
      </p:pic>
      <p:pic>
        <p:nvPicPr>
          <p:cNvPr id="78" name="Picture 77" descr="A picture containing toiletry, cosmetic&#10;&#10;Description automatically generated">
            <a:extLst>
              <a:ext uri="{FF2B5EF4-FFF2-40B4-BE49-F238E27FC236}">
                <a16:creationId xmlns:a16="http://schemas.microsoft.com/office/drawing/2014/main" id="{38254482-814D-40B7-851C-D2F8896A686C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681" y="4734016"/>
            <a:ext cx="497748" cy="377459"/>
          </a:xfrm>
          <a:prstGeom prst="rect">
            <a:avLst/>
          </a:prstGeom>
        </p:spPr>
      </p:pic>
      <p:pic>
        <p:nvPicPr>
          <p:cNvPr id="79" name="Picture 78" descr="A picture containing measuring stick, indoor, black, plant&#10;&#10;Description automatically generated">
            <a:extLst>
              <a:ext uri="{FF2B5EF4-FFF2-40B4-BE49-F238E27FC236}">
                <a16:creationId xmlns:a16="http://schemas.microsoft.com/office/drawing/2014/main" id="{5AAF68D3-908D-427E-AFCD-AF3570A2FC4D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462" y="5280210"/>
            <a:ext cx="827569" cy="415164"/>
          </a:xfrm>
          <a:prstGeom prst="rect">
            <a:avLst/>
          </a:prstGeom>
        </p:spPr>
      </p:pic>
      <p:pic>
        <p:nvPicPr>
          <p:cNvPr id="80" name="Picture 79" descr="A picture containing measuring stick, indoor, black, plant&#10;&#10;Description automatically generated">
            <a:extLst>
              <a:ext uri="{FF2B5EF4-FFF2-40B4-BE49-F238E27FC236}">
                <a16:creationId xmlns:a16="http://schemas.microsoft.com/office/drawing/2014/main" id="{F4C774F1-00B8-48C6-8B7F-9E9841E1F5C6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6487" y="2114652"/>
            <a:ext cx="827569" cy="415164"/>
          </a:xfrm>
          <a:prstGeom prst="rect">
            <a:avLst/>
          </a:prstGeom>
        </p:spPr>
      </p:pic>
      <p:pic>
        <p:nvPicPr>
          <p:cNvPr id="81" name="Picture 80" descr="A picture containing measuring stick, indoor, black, plant&#10;&#10;Description automatically generated">
            <a:extLst>
              <a:ext uri="{FF2B5EF4-FFF2-40B4-BE49-F238E27FC236}">
                <a16:creationId xmlns:a16="http://schemas.microsoft.com/office/drawing/2014/main" id="{D7FEDEE6-D83B-4F6A-A411-909A0E757107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9645" y="1892732"/>
            <a:ext cx="827569" cy="415164"/>
          </a:xfrm>
          <a:prstGeom prst="rect">
            <a:avLst/>
          </a:prstGeom>
        </p:spPr>
      </p:pic>
      <p:sp>
        <p:nvSpPr>
          <p:cNvPr id="82" name="Rectangle 81">
            <a:extLst>
              <a:ext uri="{FF2B5EF4-FFF2-40B4-BE49-F238E27FC236}">
                <a16:creationId xmlns:a16="http://schemas.microsoft.com/office/drawing/2014/main" id="{65C4FC05-6C4C-40E7-9915-10E879F8A76E}"/>
              </a:ext>
            </a:extLst>
          </p:cNvPr>
          <p:cNvSpPr/>
          <p:nvPr/>
        </p:nvSpPr>
        <p:spPr>
          <a:xfrm>
            <a:off x="8145796" y="2029445"/>
            <a:ext cx="333523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8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Yes.</a:t>
            </a:r>
            <a:br>
              <a:rPr lang="en-GB" sz="2800" b="1" dirty="0">
                <a:solidFill>
                  <a:srgbClr val="002060"/>
                </a:solidFill>
                <a:latin typeface="Century Gothic" panose="020B0502020202020204" pitchFamily="34" charset="0"/>
              </a:rPr>
            </a:br>
            <a:r>
              <a:rPr lang="en-GB" sz="28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No.</a:t>
            </a:r>
            <a:endParaRPr kumimoji="0" lang="en-GB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081559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" name="Table 4">
            <a:extLst>
              <a:ext uri="{FF2B5EF4-FFF2-40B4-BE49-F238E27FC236}">
                <a16:creationId xmlns:a16="http://schemas.microsoft.com/office/drawing/2014/main" id="{1BE26A7C-9570-4511-A929-6137973F181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94204290"/>
              </p:ext>
            </p:extLst>
          </p:nvPr>
        </p:nvGraphicFramePr>
        <p:xfrm>
          <a:off x="557161" y="596480"/>
          <a:ext cx="9810698" cy="602978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730433">
                  <a:extLst>
                    <a:ext uri="{9D8B030D-6E8A-4147-A177-3AD203B41FA5}">
                      <a16:colId xmlns:a16="http://schemas.microsoft.com/office/drawing/2014/main" val="1203737284"/>
                    </a:ext>
                  </a:extLst>
                </a:gridCol>
                <a:gridCol w="2398443">
                  <a:extLst>
                    <a:ext uri="{9D8B030D-6E8A-4147-A177-3AD203B41FA5}">
                      <a16:colId xmlns:a16="http://schemas.microsoft.com/office/drawing/2014/main" val="1810222861"/>
                    </a:ext>
                  </a:extLst>
                </a:gridCol>
                <a:gridCol w="2988400">
                  <a:extLst>
                    <a:ext uri="{9D8B030D-6E8A-4147-A177-3AD203B41FA5}">
                      <a16:colId xmlns:a16="http://schemas.microsoft.com/office/drawing/2014/main" val="274413866"/>
                    </a:ext>
                  </a:extLst>
                </a:gridCol>
                <a:gridCol w="2693422">
                  <a:extLst>
                    <a:ext uri="{9D8B030D-6E8A-4147-A177-3AD203B41FA5}">
                      <a16:colId xmlns:a16="http://schemas.microsoft.com/office/drawing/2014/main" val="2706468897"/>
                    </a:ext>
                  </a:extLst>
                </a:gridCol>
              </a:tblGrid>
              <a:tr h="861398">
                <a:tc rowSpan="2">
                  <a:txBody>
                    <a:bodyPr/>
                    <a:lstStyle/>
                    <a:p>
                      <a:endParaRPr lang="en-GB" sz="2400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b="1" dirty="0">
                          <a:solidFill>
                            <a:srgbClr val="00B0F0"/>
                          </a:solidFill>
                          <a:latin typeface="Century Gothic" panose="020B0502020202020204" pitchFamily="34" charset="0"/>
                        </a:rPr>
                        <a:t>universe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b="1" dirty="0">
                          <a:solidFill>
                            <a:srgbClr val="00B0F0"/>
                          </a:solidFill>
                          <a:latin typeface="Century Gothic" panose="020B0502020202020204" pitchFamily="34" charset="0"/>
                        </a:rPr>
                        <a:t>to listen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b="1" dirty="0">
                          <a:solidFill>
                            <a:srgbClr val="00B0F0"/>
                          </a:solidFill>
                          <a:latin typeface="Century Gothic" panose="020B0502020202020204" pitchFamily="34" charset="0"/>
                        </a:rPr>
                        <a:t>to write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56656619"/>
                  </a:ext>
                </a:extLst>
              </a:tr>
              <a:tr h="861398">
                <a:tc vMerge="1">
                  <a:txBody>
                    <a:bodyPr/>
                    <a:lstStyle/>
                    <a:p>
                      <a:endParaRPr lang="en-GB" sz="2800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b="1" dirty="0">
                          <a:solidFill>
                            <a:srgbClr val="00B0F0"/>
                          </a:solidFill>
                          <a:latin typeface="Century Gothic" panose="020B0502020202020204" pitchFamily="34" charset="0"/>
                        </a:rPr>
                        <a:t>to read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b="1" dirty="0">
                          <a:solidFill>
                            <a:srgbClr val="00B0F0"/>
                          </a:solidFill>
                          <a:latin typeface="Century Gothic" panose="020B0502020202020204" pitchFamily="34" charset="0"/>
                        </a:rPr>
                        <a:t>to speak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b="1" dirty="0">
                          <a:solidFill>
                            <a:srgbClr val="00B0F0"/>
                          </a:solidFill>
                          <a:latin typeface="Century Gothic" panose="020B0502020202020204" pitchFamily="34" charset="0"/>
                        </a:rPr>
                        <a:t>midday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64559424"/>
                  </a:ext>
                </a:extLst>
              </a:tr>
              <a:tr h="861398">
                <a:tc rowSpan="2">
                  <a:txBody>
                    <a:bodyPr/>
                    <a:lstStyle/>
                    <a:p>
                      <a:endParaRPr lang="en-GB" sz="2400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b="1" dirty="0">
                          <a:solidFill>
                            <a:srgbClr val="92D050"/>
                          </a:solidFill>
                          <a:latin typeface="Century Gothic" panose="020B0502020202020204" pitchFamily="34" charset="0"/>
                        </a:rPr>
                        <a:t>curious (m)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b="1" dirty="0">
                          <a:solidFill>
                            <a:srgbClr val="92D050"/>
                          </a:solidFill>
                          <a:latin typeface="Century Gothic" panose="020B0502020202020204" pitchFamily="34" charset="0"/>
                        </a:rPr>
                        <a:t>happy (m)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b="1" dirty="0">
                          <a:solidFill>
                            <a:srgbClr val="92D050"/>
                          </a:solidFill>
                          <a:latin typeface="Century Gothic" panose="020B0502020202020204" pitchFamily="34" charset="0"/>
                        </a:rPr>
                        <a:t>brave (f)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60878619"/>
                  </a:ext>
                </a:extLst>
              </a:tr>
              <a:tr h="861398">
                <a:tc vMerge="1">
                  <a:txBody>
                    <a:bodyPr/>
                    <a:lstStyle/>
                    <a:p>
                      <a:endParaRPr lang="en-GB" sz="2800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b="1" dirty="0">
                          <a:solidFill>
                            <a:srgbClr val="92D050"/>
                          </a:solidFill>
                          <a:latin typeface="Century Gothic" panose="020B0502020202020204" pitchFamily="34" charset="0"/>
                        </a:rPr>
                        <a:t>Monday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b="1" dirty="0">
                          <a:solidFill>
                            <a:srgbClr val="92D050"/>
                          </a:solidFill>
                          <a:latin typeface="Century Gothic" panose="020B0502020202020204" pitchFamily="34" charset="0"/>
                        </a:rPr>
                        <a:t>Tuesday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b="1" dirty="0">
                          <a:solidFill>
                            <a:srgbClr val="92D050"/>
                          </a:solidFill>
                          <a:latin typeface="Century Gothic" panose="020B0502020202020204" pitchFamily="34" charset="0"/>
                        </a:rPr>
                        <a:t>serious (f)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47692962"/>
                  </a:ext>
                </a:extLst>
              </a:tr>
              <a:tr h="861398">
                <a:tc rowSpan="3">
                  <a:txBody>
                    <a:bodyPr/>
                    <a:lstStyle/>
                    <a:p>
                      <a:endParaRPr lang="en-GB" sz="2400" b="1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b="1" dirty="0">
                          <a:solidFill>
                            <a:srgbClr val="FF3399"/>
                          </a:solidFill>
                          <a:latin typeface="Century Gothic" panose="020B0502020202020204" pitchFamily="34" charset="0"/>
                        </a:rPr>
                        <a:t>a book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b="1" dirty="0">
                          <a:solidFill>
                            <a:srgbClr val="FF3399"/>
                          </a:solidFill>
                          <a:latin typeface="Century Gothic" panose="020B0502020202020204" pitchFamily="34" charset="0"/>
                        </a:rPr>
                        <a:t>a ruler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b="1" dirty="0">
                          <a:solidFill>
                            <a:srgbClr val="FF3399"/>
                          </a:solidFill>
                          <a:latin typeface="Century Gothic" panose="020B0502020202020204" pitchFamily="34" charset="0"/>
                        </a:rPr>
                        <a:t>to have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03794855"/>
                  </a:ext>
                </a:extLst>
              </a:tr>
              <a:tr h="861398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b="1" dirty="0">
                          <a:solidFill>
                            <a:srgbClr val="FF3399"/>
                          </a:solidFill>
                          <a:latin typeface="Century Gothic" panose="020B0502020202020204" pitchFamily="34" charset="0"/>
                        </a:rPr>
                        <a:t>she has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b="1" dirty="0">
                          <a:solidFill>
                            <a:srgbClr val="FF3399"/>
                          </a:solidFill>
                          <a:latin typeface="Century Gothic" panose="020B0502020202020204" pitchFamily="34" charset="0"/>
                        </a:rPr>
                        <a:t>a pencil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b="1" dirty="0">
                          <a:solidFill>
                            <a:srgbClr val="FF3399"/>
                          </a:solidFill>
                          <a:latin typeface="Century Gothic" panose="020B0502020202020204" pitchFamily="34" charset="0"/>
                        </a:rPr>
                        <a:t>a rubber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43226472"/>
                  </a:ext>
                </a:extLst>
              </a:tr>
              <a:tr h="861398">
                <a:tc vMerge="1">
                  <a:txBody>
                    <a:bodyPr/>
                    <a:lstStyle/>
                    <a:p>
                      <a:endParaRPr lang="en-GB" sz="2800" b="1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b="1" dirty="0">
                          <a:solidFill>
                            <a:srgbClr val="FF3399"/>
                          </a:solidFill>
                          <a:latin typeface="Century Gothic" panose="020B0502020202020204" pitchFamily="34" charset="0"/>
                        </a:rPr>
                        <a:t>I have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b="1" dirty="0">
                          <a:solidFill>
                            <a:srgbClr val="FF3399"/>
                          </a:solidFill>
                          <a:latin typeface="Century Gothic" panose="020B0502020202020204" pitchFamily="34" charset="0"/>
                        </a:rPr>
                        <a:t>you have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b="1" dirty="0">
                          <a:solidFill>
                            <a:srgbClr val="FF3399"/>
                          </a:solidFill>
                          <a:latin typeface="Century Gothic" panose="020B0502020202020204" pitchFamily="34" charset="0"/>
                        </a:rPr>
                        <a:t>he has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32139915"/>
                  </a:ext>
                </a:extLst>
              </a:tr>
            </a:tbl>
          </a:graphicData>
        </a:graphic>
      </p:graphicFrame>
      <p:pic>
        <p:nvPicPr>
          <p:cNvPr id="7" name="Picture 6" descr="Icon&#10;&#10;Description automatically generated">
            <a:extLst>
              <a:ext uri="{FF2B5EF4-FFF2-40B4-BE49-F238E27FC236}">
                <a16:creationId xmlns:a16="http://schemas.microsoft.com/office/drawing/2014/main" id="{6C07F60C-7096-4792-A80E-10C02A60377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2313" y="12477"/>
            <a:ext cx="1139687" cy="1143194"/>
          </a:xfrm>
          <a:prstGeom prst="rect">
            <a:avLst/>
          </a:prstGeom>
        </p:spPr>
      </p:pic>
      <p:pic>
        <p:nvPicPr>
          <p:cNvPr id="4" name="Picture 3" descr="Icon&#10;&#10;Description automatically generated">
            <a:extLst>
              <a:ext uri="{FF2B5EF4-FFF2-40B4-BE49-F238E27FC236}">
                <a16:creationId xmlns:a16="http://schemas.microsoft.com/office/drawing/2014/main" id="{E66F45F2-B677-46FD-A292-E05CE1F4A1A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30305" y="77103"/>
            <a:ext cx="933659" cy="933659"/>
          </a:xfrm>
          <a:prstGeom prst="rect">
            <a:avLst/>
          </a:prstGeom>
        </p:spPr>
      </p:pic>
      <p:sp>
        <p:nvSpPr>
          <p:cNvPr id="10" name="Explosion: 8 Points 9">
            <a:extLst>
              <a:ext uri="{FF2B5EF4-FFF2-40B4-BE49-F238E27FC236}">
                <a16:creationId xmlns:a16="http://schemas.microsoft.com/office/drawing/2014/main" id="{B8BE6A60-1CFA-43E3-94FE-71206E822483}"/>
              </a:ext>
            </a:extLst>
          </p:cNvPr>
          <p:cNvSpPr/>
          <p:nvPr/>
        </p:nvSpPr>
        <p:spPr>
          <a:xfrm rot="20101036">
            <a:off x="11050892" y="160678"/>
            <a:ext cx="1051265" cy="846793"/>
          </a:xfrm>
          <a:prstGeom prst="irregularSeal1">
            <a:avLst/>
          </a:prstGeom>
          <a:solidFill>
            <a:schemeClr val="accent4">
              <a:lumMod val="20000"/>
              <a:lumOff val="80000"/>
            </a:schemeClr>
          </a:solidFill>
          <a:ln w="762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sym typeface="Arial"/>
            </a:endParaRPr>
          </a:p>
        </p:txBody>
      </p:sp>
      <p:sp>
        <p:nvSpPr>
          <p:cNvPr id="11" name="Explosion: 8 Points 10">
            <a:extLst>
              <a:ext uri="{FF2B5EF4-FFF2-40B4-BE49-F238E27FC236}">
                <a16:creationId xmlns:a16="http://schemas.microsoft.com/office/drawing/2014/main" id="{B41BDBF2-E6DC-4745-8986-04DDABD48D4D}"/>
              </a:ext>
            </a:extLst>
          </p:cNvPr>
          <p:cNvSpPr/>
          <p:nvPr/>
        </p:nvSpPr>
        <p:spPr>
          <a:xfrm rot="20101036">
            <a:off x="11055408" y="156605"/>
            <a:ext cx="1042233" cy="839518"/>
          </a:xfrm>
          <a:prstGeom prst="irregularSeal1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/>
              <a:sym typeface="Arial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5871A45-33B3-485C-BB71-EBE790506937}"/>
              </a:ext>
            </a:extLst>
          </p:cNvPr>
          <p:cNvSpPr txBox="1"/>
          <p:nvPr/>
        </p:nvSpPr>
        <p:spPr>
          <a:xfrm rot="20326871">
            <a:off x="11015203" y="345714"/>
            <a:ext cx="112264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Eras Demi ITC" panose="020B0805030504020804" pitchFamily="34" charset="0"/>
                <a:cs typeface="Arial"/>
                <a:sym typeface="Arial"/>
              </a:rPr>
              <a:t>mots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41CFC2B9-E651-4F49-9EBC-A81A350665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56562" y="1081382"/>
            <a:ext cx="1557451" cy="374973"/>
          </a:xfrm>
          <a:solidFill>
            <a:srgbClr val="FF0066"/>
          </a:solidFill>
        </p:spPr>
        <p:txBody>
          <a:bodyPr/>
          <a:lstStyle/>
          <a:p>
            <a:pPr algn="ctr"/>
            <a:r>
              <a:rPr lang="en-GB" sz="2000" b="1" dirty="0" err="1">
                <a:solidFill>
                  <a:schemeClr val="bg1"/>
                </a:solidFill>
                <a:latin typeface="Century Gothic" panose="020B0502020202020204" pitchFamily="34" charset="0"/>
              </a:rPr>
              <a:t>vocabulaire</a:t>
            </a:r>
            <a:endParaRPr lang="en-GB" sz="20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8AA52357-62B5-4501-8406-8AAEF0C4DB1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6254" y="2675674"/>
            <a:ext cx="1186070" cy="1080360"/>
          </a:xfrm>
          <a:prstGeom prst="rect">
            <a:avLst/>
          </a:prstGeom>
        </p:spPr>
      </p:pic>
      <p:pic>
        <p:nvPicPr>
          <p:cNvPr id="18" name="Picture 17" descr="Icon&#10;&#10;Description automatically generated">
            <a:extLst>
              <a:ext uri="{FF2B5EF4-FFF2-40B4-BE49-F238E27FC236}">
                <a16:creationId xmlns:a16="http://schemas.microsoft.com/office/drawing/2014/main" id="{CF86848E-00D3-4C8C-BF0C-2DB539381BB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254" y="969694"/>
            <a:ext cx="1186070" cy="1186070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33175BAD-451F-4097-B6CA-7B78DADC075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17364" y="4681233"/>
            <a:ext cx="1162417" cy="1101237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A5D9ACD1-6B6F-4278-9A67-011420429302}"/>
              </a:ext>
            </a:extLst>
          </p:cNvPr>
          <p:cNvSpPr txBox="1"/>
          <p:nvPr/>
        </p:nvSpPr>
        <p:spPr>
          <a:xfrm>
            <a:off x="1737282" y="5783201"/>
            <a:ext cx="60946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GB" sz="32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/>
                <a:sym typeface="Arial"/>
              </a:rPr>
              <a:t>x1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D1ADDC2A-E51D-48B9-A91E-95C4881D32F4}"/>
              </a:ext>
            </a:extLst>
          </p:cNvPr>
          <p:cNvSpPr txBox="1"/>
          <p:nvPr/>
        </p:nvSpPr>
        <p:spPr>
          <a:xfrm>
            <a:off x="1717476" y="3370893"/>
            <a:ext cx="60946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GB" sz="32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/>
                <a:sym typeface="Arial"/>
              </a:rPr>
              <a:t>x2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582A3A04-2365-4E20-A72A-87B66616FB76}"/>
              </a:ext>
            </a:extLst>
          </p:cNvPr>
          <p:cNvSpPr txBox="1"/>
          <p:nvPr/>
        </p:nvSpPr>
        <p:spPr>
          <a:xfrm>
            <a:off x="1703819" y="1663755"/>
            <a:ext cx="60946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GB" sz="32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/>
                <a:sym typeface="Arial"/>
              </a:rPr>
              <a:t>x3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06EBBC53-04AF-44DE-BDA9-AD7CA398AC4C}"/>
              </a:ext>
            </a:extLst>
          </p:cNvPr>
          <p:cNvSpPr/>
          <p:nvPr/>
        </p:nvSpPr>
        <p:spPr>
          <a:xfrm>
            <a:off x="579915" y="66416"/>
            <a:ext cx="1203366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GB" sz="27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/>
                <a:sym typeface="Arial"/>
              </a:rPr>
              <a:t>Follow up 5 - </a:t>
            </a:r>
            <a:r>
              <a:rPr kumimoji="0" lang="en-GB" sz="2700" b="1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/>
                <a:sym typeface="Arial"/>
              </a:rPr>
              <a:t>Écris</a:t>
            </a:r>
            <a:r>
              <a:rPr kumimoji="0" lang="en-GB" sz="27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/>
                <a:sym typeface="Arial"/>
              </a:rPr>
              <a:t> </a:t>
            </a:r>
            <a:r>
              <a:rPr kumimoji="0" lang="en-GB" sz="2700" b="1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/>
                <a:sym typeface="Arial"/>
              </a:rPr>
              <a:t>en</a:t>
            </a:r>
            <a:r>
              <a:rPr kumimoji="0" lang="en-GB" sz="27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/>
                <a:sym typeface="Arial"/>
              </a:rPr>
              <a:t> </a:t>
            </a:r>
            <a:r>
              <a:rPr kumimoji="0" lang="en-GB" sz="2700" b="1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/>
                <a:sym typeface="Arial"/>
              </a:rPr>
              <a:t>français</a:t>
            </a:r>
            <a:r>
              <a:rPr kumimoji="0" lang="en-GB" sz="27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/>
                <a:sym typeface="Arial"/>
              </a:rPr>
              <a:t> : </a:t>
            </a:r>
            <a:r>
              <a:rPr kumimoji="0" lang="en-GB" sz="27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/>
                <a:sym typeface="Arial"/>
              </a:rPr>
              <a:t>Can you get at least 15 points?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F9EC7F8-49FC-4FB1-97E5-C475D7E46448}"/>
              </a:ext>
            </a:extLst>
          </p:cNvPr>
          <p:cNvSpPr txBox="1"/>
          <p:nvPr/>
        </p:nvSpPr>
        <p:spPr>
          <a:xfrm>
            <a:off x="2313281" y="6147341"/>
            <a:ext cx="18995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en-GB" sz="2400" kern="0" dirty="0" err="1">
                <a:solidFill>
                  <a:srgbClr val="002060"/>
                </a:solidFill>
                <a:latin typeface="Century Gothic" panose="020B0502020202020204" pitchFamily="34" charset="0"/>
                <a:cs typeface="Arial"/>
                <a:sym typeface="Arial"/>
              </a:rPr>
              <a:t>j’ai</a:t>
            </a:r>
            <a:endParaRPr kumimoji="0" lang="en-GB" sz="2400" b="0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entury Gothic" panose="020B0502020202020204" pitchFamily="34" charset="0"/>
              <a:cs typeface="Arial"/>
              <a:sym typeface="Arial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BBEE3DE9-6FF9-4BB7-8B14-083C2935993C}"/>
              </a:ext>
            </a:extLst>
          </p:cNvPr>
          <p:cNvSpPr txBox="1"/>
          <p:nvPr/>
        </p:nvSpPr>
        <p:spPr>
          <a:xfrm>
            <a:off x="4695313" y="6180617"/>
            <a:ext cx="26043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GB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cs typeface="Arial"/>
                <a:sym typeface="Arial"/>
              </a:rPr>
              <a:t>tu</a:t>
            </a:r>
            <a:r>
              <a:rPr kumimoji="0" lang="en-GB" sz="24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cs typeface="Arial"/>
                <a:sym typeface="Arial"/>
              </a:rPr>
              <a:t> as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B2AFB990-E563-4B97-9D41-28864BDBB375}"/>
              </a:ext>
            </a:extLst>
          </p:cNvPr>
          <p:cNvSpPr txBox="1"/>
          <p:nvPr/>
        </p:nvSpPr>
        <p:spPr>
          <a:xfrm>
            <a:off x="2313280" y="5321170"/>
            <a:ext cx="18995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GB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cs typeface="Arial"/>
                <a:sym typeface="Arial"/>
              </a:rPr>
              <a:t>elle</a:t>
            </a:r>
            <a:r>
              <a:rPr kumimoji="0" lang="en-GB" sz="24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cs typeface="Arial"/>
                <a:sym typeface="Arial"/>
              </a:rPr>
              <a:t> a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111B4DC4-0960-4E81-8848-85973A07B7AA}"/>
              </a:ext>
            </a:extLst>
          </p:cNvPr>
          <p:cNvSpPr txBox="1"/>
          <p:nvPr/>
        </p:nvSpPr>
        <p:spPr>
          <a:xfrm>
            <a:off x="4653399" y="5321170"/>
            <a:ext cx="18995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GB" sz="24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cs typeface="Arial"/>
                <a:sym typeface="Arial"/>
              </a:rPr>
              <a:t>un crayon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88C004C4-D688-4821-B196-9D33A683871C}"/>
              </a:ext>
            </a:extLst>
          </p:cNvPr>
          <p:cNvSpPr txBox="1"/>
          <p:nvPr/>
        </p:nvSpPr>
        <p:spPr>
          <a:xfrm>
            <a:off x="7662842" y="5321170"/>
            <a:ext cx="22158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GB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cs typeface="Arial"/>
                <a:sym typeface="Arial"/>
              </a:rPr>
              <a:t>une</a:t>
            </a:r>
            <a:r>
              <a:rPr kumimoji="0" lang="en-GB" sz="24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cs typeface="Arial"/>
                <a:sym typeface="Arial"/>
              </a:rPr>
              <a:t> </a:t>
            </a:r>
            <a:r>
              <a:rPr kumimoji="0" lang="en-GB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cs typeface="Arial"/>
                <a:sym typeface="Arial"/>
              </a:rPr>
              <a:t>gomme</a:t>
            </a:r>
            <a:endParaRPr kumimoji="0" lang="en-GB" sz="2400" b="0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entury Gothic" panose="020B0502020202020204" pitchFamily="34" charset="0"/>
              <a:cs typeface="Arial"/>
              <a:sym typeface="Arial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5E73D956-D9D5-4FF8-8DD6-AF66B3D68061}"/>
              </a:ext>
            </a:extLst>
          </p:cNvPr>
          <p:cNvSpPr txBox="1"/>
          <p:nvPr/>
        </p:nvSpPr>
        <p:spPr>
          <a:xfrm>
            <a:off x="2246062" y="4455927"/>
            <a:ext cx="18995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GB" sz="24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cs typeface="Arial"/>
                <a:sym typeface="Arial"/>
              </a:rPr>
              <a:t>un livre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12D3DE3F-B13D-4B0F-8AAA-B8484B26A50B}"/>
              </a:ext>
            </a:extLst>
          </p:cNvPr>
          <p:cNvSpPr txBox="1"/>
          <p:nvPr/>
        </p:nvSpPr>
        <p:spPr>
          <a:xfrm>
            <a:off x="4653398" y="4477739"/>
            <a:ext cx="30036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GB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cs typeface="Arial"/>
                <a:sym typeface="Arial"/>
              </a:rPr>
              <a:t>une</a:t>
            </a:r>
            <a:r>
              <a:rPr kumimoji="0" lang="en-GB" sz="24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cs typeface="Arial"/>
                <a:sym typeface="Arial"/>
              </a:rPr>
              <a:t> </a:t>
            </a:r>
            <a:r>
              <a:rPr kumimoji="0" lang="en-GB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cs typeface="Arial"/>
                <a:sym typeface="Arial"/>
              </a:rPr>
              <a:t>règle</a:t>
            </a:r>
            <a:endParaRPr kumimoji="0" lang="en-GB" sz="2400" b="0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entury Gothic" panose="020B0502020202020204" pitchFamily="34" charset="0"/>
              <a:cs typeface="Arial"/>
              <a:sym typeface="Arial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C1CE95E1-0483-4346-AC3F-1BCCA4290DF3}"/>
              </a:ext>
            </a:extLst>
          </p:cNvPr>
          <p:cNvSpPr txBox="1"/>
          <p:nvPr/>
        </p:nvSpPr>
        <p:spPr>
          <a:xfrm>
            <a:off x="7671172" y="4477739"/>
            <a:ext cx="21617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GB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cs typeface="Arial"/>
                <a:sym typeface="Arial"/>
              </a:rPr>
              <a:t>avoir</a:t>
            </a:r>
            <a:endParaRPr kumimoji="0" lang="en-GB" sz="2400" b="0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entury Gothic" panose="020B0502020202020204" pitchFamily="34" charset="0"/>
              <a:cs typeface="Arial"/>
              <a:sym typeface="Arial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68149A81-5207-44A8-87E6-FF9D619AD053}"/>
              </a:ext>
            </a:extLst>
          </p:cNvPr>
          <p:cNvSpPr txBox="1"/>
          <p:nvPr/>
        </p:nvSpPr>
        <p:spPr>
          <a:xfrm>
            <a:off x="2246061" y="3623148"/>
            <a:ext cx="18995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GB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cs typeface="Arial"/>
                <a:sym typeface="Arial"/>
              </a:rPr>
              <a:t>lundi</a:t>
            </a:r>
            <a:endParaRPr kumimoji="0" lang="en-GB" sz="2400" b="0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entury Gothic" panose="020B0502020202020204" pitchFamily="34" charset="0"/>
              <a:cs typeface="Arial"/>
              <a:sym typeface="Arial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78436581-4251-4CEA-926F-C5A31C06C093}"/>
              </a:ext>
            </a:extLst>
          </p:cNvPr>
          <p:cNvSpPr txBox="1"/>
          <p:nvPr/>
        </p:nvSpPr>
        <p:spPr>
          <a:xfrm>
            <a:off x="4695313" y="3611373"/>
            <a:ext cx="18995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GB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cs typeface="Arial"/>
                <a:sym typeface="Arial"/>
              </a:rPr>
              <a:t>mardi</a:t>
            </a:r>
            <a:endParaRPr kumimoji="0" lang="en-GB" sz="2400" b="0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entury Gothic" panose="020B0502020202020204" pitchFamily="34" charset="0"/>
              <a:cs typeface="Arial"/>
              <a:sym typeface="Arial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6209F364-6E76-4962-B2CA-EF55AB79DDDB}"/>
              </a:ext>
            </a:extLst>
          </p:cNvPr>
          <p:cNvSpPr txBox="1"/>
          <p:nvPr/>
        </p:nvSpPr>
        <p:spPr>
          <a:xfrm>
            <a:off x="7659412" y="3609236"/>
            <a:ext cx="18995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GB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cs typeface="Arial"/>
                <a:sym typeface="Arial"/>
              </a:rPr>
              <a:t>sérieuse</a:t>
            </a:r>
            <a:endParaRPr kumimoji="0" lang="en-GB" sz="2400" b="0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entury Gothic" panose="020B0502020202020204" pitchFamily="34" charset="0"/>
              <a:cs typeface="Arial"/>
              <a:sym typeface="Arial"/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8038C3E0-A69E-4D74-8C18-E2B0C4D22924}"/>
              </a:ext>
            </a:extLst>
          </p:cNvPr>
          <p:cNvSpPr txBox="1"/>
          <p:nvPr/>
        </p:nvSpPr>
        <p:spPr>
          <a:xfrm>
            <a:off x="2246060" y="2743519"/>
            <a:ext cx="18995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GB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cs typeface="Arial"/>
                <a:sym typeface="Arial"/>
              </a:rPr>
              <a:t>curieux</a:t>
            </a:r>
            <a:endParaRPr kumimoji="0" lang="en-GB" sz="2400" b="0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entury Gothic" panose="020B0502020202020204" pitchFamily="34" charset="0"/>
              <a:cs typeface="Arial"/>
              <a:sym typeface="Arial"/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ADEE972D-DD7F-42DB-A87B-EEA82AA07AB1}"/>
              </a:ext>
            </a:extLst>
          </p:cNvPr>
          <p:cNvSpPr txBox="1"/>
          <p:nvPr/>
        </p:nvSpPr>
        <p:spPr>
          <a:xfrm>
            <a:off x="4653398" y="2765805"/>
            <a:ext cx="24890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GB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cs typeface="Arial"/>
                <a:sym typeface="Arial"/>
              </a:rPr>
              <a:t>heureux</a:t>
            </a:r>
            <a:endParaRPr kumimoji="0" lang="en-GB" sz="2400" b="0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entury Gothic" panose="020B0502020202020204" pitchFamily="34" charset="0"/>
              <a:cs typeface="Arial"/>
              <a:sym typeface="Arial"/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10F01E41-FB16-47F4-AC5C-ACB994E84987}"/>
              </a:ext>
            </a:extLst>
          </p:cNvPr>
          <p:cNvSpPr txBox="1"/>
          <p:nvPr/>
        </p:nvSpPr>
        <p:spPr>
          <a:xfrm>
            <a:off x="7657009" y="2754189"/>
            <a:ext cx="24890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GB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cs typeface="Arial"/>
                <a:sym typeface="Arial"/>
              </a:rPr>
              <a:t>courageuse</a:t>
            </a:r>
            <a:endParaRPr kumimoji="0" lang="en-GB" sz="2400" b="0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entury Gothic" panose="020B0502020202020204" pitchFamily="34" charset="0"/>
              <a:cs typeface="Arial"/>
              <a:sym typeface="Arial"/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771F49BC-F167-4EFE-8D7E-657E4BEAFA2A}"/>
              </a:ext>
            </a:extLst>
          </p:cNvPr>
          <p:cNvSpPr txBox="1"/>
          <p:nvPr/>
        </p:nvSpPr>
        <p:spPr>
          <a:xfrm>
            <a:off x="2313279" y="1877910"/>
            <a:ext cx="22000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GB" sz="24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cs typeface="Arial"/>
                <a:sym typeface="Arial"/>
              </a:rPr>
              <a:t>lire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DCCADCBE-5395-45AC-83C9-FD9DDC52F2A1}"/>
              </a:ext>
            </a:extLst>
          </p:cNvPr>
          <p:cNvSpPr txBox="1"/>
          <p:nvPr/>
        </p:nvSpPr>
        <p:spPr>
          <a:xfrm>
            <a:off x="4693813" y="1865086"/>
            <a:ext cx="18995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GB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cs typeface="Arial"/>
                <a:sym typeface="Arial"/>
              </a:rPr>
              <a:t>parler</a:t>
            </a:r>
            <a:endParaRPr kumimoji="0" lang="en-GB" sz="2400" b="0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entury Gothic" panose="020B0502020202020204" pitchFamily="34" charset="0"/>
              <a:cs typeface="Arial"/>
              <a:sym typeface="Arial"/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AF8F9ECC-B5A4-45EA-9E59-E5E188A0F4BD}"/>
              </a:ext>
            </a:extLst>
          </p:cNvPr>
          <p:cNvSpPr txBox="1"/>
          <p:nvPr/>
        </p:nvSpPr>
        <p:spPr>
          <a:xfrm>
            <a:off x="7666976" y="1877910"/>
            <a:ext cx="18995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GB" sz="24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cs typeface="Arial"/>
                <a:sym typeface="Arial"/>
              </a:rPr>
              <a:t>midi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8D3EE59F-71A2-473A-AAAE-F3FA95456A10}"/>
              </a:ext>
            </a:extLst>
          </p:cNvPr>
          <p:cNvSpPr txBox="1"/>
          <p:nvPr/>
        </p:nvSpPr>
        <p:spPr>
          <a:xfrm>
            <a:off x="2313278" y="1026768"/>
            <a:ext cx="18995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GB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cs typeface="Arial"/>
                <a:sym typeface="Arial"/>
              </a:rPr>
              <a:t>univers</a:t>
            </a:r>
            <a:endParaRPr kumimoji="0" lang="en-GB" sz="2400" b="0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entury Gothic" panose="020B0502020202020204" pitchFamily="34" charset="0"/>
              <a:cs typeface="Arial"/>
              <a:sym typeface="Arial"/>
            </a:endParaRP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B953F0DC-BC47-4B44-ADC2-B0661B407EFE}"/>
              </a:ext>
            </a:extLst>
          </p:cNvPr>
          <p:cNvSpPr txBox="1"/>
          <p:nvPr/>
        </p:nvSpPr>
        <p:spPr>
          <a:xfrm>
            <a:off x="4693811" y="1042129"/>
            <a:ext cx="18995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GB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cs typeface="Arial"/>
                <a:sym typeface="Arial"/>
              </a:rPr>
              <a:t>écouter</a:t>
            </a:r>
            <a:endParaRPr kumimoji="0" lang="en-GB" sz="2400" b="0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entury Gothic" panose="020B0502020202020204" pitchFamily="34" charset="0"/>
              <a:cs typeface="Arial"/>
              <a:sym typeface="Arial"/>
            </a:endParaRP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732C1FF0-E9D3-4722-9F3D-7CAC0A7AE166}"/>
              </a:ext>
            </a:extLst>
          </p:cNvPr>
          <p:cNvSpPr txBox="1"/>
          <p:nvPr/>
        </p:nvSpPr>
        <p:spPr>
          <a:xfrm>
            <a:off x="7674848" y="1014799"/>
            <a:ext cx="28734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GB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cs typeface="Arial"/>
                <a:sym typeface="Arial"/>
              </a:rPr>
              <a:t>écrire</a:t>
            </a:r>
            <a:endParaRPr kumimoji="0" lang="en-GB" sz="2400" b="0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entury Gothic" panose="020B0502020202020204" pitchFamily="34" charset="0"/>
              <a:cs typeface="Arial"/>
              <a:sym typeface="Arial"/>
            </a:endParaRPr>
          </a:p>
        </p:txBody>
      </p:sp>
      <p:sp>
        <p:nvSpPr>
          <p:cNvPr id="49" name="Google Shape;119;p1">
            <a:extLst>
              <a:ext uri="{FF2B5EF4-FFF2-40B4-BE49-F238E27FC236}">
                <a16:creationId xmlns:a16="http://schemas.microsoft.com/office/drawing/2014/main" id="{6075FC8E-9D63-4974-A69B-1DDB306B2ADC}"/>
              </a:ext>
            </a:extLst>
          </p:cNvPr>
          <p:cNvSpPr/>
          <p:nvPr/>
        </p:nvSpPr>
        <p:spPr>
          <a:xfrm>
            <a:off x="57979" y="64131"/>
            <a:ext cx="521370" cy="478471"/>
          </a:xfrm>
          <a:prstGeom prst="roundRect">
            <a:avLst>
              <a:gd name="adj" fmla="val 16667"/>
            </a:avLst>
          </a:prstGeom>
          <a:solidFill>
            <a:srgbClr val="FF0000"/>
          </a:solidFill>
          <a:ln w="127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ED4AF96D-5473-4811-B1E6-8F0FED1E9C19}"/>
              </a:ext>
            </a:extLst>
          </p:cNvPr>
          <p:cNvSpPr txBox="1"/>
          <p:nvPr/>
        </p:nvSpPr>
        <p:spPr>
          <a:xfrm>
            <a:off x="7662842" y="6189673"/>
            <a:ext cx="33180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GB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cs typeface="Arial"/>
                <a:sym typeface="Arial"/>
              </a:rPr>
              <a:t>il</a:t>
            </a:r>
            <a:r>
              <a:rPr kumimoji="0" lang="en-GB" sz="24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cs typeface="Arial"/>
                <a:sym typeface="Arial"/>
              </a:rPr>
              <a:t> a</a:t>
            </a:r>
          </a:p>
        </p:txBody>
      </p:sp>
    </p:spTree>
    <p:extLst>
      <p:ext uri="{BB962C8B-B14F-4D97-AF65-F5344CB8AC3E}">
        <p14:creationId xmlns:p14="http://schemas.microsoft.com/office/powerpoint/2010/main" val="7395563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9" grpId="0"/>
      <p:bldP spid="31" grpId="0"/>
      <p:bldP spid="32" grpId="0"/>
      <p:bldP spid="33" grpId="0"/>
      <p:bldP spid="34" grpId="0"/>
      <p:bldP spid="35" grpId="0"/>
      <p:bldP spid="36" grpId="0"/>
      <p:bldP spid="37" grpId="0"/>
      <p:bldP spid="38" grpId="0"/>
      <p:bldP spid="39" grpId="0"/>
      <p:bldP spid="40" grpId="0"/>
      <p:bldP spid="41" grpId="0"/>
      <p:bldP spid="42" grpId="0"/>
      <p:bldP spid="43" grpId="0"/>
      <p:bldP spid="44" grpId="0"/>
      <p:bldP spid="45" grpId="0"/>
      <p:bldP spid="46" grpId="0"/>
      <p:bldP spid="47" grpId="0"/>
      <p:bldP spid="48" grpId="0"/>
      <p:bldP spid="3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Icon&#10;&#10;Description automatically generated">
            <a:extLst>
              <a:ext uri="{FF2B5EF4-FFF2-40B4-BE49-F238E27FC236}">
                <a16:creationId xmlns:a16="http://schemas.microsoft.com/office/drawing/2014/main" id="{6C07F60C-7096-4792-A80E-10C02A60377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2313" y="12477"/>
            <a:ext cx="1139687" cy="1143194"/>
          </a:xfrm>
          <a:prstGeom prst="rect">
            <a:avLst/>
          </a:prstGeom>
        </p:spPr>
      </p:pic>
      <p:pic>
        <p:nvPicPr>
          <p:cNvPr id="4" name="Picture 3" descr="Icon&#10;&#10;Description automatically generated">
            <a:extLst>
              <a:ext uri="{FF2B5EF4-FFF2-40B4-BE49-F238E27FC236}">
                <a16:creationId xmlns:a16="http://schemas.microsoft.com/office/drawing/2014/main" id="{E66F45F2-B677-46FD-A292-E05CE1F4A1A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30305" y="77103"/>
            <a:ext cx="933659" cy="933659"/>
          </a:xfrm>
          <a:prstGeom prst="rect">
            <a:avLst/>
          </a:prstGeom>
        </p:spPr>
      </p:pic>
      <p:sp>
        <p:nvSpPr>
          <p:cNvPr id="10" name="Explosion: 8 Points 9">
            <a:extLst>
              <a:ext uri="{FF2B5EF4-FFF2-40B4-BE49-F238E27FC236}">
                <a16:creationId xmlns:a16="http://schemas.microsoft.com/office/drawing/2014/main" id="{B8BE6A60-1CFA-43E3-94FE-71206E822483}"/>
              </a:ext>
            </a:extLst>
          </p:cNvPr>
          <p:cNvSpPr/>
          <p:nvPr/>
        </p:nvSpPr>
        <p:spPr>
          <a:xfrm rot="20101036">
            <a:off x="11050892" y="160678"/>
            <a:ext cx="1051265" cy="846793"/>
          </a:xfrm>
          <a:prstGeom prst="irregularSeal1">
            <a:avLst/>
          </a:prstGeom>
          <a:solidFill>
            <a:schemeClr val="accent4">
              <a:lumMod val="20000"/>
              <a:lumOff val="80000"/>
            </a:schemeClr>
          </a:solidFill>
          <a:ln w="762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sym typeface="Arial"/>
            </a:endParaRPr>
          </a:p>
        </p:txBody>
      </p:sp>
      <p:sp>
        <p:nvSpPr>
          <p:cNvPr id="11" name="Explosion: 8 Points 10">
            <a:extLst>
              <a:ext uri="{FF2B5EF4-FFF2-40B4-BE49-F238E27FC236}">
                <a16:creationId xmlns:a16="http://schemas.microsoft.com/office/drawing/2014/main" id="{B41BDBF2-E6DC-4745-8986-04DDABD48D4D}"/>
              </a:ext>
            </a:extLst>
          </p:cNvPr>
          <p:cNvSpPr/>
          <p:nvPr/>
        </p:nvSpPr>
        <p:spPr>
          <a:xfrm rot="20101036">
            <a:off x="11055408" y="156605"/>
            <a:ext cx="1042233" cy="839518"/>
          </a:xfrm>
          <a:prstGeom prst="irregularSeal1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/>
              <a:sym typeface="Arial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5871A45-33B3-485C-BB71-EBE790506937}"/>
              </a:ext>
            </a:extLst>
          </p:cNvPr>
          <p:cNvSpPr txBox="1"/>
          <p:nvPr/>
        </p:nvSpPr>
        <p:spPr>
          <a:xfrm rot="20326871">
            <a:off x="11015203" y="345714"/>
            <a:ext cx="112264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Eras Demi ITC" panose="020B0805030504020804" pitchFamily="34" charset="0"/>
                <a:cs typeface="Arial"/>
                <a:sym typeface="Arial"/>
              </a:rPr>
              <a:t>mots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41CFC2B9-E651-4F49-9EBC-A81A350665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56562" y="1081382"/>
            <a:ext cx="1557451" cy="374973"/>
          </a:xfrm>
          <a:solidFill>
            <a:srgbClr val="FF0066"/>
          </a:solidFill>
        </p:spPr>
        <p:txBody>
          <a:bodyPr/>
          <a:lstStyle/>
          <a:p>
            <a:pPr algn="ctr"/>
            <a:r>
              <a:rPr lang="en-GB" sz="2000" b="1" dirty="0" err="1">
                <a:solidFill>
                  <a:schemeClr val="bg1"/>
                </a:solidFill>
                <a:latin typeface="Century Gothic" panose="020B0502020202020204" pitchFamily="34" charset="0"/>
              </a:rPr>
              <a:t>vocabulaire</a:t>
            </a:r>
            <a:endParaRPr lang="en-GB" sz="20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8AA52357-62B5-4501-8406-8AAEF0C4DB1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6254" y="2675674"/>
            <a:ext cx="1186070" cy="1080360"/>
          </a:xfrm>
          <a:prstGeom prst="rect">
            <a:avLst/>
          </a:prstGeom>
        </p:spPr>
      </p:pic>
      <p:pic>
        <p:nvPicPr>
          <p:cNvPr id="18" name="Picture 17" descr="Icon&#10;&#10;Description automatically generated">
            <a:extLst>
              <a:ext uri="{FF2B5EF4-FFF2-40B4-BE49-F238E27FC236}">
                <a16:creationId xmlns:a16="http://schemas.microsoft.com/office/drawing/2014/main" id="{CF86848E-00D3-4C8C-BF0C-2DB539381BB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254" y="969694"/>
            <a:ext cx="1186070" cy="1186070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33175BAD-451F-4097-B6CA-7B78DADC075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17364" y="4681233"/>
            <a:ext cx="1162417" cy="1101237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A5D9ACD1-6B6F-4278-9A67-011420429302}"/>
              </a:ext>
            </a:extLst>
          </p:cNvPr>
          <p:cNvSpPr txBox="1"/>
          <p:nvPr/>
        </p:nvSpPr>
        <p:spPr>
          <a:xfrm>
            <a:off x="1737282" y="5783201"/>
            <a:ext cx="60946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GB" sz="32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/>
                <a:sym typeface="Arial"/>
              </a:rPr>
              <a:t>x1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D1ADDC2A-E51D-48B9-A91E-95C4881D32F4}"/>
              </a:ext>
            </a:extLst>
          </p:cNvPr>
          <p:cNvSpPr txBox="1"/>
          <p:nvPr/>
        </p:nvSpPr>
        <p:spPr>
          <a:xfrm>
            <a:off x="1717476" y="3370893"/>
            <a:ext cx="60946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GB" sz="32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/>
                <a:sym typeface="Arial"/>
              </a:rPr>
              <a:t>x2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582A3A04-2365-4E20-A72A-87B66616FB76}"/>
              </a:ext>
            </a:extLst>
          </p:cNvPr>
          <p:cNvSpPr txBox="1"/>
          <p:nvPr/>
        </p:nvSpPr>
        <p:spPr>
          <a:xfrm>
            <a:off x="1703819" y="1663755"/>
            <a:ext cx="60946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GB" sz="32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/>
                <a:sym typeface="Arial"/>
              </a:rPr>
              <a:t>x3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06EBBC53-04AF-44DE-BDA9-AD7CA398AC4C}"/>
              </a:ext>
            </a:extLst>
          </p:cNvPr>
          <p:cNvSpPr/>
          <p:nvPr/>
        </p:nvSpPr>
        <p:spPr>
          <a:xfrm>
            <a:off x="423811" y="18172"/>
            <a:ext cx="894516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GB" sz="2800" b="1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/>
                <a:sym typeface="Arial"/>
              </a:rPr>
              <a:t>Écris</a:t>
            </a:r>
            <a:r>
              <a:rPr kumimoji="0" lang="en-GB" sz="28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/>
                <a:sym typeface="Arial"/>
              </a:rPr>
              <a:t> </a:t>
            </a:r>
            <a:r>
              <a:rPr kumimoji="0" lang="en-GB" sz="2800" b="1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/>
                <a:sym typeface="Arial"/>
              </a:rPr>
              <a:t>en</a:t>
            </a:r>
            <a:r>
              <a:rPr kumimoji="0" lang="en-GB" sz="28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/>
                <a:sym typeface="Arial"/>
              </a:rPr>
              <a:t> </a:t>
            </a:r>
            <a:r>
              <a:rPr kumimoji="0" lang="en-GB" sz="2800" b="1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/>
                <a:sym typeface="Arial"/>
              </a:rPr>
              <a:t>français</a:t>
            </a:r>
            <a:r>
              <a:rPr kumimoji="0" lang="en-GB" sz="28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/>
                <a:sym typeface="Arial"/>
              </a:rPr>
              <a:t> : </a:t>
            </a:r>
            <a:r>
              <a:rPr kumimoji="0" lang="en-GB" sz="28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/>
                <a:sym typeface="Arial"/>
              </a:rPr>
              <a:t>Can you get at least 15 points?</a:t>
            </a:r>
          </a:p>
        </p:txBody>
      </p:sp>
      <p:graphicFrame>
        <p:nvGraphicFramePr>
          <p:cNvPr id="15" name="Table 4">
            <a:extLst>
              <a:ext uri="{FF2B5EF4-FFF2-40B4-BE49-F238E27FC236}">
                <a16:creationId xmlns:a16="http://schemas.microsoft.com/office/drawing/2014/main" id="{1BE26A7C-9570-4511-A929-6137973F181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19808731"/>
              </p:ext>
            </p:extLst>
          </p:nvPr>
        </p:nvGraphicFramePr>
        <p:xfrm>
          <a:off x="557161" y="596480"/>
          <a:ext cx="9810698" cy="602978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730433">
                  <a:extLst>
                    <a:ext uri="{9D8B030D-6E8A-4147-A177-3AD203B41FA5}">
                      <a16:colId xmlns:a16="http://schemas.microsoft.com/office/drawing/2014/main" val="1203737284"/>
                    </a:ext>
                  </a:extLst>
                </a:gridCol>
                <a:gridCol w="2398443">
                  <a:extLst>
                    <a:ext uri="{9D8B030D-6E8A-4147-A177-3AD203B41FA5}">
                      <a16:colId xmlns:a16="http://schemas.microsoft.com/office/drawing/2014/main" val="1810222861"/>
                    </a:ext>
                  </a:extLst>
                </a:gridCol>
                <a:gridCol w="2988400">
                  <a:extLst>
                    <a:ext uri="{9D8B030D-6E8A-4147-A177-3AD203B41FA5}">
                      <a16:colId xmlns:a16="http://schemas.microsoft.com/office/drawing/2014/main" val="274413866"/>
                    </a:ext>
                  </a:extLst>
                </a:gridCol>
                <a:gridCol w="2693422">
                  <a:extLst>
                    <a:ext uri="{9D8B030D-6E8A-4147-A177-3AD203B41FA5}">
                      <a16:colId xmlns:a16="http://schemas.microsoft.com/office/drawing/2014/main" val="2706468897"/>
                    </a:ext>
                  </a:extLst>
                </a:gridCol>
              </a:tblGrid>
              <a:tr h="861398">
                <a:tc rowSpan="2">
                  <a:txBody>
                    <a:bodyPr/>
                    <a:lstStyle/>
                    <a:p>
                      <a:endParaRPr lang="en-GB" sz="2400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b="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universe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b="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to listen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b="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to write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56656619"/>
                  </a:ext>
                </a:extLst>
              </a:tr>
              <a:tr h="861398">
                <a:tc vMerge="1">
                  <a:txBody>
                    <a:bodyPr/>
                    <a:lstStyle/>
                    <a:p>
                      <a:endParaRPr lang="en-GB" sz="2800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b="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to read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b="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to speak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b="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midday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64559424"/>
                  </a:ext>
                </a:extLst>
              </a:tr>
              <a:tr h="861398">
                <a:tc rowSpan="2">
                  <a:txBody>
                    <a:bodyPr/>
                    <a:lstStyle/>
                    <a:p>
                      <a:endParaRPr lang="en-GB" sz="2400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b="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curious (m)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b="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happy (m)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b="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brave (f)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60878619"/>
                  </a:ext>
                </a:extLst>
              </a:tr>
              <a:tr h="861398">
                <a:tc vMerge="1">
                  <a:txBody>
                    <a:bodyPr/>
                    <a:lstStyle/>
                    <a:p>
                      <a:endParaRPr lang="en-GB" sz="2800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b="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Monday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b="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Tuesday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b="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serious (f)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47692962"/>
                  </a:ext>
                </a:extLst>
              </a:tr>
              <a:tr h="861398">
                <a:tc rowSpan="3">
                  <a:txBody>
                    <a:bodyPr/>
                    <a:lstStyle/>
                    <a:p>
                      <a:endParaRPr lang="en-GB" sz="2400" b="1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b="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a book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b="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a ruler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b="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to have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03794855"/>
                  </a:ext>
                </a:extLst>
              </a:tr>
              <a:tr h="861398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b="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she has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b="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a pencil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b="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a rubber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43226472"/>
                  </a:ext>
                </a:extLst>
              </a:tr>
              <a:tr h="861398">
                <a:tc vMerge="1">
                  <a:txBody>
                    <a:bodyPr/>
                    <a:lstStyle/>
                    <a:p>
                      <a:endParaRPr lang="en-GB" sz="2800" b="1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b="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I have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b="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you have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b="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he has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3213991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77907459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 Them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1D9A78"/>
      </a:accent1>
      <a:accent2>
        <a:srgbClr val="8BC145"/>
      </a:accent2>
      <a:accent3>
        <a:srgbClr val="36AFCE"/>
      </a:accent3>
      <a:accent4>
        <a:srgbClr val="1D6FA9"/>
      </a:accent4>
      <a:accent5>
        <a:srgbClr val="B74919"/>
      </a:accent5>
      <a:accent6>
        <a:srgbClr val="F19D19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D9A78"/>
      </a:accent1>
      <a:accent2>
        <a:srgbClr val="8BC145"/>
      </a:accent2>
      <a:accent3>
        <a:srgbClr val="36AFCE"/>
      </a:accent3>
      <a:accent4>
        <a:srgbClr val="1D6FA9"/>
      </a:accent4>
      <a:accent5>
        <a:srgbClr val="B74919"/>
      </a:accent5>
      <a:accent6>
        <a:srgbClr val="F19D19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6953</TotalTime>
  <Words>1500</Words>
  <Application>Microsoft Office PowerPoint</Application>
  <PresentationFormat>Widescreen</PresentationFormat>
  <Paragraphs>232</Paragraphs>
  <Slides>7</Slides>
  <Notes>7</Notes>
  <HiddenSlides>0</HiddenSlides>
  <MMClips>1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7</vt:i4>
      </vt:variant>
    </vt:vector>
  </HeadingPairs>
  <TitlesOfParts>
    <vt:vector size="17" baseType="lpstr">
      <vt:lpstr>Arial</vt:lpstr>
      <vt:lpstr>Calibri</vt:lpstr>
      <vt:lpstr>Cavolini</vt:lpstr>
      <vt:lpstr>Century Gothic</vt:lpstr>
      <vt:lpstr>Eras Demi ITC</vt:lpstr>
      <vt:lpstr>Modern Love</vt:lpstr>
      <vt:lpstr>Symbol</vt:lpstr>
      <vt:lpstr>Wingdings</vt:lpstr>
      <vt:lpstr>1_Office Theme</vt:lpstr>
      <vt:lpstr>2_Office Theme</vt:lpstr>
      <vt:lpstr>Saying what I and others have</vt:lpstr>
      <vt:lpstr>Follow up 1: Écoute.  </vt:lpstr>
      <vt:lpstr>Follow up 2:</vt:lpstr>
      <vt:lpstr>Follow up 3: Lis. Qui a quoi ? </vt:lpstr>
      <vt:lpstr>Follow up 4: Écris une lettre (A, B, C ou D). </vt:lpstr>
      <vt:lpstr>vocabulaire</vt:lpstr>
      <vt:lpstr>vocabulaire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Rachel Hawkes</dc:creator>
  <cp:lastModifiedBy>Rachel Hawkes</cp:lastModifiedBy>
  <cp:revision>82</cp:revision>
  <dcterms:created xsi:type="dcterms:W3CDTF">2021-06-12T06:20:35Z</dcterms:created>
  <dcterms:modified xsi:type="dcterms:W3CDTF">2023-09-25T14:47:39Z</dcterms:modified>
</cp:coreProperties>
</file>