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0"/>
  </p:notesMasterIdLst>
  <p:sldIdLst>
    <p:sldId id="256" r:id="rId3"/>
    <p:sldId id="382" r:id="rId4"/>
    <p:sldId id="925" r:id="rId5"/>
    <p:sldId id="570" r:id="rId6"/>
    <p:sldId id="490" r:id="rId7"/>
    <p:sldId id="957" r:id="rId8"/>
    <p:sldId id="50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3DD"/>
    <a:srgbClr val="FFF2CC"/>
    <a:srgbClr val="4472C4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53349" autoAdjust="0"/>
  </p:normalViewPr>
  <p:slideViewPr>
    <p:cSldViewPr snapToGrid="0">
      <p:cViewPr varScale="1">
        <p:scale>
          <a:sx n="57" d="100"/>
          <a:sy n="57" d="100"/>
        </p:scale>
        <p:origin x="211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Revisit several SSC: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/an]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[on]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[r] [ç/soft c] [(a)in] [u]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[j/soft g] [ai]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[oi]</a:t>
            </a:r>
            <a:endParaRPr lang="fr-FR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any Term 3 vocabulary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mois [179] janvier [939] février [1139] mars [868] avril [1022] mai [943] juin [931] juillet [1326] aout [1445] septembre [944] octobre [826] novembre [982] décembre [891] quand [119] anniversaire [2043] en [7]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combien [800] bouche [1838] main [418]  œil [474]  oreille [1884] pied [626] tête [343] yeux [474] des [2]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a selection of 15 of this year’s SSC to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on the picture to hear the word.  Pupils transcribe the missing letter(s).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correct.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Start the timer.  Attempt to elicit choral pronunciation of all the words again, using the animated prompts, within the 45 seconds allowed.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acajou [&gt;5000] </a:t>
            </a:r>
            <a:r>
              <a:rPr lang="en-GB" b="0" dirty="0" err="1"/>
              <a:t>acon</a:t>
            </a:r>
            <a:r>
              <a:rPr lang="en-GB" b="0" dirty="0"/>
              <a:t> [&gt;5000] adieu [3968] bancal [&gt;5000] </a:t>
            </a:r>
            <a:r>
              <a:rPr lang="en-GB" b="0" dirty="0" err="1"/>
              <a:t>bagarre</a:t>
            </a:r>
            <a:r>
              <a:rPr lang="en-GB" b="0" dirty="0"/>
              <a:t> [&gt;5000] </a:t>
            </a:r>
            <a:r>
              <a:rPr lang="en-GB" b="0" dirty="0" err="1"/>
              <a:t>bolivien</a:t>
            </a:r>
            <a:r>
              <a:rPr lang="en-GB" b="0" dirty="0"/>
              <a:t> [&gt;5000] </a:t>
            </a:r>
            <a:r>
              <a:rPr lang="en-GB" b="0" dirty="0" err="1"/>
              <a:t>caleçon</a:t>
            </a:r>
            <a:r>
              <a:rPr lang="en-GB" b="0" dirty="0"/>
              <a:t> [&gt;5000] </a:t>
            </a:r>
            <a:r>
              <a:rPr lang="en-GB" b="0" dirty="0" err="1"/>
              <a:t>cintre</a:t>
            </a:r>
            <a:r>
              <a:rPr lang="en-GB" b="0" dirty="0"/>
              <a:t> [&gt;5000] coupe [&gt;5000] </a:t>
            </a:r>
            <a:r>
              <a:rPr lang="en-GB" b="0" dirty="0" err="1"/>
              <a:t>fêlure</a:t>
            </a:r>
            <a:r>
              <a:rPr lang="en-GB" b="0" dirty="0"/>
              <a:t> [&gt;5000] </a:t>
            </a:r>
            <a:r>
              <a:rPr lang="en-GB" b="0" dirty="0" err="1"/>
              <a:t>frisquet</a:t>
            </a:r>
            <a:r>
              <a:rPr lang="en-GB" b="0" dirty="0"/>
              <a:t> [&gt;5000] </a:t>
            </a:r>
            <a:r>
              <a:rPr lang="en-GB" b="0" dirty="0" err="1"/>
              <a:t>japper</a:t>
            </a:r>
            <a:r>
              <a:rPr lang="en-GB" b="0" dirty="0"/>
              <a:t> [&gt;5000] </a:t>
            </a:r>
            <a:r>
              <a:rPr lang="en-GB" b="0" dirty="0" err="1"/>
              <a:t>lunaire</a:t>
            </a:r>
            <a:r>
              <a:rPr lang="en-GB" b="0" dirty="0"/>
              <a:t> [&gt;5000] option [2156] </a:t>
            </a:r>
            <a:r>
              <a:rPr lang="en-GB" b="0" dirty="0" err="1"/>
              <a:t>voilette</a:t>
            </a:r>
            <a:r>
              <a:rPr lang="en-GB" b="0" dirty="0"/>
              <a:t>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pronunciation of previously taught words; to practise written comprehension of 20 previously taught words by finding the associations.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Tell pupils they need to pronounce all the words and also find a title word to associate them with.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 Say: ‘Le pied, </a:t>
            </a:r>
            <a:r>
              <a:rPr lang="en-US" b="0" dirty="0" err="1"/>
              <a:t>c’est</a:t>
            </a:r>
            <a:r>
              <a:rPr lang="en-US" b="0" dirty="0"/>
              <a:t> quoi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anglais</a:t>
            </a:r>
            <a:r>
              <a:rPr lang="en-US" b="0" dirty="0"/>
              <a:t> ?’ foot – bien.  la </a:t>
            </a:r>
            <a:r>
              <a:rPr lang="en-US" b="0" dirty="0" err="1"/>
              <a:t>connexion</a:t>
            </a:r>
            <a:r>
              <a:rPr lang="en-US" b="0" dirty="0"/>
              <a:t>, </a:t>
            </a:r>
            <a:r>
              <a:rPr lang="en-US" b="0" dirty="0" err="1"/>
              <a:t>c’est</a:t>
            </a:r>
            <a:r>
              <a:rPr lang="en-US" b="0" dirty="0"/>
              <a:t> quoi ? la langue ? la chambre ? comment ? la description ? la tête ?</a:t>
            </a:r>
          </a:p>
          <a:p>
            <a:pPr marL="228600" indent="-228600">
              <a:buAutoNum type="arabicPeriod"/>
            </a:pPr>
            <a:r>
              <a:rPr lang="en-US" b="0" dirty="0"/>
              <a:t>Pupils </a:t>
            </a:r>
            <a:r>
              <a:rPr lang="en-GB" b="0" dirty="0"/>
              <a:t>work in pairs to say all the words and decide which words belong in which category.</a:t>
            </a:r>
            <a:endParaRPr lang="en-US" b="0" i="1" dirty="0"/>
          </a:p>
          <a:p>
            <a:pPr marL="228600" indent="-228600">
              <a:buAutoNum type="arabicPeriod"/>
            </a:pPr>
            <a:r>
              <a:rPr lang="en-US" b="0" dirty="0"/>
              <a:t>Elicit the answers and click on each word to move it to its correct category. </a:t>
            </a:r>
          </a:p>
          <a:p>
            <a:pPr marL="0" indent="0">
              <a:buNone/>
            </a:pPr>
            <a:endParaRPr lang="en-US" b="0" baseline="0" noProof="0" dirty="0"/>
          </a:p>
          <a:p>
            <a:pPr marL="0" indent="0">
              <a:buNone/>
            </a:pPr>
            <a:r>
              <a:rPr lang="en-US" b="1" baseline="0" noProof="0" dirty="0"/>
              <a:t>Note</a:t>
            </a:r>
            <a:r>
              <a:rPr lang="en-US" b="0" baseline="0" noProof="0" dirty="0"/>
              <a:t>: if pupils get stuck, encourage them not to work sequentially 1-15, but to look at all the items and find connections.</a:t>
            </a:r>
          </a:p>
          <a:p>
            <a:pPr marL="0" indent="0">
              <a:buNone/>
            </a:pP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07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il y a and est.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verb.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Aujourd’hui, elle est à l’école.</a:t>
            </a:r>
            <a:b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un ami est absent.</a:t>
            </a:r>
            <a:b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froid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y a deux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la table il y a un livre.</a:t>
            </a:r>
            <a:b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7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introduce the use of </a:t>
            </a:r>
            <a:r>
              <a:rPr lang="en-US" b="0" i="1" dirty="0"/>
              <a:t>il </a:t>
            </a:r>
            <a:r>
              <a:rPr lang="en-US" b="0" i="0" dirty="0"/>
              <a:t>/ </a:t>
            </a:r>
            <a:r>
              <a:rPr lang="en-US" b="0" i="1" dirty="0" err="1"/>
              <a:t>elle</a:t>
            </a:r>
            <a:r>
              <a:rPr lang="en-US" b="0" i="0" dirty="0"/>
              <a:t> to mean ‘it’ with masculine / feminine nouns</a:t>
            </a:r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knowledge orally and in writing.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meanings for the French examples.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12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practise written production written production and comprehension of a range of taught vocabulary and structures, particularly 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meaning.</a:t>
            </a:r>
          </a:p>
          <a:p>
            <a:pPr marL="228600" indent="-228600">
              <a:buAutoNum type="arabicPeriod"/>
            </a:pPr>
            <a:r>
              <a:rPr lang="en-GB" baseline="0" dirty="0"/>
              <a:t>Talk pupils through the first sentence and reveal the French and English translations.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works in pairs/small groups to complete the rest of the sentences.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 circulates to support.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and correct responses.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NB: The full audio for the whole text is heard by clicking on the text, if required.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31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27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1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51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64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26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93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24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66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0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13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7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64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audio" Target="../media/audio8.wav"/><Relationship Id="rId26" Type="http://schemas.openxmlformats.org/officeDocument/2006/relationships/audio" Target="../media/audio12.wav"/><Relationship Id="rId21" Type="http://schemas.openxmlformats.org/officeDocument/2006/relationships/image" Target="../media/image12.png"/><Relationship Id="rId34" Type="http://schemas.openxmlformats.org/officeDocument/2006/relationships/image" Target="../media/image19.png"/><Relationship Id="rId7" Type="http://schemas.openxmlformats.org/officeDocument/2006/relationships/image" Target="../media/image5.svg"/><Relationship Id="rId12" Type="http://schemas.openxmlformats.org/officeDocument/2006/relationships/audio" Target="../media/audio5.wav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audio" Target="../media/audio15.wav"/><Relationship Id="rId38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7.wav"/><Relationship Id="rId20" Type="http://schemas.openxmlformats.org/officeDocument/2006/relationships/audio" Target="../media/audio9.wav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audio" Target="../media/audio11.wav"/><Relationship Id="rId32" Type="http://schemas.openxmlformats.org/officeDocument/2006/relationships/image" Target="../media/image18.png"/><Relationship Id="rId37" Type="http://schemas.openxmlformats.org/officeDocument/2006/relationships/audio" Target="../media/audio17.wav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audio" Target="../media/audio13.wav"/><Relationship Id="rId36" Type="http://schemas.openxmlformats.org/officeDocument/2006/relationships/image" Target="../media/image20.png"/><Relationship Id="rId10" Type="http://schemas.openxmlformats.org/officeDocument/2006/relationships/audio" Target="../media/audio4.wav"/><Relationship Id="rId19" Type="http://schemas.openxmlformats.org/officeDocument/2006/relationships/image" Target="../media/image11.jpg"/><Relationship Id="rId31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audio" Target="../media/audio6.wav"/><Relationship Id="rId22" Type="http://schemas.openxmlformats.org/officeDocument/2006/relationships/audio" Target="../media/audio10.wav"/><Relationship Id="rId27" Type="http://schemas.openxmlformats.org/officeDocument/2006/relationships/image" Target="../media/image15.png"/><Relationship Id="rId30" Type="http://schemas.openxmlformats.org/officeDocument/2006/relationships/audio" Target="../media/audio14.wav"/><Relationship Id="rId35" Type="http://schemas.openxmlformats.org/officeDocument/2006/relationships/audio" Target="../media/audio16.wav"/><Relationship Id="rId8" Type="http://schemas.openxmlformats.org/officeDocument/2006/relationships/audio" Target="../media/audio3.wav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23.wav"/><Relationship Id="rId18" Type="http://schemas.openxmlformats.org/officeDocument/2006/relationships/audio" Target="../media/audio28.wav"/><Relationship Id="rId3" Type="http://schemas.openxmlformats.org/officeDocument/2006/relationships/audio" Target="../media/audio18.wav"/><Relationship Id="rId21" Type="http://schemas.openxmlformats.org/officeDocument/2006/relationships/audio" Target="../media/audio31.wav"/><Relationship Id="rId7" Type="http://schemas.openxmlformats.org/officeDocument/2006/relationships/image" Target="../media/image24.png"/><Relationship Id="rId12" Type="http://schemas.openxmlformats.org/officeDocument/2006/relationships/audio" Target="../media/audio22.wav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6.wav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9.wav"/><Relationship Id="rId11" Type="http://schemas.openxmlformats.org/officeDocument/2006/relationships/audio" Target="../media/audio21.wav"/><Relationship Id="rId24" Type="http://schemas.openxmlformats.org/officeDocument/2006/relationships/audio" Target="../media/audio34.wav"/><Relationship Id="rId5" Type="http://schemas.openxmlformats.org/officeDocument/2006/relationships/image" Target="../media/image23.svg"/><Relationship Id="rId15" Type="http://schemas.openxmlformats.org/officeDocument/2006/relationships/audio" Target="../media/audio25.wav"/><Relationship Id="rId23" Type="http://schemas.openxmlformats.org/officeDocument/2006/relationships/audio" Target="../media/audio33.wav"/><Relationship Id="rId10" Type="http://schemas.openxmlformats.org/officeDocument/2006/relationships/audio" Target="../media/audio20.wav"/><Relationship Id="rId19" Type="http://schemas.openxmlformats.org/officeDocument/2006/relationships/audio" Target="../media/audio29.wav"/><Relationship Id="rId4" Type="http://schemas.openxmlformats.org/officeDocument/2006/relationships/image" Target="../media/image22.png"/><Relationship Id="rId9" Type="http://schemas.openxmlformats.org/officeDocument/2006/relationships/image" Target="../media/image3.png"/><Relationship Id="rId14" Type="http://schemas.openxmlformats.org/officeDocument/2006/relationships/audio" Target="../media/audio24.wav"/><Relationship Id="rId22" Type="http://schemas.openxmlformats.org/officeDocument/2006/relationships/audio" Target="../media/audio3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27.gif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8.wav"/><Relationship Id="rId11" Type="http://schemas.openxmlformats.org/officeDocument/2006/relationships/image" Target="../media/image22.png"/><Relationship Id="rId5" Type="http://schemas.openxmlformats.org/officeDocument/2006/relationships/audio" Target="../media/audio37.wav"/><Relationship Id="rId10" Type="http://schemas.openxmlformats.org/officeDocument/2006/relationships/audio" Target="../media/audio41.wav"/><Relationship Id="rId4" Type="http://schemas.openxmlformats.org/officeDocument/2006/relationships/audio" Target="../media/audio36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audio" Target="../media/audio42.wav"/><Relationship Id="rId21" Type="http://schemas.openxmlformats.org/officeDocument/2006/relationships/image" Target="../media/image38.svg"/><Relationship Id="rId7" Type="http://schemas.openxmlformats.org/officeDocument/2006/relationships/audio" Target="../media/audio46.wav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5.wav"/><Relationship Id="rId11" Type="http://schemas.openxmlformats.org/officeDocument/2006/relationships/image" Target="../media/image28.png"/><Relationship Id="rId5" Type="http://schemas.openxmlformats.org/officeDocument/2006/relationships/audio" Target="../media/audio44.wav"/><Relationship Id="rId15" Type="http://schemas.openxmlformats.org/officeDocument/2006/relationships/image" Target="../media/image32.gif"/><Relationship Id="rId10" Type="http://schemas.openxmlformats.org/officeDocument/2006/relationships/audio" Target="../media/audio49.wav"/><Relationship Id="rId19" Type="http://schemas.openxmlformats.org/officeDocument/2006/relationships/image" Target="../media/image36.svg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audio" Target="../media/audio5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audio" Target="../media/audio51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-812"/>
            <a:ext cx="4350240" cy="6858812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93381" y="6010128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Révision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Several SSC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8A386F5-8418-4285-B2AA-1EE2320CC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7DED2-F4D9-4118-9B6F-7A1351819DFF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" y="57457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4" name="S2_t.wav"/>
                </a:hlinkClick>
              </a:rPr>
              <a:t>La phonétique</a:t>
            </a:r>
            <a:endParaRPr lang="es-AR" sz="3200" dirty="0">
              <a:hlinkClick r:id="" action="ppaction://noaction">
                <a:snd r:embed="rId4" name="S2_t.wav"/>
              </a:hlinkClick>
            </a:endParaRPr>
          </a:p>
        </p:txBody>
      </p:sp>
      <p:sp>
        <p:nvSpPr>
          <p:cNvPr id="90" name="Google Shape;410;p19">
            <a:extLst>
              <a:ext uri="{FF2B5EF4-FFF2-40B4-BE49-F238E27FC236}">
                <a16:creationId xmlns:a16="http://schemas.microsoft.com/office/drawing/2014/main" id="{F8840D8F-A446-CB25-86D7-2711AC602236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387;p19">
            <a:extLst>
              <a:ext uri="{FF2B5EF4-FFF2-40B4-BE49-F238E27FC236}">
                <a16:creationId xmlns:a16="http://schemas.microsoft.com/office/drawing/2014/main" id="{6A5459C3-C8D7-9249-6E78-197BA0CEE73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388;p19">
            <a:extLst>
              <a:ext uri="{FF2B5EF4-FFF2-40B4-BE49-F238E27FC236}">
                <a16:creationId xmlns:a16="http://schemas.microsoft.com/office/drawing/2014/main" id="{761B85F1-AAC2-2B57-BE97-D575FF4B83C3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389;p19">
            <a:extLst>
              <a:ext uri="{FF2B5EF4-FFF2-40B4-BE49-F238E27FC236}">
                <a16:creationId xmlns:a16="http://schemas.microsoft.com/office/drawing/2014/main" id="{2D68393A-8B1D-C66E-526B-7679A08812D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390;p19">
            <a:extLst>
              <a:ext uri="{FF2B5EF4-FFF2-40B4-BE49-F238E27FC236}">
                <a16:creationId xmlns:a16="http://schemas.microsoft.com/office/drawing/2014/main" id="{EEFD3CFA-C39B-65F3-4E93-F5FCC5131B4F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391;p19">
            <a:extLst>
              <a:ext uri="{FF2B5EF4-FFF2-40B4-BE49-F238E27FC236}">
                <a16:creationId xmlns:a16="http://schemas.microsoft.com/office/drawing/2014/main" id="{5322A681-3ECD-F2E1-391E-41B32958BE28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393;p19">
            <a:extLst>
              <a:ext uri="{FF2B5EF4-FFF2-40B4-BE49-F238E27FC236}">
                <a16:creationId xmlns:a16="http://schemas.microsoft.com/office/drawing/2014/main" id="{2540EAF5-7FB8-3C0A-B73A-60C69D8A7CC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394;p19">
            <a:extLst>
              <a:ext uri="{FF2B5EF4-FFF2-40B4-BE49-F238E27FC236}">
                <a16:creationId xmlns:a16="http://schemas.microsoft.com/office/drawing/2014/main" id="{9762E8CA-899B-9B3B-7F52-FEBF7766A1CB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395;p19">
            <a:extLst>
              <a:ext uri="{FF2B5EF4-FFF2-40B4-BE49-F238E27FC236}">
                <a16:creationId xmlns:a16="http://schemas.microsoft.com/office/drawing/2014/main" id="{8619A212-C6EE-D473-5375-DD1AFB14A21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ÉBUT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00" name="Table 5">
            <a:extLst>
              <a:ext uri="{FF2B5EF4-FFF2-40B4-BE49-F238E27FC236}">
                <a16:creationId xmlns:a16="http://schemas.microsoft.com/office/drawing/2014/main" id="{E801D8A8-C6A5-4165-ABD2-8C3DC1D0B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75662"/>
              </p:ext>
            </p:extLst>
          </p:nvPr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3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boliv</a:t>
                      </a:r>
                      <a:r>
                        <a:rPr lang="en-GB" sz="2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op_ 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fris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et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baga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fêl_re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noix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caj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v_ _ </a:t>
                      </a:r>
                      <a:r>
                        <a:rPr lang="en-GB" sz="23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lette</a:t>
                      </a:r>
                      <a:endParaRPr lang="en-GB" sz="2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coup_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re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cale_on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b_ _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cal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apper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c_ _ 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tre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fauc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adi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x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sp>
        <p:nvSpPr>
          <p:cNvPr id="40" name="Speech Bubble: Rectangle with Corners Rounded 39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3175C5BA-CEDC-F804-3E9B-FB68EA867D93}"/>
              </a:ext>
            </a:extLst>
          </p:cNvPr>
          <p:cNvSpPr/>
          <p:nvPr/>
        </p:nvSpPr>
        <p:spPr>
          <a:xfrm>
            <a:off x="3691977" y="149697"/>
            <a:ext cx="6686986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DE8621EE-5F48-0F5A-30D7-BB21B6DEA104}"/>
              </a:ext>
            </a:extLst>
          </p:cNvPr>
          <p:cNvSpPr txBox="1"/>
          <p:nvPr/>
        </p:nvSpPr>
        <p:spPr>
          <a:xfrm>
            <a:off x="3761485" y="129561"/>
            <a:ext cx="6972473" cy="457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bien. Écris les SSC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correspondants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2D9DB1CB-DF35-FD17-8C9C-6280BE73C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5758" y="-35890"/>
            <a:ext cx="914400" cy="914400"/>
          </a:xfrm>
          <a:prstGeom prst="rect">
            <a:avLst/>
          </a:prstGeom>
        </p:spPr>
      </p:pic>
      <p:pic>
        <p:nvPicPr>
          <p:cNvPr id="9" name="Picture 8" descr="A picture containing graphic design, graphics, illustration, clipart&#10;&#10;Description automatically generated">
            <a:hlinkClick r:id="" action="ppaction://noaction">
              <a:snd r:embed="rId8" name="S2_1.wav"/>
            </a:hlinkClick>
            <a:extLst>
              <a:ext uri="{FF2B5EF4-FFF2-40B4-BE49-F238E27FC236}">
                <a16:creationId xmlns:a16="http://schemas.microsoft.com/office/drawing/2014/main" id="{5BD29C76-C5E1-42D6-A719-79F709084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0" y="1672636"/>
            <a:ext cx="1106233" cy="999067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10" name="S2_2.wav"/>
            </a:hlinkClick>
            <a:extLst>
              <a:ext uri="{FF2B5EF4-FFF2-40B4-BE49-F238E27FC236}">
                <a16:creationId xmlns:a16="http://schemas.microsoft.com/office/drawing/2014/main" id="{83EF7645-7DA3-41F9-8A4C-96B1CA6870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720" y="3006255"/>
            <a:ext cx="1332089" cy="99906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12" name="S2_3.wav"/>
            </a:hlinkClick>
            <a:extLst>
              <a:ext uri="{FF2B5EF4-FFF2-40B4-BE49-F238E27FC236}">
                <a16:creationId xmlns:a16="http://schemas.microsoft.com/office/drawing/2014/main" id="{07218525-A7ED-43DA-A6A6-F0B6871EA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5" y="4766694"/>
            <a:ext cx="1175385" cy="7640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14" name="S2_4.wav"/>
            </a:hlinkClick>
            <a:extLst>
              <a:ext uri="{FF2B5EF4-FFF2-40B4-BE49-F238E27FC236}">
                <a16:creationId xmlns:a16="http://schemas.microsoft.com/office/drawing/2014/main" id="{811E92DA-A514-453C-ABEE-D62DDD44C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2153" y="4578303"/>
            <a:ext cx="1140782" cy="1140782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16" name="S2_5.wav"/>
            </a:hlinkClick>
            <a:extLst>
              <a:ext uri="{FF2B5EF4-FFF2-40B4-BE49-F238E27FC236}">
                <a16:creationId xmlns:a16="http://schemas.microsoft.com/office/drawing/2014/main" id="{595E86DA-24D8-47B4-8E9D-1E27FA1239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49523" y="4659620"/>
            <a:ext cx="1133954" cy="981541"/>
          </a:xfrm>
          <a:prstGeom prst="rect">
            <a:avLst/>
          </a:prstGeom>
        </p:spPr>
      </p:pic>
      <p:pic>
        <p:nvPicPr>
          <p:cNvPr id="20" name="Picture 19" descr="A person with green eyes wearing a veil and a flower in her hair&#10;&#10;Description automatically generated with medium confidence">
            <a:hlinkClick r:id="" action="ppaction://noaction">
              <a:snd r:embed="rId18" name="S2_6.wav"/>
            </a:hlinkClick>
            <a:extLst>
              <a:ext uri="{FF2B5EF4-FFF2-40B4-BE49-F238E27FC236}">
                <a16:creationId xmlns:a16="http://schemas.microsoft.com/office/drawing/2014/main" id="{5147F0BA-DF05-4582-9C42-06B88621AB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48" y="3148887"/>
            <a:ext cx="761874" cy="1015832"/>
          </a:xfrm>
          <a:prstGeom prst="ellipse">
            <a:avLst/>
          </a:prstGeom>
        </p:spPr>
      </p:pic>
      <p:pic>
        <p:nvPicPr>
          <p:cNvPr id="22" name="Picture 21" descr="A picture containing white, dance, clipart, silhouette&#10;&#10;Description automatically generated">
            <a:hlinkClick r:id="" action="ppaction://noaction">
              <a:snd r:embed="rId20" name="S2_7.wav"/>
            </a:hlinkClick>
            <a:extLst>
              <a:ext uri="{FF2B5EF4-FFF2-40B4-BE49-F238E27FC236}">
                <a16:creationId xmlns:a16="http://schemas.microsoft.com/office/drawing/2014/main" id="{E2D6B546-727B-4A43-AD03-A6FACEF2D5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05" y="1795913"/>
            <a:ext cx="1003321" cy="88731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>
              <a:snd r:embed="rId22" name="S2_8.wav"/>
            </a:hlinkClick>
            <a:extLst>
              <a:ext uri="{FF2B5EF4-FFF2-40B4-BE49-F238E27FC236}">
                <a16:creationId xmlns:a16="http://schemas.microsoft.com/office/drawing/2014/main" id="{38074017-1007-4C6B-BB25-23ADA6E34052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873" y="1618895"/>
            <a:ext cx="1057816" cy="1140782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>
              <a:snd r:embed="rId24" name="S2_9.wav"/>
            </a:hlinkClick>
            <a:extLst>
              <a:ext uri="{FF2B5EF4-FFF2-40B4-BE49-F238E27FC236}">
                <a16:creationId xmlns:a16="http://schemas.microsoft.com/office/drawing/2014/main" id="{817C5AA1-6C8C-46A7-B42B-24E1051193BE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1648" y="1807104"/>
            <a:ext cx="1058733" cy="793515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>
              <a:snd r:embed="rId26" name="S2_10.wav"/>
            </a:hlinkClick>
            <a:extLst>
              <a:ext uri="{FF2B5EF4-FFF2-40B4-BE49-F238E27FC236}">
                <a16:creationId xmlns:a16="http://schemas.microsoft.com/office/drawing/2014/main" id="{A7D9A377-BAA0-48F6-A9D1-BEFEFA910AA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59841" y="3203956"/>
            <a:ext cx="740878" cy="987189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>
              <a:snd r:embed="rId28" name="S2_11.wav"/>
            </a:hlinkClick>
            <a:extLst>
              <a:ext uri="{FF2B5EF4-FFF2-40B4-BE49-F238E27FC236}">
                <a16:creationId xmlns:a16="http://schemas.microsoft.com/office/drawing/2014/main" id="{9F05BA12-9C7E-4B6D-AC4D-041B5641C35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3006" y="4633522"/>
            <a:ext cx="1417516" cy="727658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>
              <a:snd r:embed="rId30" name="S2_13.wav"/>
            </a:hlinkClick>
            <a:extLst>
              <a:ext uri="{FF2B5EF4-FFF2-40B4-BE49-F238E27FC236}">
                <a16:creationId xmlns:a16="http://schemas.microsoft.com/office/drawing/2014/main" id="{B6258CD5-A487-48AE-875B-573D412F6D7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48391" y="4678129"/>
            <a:ext cx="1324802" cy="745201"/>
          </a:xfrm>
          <a:prstGeom prst="rect">
            <a:avLst/>
          </a:prstGeom>
        </p:spPr>
      </p:pic>
      <p:pic>
        <p:nvPicPr>
          <p:cNvPr id="37" name="Picture 36" descr="A person standing on a mountain looking at the moon&#10;&#10;Description automatically generated with medium confidence">
            <a:extLst>
              <a:ext uri="{FF2B5EF4-FFF2-40B4-BE49-F238E27FC236}">
                <a16:creationId xmlns:a16="http://schemas.microsoft.com/office/drawing/2014/main" id="{EBA6961E-2F04-4BDD-B43A-4DE8AD91573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26" y="3179314"/>
            <a:ext cx="1059627" cy="1059627"/>
          </a:xfrm>
          <a:prstGeom prst="rect">
            <a:avLst/>
          </a:prstGeom>
        </p:spPr>
      </p:pic>
      <p:pic>
        <p:nvPicPr>
          <p:cNvPr id="35" name="Picture 34" descr="A picture containing nature, circle, astronomical object, night&#10;&#10;Description automatically generated">
            <a:hlinkClick r:id="" action="ppaction://noaction">
              <a:snd r:embed="rId33" name="S2_14.wav"/>
            </a:hlinkClick>
            <a:extLst>
              <a:ext uri="{FF2B5EF4-FFF2-40B4-BE49-F238E27FC236}">
                <a16:creationId xmlns:a16="http://schemas.microsoft.com/office/drawing/2014/main" id="{8D83B82D-EAE1-4EFF-A33A-146AF7C58C4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05" y="3276538"/>
            <a:ext cx="1311104" cy="655552"/>
          </a:xfrm>
          <a:prstGeom prst="rect">
            <a:avLst/>
          </a:prstGeom>
        </p:spPr>
      </p:pic>
      <p:pic>
        <p:nvPicPr>
          <p:cNvPr id="39" name="Picture 38" descr="A picture containing black and white, art&#10;&#10;Description automatically generated">
            <a:hlinkClick r:id="" action="ppaction://noaction">
              <a:snd r:embed="rId35" name="S2_15.wav"/>
            </a:hlinkClick>
            <a:extLst>
              <a:ext uri="{FF2B5EF4-FFF2-40B4-BE49-F238E27FC236}">
                <a16:creationId xmlns:a16="http://schemas.microsoft.com/office/drawing/2014/main" id="{A5642E72-384B-4752-B05A-962EEC5BCB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70" y="1624151"/>
            <a:ext cx="1585527" cy="1018206"/>
          </a:xfrm>
          <a:prstGeom prst="rect">
            <a:avLst/>
          </a:prstGeom>
        </p:spPr>
      </p:pic>
      <p:pic>
        <p:nvPicPr>
          <p:cNvPr id="1026" name="Picture 2" descr="Oiseau, Faucon, Ornithologie, Dessin">
            <a:hlinkClick r:id="" action="ppaction://noaction">
              <a:snd r:embed="rId37" name="S2_12.wav"/>
            </a:hlinkClick>
            <a:extLst>
              <a:ext uri="{FF2B5EF4-FFF2-40B4-BE49-F238E27FC236}">
                <a16:creationId xmlns:a16="http://schemas.microsoft.com/office/drawing/2014/main" id="{A2E46ADB-67EA-A4D4-D539-CABD9277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750" y="4659620"/>
            <a:ext cx="1084231" cy="9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allout: Down Arrow 70">
            <a:extLst>
              <a:ext uri="{FF2B5EF4-FFF2-40B4-BE49-F238E27FC236}">
                <a16:creationId xmlns:a16="http://schemas.microsoft.com/office/drawing/2014/main" id="{6D2CEC64-C7C7-6E34-7B3D-5D642530EF20}"/>
              </a:ext>
            </a:extLst>
          </p:cNvPr>
          <p:cNvSpPr/>
          <p:nvPr/>
        </p:nvSpPr>
        <p:spPr>
          <a:xfrm>
            <a:off x="114699" y="307204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Noix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caj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[cashew]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558B8E83-100F-4C95-8D2F-AEE71BA68077}"/>
              </a:ext>
            </a:extLst>
          </p:cNvPr>
          <p:cNvSpPr/>
          <p:nvPr/>
        </p:nvSpPr>
        <p:spPr>
          <a:xfrm rot="16200000">
            <a:off x="130189" y="4555257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cale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[boxer shorts]</a:t>
            </a:r>
          </a:p>
        </p:txBody>
      </p:sp>
      <p:sp>
        <p:nvSpPr>
          <p:cNvPr id="45" name="Callout: Down Arrow 70">
            <a:extLst>
              <a:ext uri="{FF2B5EF4-FFF2-40B4-BE49-F238E27FC236}">
                <a16:creationId xmlns:a16="http://schemas.microsoft.com/office/drawing/2014/main" id="{EBA4C2F7-0880-4B21-91FA-F78EB2BE669F}"/>
              </a:ext>
            </a:extLst>
          </p:cNvPr>
          <p:cNvSpPr/>
          <p:nvPr/>
        </p:nvSpPr>
        <p:spPr>
          <a:xfrm rot="16200000">
            <a:off x="1599375" y="4542009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[wobbly]</a:t>
            </a:r>
          </a:p>
        </p:txBody>
      </p:sp>
      <p:sp>
        <p:nvSpPr>
          <p:cNvPr id="47" name="Call-out: Up Arrow 46">
            <a:extLst>
              <a:ext uri="{FF2B5EF4-FFF2-40B4-BE49-F238E27FC236}">
                <a16:creationId xmlns:a16="http://schemas.microsoft.com/office/drawing/2014/main" id="{D74D5A4A-BD1C-4D40-A97B-E0D26118B7C7}"/>
              </a:ext>
            </a:extLst>
          </p:cNvPr>
          <p:cNvSpPr/>
          <p:nvPr/>
        </p:nvSpPr>
        <p:spPr>
          <a:xfrm>
            <a:off x="3054335" y="3073101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lette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[veil]</a:t>
            </a:r>
          </a:p>
        </p:txBody>
      </p:sp>
      <p:sp>
        <p:nvSpPr>
          <p:cNvPr id="48" name="Call-out: Up Arrow 47">
            <a:extLst>
              <a:ext uri="{FF2B5EF4-FFF2-40B4-BE49-F238E27FC236}">
                <a16:creationId xmlns:a16="http://schemas.microsoft.com/office/drawing/2014/main" id="{C99537C2-D4E3-43ED-B86C-0CC34AB0BA6D}"/>
              </a:ext>
            </a:extLst>
          </p:cNvPr>
          <p:cNvSpPr/>
          <p:nvPr/>
        </p:nvSpPr>
        <p:spPr>
          <a:xfrm rot="5400000">
            <a:off x="3043716" y="1581602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[option]</a:t>
            </a:r>
          </a:p>
        </p:txBody>
      </p:sp>
      <p:sp>
        <p:nvSpPr>
          <p:cNvPr id="49" name="Call-out: Up Arrow 48">
            <a:extLst>
              <a:ext uri="{FF2B5EF4-FFF2-40B4-BE49-F238E27FC236}">
                <a16:creationId xmlns:a16="http://schemas.microsoft.com/office/drawing/2014/main" id="{3A862ABC-B5E1-49C6-8FB6-9753359AA441}"/>
              </a:ext>
            </a:extLst>
          </p:cNvPr>
          <p:cNvSpPr/>
          <p:nvPr/>
        </p:nvSpPr>
        <p:spPr>
          <a:xfrm rot="5400000">
            <a:off x="4503190" y="1579939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[chilly]</a:t>
            </a:r>
          </a:p>
        </p:txBody>
      </p:sp>
      <p:sp>
        <p:nvSpPr>
          <p:cNvPr id="50" name="Callout: Down Arrow 70">
            <a:extLst>
              <a:ext uri="{FF2B5EF4-FFF2-40B4-BE49-F238E27FC236}">
                <a16:creationId xmlns:a16="http://schemas.microsoft.com/office/drawing/2014/main" id="{130B9201-EC80-4051-B39A-723691C02487}"/>
              </a:ext>
            </a:extLst>
          </p:cNvPr>
          <p:cNvSpPr/>
          <p:nvPr/>
        </p:nvSpPr>
        <p:spPr>
          <a:xfrm>
            <a:off x="5988036" y="1583685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baga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rr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[fight]</a:t>
            </a:r>
          </a:p>
        </p:txBody>
      </p:sp>
      <p:sp>
        <p:nvSpPr>
          <p:cNvPr id="51" name="Callout: Down Arrow 70">
            <a:extLst>
              <a:ext uri="{FF2B5EF4-FFF2-40B4-BE49-F238E27FC236}">
                <a16:creationId xmlns:a16="http://schemas.microsoft.com/office/drawing/2014/main" id="{600770E6-2FF6-4922-8E7C-D37E1A8B45CB}"/>
              </a:ext>
            </a:extLst>
          </p:cNvPr>
          <p:cNvSpPr/>
          <p:nvPr/>
        </p:nvSpPr>
        <p:spPr>
          <a:xfrm>
            <a:off x="5989193" y="3085951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[trophy]</a:t>
            </a:r>
          </a:p>
        </p:txBody>
      </p:sp>
      <p:sp>
        <p:nvSpPr>
          <p:cNvPr id="52" name="Callout: Down Arrow 70">
            <a:extLst>
              <a:ext uri="{FF2B5EF4-FFF2-40B4-BE49-F238E27FC236}">
                <a16:creationId xmlns:a16="http://schemas.microsoft.com/office/drawing/2014/main" id="{2D056583-A82E-4651-B080-2363737308AB}"/>
              </a:ext>
            </a:extLst>
          </p:cNvPr>
          <p:cNvSpPr/>
          <p:nvPr/>
        </p:nvSpPr>
        <p:spPr>
          <a:xfrm rot="16200000">
            <a:off x="5985914" y="4550685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[hanger]</a:t>
            </a:r>
          </a:p>
        </p:txBody>
      </p:sp>
      <p:sp>
        <p:nvSpPr>
          <p:cNvPr id="53" name="Callout: Down Arrow 70">
            <a:extLst>
              <a:ext uri="{FF2B5EF4-FFF2-40B4-BE49-F238E27FC236}">
                <a16:creationId xmlns:a16="http://schemas.microsoft.com/office/drawing/2014/main" id="{A06AC123-9629-44D0-A265-67F1E5433ACB}"/>
              </a:ext>
            </a:extLst>
          </p:cNvPr>
          <p:cNvSpPr/>
          <p:nvPr/>
        </p:nvSpPr>
        <p:spPr>
          <a:xfrm rot="16200000">
            <a:off x="7450404" y="4552981"/>
            <a:ext cx="1481569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fauc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[falcon]</a:t>
            </a:r>
          </a:p>
        </p:txBody>
      </p:sp>
      <p:sp>
        <p:nvSpPr>
          <p:cNvPr id="54" name="Call-out: Up Arrow 53">
            <a:extLst>
              <a:ext uri="{FF2B5EF4-FFF2-40B4-BE49-F238E27FC236}">
                <a16:creationId xmlns:a16="http://schemas.microsoft.com/office/drawing/2014/main" id="{F75A790B-8DBE-4988-8AC8-3A4C86BB1FAB}"/>
              </a:ext>
            </a:extLst>
          </p:cNvPr>
          <p:cNvSpPr/>
          <p:nvPr/>
        </p:nvSpPr>
        <p:spPr>
          <a:xfrm>
            <a:off x="8918916" y="453802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[goodbyes]</a:t>
            </a:r>
          </a:p>
        </p:txBody>
      </p:sp>
      <p:sp>
        <p:nvSpPr>
          <p:cNvPr id="55" name="Call-out: Up Arrow 54">
            <a:extLst>
              <a:ext uri="{FF2B5EF4-FFF2-40B4-BE49-F238E27FC236}">
                <a16:creationId xmlns:a16="http://schemas.microsoft.com/office/drawing/2014/main" id="{26A598DA-E50F-4800-A175-C96DBCD18B75}"/>
              </a:ext>
            </a:extLst>
          </p:cNvPr>
          <p:cNvSpPr/>
          <p:nvPr/>
        </p:nvSpPr>
        <p:spPr>
          <a:xfrm>
            <a:off x="8925473" y="3059069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[lunar]</a:t>
            </a:r>
          </a:p>
        </p:txBody>
      </p:sp>
      <p:sp>
        <p:nvSpPr>
          <p:cNvPr id="56" name="Call-out: Up Arrow 55">
            <a:extLst>
              <a:ext uri="{FF2B5EF4-FFF2-40B4-BE49-F238E27FC236}">
                <a16:creationId xmlns:a16="http://schemas.microsoft.com/office/drawing/2014/main" id="{B764B87D-327E-48C7-A907-2550D3D014BF}"/>
              </a:ext>
            </a:extLst>
          </p:cNvPr>
          <p:cNvSpPr/>
          <p:nvPr/>
        </p:nvSpPr>
        <p:spPr>
          <a:xfrm>
            <a:off x="8918916" y="1591533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fêl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[crack]</a:t>
            </a:r>
          </a:p>
        </p:txBody>
      </p:sp>
      <p:sp>
        <p:nvSpPr>
          <p:cNvPr id="3" name="Call-out: Up Arrow 2">
            <a:extLst>
              <a:ext uri="{FF2B5EF4-FFF2-40B4-BE49-F238E27FC236}">
                <a16:creationId xmlns:a16="http://schemas.microsoft.com/office/drawing/2014/main" id="{A356198E-A7E8-46AC-BB4D-0FC548C52873}"/>
              </a:ext>
            </a:extLst>
          </p:cNvPr>
          <p:cNvSpPr/>
          <p:nvPr/>
        </p:nvSpPr>
        <p:spPr>
          <a:xfrm>
            <a:off x="3046875" y="455736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bark]</a:t>
            </a:r>
          </a:p>
        </p:txBody>
      </p:sp>
      <p:sp>
        <p:nvSpPr>
          <p:cNvPr id="114" name="Callout: Down Arrow 70">
            <a:extLst>
              <a:ext uri="{FF2B5EF4-FFF2-40B4-BE49-F238E27FC236}">
                <a16:creationId xmlns:a16="http://schemas.microsoft.com/office/drawing/2014/main" id="{1A8C6CBC-8EAD-B7CF-9B41-8C9AFE898DA2}"/>
              </a:ext>
            </a:extLst>
          </p:cNvPr>
          <p:cNvSpPr/>
          <p:nvPr/>
        </p:nvSpPr>
        <p:spPr>
          <a:xfrm>
            <a:off x="104848" y="1575092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boliv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[Bolivian]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45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4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2" grpId="0" animBg="1"/>
      <p:bldP spid="109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3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6" y="70258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S3_t.wav"/>
                </a:hlinkClick>
              </a:rPr>
              <a:t>Vocabulaire</a:t>
            </a:r>
            <a:endParaRPr lang="en-GB" sz="3200" dirty="0">
              <a:hlinkClick r:id="" action="ppaction://noaction">
                <a:snd r:embed="rId3" name="S3_t.wav"/>
              </a:hlinkClick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CB1AB3-0694-469A-863A-77B315535F5D}"/>
              </a:ext>
            </a:extLst>
          </p:cNvPr>
          <p:cNvSpPr txBox="1">
            <a:spLocks/>
          </p:cNvSpPr>
          <p:nvPr/>
        </p:nvSpPr>
        <p:spPr>
          <a:xfrm>
            <a:off x="10701959" y="934595"/>
            <a:ext cx="1490041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136C617E-5ECB-4A4A-9CDF-78E45FF6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8988" y="-44305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hlinkClick r:id="" action="ppaction://noaction">
              <a:snd r:embed="rId6" name="S3_i.wav"/>
            </a:hlinkClick>
            <a:extLst>
              <a:ext uri="{FF2B5EF4-FFF2-40B4-BE49-F238E27FC236}">
                <a16:creationId xmlns:a16="http://schemas.microsoft.com/office/drawing/2014/main" id="{07954B45-1259-4993-8E68-D1C57A791ABE}"/>
              </a:ext>
            </a:extLst>
          </p:cNvPr>
          <p:cNvSpPr/>
          <p:nvPr/>
        </p:nvSpPr>
        <p:spPr>
          <a:xfrm>
            <a:off x="3463388" y="129772"/>
            <a:ext cx="7609465" cy="528835"/>
          </a:xfrm>
          <a:prstGeom prst="wedgeRoundRectCallout">
            <a:avLst>
              <a:gd name="adj1" fmla="val -53733"/>
              <a:gd name="adj2" fmla="val -1404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itle 1">
            <a:hlinkClick r:id="" action="ppaction://noaction">
              <a:snd r:embed="rId6" name="S3_i.wav"/>
            </a:hlinkClick>
            <a:extLst>
              <a:ext uri="{FF2B5EF4-FFF2-40B4-BE49-F238E27FC236}">
                <a16:creationId xmlns:a16="http://schemas.microsoft.com/office/drawing/2014/main" id="{BA5BB38B-43DA-47D1-9636-112EF46494C3}"/>
              </a:ext>
            </a:extLst>
          </p:cNvPr>
          <p:cNvSpPr txBox="1">
            <a:spLocks/>
          </p:cNvSpPr>
          <p:nvPr/>
        </p:nvSpPr>
        <p:spPr>
          <a:xfrm>
            <a:off x="3463388" y="73900"/>
            <a:ext cx="7479287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Prononce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 les mots. La connexion,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 quoi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A7FAB-90BC-45DC-94D1-F8D683248EA8}"/>
              </a:ext>
            </a:extLst>
          </p:cNvPr>
          <p:cNvGrpSpPr/>
          <p:nvPr/>
        </p:nvGrpSpPr>
        <p:grpSpPr>
          <a:xfrm>
            <a:off x="10675126" y="1560470"/>
            <a:ext cx="1532021" cy="1323641"/>
            <a:chOff x="10503692" y="1560470"/>
            <a:chExt cx="1678950" cy="1443878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05023D26-5D6A-454C-AC8C-EDD76082B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2650" y="1560470"/>
              <a:ext cx="1139687" cy="1143194"/>
            </a:xfrm>
            <a:prstGeom prst="rect">
              <a:avLst/>
            </a:prstGeom>
          </p:spPr>
        </p:pic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2E2F6AF9-E3FB-48A8-8653-CE0D7C40D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0642" y="1625096"/>
              <a:ext cx="933659" cy="933659"/>
            </a:xfrm>
            <a:prstGeom prst="rect">
              <a:avLst/>
            </a:prstGeom>
          </p:spPr>
        </p:pic>
        <p:sp>
          <p:nvSpPr>
            <p:cNvPr id="37" name="Explosion: 8 Points 36">
              <a:extLst>
                <a:ext uri="{FF2B5EF4-FFF2-40B4-BE49-F238E27FC236}">
                  <a16:creationId xmlns:a16="http://schemas.microsoft.com/office/drawing/2014/main" id="{CDC7509B-7928-4905-A543-B23E7B71D898}"/>
                </a:ext>
              </a:extLst>
            </p:cNvPr>
            <p:cNvSpPr/>
            <p:nvPr/>
          </p:nvSpPr>
          <p:spPr>
            <a:xfrm rot="20101036">
              <a:off x="11011229" y="1708671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Explosion: 8 Points 37">
              <a:extLst>
                <a:ext uri="{FF2B5EF4-FFF2-40B4-BE49-F238E27FC236}">
                  <a16:creationId xmlns:a16="http://schemas.microsoft.com/office/drawing/2014/main" id="{1ED9056A-967F-4BDC-895F-6B3D22973106}"/>
                </a:ext>
              </a:extLst>
            </p:cNvPr>
            <p:cNvSpPr/>
            <p:nvPr/>
          </p:nvSpPr>
          <p:spPr>
            <a:xfrm rot="20101036">
              <a:off x="11015745" y="170459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7B5423-8CE9-4D66-AAF1-9C00E3F45562}"/>
                </a:ext>
              </a:extLst>
            </p:cNvPr>
            <p:cNvSpPr txBox="1"/>
            <p:nvPr/>
          </p:nvSpPr>
          <p:spPr>
            <a:xfrm rot="20326871">
              <a:off x="10975540" y="189370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Eras Demi ITC" panose="020B0805030504020804" pitchFamily="34" charset="0"/>
                  <a:ea typeface="+mn-ea"/>
                  <a:cs typeface="Arial"/>
                  <a:sym typeface="Arial"/>
                </a:rPr>
                <a:t>mots</a:t>
              </a:r>
            </a:p>
          </p:txBody>
        </p:sp>
        <p:sp>
          <p:nvSpPr>
            <p:cNvPr id="40" name="Title 2">
              <a:extLst>
                <a:ext uri="{FF2B5EF4-FFF2-40B4-BE49-F238E27FC236}">
                  <a16:creationId xmlns:a16="http://schemas.microsoft.com/office/drawing/2014/main" id="{36CD970F-D68F-4D4A-9A81-1A0DCD5C8DFC}"/>
                </a:ext>
              </a:extLst>
            </p:cNvPr>
            <p:cNvSpPr txBox="1">
              <a:spLocks/>
            </p:cNvSpPr>
            <p:nvPr/>
          </p:nvSpPr>
          <p:spPr>
            <a:xfrm>
              <a:off x="10503692" y="2629375"/>
              <a:ext cx="1678950" cy="374973"/>
            </a:xfrm>
            <a:prstGeom prst="rect">
              <a:avLst/>
            </a:prstGeom>
            <a:solidFill>
              <a:srgbClr val="FF0066"/>
            </a:solidFill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pic>
        <p:nvPicPr>
          <p:cNvPr id="25" name="Google Shape;111;p3">
            <a:extLst>
              <a:ext uri="{FF2B5EF4-FFF2-40B4-BE49-F238E27FC236}">
                <a16:creationId xmlns:a16="http://schemas.microsoft.com/office/drawing/2014/main" id="{0D29F982-C529-4B1F-9061-DDDD5DE4C11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357094" y="11358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17449F-B7D9-4B81-9B5E-1A3A2625FA4A}"/>
              </a:ext>
            </a:extLst>
          </p:cNvPr>
          <p:cNvSpPr/>
          <p:nvPr/>
        </p:nvSpPr>
        <p:spPr>
          <a:xfrm>
            <a:off x="111798" y="3036193"/>
            <a:ext cx="11985109" cy="371366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10" name="S3_5.wav"/>
            </a:hlinkClick>
            <a:extLst>
              <a:ext uri="{FF2B5EF4-FFF2-40B4-BE49-F238E27FC236}">
                <a16:creationId xmlns:a16="http://schemas.microsoft.com/office/drawing/2014/main" id="{C88B7C26-8015-4A70-91DE-CA9AF3F67B16}"/>
              </a:ext>
            </a:extLst>
          </p:cNvPr>
          <p:cNvSpPr txBox="1"/>
          <p:nvPr/>
        </p:nvSpPr>
        <p:spPr>
          <a:xfrm rot="21138697">
            <a:off x="430245" y="4269222"/>
            <a:ext cx="224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mal</a:t>
            </a:r>
          </a:p>
        </p:txBody>
      </p:sp>
      <p:sp>
        <p:nvSpPr>
          <p:cNvPr id="42" name="TextBox 41">
            <a:hlinkClick r:id="" action="ppaction://noaction">
              <a:snd r:embed="rId11" name="S3_1.wav"/>
            </a:hlinkClick>
            <a:extLst>
              <a:ext uri="{FF2B5EF4-FFF2-40B4-BE49-F238E27FC236}">
                <a16:creationId xmlns:a16="http://schemas.microsoft.com/office/drawing/2014/main" id="{884AC04F-940F-4C8B-872D-DCF9CE54B49E}"/>
              </a:ext>
            </a:extLst>
          </p:cNvPr>
          <p:cNvSpPr txBox="1"/>
          <p:nvPr/>
        </p:nvSpPr>
        <p:spPr>
          <a:xfrm>
            <a:off x="670152" y="3363855"/>
            <a:ext cx="212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le pied</a:t>
            </a:r>
          </a:p>
        </p:txBody>
      </p:sp>
      <p:sp>
        <p:nvSpPr>
          <p:cNvPr id="43" name="TextBox 42">
            <a:hlinkClick r:id="" action="ppaction://noaction">
              <a:snd r:embed="rId12" name="S3_12.wav"/>
            </a:hlinkClick>
            <a:extLst>
              <a:ext uri="{FF2B5EF4-FFF2-40B4-BE49-F238E27FC236}">
                <a16:creationId xmlns:a16="http://schemas.microsoft.com/office/drawing/2014/main" id="{34363C78-3C3F-4E02-8314-1CEB0CA5E6CF}"/>
              </a:ext>
            </a:extLst>
          </p:cNvPr>
          <p:cNvSpPr txBox="1"/>
          <p:nvPr/>
        </p:nvSpPr>
        <p:spPr>
          <a:xfrm>
            <a:off x="561295" y="5597266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propre</a:t>
            </a:r>
          </a:p>
        </p:txBody>
      </p:sp>
      <p:sp>
        <p:nvSpPr>
          <p:cNvPr id="44" name="TextBox 43">
            <a:hlinkClick r:id="" action="ppaction://noaction">
              <a:snd r:embed="rId13" name="S3_7.wav"/>
            </a:hlinkClick>
            <a:extLst>
              <a:ext uri="{FF2B5EF4-FFF2-40B4-BE49-F238E27FC236}">
                <a16:creationId xmlns:a16="http://schemas.microsoft.com/office/drawing/2014/main" id="{A33902A7-78BD-4BB5-9AA0-7989EE333D85}"/>
              </a:ext>
            </a:extLst>
          </p:cNvPr>
          <p:cNvSpPr txBox="1"/>
          <p:nvPr/>
        </p:nvSpPr>
        <p:spPr>
          <a:xfrm>
            <a:off x="4046137" y="4179348"/>
            <a:ext cx="186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utile</a:t>
            </a:r>
          </a:p>
        </p:txBody>
      </p:sp>
      <p:sp>
        <p:nvSpPr>
          <p:cNvPr id="45" name="TextBox 44">
            <a:hlinkClick r:id="" action="ppaction://noaction">
              <a:snd r:embed="rId14" name="S3_10.wav"/>
            </a:hlinkClick>
            <a:extLst>
              <a:ext uri="{FF2B5EF4-FFF2-40B4-BE49-F238E27FC236}">
                <a16:creationId xmlns:a16="http://schemas.microsoft.com/office/drawing/2014/main" id="{18EAEEE4-39AF-4142-B297-F4C5FF87D3F0}"/>
              </a:ext>
            </a:extLst>
          </p:cNvPr>
          <p:cNvSpPr txBox="1"/>
          <p:nvPr/>
        </p:nvSpPr>
        <p:spPr>
          <a:xfrm rot="511876">
            <a:off x="3915490" y="5346305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le lit</a:t>
            </a:r>
          </a:p>
        </p:txBody>
      </p:sp>
      <p:sp>
        <p:nvSpPr>
          <p:cNvPr id="46" name="TextBox 45">
            <a:hlinkClick r:id="" action="ppaction://noaction">
              <a:snd r:embed="rId15" name="S3_8.wav"/>
            </a:hlinkClick>
            <a:extLst>
              <a:ext uri="{FF2B5EF4-FFF2-40B4-BE49-F238E27FC236}">
                <a16:creationId xmlns:a16="http://schemas.microsoft.com/office/drawing/2014/main" id="{7AC8699A-D2B4-4EC7-97B0-41518A80E76E}"/>
              </a:ext>
            </a:extLst>
          </p:cNvPr>
          <p:cNvSpPr txBox="1"/>
          <p:nvPr/>
        </p:nvSpPr>
        <p:spPr>
          <a:xfrm rot="327080">
            <a:off x="7250191" y="4301140"/>
            <a:ext cx="234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6" name="S3_2.wav"/>
            </a:hlinkClick>
            <a:extLst>
              <a:ext uri="{FF2B5EF4-FFF2-40B4-BE49-F238E27FC236}">
                <a16:creationId xmlns:a16="http://schemas.microsoft.com/office/drawing/2014/main" id="{01EB7E0B-EFCF-4C92-A40A-C1AB1CA48180}"/>
              </a:ext>
            </a:extLst>
          </p:cNvPr>
          <p:cNvSpPr txBox="1"/>
          <p:nvPr/>
        </p:nvSpPr>
        <p:spPr>
          <a:xfrm rot="21373459">
            <a:off x="3751618" y="3292144"/>
            <a:ext cx="267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étudier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hlinkClick r:id="" action="ppaction://noaction">
              <a:snd r:embed="rId17" name="S3_3.wav"/>
            </a:hlinkClick>
            <a:extLst>
              <a:ext uri="{FF2B5EF4-FFF2-40B4-BE49-F238E27FC236}">
                <a16:creationId xmlns:a16="http://schemas.microsoft.com/office/drawing/2014/main" id="{5ADC2E4D-7083-4B2F-A7C4-C9A40EAD9ABE}"/>
              </a:ext>
            </a:extLst>
          </p:cNvPr>
          <p:cNvSpPr txBox="1"/>
          <p:nvPr/>
        </p:nvSpPr>
        <p:spPr>
          <a:xfrm>
            <a:off x="7023588" y="3415732"/>
            <a:ext cx="246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400" b="1" dirty="0">
                <a:solidFill>
                  <a:srgbClr val="FFF2CC"/>
                </a:solidFill>
                <a:latin typeface="Century Gothic" panose="020B0502020202020204" pitchFamily="34" charset="0"/>
              </a:rPr>
              <a:t>pratique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18" name="S3_14.wav"/>
            </a:hlinkClick>
            <a:extLst>
              <a:ext uri="{FF2B5EF4-FFF2-40B4-BE49-F238E27FC236}">
                <a16:creationId xmlns:a16="http://schemas.microsoft.com/office/drawing/2014/main" id="{D64531B4-5921-460A-86A4-18FB8A3B4B12}"/>
              </a:ext>
            </a:extLst>
          </p:cNvPr>
          <p:cNvSpPr txBox="1"/>
          <p:nvPr/>
        </p:nvSpPr>
        <p:spPr>
          <a:xfrm rot="21347459">
            <a:off x="6308097" y="6106601"/>
            <a:ext cx="242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yeux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19" name="S3_11.wav"/>
            </a:hlinkClick>
            <a:extLst>
              <a:ext uri="{FF2B5EF4-FFF2-40B4-BE49-F238E27FC236}">
                <a16:creationId xmlns:a16="http://schemas.microsoft.com/office/drawing/2014/main" id="{C9B0C69B-31FE-4F48-BD46-53A71C749F02}"/>
              </a:ext>
            </a:extLst>
          </p:cNvPr>
          <p:cNvSpPr txBox="1"/>
          <p:nvPr/>
        </p:nvSpPr>
        <p:spPr>
          <a:xfrm>
            <a:off x="7508360" y="5234400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20" name="S3_4.wav"/>
            </a:hlinkClick>
            <a:extLst>
              <a:ext uri="{FF2B5EF4-FFF2-40B4-BE49-F238E27FC236}">
                <a16:creationId xmlns:a16="http://schemas.microsoft.com/office/drawing/2014/main" id="{C1099465-0248-4D38-AC80-7B5364DB1FEC}"/>
              </a:ext>
            </a:extLst>
          </p:cNvPr>
          <p:cNvSpPr txBox="1"/>
          <p:nvPr/>
        </p:nvSpPr>
        <p:spPr>
          <a:xfrm>
            <a:off x="9745043" y="3301211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21" name="S3_9.wav"/>
            </a:hlinkClick>
            <a:extLst>
              <a:ext uri="{FF2B5EF4-FFF2-40B4-BE49-F238E27FC236}">
                <a16:creationId xmlns:a16="http://schemas.microsoft.com/office/drawing/2014/main" id="{7C8F0DCD-BA63-4678-B9CE-B1C85988F101}"/>
              </a:ext>
            </a:extLst>
          </p:cNvPr>
          <p:cNvSpPr txBox="1"/>
          <p:nvPr/>
        </p:nvSpPr>
        <p:spPr>
          <a:xfrm rot="410077">
            <a:off x="10060556" y="4357275"/>
            <a:ext cx="192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quoi</a:t>
            </a:r>
          </a:p>
        </p:txBody>
      </p:sp>
      <p:sp>
        <p:nvSpPr>
          <p:cNvPr id="54" name="TextBox 53">
            <a:hlinkClick r:id="" action="ppaction://noaction">
              <a:snd r:embed="rId22" name="S3_15.wav"/>
            </a:hlinkClick>
            <a:extLst>
              <a:ext uri="{FF2B5EF4-FFF2-40B4-BE49-F238E27FC236}">
                <a16:creationId xmlns:a16="http://schemas.microsoft.com/office/drawing/2014/main" id="{C5BF71AC-8614-4D09-850E-5E588421D0CB}"/>
              </a:ext>
            </a:extLst>
          </p:cNvPr>
          <p:cNvSpPr txBox="1"/>
          <p:nvPr/>
        </p:nvSpPr>
        <p:spPr>
          <a:xfrm>
            <a:off x="9588067" y="5899016"/>
            <a:ext cx="232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le bureau</a:t>
            </a:r>
          </a:p>
        </p:txBody>
      </p:sp>
      <p:sp>
        <p:nvSpPr>
          <p:cNvPr id="55" name="TextBox 54">
            <a:hlinkClick r:id="" action="ppaction://noaction">
              <a:snd r:embed="rId23" name="S3_13.wav"/>
            </a:hlinkClick>
            <a:extLst>
              <a:ext uri="{FF2B5EF4-FFF2-40B4-BE49-F238E27FC236}">
                <a16:creationId xmlns:a16="http://schemas.microsoft.com/office/drawing/2014/main" id="{35A27C56-47D7-4352-83B4-59E829B147C3}"/>
              </a:ext>
            </a:extLst>
          </p:cNvPr>
          <p:cNvSpPr txBox="1"/>
          <p:nvPr/>
        </p:nvSpPr>
        <p:spPr>
          <a:xfrm>
            <a:off x="2287139" y="6058931"/>
            <a:ext cx="253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enseigner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hlinkClick r:id="" action="ppaction://noaction">
              <a:snd r:embed="rId24" name="S3_6.wav"/>
            </a:hlinkClick>
            <a:extLst>
              <a:ext uri="{FF2B5EF4-FFF2-40B4-BE49-F238E27FC236}">
                <a16:creationId xmlns:a16="http://schemas.microsoft.com/office/drawing/2014/main" id="{FD296CEC-D6F2-4BBB-83E2-042DA72E6F81}"/>
              </a:ext>
            </a:extLst>
          </p:cNvPr>
          <p:cNvSpPr txBox="1"/>
          <p:nvPr/>
        </p:nvSpPr>
        <p:spPr>
          <a:xfrm rot="21212747">
            <a:off x="2227801" y="4689318"/>
            <a:ext cx="186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32D3560-ADCE-4B36-8213-79F6163B6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923598"/>
              </p:ext>
            </p:extLst>
          </p:nvPr>
        </p:nvGraphicFramePr>
        <p:xfrm>
          <a:off x="59466" y="708312"/>
          <a:ext cx="10594885" cy="223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977">
                  <a:extLst>
                    <a:ext uri="{9D8B030D-6E8A-4147-A177-3AD203B41FA5}">
                      <a16:colId xmlns:a16="http://schemas.microsoft.com/office/drawing/2014/main" val="1474041360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707456402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378070283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76315833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1022646846"/>
                    </a:ext>
                  </a:extLst>
                </a:gridCol>
              </a:tblGrid>
              <a:tr h="223965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comment 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tête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61814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C9BE77BD-820C-4448-9B83-72A466B1DC07}"/>
              </a:ext>
            </a:extLst>
          </p:cNvPr>
          <p:cNvSpPr txBox="1"/>
          <p:nvPr/>
        </p:nvSpPr>
        <p:spPr>
          <a:xfrm>
            <a:off x="6552342" y="1212451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pratique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A25ACF-F3F7-4B6E-B7F2-6EA5E9FCE7DF}"/>
              </a:ext>
            </a:extLst>
          </p:cNvPr>
          <p:cNvSpPr txBox="1"/>
          <p:nvPr/>
        </p:nvSpPr>
        <p:spPr>
          <a:xfrm>
            <a:off x="8747100" y="1201461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pied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0683D2-0D0B-46D3-8DAA-26530E310B5C}"/>
              </a:ext>
            </a:extLst>
          </p:cNvPr>
          <p:cNvSpPr txBox="1"/>
          <p:nvPr/>
        </p:nvSpPr>
        <p:spPr>
          <a:xfrm>
            <a:off x="6552342" y="1765920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utile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FDF7B4-2AFB-4E9E-8443-B80B82F23E7C}"/>
              </a:ext>
            </a:extLst>
          </p:cNvPr>
          <p:cNvSpPr txBox="1"/>
          <p:nvPr/>
        </p:nvSpPr>
        <p:spPr>
          <a:xfrm>
            <a:off x="8734712" y="1765920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0C7A1E-4686-4C8B-A265-9EFCAD49CAFD}"/>
              </a:ext>
            </a:extLst>
          </p:cNvPr>
          <p:cNvSpPr txBox="1"/>
          <p:nvPr/>
        </p:nvSpPr>
        <p:spPr>
          <a:xfrm>
            <a:off x="236869" y="1242445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étudier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892C03-3852-4CF2-92B0-C1165A875DC3}"/>
              </a:ext>
            </a:extLst>
          </p:cNvPr>
          <p:cNvSpPr txBox="1"/>
          <p:nvPr/>
        </p:nvSpPr>
        <p:spPr>
          <a:xfrm>
            <a:off x="6552342" y="2354997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1EEB82-C24B-4997-BCA3-57EA8074DD71}"/>
              </a:ext>
            </a:extLst>
          </p:cNvPr>
          <p:cNvSpPr txBox="1"/>
          <p:nvPr/>
        </p:nvSpPr>
        <p:spPr>
          <a:xfrm>
            <a:off x="4450062" y="1212201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BC2EBD-A41F-43D0-A162-D881FF98B903}"/>
              </a:ext>
            </a:extLst>
          </p:cNvPr>
          <p:cNvSpPr txBox="1"/>
          <p:nvPr/>
        </p:nvSpPr>
        <p:spPr>
          <a:xfrm>
            <a:off x="4456057" y="1765919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quoi 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C06133-7D9D-49B2-8AEA-B7E7DBF0EF4A}"/>
              </a:ext>
            </a:extLst>
          </p:cNvPr>
          <p:cNvSpPr txBox="1"/>
          <p:nvPr/>
        </p:nvSpPr>
        <p:spPr>
          <a:xfrm>
            <a:off x="2334042" y="1242445"/>
            <a:ext cx="1793175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569995-4032-4261-91F4-5E650FD95B92}"/>
              </a:ext>
            </a:extLst>
          </p:cNvPr>
          <p:cNvSpPr txBox="1"/>
          <p:nvPr/>
        </p:nvSpPr>
        <p:spPr>
          <a:xfrm>
            <a:off x="2334556" y="1765919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lit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B3005A-FEBA-419D-9FAF-844AA74F2221}"/>
              </a:ext>
            </a:extLst>
          </p:cNvPr>
          <p:cNvSpPr txBox="1"/>
          <p:nvPr/>
        </p:nvSpPr>
        <p:spPr>
          <a:xfrm>
            <a:off x="236869" y="1764008"/>
            <a:ext cx="1814383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143150-BDA3-4F38-BC6D-D5E1F1E8FBF6}"/>
              </a:ext>
            </a:extLst>
          </p:cNvPr>
          <p:cNvSpPr txBox="1"/>
          <p:nvPr/>
        </p:nvSpPr>
        <p:spPr>
          <a:xfrm>
            <a:off x="8734712" y="2354997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yeux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8C3117E-71D8-4B76-BE6B-41BA20714557}"/>
              </a:ext>
            </a:extLst>
          </p:cNvPr>
          <p:cNvSpPr txBox="1"/>
          <p:nvPr/>
        </p:nvSpPr>
        <p:spPr>
          <a:xfrm>
            <a:off x="2334042" y="2334607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bureau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C7FC758-7517-4D17-AD10-1F04A30D85C1}"/>
              </a:ext>
            </a:extLst>
          </p:cNvPr>
          <p:cNvSpPr txBox="1"/>
          <p:nvPr/>
        </p:nvSpPr>
        <p:spPr>
          <a:xfrm>
            <a:off x="258078" y="2327922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enseigner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A631C2-33C5-48D5-9B17-B4FF58BABFD4}"/>
              </a:ext>
            </a:extLst>
          </p:cNvPr>
          <p:cNvSpPr txBox="1"/>
          <p:nvPr/>
        </p:nvSpPr>
        <p:spPr>
          <a:xfrm>
            <a:off x="4450062" y="2328163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11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hlinkClick r:id="" action="ppaction://noaction">
              <a:snd r:embed="rId10" name="S4_t.wav"/>
            </a:hlinkClick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0" y="52586"/>
            <a:ext cx="1893467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Grammaire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095B6-F8A7-4829-B15B-5C575325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385346"/>
              </p:ext>
            </p:extLst>
          </p:nvPr>
        </p:nvGraphicFramePr>
        <p:xfrm>
          <a:off x="186305" y="1614747"/>
          <a:ext cx="11819390" cy="5065439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424210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4938689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Aujourd’hui, elle _________  à l’école.                      Today she is at school.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Mais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ami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 absent.                       But a friend is absent.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chaud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froid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is hot and cold.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la classe _________ deux portes.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the class there are two doors.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peur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is scared.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Sur la table__________ un livre.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On the table there is a book.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BF189057-AADD-4658-BF52-49285A9B81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93467" y="-72927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F430776-ADB0-4F54-AAFB-CE26B50FFD76}"/>
              </a:ext>
            </a:extLst>
          </p:cNvPr>
          <p:cNvSpPr/>
          <p:nvPr/>
        </p:nvSpPr>
        <p:spPr>
          <a:xfrm>
            <a:off x="2807866" y="110451"/>
            <a:ext cx="8067863" cy="47031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87A41632-2513-4EF3-ACE4-2FD89C16E1CC}"/>
              </a:ext>
            </a:extLst>
          </p:cNvPr>
          <p:cNvSpPr/>
          <p:nvPr/>
        </p:nvSpPr>
        <p:spPr>
          <a:xfrm>
            <a:off x="2828169" y="28108"/>
            <a:ext cx="824053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word(s) that complete(s) the sentence.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12" name="Picture 11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5E7E9293-9014-46B5-B0A8-09868ED59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1026" y="764144"/>
            <a:ext cx="1101543" cy="1843751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9AE47A57-D259-4E57-94A0-06B80EA71AF6}"/>
              </a:ext>
            </a:extLst>
          </p:cNvPr>
          <p:cNvSpPr/>
          <p:nvPr/>
        </p:nvSpPr>
        <p:spPr>
          <a:xfrm>
            <a:off x="10510738" y="1823116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17514B9-6F39-4BEC-A38C-F2B0A6C80CBA}"/>
              </a:ext>
            </a:extLst>
          </p:cNvPr>
          <p:cNvSpPr/>
          <p:nvPr/>
        </p:nvSpPr>
        <p:spPr>
          <a:xfrm>
            <a:off x="10510738" y="2663675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DED3FBEB-DF8A-4A1D-8EFB-E7E433EF4C13}"/>
              </a:ext>
            </a:extLst>
          </p:cNvPr>
          <p:cNvSpPr/>
          <p:nvPr/>
        </p:nvSpPr>
        <p:spPr>
          <a:xfrm>
            <a:off x="9252349" y="3529996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8C67DF9C-1D49-4B4E-BC29-D9AFF7D119BF}"/>
              </a:ext>
            </a:extLst>
          </p:cNvPr>
          <p:cNvSpPr/>
          <p:nvPr/>
        </p:nvSpPr>
        <p:spPr>
          <a:xfrm>
            <a:off x="7392569" y="4391239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B00A8F3C-566D-4412-A749-EDE530311FFB}"/>
              </a:ext>
            </a:extLst>
          </p:cNvPr>
          <p:cNvSpPr/>
          <p:nvPr/>
        </p:nvSpPr>
        <p:spPr>
          <a:xfrm>
            <a:off x="9252348" y="5243253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DED618DF-36BB-4012-8127-4861F601CED8}"/>
              </a:ext>
            </a:extLst>
          </p:cNvPr>
          <p:cNvSpPr/>
          <p:nvPr/>
        </p:nvSpPr>
        <p:spPr>
          <a:xfrm>
            <a:off x="7413832" y="6064190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4A8C8-F6A9-4921-B004-A8C8024E2E8F}"/>
              </a:ext>
            </a:extLst>
          </p:cNvPr>
          <p:cNvSpPr txBox="1"/>
          <p:nvPr/>
        </p:nvSpPr>
        <p:spPr>
          <a:xfrm>
            <a:off x="3172857" y="1517430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5726E6-4084-4FE3-A831-FB58953EE744}"/>
              </a:ext>
            </a:extLst>
          </p:cNvPr>
          <p:cNvSpPr txBox="1"/>
          <p:nvPr/>
        </p:nvSpPr>
        <p:spPr>
          <a:xfrm>
            <a:off x="2478571" y="237731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76504B-E9AA-40E4-AF11-67B93F9FF73A}"/>
              </a:ext>
            </a:extLst>
          </p:cNvPr>
          <p:cNvSpPr txBox="1"/>
          <p:nvPr/>
        </p:nvSpPr>
        <p:spPr>
          <a:xfrm>
            <a:off x="946733" y="3194262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A1706E-6B6F-4E75-96CD-15019CB65B8A}"/>
              </a:ext>
            </a:extLst>
          </p:cNvPr>
          <p:cNvSpPr txBox="1"/>
          <p:nvPr/>
        </p:nvSpPr>
        <p:spPr>
          <a:xfrm>
            <a:off x="2828169" y="406131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 y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0263D7-BB1D-449C-BE6D-871E3EF2004A}"/>
              </a:ext>
            </a:extLst>
          </p:cNvPr>
          <p:cNvSpPr txBox="1"/>
          <p:nvPr/>
        </p:nvSpPr>
        <p:spPr>
          <a:xfrm>
            <a:off x="946733" y="4907519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CD636-04F5-4837-935D-3452DCA25E5C}"/>
              </a:ext>
            </a:extLst>
          </p:cNvPr>
          <p:cNvSpPr txBox="1"/>
          <p:nvPr/>
        </p:nvSpPr>
        <p:spPr>
          <a:xfrm>
            <a:off x="2279879" y="5758122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 y a</a:t>
            </a:r>
          </a:p>
        </p:txBody>
      </p:sp>
    </p:spTree>
    <p:extLst>
      <p:ext uri="{BB962C8B-B14F-4D97-AF65-F5344CB8AC3E}">
        <p14:creationId xmlns:p14="http://schemas.microsoft.com/office/powerpoint/2010/main" val="24049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‘it’ in French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224860" y="1896583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Pierre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un livre.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204236" y="1044136"/>
            <a:ext cx="119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to say ‘he’ and ‘she’ in French we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F6336D-189A-4095-B57F-729B8BD9FEC6}"/>
              </a:ext>
            </a:extLst>
          </p:cNvPr>
          <p:cNvSpPr txBox="1"/>
          <p:nvPr/>
        </p:nvSpPr>
        <p:spPr>
          <a:xfrm>
            <a:off x="4639769" y="1896583"/>
            <a:ext cx="5580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un livre.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9CBFFC-97A0-4234-9636-F89AEB29803F}"/>
              </a:ext>
            </a:extLst>
          </p:cNvPr>
          <p:cNvSpPr txBox="1"/>
          <p:nvPr/>
        </p:nvSpPr>
        <p:spPr>
          <a:xfrm>
            <a:off x="204236" y="2580150"/>
            <a:ext cx="119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‘it’: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4D4105-2F5C-4BFB-AC98-57622B15E968}"/>
              </a:ext>
            </a:extLst>
          </p:cNvPr>
          <p:cNvSpPr txBox="1"/>
          <p:nvPr/>
        </p:nvSpPr>
        <p:spPr>
          <a:xfrm>
            <a:off x="204236" y="3092065"/>
            <a:ext cx="119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masculine nouns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feminine nouns: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7DF32C-060F-41EF-8BA7-0358E7F5EB30}"/>
              </a:ext>
            </a:extLst>
          </p:cNvPr>
          <p:cNvSpPr txBox="1"/>
          <p:nvPr/>
        </p:nvSpPr>
        <p:spPr>
          <a:xfrm>
            <a:off x="7866958" y="1883998"/>
            <a:ext cx="279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has a book.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B4EF66-8FB0-402B-B003-B69EB717F53C}"/>
              </a:ext>
            </a:extLst>
          </p:cNvPr>
          <p:cNvSpPr txBox="1"/>
          <p:nvPr/>
        </p:nvSpPr>
        <p:spPr>
          <a:xfrm>
            <a:off x="278127" y="4260098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 livre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utile.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5E2FEA-FD32-4AC9-A427-244BECBB06B4}"/>
              </a:ext>
            </a:extLst>
          </p:cNvPr>
          <p:cNvSpPr txBox="1"/>
          <p:nvPr/>
        </p:nvSpPr>
        <p:spPr>
          <a:xfrm>
            <a:off x="4646242" y="4260097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utile.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63EEA-A4A6-467C-8434-AEC00687FA2C}"/>
              </a:ext>
            </a:extLst>
          </p:cNvPr>
          <p:cNvSpPr txBox="1"/>
          <p:nvPr/>
        </p:nvSpPr>
        <p:spPr>
          <a:xfrm>
            <a:off x="280138" y="5358838"/>
            <a:ext cx="383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134D85-6D4C-41DD-9D26-8078EEC8C433}"/>
              </a:ext>
            </a:extLst>
          </p:cNvPr>
          <p:cNvSpPr txBox="1"/>
          <p:nvPr/>
        </p:nvSpPr>
        <p:spPr>
          <a:xfrm>
            <a:off x="4783227" y="5339395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316DB217-F09B-4234-8F1F-BBBC4ADECC4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30180" y="1802967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7A7D22BF-0A13-400F-B2AD-E2470BC0A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96920" y="1677126"/>
            <a:ext cx="824460" cy="91440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C39E1717-5329-476A-AE08-782D797747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12871" y="4066129"/>
            <a:ext cx="82446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E72398-DFDC-4372-A132-8233486515D7}"/>
              </a:ext>
            </a:extLst>
          </p:cNvPr>
          <p:cNvSpPr txBox="1"/>
          <p:nvPr/>
        </p:nvSpPr>
        <p:spPr>
          <a:xfrm>
            <a:off x="7032984" y="4260097"/>
            <a:ext cx="279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useful.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087FA996-906A-482F-8C49-42E6291A0A3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96206" y="4179066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phic 23" descr="Arrow Right with solid fill">
            <a:extLst>
              <a:ext uri="{FF2B5EF4-FFF2-40B4-BE49-F238E27FC236}">
                <a16:creationId xmlns:a16="http://schemas.microsoft.com/office/drawing/2014/main" id="{4C74EB4F-2448-4C16-9397-8A568BA67E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27113" y="5142069"/>
            <a:ext cx="82446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40A9E7-B730-4E39-8DD3-B179B51C6A03}"/>
              </a:ext>
            </a:extLst>
          </p:cNvPr>
          <p:cNvSpPr txBox="1"/>
          <p:nvPr/>
        </p:nvSpPr>
        <p:spPr>
          <a:xfrm>
            <a:off x="7761996" y="5313394"/>
            <a:ext cx="279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378DA34-D0E4-4A4C-8CA5-7204F90D8CC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25218" y="5232363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A73ADD2-7765-4E9C-8EBE-EDCACCB97A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23" y="1562487"/>
            <a:ext cx="1520751" cy="426457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49CE59A-D9E2-4E33-BF6D-4D210DF02C4E}"/>
              </a:ext>
            </a:extLst>
          </p:cNvPr>
          <p:cNvGrpSpPr/>
          <p:nvPr/>
        </p:nvGrpSpPr>
        <p:grpSpPr>
          <a:xfrm>
            <a:off x="9304348" y="5509636"/>
            <a:ext cx="1871726" cy="1152930"/>
            <a:chOff x="326460" y="1981616"/>
            <a:chExt cx="1871726" cy="1152930"/>
          </a:xfrm>
        </p:grpSpPr>
        <p:pic>
          <p:nvPicPr>
            <p:cNvPr id="29" name="Graphic 28" descr="Music notation with solid fill">
              <a:extLst>
                <a:ext uri="{FF2B5EF4-FFF2-40B4-BE49-F238E27FC236}">
                  <a16:creationId xmlns:a16="http://schemas.microsoft.com/office/drawing/2014/main" id="{AF13A5B0-B9A6-46F9-8A6C-A523B3B9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30" name="Graphic 29" descr="Microphone with solid fill">
              <a:extLst>
                <a:ext uri="{FF2B5EF4-FFF2-40B4-BE49-F238E27FC236}">
                  <a16:creationId xmlns:a16="http://schemas.microsoft.com/office/drawing/2014/main" id="{74ABBD88-3D36-4ED0-96CE-F79FC113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31" name="Graphic 30" descr="Storytelling with solid fill">
            <a:extLst>
              <a:ext uri="{FF2B5EF4-FFF2-40B4-BE49-F238E27FC236}">
                <a16:creationId xmlns:a16="http://schemas.microsoft.com/office/drawing/2014/main" id="{1F3883F1-80ED-4439-8519-E851ACE27C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49939" y="3771212"/>
            <a:ext cx="1054556" cy="1054556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788DEFFB-3CB9-4B42-AF49-016FC3370D80}"/>
              </a:ext>
            </a:extLst>
          </p:cNvPr>
          <p:cNvSpPr/>
          <p:nvPr/>
        </p:nvSpPr>
        <p:spPr>
          <a:xfrm>
            <a:off x="4408453" y="5893822"/>
            <a:ext cx="4868764" cy="914400"/>
          </a:xfrm>
          <a:prstGeom prst="wedgeRoundRectCallout">
            <a:avLst>
              <a:gd name="adj1" fmla="val -10722"/>
              <a:gd name="adj2" fmla="val -693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Adjectives already ending in –e are spelt the same for masculine and feminine nouns.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35D17F3-FD2B-4F7E-A70A-E61A65D9CA44}"/>
              </a:ext>
            </a:extLst>
          </p:cNvPr>
          <p:cNvSpPr/>
          <p:nvPr/>
        </p:nvSpPr>
        <p:spPr>
          <a:xfrm>
            <a:off x="2862943" y="3625831"/>
            <a:ext cx="2293947" cy="475535"/>
          </a:xfrm>
          <a:prstGeom prst="wedgeRoundRectCallout">
            <a:avLst>
              <a:gd name="adj1" fmla="val -18853"/>
              <a:gd name="adj2" fmla="val 108283"/>
              <a:gd name="adj3" fmla="val 16667"/>
            </a:avLst>
          </a:prstGeom>
          <a:solidFill>
            <a:srgbClr val="002060"/>
          </a:solidFill>
          <a:ln>
            <a:solidFill>
              <a:srgbClr val="FFFF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Il </a:t>
            </a:r>
            <a:r>
              <a:rPr lang="en-GB" sz="2000" b="1" dirty="0" err="1">
                <a:latin typeface="Century Gothic" panose="020B0502020202020204" pitchFamily="34" charset="0"/>
              </a:rPr>
              <a:t>est</a:t>
            </a:r>
            <a:r>
              <a:rPr lang="en-GB" sz="2000" b="1" dirty="0"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1EAEE76-81A1-4599-AB08-62AA1DB56269}"/>
              </a:ext>
            </a:extLst>
          </p:cNvPr>
          <p:cNvSpPr/>
          <p:nvPr/>
        </p:nvSpPr>
        <p:spPr>
          <a:xfrm>
            <a:off x="2732315" y="4738441"/>
            <a:ext cx="2643194" cy="475535"/>
          </a:xfrm>
          <a:prstGeom prst="wedgeRoundRectCallout">
            <a:avLst>
              <a:gd name="adj1" fmla="val 12035"/>
              <a:gd name="adj2" fmla="val 94548"/>
              <a:gd name="adj3" fmla="val 16667"/>
            </a:avLst>
          </a:prstGeom>
          <a:solidFill>
            <a:srgbClr val="002060"/>
          </a:solidFill>
          <a:ln>
            <a:solidFill>
              <a:srgbClr val="FFFF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Elle </a:t>
            </a:r>
            <a:r>
              <a:rPr lang="en-GB" sz="2000" b="1" dirty="0" err="1">
                <a:latin typeface="Century Gothic" panose="020B0502020202020204" pitchFamily="34" charset="0"/>
              </a:rPr>
              <a:t>est</a:t>
            </a:r>
            <a:r>
              <a:rPr lang="en-GB" sz="2000" b="1" dirty="0"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43210CE-1F85-4546-B3F3-20A4092D1850}"/>
              </a:ext>
            </a:extLst>
          </p:cNvPr>
          <p:cNvSpPr/>
          <p:nvPr/>
        </p:nvSpPr>
        <p:spPr>
          <a:xfrm>
            <a:off x="6357257" y="1649071"/>
            <a:ext cx="4626429" cy="1335584"/>
          </a:xfrm>
          <a:prstGeom prst="wedgeRoundRectCallout">
            <a:avLst>
              <a:gd name="adj1" fmla="val 55847"/>
              <a:gd name="adj2" fmla="val 100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means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but 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il/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(It is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?)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it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71"/>
            <a:ext cx="3905794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Jigsaw translation</a:t>
            </a:r>
            <a:endParaRPr lang="es-AR" sz="3200" dirty="0"/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9614040-8C14-46B3-9724-3F85E0BA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6920871-5DE6-4C8A-A6A6-4571062E21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25" y="-25154"/>
            <a:ext cx="1098164" cy="1101543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7D6E4FF-76B7-4045-A34E-54E247F37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5637" y="-74302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7" name="S6_i.wav"/>
            </a:hlinkClick>
            <a:extLst>
              <a:ext uri="{FF2B5EF4-FFF2-40B4-BE49-F238E27FC236}">
                <a16:creationId xmlns:a16="http://schemas.microsoft.com/office/drawing/2014/main" id="{1DB912D7-7445-4A1B-BCE0-F8F60929E581}"/>
              </a:ext>
            </a:extLst>
          </p:cNvPr>
          <p:cNvSpPr/>
          <p:nvPr/>
        </p:nvSpPr>
        <p:spPr>
          <a:xfrm>
            <a:off x="5390037" y="109076"/>
            <a:ext cx="4729076" cy="47031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6" name="CustomShape 7">
            <a:hlinkClick r:id="" action="ppaction://noaction">
              <a:snd r:embed="rId7" name="S6_i.wav"/>
            </a:hlinkClick>
            <a:extLst>
              <a:ext uri="{FF2B5EF4-FFF2-40B4-BE49-F238E27FC236}">
                <a16:creationId xmlns:a16="http://schemas.microsoft.com/office/drawing/2014/main" id="{1739228A-3328-4531-AC27-9CDBA15C7D54}"/>
              </a:ext>
            </a:extLst>
          </p:cNvPr>
          <p:cNvSpPr/>
          <p:nvPr/>
        </p:nvSpPr>
        <p:spPr>
          <a:xfrm>
            <a:off x="5377002" y="109076"/>
            <a:ext cx="468847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Écris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français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et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anglais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D0A1D059-BCD9-435D-8352-0343EF52E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1753">
            <a:off x="3551390" y="121620"/>
            <a:ext cx="934094" cy="934094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BE296FC-7879-47E7-881A-19BD8D810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54563"/>
              </p:ext>
            </p:extLst>
          </p:nvPr>
        </p:nvGraphicFramePr>
        <p:xfrm>
          <a:off x="56694" y="1076389"/>
          <a:ext cx="12078612" cy="576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6204">
                  <a:extLst>
                    <a:ext uri="{9D8B030D-6E8A-4147-A177-3AD203B41FA5}">
                      <a16:colId xmlns:a16="http://schemas.microsoft.com/office/drawing/2014/main" val="857151428"/>
                    </a:ext>
                  </a:extLst>
                </a:gridCol>
                <a:gridCol w="4026204">
                  <a:extLst>
                    <a:ext uri="{9D8B030D-6E8A-4147-A177-3AD203B41FA5}">
                      <a16:colId xmlns:a16="http://schemas.microsoft.com/office/drawing/2014/main" val="2753232137"/>
                    </a:ext>
                  </a:extLst>
                </a:gridCol>
                <a:gridCol w="4026204">
                  <a:extLst>
                    <a:ext uri="{9D8B030D-6E8A-4147-A177-3AD203B41FA5}">
                      <a16:colId xmlns:a16="http://schemas.microsoft.com/office/drawing/2014/main" val="22977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98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Voici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grand-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père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drôle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This 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grand-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père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funny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].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Hervé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père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enseigne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music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]. Adèle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le sport.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pratique.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Moi,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like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la chanson ‘Brave’.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unique.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grandma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française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but she speaks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anglais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has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un livre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anglais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also very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utile pour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This is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grandad.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funny.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Hervé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my dad, teaches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music.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Adèle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prefers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 sport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practical.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Me,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like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song ‘Brave’.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unique.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grandma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French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but she speaks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English. 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has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book in English.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also very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useful for me.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196055"/>
                  </a:ext>
                </a:extLst>
              </a:tr>
            </a:tbl>
          </a:graphicData>
        </a:graphic>
      </p:graphicFrame>
      <p:pic>
        <p:nvPicPr>
          <p:cNvPr id="10" name="Picture 9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2D7DBD1-9A74-4A8D-80B5-94283437F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65" y="579391"/>
            <a:ext cx="1058901" cy="1248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EBA2A1-349A-4EE9-A8CA-ED7402A0CD4D}"/>
              </a:ext>
            </a:extLst>
          </p:cNvPr>
          <p:cNvSpPr/>
          <p:nvPr/>
        </p:nvSpPr>
        <p:spPr>
          <a:xfrm>
            <a:off x="51771" y="1904685"/>
            <a:ext cx="3966666" cy="308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AE5101-3ECC-42BE-B4F6-86AD99E17211}"/>
              </a:ext>
            </a:extLst>
          </p:cNvPr>
          <p:cNvSpPr/>
          <p:nvPr/>
        </p:nvSpPr>
        <p:spPr>
          <a:xfrm>
            <a:off x="8170134" y="1811382"/>
            <a:ext cx="3966666" cy="391703"/>
          </a:xfrm>
          <a:prstGeom prst="rect">
            <a:avLst/>
          </a:prstGeom>
          <a:solidFill>
            <a:srgbClr val="FF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CB4AE5-B2C1-4547-8B2C-17324C77ECB8}"/>
              </a:ext>
            </a:extLst>
          </p:cNvPr>
          <p:cNvSpPr/>
          <p:nvPr/>
        </p:nvSpPr>
        <p:spPr>
          <a:xfrm>
            <a:off x="8120892" y="2136837"/>
            <a:ext cx="3966666" cy="4585063"/>
          </a:xfrm>
          <a:prstGeom prst="rect">
            <a:avLst/>
          </a:prstGeom>
          <a:solidFill>
            <a:srgbClr val="FF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xtBox 57">
            <a:hlinkClick r:id="" action="ppaction://noaction">
              <a:snd r:embed="rId10" name="S6_2.wav"/>
            </a:hlinkClick>
            <a:extLst>
              <a:ext uri="{FF2B5EF4-FFF2-40B4-BE49-F238E27FC236}">
                <a16:creationId xmlns:a16="http://schemas.microsoft.com/office/drawing/2014/main" id="{EE14146E-866A-4B8D-B0A3-071EC62ABE46}"/>
              </a:ext>
            </a:extLst>
          </p:cNvPr>
          <p:cNvSpPr txBox="1"/>
          <p:nvPr/>
        </p:nvSpPr>
        <p:spPr>
          <a:xfrm>
            <a:off x="55200" y="2600422"/>
            <a:ext cx="39666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Hervé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père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enseigne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musique.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Adèle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préfère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sport.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pratique.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Moi,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j’aime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chanson ‘Brave’.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 grand-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mère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française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parle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livre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aussi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très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utile pour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2A38C51-6094-4582-9FF0-A483AE6A31F6}"/>
              </a:ext>
            </a:extLst>
          </p:cNvPr>
          <p:cNvSpPr/>
          <p:nvPr/>
        </p:nvSpPr>
        <p:spPr>
          <a:xfrm>
            <a:off x="79074" y="2668924"/>
            <a:ext cx="3966666" cy="3782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3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5" grpId="0" animBg="1"/>
      <p:bldP spid="57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7150</TotalTime>
  <Words>1748</Words>
  <Application>Microsoft Office PowerPoint</Application>
  <PresentationFormat>Widescreen</PresentationFormat>
  <Paragraphs>251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Symbol</vt:lpstr>
      <vt:lpstr>Times New Roman</vt:lpstr>
      <vt:lpstr>Wingdings</vt:lpstr>
      <vt:lpstr>1_Office Theme</vt:lpstr>
      <vt:lpstr>Office Theme</vt:lpstr>
      <vt:lpstr>What do I know now?</vt:lpstr>
      <vt:lpstr>La phonétique</vt:lpstr>
      <vt:lpstr>Vocabulaire</vt:lpstr>
      <vt:lpstr>lire</vt:lpstr>
      <vt:lpstr>Saying ‘it’ in French</vt:lpstr>
      <vt:lpstr>Jigsaw translation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48</cp:revision>
  <dcterms:created xsi:type="dcterms:W3CDTF">2021-07-02T19:27:01Z</dcterms:created>
  <dcterms:modified xsi:type="dcterms:W3CDTF">2023-06-30T10:54:17Z</dcterms:modified>
</cp:coreProperties>
</file>