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3" r:id="rId2"/>
  </p:sldMasterIdLst>
  <p:notesMasterIdLst>
    <p:notesMasterId r:id="rId10"/>
  </p:notesMasterIdLst>
  <p:sldIdLst>
    <p:sldId id="256" r:id="rId3"/>
    <p:sldId id="382" r:id="rId4"/>
    <p:sldId id="925" r:id="rId5"/>
    <p:sldId id="570" r:id="rId6"/>
    <p:sldId id="490" r:id="rId7"/>
    <p:sldId id="957" r:id="rId8"/>
    <p:sldId id="509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FFE3DD"/>
    <a:srgbClr val="FFF2CC"/>
    <a:srgbClr val="4472C4"/>
    <a:srgbClr val="EFF9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375" autoAdjust="0"/>
    <p:restoredTop sz="77321" autoAdjust="0"/>
  </p:normalViewPr>
  <p:slideViewPr>
    <p:cSldViewPr snapToGrid="0">
      <p:cViewPr varScale="1">
        <p:scale>
          <a:sx n="63" d="100"/>
          <a:sy n="63" d="100"/>
        </p:scale>
        <p:origin x="883" y="3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A2C99A-C469-487C-B7F3-BEA3E06E0D84}" type="datetimeFigureOut">
              <a:rPr lang="en-GB" smtClean="0"/>
              <a:t>30/06/2023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88A7DB-3951-47CF-8E53-B42241E866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73592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Artwork by Steve Clarke. Pronoun pictures from NCELP (www.ncelp.org). All additional pictures selected from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Pixabay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and are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available under a Creative Commons license, no attribution required.</a:t>
            </a:r>
            <a:endParaRPr lang="en-GB" sz="1200" b="0" strike="noStrike" spc="-1" dirty="0">
              <a:latin typeface="Arial"/>
            </a:endParaRPr>
          </a:p>
          <a:p>
            <a:pPr marL="219710" indent="-219710">
              <a:spcAft>
                <a:spcPts val="0"/>
              </a:spcAft>
            </a:pPr>
            <a:endParaRPr lang="en-GB" sz="1200" b="1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19710" indent="-219710">
              <a:spcAft>
                <a:spcPts val="0"/>
              </a:spcAft>
            </a:pPr>
            <a:r>
              <a:rPr lang="en-GB" sz="12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 AUDIO version of the lesson material includes additional audio for the new language</a:t>
            </a:r>
            <a:endParaRPr lang="en-GB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19710" indent="-219710">
              <a:spcAft>
                <a:spcPts val="0"/>
              </a:spcAft>
            </a:pPr>
            <a:r>
              <a:rPr lang="en-GB" sz="12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presented (phonics, vocabulary) and audio for the instructions on the slide.</a:t>
            </a:r>
            <a:endParaRPr lang="en-GB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19710" indent="-219710">
              <a:spcAft>
                <a:spcPts val="0"/>
              </a:spcAft>
            </a:pPr>
            <a:r>
              <a:rPr lang="en-GB" sz="12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In addition, it includes VIDEO clips of the phonics and the phonics’ source words.  Pupils can be</a:t>
            </a:r>
            <a:endParaRPr lang="en-GB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19710" indent="-219710">
              <a:spcAft>
                <a:spcPts val="0"/>
              </a:spcAft>
            </a:pPr>
            <a:r>
              <a:rPr lang="en-GB" sz="12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encouraged to look at the shape of the mouth/lips on</a:t>
            </a:r>
            <a:r>
              <a:rPr lang="en-GB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12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slides where these appear, and try to copy</a:t>
            </a:r>
            <a:endParaRPr lang="en-GB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19710" indent="-219710">
              <a:spcAft>
                <a:spcPts val="0"/>
              </a:spcAft>
            </a:pPr>
            <a:r>
              <a:rPr lang="en-GB" sz="12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it/them.</a:t>
            </a:r>
            <a:endParaRPr lang="en-GB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GB" sz="1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Phonics: Revisit several SSC: [</a:t>
            </a:r>
            <a:r>
              <a:rPr lang="en-GB" sz="12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</a:t>
            </a:r>
            <a:r>
              <a:rPr lang="en-GB" sz="1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/an] [</a:t>
            </a:r>
            <a:r>
              <a:rPr lang="en-GB" sz="12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ien</a:t>
            </a:r>
            <a:r>
              <a:rPr lang="en-GB" sz="1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 [</a:t>
            </a:r>
            <a:r>
              <a:rPr lang="en-GB" sz="12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ou</a:t>
            </a:r>
            <a:r>
              <a:rPr lang="en-GB" sz="1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 [on] [</a:t>
            </a:r>
            <a:r>
              <a:rPr lang="en-GB" sz="12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eu</a:t>
            </a:r>
            <a:r>
              <a:rPr lang="en-GB" sz="1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 [r] [ç/soft c] [(a)in] [u] [</a:t>
            </a:r>
            <a:r>
              <a:rPr lang="en-GB" sz="12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qu</a:t>
            </a:r>
            <a:r>
              <a:rPr lang="en-GB" sz="1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 [j/soft g] [ai] [</a:t>
            </a:r>
            <a:r>
              <a:rPr lang="en-GB" sz="12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tion</a:t>
            </a:r>
            <a:r>
              <a:rPr lang="en-GB" sz="1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 [oi]</a:t>
            </a:r>
            <a:endParaRPr lang="fr-FR" sz="1200" b="1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216000" indent="-216000">
              <a:lnSpc>
                <a:spcPct val="100000"/>
              </a:lnSpc>
            </a:pPr>
            <a:r>
              <a:rPr lang="it-IT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Vocabulary</a:t>
            </a:r>
            <a:r>
              <a:rPr lang="it-IT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</a:t>
            </a:r>
            <a:r>
              <a:rPr lang="en-GB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Revisit any Term 3 vocabulary</a:t>
            </a:r>
            <a:endParaRPr lang="it-IT" sz="1200" b="0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Revisit 1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mois [179] janvier [939] février [1139] mars [868] avril [1022] mai [943] juin [931] juillet [1326] aout [1445] septembre [944] octobre [826] novembre [982] décembre [891] quand [119] anniversaire [2043] en [7]</a:t>
            </a: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Revisit 2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 combien [800] bouche [1838] main [418]  œil [474]  oreille [1884] pied [626] tête [343] yeux [474] des [2] </a:t>
            </a:r>
          </a:p>
          <a:p>
            <a:pPr marL="216000" indent="-216000">
              <a:lnSpc>
                <a:spcPct val="100000"/>
              </a:lnSpc>
            </a:pPr>
            <a:r>
              <a:rPr lang="en-GB" sz="1100" b="0" i="0" u="none" strike="noStrike" cap="none" dirty="0" err="1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Londsale</a:t>
            </a:r>
            <a:r>
              <a:rPr lang="en-GB" sz="1100" b="0" i="0" u="none" strike="noStrike" cap="none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, D., &amp; Le Bras, Y.  (2009). </a:t>
            </a:r>
            <a:r>
              <a:rPr lang="en-GB" sz="1100" b="0" i="1" u="none" strike="noStrike" cap="none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A Frequency Dictionary of French: Core vocabulary for learners </a:t>
            </a:r>
            <a:r>
              <a:rPr lang="en-GB" sz="1100" b="0" i="0" u="none" strike="noStrike" cap="none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London: Routledge.</a:t>
            </a:r>
          </a:p>
          <a:p>
            <a:pPr marL="216000" indent="-216000">
              <a:lnSpc>
                <a:spcPct val="100000"/>
              </a:lnSpc>
            </a:pPr>
            <a:endParaRPr lang="en-GB" sz="11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The frequency rankings for words that occur in this PowerPoint which have been</a:t>
            </a:r>
            <a:r>
              <a:rPr lang="en-GB" sz="11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 previously</a:t>
            </a: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 introduced in these resources are given</a:t>
            </a:r>
          </a:p>
          <a:p>
            <a:pPr marL="216000" indent="-216000">
              <a:lnSpc>
                <a:spcPct val="100000"/>
              </a:lnSpc>
            </a:pP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in the SOW and in the resources that first introduced and formally re-visited those words. </a:t>
            </a:r>
            <a:endParaRPr lang="en-GB" sz="11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For any </a:t>
            </a:r>
            <a:r>
              <a:rPr lang="en-GB" sz="12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other 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words that occur incidentally in this PowerPoint, frequency rankings will be provided in the notes field wherever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possible.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286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D74213-264C-415B-8B29-4DFEF3354BDA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applying knowledge of a selection of 15 of this year’s SSC to unknown words.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Click on the picture to hear the word.  Pupils transcribe the missing letter(s).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2. Click to correct.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3. Start the timer.  Attempt to elicit choral pronunciation of all the words again, using the animated prompts, within the 45 seconds allowed.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Frequency of unknown words and cognates</a:t>
            </a:r>
            <a:r>
              <a:rPr lang="en-GB" b="0" dirty="0"/>
              <a:t>:</a:t>
            </a:r>
            <a:br>
              <a:rPr lang="en-GB" b="0" dirty="0"/>
            </a:br>
            <a:r>
              <a:rPr lang="en-GB" b="0" dirty="0"/>
              <a:t>acajou [&gt;5000] </a:t>
            </a:r>
            <a:r>
              <a:rPr lang="en-GB" b="0" dirty="0" err="1"/>
              <a:t>acon</a:t>
            </a:r>
            <a:r>
              <a:rPr lang="en-GB" b="0" dirty="0"/>
              <a:t> [&gt;5000] adieu [3968] bancal [&gt;5000] </a:t>
            </a:r>
            <a:r>
              <a:rPr lang="en-GB" b="0" dirty="0" err="1"/>
              <a:t>bagarre</a:t>
            </a:r>
            <a:r>
              <a:rPr lang="en-GB" b="0" dirty="0"/>
              <a:t> [&gt;5000] </a:t>
            </a:r>
            <a:r>
              <a:rPr lang="en-GB" b="0" dirty="0" err="1"/>
              <a:t>bolivien</a:t>
            </a:r>
            <a:r>
              <a:rPr lang="en-GB" b="0" dirty="0"/>
              <a:t> [&gt;5000] </a:t>
            </a:r>
            <a:r>
              <a:rPr lang="en-GB" b="0" dirty="0" err="1"/>
              <a:t>caleçon</a:t>
            </a:r>
            <a:r>
              <a:rPr lang="en-GB" b="0" dirty="0"/>
              <a:t> [&gt;5000] </a:t>
            </a:r>
            <a:r>
              <a:rPr lang="en-GB" b="0" dirty="0" err="1"/>
              <a:t>cintre</a:t>
            </a:r>
            <a:r>
              <a:rPr lang="en-GB" b="0" dirty="0"/>
              <a:t> [&gt;5000] coupe [&gt;5000] </a:t>
            </a:r>
            <a:r>
              <a:rPr lang="en-GB" b="0" dirty="0" err="1"/>
              <a:t>fêlure</a:t>
            </a:r>
            <a:r>
              <a:rPr lang="en-GB" b="0" dirty="0"/>
              <a:t> [&gt;5000] </a:t>
            </a:r>
            <a:r>
              <a:rPr lang="en-GB" b="0" dirty="0" err="1"/>
              <a:t>frisquet</a:t>
            </a:r>
            <a:r>
              <a:rPr lang="en-GB" b="0" dirty="0"/>
              <a:t> [&gt;5000] </a:t>
            </a:r>
            <a:r>
              <a:rPr lang="en-GB" b="0" dirty="0" err="1"/>
              <a:t>japper</a:t>
            </a:r>
            <a:r>
              <a:rPr lang="en-GB" b="0" dirty="0"/>
              <a:t> [&gt;5000] </a:t>
            </a:r>
            <a:r>
              <a:rPr lang="en-GB" b="0" dirty="0" err="1"/>
              <a:t>lunaire</a:t>
            </a:r>
            <a:r>
              <a:rPr lang="en-GB" b="0" dirty="0"/>
              <a:t> [&gt;5000] option [2156] </a:t>
            </a:r>
            <a:r>
              <a:rPr lang="en-GB" b="0" dirty="0" err="1"/>
              <a:t>voilette</a:t>
            </a:r>
            <a:r>
              <a:rPr lang="en-GB" b="0" dirty="0"/>
              <a:t> [&gt;5000]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sz="1200" dirty="0" err="1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Londsale</a:t>
            </a:r>
            <a:r>
              <a:rPr lang="en-GB" sz="1200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, D., &amp; Le Bras, Y.  (2009). </a:t>
            </a:r>
            <a:r>
              <a:rPr lang="en-GB" sz="1200" i="1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 Frequency Dictionary of French: Core vocabulary for learners </a:t>
            </a:r>
            <a:r>
              <a:rPr lang="en-GB" sz="1200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London: Routledge.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  <a:p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Timing:</a:t>
            </a: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5 minutes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Aim: </a:t>
            </a:r>
            <a:r>
              <a:rPr lang="en-GB" b="0" dirty="0"/>
              <a:t>to practise pronunciation of previously taught words; to practise written comprehension of 20 previously taught words by finding the associations.</a:t>
            </a:r>
            <a:endParaRPr lang="en-GB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b="1" dirty="0"/>
          </a:p>
          <a:p>
            <a:r>
              <a:rPr lang="en-US" b="1" dirty="0"/>
              <a:t>Procedure:</a:t>
            </a:r>
          </a:p>
          <a:p>
            <a:pPr marL="228600" indent="-228600">
              <a:buAutoNum type="arabicPeriod"/>
            </a:pPr>
            <a:r>
              <a:rPr lang="en-US" b="0" dirty="0"/>
              <a:t>Tell pupils they need to pronounce all the words and also find a title word to associate them with.</a:t>
            </a:r>
          </a:p>
          <a:p>
            <a:pPr marL="228600" indent="-228600">
              <a:buAutoNum type="arabicPeriod"/>
            </a:pPr>
            <a:r>
              <a:rPr lang="en-US" b="0" dirty="0"/>
              <a:t>Do the first one with pupils.  Say: ‘Le pied, </a:t>
            </a:r>
            <a:r>
              <a:rPr lang="en-US" b="0" dirty="0" err="1"/>
              <a:t>c’est</a:t>
            </a:r>
            <a:r>
              <a:rPr lang="en-US" b="0" dirty="0"/>
              <a:t> quoi </a:t>
            </a:r>
            <a:r>
              <a:rPr lang="en-US" b="0" dirty="0" err="1"/>
              <a:t>en</a:t>
            </a:r>
            <a:r>
              <a:rPr lang="en-US" b="0" dirty="0"/>
              <a:t> </a:t>
            </a:r>
            <a:r>
              <a:rPr lang="en-US" b="0" dirty="0" err="1"/>
              <a:t>anglais</a:t>
            </a:r>
            <a:r>
              <a:rPr lang="en-US" b="0" dirty="0"/>
              <a:t> ?’ foot – bien.  la </a:t>
            </a:r>
            <a:r>
              <a:rPr lang="en-US" b="0" dirty="0" err="1"/>
              <a:t>connexion</a:t>
            </a:r>
            <a:r>
              <a:rPr lang="en-US" b="0" dirty="0"/>
              <a:t>, </a:t>
            </a:r>
            <a:r>
              <a:rPr lang="en-US" b="0" dirty="0" err="1"/>
              <a:t>c’est</a:t>
            </a:r>
            <a:r>
              <a:rPr lang="en-US" b="0" dirty="0"/>
              <a:t> quoi ? la langue ? la chambre ? comment ? la description ? la tête ?</a:t>
            </a:r>
          </a:p>
          <a:p>
            <a:pPr marL="228600" indent="-228600">
              <a:buAutoNum type="arabicPeriod"/>
            </a:pPr>
            <a:r>
              <a:rPr lang="en-US" b="0" dirty="0"/>
              <a:t>Pupils </a:t>
            </a:r>
            <a:r>
              <a:rPr lang="en-GB" b="0" dirty="0"/>
              <a:t>work in pairs to say all the words and decide which words belong in which category.</a:t>
            </a:r>
            <a:endParaRPr lang="en-US" b="0" i="1" dirty="0"/>
          </a:p>
          <a:p>
            <a:pPr marL="228600" indent="-228600">
              <a:buAutoNum type="arabicPeriod"/>
            </a:pPr>
            <a:r>
              <a:rPr lang="en-US" b="0" dirty="0"/>
              <a:t>Elicit the answers and click on each word to move it to its correct category. </a:t>
            </a:r>
          </a:p>
          <a:p>
            <a:pPr marL="0" indent="0">
              <a:buNone/>
            </a:pPr>
            <a:endParaRPr lang="en-US" b="0" baseline="0" noProof="0" dirty="0"/>
          </a:p>
          <a:p>
            <a:pPr marL="0" indent="0">
              <a:buNone/>
            </a:pPr>
            <a:r>
              <a:rPr lang="en-US" b="1" baseline="0" noProof="0" dirty="0"/>
              <a:t>Note</a:t>
            </a:r>
            <a:r>
              <a:rPr lang="en-US" b="0" baseline="0" noProof="0" dirty="0"/>
              <a:t>: if pupils get stuck, encourage them not to work sequentially 1-15, but to look at all the items and find connections.</a:t>
            </a:r>
          </a:p>
          <a:p>
            <a:pPr marL="0" indent="0">
              <a:buNone/>
            </a:pPr>
            <a:endParaRPr lang="en-US" b="0" baseline="0" noProof="0"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760720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5 minutes</a:t>
            </a:r>
            <a:b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</a:b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written understanding of il y a and est.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Ensure that the task is clear.  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Pupils could write 1 – 6 and the correct English verb.</a:t>
            </a: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Transcript</a:t>
            </a:r>
            <a:r>
              <a:rPr lang="en-GB" sz="1200" b="0" strike="noStrike" spc="-1" dirty="0">
                <a:latin typeface="Arial"/>
              </a:rPr>
              <a:t>:</a:t>
            </a:r>
          </a:p>
          <a:p>
            <a:pPr>
              <a:lnSpc>
                <a:spcPct val="100000"/>
              </a:lnSpc>
            </a:pPr>
            <a:r>
              <a:rPr lang="es-ES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Aujourd’hui, elle est à l’école.</a:t>
            </a:r>
            <a:br>
              <a:rPr lang="es-ES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s-ES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Mais un ami est absent.</a:t>
            </a:r>
            <a:br>
              <a:rPr lang="es-ES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Il a </a:t>
            </a:r>
            <a:r>
              <a:rPr lang="en-GB" sz="1800" b="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chaud</a:t>
            </a: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et </a:t>
            </a:r>
            <a:r>
              <a:rPr lang="en-GB" sz="1800" b="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froid</a:t>
            </a: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b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Dans la </a:t>
            </a:r>
            <a:r>
              <a:rPr lang="en-GB" sz="1800" b="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classe</a:t>
            </a: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il y a deux </a:t>
            </a:r>
            <a:r>
              <a:rPr lang="en-GB" sz="1800" b="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portes</a:t>
            </a: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b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Elle a </a:t>
            </a:r>
            <a:r>
              <a:rPr lang="en-GB" sz="1800" b="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peur</a:t>
            </a: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b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Sur la table il y a un livre.</a:t>
            </a:r>
            <a:br>
              <a:rPr lang="en-GB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97710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b="1" dirty="0"/>
              <a:t>Timing: 2 minutes</a:t>
            </a:r>
          </a:p>
          <a:p>
            <a:endParaRPr lang="en-US" b="1" dirty="0"/>
          </a:p>
          <a:p>
            <a:r>
              <a:rPr lang="en-US" b="1" dirty="0"/>
              <a:t>Aim: </a:t>
            </a:r>
            <a:r>
              <a:rPr lang="en-US" b="0" dirty="0"/>
              <a:t>to introduce the use of </a:t>
            </a:r>
            <a:r>
              <a:rPr lang="en-US" b="0" i="1" dirty="0"/>
              <a:t>il </a:t>
            </a:r>
            <a:r>
              <a:rPr lang="en-US" b="0" i="0" dirty="0"/>
              <a:t>/ </a:t>
            </a:r>
            <a:r>
              <a:rPr lang="en-US" b="0" i="1" dirty="0" err="1"/>
              <a:t>elle</a:t>
            </a:r>
            <a:r>
              <a:rPr lang="en-US" b="0" i="0" dirty="0"/>
              <a:t> to mean ‘it’ with masculine / feminine nouns</a:t>
            </a:r>
            <a:endParaRPr lang="en-US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US" b="1" dirty="0"/>
              <a:t>Procedure: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through the animations to present the new knowledge orally and in writing.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Elicit the English meanings for the French examples.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dirty="0"/>
          </a:p>
        </p:txBody>
      </p:sp>
      <p:sp>
        <p:nvSpPr>
          <p:cNvPr id="166" name="Google Shape;16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5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82072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GB" b="1" dirty="0"/>
              <a:t>Timing: </a:t>
            </a:r>
            <a:r>
              <a:rPr lang="en-GB" b="0" dirty="0"/>
              <a:t>12 minutes</a:t>
            </a:r>
          </a:p>
          <a:p>
            <a:endParaRPr lang="en-GB" b="0" dirty="0"/>
          </a:p>
          <a:p>
            <a:r>
              <a:rPr lang="en-GB" b="1" dirty="0"/>
              <a:t>Aim: </a:t>
            </a:r>
            <a:r>
              <a:rPr lang="en-GB" b="0" dirty="0"/>
              <a:t>to practise written production written production and comprehension of a range of taught vocabulary and structures, particularly </a:t>
            </a:r>
          </a:p>
          <a:p>
            <a:endParaRPr lang="en-GB" b="1" baseline="0" dirty="0"/>
          </a:p>
          <a:p>
            <a:r>
              <a:rPr lang="en-GB" b="1" baseline="0" dirty="0"/>
              <a:t>Procedure:</a:t>
            </a:r>
            <a:endParaRPr lang="en-GB" b="1" dirty="0"/>
          </a:p>
          <a:p>
            <a:pPr marL="228600" indent="-228600">
              <a:buAutoNum type="arabicPeriod"/>
            </a:pPr>
            <a:r>
              <a:rPr lang="en-GB" baseline="0" dirty="0"/>
              <a:t>Teachers read the instruction and clarify the meaning.</a:t>
            </a:r>
          </a:p>
          <a:p>
            <a:pPr marL="228600" indent="-228600">
              <a:buAutoNum type="arabicPeriod"/>
            </a:pPr>
            <a:r>
              <a:rPr lang="en-GB" baseline="0" dirty="0"/>
              <a:t>Talk pupils through the first sentence and reveal the French and English translations.</a:t>
            </a:r>
          </a:p>
          <a:p>
            <a:pPr marL="228600" indent="-228600">
              <a:buAutoNum type="arabicPeriod"/>
            </a:pPr>
            <a:r>
              <a:rPr lang="en-GB" baseline="0" dirty="0"/>
              <a:t>Pupils works in pairs/small groups to complete the rest of the sentences.</a:t>
            </a:r>
          </a:p>
          <a:p>
            <a:pPr marL="228600" indent="-228600">
              <a:buAutoNum type="arabicPeriod"/>
            </a:pPr>
            <a:r>
              <a:rPr lang="en-GB" baseline="0" dirty="0"/>
              <a:t>Teacher circulates to support.</a:t>
            </a:r>
          </a:p>
          <a:p>
            <a:pPr marL="228600" indent="-228600">
              <a:buAutoNum type="arabicPeriod"/>
            </a:pPr>
            <a:r>
              <a:rPr lang="en-GB" baseline="0" dirty="0"/>
              <a:t>Click to reveal and correct responses.</a:t>
            </a:r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483173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2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22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66831-990D-4F2F-9C07-338AF4E9D4C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300235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4622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1083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172560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595966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63AEF1-E9A9-45DF-8F8A-820D142A14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D8CBC73-4B47-4B6F-8AE8-B4BE32B6D3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0E1F4E-7DC3-4597-ADFB-4D17A52E19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70640-4EEC-4058-87AD-DDF7A2331AB5}" type="datetimeFigureOut">
              <a:rPr lang="en-GB" smtClean="0"/>
              <a:t>30/06/2023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F07248-F113-4053-AF70-4ACB1533E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8577AB-C642-4B51-883E-1DD06CB59D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30811-EE47-46D4-A519-5BA6953744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12781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C426E5-6EF7-407D-A97B-3A4B7FC027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08E906-6B97-48C1-9987-A79DDD5D74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A21A4A-4706-41C1-AB81-25A5A93A3B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70640-4EEC-4058-87AD-DDF7A2331AB5}" type="datetimeFigureOut">
              <a:rPr lang="en-GB" smtClean="0"/>
              <a:t>30/06/2023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13850B-BF17-40D4-A2E4-CBCECA8DE1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B07F9C-26D2-4034-9D17-762CCAEDA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30811-EE47-46D4-A519-5BA6953744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87188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0CFD36-37E1-4D24-9158-8BC171A0CD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5C6762-C841-4C8C-A4AB-FA38C59AFC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2E9455-4283-4275-B333-FD0AF68EB0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70640-4EEC-4058-87AD-DDF7A2331AB5}" type="datetimeFigureOut">
              <a:rPr lang="en-GB" smtClean="0"/>
              <a:t>30/06/2023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5BC11A-1550-4A85-984E-3F0D07F3D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FA8BA1-8AD6-4ED5-A642-D4BD2A3CC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30811-EE47-46D4-A519-5BA6953744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42510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113D1B-512A-4E53-8685-3FC16F9590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5F5B8D-1694-45CD-AB91-3B6C71544B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C12219-EF92-4C16-9674-FBC337B1B3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6F8F59-C5BF-4B49-8EBD-0153CE4979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70640-4EEC-4058-87AD-DDF7A2331AB5}" type="datetimeFigureOut">
              <a:rPr lang="en-GB" smtClean="0"/>
              <a:t>30/06/2023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47040E-A5C5-4F79-AE30-701D131DC1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922812-2BF2-4084-BFEC-10DA51F3AB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30811-EE47-46D4-A519-5BA6953744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36439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587F79-C95C-4656-A784-EABA63C2CA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D4F3F9-3BFE-4873-AB73-7322F24983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62D2C8-23DA-4FFB-A46E-01B77CAD60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195E8E-92D1-4C9A-9680-B45450E6C9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CFF955C-62A4-43E7-A750-D04A8D0BE99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A2F72C9-8A56-4457-8419-6699640AEF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70640-4EEC-4058-87AD-DDF7A2331AB5}" type="datetimeFigureOut">
              <a:rPr lang="en-GB" smtClean="0"/>
              <a:t>30/06/2023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CFE023A-D839-4229-B588-BD8B2CA7A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2A3E236-C3A5-4087-8737-F3334D4C6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30811-EE47-46D4-A519-5BA6953744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29260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74D67E-D74E-46A8-A9D9-5955D9C16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8A73ADE-4FD2-493D-8222-B2E88B813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70640-4EEC-4058-87AD-DDF7A2331AB5}" type="datetimeFigureOut">
              <a:rPr lang="en-GB" smtClean="0"/>
              <a:t>30/06/2023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BF9A3A-EC54-431A-9543-647DB2D863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6DDF58-FC01-4979-9C2A-91D68A29B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30811-EE47-46D4-A519-5BA6953744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09937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F080233-F644-4B8E-A9D1-5FD1450B0A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70640-4EEC-4058-87AD-DDF7A2331AB5}" type="datetimeFigureOut">
              <a:rPr lang="en-GB" smtClean="0"/>
              <a:t>30/06/2023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4129125-EF96-457A-BF24-8E9B48EE67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DF3017-2FCF-49E9-A61B-513355FB2A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30811-EE47-46D4-A519-5BA6953744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52491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808189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3DC23C-429B-4B92-85B3-E3AE0886AE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032F64-194D-4DAE-87FE-732C2BEA0A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C77D49-F974-4FF5-AAE4-4F0D1A4F97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4D43BF-9C01-429F-B3C8-D9201DD2C1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70640-4EEC-4058-87AD-DDF7A2331AB5}" type="datetimeFigureOut">
              <a:rPr lang="en-GB" smtClean="0"/>
              <a:t>30/06/2023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C843BA-B094-44B7-8CEF-66825474E1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278742-DD3D-4EFC-AA6F-315180143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30811-EE47-46D4-A519-5BA6953744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16692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777E41-A995-401D-B0BD-03CC164C15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B5AC2FF-356A-4468-A8C6-29A5A4A84DC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A66CF4-1C65-42FA-8D06-CB0097D561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905562-5CA4-4BC6-9CFF-5A51E04920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70640-4EEC-4058-87AD-DDF7A2331AB5}" type="datetimeFigureOut">
              <a:rPr lang="en-GB" smtClean="0"/>
              <a:t>30/06/2023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C2999B8-835E-40ED-87FD-B4791BBCEE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8EF19C-F877-4124-8995-D9B9FA52CB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30811-EE47-46D4-A519-5BA6953744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45019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850F77-6495-47C4-94D3-0C8697293C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9CEA67D-8089-46D5-A677-0D6CA81C30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DB22A4-9A5C-4948-B03B-359BD8F79F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70640-4EEC-4058-87AD-DDF7A2331AB5}" type="datetimeFigureOut">
              <a:rPr lang="en-GB" smtClean="0"/>
              <a:t>30/06/2023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7FD737-9B78-45C7-9AE0-B31F27F2CF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D2DFA7-2DC5-4AE0-9E2A-38F02AF7D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30811-EE47-46D4-A519-5BA6953744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931341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1CA31D9-71F9-4417-AAF3-5C6C8563524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A6D6C63-19F9-4723-B9F3-E1B376806D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974EAD-65C1-408E-9DA1-62833EAD7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70640-4EEC-4058-87AD-DDF7A2331AB5}" type="datetimeFigureOut">
              <a:rPr lang="en-GB" smtClean="0"/>
              <a:t>30/06/2023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0FEDFB-FA53-4AD9-9540-58537D9E9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F9F97A-FEB4-4FD8-ABDC-4C725FB9F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30811-EE47-46D4-A519-5BA6953744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61719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478887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39740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53832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5718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906417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216433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785809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2742833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DACECAC-E826-45F8-980C-2AE234B9E5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0BD633-CAA7-4A6A-8559-1309B89FE7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B28B02-8564-434A-9062-CCCA88A3C1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370640-4EEC-4058-87AD-DDF7A2331AB5}" type="datetimeFigureOut">
              <a:rPr lang="en-GB" smtClean="0"/>
              <a:t>30/06/2023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1F6642-B23F-4F47-8FAE-531783CE44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4BF0C-1249-45ED-B362-373E8D4575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230811-EE47-46D4-A519-5BA6953744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2642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.png"/><Relationship Id="rId18" Type="http://schemas.openxmlformats.org/officeDocument/2006/relationships/audio" Target="../media/audio8.wav"/><Relationship Id="rId26" Type="http://schemas.openxmlformats.org/officeDocument/2006/relationships/audio" Target="../media/audio12.wav"/><Relationship Id="rId21" Type="http://schemas.openxmlformats.org/officeDocument/2006/relationships/image" Target="../media/image12.png"/><Relationship Id="rId34" Type="http://schemas.openxmlformats.org/officeDocument/2006/relationships/image" Target="../media/image19.png"/><Relationship Id="rId7" Type="http://schemas.openxmlformats.org/officeDocument/2006/relationships/image" Target="../media/image5.svg"/><Relationship Id="rId12" Type="http://schemas.openxmlformats.org/officeDocument/2006/relationships/audio" Target="../media/audio5.wav"/><Relationship Id="rId17" Type="http://schemas.openxmlformats.org/officeDocument/2006/relationships/image" Target="../media/image10.png"/><Relationship Id="rId25" Type="http://schemas.openxmlformats.org/officeDocument/2006/relationships/image" Target="../media/image14.png"/><Relationship Id="rId33" Type="http://schemas.openxmlformats.org/officeDocument/2006/relationships/audio" Target="../media/audio15.wav"/><Relationship Id="rId38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6" Type="http://schemas.openxmlformats.org/officeDocument/2006/relationships/audio" Target="../media/audio7.wav"/><Relationship Id="rId20" Type="http://schemas.openxmlformats.org/officeDocument/2006/relationships/audio" Target="../media/audio9.wav"/><Relationship Id="rId29" Type="http://schemas.openxmlformats.org/officeDocument/2006/relationships/image" Target="../media/image1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.png"/><Relationship Id="rId11" Type="http://schemas.openxmlformats.org/officeDocument/2006/relationships/image" Target="../media/image7.png"/><Relationship Id="rId24" Type="http://schemas.openxmlformats.org/officeDocument/2006/relationships/audio" Target="../media/audio11.wav"/><Relationship Id="rId32" Type="http://schemas.openxmlformats.org/officeDocument/2006/relationships/image" Target="../media/image18.png"/><Relationship Id="rId37" Type="http://schemas.openxmlformats.org/officeDocument/2006/relationships/audio" Target="../media/audio17.wav"/><Relationship Id="rId5" Type="http://schemas.openxmlformats.org/officeDocument/2006/relationships/audio" Target="../media/audio2.wav"/><Relationship Id="rId15" Type="http://schemas.openxmlformats.org/officeDocument/2006/relationships/image" Target="../media/image9.png"/><Relationship Id="rId23" Type="http://schemas.openxmlformats.org/officeDocument/2006/relationships/image" Target="../media/image13.png"/><Relationship Id="rId28" Type="http://schemas.openxmlformats.org/officeDocument/2006/relationships/audio" Target="../media/audio13.wav"/><Relationship Id="rId36" Type="http://schemas.openxmlformats.org/officeDocument/2006/relationships/image" Target="../media/image20.png"/><Relationship Id="rId10" Type="http://schemas.openxmlformats.org/officeDocument/2006/relationships/audio" Target="../media/audio4.wav"/><Relationship Id="rId19" Type="http://schemas.openxmlformats.org/officeDocument/2006/relationships/image" Target="../media/image11.jpg"/><Relationship Id="rId31" Type="http://schemas.openxmlformats.org/officeDocument/2006/relationships/image" Target="../media/image17.png"/><Relationship Id="rId4" Type="http://schemas.openxmlformats.org/officeDocument/2006/relationships/audio" Target="../media/audio1.wav"/><Relationship Id="rId9" Type="http://schemas.openxmlformats.org/officeDocument/2006/relationships/image" Target="../media/image6.png"/><Relationship Id="rId14" Type="http://schemas.openxmlformats.org/officeDocument/2006/relationships/audio" Target="../media/audio6.wav"/><Relationship Id="rId22" Type="http://schemas.openxmlformats.org/officeDocument/2006/relationships/audio" Target="../media/audio10.wav"/><Relationship Id="rId27" Type="http://schemas.openxmlformats.org/officeDocument/2006/relationships/image" Target="../media/image15.png"/><Relationship Id="rId30" Type="http://schemas.openxmlformats.org/officeDocument/2006/relationships/audio" Target="../media/audio14.wav"/><Relationship Id="rId35" Type="http://schemas.openxmlformats.org/officeDocument/2006/relationships/audio" Target="../media/audio16.wav"/><Relationship Id="rId8" Type="http://schemas.openxmlformats.org/officeDocument/2006/relationships/audio" Target="../media/audio3.wav"/><Relationship Id="rId3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7.gif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svg"/><Relationship Id="rId3" Type="http://schemas.openxmlformats.org/officeDocument/2006/relationships/image" Target="../media/image28.png"/><Relationship Id="rId7" Type="http://schemas.openxmlformats.org/officeDocument/2006/relationships/image" Target="../media/image32.gif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1.svg"/><Relationship Id="rId11" Type="http://schemas.openxmlformats.org/officeDocument/2006/relationships/image" Target="../media/image36.sv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2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3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ustomShape 1">
            <a:extLst>
              <a:ext uri="{FF2B5EF4-FFF2-40B4-BE49-F238E27FC236}">
                <a16:creationId xmlns:a16="http://schemas.microsoft.com/office/drawing/2014/main" id="{3A2C2736-0132-4577-8FC6-315E15541256}"/>
              </a:ext>
            </a:extLst>
          </p:cNvPr>
          <p:cNvSpPr/>
          <p:nvPr/>
        </p:nvSpPr>
        <p:spPr>
          <a:xfrm>
            <a:off x="0" y="-812"/>
            <a:ext cx="4350240" cy="6858812"/>
          </a:xfrm>
          <a:prstGeom prst="rect">
            <a:avLst/>
          </a:prstGeom>
          <a:solidFill>
            <a:srgbClr val="FADD2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6" name="CustomShape 2"/>
          <p:cNvSpPr/>
          <p:nvPr/>
        </p:nvSpPr>
        <p:spPr>
          <a:xfrm>
            <a:off x="6368040" y="4552560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Tx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odern Love" panose="04090805081005020601" pitchFamily="82" charset="0"/>
                <a:cs typeface="Arial"/>
                <a:sym typeface="Arial"/>
              </a:rPr>
              <a:t>jaune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Modern Love" panose="04090805081005020601" pitchFamily="82" charset="0"/>
              <a:cs typeface="Arial"/>
              <a:sym typeface="Arial"/>
            </a:endParaRPr>
          </a:p>
        </p:txBody>
      </p:sp>
      <p:sp>
        <p:nvSpPr>
          <p:cNvPr id="47" name="CustomShape 3"/>
          <p:cNvSpPr/>
          <p:nvPr/>
        </p:nvSpPr>
        <p:spPr>
          <a:xfrm>
            <a:off x="93381" y="6010128"/>
            <a:ext cx="4511040" cy="1898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400" b="1" i="0" u="none" strike="noStrike" kern="1200" cap="none" spc="-1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sym typeface="Arial"/>
              </a:rPr>
              <a:t>Révision</a:t>
            </a:r>
          </a:p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400" b="1" i="0" u="none" strike="noStrike" kern="1200" cap="none" spc="-1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Several SSC</a:t>
            </a:r>
          </a:p>
          <a:p>
            <a:pPr marL="343080" marR="0" lvl="0" indent="-3423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546A"/>
              </a:buClr>
              <a:buSzTx/>
              <a:buFont typeface="Century Gothic"/>
              <a:buChar char="-"/>
              <a:tabLst/>
              <a:defRPr/>
            </a:pP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5CF993-3D71-4C59-9D34-78FA39EC2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8473" y="184975"/>
            <a:ext cx="4350240" cy="1144800"/>
          </a:xfrm>
        </p:spPr>
        <p:txBody>
          <a:bodyPr/>
          <a:lstStyle/>
          <a:p>
            <a:pPr algn="ctr"/>
            <a:r>
              <a:rPr lang="en-GB" sz="4000" b="1" spc="-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entury Gothic"/>
              </a:rPr>
              <a:t>What do I know now?</a:t>
            </a:r>
            <a:endParaRPr lang="en-GB" sz="4000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10" name="Picture 9" descr="A picture containing text, electronics, computer, display&#10;&#10;Description automatically generated">
            <a:extLst>
              <a:ext uri="{FF2B5EF4-FFF2-40B4-BE49-F238E27FC236}">
                <a16:creationId xmlns:a16="http://schemas.microsoft.com/office/drawing/2014/main" id="{8BDFFAE7-0C45-4A30-878F-996539E2D9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1116" y="426354"/>
            <a:ext cx="5084505" cy="4359018"/>
          </a:xfrm>
          <a:prstGeom prst="rect">
            <a:avLst/>
          </a:prstGeom>
        </p:spPr>
      </p:pic>
      <p:pic>
        <p:nvPicPr>
          <p:cNvPr id="7" name="Picture 6" descr="A picture containing icon&#10;&#10;Description automatically generated">
            <a:extLst>
              <a:ext uri="{FF2B5EF4-FFF2-40B4-BE49-F238E27FC236}">
                <a16:creationId xmlns:a16="http://schemas.microsoft.com/office/drawing/2014/main" id="{98A386F5-8418-4285-B2AA-1EE2320CC3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04" y="1591411"/>
            <a:ext cx="4234636" cy="352516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F27DED2-F4D9-4118-9B6F-7A1351819DFF}"/>
              </a:ext>
            </a:extLst>
          </p:cNvPr>
          <p:cNvSpPr txBox="1"/>
          <p:nvPr/>
        </p:nvSpPr>
        <p:spPr>
          <a:xfrm>
            <a:off x="2348901" y="2077885"/>
            <a:ext cx="21118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32313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Bonjour ! </a:t>
            </a:r>
            <a:br>
              <a:rPr lang="en-GB" sz="2800" b="1" dirty="0">
                <a:solidFill>
                  <a:srgbClr val="32313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</a:br>
            <a:r>
              <a:rPr lang="en-GB" sz="2800" b="1" dirty="0" err="1">
                <a:solidFill>
                  <a:srgbClr val="32313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Ça</a:t>
            </a:r>
            <a:r>
              <a:rPr lang="en-GB" sz="2800" b="1" dirty="0">
                <a:solidFill>
                  <a:srgbClr val="32313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GB" sz="2800" b="1" dirty="0" err="1">
                <a:solidFill>
                  <a:srgbClr val="32313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va</a:t>
            </a:r>
            <a:r>
              <a:rPr lang="en-GB" sz="2800" b="1" dirty="0">
                <a:solidFill>
                  <a:srgbClr val="32313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p2" descr="Speech Icon, Voice, Talking, Audio, Speech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292814" y="91888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968" y="57457"/>
            <a:ext cx="2810719" cy="675762"/>
          </a:xfrm>
        </p:spPr>
        <p:txBody>
          <a:bodyPr>
            <a:normAutofit fontScale="90000"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  <a:hlinkClick r:id="" action="ppaction://noaction">
                  <a:snd r:embed="rId4" name="S2_t.wav"/>
                </a:hlinkClick>
              </a:rPr>
              <a:t>La phonétique</a:t>
            </a:r>
            <a:endParaRPr lang="es-AR" sz="3200" dirty="0">
              <a:hlinkClick r:id="" action="ppaction://noaction">
                <a:snd r:embed="rId4" name="S2_t.wav"/>
              </a:hlinkClick>
            </a:endParaRPr>
          </a:p>
        </p:txBody>
      </p:sp>
      <p:sp>
        <p:nvSpPr>
          <p:cNvPr id="90" name="Google Shape;410;p19">
            <a:extLst>
              <a:ext uri="{FF2B5EF4-FFF2-40B4-BE49-F238E27FC236}">
                <a16:creationId xmlns:a16="http://schemas.microsoft.com/office/drawing/2014/main" id="{F8840D8F-A446-CB25-86D7-2711AC602236}"/>
              </a:ext>
            </a:extLst>
          </p:cNvPr>
          <p:cNvSpPr txBox="1"/>
          <p:nvPr/>
        </p:nvSpPr>
        <p:spPr>
          <a:xfrm>
            <a:off x="11632979" y="3420295"/>
            <a:ext cx="143986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1" name="Google Shape;387;p19">
            <a:extLst>
              <a:ext uri="{FF2B5EF4-FFF2-40B4-BE49-F238E27FC236}">
                <a16:creationId xmlns:a16="http://schemas.microsoft.com/office/drawing/2014/main" id="{6A5459C3-C8D7-9249-6E78-197BA0CEE73E}"/>
              </a:ext>
            </a:extLst>
          </p:cNvPr>
          <p:cNvSpPr/>
          <p:nvPr/>
        </p:nvSpPr>
        <p:spPr>
          <a:xfrm>
            <a:off x="11002736" y="1881617"/>
            <a:ext cx="502131" cy="4156257"/>
          </a:xfrm>
          <a:prstGeom prst="rect">
            <a:avLst/>
          </a:prstGeom>
          <a:solidFill>
            <a:srgbClr val="FF2D82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2" name="Google Shape;388;p19">
            <a:extLst>
              <a:ext uri="{FF2B5EF4-FFF2-40B4-BE49-F238E27FC236}">
                <a16:creationId xmlns:a16="http://schemas.microsoft.com/office/drawing/2014/main" id="{761B85F1-AAC2-2B57-BE97-D575FF4B83C3}"/>
              </a:ext>
            </a:extLst>
          </p:cNvPr>
          <p:cNvSpPr/>
          <p:nvPr/>
        </p:nvSpPr>
        <p:spPr>
          <a:xfrm>
            <a:off x="11013953" y="1886314"/>
            <a:ext cx="503528" cy="4156259"/>
          </a:xfrm>
          <a:prstGeom prst="rect">
            <a:avLst/>
          </a:prstGeom>
          <a:solidFill>
            <a:srgbClr val="22A7CC"/>
          </a:solidFill>
          <a:ln w="9525" cap="flat" cmpd="sng">
            <a:solidFill>
              <a:srgbClr val="02456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FFFFFF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93" name="Google Shape;389;p19">
            <a:extLst>
              <a:ext uri="{FF2B5EF4-FFF2-40B4-BE49-F238E27FC236}">
                <a16:creationId xmlns:a16="http://schemas.microsoft.com/office/drawing/2014/main" id="{2D68393A-8B1D-C66E-526B-7679A08812DE}"/>
              </a:ext>
            </a:extLst>
          </p:cNvPr>
          <p:cNvCxnSpPr/>
          <p:nvPr/>
        </p:nvCxnSpPr>
        <p:spPr>
          <a:xfrm>
            <a:off x="11686108" y="1870189"/>
            <a:ext cx="0" cy="4156259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4" name="Google Shape;390;p19">
            <a:extLst>
              <a:ext uri="{FF2B5EF4-FFF2-40B4-BE49-F238E27FC236}">
                <a16:creationId xmlns:a16="http://schemas.microsoft.com/office/drawing/2014/main" id="{EEFD3CFA-C39B-65F3-4E93-F5FCC5131B4F}"/>
              </a:ext>
            </a:extLst>
          </p:cNvPr>
          <p:cNvCxnSpPr/>
          <p:nvPr/>
        </p:nvCxnSpPr>
        <p:spPr>
          <a:xfrm>
            <a:off x="11663499" y="1870188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5" name="Google Shape;391;p19">
            <a:extLst>
              <a:ext uri="{FF2B5EF4-FFF2-40B4-BE49-F238E27FC236}">
                <a16:creationId xmlns:a16="http://schemas.microsoft.com/office/drawing/2014/main" id="{5322A681-3ECD-F2E1-391E-41B32958BE28}"/>
              </a:ext>
            </a:extLst>
          </p:cNvPr>
          <p:cNvCxnSpPr/>
          <p:nvPr/>
        </p:nvCxnSpPr>
        <p:spPr>
          <a:xfrm>
            <a:off x="11686109" y="6026447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6" name="Google Shape;393;p19">
            <a:extLst>
              <a:ext uri="{FF2B5EF4-FFF2-40B4-BE49-F238E27FC236}">
                <a16:creationId xmlns:a16="http://schemas.microsoft.com/office/drawing/2014/main" id="{2540EAF5-7FB8-3C0A-B73A-60C69D8A7CC9}"/>
              </a:ext>
            </a:extLst>
          </p:cNvPr>
          <p:cNvSpPr txBox="1"/>
          <p:nvPr/>
        </p:nvSpPr>
        <p:spPr>
          <a:xfrm>
            <a:off x="11803030" y="1666496"/>
            <a:ext cx="95738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45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7" name="Google Shape;394;p19">
            <a:extLst>
              <a:ext uri="{FF2B5EF4-FFF2-40B4-BE49-F238E27FC236}">
                <a16:creationId xmlns:a16="http://schemas.microsoft.com/office/drawing/2014/main" id="{9762E8CA-899B-9B3B-7F52-FEBF7766A1CB}"/>
              </a:ext>
            </a:extLst>
          </p:cNvPr>
          <p:cNvSpPr txBox="1"/>
          <p:nvPr/>
        </p:nvSpPr>
        <p:spPr>
          <a:xfrm>
            <a:off x="11769073" y="5620178"/>
            <a:ext cx="87261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0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" name="Google Shape;395;p19">
            <a:extLst>
              <a:ext uri="{FF2B5EF4-FFF2-40B4-BE49-F238E27FC236}">
                <a16:creationId xmlns:a16="http://schemas.microsoft.com/office/drawing/2014/main" id="{8619A212-C6EE-D473-5375-DD1AFB14A213}"/>
              </a:ext>
            </a:extLst>
          </p:cNvPr>
          <p:cNvSpPr/>
          <p:nvPr/>
        </p:nvSpPr>
        <p:spPr>
          <a:xfrm>
            <a:off x="10859786" y="6256867"/>
            <a:ext cx="1058732" cy="38208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</a:t>
            </a:r>
            <a:r>
              <a:rPr kumimoji="0" lang="es-A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ÉBUT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aphicFrame>
        <p:nvGraphicFramePr>
          <p:cNvPr id="100" name="Table 5">
            <a:extLst>
              <a:ext uri="{FF2B5EF4-FFF2-40B4-BE49-F238E27FC236}">
                <a16:creationId xmlns:a16="http://schemas.microsoft.com/office/drawing/2014/main" id="{E801D8A8-C6A5-4165-ABD2-8C3DC1D0BDFD}"/>
              </a:ext>
            </a:extLst>
          </p:cNvPr>
          <p:cNvGraphicFramePr>
            <a:graphicFrameLocks noGrp="1"/>
          </p:cNvGraphicFramePr>
          <p:nvPr/>
        </p:nvGraphicFramePr>
        <p:xfrm>
          <a:off x="110417" y="1594142"/>
          <a:ext cx="10280186" cy="444373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68598">
                  <a:extLst>
                    <a:ext uri="{9D8B030D-6E8A-4147-A177-3AD203B41FA5}">
                      <a16:colId xmlns:a16="http://schemas.microsoft.com/office/drawing/2014/main" val="3762972055"/>
                    </a:ext>
                  </a:extLst>
                </a:gridCol>
                <a:gridCol w="1468598">
                  <a:extLst>
                    <a:ext uri="{9D8B030D-6E8A-4147-A177-3AD203B41FA5}">
                      <a16:colId xmlns:a16="http://schemas.microsoft.com/office/drawing/2014/main" val="178701953"/>
                    </a:ext>
                  </a:extLst>
                </a:gridCol>
                <a:gridCol w="1468598">
                  <a:extLst>
                    <a:ext uri="{9D8B030D-6E8A-4147-A177-3AD203B41FA5}">
                      <a16:colId xmlns:a16="http://schemas.microsoft.com/office/drawing/2014/main" val="3592940227"/>
                    </a:ext>
                  </a:extLst>
                </a:gridCol>
                <a:gridCol w="1468598">
                  <a:extLst>
                    <a:ext uri="{9D8B030D-6E8A-4147-A177-3AD203B41FA5}">
                      <a16:colId xmlns:a16="http://schemas.microsoft.com/office/drawing/2014/main" val="1255437448"/>
                    </a:ext>
                  </a:extLst>
                </a:gridCol>
                <a:gridCol w="1468598">
                  <a:extLst>
                    <a:ext uri="{9D8B030D-6E8A-4147-A177-3AD203B41FA5}">
                      <a16:colId xmlns:a16="http://schemas.microsoft.com/office/drawing/2014/main" val="4027068115"/>
                    </a:ext>
                  </a:extLst>
                </a:gridCol>
                <a:gridCol w="1468598">
                  <a:extLst>
                    <a:ext uri="{9D8B030D-6E8A-4147-A177-3AD203B41FA5}">
                      <a16:colId xmlns:a16="http://schemas.microsoft.com/office/drawing/2014/main" val="2144741330"/>
                    </a:ext>
                  </a:extLst>
                </a:gridCol>
                <a:gridCol w="1468598">
                  <a:extLst>
                    <a:ext uri="{9D8B030D-6E8A-4147-A177-3AD203B41FA5}">
                      <a16:colId xmlns:a16="http://schemas.microsoft.com/office/drawing/2014/main" val="3501905077"/>
                    </a:ext>
                  </a:extLst>
                </a:gridCol>
              </a:tblGrid>
              <a:tr h="1481244">
                <a:tc>
                  <a:txBody>
                    <a:bodyPr/>
                    <a:lstStyle/>
                    <a:p>
                      <a:pPr algn="ctr"/>
                      <a:r>
                        <a:rPr lang="en-GB" sz="2300" b="1" dirty="0" err="1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boliv</a:t>
                      </a:r>
                      <a:r>
                        <a:rPr lang="en-GB" sz="2300" b="1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_ _ _</a:t>
                      </a:r>
                    </a:p>
                  </a:txBody>
                  <a:tcPr anchor="b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A7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1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op_ _ _ _</a:t>
                      </a:r>
                    </a:p>
                  </a:txBody>
                  <a:tcPr anchor="b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8FC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err="1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fris</a:t>
                      </a:r>
                      <a:r>
                        <a:rPr lang="en-GB" sz="2400" b="1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_ _ et</a:t>
                      </a:r>
                    </a:p>
                  </a:txBody>
                  <a:tcPr anchor="b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2D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err="1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baga</a:t>
                      </a:r>
                      <a:r>
                        <a:rPr lang="en-GB" sz="2000" b="1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_ _ e</a:t>
                      </a:r>
                    </a:p>
                  </a:txBody>
                  <a:tcPr anchor="b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A7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1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fêl_re</a:t>
                      </a:r>
                      <a:endParaRPr lang="en-US" sz="20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D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926510"/>
                  </a:ext>
                </a:extLst>
              </a:tr>
              <a:tr h="1481244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noix</a:t>
                      </a:r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de </a:t>
                      </a:r>
                      <a:r>
                        <a:rPr lang="en-GB" sz="20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caj</a:t>
                      </a:r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 _</a:t>
                      </a:r>
                    </a:p>
                  </a:txBody>
                  <a:tcPr anchor="b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8FC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1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300" b="1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v_ _ </a:t>
                      </a:r>
                      <a:r>
                        <a:rPr lang="en-GB" sz="2300" b="1" dirty="0" err="1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lette</a:t>
                      </a:r>
                      <a:endParaRPr lang="en-GB" sz="2300" b="1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D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1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coup_</a:t>
                      </a:r>
                    </a:p>
                  </a:txBody>
                  <a:tcPr anchor="b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8FC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1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lun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 _ re</a:t>
                      </a:r>
                    </a:p>
                  </a:txBody>
                  <a:tcPr anchor="b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8F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2756021"/>
                  </a:ext>
                </a:extLst>
              </a:tr>
              <a:tr h="1481244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cale_on</a:t>
                      </a:r>
                      <a:endParaRPr lang="en-GB" sz="20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D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b_ _ </a:t>
                      </a:r>
                      <a:r>
                        <a:rPr lang="en-GB" sz="2000" b="1" dirty="0" err="1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cal</a:t>
                      </a:r>
                      <a:endParaRPr lang="en-GB" sz="2000" b="1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2D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_</a:t>
                      </a:r>
                      <a:r>
                        <a:rPr lang="en-GB" sz="2400" b="1" dirty="0" err="1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apper</a:t>
                      </a:r>
                      <a:endParaRPr lang="en-GB" sz="2400" b="1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A7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1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c_ _ </a:t>
                      </a:r>
                      <a:r>
                        <a:rPr lang="en-GB" sz="2400" b="1" dirty="0" err="1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tre</a:t>
                      </a:r>
                      <a:endParaRPr lang="en-GB" sz="2400" b="1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D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err="1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fauc</a:t>
                      </a:r>
                      <a:r>
                        <a:rPr lang="en-GB" sz="2400" b="1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_ _ </a:t>
                      </a:r>
                    </a:p>
                  </a:txBody>
                  <a:tcPr anchor="b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2D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err="1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adi</a:t>
                      </a:r>
                      <a:r>
                        <a:rPr lang="en-GB" sz="2400" b="1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_ _ x</a:t>
                      </a:r>
                    </a:p>
                  </a:txBody>
                  <a:tcPr anchor="b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A7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7828032"/>
                  </a:ext>
                </a:extLst>
              </a:tr>
            </a:tbl>
          </a:graphicData>
        </a:graphic>
      </p:graphicFrame>
      <p:sp>
        <p:nvSpPr>
          <p:cNvPr id="40" name="Speech Bubble: Rectangle with Corners Rounded 39">
            <a:hlinkClick r:id="" action="ppaction://noaction">
              <a:snd r:embed="rId5" name="S2_i.wav"/>
            </a:hlinkClick>
            <a:extLst>
              <a:ext uri="{FF2B5EF4-FFF2-40B4-BE49-F238E27FC236}">
                <a16:creationId xmlns:a16="http://schemas.microsoft.com/office/drawing/2014/main" id="{3175C5BA-CEDC-F804-3E9B-FB68EA867D93}"/>
              </a:ext>
            </a:extLst>
          </p:cNvPr>
          <p:cNvSpPr/>
          <p:nvPr/>
        </p:nvSpPr>
        <p:spPr>
          <a:xfrm>
            <a:off x="3691977" y="149697"/>
            <a:ext cx="6686986" cy="461665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TextBox 40">
            <a:hlinkClick r:id="" action="ppaction://noaction">
              <a:snd r:embed="rId5" name="S2_i.wav"/>
            </a:hlinkClick>
            <a:extLst>
              <a:ext uri="{FF2B5EF4-FFF2-40B4-BE49-F238E27FC236}">
                <a16:creationId xmlns:a16="http://schemas.microsoft.com/office/drawing/2014/main" id="{DE8621EE-5F48-0F5A-30D7-BB21B6DEA104}"/>
              </a:ext>
            </a:extLst>
          </p:cNvPr>
          <p:cNvSpPr txBox="1"/>
          <p:nvPr/>
        </p:nvSpPr>
        <p:spPr>
          <a:xfrm>
            <a:off x="3761485" y="129561"/>
            <a:ext cx="6972473" cy="45704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Écoute bien. Écris les SSC </a:t>
            </a:r>
            <a:r>
              <a:rPr kumimoji="0" lang="es-AR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correspondants</a:t>
            </a:r>
            <a:r>
              <a:rPr kumimoji="0" lang="es-A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 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2" name="Graphic 41" descr="Teacher">
            <a:extLst>
              <a:ext uri="{FF2B5EF4-FFF2-40B4-BE49-F238E27FC236}">
                <a16:creationId xmlns:a16="http://schemas.microsoft.com/office/drawing/2014/main" id="{2D9DB1CB-DF35-FD17-8C9C-6280BE73C8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645758" y="-35890"/>
            <a:ext cx="914400" cy="914400"/>
          </a:xfrm>
          <a:prstGeom prst="rect">
            <a:avLst/>
          </a:prstGeom>
        </p:spPr>
      </p:pic>
      <p:pic>
        <p:nvPicPr>
          <p:cNvPr id="9" name="Picture 8" descr="A picture containing graphic design, graphics, illustration, clipart&#10;&#10;Description automatically generated">
            <a:hlinkClick r:id="" action="ppaction://noaction">
              <a:snd r:embed="rId8" name="S2_1.wav"/>
            </a:hlinkClick>
            <a:extLst>
              <a:ext uri="{FF2B5EF4-FFF2-40B4-BE49-F238E27FC236}">
                <a16:creationId xmlns:a16="http://schemas.microsoft.com/office/drawing/2014/main" id="{5BD29C76-C5E1-42D6-A719-79F70908438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020" y="1672636"/>
            <a:ext cx="1106233" cy="999067"/>
          </a:xfrm>
          <a:prstGeom prst="rect">
            <a:avLst/>
          </a:prstGeom>
        </p:spPr>
      </p:pic>
      <p:pic>
        <p:nvPicPr>
          <p:cNvPr id="10" name="Picture 9">
            <a:hlinkClick r:id="" action="ppaction://noaction">
              <a:snd r:embed="rId10" name="S2_2.wav"/>
            </a:hlinkClick>
            <a:extLst>
              <a:ext uri="{FF2B5EF4-FFF2-40B4-BE49-F238E27FC236}">
                <a16:creationId xmlns:a16="http://schemas.microsoft.com/office/drawing/2014/main" id="{83EF7645-7DA3-41F9-8A4C-96B1CA6870A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5720" y="3006255"/>
            <a:ext cx="1332089" cy="999067"/>
          </a:xfrm>
          <a:prstGeom prst="rect">
            <a:avLst/>
          </a:prstGeom>
        </p:spPr>
      </p:pic>
      <p:pic>
        <p:nvPicPr>
          <p:cNvPr id="11" name="Picture 10">
            <a:hlinkClick r:id="" action="ppaction://noaction">
              <a:snd r:embed="rId12" name="S2_3.wav"/>
            </a:hlinkClick>
            <a:extLst>
              <a:ext uri="{FF2B5EF4-FFF2-40B4-BE49-F238E27FC236}">
                <a16:creationId xmlns:a16="http://schemas.microsoft.com/office/drawing/2014/main" id="{07218525-A7ED-43DA-A6A6-F0B6871EA892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7455" y="4766694"/>
            <a:ext cx="1175385" cy="764000"/>
          </a:xfrm>
          <a:prstGeom prst="rect">
            <a:avLst/>
          </a:prstGeom>
        </p:spPr>
      </p:pic>
      <p:pic>
        <p:nvPicPr>
          <p:cNvPr id="13" name="Picture 12">
            <a:hlinkClick r:id="" action="ppaction://noaction">
              <a:snd r:embed="rId14" name="S2_4.wav"/>
            </a:hlinkClick>
            <a:extLst>
              <a:ext uri="{FF2B5EF4-FFF2-40B4-BE49-F238E27FC236}">
                <a16:creationId xmlns:a16="http://schemas.microsoft.com/office/drawing/2014/main" id="{811E92DA-A514-453C-ABEE-D62DDD44C738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22153" y="4578303"/>
            <a:ext cx="1140782" cy="1140782"/>
          </a:xfrm>
          <a:prstGeom prst="rect">
            <a:avLst/>
          </a:prstGeom>
        </p:spPr>
      </p:pic>
      <p:pic>
        <p:nvPicPr>
          <p:cNvPr id="18" name="Picture 17">
            <a:hlinkClick r:id="" action="ppaction://noaction">
              <a:snd r:embed="rId16" name="S2_5.wav"/>
            </a:hlinkClick>
            <a:extLst>
              <a:ext uri="{FF2B5EF4-FFF2-40B4-BE49-F238E27FC236}">
                <a16:creationId xmlns:a16="http://schemas.microsoft.com/office/drawing/2014/main" id="{595E86DA-24D8-47B4-8E9D-1E27FA12395D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249523" y="4659620"/>
            <a:ext cx="1133954" cy="981541"/>
          </a:xfrm>
          <a:prstGeom prst="rect">
            <a:avLst/>
          </a:prstGeom>
        </p:spPr>
      </p:pic>
      <p:pic>
        <p:nvPicPr>
          <p:cNvPr id="20" name="Picture 19" descr="A person with green eyes wearing a veil and a flower in her hair&#10;&#10;Description automatically generated with medium confidence">
            <a:hlinkClick r:id="" action="ppaction://noaction">
              <a:snd r:embed="rId18" name="S2_6.wav"/>
            </a:hlinkClick>
            <a:extLst>
              <a:ext uri="{FF2B5EF4-FFF2-40B4-BE49-F238E27FC236}">
                <a16:creationId xmlns:a16="http://schemas.microsoft.com/office/drawing/2014/main" id="{5147F0BA-DF05-4582-9C42-06B88621AB1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5448" y="3148887"/>
            <a:ext cx="761874" cy="1015832"/>
          </a:xfrm>
          <a:prstGeom prst="ellipse">
            <a:avLst/>
          </a:prstGeom>
        </p:spPr>
      </p:pic>
      <p:pic>
        <p:nvPicPr>
          <p:cNvPr id="22" name="Picture 21" descr="A picture containing white, dance, clipart, silhouette&#10;&#10;Description automatically generated">
            <a:hlinkClick r:id="" action="ppaction://noaction">
              <a:snd r:embed="rId20" name="S2_7.wav"/>
            </a:hlinkClick>
            <a:extLst>
              <a:ext uri="{FF2B5EF4-FFF2-40B4-BE49-F238E27FC236}">
                <a16:creationId xmlns:a16="http://schemas.microsoft.com/office/drawing/2014/main" id="{E2D6B546-727B-4A43-AD03-A6FACEF2D599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705" y="1795913"/>
            <a:ext cx="1003321" cy="887312"/>
          </a:xfrm>
          <a:prstGeom prst="rect">
            <a:avLst/>
          </a:prstGeom>
        </p:spPr>
      </p:pic>
      <p:pic>
        <p:nvPicPr>
          <p:cNvPr id="23" name="Picture 22">
            <a:hlinkClick r:id="" action="ppaction://noaction">
              <a:snd r:embed="rId22" name="S2_8.wav"/>
            </a:hlinkClick>
            <a:extLst>
              <a:ext uri="{FF2B5EF4-FFF2-40B4-BE49-F238E27FC236}">
                <a16:creationId xmlns:a16="http://schemas.microsoft.com/office/drawing/2014/main" id="{38074017-1007-4C6B-BB25-23ADA6E34052}"/>
              </a:ext>
            </a:extLst>
          </p:cNvPr>
          <p:cNvPicPr>
            <a:picLocks noChangeAspect="1"/>
          </p:cNvPicPr>
          <p:nvPr/>
        </p:nvPicPr>
        <p:blipFill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61873" y="1618895"/>
            <a:ext cx="1057816" cy="1140782"/>
          </a:xfrm>
          <a:prstGeom prst="rect">
            <a:avLst/>
          </a:prstGeom>
        </p:spPr>
      </p:pic>
      <p:pic>
        <p:nvPicPr>
          <p:cNvPr id="24" name="Picture 23">
            <a:hlinkClick r:id="" action="ppaction://noaction">
              <a:snd r:embed="rId24" name="S2_9.wav"/>
            </a:hlinkClick>
            <a:extLst>
              <a:ext uri="{FF2B5EF4-FFF2-40B4-BE49-F238E27FC236}">
                <a16:creationId xmlns:a16="http://schemas.microsoft.com/office/drawing/2014/main" id="{817C5AA1-6C8C-46A7-B42B-24E1051193BE}"/>
              </a:ext>
            </a:extLst>
          </p:cNvPr>
          <p:cNvPicPr>
            <a:picLocks noChangeAspect="1"/>
          </p:cNvPicPr>
          <p:nvPr/>
        </p:nvPicPr>
        <p:blipFill>
          <a:blip r:embed="rId2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41648" y="1807104"/>
            <a:ext cx="1058733" cy="793515"/>
          </a:xfrm>
          <a:prstGeom prst="rect">
            <a:avLst/>
          </a:prstGeom>
        </p:spPr>
      </p:pic>
      <p:pic>
        <p:nvPicPr>
          <p:cNvPr id="26" name="Picture 25">
            <a:hlinkClick r:id="" action="ppaction://noaction">
              <a:snd r:embed="rId26" name="S2_10.wav"/>
            </a:hlinkClick>
            <a:extLst>
              <a:ext uri="{FF2B5EF4-FFF2-40B4-BE49-F238E27FC236}">
                <a16:creationId xmlns:a16="http://schemas.microsoft.com/office/drawing/2014/main" id="{A7D9A377-BAA0-48F6-A9D1-BEFEFA910AA2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6359841" y="3203956"/>
            <a:ext cx="740878" cy="987189"/>
          </a:xfrm>
          <a:prstGeom prst="rect">
            <a:avLst/>
          </a:prstGeom>
        </p:spPr>
      </p:pic>
      <p:pic>
        <p:nvPicPr>
          <p:cNvPr id="27" name="Picture 26">
            <a:hlinkClick r:id="" action="ppaction://noaction">
              <a:snd r:embed="rId28" name="S2_11.wav"/>
            </a:hlinkClick>
            <a:extLst>
              <a:ext uri="{FF2B5EF4-FFF2-40B4-BE49-F238E27FC236}">
                <a16:creationId xmlns:a16="http://schemas.microsoft.com/office/drawing/2014/main" id="{9F05BA12-9C7E-4B6D-AC4D-041B5641C35A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6013006" y="4633522"/>
            <a:ext cx="1417516" cy="727658"/>
          </a:xfrm>
          <a:prstGeom prst="rect">
            <a:avLst/>
          </a:prstGeom>
        </p:spPr>
      </p:pic>
      <p:pic>
        <p:nvPicPr>
          <p:cNvPr id="31" name="Picture 30">
            <a:hlinkClick r:id="" action="ppaction://noaction">
              <a:snd r:embed="rId30" name="S2_13.wav"/>
            </a:hlinkClick>
            <a:extLst>
              <a:ext uri="{FF2B5EF4-FFF2-40B4-BE49-F238E27FC236}">
                <a16:creationId xmlns:a16="http://schemas.microsoft.com/office/drawing/2014/main" id="{B6258CD5-A487-48AE-875B-573D412F6D75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8948391" y="4678129"/>
            <a:ext cx="1324802" cy="745201"/>
          </a:xfrm>
          <a:prstGeom prst="rect">
            <a:avLst/>
          </a:prstGeom>
        </p:spPr>
      </p:pic>
      <p:pic>
        <p:nvPicPr>
          <p:cNvPr id="37" name="Picture 36" descr="A person standing on a mountain looking at the moon&#10;&#10;Description automatically generated with medium confidence">
            <a:extLst>
              <a:ext uri="{FF2B5EF4-FFF2-40B4-BE49-F238E27FC236}">
                <a16:creationId xmlns:a16="http://schemas.microsoft.com/office/drawing/2014/main" id="{EBA6961E-2F04-4BDD-B43A-4DE8AD91573E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0926" y="3179314"/>
            <a:ext cx="1059627" cy="1059627"/>
          </a:xfrm>
          <a:prstGeom prst="rect">
            <a:avLst/>
          </a:prstGeom>
        </p:spPr>
      </p:pic>
      <p:pic>
        <p:nvPicPr>
          <p:cNvPr id="35" name="Picture 34" descr="A picture containing nature, circle, astronomical object, night&#10;&#10;Description automatically generated">
            <a:hlinkClick r:id="" action="ppaction://noaction">
              <a:snd r:embed="rId33" name="S2_14.wav"/>
            </a:hlinkClick>
            <a:extLst>
              <a:ext uri="{FF2B5EF4-FFF2-40B4-BE49-F238E27FC236}">
                <a16:creationId xmlns:a16="http://schemas.microsoft.com/office/drawing/2014/main" id="{8D83B82D-EAE1-4EFF-A33A-146AF7C58C42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6605" y="3276538"/>
            <a:ext cx="1311104" cy="655552"/>
          </a:xfrm>
          <a:prstGeom prst="rect">
            <a:avLst/>
          </a:prstGeom>
        </p:spPr>
      </p:pic>
      <p:pic>
        <p:nvPicPr>
          <p:cNvPr id="39" name="Picture 38" descr="A picture containing black and white, art&#10;&#10;Description automatically generated">
            <a:hlinkClick r:id="" action="ppaction://noaction">
              <a:snd r:embed="rId35" name="S2_15.wav"/>
            </a:hlinkClick>
            <a:extLst>
              <a:ext uri="{FF2B5EF4-FFF2-40B4-BE49-F238E27FC236}">
                <a16:creationId xmlns:a16="http://schemas.microsoft.com/office/drawing/2014/main" id="{A5642E72-384B-4752-B05A-962EEC5BCBC6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7070" y="1624151"/>
            <a:ext cx="1585527" cy="1018206"/>
          </a:xfrm>
          <a:prstGeom prst="rect">
            <a:avLst/>
          </a:prstGeom>
        </p:spPr>
      </p:pic>
      <p:pic>
        <p:nvPicPr>
          <p:cNvPr id="1026" name="Picture 2" descr="Oiseau, Faucon, Ornithologie, Dessin">
            <a:hlinkClick r:id="" action="ppaction://noaction">
              <a:snd r:embed="rId37" name="S2_12.wav"/>
            </a:hlinkClick>
            <a:extLst>
              <a:ext uri="{FF2B5EF4-FFF2-40B4-BE49-F238E27FC236}">
                <a16:creationId xmlns:a16="http://schemas.microsoft.com/office/drawing/2014/main" id="{A2E46ADB-67EA-A4D4-D539-CABD927796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6750" y="4659620"/>
            <a:ext cx="1084231" cy="959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9" name="Callout: Down Arrow 70">
            <a:extLst>
              <a:ext uri="{FF2B5EF4-FFF2-40B4-BE49-F238E27FC236}">
                <a16:creationId xmlns:a16="http://schemas.microsoft.com/office/drawing/2014/main" id="{6D2CEC64-C7C7-6E34-7B3D-5D642530EF20}"/>
              </a:ext>
            </a:extLst>
          </p:cNvPr>
          <p:cNvSpPr/>
          <p:nvPr/>
        </p:nvSpPr>
        <p:spPr>
          <a:xfrm>
            <a:off x="114699" y="3072044"/>
            <a:ext cx="1456247" cy="1481567"/>
          </a:xfrm>
          <a:prstGeom prst="downArrowCallou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Noix de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caj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ou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[cashew]</a:t>
            </a:r>
          </a:p>
        </p:txBody>
      </p:sp>
      <p:sp>
        <p:nvSpPr>
          <p:cNvPr id="44" name="Callout: Down Arrow 70">
            <a:extLst>
              <a:ext uri="{FF2B5EF4-FFF2-40B4-BE49-F238E27FC236}">
                <a16:creationId xmlns:a16="http://schemas.microsoft.com/office/drawing/2014/main" id="{558B8E83-100F-4C95-8D2F-AEE71BA68077}"/>
              </a:ext>
            </a:extLst>
          </p:cNvPr>
          <p:cNvSpPr/>
          <p:nvPr/>
        </p:nvSpPr>
        <p:spPr>
          <a:xfrm rot="16200000">
            <a:off x="130189" y="4555257"/>
            <a:ext cx="1456247" cy="1481567"/>
          </a:xfrm>
          <a:prstGeom prst="downArrowCallou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cale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ç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on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[boxer shorts]</a:t>
            </a:r>
          </a:p>
        </p:txBody>
      </p:sp>
      <p:sp>
        <p:nvSpPr>
          <p:cNvPr id="45" name="Callout: Down Arrow 70">
            <a:extLst>
              <a:ext uri="{FF2B5EF4-FFF2-40B4-BE49-F238E27FC236}">
                <a16:creationId xmlns:a16="http://schemas.microsoft.com/office/drawing/2014/main" id="{EBA4C2F7-0880-4B21-91FA-F78EB2BE669F}"/>
              </a:ext>
            </a:extLst>
          </p:cNvPr>
          <p:cNvSpPr/>
          <p:nvPr/>
        </p:nvSpPr>
        <p:spPr>
          <a:xfrm rot="16200000">
            <a:off x="1599375" y="4542009"/>
            <a:ext cx="1456247" cy="1481567"/>
          </a:xfrm>
          <a:prstGeom prst="downArrowCallou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b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an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cal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[wobbly]</a:t>
            </a:r>
          </a:p>
        </p:txBody>
      </p:sp>
      <p:sp>
        <p:nvSpPr>
          <p:cNvPr id="47" name="Call-out: Up Arrow 46">
            <a:extLst>
              <a:ext uri="{FF2B5EF4-FFF2-40B4-BE49-F238E27FC236}">
                <a16:creationId xmlns:a16="http://schemas.microsoft.com/office/drawing/2014/main" id="{D74D5A4A-BD1C-4D40-A97B-E0D26118B7C7}"/>
              </a:ext>
            </a:extLst>
          </p:cNvPr>
          <p:cNvSpPr/>
          <p:nvPr/>
        </p:nvSpPr>
        <p:spPr>
          <a:xfrm>
            <a:off x="3054335" y="3073101"/>
            <a:ext cx="1455268" cy="1481568"/>
          </a:xfrm>
          <a:prstGeom prst="upArrowCallout">
            <a:avLst>
              <a:gd name="adj1" fmla="val 23036"/>
              <a:gd name="adj2" fmla="val 25000"/>
              <a:gd name="adj3" fmla="val 25000"/>
              <a:gd name="adj4" fmla="val 6497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oi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lette</a:t>
            </a:r>
            <a:b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[veil]</a:t>
            </a:r>
          </a:p>
        </p:txBody>
      </p:sp>
      <p:sp>
        <p:nvSpPr>
          <p:cNvPr id="48" name="Call-out: Up Arrow 47">
            <a:extLst>
              <a:ext uri="{FF2B5EF4-FFF2-40B4-BE49-F238E27FC236}">
                <a16:creationId xmlns:a16="http://schemas.microsoft.com/office/drawing/2014/main" id="{C99537C2-D4E3-43ED-B86C-0CC34AB0BA6D}"/>
              </a:ext>
            </a:extLst>
          </p:cNvPr>
          <p:cNvSpPr/>
          <p:nvPr/>
        </p:nvSpPr>
        <p:spPr>
          <a:xfrm rot="5400000">
            <a:off x="3043716" y="1581602"/>
            <a:ext cx="1481567" cy="1481568"/>
          </a:xfrm>
          <a:prstGeom prst="upArrowCallout">
            <a:avLst>
              <a:gd name="adj1" fmla="val 23036"/>
              <a:gd name="adj2" fmla="val 25000"/>
              <a:gd name="adj3" fmla="val 25000"/>
              <a:gd name="adj4" fmla="val 6497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op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tion</a:t>
            </a:r>
            <a:b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[option]</a:t>
            </a:r>
          </a:p>
        </p:txBody>
      </p:sp>
      <p:sp>
        <p:nvSpPr>
          <p:cNvPr id="49" name="Call-out: Up Arrow 48">
            <a:extLst>
              <a:ext uri="{FF2B5EF4-FFF2-40B4-BE49-F238E27FC236}">
                <a16:creationId xmlns:a16="http://schemas.microsoft.com/office/drawing/2014/main" id="{3A862ABC-B5E1-49C6-8FB6-9753359AA441}"/>
              </a:ext>
            </a:extLst>
          </p:cNvPr>
          <p:cNvSpPr/>
          <p:nvPr/>
        </p:nvSpPr>
        <p:spPr>
          <a:xfrm rot="5400000">
            <a:off x="4503190" y="1579939"/>
            <a:ext cx="1481567" cy="1481568"/>
          </a:xfrm>
          <a:prstGeom prst="upArrowCallout">
            <a:avLst>
              <a:gd name="adj1" fmla="val 23036"/>
              <a:gd name="adj2" fmla="val 25000"/>
              <a:gd name="adj3" fmla="val 25000"/>
              <a:gd name="adj4" fmla="val 6497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fris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et</a:t>
            </a:r>
            <a:b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[chilly]</a:t>
            </a:r>
          </a:p>
        </p:txBody>
      </p:sp>
      <p:sp>
        <p:nvSpPr>
          <p:cNvPr id="50" name="Callout: Down Arrow 70">
            <a:extLst>
              <a:ext uri="{FF2B5EF4-FFF2-40B4-BE49-F238E27FC236}">
                <a16:creationId xmlns:a16="http://schemas.microsoft.com/office/drawing/2014/main" id="{130B9201-EC80-4051-B39A-723691C02487}"/>
              </a:ext>
            </a:extLst>
          </p:cNvPr>
          <p:cNvSpPr/>
          <p:nvPr/>
        </p:nvSpPr>
        <p:spPr>
          <a:xfrm>
            <a:off x="5988036" y="1583685"/>
            <a:ext cx="1456247" cy="1481567"/>
          </a:xfrm>
          <a:prstGeom prst="downArrowCallout">
            <a:avLst>
              <a:gd name="adj1" fmla="val 25000"/>
              <a:gd name="adj2" fmla="val 26142"/>
              <a:gd name="adj3" fmla="val 25000"/>
              <a:gd name="adj4" fmla="val 6497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baga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rr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[fight]</a:t>
            </a:r>
          </a:p>
        </p:txBody>
      </p:sp>
      <p:sp>
        <p:nvSpPr>
          <p:cNvPr id="51" name="Callout: Down Arrow 70">
            <a:extLst>
              <a:ext uri="{FF2B5EF4-FFF2-40B4-BE49-F238E27FC236}">
                <a16:creationId xmlns:a16="http://schemas.microsoft.com/office/drawing/2014/main" id="{600770E6-2FF6-4922-8E7C-D37E1A8B45CB}"/>
              </a:ext>
            </a:extLst>
          </p:cNvPr>
          <p:cNvSpPr/>
          <p:nvPr/>
        </p:nvSpPr>
        <p:spPr>
          <a:xfrm>
            <a:off x="5989193" y="3085951"/>
            <a:ext cx="1456247" cy="1481567"/>
          </a:xfrm>
          <a:prstGeom prst="downArrowCallout">
            <a:avLst>
              <a:gd name="adj1" fmla="val 25000"/>
              <a:gd name="adj2" fmla="val 26142"/>
              <a:gd name="adj3" fmla="val 25000"/>
              <a:gd name="adj4" fmla="val 6497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coup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[trophy]</a:t>
            </a:r>
          </a:p>
        </p:txBody>
      </p:sp>
      <p:sp>
        <p:nvSpPr>
          <p:cNvPr id="52" name="Callout: Down Arrow 70">
            <a:extLst>
              <a:ext uri="{FF2B5EF4-FFF2-40B4-BE49-F238E27FC236}">
                <a16:creationId xmlns:a16="http://schemas.microsoft.com/office/drawing/2014/main" id="{2D056583-A82E-4651-B080-2363737308AB}"/>
              </a:ext>
            </a:extLst>
          </p:cNvPr>
          <p:cNvSpPr/>
          <p:nvPr/>
        </p:nvSpPr>
        <p:spPr>
          <a:xfrm rot="16200000">
            <a:off x="5985914" y="4550685"/>
            <a:ext cx="1456247" cy="1481567"/>
          </a:xfrm>
          <a:prstGeom prst="downArrowCallou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c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in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tre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[hanger]</a:t>
            </a:r>
          </a:p>
        </p:txBody>
      </p:sp>
      <p:sp>
        <p:nvSpPr>
          <p:cNvPr id="53" name="Callout: Down Arrow 70">
            <a:extLst>
              <a:ext uri="{FF2B5EF4-FFF2-40B4-BE49-F238E27FC236}">
                <a16:creationId xmlns:a16="http://schemas.microsoft.com/office/drawing/2014/main" id="{A06AC123-9629-44D0-A265-67F1E5433ACB}"/>
              </a:ext>
            </a:extLst>
          </p:cNvPr>
          <p:cNvSpPr/>
          <p:nvPr/>
        </p:nvSpPr>
        <p:spPr>
          <a:xfrm rot="16200000">
            <a:off x="7450404" y="4552981"/>
            <a:ext cx="1481569" cy="1481567"/>
          </a:xfrm>
          <a:prstGeom prst="downArrowCallou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fauc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on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[falcon]</a:t>
            </a:r>
          </a:p>
        </p:txBody>
      </p:sp>
      <p:sp>
        <p:nvSpPr>
          <p:cNvPr id="54" name="Call-out: Up Arrow 53">
            <a:extLst>
              <a:ext uri="{FF2B5EF4-FFF2-40B4-BE49-F238E27FC236}">
                <a16:creationId xmlns:a16="http://schemas.microsoft.com/office/drawing/2014/main" id="{F75A790B-8DBE-4988-8AC8-3A4C86BB1FAB}"/>
              </a:ext>
            </a:extLst>
          </p:cNvPr>
          <p:cNvSpPr/>
          <p:nvPr/>
        </p:nvSpPr>
        <p:spPr>
          <a:xfrm>
            <a:off x="8918916" y="4538024"/>
            <a:ext cx="1455268" cy="1481568"/>
          </a:xfrm>
          <a:prstGeom prst="upArrowCallout">
            <a:avLst>
              <a:gd name="adj1" fmla="val 23036"/>
              <a:gd name="adj2" fmla="val 25000"/>
              <a:gd name="adj3" fmla="val 25000"/>
              <a:gd name="adj4" fmla="val 6497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adi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eu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x</a:t>
            </a:r>
            <a:b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GB" sz="17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[goodbyes]</a:t>
            </a:r>
          </a:p>
        </p:txBody>
      </p:sp>
      <p:sp>
        <p:nvSpPr>
          <p:cNvPr id="55" name="Call-out: Up Arrow 54">
            <a:extLst>
              <a:ext uri="{FF2B5EF4-FFF2-40B4-BE49-F238E27FC236}">
                <a16:creationId xmlns:a16="http://schemas.microsoft.com/office/drawing/2014/main" id="{26A598DA-E50F-4800-A175-C96DBCD18B75}"/>
              </a:ext>
            </a:extLst>
          </p:cNvPr>
          <p:cNvSpPr/>
          <p:nvPr/>
        </p:nvSpPr>
        <p:spPr>
          <a:xfrm>
            <a:off x="8925473" y="3059069"/>
            <a:ext cx="1455268" cy="1481568"/>
          </a:xfrm>
          <a:prstGeom prst="upArrowCallout">
            <a:avLst>
              <a:gd name="adj1" fmla="val 23036"/>
              <a:gd name="adj2" fmla="val 25000"/>
              <a:gd name="adj3" fmla="val 25000"/>
              <a:gd name="adj4" fmla="val 6497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lun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ai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</a:t>
            </a:r>
            <a:b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[lunar]</a:t>
            </a:r>
          </a:p>
        </p:txBody>
      </p:sp>
      <p:sp>
        <p:nvSpPr>
          <p:cNvPr id="56" name="Call-out: Up Arrow 55">
            <a:extLst>
              <a:ext uri="{FF2B5EF4-FFF2-40B4-BE49-F238E27FC236}">
                <a16:creationId xmlns:a16="http://schemas.microsoft.com/office/drawing/2014/main" id="{B764B87D-327E-48C7-A907-2550D3D014BF}"/>
              </a:ext>
            </a:extLst>
          </p:cNvPr>
          <p:cNvSpPr/>
          <p:nvPr/>
        </p:nvSpPr>
        <p:spPr>
          <a:xfrm>
            <a:off x="8918916" y="1591533"/>
            <a:ext cx="1455268" cy="1481568"/>
          </a:xfrm>
          <a:prstGeom prst="upArrowCallout">
            <a:avLst>
              <a:gd name="adj1" fmla="val 23036"/>
              <a:gd name="adj2" fmla="val 25000"/>
              <a:gd name="adj3" fmla="val 25000"/>
              <a:gd name="adj4" fmla="val 6497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fêl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[crack]</a:t>
            </a:r>
          </a:p>
        </p:txBody>
      </p:sp>
      <p:sp>
        <p:nvSpPr>
          <p:cNvPr id="3" name="Call-out: Up Arrow 2">
            <a:extLst>
              <a:ext uri="{FF2B5EF4-FFF2-40B4-BE49-F238E27FC236}">
                <a16:creationId xmlns:a16="http://schemas.microsoft.com/office/drawing/2014/main" id="{A356198E-A7E8-46AC-BB4D-0FC548C52873}"/>
              </a:ext>
            </a:extLst>
          </p:cNvPr>
          <p:cNvSpPr/>
          <p:nvPr/>
        </p:nvSpPr>
        <p:spPr>
          <a:xfrm>
            <a:off x="3046875" y="4557364"/>
            <a:ext cx="1455268" cy="1481568"/>
          </a:xfrm>
          <a:prstGeom prst="upArrowCallout">
            <a:avLst>
              <a:gd name="adj1" fmla="val 23036"/>
              <a:gd name="adj2" fmla="val 25000"/>
              <a:gd name="adj3" fmla="val 25000"/>
              <a:gd name="adj4" fmla="val 6497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apper</a:t>
            </a:r>
            <a:b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[to bark]</a:t>
            </a:r>
          </a:p>
        </p:txBody>
      </p:sp>
      <p:sp>
        <p:nvSpPr>
          <p:cNvPr id="114" name="Callout: Down Arrow 70">
            <a:extLst>
              <a:ext uri="{FF2B5EF4-FFF2-40B4-BE49-F238E27FC236}">
                <a16:creationId xmlns:a16="http://schemas.microsoft.com/office/drawing/2014/main" id="{1A8C6CBC-8EAD-B7CF-9B41-8C9AFE898DA2}"/>
              </a:ext>
            </a:extLst>
          </p:cNvPr>
          <p:cNvSpPr/>
          <p:nvPr/>
        </p:nvSpPr>
        <p:spPr>
          <a:xfrm>
            <a:off x="104848" y="1575092"/>
            <a:ext cx="1456247" cy="1481567"/>
          </a:xfrm>
          <a:prstGeom prst="downArrowCallout">
            <a:avLst>
              <a:gd name="adj1" fmla="val 25000"/>
              <a:gd name="adj2" fmla="val 26142"/>
              <a:gd name="adj3" fmla="val 25000"/>
              <a:gd name="adj4" fmla="val 6497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boliv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ien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[Bolivian]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2" presetClass="exit" presetSubtype="4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7" dur="450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68" dur="45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49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</p:childTnLst>
        </p:cTn>
      </p:par>
    </p:tnLst>
    <p:bldLst>
      <p:bldP spid="92" grpId="0" animBg="1"/>
      <p:bldP spid="109" grpId="0" animBg="1"/>
      <p:bldP spid="44" grpId="0" animBg="1"/>
      <p:bldP spid="45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3" grpId="0" animBg="1"/>
      <p:bldP spid="11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66" y="70258"/>
            <a:ext cx="2810719" cy="675762"/>
          </a:xfrm>
        </p:spPr>
        <p:txBody>
          <a:bodyPr>
            <a:normAutofit/>
          </a:bodyPr>
          <a:lstStyle/>
          <a:p>
            <a:r>
              <a:rPr lang="en-GB" sz="32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Vocabulaire</a:t>
            </a:r>
            <a:endParaRPr lang="en-GB" sz="3200" dirty="0"/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FC774BB8-B7A3-483B-A275-B0B00586723F}"/>
              </a:ext>
            </a:extLst>
          </p:cNvPr>
          <p:cNvSpPr txBox="1"/>
          <p:nvPr/>
        </p:nvSpPr>
        <p:spPr>
          <a:xfrm>
            <a:off x="6424404" y="-1664245"/>
            <a:ext cx="79057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FDCB1AB3-0694-469A-863A-77B315535F5D}"/>
              </a:ext>
            </a:extLst>
          </p:cNvPr>
          <p:cNvSpPr txBox="1">
            <a:spLocks/>
          </p:cNvSpPr>
          <p:nvPr/>
        </p:nvSpPr>
        <p:spPr>
          <a:xfrm>
            <a:off x="10701959" y="934595"/>
            <a:ext cx="1490041" cy="396360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prononcer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23" name="Graphic 22" descr="Teacher">
            <a:extLst>
              <a:ext uri="{FF2B5EF4-FFF2-40B4-BE49-F238E27FC236}">
                <a16:creationId xmlns:a16="http://schemas.microsoft.com/office/drawing/2014/main" id="{136C617E-5ECB-4A4A-9CDF-78E45FF6E8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548988" y="-44305"/>
            <a:ext cx="914400" cy="914400"/>
          </a:xfrm>
          <a:prstGeom prst="rect">
            <a:avLst/>
          </a:prstGeom>
        </p:spPr>
      </p:pic>
      <p:sp>
        <p:nvSpPr>
          <p:cNvPr id="24" name="Speech Bubble: Rectangle with Corners Rounded 23">
            <a:extLst>
              <a:ext uri="{FF2B5EF4-FFF2-40B4-BE49-F238E27FC236}">
                <a16:creationId xmlns:a16="http://schemas.microsoft.com/office/drawing/2014/main" id="{07954B45-1259-4993-8E68-D1C57A791ABE}"/>
              </a:ext>
            </a:extLst>
          </p:cNvPr>
          <p:cNvSpPr/>
          <p:nvPr/>
        </p:nvSpPr>
        <p:spPr>
          <a:xfrm>
            <a:off x="3463388" y="129772"/>
            <a:ext cx="7609465" cy="528835"/>
          </a:xfrm>
          <a:prstGeom prst="wedgeRoundRectCallout">
            <a:avLst>
              <a:gd name="adj1" fmla="val -53733"/>
              <a:gd name="adj2" fmla="val -14048"/>
              <a:gd name="adj3" fmla="val 16667"/>
            </a:avLst>
          </a:prstGeom>
          <a:solidFill>
            <a:srgbClr val="002060"/>
          </a:solidFill>
          <a:ln w="25400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9" name="Title 1">
            <a:extLst>
              <a:ext uri="{FF2B5EF4-FFF2-40B4-BE49-F238E27FC236}">
                <a16:creationId xmlns:a16="http://schemas.microsoft.com/office/drawing/2014/main" id="{BA5BB38B-43DA-47D1-9636-112EF46494C3}"/>
              </a:ext>
            </a:extLst>
          </p:cNvPr>
          <p:cNvSpPr txBox="1">
            <a:spLocks/>
          </p:cNvSpPr>
          <p:nvPr/>
        </p:nvSpPr>
        <p:spPr>
          <a:xfrm>
            <a:off x="3499190" y="51404"/>
            <a:ext cx="7479287" cy="6757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j-ea"/>
                <a:cs typeface="+mj-cs"/>
                <a:sym typeface="Century Gothic"/>
              </a:rPr>
              <a:t>Prononce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j-ea"/>
                <a:cs typeface="+mj-cs"/>
                <a:sym typeface="Century Gothic"/>
              </a:rPr>
              <a:t> les mots. La connexion,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j-ea"/>
                <a:cs typeface="+mj-cs"/>
                <a:sym typeface="Century Gothic"/>
              </a:rPr>
              <a:t>c’est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j-ea"/>
                <a:cs typeface="+mj-cs"/>
                <a:sym typeface="Century Gothic"/>
              </a:rPr>
              <a:t> quoi ?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49A7FAB-90BC-45DC-94D1-F8D683248EA8}"/>
              </a:ext>
            </a:extLst>
          </p:cNvPr>
          <p:cNvGrpSpPr/>
          <p:nvPr/>
        </p:nvGrpSpPr>
        <p:grpSpPr>
          <a:xfrm>
            <a:off x="10675126" y="1560470"/>
            <a:ext cx="1532021" cy="1323641"/>
            <a:chOff x="10503692" y="1560470"/>
            <a:chExt cx="1678950" cy="1443878"/>
          </a:xfrm>
        </p:grpSpPr>
        <p:pic>
          <p:nvPicPr>
            <p:cNvPr id="35" name="Picture 34" descr="Icon&#10;&#10;Description automatically generated">
              <a:extLst>
                <a:ext uri="{FF2B5EF4-FFF2-40B4-BE49-F238E27FC236}">
                  <a16:creationId xmlns:a16="http://schemas.microsoft.com/office/drawing/2014/main" id="{05023D26-5D6A-454C-AC8C-EDD76082B8A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12650" y="1560470"/>
              <a:ext cx="1139687" cy="1143194"/>
            </a:xfrm>
            <a:prstGeom prst="rect">
              <a:avLst/>
            </a:prstGeom>
          </p:spPr>
        </p:pic>
        <p:pic>
          <p:nvPicPr>
            <p:cNvPr id="36" name="Picture 35" descr="Icon&#10;&#10;Description automatically generated">
              <a:extLst>
                <a:ext uri="{FF2B5EF4-FFF2-40B4-BE49-F238E27FC236}">
                  <a16:creationId xmlns:a16="http://schemas.microsoft.com/office/drawing/2014/main" id="{2E2F6AF9-E3FB-48A8-8653-CE0D7C40D94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90642" y="1625096"/>
              <a:ext cx="933659" cy="933659"/>
            </a:xfrm>
            <a:prstGeom prst="rect">
              <a:avLst/>
            </a:prstGeom>
          </p:spPr>
        </p:pic>
        <p:sp>
          <p:nvSpPr>
            <p:cNvPr id="37" name="Explosion: 8 Points 36">
              <a:extLst>
                <a:ext uri="{FF2B5EF4-FFF2-40B4-BE49-F238E27FC236}">
                  <a16:creationId xmlns:a16="http://schemas.microsoft.com/office/drawing/2014/main" id="{CDC7509B-7928-4905-A543-B23E7B71D898}"/>
                </a:ext>
              </a:extLst>
            </p:cNvPr>
            <p:cNvSpPr/>
            <p:nvPr/>
          </p:nvSpPr>
          <p:spPr>
            <a:xfrm rot="20101036">
              <a:off x="11011229" y="1708671"/>
              <a:ext cx="1051265" cy="846793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38" name="Explosion: 8 Points 37">
              <a:extLst>
                <a:ext uri="{FF2B5EF4-FFF2-40B4-BE49-F238E27FC236}">
                  <a16:creationId xmlns:a16="http://schemas.microsoft.com/office/drawing/2014/main" id="{1ED9056A-967F-4BDC-895F-6B3D22973106}"/>
                </a:ext>
              </a:extLst>
            </p:cNvPr>
            <p:cNvSpPr/>
            <p:nvPr/>
          </p:nvSpPr>
          <p:spPr>
            <a:xfrm rot="20101036">
              <a:off x="11015745" y="1704598"/>
              <a:ext cx="1042233" cy="839518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6B7B5423-8CE9-4D66-AAF1-9C00E3F45562}"/>
                </a:ext>
              </a:extLst>
            </p:cNvPr>
            <p:cNvSpPr txBox="1"/>
            <p:nvPr/>
          </p:nvSpPr>
          <p:spPr>
            <a:xfrm rot="20326871">
              <a:off x="10975540" y="189370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Eras Demi ITC" panose="020B0805030504020804" pitchFamily="34" charset="0"/>
                  <a:ea typeface="+mn-ea"/>
                  <a:cs typeface="Arial"/>
                  <a:sym typeface="Arial"/>
                </a:rPr>
                <a:t>mots</a:t>
              </a:r>
            </a:p>
          </p:txBody>
        </p:sp>
        <p:sp>
          <p:nvSpPr>
            <p:cNvPr id="40" name="Title 2">
              <a:extLst>
                <a:ext uri="{FF2B5EF4-FFF2-40B4-BE49-F238E27FC236}">
                  <a16:creationId xmlns:a16="http://schemas.microsoft.com/office/drawing/2014/main" id="{36CD970F-D68F-4D4A-9A81-1A0DCD5C8DFC}"/>
                </a:ext>
              </a:extLst>
            </p:cNvPr>
            <p:cNvSpPr txBox="1">
              <a:spLocks/>
            </p:cNvSpPr>
            <p:nvPr/>
          </p:nvSpPr>
          <p:spPr>
            <a:xfrm>
              <a:off x="10503692" y="2629375"/>
              <a:ext cx="1678950" cy="374973"/>
            </a:xfrm>
            <a:prstGeom prst="rect">
              <a:avLst/>
            </a:prstGeom>
            <a:solidFill>
              <a:srgbClr val="FF0066"/>
            </a:solidFill>
          </p:spPr>
          <p:txBody>
            <a:bodyPr vert="horz" lIns="91440" tIns="45720" rIns="91440" bIns="45720" rtlCol="0" anchor="ctr">
              <a:normAutofit fontScale="85000" lnSpcReduction="100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j-ea"/>
                  <a:cs typeface="+mj-cs"/>
                </a:rPr>
                <a:t>vocabulaire</a:t>
              </a:r>
              <a:endPara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endParaRPr>
            </a:p>
          </p:txBody>
        </p:sp>
      </p:grpSp>
      <p:pic>
        <p:nvPicPr>
          <p:cNvPr id="25" name="Google Shape;111;p3">
            <a:extLst>
              <a:ext uri="{FF2B5EF4-FFF2-40B4-BE49-F238E27FC236}">
                <a16:creationId xmlns:a16="http://schemas.microsoft.com/office/drawing/2014/main" id="{0D29F982-C529-4B1F-9061-DDDD5DE4C112}"/>
              </a:ext>
            </a:extLst>
          </p:cNvPr>
          <p:cNvPicPr/>
          <p:nvPr/>
        </p:nvPicPr>
        <p:blipFill>
          <a:blip r:embed="rId7"/>
          <a:stretch/>
        </p:blipFill>
        <p:spPr>
          <a:xfrm>
            <a:off x="11357094" y="113580"/>
            <a:ext cx="775440" cy="775440"/>
          </a:xfrm>
          <a:prstGeom prst="rect">
            <a:avLst/>
          </a:prstGeom>
          <a:ln>
            <a:noFill/>
          </a:ln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F17449F-B7D9-4B81-9B5E-1A3A2625FA4A}"/>
              </a:ext>
            </a:extLst>
          </p:cNvPr>
          <p:cNvSpPr/>
          <p:nvPr/>
        </p:nvSpPr>
        <p:spPr>
          <a:xfrm>
            <a:off x="111798" y="3036193"/>
            <a:ext cx="11985109" cy="3713668"/>
          </a:xfrm>
          <a:prstGeom prst="roundRect">
            <a:avLst/>
          </a:prstGeom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88B7C26-8015-4A70-91DE-CA9AF3F67B16}"/>
              </a:ext>
            </a:extLst>
          </p:cNvPr>
          <p:cNvSpPr txBox="1"/>
          <p:nvPr/>
        </p:nvSpPr>
        <p:spPr>
          <a:xfrm rot="21138697">
            <a:off x="430245" y="4269222"/>
            <a:ext cx="22476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2CC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5. mal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84AC04F-940F-4C8B-872D-DCF9CE54B49E}"/>
              </a:ext>
            </a:extLst>
          </p:cNvPr>
          <p:cNvSpPr txBox="1"/>
          <p:nvPr/>
        </p:nvSpPr>
        <p:spPr>
          <a:xfrm>
            <a:off x="670152" y="3363855"/>
            <a:ext cx="21285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2CC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1. le pied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4363C78-3C3F-4E02-8314-1CEB0CA5E6CF}"/>
              </a:ext>
            </a:extLst>
          </p:cNvPr>
          <p:cNvSpPr txBox="1"/>
          <p:nvPr/>
        </p:nvSpPr>
        <p:spPr>
          <a:xfrm>
            <a:off x="561295" y="5597266"/>
            <a:ext cx="17931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2CC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12. propre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33902A7-78BD-4BB5-9AA0-7989EE333D85}"/>
              </a:ext>
            </a:extLst>
          </p:cNvPr>
          <p:cNvSpPr txBox="1"/>
          <p:nvPr/>
        </p:nvSpPr>
        <p:spPr>
          <a:xfrm>
            <a:off x="4046137" y="4179348"/>
            <a:ext cx="18608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2CC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7. utile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18EAEEE4-39AF-4142-B297-F4C5FF87D3F0}"/>
              </a:ext>
            </a:extLst>
          </p:cNvPr>
          <p:cNvSpPr txBox="1"/>
          <p:nvPr/>
        </p:nvSpPr>
        <p:spPr>
          <a:xfrm rot="511876">
            <a:off x="3915490" y="5346305"/>
            <a:ext cx="17931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2CC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10. le lit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7AC8699A-D2B4-4EC7-97B0-41518A80E76E}"/>
              </a:ext>
            </a:extLst>
          </p:cNvPr>
          <p:cNvSpPr txBox="1"/>
          <p:nvPr/>
        </p:nvSpPr>
        <p:spPr>
          <a:xfrm rot="327080">
            <a:off x="7250191" y="4301140"/>
            <a:ext cx="2342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2CC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8.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2CC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prononcer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FFF2CC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01EB7E0B-EFCF-4C92-A40A-C1AB1CA48180}"/>
              </a:ext>
            </a:extLst>
          </p:cNvPr>
          <p:cNvSpPr txBox="1"/>
          <p:nvPr/>
        </p:nvSpPr>
        <p:spPr>
          <a:xfrm rot="21373459">
            <a:off x="3751618" y="3292144"/>
            <a:ext cx="26783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2CC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2.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2CC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étudier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FFF2CC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ADC2E4D-7083-4B2F-A7C4-C9A40EAD9ABE}"/>
              </a:ext>
            </a:extLst>
          </p:cNvPr>
          <p:cNvSpPr txBox="1"/>
          <p:nvPr/>
        </p:nvSpPr>
        <p:spPr>
          <a:xfrm>
            <a:off x="7023588" y="3415732"/>
            <a:ext cx="24614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2CC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3. </a:t>
            </a:r>
            <a:r>
              <a:rPr lang="en-GB" sz="2400" b="1" dirty="0">
                <a:solidFill>
                  <a:srgbClr val="FFF2CC"/>
                </a:solidFill>
                <a:latin typeface="Century Gothic" panose="020B0502020202020204" pitchFamily="34" charset="0"/>
              </a:rPr>
              <a:t>pratique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FFF2CC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D64531B4-5921-460A-86A4-18FB8A3B4B12}"/>
              </a:ext>
            </a:extLst>
          </p:cNvPr>
          <p:cNvSpPr txBox="1"/>
          <p:nvPr/>
        </p:nvSpPr>
        <p:spPr>
          <a:xfrm rot="21347459">
            <a:off x="6308097" y="6106601"/>
            <a:ext cx="24266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2CC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14. les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2CC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yeux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FFF2CC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C9B0C69B-31FE-4F48-BD46-53A71C749F02}"/>
              </a:ext>
            </a:extLst>
          </p:cNvPr>
          <p:cNvSpPr txBox="1"/>
          <p:nvPr/>
        </p:nvSpPr>
        <p:spPr>
          <a:xfrm>
            <a:off x="7508360" y="5234400"/>
            <a:ext cx="17931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2CC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11.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2CC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quand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FFF2CC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C1099465-0248-4D38-AC80-7B5364DB1FEC}"/>
              </a:ext>
            </a:extLst>
          </p:cNvPr>
          <p:cNvSpPr txBox="1"/>
          <p:nvPr/>
        </p:nvSpPr>
        <p:spPr>
          <a:xfrm>
            <a:off x="9745043" y="3301211"/>
            <a:ext cx="17931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2CC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4. la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2CC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porte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FFF2CC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7C8F0DCD-BA63-4678-B9CE-B1C85988F101}"/>
              </a:ext>
            </a:extLst>
          </p:cNvPr>
          <p:cNvSpPr txBox="1"/>
          <p:nvPr/>
        </p:nvSpPr>
        <p:spPr>
          <a:xfrm rot="410077">
            <a:off x="10060556" y="4357275"/>
            <a:ext cx="19295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2CC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9. quoi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C5BF71AC-8614-4D09-850E-5E588421D0CB}"/>
              </a:ext>
            </a:extLst>
          </p:cNvPr>
          <p:cNvSpPr txBox="1"/>
          <p:nvPr/>
        </p:nvSpPr>
        <p:spPr>
          <a:xfrm>
            <a:off x="9588067" y="5899016"/>
            <a:ext cx="23275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2CC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15. le bureau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35A27C56-47D7-4352-83B4-59E829B147C3}"/>
              </a:ext>
            </a:extLst>
          </p:cNvPr>
          <p:cNvSpPr txBox="1"/>
          <p:nvPr/>
        </p:nvSpPr>
        <p:spPr>
          <a:xfrm>
            <a:off x="2287139" y="6058931"/>
            <a:ext cx="25358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2CC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13.</a:t>
            </a:r>
            <a:r>
              <a:rPr kumimoji="0" lang="en-GB" sz="2400" b="1" i="0" u="none" strike="noStrike" kern="1200" cap="none" spc="0" normalizeH="0" noProof="0" dirty="0">
                <a:ln>
                  <a:noFill/>
                </a:ln>
                <a:solidFill>
                  <a:srgbClr val="FFF2CC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noProof="0" dirty="0" err="1">
                <a:ln>
                  <a:noFill/>
                </a:ln>
                <a:solidFill>
                  <a:srgbClr val="FFF2CC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enseigner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FFF2CC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FD296CEC-D6F2-4BBB-83E2-042DA72E6F81}"/>
              </a:ext>
            </a:extLst>
          </p:cNvPr>
          <p:cNvSpPr txBox="1"/>
          <p:nvPr/>
        </p:nvSpPr>
        <p:spPr>
          <a:xfrm rot="21212747">
            <a:off x="2227801" y="4689318"/>
            <a:ext cx="18608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2CC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6.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2CC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où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2CC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132D3560-ADCE-4B36-8213-79F6163B6E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3923598"/>
              </p:ext>
            </p:extLst>
          </p:nvPr>
        </p:nvGraphicFramePr>
        <p:xfrm>
          <a:off x="59466" y="708312"/>
          <a:ext cx="10594885" cy="22396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18977">
                  <a:extLst>
                    <a:ext uri="{9D8B030D-6E8A-4147-A177-3AD203B41FA5}">
                      <a16:colId xmlns:a16="http://schemas.microsoft.com/office/drawing/2014/main" val="1474041360"/>
                    </a:ext>
                  </a:extLst>
                </a:gridCol>
                <a:gridCol w="2118977">
                  <a:extLst>
                    <a:ext uri="{9D8B030D-6E8A-4147-A177-3AD203B41FA5}">
                      <a16:colId xmlns:a16="http://schemas.microsoft.com/office/drawing/2014/main" val="707456402"/>
                    </a:ext>
                  </a:extLst>
                </a:gridCol>
                <a:gridCol w="2118977">
                  <a:extLst>
                    <a:ext uri="{9D8B030D-6E8A-4147-A177-3AD203B41FA5}">
                      <a16:colId xmlns:a16="http://schemas.microsoft.com/office/drawing/2014/main" val="378070283"/>
                    </a:ext>
                  </a:extLst>
                </a:gridCol>
                <a:gridCol w="2118977">
                  <a:extLst>
                    <a:ext uri="{9D8B030D-6E8A-4147-A177-3AD203B41FA5}">
                      <a16:colId xmlns:a16="http://schemas.microsoft.com/office/drawing/2014/main" val="76315833"/>
                    </a:ext>
                  </a:extLst>
                </a:gridCol>
                <a:gridCol w="2118977">
                  <a:extLst>
                    <a:ext uri="{9D8B030D-6E8A-4147-A177-3AD203B41FA5}">
                      <a16:colId xmlns:a16="http://schemas.microsoft.com/office/drawing/2014/main" val="1022646846"/>
                    </a:ext>
                  </a:extLst>
                </a:gridCol>
              </a:tblGrid>
              <a:tr h="223965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 langue</a:t>
                      </a:r>
                    </a:p>
                  </a:txBody>
                  <a:tcPr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7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 chambre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comment ?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3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 description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 tête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8961814"/>
                  </a:ext>
                </a:extLst>
              </a:tr>
            </a:tbl>
          </a:graphicData>
        </a:graphic>
      </p:graphicFrame>
      <p:sp>
        <p:nvSpPr>
          <p:cNvPr id="57" name="TextBox 56">
            <a:extLst>
              <a:ext uri="{FF2B5EF4-FFF2-40B4-BE49-F238E27FC236}">
                <a16:creationId xmlns:a16="http://schemas.microsoft.com/office/drawing/2014/main" id="{C9BE77BD-820C-4448-9B83-72A466B1DC07}"/>
              </a:ext>
            </a:extLst>
          </p:cNvPr>
          <p:cNvSpPr txBox="1"/>
          <p:nvPr/>
        </p:nvSpPr>
        <p:spPr>
          <a:xfrm>
            <a:off x="6552342" y="1212451"/>
            <a:ext cx="1793174" cy="461665"/>
          </a:xfrm>
          <a:prstGeom prst="rect">
            <a:avLst/>
          </a:prstGeom>
          <a:solidFill>
            <a:srgbClr val="4472C4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2CC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pratique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A7A25ACF-F3F7-4B6E-B7F2-6EA5E9FCE7DF}"/>
              </a:ext>
            </a:extLst>
          </p:cNvPr>
          <p:cNvSpPr txBox="1"/>
          <p:nvPr/>
        </p:nvSpPr>
        <p:spPr>
          <a:xfrm>
            <a:off x="8747100" y="1201461"/>
            <a:ext cx="1793174" cy="461665"/>
          </a:xfrm>
          <a:prstGeom prst="rect">
            <a:avLst/>
          </a:prstGeom>
          <a:solidFill>
            <a:srgbClr val="4472C4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2CC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 pied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A00683D2-0D0B-46D3-8DAA-26530E310B5C}"/>
              </a:ext>
            </a:extLst>
          </p:cNvPr>
          <p:cNvSpPr txBox="1"/>
          <p:nvPr/>
        </p:nvSpPr>
        <p:spPr>
          <a:xfrm>
            <a:off x="6552342" y="1765920"/>
            <a:ext cx="1793174" cy="461665"/>
          </a:xfrm>
          <a:prstGeom prst="rect">
            <a:avLst/>
          </a:prstGeom>
          <a:solidFill>
            <a:srgbClr val="4472C4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2CC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utile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58FDF7B4-2AFB-4E9E-8443-B80B82F23E7C}"/>
              </a:ext>
            </a:extLst>
          </p:cNvPr>
          <p:cNvSpPr txBox="1"/>
          <p:nvPr/>
        </p:nvSpPr>
        <p:spPr>
          <a:xfrm>
            <a:off x="8734712" y="1765920"/>
            <a:ext cx="1793174" cy="461665"/>
          </a:xfrm>
          <a:prstGeom prst="rect">
            <a:avLst/>
          </a:prstGeom>
          <a:solidFill>
            <a:srgbClr val="4472C4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2CC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mal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FE0C7A1E-4686-4C8B-A265-9EFCAD49CAFD}"/>
              </a:ext>
            </a:extLst>
          </p:cNvPr>
          <p:cNvSpPr txBox="1"/>
          <p:nvPr/>
        </p:nvSpPr>
        <p:spPr>
          <a:xfrm>
            <a:off x="236869" y="1242445"/>
            <a:ext cx="1793174" cy="461665"/>
          </a:xfrm>
          <a:prstGeom prst="rect">
            <a:avLst/>
          </a:prstGeom>
          <a:solidFill>
            <a:srgbClr val="4472C4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2CC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étudier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FFF2CC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52892C03-3852-4CF2-92B0-C1165A875DC3}"/>
              </a:ext>
            </a:extLst>
          </p:cNvPr>
          <p:cNvSpPr txBox="1"/>
          <p:nvPr/>
        </p:nvSpPr>
        <p:spPr>
          <a:xfrm>
            <a:off x="6552342" y="2354997"/>
            <a:ext cx="1793174" cy="461665"/>
          </a:xfrm>
          <a:prstGeom prst="rect">
            <a:avLst/>
          </a:prstGeom>
          <a:solidFill>
            <a:srgbClr val="4472C4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2CC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propre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71EEB82-C24B-4997-BCA3-57EA8074DD71}"/>
              </a:ext>
            </a:extLst>
          </p:cNvPr>
          <p:cNvSpPr txBox="1"/>
          <p:nvPr/>
        </p:nvSpPr>
        <p:spPr>
          <a:xfrm>
            <a:off x="4450062" y="1212201"/>
            <a:ext cx="1793174" cy="461665"/>
          </a:xfrm>
          <a:prstGeom prst="rect">
            <a:avLst/>
          </a:prstGeom>
          <a:solidFill>
            <a:srgbClr val="4472C4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2CC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où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2CC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?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8FBC2EBD-A41F-43D0-A162-D881FF98B903}"/>
              </a:ext>
            </a:extLst>
          </p:cNvPr>
          <p:cNvSpPr txBox="1"/>
          <p:nvPr/>
        </p:nvSpPr>
        <p:spPr>
          <a:xfrm>
            <a:off x="4456057" y="1765919"/>
            <a:ext cx="1793174" cy="461665"/>
          </a:xfrm>
          <a:prstGeom prst="rect">
            <a:avLst/>
          </a:prstGeom>
          <a:solidFill>
            <a:srgbClr val="4472C4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2CC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quoi ?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C0C06133-7D9D-49B2-8AEA-B7E7DBF0EF4A}"/>
              </a:ext>
            </a:extLst>
          </p:cNvPr>
          <p:cNvSpPr txBox="1"/>
          <p:nvPr/>
        </p:nvSpPr>
        <p:spPr>
          <a:xfrm>
            <a:off x="2334042" y="1242445"/>
            <a:ext cx="1793175" cy="461665"/>
          </a:xfrm>
          <a:prstGeom prst="rect">
            <a:avLst/>
          </a:prstGeom>
          <a:solidFill>
            <a:srgbClr val="4472C4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2CC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2CC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porte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FFF2CC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0569995-4032-4261-91F4-5E650FD95B92}"/>
              </a:ext>
            </a:extLst>
          </p:cNvPr>
          <p:cNvSpPr txBox="1"/>
          <p:nvPr/>
        </p:nvSpPr>
        <p:spPr>
          <a:xfrm>
            <a:off x="2334556" y="1765919"/>
            <a:ext cx="1793174" cy="461665"/>
          </a:xfrm>
          <a:prstGeom prst="rect">
            <a:avLst/>
          </a:prstGeom>
          <a:solidFill>
            <a:srgbClr val="4472C4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2CC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 lit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2AB3005A-FEBA-419D-9FAF-844AA74F2221}"/>
              </a:ext>
            </a:extLst>
          </p:cNvPr>
          <p:cNvSpPr txBox="1"/>
          <p:nvPr/>
        </p:nvSpPr>
        <p:spPr>
          <a:xfrm>
            <a:off x="236869" y="1764008"/>
            <a:ext cx="1814383" cy="461665"/>
          </a:xfrm>
          <a:prstGeom prst="rect">
            <a:avLst/>
          </a:prstGeom>
          <a:solidFill>
            <a:srgbClr val="4472C4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2CC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prononcer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FFF2CC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A4143150-BDA3-4F38-BC6D-D5E1F1E8FBF6}"/>
              </a:ext>
            </a:extLst>
          </p:cNvPr>
          <p:cNvSpPr txBox="1"/>
          <p:nvPr/>
        </p:nvSpPr>
        <p:spPr>
          <a:xfrm>
            <a:off x="8734712" y="2354997"/>
            <a:ext cx="1793174" cy="461665"/>
          </a:xfrm>
          <a:prstGeom prst="rect">
            <a:avLst/>
          </a:prstGeom>
          <a:solidFill>
            <a:srgbClr val="4472C4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2CC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les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2CC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yeux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FFF2CC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28C3117E-71D8-4B76-BE6B-41BA20714557}"/>
              </a:ext>
            </a:extLst>
          </p:cNvPr>
          <p:cNvSpPr txBox="1"/>
          <p:nvPr/>
        </p:nvSpPr>
        <p:spPr>
          <a:xfrm>
            <a:off x="2334042" y="2334607"/>
            <a:ext cx="1793174" cy="461665"/>
          </a:xfrm>
          <a:prstGeom prst="rect">
            <a:avLst/>
          </a:prstGeom>
          <a:solidFill>
            <a:srgbClr val="4472C4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2CC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 bureau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3C7FC758-7517-4D17-AD10-1F04A30D85C1}"/>
              </a:ext>
            </a:extLst>
          </p:cNvPr>
          <p:cNvSpPr txBox="1"/>
          <p:nvPr/>
        </p:nvSpPr>
        <p:spPr>
          <a:xfrm>
            <a:off x="258078" y="2327922"/>
            <a:ext cx="1793174" cy="461665"/>
          </a:xfrm>
          <a:prstGeom prst="rect">
            <a:avLst/>
          </a:prstGeom>
          <a:solidFill>
            <a:srgbClr val="4472C4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2CC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enseigner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FFF2CC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B8A631C2-33C5-48D5-9B17-B4FF58BABFD4}"/>
              </a:ext>
            </a:extLst>
          </p:cNvPr>
          <p:cNvSpPr txBox="1"/>
          <p:nvPr/>
        </p:nvSpPr>
        <p:spPr>
          <a:xfrm>
            <a:off x="4450062" y="2328163"/>
            <a:ext cx="1793174" cy="461665"/>
          </a:xfrm>
          <a:prstGeom prst="rect">
            <a:avLst/>
          </a:prstGeom>
          <a:solidFill>
            <a:srgbClr val="4472C4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2CC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quand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2CC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861125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2" grpId="0"/>
      <p:bldP spid="43" grpId="0"/>
      <p:bldP spid="44" grpId="0"/>
      <p:bldP spid="45" grpId="0"/>
      <p:bldP spid="46" grpId="0"/>
      <p:bldP spid="47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96A999E4-763E-497D-9A46-5CA100E0CA4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003" y="0"/>
            <a:ext cx="1101542" cy="110154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15774" y="1033981"/>
            <a:ext cx="648000" cy="374973"/>
          </a:xfrm>
          <a:solidFill>
            <a:srgbClr val="786EB1"/>
          </a:solidFill>
        </p:spPr>
        <p:txBody>
          <a:bodyPr/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lire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1F0F6C2-E685-4313-9176-0B531AD6548A}"/>
              </a:ext>
            </a:extLst>
          </p:cNvPr>
          <p:cNvSpPr/>
          <p:nvPr/>
        </p:nvSpPr>
        <p:spPr>
          <a:xfrm>
            <a:off x="0" y="52586"/>
            <a:ext cx="1893467" cy="455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</a:rPr>
              <a:t>Grammaire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2E74B5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9E0095B6-F8A7-4829-B15B-5C57532510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6385346"/>
              </p:ext>
            </p:extLst>
          </p:nvPr>
        </p:nvGraphicFramePr>
        <p:xfrm>
          <a:off x="186305" y="1614747"/>
          <a:ext cx="11819390" cy="5065439"/>
        </p:xfrm>
        <a:graphic>
          <a:graphicData uri="http://schemas.openxmlformats.org/drawingml/2006/table">
            <a:tbl>
              <a:tblPr firstRow="1" firstCol="1" bandRow="1"/>
              <a:tblGrid>
                <a:gridCol w="456491">
                  <a:extLst>
                    <a:ext uri="{9D8B030D-6E8A-4147-A177-3AD203B41FA5}">
                      <a16:colId xmlns:a16="http://schemas.microsoft.com/office/drawing/2014/main" val="1061103924"/>
                    </a:ext>
                  </a:extLst>
                </a:gridCol>
                <a:gridCol w="6424210">
                  <a:extLst>
                    <a:ext uri="{9D8B030D-6E8A-4147-A177-3AD203B41FA5}">
                      <a16:colId xmlns:a16="http://schemas.microsoft.com/office/drawing/2014/main" val="2833441794"/>
                    </a:ext>
                  </a:extLst>
                </a:gridCol>
                <a:gridCol w="4938689">
                  <a:extLst>
                    <a:ext uri="{9D8B030D-6E8A-4147-A177-3AD203B41FA5}">
                      <a16:colId xmlns:a16="http://schemas.microsoft.com/office/drawing/2014/main" val="1981576122"/>
                    </a:ext>
                  </a:extLst>
                </a:gridCol>
              </a:tblGrid>
              <a:tr h="8422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40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1.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Helvetica" panose="020B0604020202020204" pitchFamily="34" charset="0"/>
                        </a:rPr>
                        <a:t>Aujourd’hui, elle _________  à l’école.                      Today she is at school.</a:t>
                      </a:r>
                      <a:endParaRPr lang="en-GB" sz="24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zh-CN" altLang="en-US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Helvetica" panose="020B0604020202020204" pitchFamily="34" charset="0"/>
                        </a:rPr>
                        <a:t>    ☐</a:t>
                      </a:r>
                      <a:r>
                        <a:rPr lang="fr-FR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il y a  	    </a:t>
                      </a:r>
                      <a:r>
                        <a:rPr lang="zh-CN" altLang="en-US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Helvetica" panose="020B0604020202020204" pitchFamily="34" charset="0"/>
                        </a:rPr>
                        <a:t>☐</a:t>
                      </a:r>
                      <a:r>
                        <a:rPr lang="fr-FR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a        </a:t>
                      </a:r>
                      <a:r>
                        <a:rPr lang="zh-CN" altLang="en-US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Helvetica" panose="020B0604020202020204" pitchFamily="34" charset="0"/>
                        </a:rPr>
                        <a:t>☐</a:t>
                      </a:r>
                      <a:r>
                        <a:rPr lang="fr-FR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est</a:t>
                      </a:r>
                      <a:endParaRPr lang="en-GB" sz="24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08602120"/>
                  </a:ext>
                </a:extLst>
              </a:tr>
              <a:tr h="8422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2.</a:t>
                      </a:r>
                      <a:endParaRPr lang="en-GB" sz="24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400" dirty="0" err="1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Mais</a:t>
                      </a:r>
                      <a:r>
                        <a:rPr lang="en-GB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un </a:t>
                      </a:r>
                      <a:r>
                        <a:rPr lang="en-GB" sz="2400" dirty="0" err="1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ami</a:t>
                      </a:r>
                      <a:r>
                        <a:rPr lang="en-GB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_________ absent.                       But a friend is absent.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Helvetica" panose="020B0604020202020204" pitchFamily="34" charset="0"/>
                        </a:rPr>
                        <a:t>    ☐</a:t>
                      </a:r>
                      <a:r>
                        <a:rPr lang="fr-FR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il y a	    </a:t>
                      </a:r>
                      <a:r>
                        <a:rPr lang="zh-CN" altLang="en-US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Helvetica" panose="020B0604020202020204" pitchFamily="34" charset="0"/>
                        </a:rPr>
                        <a:t>☐</a:t>
                      </a:r>
                      <a:r>
                        <a:rPr lang="fr-FR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a        </a:t>
                      </a:r>
                      <a:r>
                        <a:rPr lang="zh-CN" altLang="en-US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Helvetica" panose="020B0604020202020204" pitchFamily="34" charset="0"/>
                        </a:rPr>
                        <a:t>☐</a:t>
                      </a:r>
                      <a:r>
                        <a:rPr lang="fr-FR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est</a:t>
                      </a:r>
                      <a:endParaRPr lang="en-GB" sz="24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18563455"/>
                  </a:ext>
                </a:extLst>
              </a:tr>
              <a:tr h="8422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3.</a:t>
                      </a:r>
                      <a:endParaRPr lang="en-GB" sz="24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Il __________ </a:t>
                      </a:r>
                      <a:r>
                        <a:rPr lang="en-GB" sz="2400" dirty="0" err="1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chaud</a:t>
                      </a:r>
                      <a:r>
                        <a:rPr lang="en-GB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et </a:t>
                      </a:r>
                      <a:r>
                        <a:rPr lang="en-GB" sz="2400" dirty="0" err="1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froid</a:t>
                      </a:r>
                      <a:r>
                        <a:rPr lang="en-GB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.                                        </a:t>
                      </a:r>
                      <a:br>
                        <a:rPr lang="en-GB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</a:br>
                      <a:r>
                        <a:rPr lang="en-GB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He is hot and cold.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zh-CN" altLang="en-US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Helvetica" panose="020B0604020202020204" pitchFamily="34" charset="0"/>
                        </a:rPr>
                        <a:t>    ☐</a:t>
                      </a:r>
                      <a:r>
                        <a:rPr lang="fr-FR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il y a  	    </a:t>
                      </a:r>
                      <a:r>
                        <a:rPr lang="zh-CN" altLang="en-US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Helvetica" panose="020B0604020202020204" pitchFamily="34" charset="0"/>
                        </a:rPr>
                        <a:t>☐</a:t>
                      </a:r>
                      <a:r>
                        <a:rPr lang="fr-FR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a        </a:t>
                      </a:r>
                      <a:r>
                        <a:rPr lang="zh-CN" altLang="en-US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Helvetica" panose="020B0604020202020204" pitchFamily="34" charset="0"/>
                        </a:rPr>
                        <a:t>☐</a:t>
                      </a:r>
                      <a:r>
                        <a:rPr lang="fr-FR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est</a:t>
                      </a:r>
                      <a:endParaRPr lang="en-GB" sz="24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84606203"/>
                  </a:ext>
                </a:extLst>
              </a:tr>
              <a:tr h="8422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40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4.</a:t>
                      </a:r>
                      <a:endParaRPr lang="en-GB" sz="240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Dans la classe _________ deux portes.         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In the class there are two doors.</a:t>
                      </a:r>
                      <a:endParaRPr lang="en-GB" sz="24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Helvetica" panose="020B0604020202020204" pitchFamily="34" charset="0"/>
                        </a:rPr>
                        <a:t>    ☐</a:t>
                      </a:r>
                      <a:r>
                        <a:rPr lang="fr-FR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il y a	    </a:t>
                      </a:r>
                      <a:r>
                        <a:rPr lang="zh-CN" altLang="en-US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Helvetica" panose="020B0604020202020204" pitchFamily="34" charset="0"/>
                        </a:rPr>
                        <a:t>☐</a:t>
                      </a:r>
                      <a:r>
                        <a:rPr lang="fr-FR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a        </a:t>
                      </a:r>
                      <a:r>
                        <a:rPr lang="zh-CN" altLang="en-US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Helvetica" panose="020B0604020202020204" pitchFamily="34" charset="0"/>
                        </a:rPr>
                        <a:t>☐</a:t>
                      </a:r>
                      <a:r>
                        <a:rPr lang="fr-FR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est</a:t>
                      </a:r>
                      <a:endParaRPr lang="en-GB" sz="24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69558858"/>
                  </a:ext>
                </a:extLst>
              </a:tr>
              <a:tr h="8422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5.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Elle ______ </a:t>
                      </a:r>
                      <a:r>
                        <a:rPr lang="en-GB" sz="2400" dirty="0" err="1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peur</a:t>
                      </a:r>
                      <a:r>
                        <a:rPr lang="en-GB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She is scared.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zh-CN" altLang="en-US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Helvetica" panose="020B0604020202020204" pitchFamily="34" charset="0"/>
                        </a:rPr>
                        <a:t>    ☐</a:t>
                      </a:r>
                      <a:r>
                        <a:rPr lang="fr-FR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il y a  	    </a:t>
                      </a:r>
                      <a:r>
                        <a:rPr lang="zh-CN" altLang="en-US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Helvetica" panose="020B0604020202020204" pitchFamily="34" charset="0"/>
                        </a:rPr>
                        <a:t>☐</a:t>
                      </a:r>
                      <a:r>
                        <a:rPr lang="fr-FR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a        </a:t>
                      </a:r>
                      <a:r>
                        <a:rPr lang="zh-CN" altLang="en-US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Helvetica" panose="020B0604020202020204" pitchFamily="34" charset="0"/>
                        </a:rPr>
                        <a:t>☐</a:t>
                      </a:r>
                      <a:r>
                        <a:rPr lang="fr-FR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est</a:t>
                      </a:r>
                      <a:endParaRPr lang="en-GB" sz="24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32445038"/>
                  </a:ext>
                </a:extLst>
              </a:tr>
              <a:tr h="8422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6.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Sur la table__________ un livre.   </a:t>
                      </a:r>
                      <a:br>
                        <a:rPr lang="en-GB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</a:br>
                      <a:r>
                        <a:rPr lang="en-GB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On the table there is a book.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Helvetica" panose="020B0604020202020204" pitchFamily="34" charset="0"/>
                        </a:rPr>
                        <a:t>    ☐</a:t>
                      </a:r>
                      <a:r>
                        <a:rPr lang="fr-FR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il y a	    </a:t>
                      </a:r>
                      <a:r>
                        <a:rPr lang="zh-CN" altLang="en-US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Helvetica" panose="020B0604020202020204" pitchFamily="34" charset="0"/>
                        </a:rPr>
                        <a:t>☐</a:t>
                      </a:r>
                      <a:r>
                        <a:rPr lang="fr-FR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a        </a:t>
                      </a:r>
                      <a:r>
                        <a:rPr lang="zh-CN" altLang="en-US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Helvetica" panose="020B0604020202020204" pitchFamily="34" charset="0"/>
                        </a:rPr>
                        <a:t>☐</a:t>
                      </a:r>
                      <a:r>
                        <a:rPr lang="fr-FR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est</a:t>
                      </a:r>
                      <a:endParaRPr lang="en-GB" sz="24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93234241"/>
                  </a:ext>
                </a:extLst>
              </a:tr>
            </a:tbl>
          </a:graphicData>
        </a:graphic>
      </p:graphicFrame>
      <p:pic>
        <p:nvPicPr>
          <p:cNvPr id="8" name="Graphic 7" descr="Teacher">
            <a:extLst>
              <a:ext uri="{FF2B5EF4-FFF2-40B4-BE49-F238E27FC236}">
                <a16:creationId xmlns:a16="http://schemas.microsoft.com/office/drawing/2014/main" id="{BF189057-AADD-4658-BF52-49285A9B81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893467" y="-72927"/>
            <a:ext cx="914400" cy="914400"/>
          </a:xfrm>
          <a:prstGeom prst="rect">
            <a:avLst/>
          </a:prstGeom>
        </p:spPr>
      </p:pic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EF430776-ADB0-4F54-AAFB-CE26B50FFD76}"/>
              </a:ext>
            </a:extLst>
          </p:cNvPr>
          <p:cNvSpPr/>
          <p:nvPr/>
        </p:nvSpPr>
        <p:spPr>
          <a:xfrm>
            <a:off x="2807866" y="110451"/>
            <a:ext cx="8067863" cy="470315"/>
          </a:xfrm>
          <a:prstGeom prst="wedgeRoundRectCallout">
            <a:avLst>
              <a:gd name="adj1" fmla="val -53936"/>
              <a:gd name="adj2" fmla="val 1020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sym typeface="Arial"/>
              </a:rPr>
              <a:t>.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" name="CustomShape 7">
            <a:extLst>
              <a:ext uri="{FF2B5EF4-FFF2-40B4-BE49-F238E27FC236}">
                <a16:creationId xmlns:a16="http://schemas.microsoft.com/office/drawing/2014/main" id="{87A41632-2513-4EF3-ACE4-2FD89C16E1CC}"/>
              </a:ext>
            </a:extLst>
          </p:cNvPr>
          <p:cNvSpPr/>
          <p:nvPr/>
        </p:nvSpPr>
        <p:spPr>
          <a:xfrm>
            <a:off x="2828169" y="28108"/>
            <a:ext cx="8240532" cy="45534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Put a (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X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) next to the word(s) that complete(s) the sentence.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 </a:t>
            </a:r>
            <a:endParaRPr kumimoji="0" lang="en-GB" sz="20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sym typeface="Arial"/>
            </a:endParaRPr>
          </a:p>
        </p:txBody>
      </p:sp>
      <p:pic>
        <p:nvPicPr>
          <p:cNvPr id="12" name="Picture 11" descr="A close-up of a doll&#10;&#10;Description automatically generated with medium confidence">
            <a:extLst>
              <a:ext uri="{FF2B5EF4-FFF2-40B4-BE49-F238E27FC236}">
                <a16:creationId xmlns:a16="http://schemas.microsoft.com/office/drawing/2014/main" id="{5E7E9293-9014-46B5-B0A8-09868ED5904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91026" y="764144"/>
            <a:ext cx="1101543" cy="1843751"/>
          </a:xfrm>
          <a:prstGeom prst="rect">
            <a:avLst/>
          </a:prstGeom>
        </p:spPr>
      </p:pic>
      <p:sp>
        <p:nvSpPr>
          <p:cNvPr id="6" name="Multiplication Sign 5">
            <a:extLst>
              <a:ext uri="{FF2B5EF4-FFF2-40B4-BE49-F238E27FC236}">
                <a16:creationId xmlns:a16="http://schemas.microsoft.com/office/drawing/2014/main" id="{9AE47A57-D259-4E57-94A0-06B80EA71AF6}"/>
              </a:ext>
            </a:extLst>
          </p:cNvPr>
          <p:cNvSpPr/>
          <p:nvPr/>
        </p:nvSpPr>
        <p:spPr>
          <a:xfrm>
            <a:off x="10510738" y="1823116"/>
            <a:ext cx="418011" cy="374973"/>
          </a:xfrm>
          <a:prstGeom prst="mathMultiply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Multiplication Sign 12">
            <a:extLst>
              <a:ext uri="{FF2B5EF4-FFF2-40B4-BE49-F238E27FC236}">
                <a16:creationId xmlns:a16="http://schemas.microsoft.com/office/drawing/2014/main" id="{B17514B9-6F39-4BEC-A38C-F2B0A6C80CBA}"/>
              </a:ext>
            </a:extLst>
          </p:cNvPr>
          <p:cNvSpPr/>
          <p:nvPr/>
        </p:nvSpPr>
        <p:spPr>
          <a:xfrm>
            <a:off x="10510738" y="2663675"/>
            <a:ext cx="418011" cy="374973"/>
          </a:xfrm>
          <a:prstGeom prst="mathMultiply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Multiplication Sign 13">
            <a:extLst>
              <a:ext uri="{FF2B5EF4-FFF2-40B4-BE49-F238E27FC236}">
                <a16:creationId xmlns:a16="http://schemas.microsoft.com/office/drawing/2014/main" id="{DED3FBEB-DF8A-4A1D-8EFB-E7E433EF4C13}"/>
              </a:ext>
            </a:extLst>
          </p:cNvPr>
          <p:cNvSpPr/>
          <p:nvPr/>
        </p:nvSpPr>
        <p:spPr>
          <a:xfrm>
            <a:off x="9252349" y="3529996"/>
            <a:ext cx="418011" cy="374973"/>
          </a:xfrm>
          <a:prstGeom prst="mathMultiply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Multiplication Sign 14">
            <a:extLst>
              <a:ext uri="{FF2B5EF4-FFF2-40B4-BE49-F238E27FC236}">
                <a16:creationId xmlns:a16="http://schemas.microsoft.com/office/drawing/2014/main" id="{8C67DF9C-1D49-4B4E-BC29-D9AFF7D119BF}"/>
              </a:ext>
            </a:extLst>
          </p:cNvPr>
          <p:cNvSpPr/>
          <p:nvPr/>
        </p:nvSpPr>
        <p:spPr>
          <a:xfrm>
            <a:off x="7392569" y="4391239"/>
            <a:ext cx="418011" cy="374973"/>
          </a:xfrm>
          <a:prstGeom prst="mathMultiply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Multiplication Sign 15">
            <a:extLst>
              <a:ext uri="{FF2B5EF4-FFF2-40B4-BE49-F238E27FC236}">
                <a16:creationId xmlns:a16="http://schemas.microsoft.com/office/drawing/2014/main" id="{B00A8F3C-566D-4412-A749-EDE530311FFB}"/>
              </a:ext>
            </a:extLst>
          </p:cNvPr>
          <p:cNvSpPr/>
          <p:nvPr/>
        </p:nvSpPr>
        <p:spPr>
          <a:xfrm>
            <a:off x="9252348" y="5243253"/>
            <a:ext cx="418011" cy="374973"/>
          </a:xfrm>
          <a:prstGeom prst="mathMultiply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Multiplication Sign 16">
            <a:extLst>
              <a:ext uri="{FF2B5EF4-FFF2-40B4-BE49-F238E27FC236}">
                <a16:creationId xmlns:a16="http://schemas.microsoft.com/office/drawing/2014/main" id="{DED618DF-36BB-4012-8127-4861F601CED8}"/>
              </a:ext>
            </a:extLst>
          </p:cNvPr>
          <p:cNvSpPr/>
          <p:nvPr/>
        </p:nvSpPr>
        <p:spPr>
          <a:xfrm>
            <a:off x="7413832" y="6064190"/>
            <a:ext cx="418011" cy="374973"/>
          </a:xfrm>
          <a:prstGeom prst="mathMultiply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90AECA0-9F33-440D-B6BB-0C768CA4F81B}"/>
              </a:ext>
            </a:extLst>
          </p:cNvPr>
          <p:cNvSpPr txBox="1"/>
          <p:nvPr/>
        </p:nvSpPr>
        <p:spPr>
          <a:xfrm>
            <a:off x="3172857" y="1517430"/>
            <a:ext cx="15201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est</a:t>
            </a:r>
            <a:endParaRPr lang="en-GB" sz="2800" b="1" dirty="0">
              <a:solidFill>
                <a:srgbClr val="FF0066"/>
              </a:solidFill>
              <a:latin typeface="Century Gothic" panose="020B0502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CFB609-44D4-4B75-BA65-C34B98B7E0F8}"/>
              </a:ext>
            </a:extLst>
          </p:cNvPr>
          <p:cNvSpPr txBox="1"/>
          <p:nvPr/>
        </p:nvSpPr>
        <p:spPr>
          <a:xfrm>
            <a:off x="2478571" y="2377314"/>
            <a:ext cx="15201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est</a:t>
            </a:r>
            <a:endParaRPr lang="en-GB" sz="2800" b="1" dirty="0">
              <a:solidFill>
                <a:srgbClr val="FF0066"/>
              </a:solidFill>
              <a:latin typeface="Century Gothic" panose="020B0502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471AC71-C97B-49FD-A1B8-937C714178DC}"/>
              </a:ext>
            </a:extLst>
          </p:cNvPr>
          <p:cNvSpPr txBox="1"/>
          <p:nvPr/>
        </p:nvSpPr>
        <p:spPr>
          <a:xfrm>
            <a:off x="946733" y="3194262"/>
            <a:ext cx="15201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a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AFD6515-EE32-4B42-88D7-8A8F6DB2E752}"/>
              </a:ext>
            </a:extLst>
          </p:cNvPr>
          <p:cNvSpPr txBox="1"/>
          <p:nvPr/>
        </p:nvSpPr>
        <p:spPr>
          <a:xfrm>
            <a:off x="2828169" y="4061314"/>
            <a:ext cx="15201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il y a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586879E-220C-4AE9-8C8D-DF4B732051AF}"/>
              </a:ext>
            </a:extLst>
          </p:cNvPr>
          <p:cNvSpPr txBox="1"/>
          <p:nvPr/>
        </p:nvSpPr>
        <p:spPr>
          <a:xfrm>
            <a:off x="946733" y="4907519"/>
            <a:ext cx="15201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a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A742354-0D5B-49E9-8DC7-67198C71AA7F}"/>
              </a:ext>
            </a:extLst>
          </p:cNvPr>
          <p:cNvSpPr txBox="1"/>
          <p:nvPr/>
        </p:nvSpPr>
        <p:spPr>
          <a:xfrm>
            <a:off x="2279879" y="5758122"/>
            <a:ext cx="15201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il y a</a:t>
            </a:r>
          </a:p>
        </p:txBody>
      </p:sp>
    </p:spTree>
    <p:extLst>
      <p:ext uri="{BB962C8B-B14F-4D97-AF65-F5344CB8AC3E}">
        <p14:creationId xmlns:p14="http://schemas.microsoft.com/office/powerpoint/2010/main" val="2404955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4A6DC-187E-4C4A-92B8-4D8EDD2BB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36" y="124452"/>
            <a:ext cx="10515600" cy="770175"/>
          </a:xfrm>
        </p:spPr>
        <p:txBody>
          <a:bodyPr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8625"/>
              <a:buFont typeface="Century Gothic"/>
              <a:buNone/>
            </a:pPr>
            <a:r>
              <a:rPr lang="en-GB" sz="4400" b="1" i="0" u="none" strike="noStrike" cap="none" dirty="0">
                <a:solidFill>
                  <a:srgbClr val="1E4E79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Saying ‘it’ in French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4D38324-6363-4A9B-A873-6C859BA3DB68}"/>
              </a:ext>
            </a:extLst>
          </p:cNvPr>
          <p:cNvSpPr txBox="1"/>
          <p:nvPr/>
        </p:nvSpPr>
        <p:spPr>
          <a:xfrm>
            <a:off x="224860" y="1896583"/>
            <a:ext cx="36469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Pierre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a un livre.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5" name="Google Shape;170;p8" descr="Jigsaw, Puzzle, Piece, Game, Concept, Solution">
            <a:extLst>
              <a:ext uri="{FF2B5EF4-FFF2-40B4-BE49-F238E27FC236}">
                <a16:creationId xmlns:a16="http://schemas.microsoft.com/office/drawing/2014/main" id="{20A2F853-0CF4-4CB0-9B24-6365D924ED7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57369" y="76217"/>
            <a:ext cx="1330395" cy="1332245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CE3B5A4-4634-490E-87F0-5AD9D6A6624C}"/>
              </a:ext>
            </a:extLst>
          </p:cNvPr>
          <p:cNvSpPr txBox="1"/>
          <p:nvPr/>
        </p:nvSpPr>
        <p:spPr>
          <a:xfrm>
            <a:off x="204236" y="1044136"/>
            <a:ext cx="119320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Remember that to say ‘he’ and ‘she’ in French we say ‘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il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’ and ‘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elle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’: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5F6336D-189A-4095-B57F-729B8BD9FEC6}"/>
              </a:ext>
            </a:extLst>
          </p:cNvPr>
          <p:cNvSpPr txBox="1"/>
          <p:nvPr/>
        </p:nvSpPr>
        <p:spPr>
          <a:xfrm>
            <a:off x="4639769" y="1896583"/>
            <a:ext cx="55808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Il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 un livre.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29CBFFC-97A0-4234-9636-F89AEB29803F}"/>
              </a:ext>
            </a:extLst>
          </p:cNvPr>
          <p:cNvSpPr txBox="1"/>
          <p:nvPr/>
        </p:nvSpPr>
        <p:spPr>
          <a:xfrm>
            <a:off x="204236" y="2580150"/>
            <a:ext cx="119320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 also use ‘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il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’ and ‘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elle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’ to mean ‘it’: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D4D4105-2F5C-4BFB-AC98-57622B15E968}"/>
              </a:ext>
            </a:extLst>
          </p:cNvPr>
          <p:cNvSpPr txBox="1"/>
          <p:nvPr/>
        </p:nvSpPr>
        <p:spPr>
          <a:xfrm>
            <a:off x="204236" y="3092065"/>
            <a:ext cx="119320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 use ‘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il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’ for masculine nouns and ‘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elle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’ for feminine nouns: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C7DF32C-060F-41EF-8BA7-0358E7F5EB30}"/>
              </a:ext>
            </a:extLst>
          </p:cNvPr>
          <p:cNvSpPr txBox="1"/>
          <p:nvPr/>
        </p:nvSpPr>
        <p:spPr>
          <a:xfrm>
            <a:off x="7866958" y="1883998"/>
            <a:ext cx="27904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He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has a book.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BB4EF66-8FB0-402B-B003-B69EB717F53C}"/>
              </a:ext>
            </a:extLst>
          </p:cNvPr>
          <p:cNvSpPr txBox="1"/>
          <p:nvPr/>
        </p:nvSpPr>
        <p:spPr>
          <a:xfrm>
            <a:off x="278127" y="4260098"/>
            <a:ext cx="36469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Le livre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est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utile.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F5E2FEA-FD32-4AC9-A427-244BECBB06B4}"/>
              </a:ext>
            </a:extLst>
          </p:cNvPr>
          <p:cNvSpPr txBox="1"/>
          <p:nvPr/>
        </p:nvSpPr>
        <p:spPr>
          <a:xfrm>
            <a:off x="4646242" y="4260097"/>
            <a:ext cx="36469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Il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est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utile.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C463EEA-A4A6-467C-8434-AEC00687FA2C}"/>
              </a:ext>
            </a:extLst>
          </p:cNvPr>
          <p:cNvSpPr txBox="1"/>
          <p:nvPr/>
        </p:nvSpPr>
        <p:spPr>
          <a:xfrm>
            <a:off x="280138" y="5358838"/>
            <a:ext cx="38348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La chanson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est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typique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D1134D85-6D4C-41DD-9D26-8078EEC8C433}"/>
              </a:ext>
            </a:extLst>
          </p:cNvPr>
          <p:cNvSpPr txBox="1"/>
          <p:nvPr/>
        </p:nvSpPr>
        <p:spPr>
          <a:xfrm>
            <a:off x="4783227" y="5339395"/>
            <a:ext cx="36469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Elle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est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typique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Google Shape;183;p8">
            <a:extLst>
              <a:ext uri="{FF2B5EF4-FFF2-40B4-BE49-F238E27FC236}">
                <a16:creationId xmlns:a16="http://schemas.microsoft.com/office/drawing/2014/main" id="{316DB217-F09B-4234-8F1F-BBBC4ADECC4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430180" y="1802967"/>
            <a:ext cx="436778" cy="594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raphic 3" descr="Arrow Right with solid fill">
            <a:extLst>
              <a:ext uri="{FF2B5EF4-FFF2-40B4-BE49-F238E27FC236}">
                <a16:creationId xmlns:a16="http://schemas.microsoft.com/office/drawing/2014/main" id="{7A7D22BF-0A13-400F-B2AD-E2470BC0AC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596920" y="1677126"/>
            <a:ext cx="824460" cy="914400"/>
          </a:xfrm>
          <a:prstGeom prst="rect">
            <a:avLst/>
          </a:prstGeom>
        </p:spPr>
      </p:pic>
      <p:pic>
        <p:nvPicPr>
          <p:cNvPr id="20" name="Graphic 19" descr="Arrow Right with solid fill">
            <a:extLst>
              <a:ext uri="{FF2B5EF4-FFF2-40B4-BE49-F238E27FC236}">
                <a16:creationId xmlns:a16="http://schemas.microsoft.com/office/drawing/2014/main" id="{C39E1717-5329-476A-AE08-782D797747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512871" y="4066129"/>
            <a:ext cx="824460" cy="9144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8EE72398-DFDC-4372-A132-8233486515D7}"/>
              </a:ext>
            </a:extLst>
          </p:cNvPr>
          <p:cNvSpPr txBox="1"/>
          <p:nvPr/>
        </p:nvSpPr>
        <p:spPr>
          <a:xfrm>
            <a:off x="7032984" y="4260097"/>
            <a:ext cx="27904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is useful.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Google Shape;183;p8">
            <a:extLst>
              <a:ext uri="{FF2B5EF4-FFF2-40B4-BE49-F238E27FC236}">
                <a16:creationId xmlns:a16="http://schemas.microsoft.com/office/drawing/2014/main" id="{087FA996-906A-482F-8C49-42E6291A0A3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96206" y="4179066"/>
            <a:ext cx="436778" cy="594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raphic 23" descr="Arrow Right with solid fill">
            <a:extLst>
              <a:ext uri="{FF2B5EF4-FFF2-40B4-BE49-F238E27FC236}">
                <a16:creationId xmlns:a16="http://schemas.microsoft.com/office/drawing/2014/main" id="{4C74EB4F-2448-4C16-9397-8A568BA67E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927113" y="5142069"/>
            <a:ext cx="824460" cy="91440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8F40A9E7-B730-4E39-8DD3-B179B51C6A03}"/>
              </a:ext>
            </a:extLst>
          </p:cNvPr>
          <p:cNvSpPr txBox="1"/>
          <p:nvPr/>
        </p:nvSpPr>
        <p:spPr>
          <a:xfrm>
            <a:off x="7761996" y="5313394"/>
            <a:ext cx="27904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It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is </a:t>
            </a:r>
            <a:r>
              <a:rPr lang="en-GB" sz="24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typical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7" name="Google Shape;183;p8">
            <a:extLst>
              <a:ext uri="{FF2B5EF4-FFF2-40B4-BE49-F238E27FC236}">
                <a16:creationId xmlns:a16="http://schemas.microsoft.com/office/drawing/2014/main" id="{4378DA34-D0E4-4A4C-8CA5-7204F90D8CC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325218" y="5232363"/>
            <a:ext cx="436778" cy="594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9A73ADD2-7765-4E9C-8EBE-EDCACCB97A4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4223" y="1562487"/>
            <a:ext cx="1520751" cy="4264575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549CE59A-D9E2-4E33-BF6D-4D210DF02C4E}"/>
              </a:ext>
            </a:extLst>
          </p:cNvPr>
          <p:cNvGrpSpPr/>
          <p:nvPr/>
        </p:nvGrpSpPr>
        <p:grpSpPr>
          <a:xfrm>
            <a:off x="9304348" y="5509636"/>
            <a:ext cx="1871726" cy="1152930"/>
            <a:chOff x="326460" y="1981616"/>
            <a:chExt cx="1871726" cy="1152930"/>
          </a:xfrm>
        </p:grpSpPr>
        <p:pic>
          <p:nvPicPr>
            <p:cNvPr id="29" name="Graphic 28" descr="Music notation with solid fill">
              <a:extLst>
                <a:ext uri="{FF2B5EF4-FFF2-40B4-BE49-F238E27FC236}">
                  <a16:creationId xmlns:a16="http://schemas.microsoft.com/office/drawing/2014/main" id="{AF13A5B0-B9A6-46F9-8A6C-A523B3B9CC6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045256" y="1981616"/>
              <a:ext cx="1152930" cy="1152930"/>
            </a:xfrm>
            <a:prstGeom prst="rect">
              <a:avLst/>
            </a:prstGeom>
          </p:spPr>
        </p:pic>
        <p:pic>
          <p:nvPicPr>
            <p:cNvPr id="30" name="Graphic 29" descr="Microphone with solid fill">
              <a:extLst>
                <a:ext uri="{FF2B5EF4-FFF2-40B4-BE49-F238E27FC236}">
                  <a16:creationId xmlns:a16="http://schemas.microsoft.com/office/drawing/2014/main" id="{74ABBD88-3D36-4ED0-96CE-F79FC113EE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326460" y="2135880"/>
              <a:ext cx="914400" cy="914400"/>
            </a:xfrm>
            <a:prstGeom prst="rect">
              <a:avLst/>
            </a:prstGeom>
          </p:spPr>
        </p:pic>
      </p:grpSp>
      <p:pic>
        <p:nvPicPr>
          <p:cNvPr id="31" name="Graphic 30" descr="Storytelling with solid fill">
            <a:extLst>
              <a:ext uri="{FF2B5EF4-FFF2-40B4-BE49-F238E27FC236}">
                <a16:creationId xmlns:a16="http://schemas.microsoft.com/office/drawing/2014/main" id="{1F3883F1-80ED-4439-8519-E851ACE27C7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749939" y="3771212"/>
            <a:ext cx="1054556" cy="1054556"/>
          </a:xfrm>
          <a:prstGeom prst="rect">
            <a:avLst/>
          </a:prstGeom>
        </p:spPr>
      </p:pic>
      <p:sp>
        <p:nvSpPr>
          <p:cNvPr id="33" name="Speech Bubble: Rectangle with Corners Rounded 32">
            <a:extLst>
              <a:ext uri="{FF2B5EF4-FFF2-40B4-BE49-F238E27FC236}">
                <a16:creationId xmlns:a16="http://schemas.microsoft.com/office/drawing/2014/main" id="{788DEFFB-3CB9-4B42-AF49-016FC3370D80}"/>
              </a:ext>
            </a:extLst>
          </p:cNvPr>
          <p:cNvSpPr/>
          <p:nvPr/>
        </p:nvSpPr>
        <p:spPr>
          <a:xfrm>
            <a:off x="4408453" y="5893822"/>
            <a:ext cx="4868764" cy="914400"/>
          </a:xfrm>
          <a:prstGeom prst="wedgeRoundRectCallout">
            <a:avLst>
              <a:gd name="adj1" fmla="val -10722"/>
              <a:gd name="adj2" fmla="val -69348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Remember!</a:t>
            </a:r>
            <a:r>
              <a:rPr kumimoji="0" lang="en-GB" sz="2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Adjectives already ending in –e are spelt the same for masculine and feminine nouns.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735D17F3-FD2B-4F7E-A70A-E61A65D9CA44}"/>
              </a:ext>
            </a:extLst>
          </p:cNvPr>
          <p:cNvSpPr/>
          <p:nvPr/>
        </p:nvSpPr>
        <p:spPr>
          <a:xfrm>
            <a:off x="2862943" y="3625831"/>
            <a:ext cx="2293947" cy="475535"/>
          </a:xfrm>
          <a:prstGeom prst="wedgeRoundRectCallout">
            <a:avLst>
              <a:gd name="adj1" fmla="val -18853"/>
              <a:gd name="adj2" fmla="val 108283"/>
              <a:gd name="adj3" fmla="val 16667"/>
            </a:avLst>
          </a:prstGeom>
          <a:solidFill>
            <a:srgbClr val="002060"/>
          </a:solidFill>
          <a:ln>
            <a:solidFill>
              <a:srgbClr val="FFFFF7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latin typeface="Century Gothic" panose="020B0502020202020204" pitchFamily="34" charset="0"/>
              </a:rPr>
              <a:t>Il </a:t>
            </a:r>
            <a:r>
              <a:rPr lang="en-GB" sz="2000" b="1" dirty="0" err="1">
                <a:latin typeface="Century Gothic" panose="020B0502020202020204" pitchFamily="34" charset="0"/>
              </a:rPr>
              <a:t>est</a:t>
            </a:r>
            <a:r>
              <a:rPr lang="en-GB" sz="2000" b="1" dirty="0">
                <a:latin typeface="Century Gothic" panose="020B0502020202020204" pitchFamily="34" charset="0"/>
              </a:rPr>
              <a:t> comment ?</a:t>
            </a:r>
          </a:p>
        </p:txBody>
      </p:sp>
      <p:sp>
        <p:nvSpPr>
          <p:cNvPr id="34" name="Speech Bubble: Rectangle with Corners Rounded 33">
            <a:extLst>
              <a:ext uri="{FF2B5EF4-FFF2-40B4-BE49-F238E27FC236}">
                <a16:creationId xmlns:a16="http://schemas.microsoft.com/office/drawing/2014/main" id="{31EAEE76-81A1-4599-AB08-62AA1DB56269}"/>
              </a:ext>
            </a:extLst>
          </p:cNvPr>
          <p:cNvSpPr/>
          <p:nvPr/>
        </p:nvSpPr>
        <p:spPr>
          <a:xfrm>
            <a:off x="2732315" y="4738441"/>
            <a:ext cx="2643194" cy="475535"/>
          </a:xfrm>
          <a:prstGeom prst="wedgeRoundRectCallout">
            <a:avLst>
              <a:gd name="adj1" fmla="val 12035"/>
              <a:gd name="adj2" fmla="val 94548"/>
              <a:gd name="adj3" fmla="val 16667"/>
            </a:avLst>
          </a:prstGeom>
          <a:solidFill>
            <a:srgbClr val="002060"/>
          </a:solidFill>
          <a:ln>
            <a:solidFill>
              <a:srgbClr val="FFFFF7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latin typeface="Century Gothic" panose="020B0502020202020204" pitchFamily="34" charset="0"/>
              </a:rPr>
              <a:t>Elle </a:t>
            </a:r>
            <a:r>
              <a:rPr lang="en-GB" sz="2000" b="1" dirty="0" err="1">
                <a:latin typeface="Century Gothic" panose="020B0502020202020204" pitchFamily="34" charset="0"/>
              </a:rPr>
              <a:t>est</a:t>
            </a:r>
            <a:r>
              <a:rPr lang="en-GB" sz="2000" b="1" dirty="0">
                <a:latin typeface="Century Gothic" panose="020B0502020202020204" pitchFamily="34" charset="0"/>
              </a:rPr>
              <a:t> comment ?</a:t>
            </a:r>
          </a:p>
        </p:txBody>
      </p:sp>
      <p:sp>
        <p:nvSpPr>
          <p:cNvPr id="35" name="Speech Bubble: Rectangle with Corners Rounded 34">
            <a:extLst>
              <a:ext uri="{FF2B5EF4-FFF2-40B4-BE49-F238E27FC236}">
                <a16:creationId xmlns:a16="http://schemas.microsoft.com/office/drawing/2014/main" id="{743210CE-1F85-4546-B3F3-20A4092D1850}"/>
              </a:ext>
            </a:extLst>
          </p:cNvPr>
          <p:cNvSpPr/>
          <p:nvPr/>
        </p:nvSpPr>
        <p:spPr>
          <a:xfrm>
            <a:off x="6357257" y="1649071"/>
            <a:ext cx="4626429" cy="1335584"/>
          </a:xfrm>
          <a:prstGeom prst="wedgeRoundRectCallout">
            <a:avLst>
              <a:gd name="adj1" fmla="val 55847"/>
              <a:gd name="adj2" fmla="val 10025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Comment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? means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how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?</a:t>
            </a:r>
            <a:r>
              <a:rPr kumimoji="0" lang="en-GB" sz="2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but </a:t>
            </a:r>
            <a:br>
              <a:rPr kumimoji="0" lang="en-GB" sz="2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GB" sz="2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il/</a:t>
            </a:r>
            <a:r>
              <a:rPr kumimoji="0" lang="en-GB" sz="2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elle</a:t>
            </a:r>
            <a:r>
              <a:rPr kumimoji="0" lang="en-GB" sz="2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</a:t>
            </a:r>
            <a:r>
              <a:rPr kumimoji="0" lang="en-GB" sz="2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comment</a:t>
            </a:r>
            <a:r>
              <a:rPr kumimoji="0" lang="en-GB" sz="2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? (It is </a:t>
            </a:r>
            <a:r>
              <a:rPr kumimoji="0" lang="en-GB" sz="2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how</a:t>
            </a:r>
            <a:r>
              <a:rPr kumimoji="0" lang="en-GB" sz="2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?)</a:t>
            </a:r>
            <a:br>
              <a:rPr kumimoji="0" lang="en-GB" sz="2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GB" sz="2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means  </a:t>
            </a:r>
            <a:r>
              <a:rPr kumimoji="0" lang="en-GB" sz="2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What</a:t>
            </a:r>
            <a:r>
              <a:rPr kumimoji="0" lang="en-GB" sz="2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is it </a:t>
            </a:r>
            <a:r>
              <a:rPr kumimoji="0" lang="en-GB" sz="2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like</a:t>
            </a:r>
            <a:r>
              <a:rPr kumimoji="0" lang="en-GB" sz="2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?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7947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" grpId="0" animBg="1"/>
      <p:bldP spid="34" grpId="0" animBg="1"/>
      <p:bldP spid="3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6071"/>
            <a:ext cx="3905794" cy="675762"/>
          </a:xfrm>
        </p:spPr>
        <p:txBody>
          <a:bodyPr>
            <a:normAutofit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Jigsaw translation</a:t>
            </a:r>
            <a:endParaRPr lang="es-AR" sz="3200" dirty="0"/>
          </a:p>
        </p:txBody>
      </p:sp>
      <p:pic>
        <p:nvPicPr>
          <p:cNvPr id="62" name="Picture 61" descr="Icon&#10;&#10;Description automatically generated">
            <a:extLst>
              <a:ext uri="{FF2B5EF4-FFF2-40B4-BE49-F238E27FC236}">
                <a16:creationId xmlns:a16="http://schemas.microsoft.com/office/drawing/2014/main" id="{59614040-8C14-46B3-9724-3F85E0BA99B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003" y="0"/>
            <a:ext cx="1101542" cy="1101542"/>
          </a:xfrm>
          <a:prstGeom prst="rect">
            <a:avLst/>
          </a:prstGeom>
        </p:spPr>
      </p:pic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id="{C6920871-5DE6-4C8A-A6A6-4571062E217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4225" y="-25154"/>
            <a:ext cx="1098164" cy="1101543"/>
          </a:xfrm>
          <a:prstGeom prst="rect">
            <a:avLst/>
          </a:prstGeom>
        </p:spPr>
      </p:pic>
      <p:pic>
        <p:nvPicPr>
          <p:cNvPr id="25" name="Graphic 24" descr="Teacher">
            <a:extLst>
              <a:ext uri="{FF2B5EF4-FFF2-40B4-BE49-F238E27FC236}">
                <a16:creationId xmlns:a16="http://schemas.microsoft.com/office/drawing/2014/main" id="{77D6E4FF-76B7-4045-A34E-54E247F376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475637" y="-74302"/>
            <a:ext cx="914400" cy="914400"/>
          </a:xfrm>
          <a:prstGeom prst="rect">
            <a:avLst/>
          </a:prstGeom>
        </p:spPr>
      </p:pic>
      <p:sp>
        <p:nvSpPr>
          <p:cNvPr id="28" name="Speech Bubble: Rectangle with Corners Rounded 27">
            <a:extLst>
              <a:ext uri="{FF2B5EF4-FFF2-40B4-BE49-F238E27FC236}">
                <a16:creationId xmlns:a16="http://schemas.microsoft.com/office/drawing/2014/main" id="{1DB912D7-7445-4A1B-BCE0-F8F60929E581}"/>
              </a:ext>
            </a:extLst>
          </p:cNvPr>
          <p:cNvSpPr/>
          <p:nvPr/>
        </p:nvSpPr>
        <p:spPr>
          <a:xfrm>
            <a:off x="5390037" y="109076"/>
            <a:ext cx="4729076" cy="470315"/>
          </a:xfrm>
          <a:prstGeom prst="wedgeRoundRectCallout">
            <a:avLst>
              <a:gd name="adj1" fmla="val -53936"/>
              <a:gd name="adj2" fmla="val 1020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sym typeface="Arial"/>
              </a:rPr>
              <a:t>.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36" name="CustomShape 7">
            <a:extLst>
              <a:ext uri="{FF2B5EF4-FFF2-40B4-BE49-F238E27FC236}">
                <a16:creationId xmlns:a16="http://schemas.microsoft.com/office/drawing/2014/main" id="{1739228A-3328-4531-AC27-9CDBA15C7D54}"/>
              </a:ext>
            </a:extLst>
          </p:cNvPr>
          <p:cNvSpPr/>
          <p:nvPr/>
        </p:nvSpPr>
        <p:spPr>
          <a:xfrm>
            <a:off x="5430640" y="124050"/>
            <a:ext cx="4688472" cy="45534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spc="-1" dirty="0" err="1">
                <a:solidFill>
                  <a:srgbClr val="002060"/>
                </a:solidFill>
                <a:latin typeface="Century gothic"/>
                <a:sym typeface="Arial"/>
              </a:rPr>
              <a:t>Écris</a:t>
            </a:r>
            <a:r>
              <a:rPr lang="en-GB" sz="2400" b="1" spc="-1" dirty="0">
                <a:solidFill>
                  <a:srgbClr val="002060"/>
                </a:solidFill>
                <a:latin typeface="Century gothic"/>
                <a:sym typeface="Arial"/>
              </a:rPr>
              <a:t> </a:t>
            </a:r>
            <a:r>
              <a:rPr lang="en-GB" sz="2400" b="1" spc="-1" dirty="0" err="1">
                <a:solidFill>
                  <a:srgbClr val="002060"/>
                </a:solidFill>
                <a:latin typeface="Century gothic"/>
                <a:sym typeface="Arial"/>
              </a:rPr>
              <a:t>en</a:t>
            </a:r>
            <a:r>
              <a:rPr lang="en-GB" sz="2400" b="1" spc="-1" dirty="0">
                <a:solidFill>
                  <a:srgbClr val="002060"/>
                </a:solidFill>
                <a:latin typeface="Century gothic"/>
                <a:sym typeface="Arial"/>
              </a:rPr>
              <a:t> </a:t>
            </a:r>
            <a:r>
              <a:rPr lang="en-GB" sz="2400" b="1" spc="-1" dirty="0" err="1">
                <a:solidFill>
                  <a:srgbClr val="002060"/>
                </a:solidFill>
                <a:latin typeface="Century gothic"/>
                <a:sym typeface="Arial"/>
              </a:rPr>
              <a:t>français</a:t>
            </a:r>
            <a:r>
              <a:rPr lang="en-GB" sz="2400" b="1" spc="-1" dirty="0">
                <a:solidFill>
                  <a:srgbClr val="002060"/>
                </a:solidFill>
                <a:latin typeface="Century gothic"/>
                <a:sym typeface="Arial"/>
              </a:rPr>
              <a:t> et </a:t>
            </a:r>
            <a:r>
              <a:rPr lang="en-GB" sz="2400" b="1" spc="-1" dirty="0" err="1">
                <a:solidFill>
                  <a:srgbClr val="002060"/>
                </a:solidFill>
                <a:latin typeface="Century gothic"/>
                <a:sym typeface="Arial"/>
              </a:rPr>
              <a:t>en</a:t>
            </a:r>
            <a:r>
              <a:rPr lang="en-GB" sz="2400" b="1" spc="-1" dirty="0">
                <a:solidFill>
                  <a:srgbClr val="002060"/>
                </a:solidFill>
                <a:latin typeface="Century gothic"/>
                <a:sym typeface="Arial"/>
              </a:rPr>
              <a:t> </a:t>
            </a:r>
            <a:r>
              <a:rPr lang="en-GB" sz="2400" b="1" spc="-1" dirty="0" err="1">
                <a:solidFill>
                  <a:srgbClr val="002060"/>
                </a:solidFill>
                <a:latin typeface="Century gothic"/>
                <a:sym typeface="Arial"/>
              </a:rPr>
              <a:t>anglais</a:t>
            </a:r>
            <a:r>
              <a:rPr lang="en-GB" sz="2400" b="1" spc="-1" dirty="0">
                <a:solidFill>
                  <a:srgbClr val="002060"/>
                </a:solidFill>
                <a:latin typeface="Century gothic"/>
                <a:sym typeface="Arial"/>
              </a:rPr>
              <a:t>.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sym typeface="Arial"/>
            </a:endParaRPr>
          </a:p>
        </p:txBody>
      </p:sp>
      <p:pic>
        <p:nvPicPr>
          <p:cNvPr id="34" name="Picture 33" descr="Shape&#10;&#10;Description automatically generated">
            <a:extLst>
              <a:ext uri="{FF2B5EF4-FFF2-40B4-BE49-F238E27FC236}">
                <a16:creationId xmlns:a16="http://schemas.microsoft.com/office/drawing/2014/main" id="{D0A1D059-BCD9-435D-8352-0343EF52E68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81753">
            <a:off x="3551390" y="121620"/>
            <a:ext cx="934094" cy="934094"/>
          </a:xfrm>
          <a:prstGeom prst="rect">
            <a:avLst/>
          </a:prstGeom>
        </p:spPr>
      </p:pic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id="{ABE296FC-7879-47E7-881A-19BD8D810E7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3454563"/>
              </p:ext>
            </p:extLst>
          </p:nvPr>
        </p:nvGraphicFramePr>
        <p:xfrm>
          <a:off x="56694" y="1076389"/>
          <a:ext cx="12078612" cy="57607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026204">
                  <a:extLst>
                    <a:ext uri="{9D8B030D-6E8A-4147-A177-3AD203B41FA5}">
                      <a16:colId xmlns:a16="http://schemas.microsoft.com/office/drawing/2014/main" val="857151428"/>
                    </a:ext>
                  </a:extLst>
                </a:gridCol>
                <a:gridCol w="4026204">
                  <a:extLst>
                    <a:ext uri="{9D8B030D-6E8A-4147-A177-3AD203B41FA5}">
                      <a16:colId xmlns:a16="http://schemas.microsoft.com/office/drawing/2014/main" val="2753232137"/>
                    </a:ext>
                  </a:extLst>
                </a:gridCol>
                <a:gridCol w="4026204">
                  <a:extLst>
                    <a:ext uri="{9D8B030D-6E8A-4147-A177-3AD203B41FA5}">
                      <a16:colId xmlns:a16="http://schemas.microsoft.com/office/drawing/2014/main" val="2297778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français</a:t>
                      </a:r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anglais</a:t>
                      </a:r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E3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09870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GB" sz="1800" b="1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b="1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Voici</a:t>
                      </a:r>
                      <a:r>
                        <a:rPr lang="en-GB" sz="1800" b="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</a:t>
                      </a:r>
                      <a:r>
                        <a:rPr lang="en-GB" sz="1800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mon</a:t>
                      </a:r>
                      <a:r>
                        <a:rPr lang="en-GB" sz="18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grand-</a:t>
                      </a:r>
                      <a:r>
                        <a:rPr lang="en-GB" sz="1800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père</a:t>
                      </a:r>
                      <a:r>
                        <a:rPr lang="en-GB" sz="18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. </a:t>
                      </a:r>
                      <a:r>
                        <a:rPr lang="en-GB" sz="1800" b="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Il </a:t>
                      </a:r>
                      <a:r>
                        <a:rPr lang="en-GB" sz="1800" b="1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est</a:t>
                      </a:r>
                      <a:r>
                        <a:rPr lang="en-GB" sz="1800" b="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</a:t>
                      </a:r>
                      <a:r>
                        <a:rPr lang="en-GB" sz="1800" b="1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drôle</a:t>
                      </a:r>
                      <a:r>
                        <a:rPr lang="en-GB" sz="1800" b="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.</a:t>
                      </a:r>
                      <a:r>
                        <a:rPr lang="en-GB" sz="18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</a:t>
                      </a: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GB" sz="18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[</a:t>
                      </a:r>
                      <a:r>
                        <a:rPr lang="en-GB" sz="1800" dirty="0">
                          <a:solidFill>
                            <a:srgbClr val="C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This is</a:t>
                      </a:r>
                      <a:r>
                        <a:rPr lang="en-GB" sz="18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] </a:t>
                      </a:r>
                      <a:r>
                        <a:rPr lang="en-GB" sz="1800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mon</a:t>
                      </a:r>
                      <a:r>
                        <a:rPr lang="en-GB" sz="18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grand-</a:t>
                      </a:r>
                      <a:r>
                        <a:rPr lang="en-GB" sz="1800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père</a:t>
                      </a:r>
                      <a:r>
                        <a:rPr lang="en-GB" sz="18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. [</a:t>
                      </a:r>
                      <a:r>
                        <a:rPr lang="en-GB" sz="1800" dirty="0">
                          <a:solidFill>
                            <a:srgbClr val="C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He is funny</a:t>
                      </a:r>
                      <a:r>
                        <a:rPr lang="en-GB" sz="18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]. </a:t>
                      </a: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GB" sz="18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Hervé</a:t>
                      </a:r>
                      <a:r>
                        <a:rPr lang="en-GB" sz="18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, </a:t>
                      </a:r>
                      <a:r>
                        <a:rPr lang="en-GB" sz="1800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mon</a:t>
                      </a:r>
                      <a:r>
                        <a:rPr lang="en-GB" sz="18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</a:t>
                      </a:r>
                      <a:r>
                        <a:rPr lang="en-GB" sz="1800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père</a:t>
                      </a:r>
                      <a:r>
                        <a:rPr lang="en-GB" sz="18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, </a:t>
                      </a:r>
                      <a:r>
                        <a:rPr lang="en-GB" sz="1800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enseigne</a:t>
                      </a:r>
                      <a:r>
                        <a:rPr lang="en-GB" sz="18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[</a:t>
                      </a:r>
                      <a:r>
                        <a:rPr lang="en-GB" sz="1800" dirty="0">
                          <a:solidFill>
                            <a:srgbClr val="C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music</a:t>
                      </a:r>
                      <a:r>
                        <a:rPr lang="en-GB" sz="18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]. Adèle [</a:t>
                      </a:r>
                      <a:r>
                        <a:rPr lang="en-GB" sz="1800" dirty="0">
                          <a:solidFill>
                            <a:srgbClr val="C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prefers</a:t>
                      </a:r>
                      <a:r>
                        <a:rPr lang="en-GB" sz="18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] le sport. [</a:t>
                      </a:r>
                      <a:r>
                        <a:rPr lang="en-GB" sz="1800" dirty="0">
                          <a:solidFill>
                            <a:srgbClr val="C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It is</a:t>
                      </a:r>
                      <a:r>
                        <a:rPr lang="en-GB" sz="18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] pratique.</a:t>
                      </a: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GB" sz="18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Moi, [</a:t>
                      </a:r>
                      <a:r>
                        <a:rPr lang="en-GB" sz="1800" dirty="0">
                          <a:solidFill>
                            <a:srgbClr val="C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I like</a:t>
                      </a:r>
                      <a:r>
                        <a:rPr lang="en-GB" sz="18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] la chanson ‘Brave’. [</a:t>
                      </a:r>
                      <a:r>
                        <a:rPr lang="en-GB" sz="1800" dirty="0">
                          <a:solidFill>
                            <a:srgbClr val="C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It is</a:t>
                      </a:r>
                      <a:r>
                        <a:rPr lang="en-GB" sz="18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] unique.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8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[</a:t>
                      </a:r>
                      <a:r>
                        <a:rPr lang="en-GB" sz="1800" dirty="0">
                          <a:solidFill>
                            <a:srgbClr val="C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My grandma</a:t>
                      </a:r>
                      <a:r>
                        <a:rPr lang="en-GB" sz="18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] </a:t>
                      </a:r>
                      <a:r>
                        <a:rPr lang="en-GB" sz="1800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est</a:t>
                      </a:r>
                      <a:r>
                        <a:rPr lang="en-GB" sz="18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</a:t>
                      </a:r>
                      <a:r>
                        <a:rPr lang="en-GB" sz="1800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française</a:t>
                      </a:r>
                      <a:r>
                        <a:rPr lang="en-GB" sz="18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[</a:t>
                      </a:r>
                      <a:r>
                        <a:rPr lang="en-GB" sz="1800" dirty="0">
                          <a:solidFill>
                            <a:srgbClr val="C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but she speaks</a:t>
                      </a:r>
                      <a:r>
                        <a:rPr lang="en-GB" sz="18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] </a:t>
                      </a:r>
                      <a:r>
                        <a:rPr lang="en-GB" sz="1800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anglais</a:t>
                      </a:r>
                      <a:r>
                        <a:rPr lang="en-GB" sz="18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8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[</a:t>
                      </a:r>
                      <a:r>
                        <a:rPr lang="en-GB" sz="1800" dirty="0">
                          <a:solidFill>
                            <a:srgbClr val="C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She has</a:t>
                      </a:r>
                      <a:r>
                        <a:rPr lang="en-GB" sz="18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] un livre </a:t>
                      </a:r>
                      <a:r>
                        <a:rPr lang="en-GB" sz="1800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en</a:t>
                      </a:r>
                      <a:r>
                        <a:rPr lang="en-GB" sz="18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</a:t>
                      </a:r>
                      <a:r>
                        <a:rPr lang="en-GB" sz="1800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anglais</a:t>
                      </a:r>
                      <a:r>
                        <a:rPr lang="en-GB" sz="18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. [</a:t>
                      </a:r>
                      <a:r>
                        <a:rPr lang="en-GB" sz="1800" dirty="0">
                          <a:solidFill>
                            <a:srgbClr val="C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It is also very</a:t>
                      </a:r>
                      <a:r>
                        <a:rPr lang="en-GB" sz="18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] utile pour </a:t>
                      </a:r>
                      <a:r>
                        <a:rPr lang="en-GB" sz="1800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moi</a:t>
                      </a:r>
                      <a:r>
                        <a:rPr lang="en-GB" sz="18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.</a:t>
                      </a:r>
                    </a:p>
                    <a:p>
                      <a:endParaRPr lang="en-GB" dirty="0"/>
                    </a:p>
                    <a:p>
                      <a:endParaRPr lang="en-GB" dirty="0"/>
                    </a:p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b="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This is </a:t>
                      </a:r>
                      <a:r>
                        <a:rPr lang="en-GB" sz="1800" b="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my grandad. </a:t>
                      </a:r>
                      <a:r>
                        <a:rPr lang="en-GB" sz="1800" b="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He is funny.</a:t>
                      </a:r>
                      <a:r>
                        <a:rPr lang="en-GB" sz="18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</a:t>
                      </a: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GB" sz="18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GB" sz="1800" b="1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b="1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Hervé</a:t>
                      </a:r>
                      <a:r>
                        <a:rPr lang="en-GB" sz="1800" b="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, my dad, teaches </a:t>
                      </a:r>
                      <a:r>
                        <a:rPr lang="en-GB" sz="1800" b="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music. </a:t>
                      </a:r>
                      <a:r>
                        <a:rPr lang="en-GB" sz="1800" b="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Adèle</a:t>
                      </a:r>
                      <a:r>
                        <a:rPr lang="en-GB" sz="18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</a:t>
                      </a:r>
                      <a:r>
                        <a:rPr lang="en-GB" sz="1800" b="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prefers</a:t>
                      </a:r>
                      <a:r>
                        <a:rPr lang="en-GB" sz="1800" b="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le sport</a:t>
                      </a:r>
                      <a:r>
                        <a:rPr lang="en-GB" sz="18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. </a:t>
                      </a:r>
                      <a:r>
                        <a:rPr lang="en-GB" sz="1800" b="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It is </a:t>
                      </a:r>
                      <a:r>
                        <a:rPr lang="en-GB" sz="1800" b="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practical.</a:t>
                      </a: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GB" sz="18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Me, </a:t>
                      </a:r>
                      <a:r>
                        <a:rPr lang="en-GB" sz="1800" b="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I like </a:t>
                      </a:r>
                      <a:r>
                        <a:rPr lang="en-GB" sz="1800" b="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the song ‘Brave’. </a:t>
                      </a:r>
                      <a:r>
                        <a:rPr lang="en-GB" sz="1800" b="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It is </a:t>
                      </a:r>
                      <a:r>
                        <a:rPr lang="en-GB" sz="1800" b="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unique.</a:t>
                      </a:r>
                      <a:endParaRPr lang="en-GB" sz="18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8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My grandma </a:t>
                      </a:r>
                      <a:r>
                        <a:rPr lang="en-GB" sz="1800" b="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is French </a:t>
                      </a:r>
                      <a:r>
                        <a:rPr lang="en-GB" sz="1800" b="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but she speaks </a:t>
                      </a:r>
                      <a:r>
                        <a:rPr lang="en-GB" sz="1800" b="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English. </a:t>
                      </a:r>
                      <a:endParaRPr lang="en-GB" sz="18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8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She has </a:t>
                      </a:r>
                      <a:r>
                        <a:rPr lang="en-GB" sz="1800" b="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 book in English. </a:t>
                      </a:r>
                      <a:r>
                        <a:rPr lang="en-GB" sz="1800" b="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It is also very </a:t>
                      </a:r>
                      <a:r>
                        <a:rPr lang="en-GB" sz="1800" b="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useful for me. 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E3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6196055"/>
                  </a:ext>
                </a:extLst>
              </a:tr>
            </a:tbl>
          </a:graphicData>
        </a:graphic>
      </p:graphicFrame>
      <p:pic>
        <p:nvPicPr>
          <p:cNvPr id="10" name="Picture 9" descr="A group of people posing for a picture&#10;&#10;Description automatically generated with medium confidence">
            <a:extLst>
              <a:ext uri="{FF2B5EF4-FFF2-40B4-BE49-F238E27FC236}">
                <a16:creationId xmlns:a16="http://schemas.microsoft.com/office/drawing/2014/main" id="{B2D7DBD1-9A74-4A8D-80B5-94283437F83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4665" y="579391"/>
            <a:ext cx="1058901" cy="124828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CEBA2A1-349A-4EE9-A8CA-ED7402A0CD4D}"/>
              </a:ext>
            </a:extLst>
          </p:cNvPr>
          <p:cNvSpPr/>
          <p:nvPr/>
        </p:nvSpPr>
        <p:spPr>
          <a:xfrm>
            <a:off x="104442" y="1838456"/>
            <a:ext cx="3966666" cy="30827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7BAE5101-3ECC-42BE-B4F6-86AD99E17211}"/>
              </a:ext>
            </a:extLst>
          </p:cNvPr>
          <p:cNvSpPr/>
          <p:nvPr/>
        </p:nvSpPr>
        <p:spPr>
          <a:xfrm>
            <a:off x="8170134" y="1811382"/>
            <a:ext cx="3966666" cy="391703"/>
          </a:xfrm>
          <a:prstGeom prst="rect">
            <a:avLst/>
          </a:prstGeom>
          <a:solidFill>
            <a:srgbClr val="FFE3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76CB4AE5-B2C1-4547-8B2C-17324C77ECB8}"/>
              </a:ext>
            </a:extLst>
          </p:cNvPr>
          <p:cNvSpPr/>
          <p:nvPr/>
        </p:nvSpPr>
        <p:spPr>
          <a:xfrm>
            <a:off x="8120892" y="2136837"/>
            <a:ext cx="3966666" cy="4585063"/>
          </a:xfrm>
          <a:prstGeom prst="rect">
            <a:avLst/>
          </a:prstGeom>
          <a:solidFill>
            <a:srgbClr val="FFE3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EE14146E-866A-4B8D-B0A3-071EC62ABE46}"/>
              </a:ext>
            </a:extLst>
          </p:cNvPr>
          <p:cNvSpPr txBox="1"/>
          <p:nvPr/>
        </p:nvSpPr>
        <p:spPr>
          <a:xfrm>
            <a:off x="55200" y="2600422"/>
            <a:ext cx="3966666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Hervé</a:t>
            </a:r>
            <a:r>
              <a:rPr lang="en-GB" sz="18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</a:t>
            </a:r>
            <a:r>
              <a:rPr lang="en-GB" sz="18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mon</a:t>
            </a:r>
            <a:r>
              <a:rPr lang="en-GB" sz="18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8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père</a:t>
            </a:r>
            <a:r>
              <a:rPr lang="en-GB" sz="18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</a:t>
            </a:r>
            <a:r>
              <a:rPr lang="en-GB" sz="18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enseigne</a:t>
            </a:r>
            <a:r>
              <a:rPr lang="en-GB" sz="18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8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 musique. </a:t>
            </a:r>
            <a:r>
              <a:rPr lang="en-GB" sz="18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Adèle </a:t>
            </a:r>
            <a:r>
              <a:rPr lang="en-GB" sz="18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préfère</a:t>
            </a:r>
            <a:r>
              <a:rPr lang="en-GB" sz="18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8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 sport. </a:t>
            </a:r>
            <a:r>
              <a:rPr lang="en-GB" sz="18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Il </a:t>
            </a:r>
            <a:r>
              <a:rPr lang="en-GB" sz="18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</a:t>
            </a:r>
            <a:r>
              <a:rPr lang="en-GB" sz="18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8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pratique.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Moi, </a:t>
            </a:r>
            <a:r>
              <a:rPr lang="en-GB" sz="18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j’aime</a:t>
            </a:r>
            <a:r>
              <a:rPr lang="en-GB" sz="18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8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 chanson ‘Brave’. </a:t>
            </a:r>
            <a:r>
              <a:rPr lang="en-GB" sz="18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Elle </a:t>
            </a:r>
            <a:r>
              <a:rPr lang="en-GB" sz="18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</a:t>
            </a:r>
            <a:r>
              <a:rPr lang="en-GB" sz="18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unique.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800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 grand-</a:t>
            </a:r>
            <a:r>
              <a:rPr lang="en-GB" sz="18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mère</a:t>
            </a:r>
            <a:r>
              <a:rPr lang="en-GB" sz="18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8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</a:t>
            </a:r>
            <a:r>
              <a:rPr lang="en-GB" sz="18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8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française</a:t>
            </a:r>
            <a:r>
              <a:rPr lang="en-GB" sz="18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8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mais</a:t>
            </a:r>
            <a:r>
              <a:rPr lang="en-GB" sz="18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8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elle</a:t>
            </a:r>
            <a:r>
              <a:rPr lang="en-GB" sz="18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parle </a:t>
            </a:r>
            <a:r>
              <a:rPr lang="en-GB" sz="18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anglais</a:t>
            </a:r>
            <a:r>
              <a:rPr lang="en-GB" sz="18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800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Elle a </a:t>
            </a:r>
            <a:r>
              <a:rPr lang="en-GB" sz="18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un livre </a:t>
            </a:r>
            <a:r>
              <a:rPr lang="en-GB" sz="18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</a:t>
            </a:r>
            <a:r>
              <a:rPr lang="en-GB" sz="18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8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anglais</a:t>
            </a:r>
            <a:r>
              <a:rPr lang="en-GB" sz="18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r>
              <a:rPr lang="en-GB" sz="18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Il </a:t>
            </a:r>
            <a:r>
              <a:rPr lang="en-GB" sz="18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</a:t>
            </a:r>
            <a:r>
              <a:rPr lang="en-GB" sz="18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8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aussi</a:t>
            </a:r>
            <a:r>
              <a:rPr lang="en-GB" sz="18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8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très</a:t>
            </a:r>
            <a:r>
              <a:rPr lang="en-GB" sz="18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8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utile pour </a:t>
            </a:r>
            <a:r>
              <a:rPr lang="en-GB" sz="18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moi</a:t>
            </a:r>
            <a:r>
              <a:rPr lang="en-GB" sz="18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D2A38C51-6094-4582-9FF0-A483AE6A31F6}"/>
              </a:ext>
            </a:extLst>
          </p:cNvPr>
          <p:cNvSpPr/>
          <p:nvPr/>
        </p:nvSpPr>
        <p:spPr>
          <a:xfrm>
            <a:off x="104442" y="2600422"/>
            <a:ext cx="3966666" cy="378299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7375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55" grpId="0" animBg="1"/>
      <p:bldP spid="57" grpId="0" animBg="1"/>
      <p:bldP spid="5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ustomShape 1">
            <a:extLst>
              <a:ext uri="{FF2B5EF4-FFF2-40B4-BE49-F238E27FC236}">
                <a16:creationId xmlns:a16="http://schemas.microsoft.com/office/drawing/2014/main" id="{74503C82-F7B5-47BE-BCB4-4259B7700981}"/>
              </a:ext>
            </a:extLst>
          </p:cNvPr>
          <p:cNvSpPr/>
          <p:nvPr/>
        </p:nvSpPr>
        <p:spPr>
          <a:xfrm>
            <a:off x="0" y="9236"/>
            <a:ext cx="4350240" cy="6857280"/>
          </a:xfrm>
          <a:prstGeom prst="rect">
            <a:avLst/>
          </a:prstGeom>
          <a:solidFill>
            <a:srgbClr val="FADD2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1" name="CustomShape 2"/>
          <p:cNvSpPr/>
          <p:nvPr/>
        </p:nvSpPr>
        <p:spPr>
          <a:xfrm>
            <a:off x="5254920" y="4998600"/>
            <a:ext cx="59544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Tx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odern Love" panose="04090805081005020601" pitchFamily="82" charset="0"/>
                <a:cs typeface="Arial"/>
                <a:sym typeface="Arial"/>
              </a:rPr>
              <a:t>jaune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Modern Love" panose="04090805081005020601" pitchFamily="82" charset="0"/>
              <a:cs typeface="Arial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BB08CD-FDA4-46B1-8623-507F63ABF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294405">
            <a:off x="238991" y="2856240"/>
            <a:ext cx="4216910" cy="1144800"/>
          </a:xfrm>
        </p:spPr>
        <p:txBody>
          <a:bodyPr/>
          <a:lstStyle/>
          <a:p>
            <a:r>
              <a:rPr lang="en-GB" sz="60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Au revoir !</a:t>
            </a:r>
          </a:p>
        </p:txBody>
      </p:sp>
      <p:pic>
        <p:nvPicPr>
          <p:cNvPr id="10" name="Picture 9" descr="A picture containing text, electronics, computer, display&#10;&#10;Description automatically generated">
            <a:extLst>
              <a:ext uri="{FF2B5EF4-FFF2-40B4-BE49-F238E27FC236}">
                <a16:creationId xmlns:a16="http://schemas.microsoft.com/office/drawing/2014/main" id="{17C22E2F-CBD6-4D67-8E52-6985005A9A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9867" y="382879"/>
            <a:ext cx="5084505" cy="4359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82676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7099</TotalTime>
  <Words>1728</Words>
  <Application>Microsoft Office PowerPoint</Application>
  <PresentationFormat>Widescreen</PresentationFormat>
  <Paragraphs>249</Paragraphs>
  <Slides>7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</vt:i4>
      </vt:variant>
    </vt:vector>
  </HeadingPairs>
  <TitlesOfParts>
    <vt:vector size="20" baseType="lpstr">
      <vt:lpstr>Arial</vt:lpstr>
      <vt:lpstr>Calibri</vt:lpstr>
      <vt:lpstr>Calibri Light</vt:lpstr>
      <vt:lpstr>Cavolini</vt:lpstr>
      <vt:lpstr>Century gothic</vt:lpstr>
      <vt:lpstr>Century gothic</vt:lpstr>
      <vt:lpstr>Eras Demi ITC</vt:lpstr>
      <vt:lpstr>Modern Love</vt:lpstr>
      <vt:lpstr>Symbol</vt:lpstr>
      <vt:lpstr>Times New Roman</vt:lpstr>
      <vt:lpstr>Wingdings</vt:lpstr>
      <vt:lpstr>1_Office Theme</vt:lpstr>
      <vt:lpstr>Office Theme</vt:lpstr>
      <vt:lpstr>What do I know now?</vt:lpstr>
      <vt:lpstr>La phonétique</vt:lpstr>
      <vt:lpstr>Vocabulaire</vt:lpstr>
      <vt:lpstr>lire</vt:lpstr>
      <vt:lpstr>Saying ‘it’ in French</vt:lpstr>
      <vt:lpstr>Jigsaw translation</vt:lpstr>
      <vt:lpstr>Au revoir 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Describing me and others</dc:title>
  <dc:creator>Rachel Hawkes</dc:creator>
  <cp:lastModifiedBy>Rachel Hawkes</cp:lastModifiedBy>
  <cp:revision>44</cp:revision>
  <dcterms:created xsi:type="dcterms:W3CDTF">2021-07-02T19:27:01Z</dcterms:created>
  <dcterms:modified xsi:type="dcterms:W3CDTF">2023-06-30T10:54:10Z</dcterms:modified>
</cp:coreProperties>
</file>