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57" r:id="rId2"/>
    <p:sldId id="361" r:id="rId3"/>
    <p:sldId id="1028" r:id="rId4"/>
    <p:sldId id="1029" r:id="rId5"/>
    <p:sldId id="1030" r:id="rId6"/>
    <p:sldId id="1031" r:id="rId7"/>
    <p:sldId id="1025" r:id="rId8"/>
    <p:sldId id="1026" r:id="rId9"/>
    <p:sldId id="1032" r:id="rId10"/>
    <p:sldId id="1023" r:id="rId11"/>
    <p:sldId id="1024" r:id="rId12"/>
    <p:sldId id="1033" r:id="rId13"/>
    <p:sldId id="1027" r:id="rId14"/>
    <p:sldId id="1034" r:id="rId15"/>
    <p:sldId id="103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D8A3"/>
    <a:srgbClr val="FF0066"/>
    <a:srgbClr val="FADD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55229" autoAdjust="0"/>
  </p:normalViewPr>
  <p:slideViewPr>
    <p:cSldViewPr snapToGrid="0">
      <p:cViewPr varScale="1">
        <p:scale>
          <a:sx n="59" d="100"/>
          <a:sy n="59" d="100"/>
        </p:scale>
        <p:origin x="2454"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01/07/2023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endParaRP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b="1" dirty="0">
                <a:solidFill>
                  <a:srgbClr val="002060"/>
                </a:solidFill>
                <a:latin typeface="Century Gothic"/>
                <a:ea typeface="Century Gothic"/>
                <a:cs typeface="Century Gothic"/>
                <a:sym typeface="Century Gothic"/>
              </a:rPr>
              <a:t>Phonics: Revisit several SSC: [</a:t>
            </a:r>
            <a:r>
              <a:rPr lang="en-GB" sz="1800" b="1" dirty="0" err="1">
                <a:solidFill>
                  <a:srgbClr val="002060"/>
                </a:solidFill>
                <a:latin typeface="Century Gothic"/>
                <a:ea typeface="Century Gothic"/>
                <a:cs typeface="Century Gothic"/>
                <a:sym typeface="Century Gothic"/>
              </a:rPr>
              <a:t>en</a:t>
            </a:r>
            <a:r>
              <a:rPr lang="en-GB" sz="1800" b="1" dirty="0">
                <a:solidFill>
                  <a:srgbClr val="002060"/>
                </a:solidFill>
                <a:latin typeface="Century Gothic"/>
                <a:ea typeface="Century Gothic"/>
                <a:cs typeface="Century Gothic"/>
                <a:sym typeface="Century Gothic"/>
              </a:rPr>
              <a:t>/an] [</a:t>
            </a:r>
            <a:r>
              <a:rPr lang="en-GB" sz="1800" b="1" dirty="0" err="1">
                <a:solidFill>
                  <a:srgbClr val="002060"/>
                </a:solidFill>
                <a:latin typeface="Century Gothic"/>
                <a:ea typeface="Century Gothic"/>
                <a:cs typeface="Century Gothic"/>
                <a:sym typeface="Century Gothic"/>
              </a:rPr>
              <a:t>ien</a:t>
            </a:r>
            <a:r>
              <a:rPr lang="en-GB" sz="1800" b="1" dirty="0">
                <a:solidFill>
                  <a:srgbClr val="002060"/>
                </a:solidFill>
                <a:latin typeface="Century Gothic"/>
                <a:ea typeface="Century Gothic"/>
                <a:cs typeface="Century Gothic"/>
                <a:sym typeface="Century Gothic"/>
              </a:rPr>
              <a:t>] [</a:t>
            </a:r>
            <a:r>
              <a:rPr lang="en-GB" sz="1800" b="1" dirty="0" err="1">
                <a:solidFill>
                  <a:srgbClr val="002060"/>
                </a:solidFill>
                <a:latin typeface="Century Gothic"/>
                <a:ea typeface="Century Gothic"/>
                <a:cs typeface="Century Gothic"/>
                <a:sym typeface="Century Gothic"/>
              </a:rPr>
              <a:t>ou</a:t>
            </a:r>
            <a:r>
              <a:rPr lang="en-GB" sz="1800" b="1" dirty="0">
                <a:solidFill>
                  <a:srgbClr val="002060"/>
                </a:solidFill>
                <a:latin typeface="Century Gothic"/>
                <a:ea typeface="Century Gothic"/>
                <a:cs typeface="Century Gothic"/>
                <a:sym typeface="Century Gothic"/>
              </a:rPr>
              <a:t>] [on] [</a:t>
            </a:r>
            <a:r>
              <a:rPr lang="en-GB" sz="1800" b="1" dirty="0" err="1">
                <a:solidFill>
                  <a:srgbClr val="002060"/>
                </a:solidFill>
                <a:latin typeface="Century Gothic"/>
                <a:ea typeface="Century Gothic"/>
                <a:cs typeface="Century Gothic"/>
                <a:sym typeface="Century Gothic"/>
              </a:rPr>
              <a:t>eu</a:t>
            </a:r>
            <a:r>
              <a:rPr lang="en-GB" sz="1800" b="1" dirty="0">
                <a:solidFill>
                  <a:srgbClr val="002060"/>
                </a:solidFill>
                <a:latin typeface="Century Gothic"/>
                <a:ea typeface="Century Gothic"/>
                <a:cs typeface="Century Gothic"/>
                <a:sym typeface="Century Gothic"/>
              </a:rPr>
              <a:t>] [r] [ç/soft c] [(a)in] [u] [</a:t>
            </a:r>
            <a:r>
              <a:rPr lang="en-GB" sz="1800" b="1" dirty="0" err="1">
                <a:solidFill>
                  <a:srgbClr val="002060"/>
                </a:solidFill>
                <a:latin typeface="Century Gothic"/>
                <a:ea typeface="Century Gothic"/>
                <a:cs typeface="Century Gothic"/>
                <a:sym typeface="Century Gothic"/>
              </a:rPr>
              <a:t>qu</a:t>
            </a:r>
            <a:r>
              <a:rPr lang="en-GB" sz="1800" b="1" dirty="0">
                <a:solidFill>
                  <a:srgbClr val="002060"/>
                </a:solidFill>
                <a:latin typeface="Century Gothic"/>
                <a:ea typeface="Century Gothic"/>
                <a:cs typeface="Century Gothic"/>
                <a:sym typeface="Century Gothic"/>
              </a:rPr>
              <a:t>] [j/soft g] [ai] [</a:t>
            </a:r>
            <a:r>
              <a:rPr lang="en-GB" sz="1800" b="1" dirty="0" err="1">
                <a:solidFill>
                  <a:srgbClr val="002060"/>
                </a:solidFill>
                <a:latin typeface="Century Gothic"/>
                <a:ea typeface="Century Gothic"/>
                <a:cs typeface="Century Gothic"/>
                <a:sym typeface="Century Gothic"/>
              </a:rPr>
              <a:t>tion</a:t>
            </a:r>
            <a:r>
              <a:rPr lang="en-GB" sz="1800" b="1" dirty="0">
                <a:solidFill>
                  <a:srgbClr val="002060"/>
                </a:solidFill>
                <a:latin typeface="Century Gothic"/>
                <a:ea typeface="Century Gothic"/>
                <a:cs typeface="Century Gothic"/>
                <a:sym typeface="Century Gothic"/>
              </a:rPr>
              <a:t>] [oi]</a:t>
            </a:r>
            <a:endParaRPr lang="fr-FR" sz="1800" b="1" dirty="0">
              <a:solidFill>
                <a:srgbClr val="002060"/>
              </a:solidFill>
              <a:latin typeface="Century Gothic"/>
              <a:ea typeface="Century Gothic"/>
              <a:cs typeface="Century Gothic"/>
              <a:sym typeface="Century Gothic"/>
            </a:endParaRPr>
          </a:p>
          <a:p>
            <a:pPr marL="216000" indent="-216000">
              <a:lnSpc>
                <a:spcPct val="100000"/>
              </a:lnSpc>
            </a:pPr>
            <a:endParaRPr lang="it-IT" sz="1800" b="1" strike="noStrike" spc="-1" dirty="0">
              <a:solidFill>
                <a:srgbClr val="002060"/>
              </a:solidFill>
              <a:latin typeface="Century Gothic"/>
              <a:ea typeface="Century Gothic"/>
            </a:endParaRPr>
          </a:p>
          <a:p>
            <a:pPr marL="216000" indent="-216000">
              <a:lnSpc>
                <a:spcPct val="100000"/>
              </a:lnSpc>
            </a:pPr>
            <a:r>
              <a:rPr lang="it-IT" sz="1800" b="1" strike="noStrike" spc="-1" dirty="0">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en-GB" sz="1800" b="0" strike="noStrike" spc="-1" dirty="0">
                <a:solidFill>
                  <a:srgbClr val="002060"/>
                </a:solidFill>
                <a:latin typeface="Century Gothic"/>
                <a:ea typeface="Century Gothic"/>
              </a:rPr>
              <a:t>Revisit any Term 3 vocabulary</a:t>
            </a:r>
            <a:endParaRPr lang="it-IT" sz="1800" b="0" strike="noStrike" spc="-1" dirty="0">
              <a:solidFill>
                <a:srgbClr val="002060"/>
              </a:solidFill>
              <a:latin typeface="Century Gothic"/>
              <a:ea typeface="Century Gothic"/>
            </a:endParaRP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sz="1800" b="1" i="0" strike="noStrike" spc="-1" dirty="0">
                <a:solidFill>
                  <a:srgbClr val="002060"/>
                </a:solidFill>
                <a:latin typeface="Century Gothic"/>
                <a:ea typeface="Century Gothic"/>
              </a:rPr>
              <a:t>Revisit 1</a:t>
            </a:r>
            <a:r>
              <a:rPr lang="fr-FR" sz="1800" b="0" i="0" strike="noStrike" spc="-1" dirty="0">
                <a:solidFill>
                  <a:srgbClr val="002060"/>
                </a:solidFill>
                <a:latin typeface="Century Gothic"/>
                <a:ea typeface="Century Gothic"/>
              </a:rPr>
              <a:t>: mois [179] janvier [939] février [1139] mars [868] avril [1022] mai [943] juin [931] juillet [1326] aout [1445] septembre [944] octobre [826] novembre [982] décembre</a:t>
            </a: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sz="1800" b="0" i="0" strike="noStrike" spc="-1" dirty="0">
                <a:solidFill>
                  <a:srgbClr val="002060"/>
                </a:solidFill>
                <a:latin typeface="Century Gothic"/>
                <a:ea typeface="Century Gothic"/>
              </a:rPr>
              <a:t>[891] quand [119] anniversaire [2043] en [7]</a:t>
            </a: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sz="1800" b="1" i="0" strike="noStrike" spc="-1" dirty="0">
                <a:solidFill>
                  <a:srgbClr val="002060"/>
                </a:solidFill>
                <a:latin typeface="Century Gothic"/>
                <a:ea typeface="Century Gothic"/>
              </a:rPr>
              <a:t>Revisit 2</a:t>
            </a:r>
            <a:r>
              <a:rPr lang="fr-FR" sz="1800" b="0" i="0" strike="noStrike" spc="-1" dirty="0">
                <a:solidFill>
                  <a:srgbClr val="002060"/>
                </a:solidFill>
                <a:latin typeface="Century Gothic"/>
                <a:ea typeface="Century Gothic"/>
              </a:rPr>
              <a:t>:  combien [800] bouche [1838] main [418]  œil [474]  oreille [1884] pied [626] tête [343] yeux [474] des [2] </a:t>
            </a:r>
          </a:p>
          <a:p>
            <a:pPr marL="216000" indent="-216000">
              <a:lnSpc>
                <a:spcPct val="100000"/>
              </a:lnSpc>
            </a:pPr>
            <a:r>
              <a:rPr lang="en-GB" sz="1600" b="0" i="0" u="none" strike="noStrike" cap="none" dirty="0" err="1">
                <a:solidFill>
                  <a:schemeClr val="dk1"/>
                </a:solidFill>
                <a:effectLst/>
                <a:latin typeface="Century Gothic" panose="020B0502020202020204" pitchFamily="34" charset="0"/>
                <a:ea typeface="Calibri"/>
                <a:cs typeface="Calibri"/>
                <a:sym typeface="Calibri"/>
              </a:rPr>
              <a:t>Londsale</a:t>
            </a:r>
            <a:r>
              <a:rPr lang="en-GB" sz="1600" b="0" i="0" u="none" strike="noStrike" cap="none" dirty="0">
                <a:solidFill>
                  <a:schemeClr val="dk1"/>
                </a:solidFill>
                <a:effectLst/>
                <a:latin typeface="Century Gothic" panose="020B0502020202020204" pitchFamily="34" charset="0"/>
                <a:ea typeface="Calibri"/>
                <a:cs typeface="Calibri"/>
                <a:sym typeface="Calibri"/>
              </a:rPr>
              <a:t>, D., &amp; Le Bras, Y.  (2009). </a:t>
            </a:r>
            <a:r>
              <a:rPr lang="en-GB" sz="1600" b="0" i="1" u="none" strike="noStrike" cap="none" dirty="0">
                <a:solidFill>
                  <a:schemeClr val="dk1"/>
                </a:solidFill>
                <a:effectLst/>
                <a:latin typeface="Century Gothic" panose="020B0502020202020204" pitchFamily="34" charset="0"/>
                <a:ea typeface="Calibri"/>
                <a:cs typeface="Calibri"/>
                <a:sym typeface="Calibri"/>
              </a:rPr>
              <a:t>A Frequency Dictionary of French: Core vocabulary for learners </a:t>
            </a:r>
            <a:r>
              <a:rPr lang="en-GB" sz="1600" b="0" i="0" u="none" strike="noStrike" cap="none" dirty="0">
                <a:solidFill>
                  <a:schemeClr val="dk1"/>
                </a:solidFill>
                <a:effectLst/>
                <a:latin typeface="Century Gothic" panose="020B0502020202020204" pitchFamily="34" charset="0"/>
                <a:ea typeface="Calibri"/>
                <a:cs typeface="Calibri"/>
                <a:sym typeface="Calibri"/>
              </a:rPr>
              <a:t>London: Routledge.</a:t>
            </a:r>
          </a:p>
          <a:p>
            <a:pPr marL="0" lvl="0" indent="0" algn="l" rtl="0">
              <a:lnSpc>
                <a:spcPct val="100000"/>
              </a:lnSpc>
              <a:spcBef>
                <a:spcPts val="0"/>
              </a:spcBef>
              <a:spcAft>
                <a:spcPts val="0"/>
              </a:spcAft>
              <a:buSzPts val="1400"/>
              <a:buNone/>
            </a:pPr>
            <a:endParaRPr lang="en-GB" sz="1800" dirty="0">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800" dirty="0"/>
              <a:t>The frequency rankings for words that occur in this PowerPoint which have been</a:t>
            </a:r>
            <a:r>
              <a:rPr lang="en-GB" sz="1800" i="1" dirty="0"/>
              <a:t> previously</a:t>
            </a:r>
            <a:r>
              <a:rPr lang="en-GB" sz="1800" dirty="0"/>
              <a:t> introduced in these resources are given in the SOW and in the resources that first introduced and formally re-visited those words. </a:t>
            </a:r>
          </a:p>
          <a:p>
            <a:pPr marL="0" lvl="0" indent="0" algn="l" rtl="0">
              <a:spcBef>
                <a:spcPts val="0"/>
              </a:spcBef>
              <a:spcAft>
                <a:spcPts val="0"/>
              </a:spcAft>
              <a:buClr>
                <a:schemeClr val="dk1"/>
              </a:buClr>
              <a:buSzPts val="1400"/>
              <a:buFont typeface="Arial"/>
              <a:buNone/>
            </a:pPr>
            <a:r>
              <a:rPr lang="en-GB" sz="1800" dirty="0"/>
              <a:t>For any </a:t>
            </a:r>
            <a:r>
              <a:rPr lang="en-GB" sz="1800" i="1" dirty="0"/>
              <a:t>other </a:t>
            </a:r>
            <a:r>
              <a:rPr lang="en-GB" sz="1800" dirty="0"/>
              <a:t>words that occur incidentally in this PowerPoint, frequency rankings will be provided in the notes field wherever possible.</a:t>
            </a:r>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production of this year’s vocabulary.</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Note: </a:t>
            </a:r>
            <a:r>
              <a:rPr lang="en-GB" sz="1200" b="0" strike="noStrike" spc="-1" dirty="0">
                <a:solidFill>
                  <a:srgbClr val="000000"/>
                </a:solidFill>
                <a:latin typeface="Calibri"/>
                <a:ea typeface="Calibri"/>
              </a:rPr>
              <a:t>This is a more straightforward version of the activity, asking pupils for individual words. A more challenging version can be found on the following slide, where pupils are encouraged to write a mixture of sentences and words. </a:t>
            </a:r>
            <a:endParaRPr lang="en-GB" sz="1200" b="1" strike="noStrike" spc="-1" dirty="0">
              <a:solidFill>
                <a:srgbClr val="000000"/>
              </a:solidFill>
              <a:latin typeface="Calibri"/>
              <a:ea typeface="Calibri"/>
            </a:endParaRP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read the message from Martin in the green text box.</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use Martin’s message and the words and pictures on the notebook to the right as inspiration. They use the lines on the left to write any words in French that they could use to reply to Martin. They could use any of the words on the notebook, and any other words they know.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867201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Calibri"/>
                <a:ea typeface="Calibri"/>
              </a:rPr>
              <a:t>Timing: 8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production of this term’s vocabulary and to practise written production of short sentences.</a:t>
            </a:r>
          </a:p>
          <a:p>
            <a:pPr marL="216000" indent="-215280">
              <a:lnSpc>
                <a:spcPct val="100000"/>
              </a:lnSpc>
            </a:pPr>
            <a:endParaRPr lang="en-GB" sz="1200" b="0" strike="noStrike" spc="-1" dirty="0">
              <a:solidFill>
                <a:srgbClr val="000000"/>
              </a:solidFill>
              <a:latin typeface="Calibri"/>
              <a:ea typeface="Calibri"/>
            </a:endParaRPr>
          </a:p>
          <a:p>
            <a:pPr marL="216000" marR="0" lvl="0" indent="-21528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0000"/>
                </a:solidFill>
                <a:latin typeface="Calibri"/>
                <a:ea typeface="Calibri"/>
              </a:rPr>
              <a:t>Note: </a:t>
            </a:r>
            <a:r>
              <a:rPr lang="en-GB" sz="1200" b="0" strike="noStrike" spc="-1" dirty="0">
                <a:solidFill>
                  <a:srgbClr val="000000"/>
                </a:solidFill>
                <a:latin typeface="Calibri"/>
                <a:ea typeface="Calibri"/>
              </a:rPr>
              <a:t>This is a more challenging version of the activity, where pupils are encouraged to write a mixture of sentences and words. A more straightforward version of the activity can be found on the previous slide, where pupils are asked to write individual words.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read the message from Martin in the green text box.</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use Martin’s message and the words and pictures on the notebook to the right as inspiration. They use the lines on the left and the empty notepad to write any words or sentences in French that they could use to reply to Hanna.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95326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week 1, last week and this week.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986244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week 1, last week and this week.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French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5794635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4589025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6094430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(five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revisit read aloud 15 of this year’s SSC.</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the first flashcard.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Elicit choral read aloud.</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If desired, click on the word to listen to the pronunciation.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Continue with the remaining flashcards.</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Go on to the next slide and repeat.</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strike="noStrike" spc="-1" dirty="0">
                <a:latin typeface="Arial"/>
              </a:rPr>
              <a:t>Frequency of unknown words and cognates</a:t>
            </a:r>
            <a:r>
              <a:rPr lang="en-GB" sz="1200" b="0" strike="noStrike" spc="-1" dirty="0">
                <a:latin typeface="Arial"/>
              </a:rPr>
              <a:t>:</a:t>
            </a:r>
          </a:p>
          <a:p>
            <a:pPr marL="0" marR="0" lvl="0" indent="0" algn="l" rtl="0">
              <a:lnSpc>
                <a:spcPct val="100000"/>
              </a:lnSpc>
              <a:spcBef>
                <a:spcPts val="0"/>
              </a:spcBef>
              <a:spcAft>
                <a:spcPts val="0"/>
              </a:spcAft>
              <a:buClr>
                <a:schemeClr val="dk1"/>
              </a:buClr>
              <a:buSzPts val="1200"/>
              <a:buFont typeface="Calibri"/>
              <a:buNone/>
            </a:pPr>
            <a:r>
              <a:rPr lang="en-GB" sz="1200" b="0" dirty="0" err="1"/>
              <a:t>affreux</a:t>
            </a:r>
            <a:r>
              <a:rPr lang="en-GB" sz="1200" b="0" dirty="0"/>
              <a:t> [4369] ampoule [&gt;5000] blazon [&gt;5000] boucan [&gt;5000] </a:t>
            </a:r>
            <a:r>
              <a:rPr lang="en-GB" sz="1200" b="0" dirty="0" err="1"/>
              <a:t>coller</a:t>
            </a:r>
            <a:r>
              <a:rPr lang="en-GB" sz="1200" b="0" dirty="0"/>
              <a:t> [2973] dingo [&gt;5000] envoi [2960] </a:t>
            </a:r>
            <a:r>
              <a:rPr lang="en-GB" sz="1200" b="0" dirty="0" err="1"/>
              <a:t>historien</a:t>
            </a:r>
            <a:r>
              <a:rPr lang="en-GB" sz="1200" b="0" dirty="0"/>
              <a:t> [3284] </a:t>
            </a:r>
            <a:r>
              <a:rPr lang="en-GB" sz="1200" b="0" dirty="0" err="1"/>
              <a:t>mesurer</a:t>
            </a:r>
            <a:r>
              <a:rPr lang="en-GB" sz="1200" b="0" dirty="0"/>
              <a:t> [1110] motion [855] </a:t>
            </a:r>
            <a:r>
              <a:rPr lang="en-GB" sz="1200" b="0" dirty="0" err="1"/>
              <a:t>polaire</a:t>
            </a:r>
            <a:r>
              <a:rPr lang="en-GB" sz="1200" b="0" dirty="0"/>
              <a:t> [&gt;5000] vente [1096]</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err="1">
                <a:solidFill>
                  <a:schemeClr val="dk1"/>
                </a:solidFill>
                <a:effectLst/>
                <a:latin typeface="Century Gothic" panose="020B0502020202020204" pitchFamily="34" charset="0"/>
                <a:ea typeface="+mn-ea"/>
                <a:cs typeface="+mn-cs"/>
              </a:rPr>
              <a:t>Londsale</a:t>
            </a:r>
            <a:r>
              <a:rPr lang="en-GB" sz="1200" dirty="0">
                <a:solidFill>
                  <a:schemeClr val="dk1"/>
                </a:solidFill>
                <a:effectLst/>
                <a:latin typeface="Century Gothic" panose="020B0502020202020204" pitchFamily="34" charset="0"/>
                <a:ea typeface="+mn-ea"/>
                <a:cs typeface="+mn-cs"/>
              </a:rPr>
              <a:t>, D., &amp; Le Bras, Y.  (2009). </a:t>
            </a:r>
            <a:r>
              <a:rPr lang="en-GB" sz="1200" i="1" dirty="0">
                <a:solidFill>
                  <a:schemeClr val="dk1"/>
                </a:solidFill>
                <a:effectLst/>
                <a:latin typeface="Century Gothic" panose="020B0502020202020204" pitchFamily="34" charset="0"/>
                <a:ea typeface="+mn-ea"/>
                <a:cs typeface="+mn-cs"/>
              </a:rPr>
              <a:t>A Frequency Dictionary of French: Core vocabulary for learners </a:t>
            </a:r>
            <a:r>
              <a:rPr lang="en-GB" sz="1200" dirty="0">
                <a:solidFill>
                  <a:schemeClr val="dk1"/>
                </a:solidFill>
                <a:effectLst/>
                <a:latin typeface="Century Gothic" panose="020B0502020202020204" pitchFamily="34" charset="0"/>
                <a:ea typeface="+mn-ea"/>
                <a:cs typeface="+mn-cs"/>
              </a:rPr>
              <a:t>London: Routledge.</a:t>
            </a:r>
          </a:p>
          <a:p>
            <a:pPr marL="0" marR="0" lvl="0" indent="0" algn="l" rtl="0">
              <a:lnSpc>
                <a:spcPct val="100000"/>
              </a:lnSpc>
              <a:spcBef>
                <a:spcPts val="0"/>
              </a:spcBef>
              <a:spcAft>
                <a:spcPts val="0"/>
              </a:spcAft>
              <a:buClr>
                <a:schemeClr val="dk1"/>
              </a:buClr>
              <a:buSzPts val="1200"/>
              <a:buFont typeface="Calibri"/>
              <a:buNone/>
            </a:pP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27886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[2/5]</a:t>
            </a:r>
            <a:endParaRPr lang="en-GB" sz="1200" dirty="0">
              <a:solidFill>
                <a:schemeClr val="dk1"/>
              </a:solidFill>
              <a:effectLst/>
              <a:latin typeface="Century Gothic" panose="020B0502020202020204" pitchFamily="34" charset="0"/>
              <a:ea typeface="+mn-ea"/>
              <a:cs typeface="+mn-cs"/>
            </a:endParaRPr>
          </a:p>
          <a:p>
            <a:pPr marL="0" marR="0" lvl="0" indent="0" algn="l" rtl="0">
              <a:lnSpc>
                <a:spcPct val="100000"/>
              </a:lnSpc>
              <a:spcBef>
                <a:spcPts val="0"/>
              </a:spcBef>
              <a:spcAft>
                <a:spcPts val="0"/>
              </a:spcAft>
              <a:buClr>
                <a:schemeClr val="dk1"/>
              </a:buClr>
              <a:buSzPts val="1200"/>
              <a:buFont typeface="Calibri"/>
              <a:buNone/>
            </a:pP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28419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[3/5]</a:t>
            </a:r>
            <a:endParaRPr lang="en-GB" sz="1200" dirty="0">
              <a:solidFill>
                <a:schemeClr val="dk1"/>
              </a:solidFill>
              <a:effectLst/>
              <a:latin typeface="Century Gothic" panose="020B0502020202020204" pitchFamily="34" charset="0"/>
              <a:ea typeface="+mn-ea"/>
              <a:cs typeface="+mn-cs"/>
            </a:endParaRPr>
          </a:p>
          <a:p>
            <a:pPr marL="0" marR="0" lvl="0" indent="0" algn="l" rtl="0">
              <a:lnSpc>
                <a:spcPct val="100000"/>
              </a:lnSpc>
              <a:spcBef>
                <a:spcPts val="0"/>
              </a:spcBef>
              <a:spcAft>
                <a:spcPts val="0"/>
              </a:spcAft>
              <a:buClr>
                <a:schemeClr val="dk1"/>
              </a:buClr>
              <a:buSzPts val="1200"/>
              <a:buFont typeface="Calibri"/>
              <a:buNone/>
            </a:pP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52591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[4/5]</a:t>
            </a:r>
            <a:endParaRPr lang="en-GB" sz="1200" dirty="0">
              <a:solidFill>
                <a:schemeClr val="dk1"/>
              </a:solidFill>
              <a:effectLst/>
              <a:latin typeface="Century Gothic" panose="020B0502020202020204" pitchFamily="34" charset="0"/>
              <a:ea typeface="+mn-ea"/>
              <a:cs typeface="+mn-cs"/>
            </a:endParaRPr>
          </a:p>
          <a:p>
            <a:pPr marL="0" marR="0" lvl="0" indent="0" algn="l" rtl="0">
              <a:lnSpc>
                <a:spcPct val="100000"/>
              </a:lnSpc>
              <a:spcBef>
                <a:spcPts val="0"/>
              </a:spcBef>
              <a:spcAft>
                <a:spcPts val="0"/>
              </a:spcAft>
              <a:buClr>
                <a:schemeClr val="dk1"/>
              </a:buClr>
              <a:buSzPts val="1200"/>
              <a:buFont typeface="Calibri"/>
              <a:buNone/>
            </a:pP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88449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[5/5]</a:t>
            </a:r>
            <a:endParaRPr lang="en-GB" sz="1200" dirty="0">
              <a:solidFill>
                <a:schemeClr val="dk1"/>
              </a:solidFill>
              <a:effectLst/>
              <a:latin typeface="Century Gothic" panose="020B0502020202020204" pitchFamily="34" charset="0"/>
              <a:ea typeface="+mn-ea"/>
              <a:cs typeface="+mn-cs"/>
            </a:endParaRPr>
          </a:p>
          <a:p>
            <a:pPr marL="0" marR="0" lvl="0" indent="0" algn="l" rtl="0">
              <a:lnSpc>
                <a:spcPct val="100000"/>
              </a:lnSpc>
              <a:spcBef>
                <a:spcPts val="0"/>
              </a:spcBef>
              <a:spcAft>
                <a:spcPts val="0"/>
              </a:spcAft>
              <a:buClr>
                <a:schemeClr val="dk1"/>
              </a:buClr>
              <a:buSzPts val="1200"/>
              <a:buFont typeface="Calibri"/>
              <a:buNone/>
            </a:pP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40364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Note: we usually do short exercises of 6 items only, but this is a revision week so we are revisiting a lot of words in a short exercise.</a:t>
            </a:r>
            <a:br>
              <a:rPr lang="en-GB" b="1"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revisit aural recognition of previously taught words and their connection to other previously taught ‘category’ words.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play the audio.</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listen and write down the category word.</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Elicit answers and click to provide feedback.</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Continue to the next slide for a written extension to the activity.</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Transcript:</a:t>
            </a:r>
          </a:p>
          <a:p>
            <a:r>
              <a:rPr lang="fr-FR" sz="1200" dirty="0">
                <a:solidFill>
                  <a:srgbClr val="002060"/>
                </a:solidFill>
                <a:latin typeface="Century Gothic" panose="020B0502020202020204" pitchFamily="34" charset="0"/>
              </a:rPr>
              <a:t>1. tante | grand-mère | grand-père</a:t>
            </a:r>
          </a:p>
          <a:p>
            <a:r>
              <a:rPr lang="fr-FR" sz="1200" dirty="0">
                <a:solidFill>
                  <a:srgbClr val="002060"/>
                </a:solidFill>
                <a:latin typeface="Century Gothic" panose="020B0502020202020204" pitchFamily="34" charset="0"/>
              </a:rPr>
              <a:t>2. livre | magazine | phrase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rgbClr val="002060"/>
                </a:solidFill>
                <a:latin typeface="Century Gothic" panose="020B0502020202020204" pitchFamily="34" charset="0"/>
              </a:rPr>
              <a:t>3. juin | mai | aout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rgbClr val="002060"/>
                </a:solidFill>
                <a:latin typeface="Century Gothic" panose="020B0502020202020204" pitchFamily="34" charset="0"/>
              </a:rPr>
              <a:t>4. musée | pays | université</a:t>
            </a:r>
            <a:br>
              <a:rPr lang="fr-FR" sz="1200" dirty="0">
                <a:solidFill>
                  <a:srgbClr val="002060"/>
                </a:solidFill>
                <a:latin typeface="Century Gothic" panose="020B0502020202020204" pitchFamily="34" charset="0"/>
              </a:rPr>
            </a:br>
            <a:r>
              <a:rPr lang="fr-FR" sz="1200" dirty="0">
                <a:solidFill>
                  <a:srgbClr val="002060"/>
                </a:solidFill>
                <a:latin typeface="Century Gothic" panose="020B0502020202020204" pitchFamily="34" charset="0"/>
              </a:rPr>
              <a:t>5. main | oreille | œil</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rgbClr val="002060"/>
                </a:solidFill>
                <a:latin typeface="Century Gothic" panose="020B0502020202020204" pitchFamily="34" charset="0"/>
              </a:rPr>
              <a:t>6. jeudi | dimanche | mardi</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rgbClr val="002060"/>
                </a:solidFill>
                <a:latin typeface="Century Gothic" panose="020B0502020202020204" pitchFamily="34" charset="0"/>
              </a:rPr>
              <a:t>7. apporter | rester | montrer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rgbClr val="002060"/>
                </a:solidFill>
                <a:latin typeface="Century Gothic" panose="020B0502020202020204" pitchFamily="34" charset="0"/>
              </a:rPr>
              <a:t>8. musique | français | sport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rgbClr val="002060"/>
                </a:solidFill>
                <a:latin typeface="Century Gothic" panose="020B0502020202020204" pitchFamily="34" charset="0"/>
              </a:rPr>
              <a:t>9. porte | chaise | bureau</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solidFill>
                <a:srgbClr val="002060"/>
              </a:solidFill>
              <a:latin typeface="Century Gothic" panose="020B0502020202020204" pitchFamily="34" charset="0"/>
            </a:endParaRPr>
          </a:p>
          <a:p>
            <a:endParaRPr lang="fr-FR" sz="1200" dirty="0">
              <a:solidFill>
                <a:srgbClr val="002060"/>
              </a:solidFill>
              <a:latin typeface="Century Gothic" panose="020B0502020202020204" pitchFamily="34"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26623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4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some of this year’s vocabulary.</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marR="0" lvl="0" indent="0" algn="l" rtl="0">
              <a:lnSpc>
                <a:spcPct val="100000"/>
              </a:lnSpc>
              <a:spcBef>
                <a:spcPts val="0"/>
              </a:spcBef>
              <a:spcAft>
                <a:spcPts val="0"/>
              </a:spcAft>
              <a:buClr>
                <a:schemeClr val="dk1"/>
              </a:buClr>
              <a:buSzPts val="1200"/>
              <a:buFont typeface="Calibri"/>
              <a:buNone/>
            </a:pPr>
            <a:r>
              <a:rPr lang="en-GB" sz="1200" b="0" dirty="0"/>
              <a:t>1. Pupils try to write one or two words that could plausibly belong to the 9 categories.</a:t>
            </a:r>
          </a:p>
          <a:p>
            <a:pPr marL="0" marR="0" lvl="0" indent="0" algn="l" rtl="0">
              <a:lnSpc>
                <a:spcPct val="100000"/>
              </a:lnSpc>
              <a:spcBef>
                <a:spcPts val="0"/>
              </a:spcBef>
              <a:spcAft>
                <a:spcPts val="0"/>
              </a:spcAft>
              <a:buClr>
                <a:schemeClr val="dk1"/>
              </a:buClr>
              <a:buSzPts val="1200"/>
              <a:buFont typeface="Calibri"/>
              <a:buNone/>
            </a:pPr>
            <a:r>
              <a:rPr lang="en-GB" sz="1200" b="0" dirty="0"/>
              <a:t>2. Click to provide possible suggested answers.  Note that some of the categories have many possible answers.</a:t>
            </a:r>
          </a:p>
          <a:p>
            <a:pPr marL="0" marR="0" lvl="0" indent="0" algn="l" rtl="0">
              <a:lnSpc>
                <a:spcPct val="100000"/>
              </a:lnSpc>
              <a:spcBef>
                <a:spcPts val="0"/>
              </a:spcBef>
              <a:spcAft>
                <a:spcPts val="0"/>
              </a:spcAft>
              <a:buClr>
                <a:schemeClr val="dk1"/>
              </a:buClr>
              <a:buSzPts val="1200"/>
              <a:buFont typeface="Calibri"/>
              <a:buNone/>
            </a:pPr>
            <a:r>
              <a:rPr lang="en-GB" sz="1200" b="0" dirty="0"/>
              <a:t>3. Option: click to play the optional answers, together with the original words.</a:t>
            </a:r>
          </a:p>
          <a:p>
            <a:pPr marL="0" marR="0" lvl="0" indent="0" algn="l" rtl="0">
              <a:lnSpc>
                <a:spcPct val="100000"/>
              </a:lnSpc>
              <a:spcBef>
                <a:spcPts val="0"/>
              </a:spcBef>
              <a:spcAft>
                <a:spcPts val="0"/>
              </a:spcAft>
              <a:buClr>
                <a:schemeClr val="dk1"/>
              </a:buClr>
              <a:buSzPts val="1200"/>
              <a:buFont typeface="Calibri"/>
              <a:buNone/>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rgbClr val="002060"/>
                </a:solidFill>
                <a:latin typeface="Century Gothic" panose="020B0502020202020204" pitchFamily="34" charset="0"/>
              </a:rPr>
              <a:t>1. tante | grand-mère | grand-père </a:t>
            </a:r>
            <a:r>
              <a:rPr lang="fr-FR" sz="1200" b="1" dirty="0">
                <a:solidFill>
                  <a:srgbClr val="26859D"/>
                </a:solidFill>
                <a:latin typeface="Century Gothic" panose="020B0502020202020204" pitchFamily="34" charset="0"/>
              </a:rPr>
              <a:t>| père | mère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rgbClr val="002060"/>
                </a:solidFill>
                <a:latin typeface="Century Gothic" panose="020B0502020202020204" pitchFamily="34" charset="0"/>
              </a:rPr>
              <a:t>2. livre | magazine | phrase </a:t>
            </a:r>
            <a:r>
              <a:rPr lang="fr-FR" sz="1200" b="1" dirty="0">
                <a:solidFill>
                  <a:srgbClr val="26859D"/>
                </a:solidFill>
                <a:latin typeface="Century Gothic" panose="020B0502020202020204" pitchFamily="34" charset="0"/>
              </a:rPr>
              <a:t>| mot | message | texte | liste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rgbClr val="002060"/>
                </a:solidFill>
                <a:latin typeface="Century Gothic" panose="020B0502020202020204" pitchFamily="34" charset="0"/>
              </a:rPr>
              <a:t>3. juin | mai | aout </a:t>
            </a:r>
            <a:r>
              <a:rPr lang="fr-FR" sz="1200" b="1" dirty="0">
                <a:solidFill>
                  <a:srgbClr val="26859D"/>
                </a:solidFill>
                <a:latin typeface="Century Gothic" panose="020B0502020202020204" pitchFamily="34" charset="0"/>
              </a:rPr>
              <a:t>| janvier | février | mars| avril | juillet</a:t>
            </a:r>
            <a:endParaRPr lang="fr-FR" sz="1200"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rgbClr val="002060"/>
                </a:solidFill>
                <a:latin typeface="Century Gothic" panose="020B0502020202020204" pitchFamily="34" charset="0"/>
              </a:rPr>
              <a:t>4. musée | pays | université </a:t>
            </a:r>
            <a:r>
              <a:rPr lang="fr-FR" sz="1200" b="1" dirty="0">
                <a:solidFill>
                  <a:srgbClr val="26859D"/>
                </a:solidFill>
                <a:latin typeface="Century Gothic" panose="020B0502020202020204" pitchFamily="34" charset="0"/>
              </a:rPr>
              <a:t>| parc</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rgbClr val="002060"/>
                </a:solidFill>
                <a:latin typeface="Century Gothic" panose="020B0502020202020204" pitchFamily="34" charset="0"/>
              </a:rPr>
              <a:t>5. main | oreille | œil </a:t>
            </a:r>
            <a:r>
              <a:rPr lang="fr-FR" sz="1200" b="1" dirty="0">
                <a:solidFill>
                  <a:srgbClr val="26859D"/>
                </a:solidFill>
                <a:latin typeface="Century Gothic" panose="020B0502020202020204" pitchFamily="34" charset="0"/>
              </a:rPr>
              <a:t>| pied | tête| bouche | yeux</a:t>
            </a:r>
            <a:endParaRPr lang="fr-FR" sz="1200"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rgbClr val="002060"/>
                </a:solidFill>
                <a:latin typeface="Century Gothic" panose="020B0502020202020204" pitchFamily="34" charset="0"/>
              </a:rPr>
              <a:t>6. jeudi | dimanche | mardi </a:t>
            </a:r>
            <a:r>
              <a:rPr lang="fr-FR" sz="1200" b="1" dirty="0">
                <a:solidFill>
                  <a:srgbClr val="26859D"/>
                </a:solidFill>
                <a:latin typeface="Century Gothic" panose="020B0502020202020204" pitchFamily="34" charset="0"/>
              </a:rPr>
              <a:t>| lundi | mercredi | vendredi</a:t>
            </a:r>
            <a:endParaRPr lang="fr-FR" sz="1200"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rgbClr val="002060"/>
                </a:solidFill>
                <a:latin typeface="Century Gothic" panose="020B0502020202020204" pitchFamily="34" charset="0"/>
              </a:rPr>
              <a:t>7. apporter | rester | montrer </a:t>
            </a:r>
            <a:r>
              <a:rPr lang="fr-FR" sz="1200" b="1" dirty="0">
                <a:solidFill>
                  <a:srgbClr val="26859D"/>
                </a:solidFill>
                <a:latin typeface="Century Gothic" panose="020B0502020202020204" pitchFamily="34" charset="0"/>
              </a:rPr>
              <a:t>| étudier | détester | adorer</a:t>
            </a:r>
            <a:endParaRPr lang="fr-FR" sz="1200"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rgbClr val="002060"/>
                </a:solidFill>
                <a:latin typeface="Century Gothic" panose="020B0502020202020204" pitchFamily="34" charset="0"/>
              </a:rPr>
              <a:t>8. musique | français | sport </a:t>
            </a:r>
            <a:r>
              <a:rPr lang="fr-FR" sz="1200" b="1" dirty="0">
                <a:solidFill>
                  <a:srgbClr val="26859D"/>
                </a:solidFill>
                <a:latin typeface="Century Gothic" panose="020B0502020202020204" pitchFamily="34" charset="0"/>
              </a:rPr>
              <a:t>|anglais</a:t>
            </a:r>
            <a:endParaRPr lang="fr-FR" sz="1200"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rgbClr val="002060"/>
                </a:solidFill>
                <a:latin typeface="Century Gothic" panose="020B0502020202020204" pitchFamily="34" charset="0"/>
              </a:rPr>
              <a:t>9. porte | chaise | bureau </a:t>
            </a:r>
            <a:r>
              <a:rPr lang="fr-FR" sz="1200" b="1" dirty="0">
                <a:solidFill>
                  <a:srgbClr val="26859D"/>
                </a:solidFill>
                <a:latin typeface="Century Gothic" panose="020B0502020202020204" pitchFamily="34" charset="0"/>
              </a:rPr>
              <a:t>| lit | affiche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solidFill>
                <a:srgbClr val="002060"/>
              </a:solidFill>
              <a:latin typeface="Century Gothic" panose="020B050202020202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sz="1200"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45237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a longer text made up of previously taught language from this year.</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Read the text aloud with pupils (or click to play the audio – each paragraph is separate, so click on each one to hear it).</a:t>
            </a:r>
            <a:br>
              <a:rPr lang="en-GB" b="0" dirty="0"/>
            </a:br>
            <a:r>
              <a:rPr lang="en-GB" b="0" dirty="0"/>
              <a:t>2. Give pupils time to answer the question themselves.</a:t>
            </a:r>
            <a:br>
              <a:rPr lang="en-GB" b="0" dirty="0"/>
            </a:br>
            <a:r>
              <a:rPr lang="en-GB" b="0" dirty="0"/>
              <a:t>3. Elicit and check answers.</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0" dirty="0"/>
              <a:t>Note: this task can be made less challenging if needed by giving pupils a smaller portion of the text and fewer questions to answer.</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27089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69" r:id="rId8"/>
    <p:sldLayoutId id="2147483670" r:id="rId9"/>
    <p:sldLayoutId id="214748367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5.png"/><Relationship Id="rId7" Type="http://schemas.openxmlformats.org/officeDocument/2006/relationships/audio" Target="../media/audio41.wav"/><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7.svg"/><Relationship Id="rId11" Type="http://schemas.openxmlformats.org/officeDocument/2006/relationships/image" Target="../media/image29.jpg"/><Relationship Id="rId5" Type="http://schemas.openxmlformats.org/officeDocument/2006/relationships/image" Target="../media/image26.png"/><Relationship Id="rId10"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5.svg"/></Relationships>
</file>

<file path=ppt/slides/_rels/slide11.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23.png"/><Relationship Id="rId7"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audio" Target="../media/audio42.wav"/><Relationship Id="rId11" Type="http://schemas.openxmlformats.org/officeDocument/2006/relationships/image" Target="../media/image29.jpg"/><Relationship Id="rId5" Type="http://schemas.openxmlformats.org/officeDocument/2006/relationships/image" Target="../media/image31.png"/><Relationship Id="rId10" Type="http://schemas.openxmlformats.org/officeDocument/2006/relationships/image" Target="../media/image25.png"/><Relationship Id="rId4" Type="http://schemas.openxmlformats.org/officeDocument/2006/relationships/image" Target="../media/image30.png"/><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audio" Target="../media/audio48.wav"/><Relationship Id="rId13" Type="http://schemas.openxmlformats.org/officeDocument/2006/relationships/audio" Target="../media/audio53.wav"/><Relationship Id="rId18" Type="http://schemas.openxmlformats.org/officeDocument/2006/relationships/audio" Target="../media/audio58.wav"/><Relationship Id="rId3" Type="http://schemas.openxmlformats.org/officeDocument/2006/relationships/audio" Target="../media/audio43.wav"/><Relationship Id="rId21" Type="http://schemas.openxmlformats.org/officeDocument/2006/relationships/image" Target="../media/image32.png"/><Relationship Id="rId7" Type="http://schemas.openxmlformats.org/officeDocument/2006/relationships/audio" Target="../media/audio47.wav"/><Relationship Id="rId12" Type="http://schemas.openxmlformats.org/officeDocument/2006/relationships/audio" Target="../media/audio52.wav"/><Relationship Id="rId17" Type="http://schemas.openxmlformats.org/officeDocument/2006/relationships/audio" Target="../media/audio57.wav"/><Relationship Id="rId25" Type="http://schemas.openxmlformats.org/officeDocument/2006/relationships/image" Target="../media/image36.png"/><Relationship Id="rId2" Type="http://schemas.openxmlformats.org/officeDocument/2006/relationships/notesSlide" Target="../notesSlides/notesSlide13.xml"/><Relationship Id="rId16" Type="http://schemas.openxmlformats.org/officeDocument/2006/relationships/audio" Target="../media/audio56.wav"/><Relationship Id="rId20" Type="http://schemas.openxmlformats.org/officeDocument/2006/relationships/audio" Target="../media/audio60.wav"/><Relationship Id="rId1" Type="http://schemas.openxmlformats.org/officeDocument/2006/relationships/slideLayout" Target="../slideLayouts/slideLayout6.xml"/><Relationship Id="rId6" Type="http://schemas.openxmlformats.org/officeDocument/2006/relationships/audio" Target="../media/audio46.wav"/><Relationship Id="rId11" Type="http://schemas.openxmlformats.org/officeDocument/2006/relationships/audio" Target="../media/audio51.wav"/><Relationship Id="rId24" Type="http://schemas.openxmlformats.org/officeDocument/2006/relationships/image" Target="../media/image35.png"/><Relationship Id="rId5" Type="http://schemas.openxmlformats.org/officeDocument/2006/relationships/audio" Target="../media/audio45.wav"/><Relationship Id="rId15" Type="http://schemas.openxmlformats.org/officeDocument/2006/relationships/audio" Target="../media/audio55.wav"/><Relationship Id="rId23" Type="http://schemas.openxmlformats.org/officeDocument/2006/relationships/image" Target="../media/image34.png"/><Relationship Id="rId10" Type="http://schemas.openxmlformats.org/officeDocument/2006/relationships/audio" Target="../media/audio50.wav"/><Relationship Id="rId19" Type="http://schemas.openxmlformats.org/officeDocument/2006/relationships/audio" Target="../media/audio59.wav"/><Relationship Id="rId4" Type="http://schemas.openxmlformats.org/officeDocument/2006/relationships/audio" Target="../media/audio44.wav"/><Relationship Id="rId9" Type="http://schemas.openxmlformats.org/officeDocument/2006/relationships/audio" Target="../media/audio49.wav"/><Relationship Id="rId14" Type="http://schemas.openxmlformats.org/officeDocument/2006/relationships/audio" Target="../media/audio54.wav"/><Relationship Id="rId22"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audio" Target="../media/audio4.wav"/><Relationship Id="rId12"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audio" Target="../media/audio3.wav"/><Relationship Id="rId11" Type="http://schemas.openxmlformats.org/officeDocument/2006/relationships/image" Target="../media/image7.jpg"/><Relationship Id="rId5" Type="http://schemas.openxmlformats.org/officeDocument/2006/relationships/audio" Target="../media/audio2.wav"/><Relationship Id="rId10" Type="http://schemas.openxmlformats.org/officeDocument/2006/relationships/image" Target="../media/image6.png"/><Relationship Id="rId4" Type="http://schemas.openxmlformats.org/officeDocument/2006/relationships/audio" Target="../media/audio1.wav"/><Relationship Id="rId9" Type="http://schemas.openxmlformats.org/officeDocument/2006/relationships/image" Target="../media/image5.sv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audio" Target="../media/audio4.wav"/><Relationship Id="rId12"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audio" Target="../media/audio7.wav"/><Relationship Id="rId11" Type="http://schemas.openxmlformats.org/officeDocument/2006/relationships/image" Target="../media/image11.png"/><Relationship Id="rId5" Type="http://schemas.openxmlformats.org/officeDocument/2006/relationships/audio" Target="../media/audio6.wav"/><Relationship Id="rId10" Type="http://schemas.openxmlformats.org/officeDocument/2006/relationships/image" Target="../media/image10.png"/><Relationship Id="rId4" Type="http://schemas.openxmlformats.org/officeDocument/2006/relationships/audio" Target="../media/audio5.wav"/><Relationship Id="rId9" Type="http://schemas.openxmlformats.org/officeDocument/2006/relationships/image" Target="../media/image5.svg"/></Relationships>
</file>

<file path=ppt/slides/_rels/slide4.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3.png"/><Relationship Id="rId7" Type="http://schemas.openxmlformats.org/officeDocument/2006/relationships/image" Target="../media/image4.png"/><Relationship Id="rId12" Type="http://schemas.openxmlformats.org/officeDocument/2006/relationships/audio" Target="../media/audio4.wav"/><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audio" Target="../media/audio10.wav"/><Relationship Id="rId11" Type="http://schemas.openxmlformats.org/officeDocument/2006/relationships/image" Target="../media/image15.png"/><Relationship Id="rId5" Type="http://schemas.openxmlformats.org/officeDocument/2006/relationships/audio" Target="../media/audio9.wav"/><Relationship Id="rId10" Type="http://schemas.openxmlformats.org/officeDocument/2006/relationships/image" Target="../media/image14.png"/><Relationship Id="rId4" Type="http://schemas.openxmlformats.org/officeDocument/2006/relationships/audio" Target="../media/audio8.wav"/><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audio" Target="../media/audio4.wav"/><Relationship Id="rId12"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audio" Target="../media/audio13.wav"/><Relationship Id="rId11" Type="http://schemas.openxmlformats.org/officeDocument/2006/relationships/image" Target="../media/image17.png"/><Relationship Id="rId5" Type="http://schemas.openxmlformats.org/officeDocument/2006/relationships/audio" Target="../media/audio12.wav"/><Relationship Id="rId10" Type="http://schemas.openxmlformats.org/officeDocument/2006/relationships/image" Target="../media/image16.png"/><Relationship Id="rId4" Type="http://schemas.openxmlformats.org/officeDocument/2006/relationships/audio" Target="../media/audio11.wav"/><Relationship Id="rId9" Type="http://schemas.openxmlformats.org/officeDocument/2006/relationships/image" Target="../media/image5.sv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audio" Target="../media/audio4.wav"/><Relationship Id="rId12"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audio" Target="../media/audio16.wav"/><Relationship Id="rId11" Type="http://schemas.openxmlformats.org/officeDocument/2006/relationships/image" Target="../media/image20.png"/><Relationship Id="rId5" Type="http://schemas.openxmlformats.org/officeDocument/2006/relationships/audio" Target="../media/audio15.wav"/><Relationship Id="rId10" Type="http://schemas.openxmlformats.org/officeDocument/2006/relationships/image" Target="../media/image19.png"/><Relationship Id="rId4" Type="http://schemas.openxmlformats.org/officeDocument/2006/relationships/audio" Target="../media/audio14.wav"/><Relationship Id="rId9" Type="http://schemas.openxmlformats.org/officeDocument/2006/relationships/image" Target="../media/image5.svg"/></Relationships>
</file>

<file path=ppt/slides/_rels/slide7.xml.rels><?xml version="1.0" encoding="UTF-8" standalone="yes"?>
<Relationships xmlns="http://schemas.openxmlformats.org/package/2006/relationships"><Relationship Id="rId8" Type="http://schemas.openxmlformats.org/officeDocument/2006/relationships/audio" Target="../media/audio19.wav"/><Relationship Id="rId13" Type="http://schemas.openxmlformats.org/officeDocument/2006/relationships/audio" Target="../media/audio24.wav"/><Relationship Id="rId3" Type="http://schemas.openxmlformats.org/officeDocument/2006/relationships/image" Target="../media/image22.png"/><Relationship Id="rId7" Type="http://schemas.openxmlformats.org/officeDocument/2006/relationships/audio" Target="../media/audio18.wav"/><Relationship Id="rId12" Type="http://schemas.openxmlformats.org/officeDocument/2006/relationships/audio" Target="../media/audio23.wav"/><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5.svg"/><Relationship Id="rId11" Type="http://schemas.openxmlformats.org/officeDocument/2006/relationships/audio" Target="../media/audio22.wav"/><Relationship Id="rId5" Type="http://schemas.openxmlformats.org/officeDocument/2006/relationships/image" Target="../media/image4.png"/><Relationship Id="rId15" Type="http://schemas.openxmlformats.org/officeDocument/2006/relationships/audio" Target="../media/audio26.wav"/><Relationship Id="rId10" Type="http://schemas.openxmlformats.org/officeDocument/2006/relationships/audio" Target="../media/audio21.wav"/><Relationship Id="rId4" Type="http://schemas.openxmlformats.org/officeDocument/2006/relationships/audio" Target="../media/audio17.wav"/><Relationship Id="rId9" Type="http://schemas.openxmlformats.org/officeDocument/2006/relationships/audio" Target="../media/audio20.wav"/><Relationship Id="rId14" Type="http://schemas.openxmlformats.org/officeDocument/2006/relationships/audio" Target="../media/audio25.wav"/></Relationships>
</file>

<file path=ppt/slides/_rels/slide8.xml.rels><?xml version="1.0" encoding="UTF-8" standalone="yes"?>
<Relationships xmlns="http://schemas.openxmlformats.org/package/2006/relationships"><Relationship Id="rId8" Type="http://schemas.openxmlformats.org/officeDocument/2006/relationships/audio" Target="../media/audio29.wav"/><Relationship Id="rId13" Type="http://schemas.openxmlformats.org/officeDocument/2006/relationships/audio" Target="../media/audio34.wav"/><Relationship Id="rId3" Type="http://schemas.openxmlformats.org/officeDocument/2006/relationships/image" Target="../media/image23.png"/><Relationship Id="rId7" Type="http://schemas.openxmlformats.org/officeDocument/2006/relationships/audio" Target="../media/audio28.wav"/><Relationship Id="rId12" Type="http://schemas.openxmlformats.org/officeDocument/2006/relationships/audio" Target="../media/audio33.wav"/><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5.svg"/><Relationship Id="rId11" Type="http://schemas.openxmlformats.org/officeDocument/2006/relationships/audio" Target="../media/audio32.wav"/><Relationship Id="rId5" Type="http://schemas.openxmlformats.org/officeDocument/2006/relationships/image" Target="../media/image4.png"/><Relationship Id="rId15" Type="http://schemas.openxmlformats.org/officeDocument/2006/relationships/audio" Target="../media/audio36.wav"/><Relationship Id="rId10" Type="http://schemas.openxmlformats.org/officeDocument/2006/relationships/audio" Target="../media/audio31.wav"/><Relationship Id="rId4" Type="http://schemas.openxmlformats.org/officeDocument/2006/relationships/audio" Target="../media/audio27.wav"/><Relationship Id="rId9" Type="http://schemas.openxmlformats.org/officeDocument/2006/relationships/audio" Target="../media/audio30.wav"/><Relationship Id="rId14" Type="http://schemas.openxmlformats.org/officeDocument/2006/relationships/audio" Target="../media/audio35.wav"/></Relationships>
</file>

<file path=ppt/slides/_rels/slide9.xml.rels><?xml version="1.0" encoding="UTF-8" standalone="yes"?>
<Relationships xmlns="http://schemas.openxmlformats.org/package/2006/relationships"><Relationship Id="rId8" Type="http://schemas.openxmlformats.org/officeDocument/2006/relationships/audio" Target="../media/audio39.wav"/><Relationship Id="rId3" Type="http://schemas.openxmlformats.org/officeDocument/2006/relationships/image" Target="../media/image24.png"/><Relationship Id="rId7" Type="http://schemas.openxmlformats.org/officeDocument/2006/relationships/audio" Target="../media/audio38.wav"/><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audio" Target="../media/audio37.wav"/><Relationship Id="rId9" Type="http://schemas.openxmlformats.org/officeDocument/2006/relationships/audio" Target="../media/audio40.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CustomShape 1">
            <a:extLst>
              <a:ext uri="{FF2B5EF4-FFF2-40B4-BE49-F238E27FC236}">
                <a16:creationId xmlns:a16="http://schemas.microsoft.com/office/drawing/2014/main" id="{8E65F3BF-D1B3-4F7A-AAC8-255D93C5F38F}"/>
              </a:ext>
            </a:extLst>
          </p:cNvPr>
          <p:cNvSpPr/>
          <p:nvPr/>
        </p:nvSpPr>
        <p:spPr>
          <a:xfrm>
            <a:off x="0" y="0"/>
            <a:ext cx="4350240" cy="6866516"/>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100" name="Google Shape;100;p2"/>
          <p:cNvSpPr/>
          <p:nvPr/>
        </p:nvSpPr>
        <p:spPr>
          <a:xfrm>
            <a:off x="6368181" y="4552388"/>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rPr>
              <a:t>jaune</a:t>
            </a:r>
            <a:endParaRPr kumimoji="0"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chemeClr val="tx2">
                    <a:lumMod val="25000"/>
                  </a:schemeClr>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chemeClr val="tx2">
                  <a:lumMod val="25000"/>
                </a:schemeClr>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0628" y="30259"/>
            <a:ext cx="3588984" cy="1325563"/>
          </a:xfrm>
        </p:spPr>
        <p:txBody>
          <a:bodyPr>
            <a:noAutofit/>
          </a:bodyPr>
          <a:lstStyle/>
          <a:p>
            <a:pPr algn="ctr"/>
            <a:r>
              <a:rPr lang="en-GB" sz="3600" b="1" dirty="0">
                <a:solidFill>
                  <a:schemeClr val="tx2">
                    <a:lumMod val="25000"/>
                  </a:schemeClr>
                </a:solidFill>
                <a:latin typeface="Century Gothic"/>
                <a:ea typeface="Century Gothic"/>
                <a:cs typeface="Century Gothic"/>
                <a:sym typeface="Century Gothic"/>
              </a:rPr>
              <a:t>What do I know now?</a:t>
            </a:r>
            <a:endParaRPr lang="en-GB" sz="3600" dirty="0">
              <a:solidFill>
                <a:srgbClr val="002060"/>
              </a:solidFill>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8F0C2F7A-216B-43A8-A849-7A82598C4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3820" y="193370"/>
            <a:ext cx="5084505" cy="4359018"/>
          </a:xfrm>
          <a:prstGeom prst="rect">
            <a:avLst/>
          </a:prstGeom>
        </p:spPr>
      </p:pic>
      <p:pic>
        <p:nvPicPr>
          <p:cNvPr id="7" name="Picture 6" descr="A picture containing icon&#10;&#10;Description automatically generated">
            <a:extLst>
              <a:ext uri="{FF2B5EF4-FFF2-40B4-BE49-F238E27FC236}">
                <a16:creationId xmlns:a16="http://schemas.microsoft.com/office/drawing/2014/main" id="{9D645D3E-53AD-4F96-91BD-4CEA313AEF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604" y="1591411"/>
            <a:ext cx="4234636" cy="3525166"/>
          </a:xfrm>
          <a:prstGeom prst="rect">
            <a:avLst/>
          </a:prstGeom>
        </p:spPr>
      </p:pic>
      <p:sp>
        <p:nvSpPr>
          <p:cNvPr id="8" name="TextBox 7">
            <a:extLst>
              <a:ext uri="{FF2B5EF4-FFF2-40B4-BE49-F238E27FC236}">
                <a16:creationId xmlns:a16="http://schemas.microsoft.com/office/drawing/2014/main" id="{EA62FDB0-84CD-4682-95C9-F91937FA82EB}"/>
              </a:ext>
            </a:extLst>
          </p:cNvPr>
          <p:cNvSpPr txBox="1"/>
          <p:nvPr/>
        </p:nvSpPr>
        <p:spPr>
          <a:xfrm>
            <a:off x="2348901" y="2077885"/>
            <a:ext cx="2111859" cy="954107"/>
          </a:xfrm>
          <a:prstGeom prst="rect">
            <a:avLst/>
          </a:prstGeom>
          <a:noFill/>
        </p:spPr>
        <p:txBody>
          <a:bodyPr wrap="square" rtlCol="0">
            <a:spAutoFit/>
          </a:bodyPr>
          <a:lstStyle/>
          <a:p>
            <a:r>
              <a:rPr lang="en-GB" sz="2800" b="1" dirty="0">
                <a:solidFill>
                  <a:srgbClr val="323131"/>
                </a:solidFill>
                <a:latin typeface="Cavolini" panose="03000502040302020204" pitchFamily="66" charset="0"/>
                <a:cs typeface="Cavolini" panose="03000502040302020204" pitchFamily="66" charset="0"/>
              </a:rPr>
              <a:t>Bonjour ! </a:t>
            </a:r>
            <a:br>
              <a:rPr lang="en-GB" sz="2800" b="1" dirty="0">
                <a:solidFill>
                  <a:srgbClr val="323131"/>
                </a:solidFill>
                <a:latin typeface="Cavolini" panose="03000502040302020204" pitchFamily="66" charset="0"/>
                <a:cs typeface="Cavolini" panose="03000502040302020204" pitchFamily="66" charset="0"/>
              </a:rPr>
            </a:br>
            <a:r>
              <a:rPr lang="en-GB" sz="2800" b="1" dirty="0" err="1">
                <a:solidFill>
                  <a:srgbClr val="323131"/>
                </a:solidFill>
                <a:latin typeface="Cavolini" panose="03000502040302020204" pitchFamily="66" charset="0"/>
                <a:cs typeface="Cavolini" panose="03000502040302020204" pitchFamily="66" charset="0"/>
              </a:rPr>
              <a:t>Ça</a:t>
            </a:r>
            <a:r>
              <a:rPr lang="en-GB" sz="2800" b="1" dirty="0">
                <a:solidFill>
                  <a:srgbClr val="323131"/>
                </a:solidFill>
                <a:latin typeface="Cavolini" panose="03000502040302020204" pitchFamily="66" charset="0"/>
                <a:cs typeface="Cavolini" panose="03000502040302020204" pitchFamily="66" charset="0"/>
              </a:rPr>
              <a:t> </a:t>
            </a:r>
            <a:r>
              <a:rPr lang="en-GB" sz="2800" b="1" dirty="0" err="1">
                <a:solidFill>
                  <a:srgbClr val="323131"/>
                </a:solidFill>
                <a:latin typeface="Cavolini" panose="03000502040302020204" pitchFamily="66" charset="0"/>
                <a:cs typeface="Cavolini" panose="03000502040302020204" pitchFamily="66" charset="0"/>
              </a:rPr>
              <a:t>va</a:t>
            </a:r>
            <a:r>
              <a:rPr lang="en-GB" sz="2800" b="1" dirty="0">
                <a:solidFill>
                  <a:srgbClr val="323131"/>
                </a:solidFill>
                <a:latin typeface="Cavolini" panose="03000502040302020204" pitchFamily="66" charset="0"/>
                <a:cs typeface="Cavolini" panose="03000502040302020204" pitchFamily="66" charset="0"/>
              </a:rPr>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563719F-0433-432F-A0F0-B17D74BAD09E}"/>
              </a:ext>
            </a:extLst>
          </p:cNvPr>
          <p:cNvPicPr>
            <a:picLocks noChangeAspect="1"/>
          </p:cNvPicPr>
          <p:nvPr/>
        </p:nvPicPr>
        <p:blipFill>
          <a:blip r:embed="rId3"/>
          <a:stretch>
            <a:fillRect/>
          </a:stretch>
        </p:blipFill>
        <p:spPr>
          <a:xfrm>
            <a:off x="4062568" y="964503"/>
            <a:ext cx="4144698" cy="5826140"/>
          </a:xfrm>
          <a:prstGeom prst="rect">
            <a:avLst/>
          </a:prstGeom>
        </p:spPr>
      </p:pic>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pic>
        <p:nvPicPr>
          <p:cNvPr id="34" name="Picture 33" descr="Icon&#10;&#10;Description automatically generated">
            <a:extLst>
              <a:ext uri="{FF2B5EF4-FFF2-40B4-BE49-F238E27FC236}">
                <a16:creationId xmlns:a16="http://schemas.microsoft.com/office/drawing/2014/main" id="{D7A95D6E-4BF0-4EE5-BF20-EA95A3CA38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graphicFrame>
        <p:nvGraphicFramePr>
          <p:cNvPr id="35" name="Table 7">
            <a:extLst>
              <a:ext uri="{FF2B5EF4-FFF2-40B4-BE49-F238E27FC236}">
                <a16:creationId xmlns:a16="http://schemas.microsoft.com/office/drawing/2014/main" id="{48FCE838-4D92-4590-A389-8C51E3575C1A}"/>
              </a:ext>
            </a:extLst>
          </p:cNvPr>
          <p:cNvGraphicFramePr>
            <a:graphicFrameLocks noGrp="1"/>
          </p:cNvGraphicFramePr>
          <p:nvPr/>
        </p:nvGraphicFramePr>
        <p:xfrm>
          <a:off x="406670" y="763209"/>
          <a:ext cx="3578066" cy="6042213"/>
        </p:xfrm>
        <a:graphic>
          <a:graphicData uri="http://schemas.openxmlformats.org/drawingml/2006/table">
            <a:tbl>
              <a:tblPr firstRow="1" bandRow="1">
                <a:tableStyleId>{5940675A-B579-460E-94D1-54222C63F5DA}</a:tableStyleId>
              </a:tblPr>
              <a:tblGrid>
                <a:gridCol w="3578066">
                  <a:extLst>
                    <a:ext uri="{9D8B030D-6E8A-4147-A177-3AD203B41FA5}">
                      <a16:colId xmlns:a16="http://schemas.microsoft.com/office/drawing/2014/main" val="3001603862"/>
                    </a:ext>
                  </a:extLst>
                </a:gridCol>
              </a:tblGrid>
              <a:tr h="370840">
                <a:tc>
                  <a:txBody>
                    <a:bodyPr/>
                    <a:lstStyle/>
                    <a:p>
                      <a:endParaRPr lang="en-GB" sz="200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855001048"/>
                  </a:ext>
                </a:extLst>
              </a:tr>
              <a:tr h="370840">
                <a:tc>
                  <a:txBody>
                    <a:bodyPr/>
                    <a:lstStyle/>
                    <a:p>
                      <a:endParaRPr lang="en-GB" sz="200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911577387"/>
                  </a:ext>
                </a:extLst>
              </a:tr>
              <a:tr h="370840">
                <a:tc>
                  <a:txBody>
                    <a:bodyPr/>
                    <a:lstStyle/>
                    <a:p>
                      <a:endParaRPr lang="en-GB" sz="200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872257531"/>
                  </a:ext>
                </a:extLst>
              </a:tr>
              <a:tr h="370840">
                <a:tc>
                  <a:txBody>
                    <a:bodyPr/>
                    <a:lstStyle/>
                    <a:p>
                      <a:endParaRPr lang="en-GB" sz="200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654937489"/>
                  </a:ext>
                </a:extLst>
              </a:tr>
              <a:tr h="494853">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3745985951"/>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791995396"/>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973514017"/>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015352175"/>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837606166"/>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150037542"/>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412929010"/>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060816151"/>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458931950"/>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903604742"/>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76166893"/>
                  </a:ext>
                </a:extLst>
              </a:tr>
            </a:tbl>
          </a:graphicData>
        </a:graphic>
      </p:graphicFrame>
      <p:pic>
        <p:nvPicPr>
          <p:cNvPr id="36" name="Graphic 35" descr="Pencil with solid fill">
            <a:extLst>
              <a:ext uri="{FF2B5EF4-FFF2-40B4-BE49-F238E27FC236}">
                <a16:creationId xmlns:a16="http://schemas.microsoft.com/office/drawing/2014/main" id="{16C4BF59-6A6B-49A3-8442-11359C4411F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0895" y="688428"/>
            <a:ext cx="552151" cy="552151"/>
          </a:xfrm>
          <a:prstGeom prst="rect">
            <a:avLst/>
          </a:prstGeom>
        </p:spPr>
      </p:pic>
      <p:sp>
        <p:nvSpPr>
          <p:cNvPr id="37" name="Speech Bubble: Rectangle with Corners Rounded 36">
            <a:hlinkClick r:id="" action="ppaction://noaction">
              <a:snd r:embed="rId7" name="S10_i.wav"/>
            </a:hlinkClick>
            <a:extLst>
              <a:ext uri="{FF2B5EF4-FFF2-40B4-BE49-F238E27FC236}">
                <a16:creationId xmlns:a16="http://schemas.microsoft.com/office/drawing/2014/main" id="{A874194C-F489-407E-8F53-26887493CD3D}"/>
              </a:ext>
            </a:extLst>
          </p:cNvPr>
          <p:cNvSpPr/>
          <p:nvPr/>
        </p:nvSpPr>
        <p:spPr>
          <a:xfrm>
            <a:off x="4270249" y="74924"/>
            <a:ext cx="3090671" cy="75771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38" name="Graphic 37" descr="Teacher">
            <a:extLst>
              <a:ext uri="{FF2B5EF4-FFF2-40B4-BE49-F238E27FC236}">
                <a16:creationId xmlns:a16="http://schemas.microsoft.com/office/drawing/2014/main" id="{08B34D30-346D-4221-9886-2960E8F4400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298918" y="-104768"/>
            <a:ext cx="914400" cy="914400"/>
          </a:xfrm>
          <a:prstGeom prst="rect">
            <a:avLst/>
          </a:prstGeom>
        </p:spPr>
      </p:pic>
      <p:sp>
        <p:nvSpPr>
          <p:cNvPr id="39" name="Google Shape;108;p3">
            <a:hlinkClick r:id="" action="ppaction://noaction">
              <a:snd r:embed="rId7" name="S10_i.wav"/>
            </a:hlinkClick>
            <a:extLst>
              <a:ext uri="{FF2B5EF4-FFF2-40B4-BE49-F238E27FC236}">
                <a16:creationId xmlns:a16="http://schemas.microsoft.com/office/drawing/2014/main" id="{0B362023-18C6-4E10-A843-5420961FDCC6}"/>
              </a:ext>
            </a:extLst>
          </p:cNvPr>
          <p:cNvSpPr txBox="1"/>
          <p:nvPr/>
        </p:nvSpPr>
        <p:spPr>
          <a:xfrm>
            <a:off x="4402395" y="124788"/>
            <a:ext cx="3090671"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Lis le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texte</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Écris</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des mots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en</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français</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endParaRPr kumimoji="0" sz="20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grpSp>
        <p:nvGrpSpPr>
          <p:cNvPr id="40" name="Group 39">
            <a:extLst>
              <a:ext uri="{FF2B5EF4-FFF2-40B4-BE49-F238E27FC236}">
                <a16:creationId xmlns:a16="http://schemas.microsoft.com/office/drawing/2014/main" id="{0A1B1CDC-ADCD-4251-AB81-5863CDA3DCD9}"/>
              </a:ext>
            </a:extLst>
          </p:cNvPr>
          <p:cNvGrpSpPr/>
          <p:nvPr/>
        </p:nvGrpSpPr>
        <p:grpSpPr>
          <a:xfrm>
            <a:off x="8279570" y="232282"/>
            <a:ext cx="2656192" cy="2016594"/>
            <a:chOff x="7887233" y="148076"/>
            <a:chExt cx="2656192" cy="2016594"/>
          </a:xfrm>
        </p:grpSpPr>
        <p:sp>
          <p:nvSpPr>
            <p:cNvPr id="41" name="Speech Bubble: Rectangle with Corners Rounded 40">
              <a:extLst>
                <a:ext uri="{FF2B5EF4-FFF2-40B4-BE49-F238E27FC236}">
                  <a16:creationId xmlns:a16="http://schemas.microsoft.com/office/drawing/2014/main" id="{239B0A6F-1941-4EDA-B8B7-3D0E7AADC90A}"/>
                </a:ext>
              </a:extLst>
            </p:cNvPr>
            <p:cNvSpPr/>
            <p:nvPr/>
          </p:nvSpPr>
          <p:spPr>
            <a:xfrm>
              <a:off x="7887233" y="148076"/>
              <a:ext cx="2645186" cy="2016594"/>
            </a:xfrm>
            <a:prstGeom prst="wedgeRoundRectCallou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2" name="Google Shape;108;p3">
              <a:extLst>
                <a:ext uri="{FF2B5EF4-FFF2-40B4-BE49-F238E27FC236}">
                  <a16:creationId xmlns:a16="http://schemas.microsoft.com/office/drawing/2014/main" id="{6E566C81-A82F-4C50-BEB3-45324ACE2FC3}"/>
                </a:ext>
              </a:extLst>
            </p:cNvPr>
            <p:cNvSpPr txBox="1"/>
            <p:nvPr/>
          </p:nvSpPr>
          <p:spPr>
            <a:xfrm>
              <a:off x="8046582" y="225718"/>
              <a:ext cx="2496843" cy="193895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Just have a go! Write any of these English words in French. You can add different words, too.</a:t>
              </a:r>
              <a:endParaRPr kumimoji="0" sz="20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grpSp>
      <p:sp>
        <p:nvSpPr>
          <p:cNvPr id="45" name="Title 2">
            <a:extLst>
              <a:ext uri="{FF2B5EF4-FFF2-40B4-BE49-F238E27FC236}">
                <a16:creationId xmlns:a16="http://schemas.microsoft.com/office/drawing/2014/main" id="{1B8CC8E6-62F5-4626-BA5F-7B200E27BCEC}"/>
              </a:ext>
            </a:extLst>
          </p:cNvPr>
          <p:cNvSpPr txBox="1">
            <a:spLocks/>
          </p:cNvSpPr>
          <p:nvPr/>
        </p:nvSpPr>
        <p:spPr>
          <a:xfrm>
            <a:off x="11151774" y="1135676"/>
            <a:ext cx="953857" cy="374973"/>
          </a:xfrm>
          <a:prstGeom prst="rect">
            <a:avLst/>
          </a:prstGeom>
          <a:solidFill>
            <a:schemeClr val="accent3">
              <a:lumMod val="75000"/>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écrire</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sp>
        <p:nvSpPr>
          <p:cNvPr id="17" name="Google Shape;119;p1">
            <a:extLst>
              <a:ext uri="{FF2B5EF4-FFF2-40B4-BE49-F238E27FC236}">
                <a16:creationId xmlns:a16="http://schemas.microsoft.com/office/drawing/2014/main" id="{3AED3458-3AE6-48ED-9BAF-D9F5C031E0C9}"/>
              </a:ext>
            </a:extLst>
          </p:cNvPr>
          <p:cNvSpPr/>
          <p:nvPr/>
        </p:nvSpPr>
        <p:spPr>
          <a:xfrm>
            <a:off x="123171" y="148524"/>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8" name="Picture 17">
            <a:extLst>
              <a:ext uri="{FF2B5EF4-FFF2-40B4-BE49-F238E27FC236}">
                <a16:creationId xmlns:a16="http://schemas.microsoft.com/office/drawing/2014/main" id="{C987BD48-B997-4920-9D6E-7574353BB2ED}"/>
              </a:ext>
            </a:extLst>
          </p:cNvPr>
          <p:cNvPicPr>
            <a:picLocks noChangeAspect="1"/>
          </p:cNvPicPr>
          <p:nvPr/>
        </p:nvPicPr>
        <p:blipFill>
          <a:blip r:embed="rId10"/>
          <a:stretch>
            <a:fillRect/>
          </a:stretch>
        </p:blipFill>
        <p:spPr>
          <a:xfrm>
            <a:off x="8605345" y="2640709"/>
            <a:ext cx="4478639" cy="4420475"/>
          </a:xfrm>
          <a:prstGeom prst="rect">
            <a:avLst/>
          </a:prstGeom>
        </p:spPr>
      </p:pic>
      <p:pic>
        <p:nvPicPr>
          <p:cNvPr id="20" name="Picture 19" descr="A child upside down on grass&#10;&#10;Description automatically generated with medium confidence">
            <a:extLst>
              <a:ext uri="{FF2B5EF4-FFF2-40B4-BE49-F238E27FC236}">
                <a16:creationId xmlns:a16="http://schemas.microsoft.com/office/drawing/2014/main" id="{074C4885-F1F9-43FD-BBFC-FFFF936766D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05224" y="5102565"/>
            <a:ext cx="2317475" cy="1754024"/>
          </a:xfrm>
          <a:prstGeom prst="ellipse">
            <a:avLst/>
          </a:prstGeom>
        </p:spPr>
      </p:pic>
    </p:spTree>
    <p:extLst>
      <p:ext uri="{BB962C8B-B14F-4D97-AF65-F5344CB8AC3E}">
        <p14:creationId xmlns:p14="http://schemas.microsoft.com/office/powerpoint/2010/main" val="1252042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pic>
        <p:nvPicPr>
          <p:cNvPr id="34" name="Picture 33" descr="Icon&#10;&#10;Description automatically generated">
            <a:extLst>
              <a:ext uri="{FF2B5EF4-FFF2-40B4-BE49-F238E27FC236}">
                <a16:creationId xmlns:a16="http://schemas.microsoft.com/office/drawing/2014/main" id="{D7A95D6E-4BF0-4EE5-BF20-EA95A3CA38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4393" y="5616"/>
            <a:ext cx="1126594" cy="1130060"/>
          </a:xfrm>
          <a:prstGeom prst="rect">
            <a:avLst/>
          </a:prstGeom>
        </p:spPr>
      </p:pic>
      <p:sp>
        <p:nvSpPr>
          <p:cNvPr id="45" name="Title 2">
            <a:extLst>
              <a:ext uri="{FF2B5EF4-FFF2-40B4-BE49-F238E27FC236}">
                <a16:creationId xmlns:a16="http://schemas.microsoft.com/office/drawing/2014/main" id="{1B8CC8E6-62F5-4626-BA5F-7B200E27BCEC}"/>
              </a:ext>
            </a:extLst>
          </p:cNvPr>
          <p:cNvSpPr txBox="1">
            <a:spLocks/>
          </p:cNvSpPr>
          <p:nvPr/>
        </p:nvSpPr>
        <p:spPr>
          <a:xfrm>
            <a:off x="11303707" y="1135676"/>
            <a:ext cx="953857" cy="374973"/>
          </a:xfrm>
          <a:prstGeom prst="rect">
            <a:avLst/>
          </a:prstGeom>
          <a:solidFill>
            <a:schemeClr val="accent3">
              <a:lumMod val="75000"/>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écrire</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17" name="Picture 16" descr="A picture containing electronics, screenshot, text&#10;&#10;Description automatically generated">
            <a:extLst>
              <a:ext uri="{FF2B5EF4-FFF2-40B4-BE49-F238E27FC236}">
                <a16:creationId xmlns:a16="http://schemas.microsoft.com/office/drawing/2014/main" id="{099FC69C-6A83-4B86-BCCA-48B0FE2A3E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1773" y="851411"/>
            <a:ext cx="4175489" cy="5959629"/>
          </a:xfrm>
          <a:prstGeom prst="rect">
            <a:avLst/>
          </a:prstGeom>
        </p:spPr>
      </p:pic>
      <p:pic>
        <p:nvPicPr>
          <p:cNvPr id="20" name="Picture 19" descr="A hand holding a pen and drawing a light bulb on a spiral notebook&#10;&#10;Description automatically generated with low confidence">
            <a:extLst>
              <a:ext uri="{FF2B5EF4-FFF2-40B4-BE49-F238E27FC236}">
                <a16:creationId xmlns:a16="http://schemas.microsoft.com/office/drawing/2014/main" id="{D6A56FFA-CF28-4BFE-B2EA-32BA8501A1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7078" y="959270"/>
            <a:ext cx="6092157" cy="6008277"/>
          </a:xfrm>
          <a:prstGeom prst="rect">
            <a:avLst/>
          </a:prstGeom>
        </p:spPr>
      </p:pic>
      <p:sp>
        <p:nvSpPr>
          <p:cNvPr id="21" name="TextBox 20">
            <a:extLst>
              <a:ext uri="{FF2B5EF4-FFF2-40B4-BE49-F238E27FC236}">
                <a16:creationId xmlns:a16="http://schemas.microsoft.com/office/drawing/2014/main" id="{8BB60664-752A-4962-906C-593498CE3470}"/>
              </a:ext>
            </a:extLst>
          </p:cNvPr>
          <p:cNvSpPr txBox="1"/>
          <p:nvPr/>
        </p:nvSpPr>
        <p:spPr>
          <a:xfrm>
            <a:off x="3310347" y="128500"/>
            <a:ext cx="806926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Write a message to Martin in French. Write anything you like. You can write short sentences or words or a mixture, like Martin.</a:t>
            </a:r>
          </a:p>
        </p:txBody>
      </p:sp>
      <p:sp>
        <p:nvSpPr>
          <p:cNvPr id="37" name="Speech Bubble: Rectangle with Corners Rounded 36">
            <a:hlinkClick r:id="" action="ppaction://noaction">
              <a:snd r:embed="rId6" name="S11_i.wav"/>
            </a:hlinkClick>
            <a:extLst>
              <a:ext uri="{FF2B5EF4-FFF2-40B4-BE49-F238E27FC236}">
                <a16:creationId xmlns:a16="http://schemas.microsoft.com/office/drawing/2014/main" id="{A874194C-F489-407E-8F53-26887493CD3D}"/>
              </a:ext>
            </a:extLst>
          </p:cNvPr>
          <p:cNvSpPr/>
          <p:nvPr/>
        </p:nvSpPr>
        <p:spPr>
          <a:xfrm>
            <a:off x="1004134" y="599858"/>
            <a:ext cx="2391808" cy="415094"/>
          </a:xfrm>
          <a:prstGeom prst="wedgeRoundRectCallout">
            <a:avLst>
              <a:gd name="adj1" fmla="val -63183"/>
              <a:gd name="adj2" fmla="val 815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38" name="Graphic 37" descr="Teacher">
            <a:extLst>
              <a:ext uri="{FF2B5EF4-FFF2-40B4-BE49-F238E27FC236}">
                <a16:creationId xmlns:a16="http://schemas.microsoft.com/office/drawing/2014/main" id="{08B34D30-346D-4221-9886-2960E8F4400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2802" y="420166"/>
            <a:ext cx="914400" cy="914400"/>
          </a:xfrm>
          <a:prstGeom prst="rect">
            <a:avLst/>
          </a:prstGeom>
        </p:spPr>
      </p:pic>
      <p:sp>
        <p:nvSpPr>
          <p:cNvPr id="39" name="Google Shape;108;p3">
            <a:hlinkClick r:id="" action="ppaction://noaction">
              <a:snd r:embed="rId6" name="S11_i.wav"/>
            </a:hlinkClick>
            <a:extLst>
              <a:ext uri="{FF2B5EF4-FFF2-40B4-BE49-F238E27FC236}">
                <a16:creationId xmlns:a16="http://schemas.microsoft.com/office/drawing/2014/main" id="{0B362023-18C6-4E10-A843-5420961FDCC6}"/>
              </a:ext>
            </a:extLst>
          </p:cNvPr>
          <p:cNvSpPr txBox="1"/>
          <p:nvPr/>
        </p:nvSpPr>
        <p:spPr>
          <a:xfrm>
            <a:off x="997397" y="582168"/>
            <a:ext cx="3090671"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Écris</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en</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français</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endParaRPr kumimoji="0" sz="20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15" name="Google Shape;119;p1">
            <a:extLst>
              <a:ext uri="{FF2B5EF4-FFF2-40B4-BE49-F238E27FC236}">
                <a16:creationId xmlns:a16="http://schemas.microsoft.com/office/drawing/2014/main" id="{880D1D69-41B6-46E5-9D12-0E8A854EBB9A}"/>
              </a:ext>
            </a:extLst>
          </p:cNvPr>
          <p:cNvSpPr/>
          <p:nvPr/>
        </p:nvSpPr>
        <p:spPr>
          <a:xfrm>
            <a:off x="123171" y="148524"/>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6" name="Picture 15">
            <a:extLst>
              <a:ext uri="{FF2B5EF4-FFF2-40B4-BE49-F238E27FC236}">
                <a16:creationId xmlns:a16="http://schemas.microsoft.com/office/drawing/2014/main" id="{C90EB548-7EE7-4827-851B-4D6F345910EF}"/>
              </a:ext>
            </a:extLst>
          </p:cNvPr>
          <p:cNvPicPr>
            <a:picLocks noChangeAspect="1"/>
          </p:cNvPicPr>
          <p:nvPr/>
        </p:nvPicPr>
        <p:blipFill>
          <a:blip r:embed="rId9"/>
          <a:stretch>
            <a:fillRect/>
          </a:stretch>
        </p:blipFill>
        <p:spPr>
          <a:xfrm>
            <a:off x="9725704" y="1687055"/>
            <a:ext cx="3307806" cy="3264848"/>
          </a:xfrm>
          <a:prstGeom prst="rect">
            <a:avLst/>
          </a:prstGeom>
        </p:spPr>
      </p:pic>
      <p:pic>
        <p:nvPicPr>
          <p:cNvPr id="18" name="Picture 17">
            <a:extLst>
              <a:ext uri="{FF2B5EF4-FFF2-40B4-BE49-F238E27FC236}">
                <a16:creationId xmlns:a16="http://schemas.microsoft.com/office/drawing/2014/main" id="{B1858293-654D-4949-88B2-CD828EE3FE5C}"/>
              </a:ext>
            </a:extLst>
          </p:cNvPr>
          <p:cNvPicPr>
            <a:picLocks noChangeAspect="1"/>
          </p:cNvPicPr>
          <p:nvPr/>
        </p:nvPicPr>
        <p:blipFill rotWithShape="1">
          <a:blip r:embed="rId10"/>
          <a:srcRect b="1086"/>
          <a:stretch/>
        </p:blipFill>
        <p:spPr>
          <a:xfrm>
            <a:off x="-35578" y="1349591"/>
            <a:ext cx="2619022" cy="3834304"/>
          </a:xfrm>
          <a:prstGeom prst="rect">
            <a:avLst/>
          </a:prstGeom>
        </p:spPr>
      </p:pic>
      <p:pic>
        <p:nvPicPr>
          <p:cNvPr id="4" name="Picture 3" descr="A child upside down on grass&#10;&#10;Description automatically generated with medium confidence">
            <a:extLst>
              <a:ext uri="{FF2B5EF4-FFF2-40B4-BE49-F238E27FC236}">
                <a16:creationId xmlns:a16="http://schemas.microsoft.com/office/drawing/2014/main" id="{3FBB8AA4-6949-4245-BD57-BB409A91C0B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578" y="4505544"/>
            <a:ext cx="3046099" cy="2305496"/>
          </a:xfrm>
          <a:prstGeom prst="ellipse">
            <a:avLst/>
          </a:prstGeom>
        </p:spPr>
      </p:pic>
    </p:spTree>
    <p:extLst>
      <p:ext uri="{BB962C8B-B14F-4D97-AF65-F5344CB8AC3E}">
        <p14:creationId xmlns:p14="http://schemas.microsoft.com/office/powerpoint/2010/main" val="13271572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514509" y="47716"/>
            <a:ext cx="10920778"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5a: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50" name="Table 4">
            <a:extLst>
              <a:ext uri="{FF2B5EF4-FFF2-40B4-BE49-F238E27FC236}">
                <a16:creationId xmlns:a16="http://schemas.microsoft.com/office/drawing/2014/main" id="{8AF92B89-D461-4855-9DFB-C7C424BEC0B6}"/>
              </a:ext>
            </a:extLst>
          </p:cNvPr>
          <p:cNvGraphicFramePr>
            <a:graphicFrameLocks noGrp="1"/>
          </p:cNvGraphicFramePr>
          <p:nvPr>
            <p:extLst>
              <p:ext uri="{D42A27DB-BD31-4B8C-83A1-F6EECF244321}">
                <p14:modId xmlns:p14="http://schemas.microsoft.com/office/powerpoint/2010/main" val="3755534674"/>
              </p:ext>
            </p:extLst>
          </p:nvPr>
        </p:nvGraphicFramePr>
        <p:xfrm>
          <a:off x="747603" y="942267"/>
          <a:ext cx="9810698" cy="5168388"/>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combien</a:t>
                      </a:r>
                      <a:r>
                        <a:rPr lang="en-GB" sz="2400" b="1" dirty="0">
                          <a:solidFill>
                            <a:srgbClr val="00B0F0"/>
                          </a:solidFill>
                          <a:latin typeface="Century Gothic" panose="020B0502020202020204" pitchFamily="34" charset="0"/>
                        </a:rPr>
                        <a:t> ?</a:t>
                      </a:r>
                    </a:p>
                  </a:txBody>
                  <a:tcPr/>
                </a:tc>
                <a:tc>
                  <a:txBody>
                    <a:bodyPr/>
                    <a:lstStyle/>
                    <a:p>
                      <a:r>
                        <a:rPr lang="en-GB" sz="2400" b="1" dirty="0">
                          <a:solidFill>
                            <a:srgbClr val="00B0F0"/>
                          </a:solidFill>
                          <a:latin typeface="Century Gothic" panose="020B0502020202020204" pitchFamily="34" charset="0"/>
                        </a:rPr>
                        <a:t>la main</a:t>
                      </a:r>
                    </a:p>
                  </a:txBody>
                  <a:tcPr/>
                </a:tc>
                <a:tc>
                  <a:txBody>
                    <a:bodyPr/>
                    <a:lstStyle/>
                    <a:p>
                      <a:r>
                        <a:rPr lang="en-GB" sz="2400" b="1" dirty="0">
                          <a:solidFill>
                            <a:srgbClr val="00B0F0"/>
                          </a:solidFill>
                          <a:latin typeface="Century Gothic" panose="020B0502020202020204" pitchFamily="34" charset="0"/>
                        </a:rPr>
                        <a:t>des</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l’oreille</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les </a:t>
                      </a:r>
                      <a:r>
                        <a:rPr lang="en-GB" sz="2400" b="1" dirty="0" err="1">
                          <a:solidFill>
                            <a:srgbClr val="00B0F0"/>
                          </a:solidFill>
                          <a:latin typeface="Century Gothic" panose="020B0502020202020204" pitchFamily="34" charset="0"/>
                        </a:rPr>
                        <a:t>yeux</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l’œil</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quand</a:t>
                      </a:r>
                      <a:r>
                        <a:rPr lang="en-GB" sz="2400" b="1" dirty="0">
                          <a:solidFill>
                            <a:srgbClr val="92D050"/>
                          </a:solidFill>
                          <a:latin typeface="Century Gothic" panose="020B0502020202020204" pitchFamily="34" charset="0"/>
                        </a:rPr>
                        <a:t> ?</a:t>
                      </a:r>
                    </a:p>
                  </a:txBody>
                  <a:tcPr/>
                </a:tc>
                <a:tc>
                  <a:txBody>
                    <a:bodyPr/>
                    <a:lstStyle/>
                    <a:p>
                      <a:r>
                        <a:rPr lang="en-GB" sz="2400" b="1" dirty="0" err="1">
                          <a:solidFill>
                            <a:srgbClr val="92D050"/>
                          </a:solidFill>
                          <a:latin typeface="Century Gothic" panose="020B0502020202020204" pitchFamily="34" charset="0"/>
                        </a:rPr>
                        <a:t>décembre</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le </a:t>
                      </a:r>
                      <a:r>
                        <a:rPr lang="en-GB" sz="2400" b="1" dirty="0" err="1">
                          <a:solidFill>
                            <a:srgbClr val="92D050"/>
                          </a:solidFill>
                          <a:latin typeface="Century Gothic" panose="020B0502020202020204" pitchFamily="34" charset="0"/>
                        </a:rPr>
                        <a:t>mois</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aout</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l’anniversaire</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en</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61398">
                <a:tc rowSpan="2">
                  <a:txBody>
                    <a:bodyPr/>
                    <a:lstStyle/>
                    <a:p>
                      <a:endParaRPr lang="en-GB"/>
                    </a:p>
                  </a:txBody>
                  <a:tcPr/>
                </a:tc>
                <a:tc>
                  <a:txBody>
                    <a:bodyPr/>
                    <a:lstStyle/>
                    <a:p>
                      <a:r>
                        <a:rPr lang="en-GB" sz="2400" b="1" dirty="0">
                          <a:solidFill>
                            <a:srgbClr val="FF3399"/>
                          </a:solidFill>
                          <a:latin typeface="Century Gothic" panose="020B0502020202020204" pitchFamily="34" charset="0"/>
                        </a:rPr>
                        <a:t>la </a:t>
                      </a:r>
                      <a:r>
                        <a:rPr lang="en-GB" sz="2400" b="1" dirty="0" err="1">
                          <a:solidFill>
                            <a:srgbClr val="FF3399"/>
                          </a:solidFill>
                          <a:latin typeface="Century Gothic" panose="020B0502020202020204" pitchFamily="34" charset="0"/>
                        </a:rPr>
                        <a:t>peur</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apporter</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chaud</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de </a:t>
                      </a:r>
                      <a:r>
                        <a:rPr lang="en-GB" sz="2400" b="1" dirty="0" err="1">
                          <a:solidFill>
                            <a:srgbClr val="FF3399"/>
                          </a:solidFill>
                          <a:latin typeface="Century Gothic" panose="020B0502020202020204" pitchFamily="34" charset="0"/>
                        </a:rPr>
                        <a:t>rien</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beaucoup (de)</a:t>
                      </a:r>
                    </a:p>
                  </a:txBody>
                  <a:tcPr/>
                </a:tc>
                <a:tc>
                  <a:txBody>
                    <a:bodyPr/>
                    <a:lstStyle/>
                    <a:p>
                      <a:r>
                        <a:rPr lang="en-GB" sz="2400" b="1" dirty="0">
                          <a:solidFill>
                            <a:srgbClr val="FF3399"/>
                          </a:solidFill>
                          <a:latin typeface="Century Gothic" panose="020B0502020202020204" pitchFamily="34" charset="0"/>
                        </a:rPr>
                        <a:t>le matin</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51" name="Picture 50">
            <a:extLst>
              <a:ext uri="{FF2B5EF4-FFF2-40B4-BE49-F238E27FC236}">
                <a16:creationId xmlns:a16="http://schemas.microsoft.com/office/drawing/2014/main" id="{D0A42857-7E1F-4165-8BD4-0932949887F3}"/>
              </a:ext>
            </a:extLst>
          </p:cNvPr>
          <p:cNvPicPr>
            <a:picLocks noChangeAspect="1"/>
          </p:cNvPicPr>
          <p:nvPr/>
        </p:nvPicPr>
        <p:blipFill>
          <a:blip r:embed="rId5"/>
          <a:stretch>
            <a:fillRect/>
          </a:stretch>
        </p:blipFill>
        <p:spPr>
          <a:xfrm>
            <a:off x="836696" y="3021461"/>
            <a:ext cx="1186070" cy="1080360"/>
          </a:xfrm>
          <a:prstGeom prst="rect">
            <a:avLst/>
          </a:prstGeom>
        </p:spPr>
      </p:pic>
      <p:pic>
        <p:nvPicPr>
          <p:cNvPr id="52" name="Picture 51" descr="Icon&#10;&#10;Description automatically generated">
            <a:extLst>
              <a:ext uri="{FF2B5EF4-FFF2-40B4-BE49-F238E27FC236}">
                <a16:creationId xmlns:a16="http://schemas.microsoft.com/office/drawing/2014/main" id="{2F59194D-7A48-45E9-8323-25104B794E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6696" y="1315481"/>
            <a:ext cx="1186070" cy="1186070"/>
          </a:xfrm>
          <a:prstGeom prst="rect">
            <a:avLst/>
          </a:prstGeom>
        </p:spPr>
      </p:pic>
      <p:pic>
        <p:nvPicPr>
          <p:cNvPr id="53" name="Picture 52">
            <a:extLst>
              <a:ext uri="{FF2B5EF4-FFF2-40B4-BE49-F238E27FC236}">
                <a16:creationId xmlns:a16="http://schemas.microsoft.com/office/drawing/2014/main" id="{26402DB3-DB12-477D-A8AC-045935E54545}"/>
              </a:ext>
            </a:extLst>
          </p:cNvPr>
          <p:cNvPicPr>
            <a:picLocks noChangeAspect="1"/>
          </p:cNvPicPr>
          <p:nvPr/>
        </p:nvPicPr>
        <p:blipFill>
          <a:blip r:embed="rId7"/>
          <a:stretch>
            <a:fillRect/>
          </a:stretch>
        </p:blipFill>
        <p:spPr>
          <a:xfrm>
            <a:off x="977236" y="4528965"/>
            <a:ext cx="1162417" cy="1101237"/>
          </a:xfrm>
          <a:prstGeom prst="rect">
            <a:avLst/>
          </a:prstGeom>
        </p:spPr>
      </p:pic>
      <p:sp>
        <p:nvSpPr>
          <p:cNvPr id="54" name="TextBox 53">
            <a:extLst>
              <a:ext uri="{FF2B5EF4-FFF2-40B4-BE49-F238E27FC236}">
                <a16:creationId xmlns:a16="http://schemas.microsoft.com/office/drawing/2014/main" id="{0D151808-5F0E-4088-8FD1-1BC511172D92}"/>
              </a:ext>
            </a:extLst>
          </p:cNvPr>
          <p:cNvSpPr txBox="1"/>
          <p:nvPr/>
        </p:nvSpPr>
        <p:spPr>
          <a:xfrm>
            <a:off x="1834922" y="547257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5" name="TextBox 54">
            <a:extLst>
              <a:ext uri="{FF2B5EF4-FFF2-40B4-BE49-F238E27FC236}">
                <a16:creationId xmlns:a16="http://schemas.microsoft.com/office/drawing/2014/main" id="{A74F194D-4365-47CF-A3DA-B912CDCB21E7}"/>
              </a:ext>
            </a:extLst>
          </p:cNvPr>
          <p:cNvSpPr txBox="1"/>
          <p:nvPr/>
        </p:nvSpPr>
        <p:spPr>
          <a:xfrm>
            <a:off x="1907918" y="371668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6" name="TextBox 55">
            <a:extLst>
              <a:ext uri="{FF2B5EF4-FFF2-40B4-BE49-F238E27FC236}">
                <a16:creationId xmlns:a16="http://schemas.microsoft.com/office/drawing/2014/main" id="{24584EF9-6C20-4FF4-B050-CC1A76F70379}"/>
              </a:ext>
            </a:extLst>
          </p:cNvPr>
          <p:cNvSpPr txBox="1"/>
          <p:nvPr/>
        </p:nvSpPr>
        <p:spPr>
          <a:xfrm>
            <a:off x="1894261" y="200954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7" name="TextBox 56">
            <a:extLst>
              <a:ext uri="{FF2B5EF4-FFF2-40B4-BE49-F238E27FC236}">
                <a16:creationId xmlns:a16="http://schemas.microsoft.com/office/drawing/2014/main" id="{1D446774-1EBE-45E1-B2CB-D3B879DA9C1B}"/>
              </a:ext>
            </a:extLst>
          </p:cNvPr>
          <p:cNvSpPr txBox="1"/>
          <p:nvPr/>
        </p:nvSpPr>
        <p:spPr>
          <a:xfrm>
            <a:off x="2454735" y="5666957"/>
            <a:ext cx="27050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3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you’re welcome</a:t>
            </a:r>
          </a:p>
        </p:txBody>
      </p:sp>
      <p:sp>
        <p:nvSpPr>
          <p:cNvPr id="58" name="TextBox 57">
            <a:extLst>
              <a:ext uri="{FF2B5EF4-FFF2-40B4-BE49-F238E27FC236}">
                <a16:creationId xmlns:a16="http://schemas.microsoft.com/office/drawing/2014/main" id="{99D58380-4CB4-4E33-A277-7C88A9E8B65F}"/>
              </a:ext>
            </a:extLst>
          </p:cNvPr>
          <p:cNvSpPr txBox="1"/>
          <p:nvPr/>
        </p:nvSpPr>
        <p:spPr>
          <a:xfrm>
            <a:off x="4843841" y="566695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a lot (of)</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9" name="TextBox 58">
            <a:extLst>
              <a:ext uri="{FF2B5EF4-FFF2-40B4-BE49-F238E27FC236}">
                <a16:creationId xmlns:a16="http://schemas.microsoft.com/office/drawing/2014/main" id="{E63E442F-E9B3-49A9-A653-79529D210AAD}"/>
              </a:ext>
            </a:extLst>
          </p:cNvPr>
          <p:cNvSpPr txBox="1"/>
          <p:nvPr/>
        </p:nvSpPr>
        <p:spPr>
          <a:xfrm>
            <a:off x="7853284" y="5666957"/>
            <a:ext cx="27050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morning</a:t>
            </a:r>
          </a:p>
        </p:txBody>
      </p:sp>
      <p:sp>
        <p:nvSpPr>
          <p:cNvPr id="60" name="TextBox 59">
            <a:extLst>
              <a:ext uri="{FF2B5EF4-FFF2-40B4-BE49-F238E27FC236}">
                <a16:creationId xmlns:a16="http://schemas.microsoft.com/office/drawing/2014/main" id="{78733D33-062F-4C95-84F3-3F58ECDBFAD5}"/>
              </a:ext>
            </a:extLst>
          </p:cNvPr>
          <p:cNvSpPr txBox="1"/>
          <p:nvPr/>
        </p:nvSpPr>
        <p:spPr>
          <a:xfrm>
            <a:off x="2436504" y="4801714"/>
            <a:ext cx="230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fear</a:t>
            </a:r>
          </a:p>
        </p:txBody>
      </p:sp>
      <p:sp>
        <p:nvSpPr>
          <p:cNvPr id="61" name="TextBox 60">
            <a:extLst>
              <a:ext uri="{FF2B5EF4-FFF2-40B4-BE49-F238E27FC236}">
                <a16:creationId xmlns:a16="http://schemas.microsoft.com/office/drawing/2014/main" id="{D89AA43C-3840-4303-859B-74E70CC0A2D0}"/>
              </a:ext>
            </a:extLst>
          </p:cNvPr>
          <p:cNvSpPr txBox="1"/>
          <p:nvPr/>
        </p:nvSpPr>
        <p:spPr>
          <a:xfrm>
            <a:off x="4843839" y="4823526"/>
            <a:ext cx="29195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to bring, bringing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2" name="TextBox 61">
            <a:extLst>
              <a:ext uri="{FF2B5EF4-FFF2-40B4-BE49-F238E27FC236}">
                <a16:creationId xmlns:a16="http://schemas.microsoft.com/office/drawing/2014/main" id="{8F7F200B-93D4-4C9C-84B2-AD832F9ABF6B}"/>
              </a:ext>
            </a:extLst>
          </p:cNvPr>
          <p:cNvSpPr txBox="1"/>
          <p:nvPr/>
        </p:nvSpPr>
        <p:spPr>
          <a:xfrm>
            <a:off x="7861614" y="4823526"/>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hot</a:t>
            </a:r>
          </a:p>
        </p:txBody>
      </p:sp>
      <p:sp>
        <p:nvSpPr>
          <p:cNvPr id="63" name="TextBox 62">
            <a:extLst>
              <a:ext uri="{FF2B5EF4-FFF2-40B4-BE49-F238E27FC236}">
                <a16:creationId xmlns:a16="http://schemas.microsoft.com/office/drawing/2014/main" id="{9F6A332C-E723-4E90-9989-3930B37FD1DA}"/>
              </a:ext>
            </a:extLst>
          </p:cNvPr>
          <p:cNvSpPr txBox="1"/>
          <p:nvPr/>
        </p:nvSpPr>
        <p:spPr>
          <a:xfrm>
            <a:off x="2436503" y="3968935"/>
            <a:ext cx="21964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August</a:t>
            </a:r>
          </a:p>
        </p:txBody>
      </p:sp>
      <p:sp>
        <p:nvSpPr>
          <p:cNvPr id="64" name="TextBox 63">
            <a:extLst>
              <a:ext uri="{FF2B5EF4-FFF2-40B4-BE49-F238E27FC236}">
                <a16:creationId xmlns:a16="http://schemas.microsoft.com/office/drawing/2014/main" id="{AC523B69-416E-4D03-9563-30F2A55718D3}"/>
              </a:ext>
            </a:extLst>
          </p:cNvPr>
          <p:cNvSpPr txBox="1"/>
          <p:nvPr/>
        </p:nvSpPr>
        <p:spPr>
          <a:xfrm>
            <a:off x="4885755" y="3957160"/>
            <a:ext cx="24694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birthday</a:t>
            </a:r>
          </a:p>
        </p:txBody>
      </p:sp>
      <p:sp>
        <p:nvSpPr>
          <p:cNvPr id="65" name="TextBox 64">
            <a:extLst>
              <a:ext uri="{FF2B5EF4-FFF2-40B4-BE49-F238E27FC236}">
                <a16:creationId xmlns:a16="http://schemas.microsoft.com/office/drawing/2014/main" id="{6033BDB5-ECB8-45A2-A639-0713DB207E78}"/>
              </a:ext>
            </a:extLst>
          </p:cNvPr>
          <p:cNvSpPr txBox="1"/>
          <p:nvPr/>
        </p:nvSpPr>
        <p:spPr>
          <a:xfrm>
            <a:off x="7849854" y="395502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in</a:t>
            </a:r>
          </a:p>
        </p:txBody>
      </p:sp>
      <p:sp>
        <p:nvSpPr>
          <p:cNvPr id="66" name="TextBox 65">
            <a:extLst>
              <a:ext uri="{FF2B5EF4-FFF2-40B4-BE49-F238E27FC236}">
                <a16:creationId xmlns:a16="http://schemas.microsoft.com/office/drawing/2014/main" id="{33CC2320-B84C-4203-BD4B-C75078D3CC2A}"/>
              </a:ext>
            </a:extLst>
          </p:cNvPr>
          <p:cNvSpPr txBox="1"/>
          <p:nvPr/>
        </p:nvSpPr>
        <p:spPr>
          <a:xfrm>
            <a:off x="2436502" y="3089306"/>
            <a:ext cx="22268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when?</a:t>
            </a:r>
          </a:p>
        </p:txBody>
      </p:sp>
      <p:sp>
        <p:nvSpPr>
          <p:cNvPr id="67" name="TextBox 66">
            <a:extLst>
              <a:ext uri="{FF2B5EF4-FFF2-40B4-BE49-F238E27FC236}">
                <a16:creationId xmlns:a16="http://schemas.microsoft.com/office/drawing/2014/main" id="{304C51D1-B590-4F83-B340-A1E6C7E8BEA2}"/>
              </a:ext>
            </a:extLst>
          </p:cNvPr>
          <p:cNvSpPr txBox="1"/>
          <p:nvPr/>
        </p:nvSpPr>
        <p:spPr>
          <a:xfrm>
            <a:off x="4843839" y="306231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December</a:t>
            </a:r>
          </a:p>
        </p:txBody>
      </p:sp>
      <p:sp>
        <p:nvSpPr>
          <p:cNvPr id="68" name="TextBox 67">
            <a:extLst>
              <a:ext uri="{FF2B5EF4-FFF2-40B4-BE49-F238E27FC236}">
                <a16:creationId xmlns:a16="http://schemas.microsoft.com/office/drawing/2014/main" id="{4166ACFD-0FEF-475F-ABB9-3DDEC7CB5417}"/>
              </a:ext>
            </a:extLst>
          </p:cNvPr>
          <p:cNvSpPr txBox="1"/>
          <p:nvPr/>
        </p:nvSpPr>
        <p:spPr>
          <a:xfrm>
            <a:off x="7847451" y="3099976"/>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month</a:t>
            </a:r>
          </a:p>
        </p:txBody>
      </p:sp>
      <p:sp>
        <p:nvSpPr>
          <p:cNvPr id="69" name="TextBox 68">
            <a:extLst>
              <a:ext uri="{FF2B5EF4-FFF2-40B4-BE49-F238E27FC236}">
                <a16:creationId xmlns:a16="http://schemas.microsoft.com/office/drawing/2014/main" id="{754D0FFB-6A46-46E8-B681-20F71D8A67B9}"/>
              </a:ext>
            </a:extLst>
          </p:cNvPr>
          <p:cNvSpPr txBox="1"/>
          <p:nvPr/>
        </p:nvSpPr>
        <p:spPr>
          <a:xfrm>
            <a:off x="2503721" y="222369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ear</a:t>
            </a:r>
          </a:p>
        </p:txBody>
      </p:sp>
      <p:sp>
        <p:nvSpPr>
          <p:cNvPr id="70" name="TextBox 69">
            <a:extLst>
              <a:ext uri="{FF2B5EF4-FFF2-40B4-BE49-F238E27FC236}">
                <a16:creationId xmlns:a16="http://schemas.microsoft.com/office/drawing/2014/main" id="{CCE5BF9A-7556-4E99-BE84-AF03B115693C}"/>
              </a:ext>
            </a:extLst>
          </p:cNvPr>
          <p:cNvSpPr txBox="1"/>
          <p:nvPr/>
        </p:nvSpPr>
        <p:spPr>
          <a:xfrm>
            <a:off x="4884255" y="221087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eyes</a:t>
            </a:r>
          </a:p>
        </p:txBody>
      </p:sp>
      <p:sp>
        <p:nvSpPr>
          <p:cNvPr id="71" name="TextBox 70">
            <a:extLst>
              <a:ext uri="{FF2B5EF4-FFF2-40B4-BE49-F238E27FC236}">
                <a16:creationId xmlns:a16="http://schemas.microsoft.com/office/drawing/2014/main" id="{F4ECDEE8-A089-443C-AA57-D249BD33CCDE}"/>
              </a:ext>
            </a:extLst>
          </p:cNvPr>
          <p:cNvSpPr txBox="1"/>
          <p:nvPr/>
        </p:nvSpPr>
        <p:spPr>
          <a:xfrm>
            <a:off x="7857418" y="2223697"/>
            <a:ext cx="27008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eye</a:t>
            </a:r>
          </a:p>
        </p:txBody>
      </p:sp>
      <p:sp>
        <p:nvSpPr>
          <p:cNvPr id="72" name="TextBox 71">
            <a:extLst>
              <a:ext uri="{FF2B5EF4-FFF2-40B4-BE49-F238E27FC236}">
                <a16:creationId xmlns:a16="http://schemas.microsoft.com/office/drawing/2014/main" id="{9300F1BB-632F-4A5A-B884-ADD4B83F75E4}"/>
              </a:ext>
            </a:extLst>
          </p:cNvPr>
          <p:cNvSpPr txBox="1"/>
          <p:nvPr/>
        </p:nvSpPr>
        <p:spPr>
          <a:xfrm>
            <a:off x="2503720" y="1372555"/>
            <a:ext cx="21596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how many?</a:t>
            </a:r>
          </a:p>
        </p:txBody>
      </p:sp>
      <p:sp>
        <p:nvSpPr>
          <p:cNvPr id="73" name="TextBox 72">
            <a:extLst>
              <a:ext uri="{FF2B5EF4-FFF2-40B4-BE49-F238E27FC236}">
                <a16:creationId xmlns:a16="http://schemas.microsoft.com/office/drawing/2014/main" id="{1CAF8A8F-38C3-42EE-BF49-328C28746604}"/>
              </a:ext>
            </a:extLst>
          </p:cNvPr>
          <p:cNvSpPr txBox="1"/>
          <p:nvPr/>
        </p:nvSpPr>
        <p:spPr>
          <a:xfrm>
            <a:off x="4884253" y="138791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hand</a:t>
            </a:r>
          </a:p>
        </p:txBody>
      </p:sp>
      <p:sp>
        <p:nvSpPr>
          <p:cNvPr id="74" name="TextBox 73">
            <a:extLst>
              <a:ext uri="{FF2B5EF4-FFF2-40B4-BE49-F238E27FC236}">
                <a16:creationId xmlns:a16="http://schemas.microsoft.com/office/drawing/2014/main" id="{29CB6267-F90C-43D8-B534-D4D2CF7ADC32}"/>
              </a:ext>
            </a:extLst>
          </p:cNvPr>
          <p:cNvSpPr txBox="1"/>
          <p:nvPr/>
        </p:nvSpPr>
        <p:spPr>
          <a:xfrm>
            <a:off x="7865290" y="1360586"/>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some</a:t>
            </a:r>
          </a:p>
        </p:txBody>
      </p:sp>
      <p:sp>
        <p:nvSpPr>
          <p:cNvPr id="35" name="Google Shape;119;p1">
            <a:extLst>
              <a:ext uri="{FF2B5EF4-FFF2-40B4-BE49-F238E27FC236}">
                <a16:creationId xmlns:a16="http://schemas.microsoft.com/office/drawing/2014/main" id="{A3A5AE6F-4997-43F7-9104-C86D62BA866E}"/>
              </a:ext>
            </a:extLst>
          </p:cNvPr>
          <p:cNvSpPr/>
          <p:nvPr/>
        </p:nvSpPr>
        <p:spPr>
          <a:xfrm>
            <a:off x="123171" y="148524"/>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285459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2141298912"/>
              </p:ext>
            </p:extLst>
          </p:nvPr>
        </p:nvGraphicFramePr>
        <p:xfrm>
          <a:off x="747603" y="942267"/>
          <a:ext cx="9810698" cy="5168388"/>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some</a:t>
                      </a:r>
                    </a:p>
                  </a:txBody>
                  <a:tcPr/>
                </a:tc>
                <a:tc>
                  <a:txBody>
                    <a:bodyPr/>
                    <a:lstStyle/>
                    <a:p>
                      <a:r>
                        <a:rPr lang="en-GB" sz="2400" b="1" dirty="0">
                          <a:solidFill>
                            <a:srgbClr val="00B0F0"/>
                          </a:solidFill>
                          <a:latin typeface="Century Gothic" panose="020B0502020202020204" pitchFamily="34" charset="0"/>
                        </a:rPr>
                        <a:t>(the) mouth</a:t>
                      </a:r>
                    </a:p>
                  </a:txBody>
                  <a:tcPr/>
                </a:tc>
                <a:tc>
                  <a:txBody>
                    <a:bodyPr/>
                    <a:lstStyle/>
                    <a:p>
                      <a:r>
                        <a:rPr lang="en-GB" sz="2400" b="1" dirty="0">
                          <a:solidFill>
                            <a:srgbClr val="00B0F0"/>
                          </a:solidFill>
                          <a:latin typeface="Century Gothic" panose="020B0502020202020204" pitchFamily="34" charset="0"/>
                        </a:rPr>
                        <a:t>how many?</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eyes</a:t>
                      </a:r>
                    </a:p>
                  </a:txBody>
                  <a:tcPr/>
                </a:tc>
                <a:tc>
                  <a:txBody>
                    <a:bodyPr/>
                    <a:lstStyle/>
                    <a:p>
                      <a:r>
                        <a:rPr lang="en-GB" sz="2400" b="1" dirty="0">
                          <a:solidFill>
                            <a:srgbClr val="00B0F0"/>
                          </a:solidFill>
                          <a:latin typeface="Century Gothic" panose="020B0502020202020204" pitchFamily="34" charset="0"/>
                        </a:rPr>
                        <a:t>(the) head</a:t>
                      </a:r>
                    </a:p>
                  </a:txBody>
                  <a:tcPr/>
                </a:tc>
                <a:tc>
                  <a:txBody>
                    <a:bodyPr/>
                    <a:lstStyle/>
                    <a:p>
                      <a:r>
                        <a:rPr lang="en-GB" sz="2400" b="1" dirty="0">
                          <a:solidFill>
                            <a:srgbClr val="00B0F0"/>
                          </a:solidFill>
                          <a:latin typeface="Century Gothic" panose="020B0502020202020204" pitchFamily="34" charset="0"/>
                        </a:rPr>
                        <a:t>(the) foot</a:t>
                      </a: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month</a:t>
                      </a:r>
                    </a:p>
                  </a:txBody>
                  <a:tcPr/>
                </a:tc>
                <a:tc>
                  <a:txBody>
                    <a:bodyPr/>
                    <a:lstStyle/>
                    <a:p>
                      <a:r>
                        <a:rPr lang="en-GB" sz="2400" b="1" dirty="0">
                          <a:solidFill>
                            <a:srgbClr val="92D050"/>
                          </a:solidFill>
                          <a:latin typeface="Century Gothic" panose="020B0502020202020204" pitchFamily="34" charset="0"/>
                        </a:rPr>
                        <a:t>(the) birthday</a:t>
                      </a:r>
                    </a:p>
                  </a:txBody>
                  <a:tcPr/>
                </a:tc>
                <a:tc>
                  <a:txBody>
                    <a:bodyPr/>
                    <a:lstStyle/>
                    <a:p>
                      <a:r>
                        <a:rPr lang="en-GB" sz="2400" b="1" dirty="0">
                          <a:solidFill>
                            <a:srgbClr val="92D050"/>
                          </a:solidFill>
                          <a:latin typeface="Century Gothic" panose="020B0502020202020204" pitchFamily="34" charset="0"/>
                        </a:rPr>
                        <a:t>when?</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February</a:t>
                      </a:r>
                    </a:p>
                  </a:txBody>
                  <a:tcPr/>
                </a:tc>
                <a:tc>
                  <a:txBody>
                    <a:bodyPr/>
                    <a:lstStyle/>
                    <a:p>
                      <a:r>
                        <a:rPr lang="en-GB" sz="2400" b="1" dirty="0">
                          <a:solidFill>
                            <a:srgbClr val="92D050"/>
                          </a:solidFill>
                          <a:latin typeface="Century Gothic" panose="020B0502020202020204" pitchFamily="34" charset="0"/>
                        </a:rPr>
                        <a:t>November</a:t>
                      </a:r>
                    </a:p>
                  </a:txBody>
                  <a:tcPr/>
                </a:tc>
                <a:tc>
                  <a:txBody>
                    <a:bodyPr/>
                    <a:lstStyle/>
                    <a:p>
                      <a:r>
                        <a:rPr lang="en-GB" sz="2400" b="1" dirty="0">
                          <a:solidFill>
                            <a:srgbClr val="92D050"/>
                          </a:solidFill>
                          <a:latin typeface="Century Gothic" panose="020B0502020202020204" pitchFamily="34" charset="0"/>
                        </a:rPr>
                        <a:t>July</a:t>
                      </a:r>
                    </a:p>
                  </a:txBody>
                  <a:tcPr/>
                </a:tc>
                <a:extLst>
                  <a:ext uri="{0D108BD9-81ED-4DB2-BD59-A6C34878D82A}">
                    <a16:rowId xmlns:a16="http://schemas.microsoft.com/office/drawing/2014/main" val="1047692962"/>
                  </a:ext>
                </a:extLst>
              </a:tr>
              <a:tr h="861398">
                <a:tc rowSpan="2">
                  <a:txBody>
                    <a:bodyPr/>
                    <a:lstStyle/>
                    <a:p>
                      <a:endParaRPr lang="en-GB"/>
                    </a:p>
                  </a:txBody>
                  <a:tcPr/>
                </a:tc>
                <a:tc>
                  <a:txBody>
                    <a:bodyPr/>
                    <a:lstStyle/>
                    <a:p>
                      <a:r>
                        <a:rPr lang="en-GB" sz="2400" b="1" dirty="0">
                          <a:solidFill>
                            <a:srgbClr val="FF3399"/>
                          </a:solidFill>
                          <a:latin typeface="Century Gothic" panose="020B0502020202020204" pitchFamily="34" charset="0"/>
                        </a:rPr>
                        <a:t>cold</a:t>
                      </a:r>
                    </a:p>
                  </a:txBody>
                  <a:tcPr/>
                </a:tc>
                <a:tc>
                  <a:txBody>
                    <a:bodyPr/>
                    <a:lstStyle/>
                    <a:p>
                      <a:r>
                        <a:rPr lang="en-GB" sz="2400" b="1" dirty="0">
                          <a:solidFill>
                            <a:srgbClr val="FF3399"/>
                          </a:solidFill>
                          <a:latin typeface="Century Gothic" panose="020B0502020202020204" pitchFamily="34" charset="0"/>
                        </a:rPr>
                        <a:t>very</a:t>
                      </a:r>
                    </a:p>
                  </a:txBody>
                  <a:tcPr/>
                </a:tc>
                <a:tc>
                  <a:txBody>
                    <a:bodyPr/>
                    <a:lstStyle/>
                    <a:p>
                      <a:r>
                        <a:rPr lang="en-GB" sz="2400" b="1" dirty="0">
                          <a:solidFill>
                            <a:srgbClr val="FF3399"/>
                          </a:solidFill>
                          <a:latin typeface="Century Gothic" panose="020B0502020202020204" pitchFamily="34" charset="0"/>
                        </a:rPr>
                        <a:t>(the) thing</a:t>
                      </a: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clean</a:t>
                      </a:r>
                    </a:p>
                  </a:txBody>
                  <a:tcPr/>
                </a:tc>
                <a:tc>
                  <a:txBody>
                    <a:bodyPr/>
                    <a:lstStyle/>
                    <a:p>
                      <a:r>
                        <a:rPr lang="en-GB" sz="2400" b="1" dirty="0">
                          <a:solidFill>
                            <a:srgbClr val="FF3399"/>
                          </a:solidFill>
                          <a:latin typeface="Century Gothic" panose="020B0502020202020204" pitchFamily="34" charset="0"/>
                        </a:rPr>
                        <a:t>a lot (of)</a:t>
                      </a:r>
                    </a:p>
                  </a:txBody>
                  <a:tcPr/>
                </a:tc>
                <a:tc>
                  <a:txBody>
                    <a:bodyPr/>
                    <a:lstStyle/>
                    <a:p>
                      <a:r>
                        <a:rPr lang="en-GB" sz="2400" b="1" dirty="0">
                          <a:solidFill>
                            <a:srgbClr val="FF3399"/>
                          </a:solidFill>
                          <a:latin typeface="Century Gothic" panose="020B0502020202020204" pitchFamily="34" charset="0"/>
                        </a:rPr>
                        <a:t>dirty</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23"/>
          <a:stretch>
            <a:fillRect/>
          </a:stretch>
        </p:blipFill>
        <p:spPr>
          <a:xfrm>
            <a:off x="836696" y="3021461"/>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836696" y="1315481"/>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25"/>
          <a:stretch>
            <a:fillRect/>
          </a:stretch>
        </p:blipFill>
        <p:spPr>
          <a:xfrm>
            <a:off x="977236" y="4528965"/>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834922" y="547257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907918" y="371668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894261" y="200954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480119" y="37553"/>
            <a:ext cx="11051407"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5b: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français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31" name="TextBox 30">
            <a:extLst>
              <a:ext uri="{FF2B5EF4-FFF2-40B4-BE49-F238E27FC236}">
                <a16:creationId xmlns:a16="http://schemas.microsoft.com/office/drawing/2014/main" id="{B2AFB990-E563-4B97-9D41-28864BDBB375}"/>
              </a:ext>
            </a:extLst>
          </p:cNvPr>
          <p:cNvSpPr txBox="1"/>
          <p:nvPr/>
        </p:nvSpPr>
        <p:spPr>
          <a:xfrm>
            <a:off x="2503722" y="566695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propre</a:t>
            </a:r>
          </a:p>
        </p:txBody>
      </p:sp>
      <p:sp>
        <p:nvSpPr>
          <p:cNvPr id="32" name="TextBox 31">
            <a:extLst>
              <a:ext uri="{FF2B5EF4-FFF2-40B4-BE49-F238E27FC236}">
                <a16:creationId xmlns:a16="http://schemas.microsoft.com/office/drawing/2014/main" id="{111B4DC4-0960-4E81-8848-85973A07B7AA}"/>
              </a:ext>
            </a:extLst>
          </p:cNvPr>
          <p:cNvSpPr txBox="1"/>
          <p:nvPr/>
        </p:nvSpPr>
        <p:spPr>
          <a:xfrm>
            <a:off x="4843841" y="5666957"/>
            <a:ext cx="28289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beaucoup</a:t>
            </a:r>
            <a:r>
              <a:rPr kumimoji="0" lang="en-GB" sz="2400" b="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(de)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extLst>
              <a:ext uri="{FF2B5EF4-FFF2-40B4-BE49-F238E27FC236}">
                <a16:creationId xmlns:a16="http://schemas.microsoft.com/office/drawing/2014/main" id="{88C004C4-D688-4821-B196-9D33A683871C}"/>
              </a:ext>
            </a:extLst>
          </p:cNvPr>
          <p:cNvSpPr txBox="1"/>
          <p:nvPr/>
        </p:nvSpPr>
        <p:spPr>
          <a:xfrm>
            <a:off x="7853284" y="566695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sale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4" name="TextBox 33">
            <a:extLst>
              <a:ext uri="{FF2B5EF4-FFF2-40B4-BE49-F238E27FC236}">
                <a16:creationId xmlns:a16="http://schemas.microsoft.com/office/drawing/2014/main" id="{5E73D956-D9D5-4FF8-8DD6-AF66B3D68061}"/>
              </a:ext>
            </a:extLst>
          </p:cNvPr>
          <p:cNvSpPr txBox="1"/>
          <p:nvPr/>
        </p:nvSpPr>
        <p:spPr>
          <a:xfrm>
            <a:off x="2436504" y="4801714"/>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froid</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TextBox 34">
            <a:extLst>
              <a:ext uri="{FF2B5EF4-FFF2-40B4-BE49-F238E27FC236}">
                <a16:creationId xmlns:a16="http://schemas.microsoft.com/office/drawing/2014/main" id="{12D3DE3F-B13D-4B0F-8AAA-B8484B26A50B}"/>
              </a:ext>
            </a:extLst>
          </p:cNvPr>
          <p:cNvSpPr txBox="1"/>
          <p:nvPr/>
        </p:nvSpPr>
        <p:spPr>
          <a:xfrm>
            <a:off x="4843840" y="482352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très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6" name="TextBox 35">
            <a:extLst>
              <a:ext uri="{FF2B5EF4-FFF2-40B4-BE49-F238E27FC236}">
                <a16:creationId xmlns:a16="http://schemas.microsoft.com/office/drawing/2014/main" id="{C1CE95E1-0483-4346-AC3F-1BCCA4290DF3}"/>
              </a:ext>
            </a:extLst>
          </p:cNvPr>
          <p:cNvSpPr txBox="1"/>
          <p:nvPr/>
        </p:nvSpPr>
        <p:spPr>
          <a:xfrm>
            <a:off x="7861614" y="4823526"/>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chose</a:t>
            </a:r>
          </a:p>
        </p:txBody>
      </p:sp>
      <p:sp>
        <p:nvSpPr>
          <p:cNvPr id="37" name="TextBox 36">
            <a:extLst>
              <a:ext uri="{FF2B5EF4-FFF2-40B4-BE49-F238E27FC236}">
                <a16:creationId xmlns:a16="http://schemas.microsoft.com/office/drawing/2014/main" id="{68149A81-5207-44A8-87E6-FF9D619AD053}"/>
              </a:ext>
            </a:extLst>
          </p:cNvPr>
          <p:cNvSpPr txBox="1"/>
          <p:nvPr/>
        </p:nvSpPr>
        <p:spPr>
          <a:xfrm>
            <a:off x="2436503" y="396893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février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8" name="TextBox 37">
            <a:extLst>
              <a:ext uri="{FF2B5EF4-FFF2-40B4-BE49-F238E27FC236}">
                <a16:creationId xmlns:a16="http://schemas.microsoft.com/office/drawing/2014/main" id="{78436581-4251-4CEA-926F-C5A31C06C093}"/>
              </a:ext>
            </a:extLst>
          </p:cNvPr>
          <p:cNvSpPr txBox="1"/>
          <p:nvPr/>
        </p:nvSpPr>
        <p:spPr>
          <a:xfrm>
            <a:off x="4885755" y="395716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novembre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9" name="TextBox 38">
            <a:extLst>
              <a:ext uri="{FF2B5EF4-FFF2-40B4-BE49-F238E27FC236}">
                <a16:creationId xmlns:a16="http://schemas.microsoft.com/office/drawing/2014/main" id="{6209F364-6E76-4962-B2CA-EF55AB79DDDB}"/>
              </a:ext>
            </a:extLst>
          </p:cNvPr>
          <p:cNvSpPr txBox="1"/>
          <p:nvPr/>
        </p:nvSpPr>
        <p:spPr>
          <a:xfrm>
            <a:off x="7849854" y="395502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juillet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0" name="TextBox 39">
            <a:extLst>
              <a:ext uri="{FF2B5EF4-FFF2-40B4-BE49-F238E27FC236}">
                <a16:creationId xmlns:a16="http://schemas.microsoft.com/office/drawing/2014/main" id="{8038C3E0-A69E-4D74-8C18-E2B0C4D22924}"/>
              </a:ext>
            </a:extLst>
          </p:cNvPr>
          <p:cNvSpPr txBox="1"/>
          <p:nvPr/>
        </p:nvSpPr>
        <p:spPr>
          <a:xfrm>
            <a:off x="2436502" y="308930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mois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1" name="TextBox 40">
            <a:extLst>
              <a:ext uri="{FF2B5EF4-FFF2-40B4-BE49-F238E27FC236}">
                <a16:creationId xmlns:a16="http://schemas.microsoft.com/office/drawing/2014/main" id="{ADEE972D-DD7F-42DB-A87B-EEA82AA07AB1}"/>
              </a:ext>
            </a:extLst>
          </p:cNvPr>
          <p:cNvSpPr txBox="1"/>
          <p:nvPr/>
        </p:nvSpPr>
        <p:spPr>
          <a:xfrm>
            <a:off x="4843839" y="3062312"/>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l’anniversaire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2" name="TextBox 41">
            <a:extLst>
              <a:ext uri="{FF2B5EF4-FFF2-40B4-BE49-F238E27FC236}">
                <a16:creationId xmlns:a16="http://schemas.microsoft.com/office/drawing/2014/main" id="{10F01E41-FB16-47F4-AC5C-ACB994E84987}"/>
              </a:ext>
            </a:extLst>
          </p:cNvPr>
          <p:cNvSpPr txBox="1"/>
          <p:nvPr/>
        </p:nvSpPr>
        <p:spPr>
          <a:xfrm>
            <a:off x="7847451" y="3099976"/>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quand</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p>
        </p:txBody>
      </p:sp>
      <p:sp>
        <p:nvSpPr>
          <p:cNvPr id="43" name="TextBox 42">
            <a:extLst>
              <a:ext uri="{FF2B5EF4-FFF2-40B4-BE49-F238E27FC236}">
                <a16:creationId xmlns:a16="http://schemas.microsoft.com/office/drawing/2014/main" id="{771F49BC-F167-4EFE-8D7E-657E4BEAFA2A}"/>
              </a:ext>
            </a:extLst>
          </p:cNvPr>
          <p:cNvSpPr txBox="1"/>
          <p:nvPr/>
        </p:nvSpPr>
        <p:spPr>
          <a:xfrm>
            <a:off x="2503721" y="222369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les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yeux</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4" name="TextBox 43">
            <a:extLst>
              <a:ext uri="{FF2B5EF4-FFF2-40B4-BE49-F238E27FC236}">
                <a16:creationId xmlns:a16="http://schemas.microsoft.com/office/drawing/2014/main" id="{DCCADCBE-5395-45AC-83C9-FD9DDC52F2A1}"/>
              </a:ext>
            </a:extLst>
          </p:cNvPr>
          <p:cNvSpPr txBox="1"/>
          <p:nvPr/>
        </p:nvSpPr>
        <p:spPr>
          <a:xfrm>
            <a:off x="4884255" y="221087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tête</a:t>
            </a:r>
          </a:p>
        </p:txBody>
      </p:sp>
      <p:sp>
        <p:nvSpPr>
          <p:cNvPr id="45" name="TextBox 44">
            <a:extLst>
              <a:ext uri="{FF2B5EF4-FFF2-40B4-BE49-F238E27FC236}">
                <a16:creationId xmlns:a16="http://schemas.microsoft.com/office/drawing/2014/main" id="{AF8F9ECC-B5A4-45EA-9E59-E5E188A0F4BD}"/>
              </a:ext>
            </a:extLst>
          </p:cNvPr>
          <p:cNvSpPr txBox="1"/>
          <p:nvPr/>
        </p:nvSpPr>
        <p:spPr>
          <a:xfrm>
            <a:off x="7857418" y="2223697"/>
            <a:ext cx="27008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pied</a:t>
            </a:r>
          </a:p>
        </p:txBody>
      </p:sp>
      <p:sp>
        <p:nvSpPr>
          <p:cNvPr id="46" name="TextBox 45">
            <a:extLst>
              <a:ext uri="{FF2B5EF4-FFF2-40B4-BE49-F238E27FC236}">
                <a16:creationId xmlns:a16="http://schemas.microsoft.com/office/drawing/2014/main" id="{8D3EE59F-71A2-473A-AAAE-F3FA95456A10}"/>
              </a:ext>
            </a:extLst>
          </p:cNvPr>
          <p:cNvSpPr txBox="1"/>
          <p:nvPr/>
        </p:nvSpPr>
        <p:spPr>
          <a:xfrm>
            <a:off x="2503720" y="137255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des</a:t>
            </a:r>
          </a:p>
        </p:txBody>
      </p:sp>
      <p:sp>
        <p:nvSpPr>
          <p:cNvPr id="47" name="TextBox 46">
            <a:extLst>
              <a:ext uri="{FF2B5EF4-FFF2-40B4-BE49-F238E27FC236}">
                <a16:creationId xmlns:a16="http://schemas.microsoft.com/office/drawing/2014/main" id="{B953F0DC-BC47-4B44-ADC2-B0661B407EFE}"/>
              </a:ext>
            </a:extLst>
          </p:cNvPr>
          <p:cNvSpPr txBox="1"/>
          <p:nvPr/>
        </p:nvSpPr>
        <p:spPr>
          <a:xfrm>
            <a:off x="4884253" y="138791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bouche</a:t>
            </a:r>
          </a:p>
        </p:txBody>
      </p:sp>
      <p:sp>
        <p:nvSpPr>
          <p:cNvPr id="48" name="TextBox 47">
            <a:extLst>
              <a:ext uri="{FF2B5EF4-FFF2-40B4-BE49-F238E27FC236}">
                <a16:creationId xmlns:a16="http://schemas.microsoft.com/office/drawing/2014/main" id="{732C1FF0-E9D3-4722-9F3D-7CAC0A7AE166}"/>
              </a:ext>
            </a:extLst>
          </p:cNvPr>
          <p:cNvSpPr txBox="1"/>
          <p:nvPr/>
        </p:nvSpPr>
        <p:spPr>
          <a:xfrm>
            <a:off x="7865290" y="1360586"/>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combien</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p>
        </p:txBody>
      </p:sp>
      <p:sp>
        <p:nvSpPr>
          <p:cNvPr id="50" name="Google Shape;119;p1">
            <a:extLst>
              <a:ext uri="{FF2B5EF4-FFF2-40B4-BE49-F238E27FC236}">
                <a16:creationId xmlns:a16="http://schemas.microsoft.com/office/drawing/2014/main" id="{07D5073D-75A1-4D40-A61B-BFC769B6055E}"/>
              </a:ext>
            </a:extLst>
          </p:cNvPr>
          <p:cNvSpPr/>
          <p:nvPr/>
        </p:nvSpPr>
        <p:spPr>
          <a:xfrm>
            <a:off x="123171" y="148524"/>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816498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13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S13_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S13_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S13_4.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S13_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S13_6.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S13_7.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S13_8.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S13_9.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S13_10.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S13_11.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S13_12.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S13_13.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S13_14.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S13_15.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S13_16.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S13_17.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S13_18.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655746" y="143202"/>
            <a:ext cx="10920778"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5a: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6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35" name="Google Shape;119;p1">
            <a:extLst>
              <a:ext uri="{FF2B5EF4-FFF2-40B4-BE49-F238E27FC236}">
                <a16:creationId xmlns:a16="http://schemas.microsoft.com/office/drawing/2014/main" id="{A3A5AE6F-4997-43F7-9104-C86D62BA866E}"/>
              </a:ext>
            </a:extLst>
          </p:cNvPr>
          <p:cNvSpPr/>
          <p:nvPr/>
        </p:nvSpPr>
        <p:spPr>
          <a:xfrm>
            <a:off x="123171" y="148524"/>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aphicFrame>
        <p:nvGraphicFramePr>
          <p:cNvPr id="39" name="Table 4">
            <a:extLst>
              <a:ext uri="{FF2B5EF4-FFF2-40B4-BE49-F238E27FC236}">
                <a16:creationId xmlns:a16="http://schemas.microsoft.com/office/drawing/2014/main" id="{40A01ECD-FC03-42E7-9F18-2D23A7EB28FE}"/>
              </a:ext>
            </a:extLst>
          </p:cNvPr>
          <p:cNvGraphicFramePr>
            <a:graphicFrameLocks noGrp="1"/>
          </p:cNvGraphicFramePr>
          <p:nvPr>
            <p:extLst>
              <p:ext uri="{D42A27DB-BD31-4B8C-83A1-F6EECF244321}">
                <p14:modId xmlns:p14="http://schemas.microsoft.com/office/powerpoint/2010/main" val="2110078131"/>
              </p:ext>
            </p:extLst>
          </p:nvPr>
        </p:nvGraphicFramePr>
        <p:xfrm>
          <a:off x="747603" y="942267"/>
          <a:ext cx="9810698" cy="5168388"/>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combien</a:t>
                      </a:r>
                      <a:r>
                        <a:rPr lang="en-GB" sz="2400" b="1" dirty="0">
                          <a:solidFill>
                            <a:srgbClr val="002060"/>
                          </a:solidFill>
                          <a:latin typeface="Century Gothic" panose="020B0502020202020204" pitchFamily="34" charset="0"/>
                        </a:rPr>
                        <a:t> ?</a:t>
                      </a:r>
                    </a:p>
                  </a:txBody>
                  <a:tcPr/>
                </a:tc>
                <a:tc>
                  <a:txBody>
                    <a:bodyPr/>
                    <a:lstStyle/>
                    <a:p>
                      <a:r>
                        <a:rPr lang="en-GB" sz="2400" b="1" dirty="0">
                          <a:solidFill>
                            <a:srgbClr val="002060"/>
                          </a:solidFill>
                          <a:latin typeface="Century Gothic" panose="020B0502020202020204" pitchFamily="34" charset="0"/>
                        </a:rPr>
                        <a:t>la main</a:t>
                      </a:r>
                    </a:p>
                  </a:txBody>
                  <a:tcPr/>
                </a:tc>
                <a:tc>
                  <a:txBody>
                    <a:bodyPr/>
                    <a:lstStyle/>
                    <a:p>
                      <a:r>
                        <a:rPr lang="en-GB" sz="2400" b="1" dirty="0">
                          <a:solidFill>
                            <a:srgbClr val="002060"/>
                          </a:solidFill>
                          <a:latin typeface="Century Gothic" panose="020B0502020202020204" pitchFamily="34" charset="0"/>
                        </a:rPr>
                        <a:t>des</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l’oreille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les </a:t>
                      </a:r>
                      <a:r>
                        <a:rPr lang="en-GB" sz="2400" b="1" dirty="0" err="1">
                          <a:solidFill>
                            <a:srgbClr val="002060"/>
                          </a:solidFill>
                          <a:latin typeface="Century Gothic" panose="020B0502020202020204" pitchFamily="34" charset="0"/>
                        </a:rPr>
                        <a:t>yeux</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l’œil</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quand</a:t>
                      </a:r>
                      <a:r>
                        <a:rPr lang="en-GB" sz="2400" b="1" dirty="0">
                          <a:solidFill>
                            <a:srgbClr val="002060"/>
                          </a:solidFill>
                          <a:latin typeface="Century Gothic" panose="020B0502020202020204" pitchFamily="34" charset="0"/>
                        </a:rPr>
                        <a:t> ?</a:t>
                      </a:r>
                    </a:p>
                  </a:txBody>
                  <a:tcPr/>
                </a:tc>
                <a:tc>
                  <a:txBody>
                    <a:bodyPr/>
                    <a:lstStyle/>
                    <a:p>
                      <a:r>
                        <a:rPr lang="en-GB" sz="2400" b="1" dirty="0" err="1">
                          <a:solidFill>
                            <a:srgbClr val="002060"/>
                          </a:solidFill>
                          <a:latin typeface="Century Gothic" panose="020B0502020202020204" pitchFamily="34" charset="0"/>
                        </a:rPr>
                        <a:t>décembre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mois</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aout</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l’anniversaire</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en</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61398">
                <a:tc rowSpan="2">
                  <a:txBody>
                    <a:bodyPr/>
                    <a:lstStyle/>
                    <a:p>
                      <a:endParaRPr lang="en-GB"/>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peur</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apporter</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chaud</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de </a:t>
                      </a:r>
                      <a:r>
                        <a:rPr lang="en-GB" sz="2400" b="1" dirty="0" err="1">
                          <a:solidFill>
                            <a:srgbClr val="002060"/>
                          </a:solidFill>
                          <a:latin typeface="Century Gothic" panose="020B0502020202020204" pitchFamily="34" charset="0"/>
                        </a:rPr>
                        <a:t>rien</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beaucoup (de)</a:t>
                      </a:r>
                    </a:p>
                  </a:txBody>
                  <a:tcPr/>
                </a:tc>
                <a:tc>
                  <a:txBody>
                    <a:bodyPr/>
                    <a:lstStyle/>
                    <a:p>
                      <a:r>
                        <a:rPr lang="en-GB" sz="2400" b="1" dirty="0">
                          <a:solidFill>
                            <a:srgbClr val="002060"/>
                          </a:solidFill>
                          <a:latin typeface="Century Gothic" panose="020B0502020202020204" pitchFamily="34" charset="0"/>
                        </a:rPr>
                        <a:t>le matin</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40" name="Picture 39">
            <a:extLst>
              <a:ext uri="{FF2B5EF4-FFF2-40B4-BE49-F238E27FC236}">
                <a16:creationId xmlns:a16="http://schemas.microsoft.com/office/drawing/2014/main" id="{29FFBDDC-B6F5-4BEB-B36B-0D9BCB83B9E2}"/>
              </a:ext>
            </a:extLst>
          </p:cNvPr>
          <p:cNvPicPr>
            <a:picLocks noChangeAspect="1"/>
          </p:cNvPicPr>
          <p:nvPr/>
        </p:nvPicPr>
        <p:blipFill>
          <a:blip r:embed="rId5"/>
          <a:stretch>
            <a:fillRect/>
          </a:stretch>
        </p:blipFill>
        <p:spPr>
          <a:xfrm>
            <a:off x="836696" y="3021461"/>
            <a:ext cx="1186070" cy="1080360"/>
          </a:xfrm>
          <a:prstGeom prst="rect">
            <a:avLst/>
          </a:prstGeom>
        </p:spPr>
      </p:pic>
      <p:pic>
        <p:nvPicPr>
          <p:cNvPr id="41" name="Picture 40" descr="Icon&#10;&#10;Description automatically generated">
            <a:extLst>
              <a:ext uri="{FF2B5EF4-FFF2-40B4-BE49-F238E27FC236}">
                <a16:creationId xmlns:a16="http://schemas.microsoft.com/office/drawing/2014/main" id="{A0B5EE9B-8577-4308-98E4-9EA4D114CB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6696" y="1315481"/>
            <a:ext cx="1186070" cy="1186070"/>
          </a:xfrm>
          <a:prstGeom prst="rect">
            <a:avLst/>
          </a:prstGeom>
        </p:spPr>
      </p:pic>
      <p:pic>
        <p:nvPicPr>
          <p:cNvPr id="42" name="Picture 41">
            <a:extLst>
              <a:ext uri="{FF2B5EF4-FFF2-40B4-BE49-F238E27FC236}">
                <a16:creationId xmlns:a16="http://schemas.microsoft.com/office/drawing/2014/main" id="{4748D9FC-0CDA-4B1B-AD8B-F39361F38F07}"/>
              </a:ext>
            </a:extLst>
          </p:cNvPr>
          <p:cNvPicPr>
            <a:picLocks noChangeAspect="1"/>
          </p:cNvPicPr>
          <p:nvPr/>
        </p:nvPicPr>
        <p:blipFill>
          <a:blip r:embed="rId7"/>
          <a:stretch>
            <a:fillRect/>
          </a:stretch>
        </p:blipFill>
        <p:spPr>
          <a:xfrm>
            <a:off x="977236" y="4528965"/>
            <a:ext cx="1162417" cy="1101237"/>
          </a:xfrm>
          <a:prstGeom prst="rect">
            <a:avLst/>
          </a:prstGeom>
        </p:spPr>
      </p:pic>
      <p:sp>
        <p:nvSpPr>
          <p:cNvPr id="43" name="TextBox 42">
            <a:extLst>
              <a:ext uri="{FF2B5EF4-FFF2-40B4-BE49-F238E27FC236}">
                <a16:creationId xmlns:a16="http://schemas.microsoft.com/office/drawing/2014/main" id="{EE52ABA8-DEF3-4574-A5E3-41417D746590}"/>
              </a:ext>
            </a:extLst>
          </p:cNvPr>
          <p:cNvSpPr txBox="1"/>
          <p:nvPr/>
        </p:nvSpPr>
        <p:spPr>
          <a:xfrm>
            <a:off x="1834922" y="547257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44" name="TextBox 43">
            <a:extLst>
              <a:ext uri="{FF2B5EF4-FFF2-40B4-BE49-F238E27FC236}">
                <a16:creationId xmlns:a16="http://schemas.microsoft.com/office/drawing/2014/main" id="{43EDC088-A2A4-4165-8FFF-11742581E617}"/>
              </a:ext>
            </a:extLst>
          </p:cNvPr>
          <p:cNvSpPr txBox="1"/>
          <p:nvPr/>
        </p:nvSpPr>
        <p:spPr>
          <a:xfrm>
            <a:off x="1907918" y="371668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45" name="TextBox 44">
            <a:extLst>
              <a:ext uri="{FF2B5EF4-FFF2-40B4-BE49-F238E27FC236}">
                <a16:creationId xmlns:a16="http://schemas.microsoft.com/office/drawing/2014/main" id="{7C12BEEA-F583-4CD1-8187-DD9F6CCD5031}"/>
              </a:ext>
            </a:extLst>
          </p:cNvPr>
          <p:cNvSpPr txBox="1"/>
          <p:nvPr/>
        </p:nvSpPr>
        <p:spPr>
          <a:xfrm>
            <a:off x="1894261" y="200954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24595012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539322906"/>
              </p:ext>
            </p:extLst>
          </p:nvPr>
        </p:nvGraphicFramePr>
        <p:xfrm>
          <a:off x="747603" y="942267"/>
          <a:ext cx="9810698" cy="5168388"/>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some</a:t>
                      </a:r>
                    </a:p>
                  </a:txBody>
                  <a:tcPr/>
                </a:tc>
                <a:tc>
                  <a:txBody>
                    <a:bodyPr/>
                    <a:lstStyle/>
                    <a:p>
                      <a:r>
                        <a:rPr lang="en-GB" sz="2400" b="1" dirty="0">
                          <a:solidFill>
                            <a:srgbClr val="002060"/>
                          </a:solidFill>
                          <a:latin typeface="Century Gothic" panose="020B0502020202020204" pitchFamily="34" charset="0"/>
                        </a:rPr>
                        <a:t>(the) mouth</a:t>
                      </a:r>
                    </a:p>
                  </a:txBody>
                  <a:tcPr/>
                </a:tc>
                <a:tc>
                  <a:txBody>
                    <a:bodyPr/>
                    <a:lstStyle/>
                    <a:p>
                      <a:r>
                        <a:rPr lang="en-GB" sz="2400" b="1" dirty="0">
                          <a:solidFill>
                            <a:srgbClr val="002060"/>
                          </a:solidFill>
                          <a:latin typeface="Century Gothic" panose="020B0502020202020204" pitchFamily="34" charset="0"/>
                        </a:rPr>
                        <a:t>how many?</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eyes</a:t>
                      </a:r>
                    </a:p>
                  </a:txBody>
                  <a:tcPr/>
                </a:tc>
                <a:tc>
                  <a:txBody>
                    <a:bodyPr/>
                    <a:lstStyle/>
                    <a:p>
                      <a:r>
                        <a:rPr lang="en-GB" sz="2400" b="1" dirty="0">
                          <a:solidFill>
                            <a:srgbClr val="002060"/>
                          </a:solidFill>
                          <a:latin typeface="Century Gothic" panose="020B0502020202020204" pitchFamily="34" charset="0"/>
                        </a:rPr>
                        <a:t>(the) head</a:t>
                      </a:r>
                    </a:p>
                  </a:txBody>
                  <a:tcPr/>
                </a:tc>
                <a:tc>
                  <a:txBody>
                    <a:bodyPr/>
                    <a:lstStyle/>
                    <a:p>
                      <a:r>
                        <a:rPr lang="en-GB" sz="2400" b="1" dirty="0">
                          <a:solidFill>
                            <a:srgbClr val="002060"/>
                          </a:solidFill>
                          <a:latin typeface="Century Gothic" panose="020B0502020202020204" pitchFamily="34" charset="0"/>
                        </a:rPr>
                        <a:t>(the) foot</a:t>
                      </a: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month</a:t>
                      </a:r>
                    </a:p>
                  </a:txBody>
                  <a:tcPr/>
                </a:tc>
                <a:tc>
                  <a:txBody>
                    <a:bodyPr/>
                    <a:lstStyle/>
                    <a:p>
                      <a:r>
                        <a:rPr lang="en-GB" sz="2400" b="1" dirty="0">
                          <a:solidFill>
                            <a:srgbClr val="002060"/>
                          </a:solidFill>
                          <a:latin typeface="Century Gothic" panose="020B0502020202020204" pitchFamily="34" charset="0"/>
                        </a:rPr>
                        <a:t>(the) birthday</a:t>
                      </a:r>
                    </a:p>
                  </a:txBody>
                  <a:tcPr/>
                </a:tc>
                <a:tc>
                  <a:txBody>
                    <a:bodyPr/>
                    <a:lstStyle/>
                    <a:p>
                      <a:r>
                        <a:rPr lang="en-GB" sz="2400" b="1" dirty="0">
                          <a:solidFill>
                            <a:srgbClr val="002060"/>
                          </a:solidFill>
                          <a:latin typeface="Century Gothic" panose="020B0502020202020204" pitchFamily="34" charset="0"/>
                        </a:rPr>
                        <a:t>when?</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February</a:t>
                      </a:r>
                    </a:p>
                  </a:txBody>
                  <a:tcPr/>
                </a:tc>
                <a:tc>
                  <a:txBody>
                    <a:bodyPr/>
                    <a:lstStyle/>
                    <a:p>
                      <a:r>
                        <a:rPr lang="en-GB" sz="2400" b="1" dirty="0">
                          <a:solidFill>
                            <a:srgbClr val="002060"/>
                          </a:solidFill>
                          <a:latin typeface="Century Gothic" panose="020B0502020202020204" pitchFamily="34" charset="0"/>
                        </a:rPr>
                        <a:t>November</a:t>
                      </a:r>
                    </a:p>
                  </a:txBody>
                  <a:tcPr/>
                </a:tc>
                <a:tc>
                  <a:txBody>
                    <a:bodyPr/>
                    <a:lstStyle/>
                    <a:p>
                      <a:r>
                        <a:rPr lang="en-GB" sz="2400" b="1" dirty="0">
                          <a:solidFill>
                            <a:srgbClr val="002060"/>
                          </a:solidFill>
                          <a:latin typeface="Century Gothic" panose="020B0502020202020204" pitchFamily="34" charset="0"/>
                        </a:rPr>
                        <a:t>July</a:t>
                      </a:r>
                    </a:p>
                  </a:txBody>
                  <a:tcPr/>
                </a:tc>
                <a:extLst>
                  <a:ext uri="{0D108BD9-81ED-4DB2-BD59-A6C34878D82A}">
                    <a16:rowId xmlns:a16="http://schemas.microsoft.com/office/drawing/2014/main" val="1047692962"/>
                  </a:ext>
                </a:extLst>
              </a:tr>
              <a:tr h="861398">
                <a:tc rowSpan="2">
                  <a:txBody>
                    <a:bodyPr/>
                    <a:lstStyle/>
                    <a:p>
                      <a:endParaRPr lang="en-GB"/>
                    </a:p>
                  </a:txBody>
                  <a:tcPr/>
                </a:tc>
                <a:tc>
                  <a:txBody>
                    <a:bodyPr/>
                    <a:lstStyle/>
                    <a:p>
                      <a:r>
                        <a:rPr lang="en-GB" sz="2400" b="1" dirty="0">
                          <a:solidFill>
                            <a:srgbClr val="002060"/>
                          </a:solidFill>
                          <a:latin typeface="Century Gothic" panose="020B0502020202020204" pitchFamily="34" charset="0"/>
                        </a:rPr>
                        <a:t>(the) cold</a:t>
                      </a:r>
                    </a:p>
                  </a:txBody>
                  <a:tcPr/>
                </a:tc>
                <a:tc>
                  <a:txBody>
                    <a:bodyPr/>
                    <a:lstStyle/>
                    <a:p>
                      <a:r>
                        <a:rPr lang="en-GB" sz="2400" b="1" dirty="0">
                          <a:solidFill>
                            <a:srgbClr val="002060"/>
                          </a:solidFill>
                          <a:latin typeface="Century Gothic" panose="020B0502020202020204" pitchFamily="34" charset="0"/>
                        </a:rPr>
                        <a:t>very</a:t>
                      </a:r>
                    </a:p>
                  </a:txBody>
                  <a:tcPr/>
                </a:tc>
                <a:tc>
                  <a:txBody>
                    <a:bodyPr/>
                    <a:lstStyle/>
                    <a:p>
                      <a:r>
                        <a:rPr lang="en-GB" sz="2400" b="1" dirty="0">
                          <a:solidFill>
                            <a:srgbClr val="002060"/>
                          </a:solidFill>
                          <a:latin typeface="Century Gothic" panose="020B0502020202020204" pitchFamily="34" charset="0"/>
                        </a:rPr>
                        <a:t>(the) thing</a:t>
                      </a: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clean</a:t>
                      </a:r>
                    </a:p>
                  </a:txBody>
                  <a:tcPr/>
                </a:tc>
                <a:tc>
                  <a:txBody>
                    <a:bodyPr/>
                    <a:lstStyle/>
                    <a:p>
                      <a:r>
                        <a:rPr lang="en-GB" sz="2400" b="1" dirty="0">
                          <a:solidFill>
                            <a:srgbClr val="002060"/>
                          </a:solidFill>
                          <a:latin typeface="Century Gothic" panose="020B0502020202020204" pitchFamily="34" charset="0"/>
                        </a:rPr>
                        <a:t>a lot (of)</a:t>
                      </a:r>
                    </a:p>
                  </a:txBody>
                  <a:tcPr/>
                </a:tc>
                <a:tc>
                  <a:txBody>
                    <a:bodyPr/>
                    <a:lstStyle/>
                    <a:p>
                      <a:r>
                        <a:rPr lang="en-GB" sz="2400" b="1" dirty="0">
                          <a:solidFill>
                            <a:srgbClr val="002060"/>
                          </a:solidFill>
                          <a:latin typeface="Century Gothic" panose="020B0502020202020204" pitchFamily="34" charset="0"/>
                        </a:rPr>
                        <a:t>dirty</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836696" y="3021461"/>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6696" y="1315481"/>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977236" y="4528965"/>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834922" y="547257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907918" y="371668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894261" y="200954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480119" y="37553"/>
            <a:ext cx="11051407"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5b: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français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50" name="Google Shape;119;p1">
            <a:extLst>
              <a:ext uri="{FF2B5EF4-FFF2-40B4-BE49-F238E27FC236}">
                <a16:creationId xmlns:a16="http://schemas.microsoft.com/office/drawing/2014/main" id="{07D5073D-75A1-4D40-A61B-BFC769B6055E}"/>
              </a:ext>
            </a:extLst>
          </p:cNvPr>
          <p:cNvSpPr/>
          <p:nvPr/>
        </p:nvSpPr>
        <p:spPr>
          <a:xfrm>
            <a:off x="123171" y="148524"/>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208060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1:</a:t>
            </a:r>
            <a:endParaRPr lang="en-GB" sz="3200" dirty="0"/>
          </a:p>
        </p:txBody>
      </p:sp>
      <p:pic>
        <p:nvPicPr>
          <p:cNvPr id="9" name="Google Shape;111;p3">
            <a:extLst>
              <a:ext uri="{FF2B5EF4-FFF2-40B4-BE49-F238E27FC236}">
                <a16:creationId xmlns:a16="http://schemas.microsoft.com/office/drawing/2014/main" id="{67938E74-F081-4298-9A78-92E9E4CD0E66}"/>
              </a:ext>
            </a:extLst>
          </p:cNvPr>
          <p:cNvPicPr/>
          <p:nvPr/>
        </p:nvPicPr>
        <p:blipFill>
          <a:blip r:embed="rId3"/>
          <a:stretch/>
        </p:blipFill>
        <p:spPr>
          <a:xfrm>
            <a:off x="11276734" y="83017"/>
            <a:ext cx="570574" cy="507856"/>
          </a:xfrm>
          <a:prstGeom prst="rect">
            <a:avLst/>
          </a:prstGeom>
          <a:ln>
            <a:noFill/>
          </a:ln>
        </p:spPr>
      </p:pic>
      <p:sp>
        <p:nvSpPr>
          <p:cNvPr id="10" name="CustomShape 1">
            <a:extLst>
              <a:ext uri="{FF2B5EF4-FFF2-40B4-BE49-F238E27FC236}">
                <a16:creationId xmlns:a16="http://schemas.microsoft.com/office/drawing/2014/main" id="{582BAC1A-DF17-4058-983C-817E5335BAC7}"/>
              </a:ext>
            </a:extLst>
          </p:cNvPr>
          <p:cNvSpPr/>
          <p:nvPr/>
        </p:nvSpPr>
        <p:spPr>
          <a:xfrm>
            <a:off x="644541" y="1378250"/>
            <a:ext cx="365753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lang="en-GB" sz="6000" b="1" spc="-1" dirty="0">
                <a:solidFill>
                  <a:srgbClr val="002060"/>
                </a:solidFill>
                <a:latin typeface="Century Gothic" panose="020B0502020202020204" pitchFamily="34" charset="0"/>
                <a:ea typeface="Century Gothic"/>
              </a:rPr>
              <a:t>an/</a:t>
            </a:r>
            <a:r>
              <a:rPr lang="en-GB" sz="6000" b="1" spc="-1" dirty="0" err="1">
                <a:solidFill>
                  <a:srgbClr val="002060"/>
                </a:solidFill>
                <a:latin typeface="Century Gothic" panose="020B0502020202020204" pitchFamily="34" charset="0"/>
                <a:ea typeface="Century Gothic"/>
              </a:rPr>
              <a:t>en</a:t>
            </a: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1" name="Rectangle: Rounded Corners 10">
            <a:extLst>
              <a:ext uri="{FF2B5EF4-FFF2-40B4-BE49-F238E27FC236}">
                <a16:creationId xmlns:a16="http://schemas.microsoft.com/office/drawing/2014/main" id="{6144BA39-0F7C-4FE8-9766-462AB46F811E}"/>
              </a:ext>
            </a:extLst>
          </p:cNvPr>
          <p:cNvSpPr/>
          <p:nvPr/>
        </p:nvSpPr>
        <p:spPr>
          <a:xfrm>
            <a:off x="550782" y="1428399"/>
            <a:ext cx="3536813" cy="4702904"/>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
            <a:extLst>
              <a:ext uri="{FF2B5EF4-FFF2-40B4-BE49-F238E27FC236}">
                <a16:creationId xmlns:a16="http://schemas.microsoft.com/office/drawing/2014/main" id="{00AD695A-5D0E-4F0C-B23B-34EF1005E54B}"/>
              </a:ext>
            </a:extLst>
          </p:cNvPr>
          <p:cNvSpPr txBox="1">
            <a:spLocks/>
          </p:cNvSpPr>
          <p:nvPr/>
        </p:nvSpPr>
        <p:spPr>
          <a:xfrm>
            <a:off x="10770617" y="726697"/>
            <a:ext cx="1421383" cy="396360"/>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13" name="TextBox 12">
            <a:hlinkClick r:id="" action="ppaction://noaction">
              <a:snd r:embed="rId4" name="S2_1.wav"/>
            </a:hlinkClick>
            <a:extLst>
              <a:ext uri="{FF2B5EF4-FFF2-40B4-BE49-F238E27FC236}">
                <a16:creationId xmlns:a16="http://schemas.microsoft.com/office/drawing/2014/main" id="{06455AA7-8B0E-42C3-B09E-7EC273FFE868}"/>
              </a:ext>
            </a:extLst>
          </p:cNvPr>
          <p:cNvSpPr txBox="1"/>
          <p:nvPr/>
        </p:nvSpPr>
        <p:spPr>
          <a:xfrm>
            <a:off x="216938" y="4892443"/>
            <a:ext cx="4204500" cy="1015663"/>
          </a:xfrm>
          <a:prstGeom prst="rect">
            <a:avLst/>
          </a:prstGeom>
          <a:noFill/>
        </p:spPr>
        <p:txBody>
          <a:bodyPr wrap="square" rtlCol="0">
            <a:spAutoFit/>
          </a:bodyPr>
          <a:lstStyle/>
          <a:p>
            <a:pPr algn="ctr"/>
            <a:r>
              <a:rPr lang="en-GB" sz="6000" dirty="0">
                <a:solidFill>
                  <a:srgbClr val="002060"/>
                </a:solidFill>
                <a:latin typeface="Century Gothic" panose="020B0502020202020204" pitchFamily="34" charset="0"/>
              </a:rPr>
              <a:t>bouc</a:t>
            </a:r>
            <a:r>
              <a:rPr lang="en-GB" sz="6000" dirty="0">
                <a:solidFill>
                  <a:srgbClr val="FF0066"/>
                </a:solidFill>
                <a:latin typeface="Century Gothic" panose="020B0502020202020204" pitchFamily="34" charset="0"/>
              </a:rPr>
              <a:t>an</a:t>
            </a:r>
            <a:endParaRPr lang="en-GB" sz="6000" dirty="0">
              <a:solidFill>
                <a:srgbClr val="002060"/>
              </a:solidFill>
              <a:latin typeface="Century Gothic" panose="020B0502020202020204" pitchFamily="34" charset="0"/>
            </a:endParaRPr>
          </a:p>
        </p:txBody>
      </p:sp>
      <p:sp>
        <p:nvSpPr>
          <p:cNvPr id="16" name="Rectangle: Rounded Corners 15">
            <a:extLst>
              <a:ext uri="{FF2B5EF4-FFF2-40B4-BE49-F238E27FC236}">
                <a16:creationId xmlns:a16="http://schemas.microsoft.com/office/drawing/2014/main" id="{3E5221EF-C2D3-4A82-9C4A-CDE0909CF101}"/>
              </a:ext>
            </a:extLst>
          </p:cNvPr>
          <p:cNvSpPr/>
          <p:nvPr/>
        </p:nvSpPr>
        <p:spPr>
          <a:xfrm>
            <a:off x="4302075" y="1428399"/>
            <a:ext cx="3633242" cy="4702904"/>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91E923FD-C4A2-4EAF-9DDB-5AACC19375A1}"/>
              </a:ext>
            </a:extLst>
          </p:cNvPr>
          <p:cNvSpPr/>
          <p:nvPr/>
        </p:nvSpPr>
        <p:spPr>
          <a:xfrm>
            <a:off x="8149798" y="1428399"/>
            <a:ext cx="3554548" cy="4698101"/>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hlinkClick r:id="" action="ppaction://noaction">
              <a:snd r:embed="rId5" name="S2_2.wav"/>
            </a:hlinkClick>
            <a:extLst>
              <a:ext uri="{FF2B5EF4-FFF2-40B4-BE49-F238E27FC236}">
                <a16:creationId xmlns:a16="http://schemas.microsoft.com/office/drawing/2014/main" id="{343CB532-2521-4A80-B3B0-172C6964A4AE}"/>
              </a:ext>
            </a:extLst>
          </p:cNvPr>
          <p:cNvSpPr txBox="1"/>
          <p:nvPr/>
        </p:nvSpPr>
        <p:spPr>
          <a:xfrm>
            <a:off x="4016446" y="4892444"/>
            <a:ext cx="4204500" cy="1015663"/>
          </a:xfrm>
          <a:prstGeom prst="rect">
            <a:avLst/>
          </a:prstGeom>
          <a:noFill/>
        </p:spPr>
        <p:txBody>
          <a:bodyPr wrap="square" rtlCol="0">
            <a:spAutoFit/>
          </a:bodyPr>
          <a:lstStyle/>
          <a:p>
            <a:pPr algn="ctr"/>
            <a:r>
              <a:rPr lang="en-GB" sz="6000" dirty="0" err="1">
                <a:solidFill>
                  <a:srgbClr val="002060"/>
                </a:solidFill>
                <a:latin typeface="Century Gothic" panose="020B0502020202020204" pitchFamily="34" charset="0"/>
              </a:rPr>
              <a:t>histor</a:t>
            </a:r>
            <a:r>
              <a:rPr lang="en-GB" sz="6000" dirty="0" err="1">
                <a:solidFill>
                  <a:srgbClr val="FF0066"/>
                </a:solidFill>
                <a:latin typeface="Century Gothic" panose="020B0502020202020204" pitchFamily="34" charset="0"/>
              </a:rPr>
              <a:t>ien</a:t>
            </a:r>
            <a:endParaRPr lang="en-GB" sz="6000" dirty="0">
              <a:solidFill>
                <a:srgbClr val="002060"/>
              </a:solidFill>
              <a:latin typeface="Century Gothic" panose="020B0502020202020204" pitchFamily="34" charset="0"/>
            </a:endParaRPr>
          </a:p>
        </p:txBody>
      </p:sp>
      <p:sp>
        <p:nvSpPr>
          <p:cNvPr id="20" name="TextBox 19">
            <a:hlinkClick r:id="" action="ppaction://noaction">
              <a:snd r:embed="rId6" name="S2_3.wav"/>
            </a:hlinkClick>
            <a:extLst>
              <a:ext uri="{FF2B5EF4-FFF2-40B4-BE49-F238E27FC236}">
                <a16:creationId xmlns:a16="http://schemas.microsoft.com/office/drawing/2014/main" id="{FF4D39FF-454F-410F-A946-94CC82433742}"/>
              </a:ext>
            </a:extLst>
          </p:cNvPr>
          <p:cNvSpPr txBox="1"/>
          <p:nvPr/>
        </p:nvSpPr>
        <p:spPr>
          <a:xfrm>
            <a:off x="8182798" y="4892442"/>
            <a:ext cx="3657534" cy="1015663"/>
          </a:xfrm>
          <a:prstGeom prst="rect">
            <a:avLst/>
          </a:prstGeom>
          <a:noFill/>
        </p:spPr>
        <p:txBody>
          <a:bodyPr wrap="square" rtlCol="0">
            <a:spAutoFit/>
          </a:bodyPr>
          <a:lstStyle/>
          <a:p>
            <a:pPr algn="ctr"/>
            <a:r>
              <a:rPr lang="en-GB" sz="6000" dirty="0">
                <a:solidFill>
                  <a:srgbClr val="002060"/>
                </a:solidFill>
                <a:latin typeface="Century Gothic" panose="020B0502020202020204" pitchFamily="34" charset="0"/>
              </a:rPr>
              <a:t>d</a:t>
            </a:r>
            <a:r>
              <a:rPr lang="en-GB" sz="6000" dirty="0">
                <a:solidFill>
                  <a:srgbClr val="FF0066"/>
                </a:solidFill>
                <a:latin typeface="Century Gothic" panose="020B0502020202020204" pitchFamily="34" charset="0"/>
              </a:rPr>
              <a:t>in</a:t>
            </a:r>
            <a:r>
              <a:rPr lang="en-GB" sz="6000" dirty="0">
                <a:solidFill>
                  <a:srgbClr val="002060"/>
                </a:solidFill>
                <a:latin typeface="Century Gothic" panose="020B0502020202020204" pitchFamily="34" charset="0"/>
              </a:rPr>
              <a:t>go</a:t>
            </a:r>
          </a:p>
        </p:txBody>
      </p:sp>
      <p:sp>
        <p:nvSpPr>
          <p:cNvPr id="21" name="Speech Bubble: Rectangle with Corners Rounded 20">
            <a:hlinkClick r:id="" action="ppaction://noaction">
              <a:snd r:embed="rId7" name="S2_i.wav"/>
            </a:hlinkClick>
            <a:extLst>
              <a:ext uri="{FF2B5EF4-FFF2-40B4-BE49-F238E27FC236}">
                <a16:creationId xmlns:a16="http://schemas.microsoft.com/office/drawing/2014/main" id="{344A9A9D-F432-4A04-A9A3-D9FA324253F3}"/>
              </a:ext>
            </a:extLst>
          </p:cNvPr>
          <p:cNvSpPr/>
          <p:nvPr/>
        </p:nvSpPr>
        <p:spPr>
          <a:xfrm>
            <a:off x="3926541" y="102200"/>
            <a:ext cx="3083859" cy="53887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22" name="Graphic 21" descr="Teacher">
            <a:extLst>
              <a:ext uri="{FF2B5EF4-FFF2-40B4-BE49-F238E27FC236}">
                <a16:creationId xmlns:a16="http://schemas.microsoft.com/office/drawing/2014/main" id="{A3367B52-15C9-4E1D-A1F9-931A8997E8A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949730" y="-85565"/>
            <a:ext cx="914400" cy="914400"/>
          </a:xfrm>
          <a:prstGeom prst="rect">
            <a:avLst/>
          </a:prstGeom>
        </p:spPr>
      </p:pic>
      <p:sp>
        <p:nvSpPr>
          <p:cNvPr id="23" name="Google Shape;108;p3">
            <a:hlinkClick r:id="" action="ppaction://noaction">
              <a:snd r:embed="rId7" name="S2_i.wav"/>
            </a:hlinkClick>
            <a:extLst>
              <a:ext uri="{FF2B5EF4-FFF2-40B4-BE49-F238E27FC236}">
                <a16:creationId xmlns:a16="http://schemas.microsoft.com/office/drawing/2014/main" id="{4E4F5AAE-AAFA-4368-92DC-324E9F20A902}"/>
              </a:ext>
            </a:extLst>
          </p:cNvPr>
          <p:cNvSpPr txBox="1"/>
          <p:nvPr/>
        </p:nvSpPr>
        <p:spPr>
          <a:xfrm>
            <a:off x="3926541" y="123914"/>
            <a:ext cx="303638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Prononce</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les mots.</a:t>
            </a:r>
            <a:endPar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4" name="CustomShape 1">
            <a:extLst>
              <a:ext uri="{FF2B5EF4-FFF2-40B4-BE49-F238E27FC236}">
                <a16:creationId xmlns:a16="http://schemas.microsoft.com/office/drawing/2014/main" id="{3002F540-2BB1-4E50-ACD0-BBA7A110D998}"/>
              </a:ext>
            </a:extLst>
          </p:cNvPr>
          <p:cNvSpPr/>
          <p:nvPr/>
        </p:nvSpPr>
        <p:spPr>
          <a:xfrm>
            <a:off x="4992226" y="1378250"/>
            <a:ext cx="365753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lang="en-GB" sz="6000" b="1" spc="-1" dirty="0">
                <a:solidFill>
                  <a:srgbClr val="002060"/>
                </a:solidFill>
                <a:latin typeface="Century Gothic" panose="020B0502020202020204" pitchFamily="34" charset="0"/>
                <a:ea typeface="Century Gothic"/>
              </a:rPr>
              <a:t>-</a:t>
            </a:r>
            <a:r>
              <a:rPr lang="en-GB" sz="6000" b="1" spc="-1" dirty="0" err="1">
                <a:solidFill>
                  <a:srgbClr val="002060"/>
                </a:solidFill>
                <a:latin typeface="Century Gothic" panose="020B0502020202020204" pitchFamily="34" charset="0"/>
                <a:ea typeface="Century Gothic"/>
              </a:rPr>
              <a:t>ien</a:t>
            </a: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5" name="CustomShape 1">
            <a:extLst>
              <a:ext uri="{FF2B5EF4-FFF2-40B4-BE49-F238E27FC236}">
                <a16:creationId xmlns:a16="http://schemas.microsoft.com/office/drawing/2014/main" id="{E60EB00F-2E47-44F2-B20E-546383569580}"/>
              </a:ext>
            </a:extLst>
          </p:cNvPr>
          <p:cNvSpPr/>
          <p:nvPr/>
        </p:nvSpPr>
        <p:spPr>
          <a:xfrm>
            <a:off x="8098305" y="1294606"/>
            <a:ext cx="365753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[(a)in]</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5" name="TextBox 54">
            <a:extLst>
              <a:ext uri="{FF2B5EF4-FFF2-40B4-BE49-F238E27FC236}">
                <a16:creationId xmlns:a16="http://schemas.microsoft.com/office/drawing/2014/main" id="{3C9B1CE1-8744-4C56-9590-23E12689C6F0}"/>
              </a:ext>
            </a:extLst>
          </p:cNvPr>
          <p:cNvSpPr txBox="1"/>
          <p:nvPr/>
        </p:nvSpPr>
        <p:spPr>
          <a:xfrm>
            <a:off x="9050963" y="4661607"/>
            <a:ext cx="1921203"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[wild dog]</a:t>
            </a:r>
          </a:p>
        </p:txBody>
      </p:sp>
      <p:sp>
        <p:nvSpPr>
          <p:cNvPr id="26" name="Google Shape;119;p1">
            <a:extLst>
              <a:ext uri="{FF2B5EF4-FFF2-40B4-BE49-F238E27FC236}">
                <a16:creationId xmlns:a16="http://schemas.microsoft.com/office/drawing/2014/main" id="{936F9732-9B90-4790-801F-EBC8F6E4FBCF}"/>
              </a:ext>
            </a:extLst>
          </p:cNvPr>
          <p:cNvSpPr/>
          <p:nvPr/>
        </p:nvSpPr>
        <p:spPr>
          <a:xfrm>
            <a:off x="123171" y="148524"/>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 name="TextBox 26">
            <a:extLst>
              <a:ext uri="{FF2B5EF4-FFF2-40B4-BE49-F238E27FC236}">
                <a16:creationId xmlns:a16="http://schemas.microsoft.com/office/drawing/2014/main" id="{8F2EF780-B147-4123-BBEB-AAF0B96EBF7B}"/>
              </a:ext>
            </a:extLst>
          </p:cNvPr>
          <p:cNvSpPr txBox="1"/>
          <p:nvPr/>
        </p:nvSpPr>
        <p:spPr>
          <a:xfrm>
            <a:off x="1195747" y="4669246"/>
            <a:ext cx="2246882"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[noise/racket]</a:t>
            </a:r>
          </a:p>
        </p:txBody>
      </p:sp>
      <p:pic>
        <p:nvPicPr>
          <p:cNvPr id="4" name="Picture 3" descr="A picture containing black, darkness&#10;&#10;Description automatically generated">
            <a:extLst>
              <a:ext uri="{FF2B5EF4-FFF2-40B4-BE49-F238E27FC236}">
                <a16:creationId xmlns:a16="http://schemas.microsoft.com/office/drawing/2014/main" id="{3F0E03CF-F984-4873-A4DA-322E3786618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47264" y="2396181"/>
            <a:ext cx="2128599" cy="2092013"/>
          </a:xfrm>
          <a:prstGeom prst="rect">
            <a:avLst/>
          </a:prstGeom>
        </p:spPr>
      </p:pic>
      <p:pic>
        <p:nvPicPr>
          <p:cNvPr id="14" name="Picture 13" descr="A group of children standing in front of a chalkboard&#10;&#10;Description automatically generated with medium confidence">
            <a:extLst>
              <a:ext uri="{FF2B5EF4-FFF2-40B4-BE49-F238E27FC236}">
                <a16:creationId xmlns:a16="http://schemas.microsoft.com/office/drawing/2014/main" id="{D0B4C23E-E778-48FC-A51F-95716D84C25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68896" y="2448609"/>
            <a:ext cx="3097276" cy="2284241"/>
          </a:xfrm>
          <a:prstGeom prst="roundRect">
            <a:avLst/>
          </a:prstGeom>
        </p:spPr>
      </p:pic>
      <p:pic>
        <p:nvPicPr>
          <p:cNvPr id="31" name="Picture 30" descr="A white text on a black background&#10;&#10;Description automatically generated with medium confidence">
            <a:extLst>
              <a:ext uri="{FF2B5EF4-FFF2-40B4-BE49-F238E27FC236}">
                <a16:creationId xmlns:a16="http://schemas.microsoft.com/office/drawing/2014/main" id="{0DDD5803-F5BC-43C9-8E44-B5BD40284C8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28311" y="3405943"/>
            <a:ext cx="1798787" cy="1235261"/>
          </a:xfrm>
          <a:prstGeom prst="rect">
            <a:avLst/>
          </a:prstGeom>
        </p:spPr>
      </p:pic>
      <p:pic>
        <p:nvPicPr>
          <p:cNvPr id="36" name="Picture 35" descr="A picture containing art&#10;&#10;Description automatically generated">
            <a:extLst>
              <a:ext uri="{FF2B5EF4-FFF2-40B4-BE49-F238E27FC236}">
                <a16:creationId xmlns:a16="http://schemas.microsoft.com/office/drawing/2014/main" id="{CC104C7F-0C67-4BE6-BA78-C8796916E1C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85809" y="2241083"/>
            <a:ext cx="1832930" cy="1838676"/>
          </a:xfrm>
          <a:prstGeom prst="rect">
            <a:avLst/>
          </a:prstGeom>
        </p:spPr>
      </p:pic>
      <p:pic>
        <p:nvPicPr>
          <p:cNvPr id="40" name="Picture 39" descr="A white text on a black background&#10;&#10;Description automatically generated with medium confidence">
            <a:extLst>
              <a:ext uri="{FF2B5EF4-FFF2-40B4-BE49-F238E27FC236}">
                <a16:creationId xmlns:a16="http://schemas.microsoft.com/office/drawing/2014/main" id="{94A017BA-B72D-4F4B-B4B7-9CDCC7BA7E2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7664" y="2486018"/>
            <a:ext cx="1798787" cy="1235261"/>
          </a:xfrm>
          <a:prstGeom prst="rect">
            <a:avLst/>
          </a:prstGeom>
        </p:spPr>
      </p:pic>
    </p:spTree>
    <p:extLst>
      <p:ext uri="{BB962C8B-B14F-4D97-AF65-F5344CB8AC3E}">
        <p14:creationId xmlns:p14="http://schemas.microsoft.com/office/powerpoint/2010/main" val="1298563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3" grpId="0"/>
      <p:bldP spid="16" grpId="0" animBg="1"/>
      <p:bldP spid="17" grpId="0" animBg="1"/>
      <p:bldP spid="19" grpId="0"/>
      <p:bldP spid="20" grpId="0"/>
      <p:bldP spid="24" grpId="0"/>
      <p:bldP spid="25" grpId="0"/>
      <p:bldP spid="55" grpId="0"/>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1:</a:t>
            </a:r>
            <a:endParaRPr lang="en-GB" sz="3200" dirty="0"/>
          </a:p>
        </p:txBody>
      </p:sp>
      <p:pic>
        <p:nvPicPr>
          <p:cNvPr id="9" name="Google Shape;111;p3">
            <a:extLst>
              <a:ext uri="{FF2B5EF4-FFF2-40B4-BE49-F238E27FC236}">
                <a16:creationId xmlns:a16="http://schemas.microsoft.com/office/drawing/2014/main" id="{67938E74-F081-4298-9A78-92E9E4CD0E66}"/>
              </a:ext>
            </a:extLst>
          </p:cNvPr>
          <p:cNvPicPr/>
          <p:nvPr/>
        </p:nvPicPr>
        <p:blipFill>
          <a:blip r:embed="rId3"/>
          <a:stretch/>
        </p:blipFill>
        <p:spPr>
          <a:xfrm>
            <a:off x="11276734" y="83017"/>
            <a:ext cx="570574" cy="507856"/>
          </a:xfrm>
          <a:prstGeom prst="rect">
            <a:avLst/>
          </a:prstGeom>
          <a:ln>
            <a:noFill/>
          </a:ln>
        </p:spPr>
      </p:pic>
      <p:sp>
        <p:nvSpPr>
          <p:cNvPr id="10" name="CustomShape 1">
            <a:extLst>
              <a:ext uri="{FF2B5EF4-FFF2-40B4-BE49-F238E27FC236}">
                <a16:creationId xmlns:a16="http://schemas.microsoft.com/office/drawing/2014/main" id="{582BAC1A-DF17-4058-983C-817E5335BAC7}"/>
              </a:ext>
            </a:extLst>
          </p:cNvPr>
          <p:cNvSpPr/>
          <p:nvPr/>
        </p:nvSpPr>
        <p:spPr>
          <a:xfrm>
            <a:off x="644541" y="1378250"/>
            <a:ext cx="365753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lang="en-GB" sz="6000" b="1" spc="-1" dirty="0">
                <a:solidFill>
                  <a:srgbClr val="002060"/>
                </a:solidFill>
                <a:latin typeface="Century Gothic" panose="020B0502020202020204" pitchFamily="34" charset="0"/>
                <a:ea typeface="Century Gothic"/>
              </a:rPr>
              <a:t>-</a:t>
            </a:r>
            <a:r>
              <a:rPr lang="en-GB" sz="6000" b="1" spc="-1" dirty="0" err="1">
                <a:solidFill>
                  <a:srgbClr val="002060"/>
                </a:solidFill>
                <a:latin typeface="Century Gothic" panose="020B0502020202020204" pitchFamily="34" charset="0"/>
                <a:ea typeface="Century Gothic"/>
              </a:rPr>
              <a:t>tion</a:t>
            </a: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1" name="Rectangle: Rounded Corners 10">
            <a:extLst>
              <a:ext uri="{FF2B5EF4-FFF2-40B4-BE49-F238E27FC236}">
                <a16:creationId xmlns:a16="http://schemas.microsoft.com/office/drawing/2014/main" id="{6144BA39-0F7C-4FE8-9766-462AB46F811E}"/>
              </a:ext>
            </a:extLst>
          </p:cNvPr>
          <p:cNvSpPr/>
          <p:nvPr/>
        </p:nvSpPr>
        <p:spPr>
          <a:xfrm>
            <a:off x="550782" y="1428399"/>
            <a:ext cx="3536813" cy="4702904"/>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
            <a:extLst>
              <a:ext uri="{FF2B5EF4-FFF2-40B4-BE49-F238E27FC236}">
                <a16:creationId xmlns:a16="http://schemas.microsoft.com/office/drawing/2014/main" id="{00AD695A-5D0E-4F0C-B23B-34EF1005E54B}"/>
              </a:ext>
            </a:extLst>
          </p:cNvPr>
          <p:cNvSpPr txBox="1">
            <a:spLocks/>
          </p:cNvSpPr>
          <p:nvPr/>
        </p:nvSpPr>
        <p:spPr>
          <a:xfrm>
            <a:off x="10770617" y="726697"/>
            <a:ext cx="1421383" cy="396360"/>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13" name="TextBox 12">
            <a:hlinkClick r:id="" action="ppaction://noaction">
              <a:snd r:embed="rId4" name="S3_1.wav"/>
            </a:hlinkClick>
            <a:extLst>
              <a:ext uri="{FF2B5EF4-FFF2-40B4-BE49-F238E27FC236}">
                <a16:creationId xmlns:a16="http://schemas.microsoft.com/office/drawing/2014/main" id="{06455AA7-8B0E-42C3-B09E-7EC273FFE868}"/>
              </a:ext>
            </a:extLst>
          </p:cNvPr>
          <p:cNvSpPr txBox="1"/>
          <p:nvPr/>
        </p:nvSpPr>
        <p:spPr>
          <a:xfrm>
            <a:off x="216938" y="4892443"/>
            <a:ext cx="4204500" cy="1015663"/>
          </a:xfrm>
          <a:prstGeom prst="rect">
            <a:avLst/>
          </a:prstGeom>
          <a:noFill/>
        </p:spPr>
        <p:txBody>
          <a:bodyPr wrap="square" rtlCol="0">
            <a:spAutoFit/>
          </a:bodyPr>
          <a:lstStyle/>
          <a:p>
            <a:pPr algn="ctr"/>
            <a:r>
              <a:rPr lang="en-GB" sz="6000" dirty="0">
                <a:solidFill>
                  <a:srgbClr val="002060"/>
                </a:solidFill>
                <a:latin typeface="Century Gothic" panose="020B0502020202020204" pitchFamily="34" charset="0"/>
              </a:rPr>
              <a:t>mo</a:t>
            </a:r>
            <a:r>
              <a:rPr lang="en-GB" sz="6000" dirty="0">
                <a:solidFill>
                  <a:srgbClr val="FF0066"/>
                </a:solidFill>
                <a:latin typeface="Century Gothic" panose="020B0502020202020204" pitchFamily="34" charset="0"/>
              </a:rPr>
              <a:t>tion</a:t>
            </a:r>
            <a:endParaRPr lang="en-GB" sz="6000" dirty="0">
              <a:solidFill>
                <a:srgbClr val="002060"/>
              </a:solidFill>
              <a:latin typeface="Century Gothic" panose="020B0502020202020204" pitchFamily="34" charset="0"/>
            </a:endParaRPr>
          </a:p>
        </p:txBody>
      </p:sp>
      <p:sp>
        <p:nvSpPr>
          <p:cNvPr id="16" name="Rectangle: Rounded Corners 15">
            <a:extLst>
              <a:ext uri="{FF2B5EF4-FFF2-40B4-BE49-F238E27FC236}">
                <a16:creationId xmlns:a16="http://schemas.microsoft.com/office/drawing/2014/main" id="{3E5221EF-C2D3-4A82-9C4A-CDE0909CF101}"/>
              </a:ext>
            </a:extLst>
          </p:cNvPr>
          <p:cNvSpPr/>
          <p:nvPr/>
        </p:nvSpPr>
        <p:spPr>
          <a:xfrm>
            <a:off x="4302075" y="1428399"/>
            <a:ext cx="3633242" cy="4702904"/>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91E923FD-C4A2-4EAF-9DDB-5AACC19375A1}"/>
              </a:ext>
            </a:extLst>
          </p:cNvPr>
          <p:cNvSpPr/>
          <p:nvPr/>
        </p:nvSpPr>
        <p:spPr>
          <a:xfrm>
            <a:off x="8149798" y="1428399"/>
            <a:ext cx="3554548" cy="4698101"/>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hlinkClick r:id="" action="ppaction://noaction">
              <a:snd r:embed="rId5" name="S3_2.wav"/>
            </a:hlinkClick>
            <a:extLst>
              <a:ext uri="{FF2B5EF4-FFF2-40B4-BE49-F238E27FC236}">
                <a16:creationId xmlns:a16="http://schemas.microsoft.com/office/drawing/2014/main" id="{343CB532-2521-4A80-B3B0-172C6964A4AE}"/>
              </a:ext>
            </a:extLst>
          </p:cNvPr>
          <p:cNvSpPr txBox="1"/>
          <p:nvPr/>
        </p:nvSpPr>
        <p:spPr>
          <a:xfrm>
            <a:off x="4016446" y="4892444"/>
            <a:ext cx="4204500" cy="1015663"/>
          </a:xfrm>
          <a:prstGeom prst="rect">
            <a:avLst/>
          </a:prstGeom>
          <a:noFill/>
        </p:spPr>
        <p:txBody>
          <a:bodyPr wrap="square" rtlCol="0">
            <a:spAutoFit/>
          </a:bodyPr>
          <a:lstStyle/>
          <a:p>
            <a:pPr algn="ctr"/>
            <a:r>
              <a:rPr lang="en-GB" sz="6000" dirty="0" err="1">
                <a:solidFill>
                  <a:srgbClr val="002060"/>
                </a:solidFill>
                <a:latin typeface="Century Gothic" panose="020B0502020202020204" pitchFamily="34" charset="0"/>
              </a:rPr>
              <a:t>blas</a:t>
            </a:r>
            <a:r>
              <a:rPr lang="en-GB" sz="6000" dirty="0" err="1">
                <a:solidFill>
                  <a:srgbClr val="FF0066"/>
                </a:solidFill>
                <a:latin typeface="Century Gothic" panose="020B0502020202020204" pitchFamily="34" charset="0"/>
              </a:rPr>
              <a:t>on</a:t>
            </a:r>
            <a:endParaRPr lang="en-GB" sz="6000" dirty="0">
              <a:solidFill>
                <a:srgbClr val="002060"/>
              </a:solidFill>
              <a:latin typeface="Century Gothic" panose="020B0502020202020204" pitchFamily="34" charset="0"/>
            </a:endParaRPr>
          </a:p>
        </p:txBody>
      </p:sp>
      <p:sp>
        <p:nvSpPr>
          <p:cNvPr id="20" name="TextBox 19">
            <a:hlinkClick r:id="" action="ppaction://noaction">
              <a:snd r:embed="rId6" name="S3_3.wav"/>
            </a:hlinkClick>
            <a:extLst>
              <a:ext uri="{FF2B5EF4-FFF2-40B4-BE49-F238E27FC236}">
                <a16:creationId xmlns:a16="http://schemas.microsoft.com/office/drawing/2014/main" id="{FF4D39FF-454F-410F-A946-94CC82433742}"/>
              </a:ext>
            </a:extLst>
          </p:cNvPr>
          <p:cNvSpPr txBox="1"/>
          <p:nvPr/>
        </p:nvSpPr>
        <p:spPr>
          <a:xfrm>
            <a:off x="8182798" y="4892442"/>
            <a:ext cx="3657534" cy="1015663"/>
          </a:xfrm>
          <a:prstGeom prst="rect">
            <a:avLst/>
          </a:prstGeom>
          <a:noFill/>
        </p:spPr>
        <p:txBody>
          <a:bodyPr wrap="square" rtlCol="0">
            <a:spAutoFit/>
          </a:bodyPr>
          <a:lstStyle/>
          <a:p>
            <a:pPr algn="ctr"/>
            <a:r>
              <a:rPr lang="en-GB" sz="6000" dirty="0">
                <a:solidFill>
                  <a:srgbClr val="002060"/>
                </a:solidFill>
                <a:latin typeface="Century Gothic" panose="020B0502020202020204" pitchFamily="34" charset="0"/>
              </a:rPr>
              <a:t>env</a:t>
            </a:r>
            <a:r>
              <a:rPr lang="en-GB" sz="6000" dirty="0">
                <a:solidFill>
                  <a:srgbClr val="FF0066"/>
                </a:solidFill>
                <a:latin typeface="Century Gothic" panose="020B0502020202020204" pitchFamily="34" charset="0"/>
              </a:rPr>
              <a:t>oi</a:t>
            </a:r>
            <a:endParaRPr lang="en-GB" sz="6000" dirty="0">
              <a:solidFill>
                <a:srgbClr val="002060"/>
              </a:solidFill>
              <a:latin typeface="Century Gothic" panose="020B0502020202020204" pitchFamily="34" charset="0"/>
            </a:endParaRPr>
          </a:p>
        </p:txBody>
      </p:sp>
      <p:sp>
        <p:nvSpPr>
          <p:cNvPr id="21" name="Speech Bubble: Rectangle with Corners Rounded 20">
            <a:hlinkClick r:id="" action="ppaction://noaction">
              <a:snd r:embed="rId7" name="S2_i.wav"/>
            </a:hlinkClick>
            <a:extLst>
              <a:ext uri="{FF2B5EF4-FFF2-40B4-BE49-F238E27FC236}">
                <a16:creationId xmlns:a16="http://schemas.microsoft.com/office/drawing/2014/main" id="{344A9A9D-F432-4A04-A9A3-D9FA324253F3}"/>
              </a:ext>
            </a:extLst>
          </p:cNvPr>
          <p:cNvSpPr/>
          <p:nvPr/>
        </p:nvSpPr>
        <p:spPr>
          <a:xfrm>
            <a:off x="3926541" y="102200"/>
            <a:ext cx="3083859" cy="53887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22" name="Graphic 21" descr="Teacher">
            <a:extLst>
              <a:ext uri="{FF2B5EF4-FFF2-40B4-BE49-F238E27FC236}">
                <a16:creationId xmlns:a16="http://schemas.microsoft.com/office/drawing/2014/main" id="{A3367B52-15C9-4E1D-A1F9-931A8997E8A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949730" y="-85565"/>
            <a:ext cx="914400" cy="914400"/>
          </a:xfrm>
          <a:prstGeom prst="rect">
            <a:avLst/>
          </a:prstGeom>
        </p:spPr>
      </p:pic>
      <p:sp>
        <p:nvSpPr>
          <p:cNvPr id="24" name="CustomShape 1">
            <a:extLst>
              <a:ext uri="{FF2B5EF4-FFF2-40B4-BE49-F238E27FC236}">
                <a16:creationId xmlns:a16="http://schemas.microsoft.com/office/drawing/2014/main" id="{3002F540-2BB1-4E50-ACD0-BBA7A110D998}"/>
              </a:ext>
            </a:extLst>
          </p:cNvPr>
          <p:cNvSpPr/>
          <p:nvPr/>
        </p:nvSpPr>
        <p:spPr>
          <a:xfrm>
            <a:off x="4992226" y="1378250"/>
            <a:ext cx="249976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lang="en-GB" sz="6000" b="1" spc="-1" dirty="0">
                <a:solidFill>
                  <a:srgbClr val="002060"/>
                </a:solidFill>
                <a:latin typeface="Century Gothic" panose="020B0502020202020204" pitchFamily="34" charset="0"/>
                <a:ea typeface="Century Gothic"/>
              </a:rPr>
              <a:t>on</a:t>
            </a: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5" name="CustomShape 1">
            <a:extLst>
              <a:ext uri="{FF2B5EF4-FFF2-40B4-BE49-F238E27FC236}">
                <a16:creationId xmlns:a16="http://schemas.microsoft.com/office/drawing/2014/main" id="{E60EB00F-2E47-44F2-B20E-546383569580}"/>
              </a:ext>
            </a:extLst>
          </p:cNvPr>
          <p:cNvSpPr/>
          <p:nvPr/>
        </p:nvSpPr>
        <p:spPr>
          <a:xfrm>
            <a:off x="8098305" y="1294606"/>
            <a:ext cx="365753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[oi]</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6" name="TextBox 35">
            <a:extLst>
              <a:ext uri="{FF2B5EF4-FFF2-40B4-BE49-F238E27FC236}">
                <a16:creationId xmlns:a16="http://schemas.microsoft.com/office/drawing/2014/main" id="{3C57606D-583D-435A-93BD-99FB0AC66F98}"/>
              </a:ext>
            </a:extLst>
          </p:cNvPr>
          <p:cNvSpPr txBox="1"/>
          <p:nvPr/>
        </p:nvSpPr>
        <p:spPr>
          <a:xfrm>
            <a:off x="9146400" y="4815627"/>
            <a:ext cx="1632492"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[delivery]</a:t>
            </a:r>
          </a:p>
        </p:txBody>
      </p:sp>
      <p:sp>
        <p:nvSpPr>
          <p:cNvPr id="37" name="TextBox 36">
            <a:extLst>
              <a:ext uri="{FF2B5EF4-FFF2-40B4-BE49-F238E27FC236}">
                <a16:creationId xmlns:a16="http://schemas.microsoft.com/office/drawing/2014/main" id="{942192AA-54FA-418C-BFBA-255C03D604E5}"/>
              </a:ext>
            </a:extLst>
          </p:cNvPr>
          <p:cNvSpPr txBox="1"/>
          <p:nvPr/>
        </p:nvSpPr>
        <p:spPr>
          <a:xfrm>
            <a:off x="4954290" y="4741081"/>
            <a:ext cx="2316315"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[shield]</a:t>
            </a:r>
          </a:p>
        </p:txBody>
      </p:sp>
      <p:sp>
        <p:nvSpPr>
          <p:cNvPr id="26" name="Google Shape;119;p1">
            <a:extLst>
              <a:ext uri="{FF2B5EF4-FFF2-40B4-BE49-F238E27FC236}">
                <a16:creationId xmlns:a16="http://schemas.microsoft.com/office/drawing/2014/main" id="{AE22F796-0C29-47A4-9197-2DE1A239A369}"/>
              </a:ext>
            </a:extLst>
          </p:cNvPr>
          <p:cNvSpPr/>
          <p:nvPr/>
        </p:nvSpPr>
        <p:spPr>
          <a:xfrm>
            <a:off x="94006" y="139172"/>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 name="Picture 3" descr="A picture containing cartoon, clothing, illustration&#10;&#10;Description automatically generated">
            <a:extLst>
              <a:ext uri="{FF2B5EF4-FFF2-40B4-BE49-F238E27FC236}">
                <a16:creationId xmlns:a16="http://schemas.microsoft.com/office/drawing/2014/main" id="{35CCC145-2AD8-4A69-859B-DA5F8CD70363}"/>
              </a:ext>
            </a:extLst>
          </p:cNvPr>
          <p:cNvPicPr>
            <a:picLocks noChangeAspect="1"/>
          </p:cNvPicPr>
          <p:nvPr/>
        </p:nvPicPr>
        <p:blipFill rotWithShape="1">
          <a:blip r:embed="rId10">
            <a:extLst>
              <a:ext uri="{28A0092B-C50C-407E-A947-70E740481C1C}">
                <a14:useLocalDpi xmlns:a14="http://schemas.microsoft.com/office/drawing/2010/main" val="0"/>
              </a:ext>
            </a:extLst>
          </a:blip>
          <a:srcRect r="78927" b="54740"/>
          <a:stretch/>
        </p:blipFill>
        <p:spPr>
          <a:xfrm>
            <a:off x="1292495" y="2654688"/>
            <a:ext cx="1972253" cy="2448947"/>
          </a:xfrm>
          <a:prstGeom prst="rect">
            <a:avLst/>
          </a:prstGeom>
        </p:spPr>
      </p:pic>
      <p:pic>
        <p:nvPicPr>
          <p:cNvPr id="6" name="Picture 5" descr="A blue and yellow shield with a knight helmet and sword&#10;&#10;Description automatically generated with low confidence">
            <a:extLst>
              <a:ext uri="{FF2B5EF4-FFF2-40B4-BE49-F238E27FC236}">
                <a16:creationId xmlns:a16="http://schemas.microsoft.com/office/drawing/2014/main" id="{0C56903D-5583-4065-9F29-F1367D934EE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13497" y="2476606"/>
            <a:ext cx="2176823" cy="2188793"/>
          </a:xfrm>
          <a:prstGeom prst="rect">
            <a:avLst/>
          </a:prstGeom>
        </p:spPr>
      </p:pic>
      <p:pic>
        <p:nvPicPr>
          <p:cNvPr id="8" name="Picture 7" descr="A group of icons on a black background&#10;&#10;Description automatically generated with low confidence">
            <a:extLst>
              <a:ext uri="{FF2B5EF4-FFF2-40B4-BE49-F238E27FC236}">
                <a16:creationId xmlns:a16="http://schemas.microsoft.com/office/drawing/2014/main" id="{B15B252D-C20D-4A55-87E7-D67B644D925C}"/>
              </a:ext>
            </a:extLst>
          </p:cNvPr>
          <p:cNvPicPr>
            <a:picLocks noChangeAspect="1"/>
          </p:cNvPicPr>
          <p:nvPr/>
        </p:nvPicPr>
        <p:blipFill rotWithShape="1">
          <a:blip r:embed="rId12">
            <a:extLst>
              <a:ext uri="{28A0092B-C50C-407E-A947-70E740481C1C}">
                <a14:useLocalDpi xmlns:a14="http://schemas.microsoft.com/office/drawing/2010/main" val="0"/>
              </a:ext>
            </a:extLst>
          </a:blip>
          <a:srcRect r="43811" b="58938"/>
          <a:stretch/>
        </p:blipFill>
        <p:spPr>
          <a:xfrm>
            <a:off x="8780728" y="3105500"/>
            <a:ext cx="2766731" cy="1113622"/>
          </a:xfrm>
          <a:prstGeom prst="rect">
            <a:avLst/>
          </a:prstGeom>
        </p:spPr>
      </p:pic>
      <p:sp>
        <p:nvSpPr>
          <p:cNvPr id="27" name="Google Shape;108;p3">
            <a:hlinkClick r:id="" action="ppaction://noaction">
              <a:snd r:embed="rId7" name="S2_i.wav"/>
            </a:hlinkClick>
            <a:extLst>
              <a:ext uri="{FF2B5EF4-FFF2-40B4-BE49-F238E27FC236}">
                <a16:creationId xmlns:a16="http://schemas.microsoft.com/office/drawing/2014/main" id="{DA95115F-BC2F-4376-A8D6-707315CE4687}"/>
              </a:ext>
            </a:extLst>
          </p:cNvPr>
          <p:cNvSpPr txBox="1"/>
          <p:nvPr/>
        </p:nvSpPr>
        <p:spPr>
          <a:xfrm>
            <a:off x="3926541" y="123914"/>
            <a:ext cx="303638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Prononce</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les mots.</a:t>
            </a:r>
            <a:endPar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Tree>
    <p:extLst>
      <p:ext uri="{BB962C8B-B14F-4D97-AF65-F5344CB8AC3E}">
        <p14:creationId xmlns:p14="http://schemas.microsoft.com/office/powerpoint/2010/main" val="3771366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3" grpId="0"/>
      <p:bldP spid="16" grpId="0" animBg="1"/>
      <p:bldP spid="17" grpId="0" animBg="1"/>
      <p:bldP spid="19" grpId="0"/>
      <p:bldP spid="20" grpId="0"/>
      <p:bldP spid="24" grpId="0"/>
      <p:bldP spid="25" grpId="0"/>
      <p:bldP spid="36" grpId="0"/>
      <p:bldP spid="3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1:</a:t>
            </a:r>
            <a:endParaRPr lang="en-GB" sz="3200" dirty="0"/>
          </a:p>
        </p:txBody>
      </p:sp>
      <p:pic>
        <p:nvPicPr>
          <p:cNvPr id="9" name="Google Shape;111;p3">
            <a:extLst>
              <a:ext uri="{FF2B5EF4-FFF2-40B4-BE49-F238E27FC236}">
                <a16:creationId xmlns:a16="http://schemas.microsoft.com/office/drawing/2014/main" id="{67938E74-F081-4298-9A78-92E9E4CD0E66}"/>
              </a:ext>
            </a:extLst>
          </p:cNvPr>
          <p:cNvPicPr/>
          <p:nvPr/>
        </p:nvPicPr>
        <p:blipFill>
          <a:blip r:embed="rId3"/>
          <a:stretch/>
        </p:blipFill>
        <p:spPr>
          <a:xfrm>
            <a:off x="11276734" y="83017"/>
            <a:ext cx="570574" cy="507856"/>
          </a:xfrm>
          <a:prstGeom prst="rect">
            <a:avLst/>
          </a:prstGeom>
          <a:ln>
            <a:noFill/>
          </a:ln>
        </p:spPr>
      </p:pic>
      <p:sp>
        <p:nvSpPr>
          <p:cNvPr id="10" name="CustomShape 1">
            <a:extLst>
              <a:ext uri="{FF2B5EF4-FFF2-40B4-BE49-F238E27FC236}">
                <a16:creationId xmlns:a16="http://schemas.microsoft.com/office/drawing/2014/main" id="{582BAC1A-DF17-4058-983C-817E5335BAC7}"/>
              </a:ext>
            </a:extLst>
          </p:cNvPr>
          <p:cNvSpPr/>
          <p:nvPr/>
        </p:nvSpPr>
        <p:spPr>
          <a:xfrm>
            <a:off x="644541" y="1378250"/>
            <a:ext cx="365753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lang="en-GB" sz="6000" b="1" spc="-1" dirty="0">
                <a:solidFill>
                  <a:srgbClr val="002060"/>
                </a:solidFill>
                <a:latin typeface="Century Gothic" panose="020B0502020202020204" pitchFamily="34" charset="0"/>
                <a:ea typeface="Century Gothic"/>
              </a:rPr>
              <a:t>ai</a:t>
            </a: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1" name="Rectangle: Rounded Corners 10">
            <a:extLst>
              <a:ext uri="{FF2B5EF4-FFF2-40B4-BE49-F238E27FC236}">
                <a16:creationId xmlns:a16="http://schemas.microsoft.com/office/drawing/2014/main" id="{6144BA39-0F7C-4FE8-9766-462AB46F811E}"/>
              </a:ext>
            </a:extLst>
          </p:cNvPr>
          <p:cNvSpPr/>
          <p:nvPr/>
        </p:nvSpPr>
        <p:spPr>
          <a:xfrm>
            <a:off x="550782" y="1428399"/>
            <a:ext cx="3536813" cy="4702904"/>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
            <a:extLst>
              <a:ext uri="{FF2B5EF4-FFF2-40B4-BE49-F238E27FC236}">
                <a16:creationId xmlns:a16="http://schemas.microsoft.com/office/drawing/2014/main" id="{00AD695A-5D0E-4F0C-B23B-34EF1005E54B}"/>
              </a:ext>
            </a:extLst>
          </p:cNvPr>
          <p:cNvSpPr txBox="1">
            <a:spLocks/>
          </p:cNvSpPr>
          <p:nvPr/>
        </p:nvSpPr>
        <p:spPr>
          <a:xfrm>
            <a:off x="10770617" y="726697"/>
            <a:ext cx="1421383" cy="396360"/>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13" name="TextBox 12">
            <a:hlinkClick r:id="" action="ppaction://noaction">
              <a:snd r:embed="rId4" name="S4_1.wav"/>
            </a:hlinkClick>
            <a:extLst>
              <a:ext uri="{FF2B5EF4-FFF2-40B4-BE49-F238E27FC236}">
                <a16:creationId xmlns:a16="http://schemas.microsoft.com/office/drawing/2014/main" id="{06455AA7-8B0E-42C3-B09E-7EC273FFE868}"/>
              </a:ext>
            </a:extLst>
          </p:cNvPr>
          <p:cNvSpPr txBox="1"/>
          <p:nvPr/>
        </p:nvSpPr>
        <p:spPr>
          <a:xfrm>
            <a:off x="216938" y="4892443"/>
            <a:ext cx="4204500" cy="1015663"/>
          </a:xfrm>
          <a:prstGeom prst="rect">
            <a:avLst/>
          </a:prstGeom>
          <a:noFill/>
        </p:spPr>
        <p:txBody>
          <a:bodyPr wrap="square" rtlCol="0">
            <a:spAutoFit/>
          </a:bodyPr>
          <a:lstStyle/>
          <a:p>
            <a:pPr algn="ctr"/>
            <a:r>
              <a:rPr lang="en-GB" sz="6000" dirty="0" err="1">
                <a:solidFill>
                  <a:srgbClr val="002060"/>
                </a:solidFill>
                <a:latin typeface="Century Gothic" panose="020B0502020202020204" pitchFamily="34" charset="0"/>
              </a:rPr>
              <a:t>pol</a:t>
            </a:r>
            <a:r>
              <a:rPr lang="en-GB" sz="6000" dirty="0" err="1">
                <a:solidFill>
                  <a:srgbClr val="FF0066"/>
                </a:solidFill>
                <a:latin typeface="Century Gothic" panose="020B0502020202020204" pitchFamily="34" charset="0"/>
              </a:rPr>
              <a:t>ai</a:t>
            </a:r>
            <a:r>
              <a:rPr lang="en-GB" sz="6000" dirty="0" err="1">
                <a:solidFill>
                  <a:srgbClr val="002060"/>
                </a:solidFill>
                <a:latin typeface="Century Gothic" panose="020B0502020202020204" pitchFamily="34" charset="0"/>
              </a:rPr>
              <a:t>re</a:t>
            </a:r>
            <a:endParaRPr lang="en-GB" sz="6000" dirty="0">
              <a:solidFill>
                <a:srgbClr val="002060"/>
              </a:solidFill>
              <a:latin typeface="Century Gothic" panose="020B0502020202020204" pitchFamily="34" charset="0"/>
            </a:endParaRPr>
          </a:p>
        </p:txBody>
      </p:sp>
      <p:sp>
        <p:nvSpPr>
          <p:cNvPr id="16" name="Rectangle: Rounded Corners 15">
            <a:extLst>
              <a:ext uri="{FF2B5EF4-FFF2-40B4-BE49-F238E27FC236}">
                <a16:creationId xmlns:a16="http://schemas.microsoft.com/office/drawing/2014/main" id="{3E5221EF-C2D3-4A82-9C4A-CDE0909CF101}"/>
              </a:ext>
            </a:extLst>
          </p:cNvPr>
          <p:cNvSpPr/>
          <p:nvPr/>
        </p:nvSpPr>
        <p:spPr>
          <a:xfrm>
            <a:off x="4302075" y="1428399"/>
            <a:ext cx="3633242" cy="4702904"/>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91E923FD-C4A2-4EAF-9DDB-5AACC19375A1}"/>
              </a:ext>
            </a:extLst>
          </p:cNvPr>
          <p:cNvSpPr/>
          <p:nvPr/>
        </p:nvSpPr>
        <p:spPr>
          <a:xfrm>
            <a:off x="8149798" y="1428399"/>
            <a:ext cx="3554548" cy="4698101"/>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hlinkClick r:id="" action="ppaction://noaction">
              <a:snd r:embed="rId5" name="S4_2.wav"/>
            </a:hlinkClick>
            <a:extLst>
              <a:ext uri="{FF2B5EF4-FFF2-40B4-BE49-F238E27FC236}">
                <a16:creationId xmlns:a16="http://schemas.microsoft.com/office/drawing/2014/main" id="{343CB532-2521-4A80-B3B0-172C6964A4AE}"/>
              </a:ext>
            </a:extLst>
          </p:cNvPr>
          <p:cNvSpPr txBox="1"/>
          <p:nvPr/>
        </p:nvSpPr>
        <p:spPr>
          <a:xfrm>
            <a:off x="4016446" y="4892444"/>
            <a:ext cx="4204500" cy="1015663"/>
          </a:xfrm>
          <a:prstGeom prst="rect">
            <a:avLst/>
          </a:prstGeom>
          <a:noFill/>
        </p:spPr>
        <p:txBody>
          <a:bodyPr wrap="square" rtlCol="0">
            <a:spAutoFit/>
          </a:bodyPr>
          <a:lstStyle/>
          <a:p>
            <a:pPr algn="ctr"/>
            <a:r>
              <a:rPr lang="en-GB" sz="6000" dirty="0" err="1">
                <a:solidFill>
                  <a:srgbClr val="002060"/>
                </a:solidFill>
                <a:latin typeface="Century Gothic" panose="020B0502020202020204" pitchFamily="34" charset="0"/>
              </a:rPr>
              <a:t>coll</a:t>
            </a:r>
            <a:r>
              <a:rPr lang="en-GB" sz="6000" dirty="0" err="1">
                <a:solidFill>
                  <a:srgbClr val="FF0066"/>
                </a:solidFill>
                <a:latin typeface="Century Gothic" panose="020B0502020202020204" pitchFamily="34" charset="0"/>
              </a:rPr>
              <a:t>er</a:t>
            </a:r>
            <a:endParaRPr lang="en-GB" sz="6000" dirty="0">
              <a:solidFill>
                <a:srgbClr val="FF0066"/>
              </a:solidFill>
              <a:latin typeface="Century Gothic" panose="020B0502020202020204" pitchFamily="34" charset="0"/>
            </a:endParaRPr>
          </a:p>
        </p:txBody>
      </p:sp>
      <p:sp>
        <p:nvSpPr>
          <p:cNvPr id="20" name="TextBox 19">
            <a:hlinkClick r:id="" action="ppaction://noaction">
              <a:snd r:embed="rId6" name="S4_3.wav"/>
            </a:hlinkClick>
            <a:extLst>
              <a:ext uri="{FF2B5EF4-FFF2-40B4-BE49-F238E27FC236}">
                <a16:creationId xmlns:a16="http://schemas.microsoft.com/office/drawing/2014/main" id="{FF4D39FF-454F-410F-A946-94CC82433742}"/>
              </a:ext>
            </a:extLst>
          </p:cNvPr>
          <p:cNvSpPr txBox="1"/>
          <p:nvPr/>
        </p:nvSpPr>
        <p:spPr>
          <a:xfrm>
            <a:off x="8182798" y="4892442"/>
            <a:ext cx="3657534" cy="1015663"/>
          </a:xfrm>
          <a:prstGeom prst="rect">
            <a:avLst/>
          </a:prstGeom>
          <a:noFill/>
        </p:spPr>
        <p:txBody>
          <a:bodyPr wrap="square" rtlCol="0">
            <a:spAutoFit/>
          </a:bodyPr>
          <a:lstStyle/>
          <a:p>
            <a:pPr algn="ctr"/>
            <a:r>
              <a:rPr lang="en-GB" sz="6000" dirty="0" err="1">
                <a:solidFill>
                  <a:srgbClr val="002060"/>
                </a:solidFill>
                <a:latin typeface="Century Gothic" panose="020B0502020202020204" pitchFamily="34" charset="0"/>
              </a:rPr>
              <a:t>affr</a:t>
            </a:r>
            <a:r>
              <a:rPr lang="en-GB" sz="6000" dirty="0" err="1">
                <a:solidFill>
                  <a:srgbClr val="FF0066"/>
                </a:solidFill>
                <a:latin typeface="Century Gothic" panose="020B0502020202020204" pitchFamily="34" charset="0"/>
              </a:rPr>
              <a:t>eu</a:t>
            </a:r>
            <a:r>
              <a:rPr lang="en-GB" sz="6000" dirty="0" err="1">
                <a:solidFill>
                  <a:srgbClr val="002060"/>
                </a:solidFill>
                <a:latin typeface="Century Gothic" panose="020B0502020202020204" pitchFamily="34" charset="0"/>
              </a:rPr>
              <a:t>x</a:t>
            </a:r>
            <a:endParaRPr lang="en-GB" sz="6000" dirty="0">
              <a:solidFill>
                <a:srgbClr val="002060"/>
              </a:solidFill>
              <a:latin typeface="Century Gothic" panose="020B0502020202020204" pitchFamily="34" charset="0"/>
            </a:endParaRPr>
          </a:p>
        </p:txBody>
      </p:sp>
      <p:sp>
        <p:nvSpPr>
          <p:cNvPr id="21" name="Speech Bubble: Rectangle with Corners Rounded 20">
            <a:extLst>
              <a:ext uri="{FF2B5EF4-FFF2-40B4-BE49-F238E27FC236}">
                <a16:creationId xmlns:a16="http://schemas.microsoft.com/office/drawing/2014/main" id="{344A9A9D-F432-4A04-A9A3-D9FA324253F3}"/>
              </a:ext>
            </a:extLst>
          </p:cNvPr>
          <p:cNvSpPr/>
          <p:nvPr/>
        </p:nvSpPr>
        <p:spPr>
          <a:xfrm>
            <a:off x="3926541" y="102200"/>
            <a:ext cx="3083859" cy="53887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22" name="Graphic 21" descr="Teacher">
            <a:extLst>
              <a:ext uri="{FF2B5EF4-FFF2-40B4-BE49-F238E27FC236}">
                <a16:creationId xmlns:a16="http://schemas.microsoft.com/office/drawing/2014/main" id="{A3367B52-15C9-4E1D-A1F9-931A8997E8A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949730" y="-85565"/>
            <a:ext cx="914400" cy="914400"/>
          </a:xfrm>
          <a:prstGeom prst="rect">
            <a:avLst/>
          </a:prstGeom>
        </p:spPr>
      </p:pic>
      <p:sp>
        <p:nvSpPr>
          <p:cNvPr id="24" name="CustomShape 1">
            <a:extLst>
              <a:ext uri="{FF2B5EF4-FFF2-40B4-BE49-F238E27FC236}">
                <a16:creationId xmlns:a16="http://schemas.microsoft.com/office/drawing/2014/main" id="{3002F540-2BB1-4E50-ACD0-BBA7A110D998}"/>
              </a:ext>
            </a:extLst>
          </p:cNvPr>
          <p:cNvSpPr/>
          <p:nvPr/>
        </p:nvSpPr>
        <p:spPr>
          <a:xfrm>
            <a:off x="4992226" y="1378250"/>
            <a:ext cx="2559642"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lang="en-GB" sz="6000" b="1" spc="-1" dirty="0" err="1">
                <a:solidFill>
                  <a:srgbClr val="002060"/>
                </a:solidFill>
                <a:latin typeface="Century Gothic" panose="020B0502020202020204" pitchFamily="34" charset="0"/>
                <a:ea typeface="Century Gothic"/>
              </a:rPr>
              <a:t>é|er</a:t>
            </a: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5" name="CustomShape 1">
            <a:extLst>
              <a:ext uri="{FF2B5EF4-FFF2-40B4-BE49-F238E27FC236}">
                <a16:creationId xmlns:a16="http://schemas.microsoft.com/office/drawing/2014/main" id="{E60EB00F-2E47-44F2-B20E-546383569580}"/>
              </a:ext>
            </a:extLst>
          </p:cNvPr>
          <p:cNvSpPr/>
          <p:nvPr/>
        </p:nvSpPr>
        <p:spPr>
          <a:xfrm>
            <a:off x="8098305" y="1294606"/>
            <a:ext cx="365753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60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eu</a:t>
            </a: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9" name="TextBox 28">
            <a:extLst>
              <a:ext uri="{FF2B5EF4-FFF2-40B4-BE49-F238E27FC236}">
                <a16:creationId xmlns:a16="http://schemas.microsoft.com/office/drawing/2014/main" id="{FD833F5E-92A9-46BC-932F-663F868CD919}"/>
              </a:ext>
            </a:extLst>
          </p:cNvPr>
          <p:cNvSpPr txBox="1"/>
          <p:nvPr/>
        </p:nvSpPr>
        <p:spPr>
          <a:xfrm>
            <a:off x="1489191" y="4672282"/>
            <a:ext cx="1588847"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[polar]</a:t>
            </a:r>
          </a:p>
        </p:txBody>
      </p:sp>
      <p:sp>
        <p:nvSpPr>
          <p:cNvPr id="30" name="TextBox 29">
            <a:extLst>
              <a:ext uri="{FF2B5EF4-FFF2-40B4-BE49-F238E27FC236}">
                <a16:creationId xmlns:a16="http://schemas.microsoft.com/office/drawing/2014/main" id="{B1D402D0-322D-4F23-B806-B65900D47DC6}"/>
              </a:ext>
            </a:extLst>
          </p:cNvPr>
          <p:cNvSpPr txBox="1"/>
          <p:nvPr/>
        </p:nvSpPr>
        <p:spPr>
          <a:xfrm>
            <a:off x="5222886" y="4682444"/>
            <a:ext cx="2098321"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[to stick]</a:t>
            </a:r>
          </a:p>
        </p:txBody>
      </p:sp>
      <p:sp>
        <p:nvSpPr>
          <p:cNvPr id="27" name="Google Shape;119;p1">
            <a:extLst>
              <a:ext uri="{FF2B5EF4-FFF2-40B4-BE49-F238E27FC236}">
                <a16:creationId xmlns:a16="http://schemas.microsoft.com/office/drawing/2014/main" id="{A9240502-89BA-4DB5-BC0F-93978C815215}"/>
              </a:ext>
            </a:extLst>
          </p:cNvPr>
          <p:cNvSpPr/>
          <p:nvPr/>
        </p:nvSpPr>
        <p:spPr>
          <a:xfrm>
            <a:off x="142592" y="139172"/>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 name="Picture 5" descr="A picture containing screenshot, graphics&#10;&#10;Description automatically generated">
            <a:extLst>
              <a:ext uri="{FF2B5EF4-FFF2-40B4-BE49-F238E27FC236}">
                <a16:creationId xmlns:a16="http://schemas.microsoft.com/office/drawing/2014/main" id="{32787DEA-3345-48B0-846E-0FCC6ACB04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3048" y="2719137"/>
            <a:ext cx="3479485" cy="2063226"/>
          </a:xfrm>
          <a:prstGeom prst="rect">
            <a:avLst/>
          </a:prstGeom>
        </p:spPr>
      </p:pic>
      <p:pic>
        <p:nvPicPr>
          <p:cNvPr id="8" name="Picture 7" descr="A close-up of a paint stick&#10;&#10;Description automatically generated with low confidence">
            <a:extLst>
              <a:ext uri="{FF2B5EF4-FFF2-40B4-BE49-F238E27FC236}">
                <a16:creationId xmlns:a16="http://schemas.microsoft.com/office/drawing/2014/main" id="{723A0BAC-42DE-4BA6-A503-D81A63F49ED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16555" y="2719219"/>
            <a:ext cx="3078038" cy="1625589"/>
          </a:xfrm>
          <a:prstGeom prst="rect">
            <a:avLst/>
          </a:prstGeom>
        </p:spPr>
      </p:pic>
      <p:pic>
        <p:nvPicPr>
          <p:cNvPr id="15" name="Picture 14" descr="A green face with eyes and tongue sticking out&#10;&#10;Description automatically generated with low confidence">
            <a:extLst>
              <a:ext uri="{FF2B5EF4-FFF2-40B4-BE49-F238E27FC236}">
                <a16:creationId xmlns:a16="http://schemas.microsoft.com/office/drawing/2014/main" id="{E6B42A64-09E8-48C6-AE29-B601A2A553F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58027" y="2706724"/>
            <a:ext cx="1749039" cy="1965558"/>
          </a:xfrm>
          <a:prstGeom prst="rect">
            <a:avLst/>
          </a:prstGeom>
        </p:spPr>
      </p:pic>
      <p:sp>
        <p:nvSpPr>
          <p:cNvPr id="31" name="TextBox 30">
            <a:extLst>
              <a:ext uri="{FF2B5EF4-FFF2-40B4-BE49-F238E27FC236}">
                <a16:creationId xmlns:a16="http://schemas.microsoft.com/office/drawing/2014/main" id="{FB59B91A-117E-44BB-9136-624AF3EE7322}"/>
              </a:ext>
            </a:extLst>
          </p:cNvPr>
          <p:cNvSpPr txBox="1"/>
          <p:nvPr/>
        </p:nvSpPr>
        <p:spPr>
          <a:xfrm>
            <a:off x="8962404" y="4682444"/>
            <a:ext cx="2098321"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[awful]</a:t>
            </a:r>
          </a:p>
        </p:txBody>
      </p:sp>
      <p:sp>
        <p:nvSpPr>
          <p:cNvPr id="26" name="Google Shape;108;p3">
            <a:hlinkClick r:id="" action="ppaction://noaction">
              <a:snd r:embed="rId12" name="S2_i.wav"/>
            </a:hlinkClick>
            <a:extLst>
              <a:ext uri="{FF2B5EF4-FFF2-40B4-BE49-F238E27FC236}">
                <a16:creationId xmlns:a16="http://schemas.microsoft.com/office/drawing/2014/main" id="{A7D646F9-4795-40F3-9094-98577E275835}"/>
              </a:ext>
            </a:extLst>
          </p:cNvPr>
          <p:cNvSpPr txBox="1"/>
          <p:nvPr/>
        </p:nvSpPr>
        <p:spPr>
          <a:xfrm>
            <a:off x="3926541" y="123914"/>
            <a:ext cx="303638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Prononce</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les mots.</a:t>
            </a:r>
            <a:endPar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Tree>
    <p:extLst>
      <p:ext uri="{BB962C8B-B14F-4D97-AF65-F5344CB8AC3E}">
        <p14:creationId xmlns:p14="http://schemas.microsoft.com/office/powerpoint/2010/main" val="3399271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3" grpId="0"/>
      <p:bldP spid="16" grpId="0" animBg="1"/>
      <p:bldP spid="17" grpId="0" animBg="1"/>
      <p:bldP spid="19" grpId="0"/>
      <p:bldP spid="20" grpId="0"/>
      <p:bldP spid="24" grpId="0"/>
      <p:bldP spid="25" grpId="0"/>
      <p:bldP spid="29" grpId="0"/>
      <p:bldP spid="30" grpId="0"/>
      <p:bldP spid="3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1:</a:t>
            </a:r>
            <a:endParaRPr lang="en-GB" sz="3200" dirty="0"/>
          </a:p>
        </p:txBody>
      </p:sp>
      <p:pic>
        <p:nvPicPr>
          <p:cNvPr id="9" name="Google Shape;111;p3">
            <a:extLst>
              <a:ext uri="{FF2B5EF4-FFF2-40B4-BE49-F238E27FC236}">
                <a16:creationId xmlns:a16="http://schemas.microsoft.com/office/drawing/2014/main" id="{67938E74-F081-4298-9A78-92E9E4CD0E66}"/>
              </a:ext>
            </a:extLst>
          </p:cNvPr>
          <p:cNvPicPr/>
          <p:nvPr/>
        </p:nvPicPr>
        <p:blipFill>
          <a:blip r:embed="rId3"/>
          <a:stretch/>
        </p:blipFill>
        <p:spPr>
          <a:xfrm>
            <a:off x="11276734" y="83017"/>
            <a:ext cx="570574" cy="507856"/>
          </a:xfrm>
          <a:prstGeom prst="rect">
            <a:avLst/>
          </a:prstGeom>
          <a:ln>
            <a:noFill/>
          </a:ln>
        </p:spPr>
      </p:pic>
      <p:sp>
        <p:nvSpPr>
          <p:cNvPr id="10" name="CustomShape 1">
            <a:extLst>
              <a:ext uri="{FF2B5EF4-FFF2-40B4-BE49-F238E27FC236}">
                <a16:creationId xmlns:a16="http://schemas.microsoft.com/office/drawing/2014/main" id="{582BAC1A-DF17-4058-983C-817E5335BAC7}"/>
              </a:ext>
            </a:extLst>
          </p:cNvPr>
          <p:cNvSpPr/>
          <p:nvPr/>
        </p:nvSpPr>
        <p:spPr>
          <a:xfrm>
            <a:off x="644541" y="1378250"/>
            <a:ext cx="365753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lang="en-GB" sz="6000" b="1" spc="-1" dirty="0">
                <a:solidFill>
                  <a:srgbClr val="002060"/>
                </a:solidFill>
                <a:latin typeface="Century Gothic" panose="020B0502020202020204" pitchFamily="34" charset="0"/>
                <a:ea typeface="Century Gothic"/>
              </a:rPr>
              <a:t>u</a:t>
            </a: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1" name="Rectangle: Rounded Corners 10">
            <a:extLst>
              <a:ext uri="{FF2B5EF4-FFF2-40B4-BE49-F238E27FC236}">
                <a16:creationId xmlns:a16="http://schemas.microsoft.com/office/drawing/2014/main" id="{6144BA39-0F7C-4FE8-9766-462AB46F811E}"/>
              </a:ext>
            </a:extLst>
          </p:cNvPr>
          <p:cNvSpPr/>
          <p:nvPr/>
        </p:nvSpPr>
        <p:spPr>
          <a:xfrm>
            <a:off x="582968" y="1388922"/>
            <a:ext cx="3536813" cy="4702904"/>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
            <a:extLst>
              <a:ext uri="{FF2B5EF4-FFF2-40B4-BE49-F238E27FC236}">
                <a16:creationId xmlns:a16="http://schemas.microsoft.com/office/drawing/2014/main" id="{00AD695A-5D0E-4F0C-B23B-34EF1005E54B}"/>
              </a:ext>
            </a:extLst>
          </p:cNvPr>
          <p:cNvSpPr txBox="1">
            <a:spLocks/>
          </p:cNvSpPr>
          <p:nvPr/>
        </p:nvSpPr>
        <p:spPr>
          <a:xfrm>
            <a:off x="10770617" y="726697"/>
            <a:ext cx="1421383" cy="396360"/>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13" name="TextBox 12">
            <a:hlinkClick r:id="" action="ppaction://noaction">
              <a:snd r:embed="rId4" name="S5_1.wav"/>
            </a:hlinkClick>
            <a:extLst>
              <a:ext uri="{FF2B5EF4-FFF2-40B4-BE49-F238E27FC236}">
                <a16:creationId xmlns:a16="http://schemas.microsoft.com/office/drawing/2014/main" id="{06455AA7-8B0E-42C3-B09E-7EC273FFE868}"/>
              </a:ext>
            </a:extLst>
          </p:cNvPr>
          <p:cNvSpPr txBox="1"/>
          <p:nvPr/>
        </p:nvSpPr>
        <p:spPr>
          <a:xfrm>
            <a:off x="216938" y="4892443"/>
            <a:ext cx="4204500" cy="1015663"/>
          </a:xfrm>
          <a:prstGeom prst="rect">
            <a:avLst/>
          </a:prstGeom>
          <a:noFill/>
        </p:spPr>
        <p:txBody>
          <a:bodyPr wrap="square" rtlCol="0">
            <a:spAutoFit/>
          </a:bodyPr>
          <a:lstStyle/>
          <a:p>
            <a:pPr algn="ctr"/>
            <a:r>
              <a:rPr lang="en-GB" sz="6000" dirty="0" err="1">
                <a:solidFill>
                  <a:srgbClr val="002060"/>
                </a:solidFill>
                <a:latin typeface="Century Gothic" panose="020B0502020202020204" pitchFamily="34" charset="0"/>
              </a:rPr>
              <a:t>mes</a:t>
            </a:r>
            <a:r>
              <a:rPr lang="en-GB" sz="6000" dirty="0" err="1">
                <a:solidFill>
                  <a:srgbClr val="FF0066"/>
                </a:solidFill>
                <a:latin typeface="Century Gothic" panose="020B0502020202020204" pitchFamily="34" charset="0"/>
              </a:rPr>
              <a:t>u</a:t>
            </a:r>
            <a:r>
              <a:rPr lang="en-GB" sz="6000" dirty="0" err="1">
                <a:solidFill>
                  <a:srgbClr val="002060"/>
                </a:solidFill>
                <a:latin typeface="Century Gothic" panose="020B0502020202020204" pitchFamily="34" charset="0"/>
              </a:rPr>
              <a:t>rer</a:t>
            </a:r>
            <a:endParaRPr lang="en-GB" sz="6000" dirty="0">
              <a:solidFill>
                <a:srgbClr val="002060"/>
              </a:solidFill>
              <a:latin typeface="Century Gothic" panose="020B0502020202020204" pitchFamily="34" charset="0"/>
            </a:endParaRPr>
          </a:p>
        </p:txBody>
      </p:sp>
      <p:sp>
        <p:nvSpPr>
          <p:cNvPr id="16" name="Rectangle: Rounded Corners 15">
            <a:extLst>
              <a:ext uri="{FF2B5EF4-FFF2-40B4-BE49-F238E27FC236}">
                <a16:creationId xmlns:a16="http://schemas.microsoft.com/office/drawing/2014/main" id="{3E5221EF-C2D3-4A82-9C4A-CDE0909CF101}"/>
              </a:ext>
            </a:extLst>
          </p:cNvPr>
          <p:cNvSpPr/>
          <p:nvPr/>
        </p:nvSpPr>
        <p:spPr>
          <a:xfrm>
            <a:off x="4302075" y="1428399"/>
            <a:ext cx="3633242" cy="4702904"/>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91E923FD-C4A2-4EAF-9DDB-5AACC19375A1}"/>
              </a:ext>
            </a:extLst>
          </p:cNvPr>
          <p:cNvSpPr/>
          <p:nvPr/>
        </p:nvSpPr>
        <p:spPr>
          <a:xfrm>
            <a:off x="8149798" y="1428399"/>
            <a:ext cx="3554548" cy="4698101"/>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hlinkClick r:id="" action="ppaction://noaction">
              <a:snd r:embed="rId5" name="S5_2.wav"/>
            </a:hlinkClick>
            <a:extLst>
              <a:ext uri="{FF2B5EF4-FFF2-40B4-BE49-F238E27FC236}">
                <a16:creationId xmlns:a16="http://schemas.microsoft.com/office/drawing/2014/main" id="{343CB532-2521-4A80-B3B0-172C6964A4AE}"/>
              </a:ext>
            </a:extLst>
          </p:cNvPr>
          <p:cNvSpPr txBox="1"/>
          <p:nvPr/>
        </p:nvSpPr>
        <p:spPr>
          <a:xfrm>
            <a:off x="4069363" y="4943704"/>
            <a:ext cx="4204499" cy="923330"/>
          </a:xfrm>
          <a:prstGeom prst="rect">
            <a:avLst/>
          </a:prstGeom>
          <a:noFill/>
        </p:spPr>
        <p:txBody>
          <a:bodyPr wrap="square" rtlCol="0">
            <a:spAutoFit/>
          </a:bodyPr>
          <a:lstStyle/>
          <a:p>
            <a:pPr algn="ctr"/>
            <a:r>
              <a:rPr lang="en-GB" sz="5400" dirty="0">
                <a:solidFill>
                  <a:srgbClr val="002060"/>
                </a:solidFill>
                <a:latin typeface="Century Gothic" panose="020B0502020202020204" pitchFamily="34" charset="0"/>
              </a:rPr>
              <a:t>ampoule</a:t>
            </a:r>
            <a:r>
              <a:rPr lang="en-GB" sz="5400" dirty="0">
                <a:solidFill>
                  <a:schemeClr val="bg2">
                    <a:lumMod val="60000"/>
                    <a:lumOff val="40000"/>
                  </a:schemeClr>
                </a:solidFill>
                <a:latin typeface="Century Gothic" panose="020B0502020202020204" pitchFamily="34" charset="0"/>
              </a:rPr>
              <a:t>s</a:t>
            </a:r>
            <a:endParaRPr lang="en-GB" sz="5400" dirty="0">
              <a:solidFill>
                <a:srgbClr val="002060"/>
              </a:solidFill>
              <a:latin typeface="Century Gothic" panose="020B0502020202020204" pitchFamily="34" charset="0"/>
            </a:endParaRPr>
          </a:p>
        </p:txBody>
      </p:sp>
      <p:sp>
        <p:nvSpPr>
          <p:cNvPr id="20" name="TextBox 19">
            <a:hlinkClick r:id="" action="ppaction://noaction">
              <a:snd r:embed="rId6" name="S5_.wav"/>
            </a:hlinkClick>
            <a:extLst>
              <a:ext uri="{FF2B5EF4-FFF2-40B4-BE49-F238E27FC236}">
                <a16:creationId xmlns:a16="http://schemas.microsoft.com/office/drawing/2014/main" id="{FF4D39FF-454F-410F-A946-94CC82433742}"/>
              </a:ext>
            </a:extLst>
          </p:cNvPr>
          <p:cNvSpPr txBox="1"/>
          <p:nvPr/>
        </p:nvSpPr>
        <p:spPr>
          <a:xfrm>
            <a:off x="8182798" y="4892442"/>
            <a:ext cx="3657534" cy="1015663"/>
          </a:xfrm>
          <a:prstGeom prst="rect">
            <a:avLst/>
          </a:prstGeom>
          <a:noFill/>
        </p:spPr>
        <p:txBody>
          <a:bodyPr wrap="square" rtlCol="0">
            <a:spAutoFit/>
          </a:bodyPr>
          <a:lstStyle/>
          <a:p>
            <a:pPr algn="ctr"/>
            <a:r>
              <a:rPr lang="en-GB" sz="6000" dirty="0">
                <a:solidFill>
                  <a:srgbClr val="002060"/>
                </a:solidFill>
                <a:latin typeface="Century Gothic" panose="020B0502020202020204" pitchFamily="34" charset="0"/>
              </a:rPr>
              <a:t>vent</a:t>
            </a:r>
            <a:r>
              <a:rPr lang="en-GB" sz="6000" dirty="0">
                <a:solidFill>
                  <a:schemeClr val="bg2">
                    <a:lumMod val="40000"/>
                    <a:lumOff val="60000"/>
                  </a:schemeClr>
                </a:solidFill>
                <a:latin typeface="Century Gothic" panose="020B0502020202020204" pitchFamily="34" charset="0"/>
              </a:rPr>
              <a:t>e</a:t>
            </a:r>
          </a:p>
        </p:txBody>
      </p:sp>
      <p:sp>
        <p:nvSpPr>
          <p:cNvPr id="21" name="Speech Bubble: Rectangle with Corners Rounded 20">
            <a:hlinkClick r:id="" action="ppaction://noaction">
              <a:snd r:embed="rId7" name="S2_i.wav"/>
            </a:hlinkClick>
            <a:extLst>
              <a:ext uri="{FF2B5EF4-FFF2-40B4-BE49-F238E27FC236}">
                <a16:creationId xmlns:a16="http://schemas.microsoft.com/office/drawing/2014/main" id="{344A9A9D-F432-4A04-A9A3-D9FA324253F3}"/>
              </a:ext>
            </a:extLst>
          </p:cNvPr>
          <p:cNvSpPr/>
          <p:nvPr/>
        </p:nvSpPr>
        <p:spPr>
          <a:xfrm>
            <a:off x="3926541" y="102200"/>
            <a:ext cx="3083859" cy="53887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22" name="Graphic 21" descr="Teacher">
            <a:extLst>
              <a:ext uri="{FF2B5EF4-FFF2-40B4-BE49-F238E27FC236}">
                <a16:creationId xmlns:a16="http://schemas.microsoft.com/office/drawing/2014/main" id="{A3367B52-15C9-4E1D-A1F9-931A8997E8A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949730" y="-85565"/>
            <a:ext cx="914400" cy="914400"/>
          </a:xfrm>
          <a:prstGeom prst="rect">
            <a:avLst/>
          </a:prstGeom>
        </p:spPr>
      </p:pic>
      <p:sp>
        <p:nvSpPr>
          <p:cNvPr id="24" name="CustomShape 1">
            <a:extLst>
              <a:ext uri="{FF2B5EF4-FFF2-40B4-BE49-F238E27FC236}">
                <a16:creationId xmlns:a16="http://schemas.microsoft.com/office/drawing/2014/main" id="{3002F540-2BB1-4E50-ACD0-BBA7A110D998}"/>
              </a:ext>
            </a:extLst>
          </p:cNvPr>
          <p:cNvSpPr/>
          <p:nvPr/>
        </p:nvSpPr>
        <p:spPr>
          <a:xfrm>
            <a:off x="4992226" y="1378250"/>
            <a:ext cx="221093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lang="en-GB" sz="6000" b="1" spc="-1" dirty="0">
                <a:solidFill>
                  <a:srgbClr val="002060"/>
                </a:solidFill>
                <a:latin typeface="Century Gothic" panose="020B0502020202020204" pitchFamily="34" charset="0"/>
                <a:ea typeface="Century Gothic"/>
              </a:rPr>
              <a:t>SFC</a:t>
            </a: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5" name="CustomShape 1">
            <a:extLst>
              <a:ext uri="{FF2B5EF4-FFF2-40B4-BE49-F238E27FC236}">
                <a16:creationId xmlns:a16="http://schemas.microsoft.com/office/drawing/2014/main" id="{E60EB00F-2E47-44F2-B20E-546383569580}"/>
              </a:ext>
            </a:extLst>
          </p:cNvPr>
          <p:cNvSpPr/>
          <p:nvPr/>
        </p:nvSpPr>
        <p:spPr>
          <a:xfrm>
            <a:off x="8098305" y="1294606"/>
            <a:ext cx="365753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60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SFe</a:t>
            </a: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1" name="TextBox 30">
            <a:extLst>
              <a:ext uri="{FF2B5EF4-FFF2-40B4-BE49-F238E27FC236}">
                <a16:creationId xmlns:a16="http://schemas.microsoft.com/office/drawing/2014/main" id="{F9C90FE7-5800-4FB3-99C8-0A887F980863}"/>
              </a:ext>
            </a:extLst>
          </p:cNvPr>
          <p:cNvSpPr txBox="1"/>
          <p:nvPr/>
        </p:nvSpPr>
        <p:spPr>
          <a:xfrm>
            <a:off x="9174434" y="4650683"/>
            <a:ext cx="1505275"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[sale]</a:t>
            </a:r>
          </a:p>
        </p:txBody>
      </p:sp>
      <p:sp>
        <p:nvSpPr>
          <p:cNvPr id="33" name="TextBox 32">
            <a:extLst>
              <a:ext uri="{FF2B5EF4-FFF2-40B4-BE49-F238E27FC236}">
                <a16:creationId xmlns:a16="http://schemas.microsoft.com/office/drawing/2014/main" id="{C94637E6-F413-4964-B857-BC4349E5D9AD}"/>
              </a:ext>
            </a:extLst>
          </p:cNvPr>
          <p:cNvSpPr txBox="1"/>
          <p:nvPr/>
        </p:nvSpPr>
        <p:spPr>
          <a:xfrm>
            <a:off x="1278172" y="4732542"/>
            <a:ext cx="2149840"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[to measure]</a:t>
            </a:r>
          </a:p>
        </p:txBody>
      </p:sp>
      <p:sp>
        <p:nvSpPr>
          <p:cNvPr id="26" name="Google Shape;119;p1">
            <a:extLst>
              <a:ext uri="{FF2B5EF4-FFF2-40B4-BE49-F238E27FC236}">
                <a16:creationId xmlns:a16="http://schemas.microsoft.com/office/drawing/2014/main" id="{9F51F25B-EB1A-4374-9A21-51E3E2DCA759}"/>
              </a:ext>
            </a:extLst>
          </p:cNvPr>
          <p:cNvSpPr/>
          <p:nvPr/>
        </p:nvSpPr>
        <p:spPr>
          <a:xfrm>
            <a:off x="142592" y="139172"/>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 name="Picture 5">
            <a:extLst>
              <a:ext uri="{FF2B5EF4-FFF2-40B4-BE49-F238E27FC236}">
                <a16:creationId xmlns:a16="http://schemas.microsoft.com/office/drawing/2014/main" id="{C836B1C1-D9C5-4E4D-937D-FA97F07510A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65392" y="1936806"/>
            <a:ext cx="1307592" cy="2615184"/>
          </a:xfrm>
          <a:prstGeom prst="rect">
            <a:avLst/>
          </a:prstGeom>
        </p:spPr>
      </p:pic>
      <p:pic>
        <p:nvPicPr>
          <p:cNvPr id="8" name="Picture 7" descr="A picture containing light bulb, incandescent light bulb, compact fluorescent lamp, fluorescent lamp&#10;&#10;Description automatically generated">
            <a:extLst>
              <a:ext uri="{FF2B5EF4-FFF2-40B4-BE49-F238E27FC236}">
                <a16:creationId xmlns:a16="http://schemas.microsoft.com/office/drawing/2014/main" id="{3094F572-EE4B-4AC5-A424-85B64F73C69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09558" y="3087584"/>
            <a:ext cx="862147" cy="1563099"/>
          </a:xfrm>
          <a:prstGeom prst="rect">
            <a:avLst/>
          </a:prstGeom>
        </p:spPr>
      </p:pic>
      <p:pic>
        <p:nvPicPr>
          <p:cNvPr id="32" name="Picture 31" descr="A picture containing light bulb, incandescent light bulb, compact fluorescent lamp, fluorescent lamp&#10;&#10;Description automatically generated">
            <a:extLst>
              <a:ext uri="{FF2B5EF4-FFF2-40B4-BE49-F238E27FC236}">
                <a16:creationId xmlns:a16="http://schemas.microsoft.com/office/drawing/2014/main" id="{4A72585D-D7CE-44AC-963A-7E6B21EAEEB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75213" y="3087584"/>
            <a:ext cx="862147" cy="1563099"/>
          </a:xfrm>
          <a:prstGeom prst="rect">
            <a:avLst/>
          </a:prstGeom>
        </p:spPr>
      </p:pic>
      <p:pic>
        <p:nvPicPr>
          <p:cNvPr id="34" name="Picture 33" descr="A picture containing light bulb, incandescent light bulb, compact fluorescent lamp, fluorescent lamp&#10;&#10;Description automatically generated">
            <a:extLst>
              <a:ext uri="{FF2B5EF4-FFF2-40B4-BE49-F238E27FC236}">
                <a16:creationId xmlns:a16="http://schemas.microsoft.com/office/drawing/2014/main" id="{61E5FB36-A24F-46A5-8191-A6560F6DA11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79338" y="3116336"/>
            <a:ext cx="862147" cy="1563099"/>
          </a:xfrm>
          <a:prstGeom prst="rect">
            <a:avLst/>
          </a:prstGeom>
        </p:spPr>
      </p:pic>
      <p:pic>
        <p:nvPicPr>
          <p:cNvPr id="18" name="Picture 17" descr="A picture containing vehicle, land vehicle, car, wheel&#10;&#10;Description automatically generated">
            <a:extLst>
              <a:ext uri="{FF2B5EF4-FFF2-40B4-BE49-F238E27FC236}">
                <a16:creationId xmlns:a16="http://schemas.microsoft.com/office/drawing/2014/main" id="{DCA14E82-C0AC-4E82-9FA6-FBCCA45B695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69204" y="2404346"/>
            <a:ext cx="3178255" cy="2125458"/>
          </a:xfrm>
          <a:prstGeom prst="rect">
            <a:avLst/>
          </a:prstGeom>
        </p:spPr>
      </p:pic>
      <p:sp>
        <p:nvSpPr>
          <p:cNvPr id="27" name="Google Shape;108;p3">
            <a:hlinkClick r:id="" action="ppaction://noaction">
              <a:snd r:embed="rId7" name="S2_i.wav"/>
            </a:hlinkClick>
            <a:extLst>
              <a:ext uri="{FF2B5EF4-FFF2-40B4-BE49-F238E27FC236}">
                <a16:creationId xmlns:a16="http://schemas.microsoft.com/office/drawing/2014/main" id="{C66AE92A-9EC5-4449-8B58-CA6F97C611CF}"/>
              </a:ext>
            </a:extLst>
          </p:cNvPr>
          <p:cNvSpPr txBox="1"/>
          <p:nvPr/>
        </p:nvSpPr>
        <p:spPr>
          <a:xfrm>
            <a:off x="3926541" y="123914"/>
            <a:ext cx="303638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Prononce</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les mots.</a:t>
            </a:r>
            <a:endPar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Tree>
    <p:extLst>
      <p:ext uri="{BB962C8B-B14F-4D97-AF65-F5344CB8AC3E}">
        <p14:creationId xmlns:p14="http://schemas.microsoft.com/office/powerpoint/2010/main" val="2687307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3" grpId="0"/>
      <p:bldP spid="16" grpId="0" animBg="1"/>
      <p:bldP spid="17" grpId="0" animBg="1"/>
      <p:bldP spid="19" grpId="0"/>
      <p:bldP spid="20" grpId="0"/>
      <p:bldP spid="24" grpId="0"/>
      <p:bldP spid="25" grpId="0"/>
      <p:bldP spid="31" grpId="0"/>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1:</a:t>
            </a:r>
            <a:endParaRPr lang="en-GB" sz="3200" dirty="0"/>
          </a:p>
        </p:txBody>
      </p:sp>
      <p:pic>
        <p:nvPicPr>
          <p:cNvPr id="9" name="Google Shape;111;p3">
            <a:extLst>
              <a:ext uri="{FF2B5EF4-FFF2-40B4-BE49-F238E27FC236}">
                <a16:creationId xmlns:a16="http://schemas.microsoft.com/office/drawing/2014/main" id="{67938E74-F081-4298-9A78-92E9E4CD0E66}"/>
              </a:ext>
            </a:extLst>
          </p:cNvPr>
          <p:cNvPicPr/>
          <p:nvPr/>
        </p:nvPicPr>
        <p:blipFill>
          <a:blip r:embed="rId3"/>
          <a:stretch/>
        </p:blipFill>
        <p:spPr>
          <a:xfrm>
            <a:off x="11276734" y="83017"/>
            <a:ext cx="570574" cy="507856"/>
          </a:xfrm>
          <a:prstGeom prst="rect">
            <a:avLst/>
          </a:prstGeom>
          <a:ln>
            <a:noFill/>
          </a:ln>
        </p:spPr>
      </p:pic>
      <p:sp>
        <p:nvSpPr>
          <p:cNvPr id="10" name="CustomShape 1">
            <a:extLst>
              <a:ext uri="{FF2B5EF4-FFF2-40B4-BE49-F238E27FC236}">
                <a16:creationId xmlns:a16="http://schemas.microsoft.com/office/drawing/2014/main" id="{582BAC1A-DF17-4058-983C-817E5335BAC7}"/>
              </a:ext>
            </a:extLst>
          </p:cNvPr>
          <p:cNvSpPr/>
          <p:nvPr/>
        </p:nvSpPr>
        <p:spPr>
          <a:xfrm>
            <a:off x="644541" y="1378250"/>
            <a:ext cx="365753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lang="en-GB" sz="6000" b="1" spc="-1" dirty="0">
                <a:solidFill>
                  <a:srgbClr val="002060"/>
                </a:solidFill>
                <a:latin typeface="Century Gothic" panose="020B0502020202020204" pitchFamily="34" charset="0"/>
                <a:ea typeface="Century Gothic"/>
              </a:rPr>
              <a:t>r</a:t>
            </a: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1" name="Rectangle: Rounded Corners 10">
            <a:extLst>
              <a:ext uri="{FF2B5EF4-FFF2-40B4-BE49-F238E27FC236}">
                <a16:creationId xmlns:a16="http://schemas.microsoft.com/office/drawing/2014/main" id="{6144BA39-0F7C-4FE8-9766-462AB46F811E}"/>
              </a:ext>
            </a:extLst>
          </p:cNvPr>
          <p:cNvSpPr/>
          <p:nvPr/>
        </p:nvSpPr>
        <p:spPr>
          <a:xfrm>
            <a:off x="550782" y="1428399"/>
            <a:ext cx="3536813" cy="4702904"/>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
            <a:extLst>
              <a:ext uri="{FF2B5EF4-FFF2-40B4-BE49-F238E27FC236}">
                <a16:creationId xmlns:a16="http://schemas.microsoft.com/office/drawing/2014/main" id="{00AD695A-5D0E-4F0C-B23B-34EF1005E54B}"/>
              </a:ext>
            </a:extLst>
          </p:cNvPr>
          <p:cNvSpPr txBox="1">
            <a:spLocks/>
          </p:cNvSpPr>
          <p:nvPr/>
        </p:nvSpPr>
        <p:spPr>
          <a:xfrm>
            <a:off x="10770617" y="726697"/>
            <a:ext cx="1421383" cy="396360"/>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13" name="TextBox 12">
            <a:hlinkClick r:id="" action="ppaction://noaction">
              <a:snd r:embed="rId4" name="S6_1.wav"/>
            </a:hlinkClick>
            <a:extLst>
              <a:ext uri="{FF2B5EF4-FFF2-40B4-BE49-F238E27FC236}">
                <a16:creationId xmlns:a16="http://schemas.microsoft.com/office/drawing/2014/main" id="{06455AA7-8B0E-42C3-B09E-7EC273FFE868}"/>
              </a:ext>
            </a:extLst>
          </p:cNvPr>
          <p:cNvSpPr txBox="1"/>
          <p:nvPr/>
        </p:nvSpPr>
        <p:spPr>
          <a:xfrm>
            <a:off x="216938" y="4892443"/>
            <a:ext cx="4204500" cy="1015663"/>
          </a:xfrm>
          <a:prstGeom prst="rect">
            <a:avLst/>
          </a:prstGeom>
          <a:noFill/>
        </p:spPr>
        <p:txBody>
          <a:bodyPr wrap="square" rtlCol="0">
            <a:spAutoFit/>
          </a:bodyPr>
          <a:lstStyle/>
          <a:p>
            <a:pPr algn="ctr"/>
            <a:r>
              <a:rPr lang="en-GB" sz="6000" dirty="0" err="1">
                <a:solidFill>
                  <a:srgbClr val="FF0066"/>
                </a:solidFill>
                <a:latin typeface="Century Gothic" panose="020B0502020202020204" pitchFamily="34" charset="0"/>
              </a:rPr>
              <a:t>r</a:t>
            </a:r>
            <a:r>
              <a:rPr lang="en-GB" sz="6000" dirty="0" err="1">
                <a:solidFill>
                  <a:srgbClr val="002060"/>
                </a:solidFill>
                <a:latin typeface="Century Gothic" panose="020B0502020202020204" pitchFamily="34" charset="0"/>
              </a:rPr>
              <a:t>ouet</a:t>
            </a:r>
            <a:endParaRPr lang="en-GB" sz="6000" dirty="0">
              <a:solidFill>
                <a:srgbClr val="002060"/>
              </a:solidFill>
              <a:latin typeface="Century Gothic" panose="020B0502020202020204" pitchFamily="34" charset="0"/>
            </a:endParaRPr>
          </a:p>
        </p:txBody>
      </p:sp>
      <p:sp>
        <p:nvSpPr>
          <p:cNvPr id="16" name="Rectangle: Rounded Corners 15">
            <a:extLst>
              <a:ext uri="{FF2B5EF4-FFF2-40B4-BE49-F238E27FC236}">
                <a16:creationId xmlns:a16="http://schemas.microsoft.com/office/drawing/2014/main" id="{3E5221EF-C2D3-4A82-9C4A-CDE0909CF101}"/>
              </a:ext>
            </a:extLst>
          </p:cNvPr>
          <p:cNvSpPr/>
          <p:nvPr/>
        </p:nvSpPr>
        <p:spPr>
          <a:xfrm>
            <a:off x="4302075" y="1428399"/>
            <a:ext cx="3633242" cy="4702904"/>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91E923FD-C4A2-4EAF-9DDB-5AACC19375A1}"/>
              </a:ext>
            </a:extLst>
          </p:cNvPr>
          <p:cNvSpPr/>
          <p:nvPr/>
        </p:nvSpPr>
        <p:spPr>
          <a:xfrm>
            <a:off x="8149798" y="1428399"/>
            <a:ext cx="3554548" cy="4698101"/>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hlinkClick r:id="" action="ppaction://noaction">
              <a:snd r:embed="rId5" name="S6_2.wav"/>
            </a:hlinkClick>
            <a:extLst>
              <a:ext uri="{FF2B5EF4-FFF2-40B4-BE49-F238E27FC236}">
                <a16:creationId xmlns:a16="http://schemas.microsoft.com/office/drawing/2014/main" id="{343CB532-2521-4A80-B3B0-172C6964A4AE}"/>
              </a:ext>
            </a:extLst>
          </p:cNvPr>
          <p:cNvSpPr txBox="1"/>
          <p:nvPr/>
        </p:nvSpPr>
        <p:spPr>
          <a:xfrm>
            <a:off x="4365940" y="4892442"/>
            <a:ext cx="3460119" cy="1015663"/>
          </a:xfrm>
          <a:prstGeom prst="rect">
            <a:avLst/>
          </a:prstGeom>
          <a:noFill/>
        </p:spPr>
        <p:txBody>
          <a:bodyPr wrap="square" rtlCol="0">
            <a:spAutoFit/>
          </a:bodyPr>
          <a:lstStyle/>
          <a:p>
            <a:pPr algn="ctr"/>
            <a:r>
              <a:rPr lang="en-GB" sz="6000" dirty="0">
                <a:solidFill>
                  <a:srgbClr val="FF0066"/>
                </a:solidFill>
                <a:latin typeface="Century Gothic" panose="020B0502020202020204" pitchFamily="34" charset="0"/>
              </a:rPr>
              <a:t>qu</a:t>
            </a:r>
            <a:r>
              <a:rPr lang="en-GB" sz="6000" dirty="0">
                <a:solidFill>
                  <a:srgbClr val="002060"/>
                </a:solidFill>
                <a:latin typeface="Century Gothic" panose="020B0502020202020204" pitchFamily="34" charset="0"/>
              </a:rPr>
              <a:t>art</a:t>
            </a:r>
          </a:p>
        </p:txBody>
      </p:sp>
      <p:sp>
        <p:nvSpPr>
          <p:cNvPr id="20" name="TextBox 19">
            <a:hlinkClick r:id="" action="ppaction://noaction">
              <a:snd r:embed="rId6" name="S6_3.wav"/>
            </a:hlinkClick>
            <a:extLst>
              <a:ext uri="{FF2B5EF4-FFF2-40B4-BE49-F238E27FC236}">
                <a16:creationId xmlns:a16="http://schemas.microsoft.com/office/drawing/2014/main" id="{FF4D39FF-454F-410F-A946-94CC82433742}"/>
              </a:ext>
            </a:extLst>
          </p:cNvPr>
          <p:cNvSpPr txBox="1"/>
          <p:nvPr/>
        </p:nvSpPr>
        <p:spPr>
          <a:xfrm>
            <a:off x="8182798" y="4892442"/>
            <a:ext cx="3657534" cy="1015663"/>
          </a:xfrm>
          <a:prstGeom prst="rect">
            <a:avLst/>
          </a:prstGeom>
          <a:noFill/>
        </p:spPr>
        <p:txBody>
          <a:bodyPr wrap="square" rtlCol="0">
            <a:spAutoFit/>
          </a:bodyPr>
          <a:lstStyle/>
          <a:p>
            <a:pPr algn="ctr"/>
            <a:r>
              <a:rPr lang="en-GB" sz="6000" dirty="0" err="1">
                <a:solidFill>
                  <a:srgbClr val="002060"/>
                </a:solidFill>
                <a:latin typeface="Century Gothic" panose="020B0502020202020204" pitchFamily="34" charset="0"/>
              </a:rPr>
              <a:t>brossa</a:t>
            </a:r>
            <a:r>
              <a:rPr lang="en-GB" sz="6000" dirty="0" err="1">
                <a:solidFill>
                  <a:srgbClr val="FF0066"/>
                </a:solidFill>
                <a:latin typeface="Century Gothic" panose="020B0502020202020204" pitchFamily="34" charset="0"/>
              </a:rPr>
              <a:t>g</a:t>
            </a:r>
            <a:r>
              <a:rPr lang="en-GB" sz="6000" dirty="0" err="1">
                <a:solidFill>
                  <a:srgbClr val="002060"/>
                </a:solidFill>
                <a:latin typeface="Century Gothic" panose="020B0502020202020204" pitchFamily="34" charset="0"/>
              </a:rPr>
              <a:t>e</a:t>
            </a:r>
            <a:endParaRPr lang="en-GB" sz="6000" dirty="0">
              <a:solidFill>
                <a:srgbClr val="002060"/>
              </a:solidFill>
              <a:latin typeface="Century Gothic" panose="020B0502020202020204" pitchFamily="34" charset="0"/>
            </a:endParaRPr>
          </a:p>
        </p:txBody>
      </p:sp>
      <p:sp>
        <p:nvSpPr>
          <p:cNvPr id="21" name="Speech Bubble: Rectangle with Corners Rounded 20">
            <a:hlinkClick r:id="" action="ppaction://noaction">
              <a:snd r:embed="rId7" name="S2_i.wav"/>
            </a:hlinkClick>
            <a:extLst>
              <a:ext uri="{FF2B5EF4-FFF2-40B4-BE49-F238E27FC236}">
                <a16:creationId xmlns:a16="http://schemas.microsoft.com/office/drawing/2014/main" id="{344A9A9D-F432-4A04-A9A3-D9FA324253F3}"/>
              </a:ext>
            </a:extLst>
          </p:cNvPr>
          <p:cNvSpPr/>
          <p:nvPr/>
        </p:nvSpPr>
        <p:spPr>
          <a:xfrm>
            <a:off x="3926541" y="102200"/>
            <a:ext cx="3083859" cy="53887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22" name="Graphic 21" descr="Teacher">
            <a:extLst>
              <a:ext uri="{FF2B5EF4-FFF2-40B4-BE49-F238E27FC236}">
                <a16:creationId xmlns:a16="http://schemas.microsoft.com/office/drawing/2014/main" id="{A3367B52-15C9-4E1D-A1F9-931A8997E8A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949730" y="-85565"/>
            <a:ext cx="914400" cy="914400"/>
          </a:xfrm>
          <a:prstGeom prst="rect">
            <a:avLst/>
          </a:prstGeom>
        </p:spPr>
      </p:pic>
      <p:sp>
        <p:nvSpPr>
          <p:cNvPr id="24" name="CustomShape 1">
            <a:extLst>
              <a:ext uri="{FF2B5EF4-FFF2-40B4-BE49-F238E27FC236}">
                <a16:creationId xmlns:a16="http://schemas.microsoft.com/office/drawing/2014/main" id="{3002F540-2BB1-4E50-ACD0-BBA7A110D998}"/>
              </a:ext>
            </a:extLst>
          </p:cNvPr>
          <p:cNvSpPr/>
          <p:nvPr/>
        </p:nvSpPr>
        <p:spPr>
          <a:xfrm>
            <a:off x="4992226" y="1378250"/>
            <a:ext cx="2475932"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lang="en-GB" sz="6000" b="1" spc="-1" dirty="0" err="1">
                <a:solidFill>
                  <a:srgbClr val="002060"/>
                </a:solidFill>
                <a:latin typeface="Century Gothic" panose="020B0502020202020204" pitchFamily="34" charset="0"/>
                <a:ea typeface="Century Gothic"/>
              </a:rPr>
              <a:t>qu</a:t>
            </a: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5" name="CustomShape 1">
            <a:extLst>
              <a:ext uri="{FF2B5EF4-FFF2-40B4-BE49-F238E27FC236}">
                <a16:creationId xmlns:a16="http://schemas.microsoft.com/office/drawing/2014/main" id="{E60EB00F-2E47-44F2-B20E-546383569580}"/>
              </a:ext>
            </a:extLst>
          </p:cNvPr>
          <p:cNvSpPr/>
          <p:nvPr/>
        </p:nvSpPr>
        <p:spPr>
          <a:xfrm>
            <a:off x="8098305" y="1294606"/>
            <a:ext cx="365753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60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j|g</a:t>
            </a: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9" name="Google Shape;119;p1">
            <a:extLst>
              <a:ext uri="{FF2B5EF4-FFF2-40B4-BE49-F238E27FC236}">
                <a16:creationId xmlns:a16="http://schemas.microsoft.com/office/drawing/2014/main" id="{F1279191-F014-437E-8443-2F019D2F4CC5}"/>
              </a:ext>
            </a:extLst>
          </p:cNvPr>
          <p:cNvSpPr/>
          <p:nvPr/>
        </p:nvSpPr>
        <p:spPr>
          <a:xfrm>
            <a:off x="142592" y="139172"/>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 name="Picture 3" descr="A drawing of a spinning wheel&#10;&#10;Description automatically generated with medium confidence">
            <a:extLst>
              <a:ext uri="{FF2B5EF4-FFF2-40B4-BE49-F238E27FC236}">
                <a16:creationId xmlns:a16="http://schemas.microsoft.com/office/drawing/2014/main" id="{8696DD0A-479E-48BB-BA35-72D556A7E0D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2499" y="2387193"/>
            <a:ext cx="2809429" cy="2368261"/>
          </a:xfrm>
          <a:prstGeom prst="rect">
            <a:avLst/>
          </a:prstGeom>
        </p:spPr>
      </p:pic>
      <p:sp>
        <p:nvSpPr>
          <p:cNvPr id="30" name="TextBox 29">
            <a:extLst>
              <a:ext uri="{FF2B5EF4-FFF2-40B4-BE49-F238E27FC236}">
                <a16:creationId xmlns:a16="http://schemas.microsoft.com/office/drawing/2014/main" id="{E1E37CCF-5B21-4360-A504-1BE59D799A4B}"/>
              </a:ext>
            </a:extLst>
          </p:cNvPr>
          <p:cNvSpPr txBox="1"/>
          <p:nvPr/>
        </p:nvSpPr>
        <p:spPr>
          <a:xfrm>
            <a:off x="909012" y="4748134"/>
            <a:ext cx="2764050"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[spinning wheel]</a:t>
            </a:r>
          </a:p>
        </p:txBody>
      </p:sp>
      <p:pic>
        <p:nvPicPr>
          <p:cNvPr id="6" name="Picture 5" descr="A picture containing circle, clock, design&#10;&#10;Description automatically generated">
            <a:extLst>
              <a:ext uri="{FF2B5EF4-FFF2-40B4-BE49-F238E27FC236}">
                <a16:creationId xmlns:a16="http://schemas.microsoft.com/office/drawing/2014/main" id="{F30514BB-4DA8-4C80-BF16-DA4CEB21A34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15249" y="2817694"/>
            <a:ext cx="1843920" cy="1843920"/>
          </a:xfrm>
          <a:prstGeom prst="rect">
            <a:avLst/>
          </a:prstGeom>
          <a:ln>
            <a:solidFill>
              <a:schemeClr val="tx1"/>
            </a:solidFill>
          </a:ln>
        </p:spPr>
      </p:pic>
      <p:sp>
        <p:nvSpPr>
          <p:cNvPr id="7" name="TextBox 6">
            <a:extLst>
              <a:ext uri="{FF2B5EF4-FFF2-40B4-BE49-F238E27FC236}">
                <a16:creationId xmlns:a16="http://schemas.microsoft.com/office/drawing/2014/main" id="{BDFAF02C-0082-4E51-9B3C-0CBD8BC4D515}"/>
              </a:ext>
            </a:extLst>
          </p:cNvPr>
          <p:cNvSpPr txBox="1"/>
          <p:nvPr/>
        </p:nvSpPr>
        <p:spPr>
          <a:xfrm>
            <a:off x="6474024" y="2722622"/>
            <a:ext cx="1254114" cy="1938992"/>
          </a:xfrm>
          <a:prstGeom prst="rect">
            <a:avLst/>
          </a:prstGeom>
          <a:noFill/>
        </p:spPr>
        <p:txBody>
          <a:bodyPr wrap="square" rtlCol="0">
            <a:spAutoFit/>
          </a:bodyPr>
          <a:lstStyle/>
          <a:p>
            <a:pPr algn="ctr"/>
            <a:r>
              <a:rPr lang="en-GB" sz="6000" u="sng" dirty="0"/>
              <a:t>1</a:t>
            </a:r>
            <a:br>
              <a:rPr lang="en-GB" sz="6000" u="sng" dirty="0"/>
            </a:br>
            <a:r>
              <a:rPr lang="en-GB" sz="6000" dirty="0"/>
              <a:t>4</a:t>
            </a:r>
          </a:p>
        </p:txBody>
      </p:sp>
      <p:pic>
        <p:nvPicPr>
          <p:cNvPr id="14" name="Picture 13" descr="A cartoon of a child brushing his teeth&#10;&#10;Description automatically generated">
            <a:extLst>
              <a:ext uri="{FF2B5EF4-FFF2-40B4-BE49-F238E27FC236}">
                <a16:creationId xmlns:a16="http://schemas.microsoft.com/office/drawing/2014/main" id="{FFBAEF5F-9B9F-4ED7-9D2A-524F2969A4EA}"/>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49956" y="2542902"/>
            <a:ext cx="2056842" cy="2056842"/>
          </a:xfrm>
          <a:prstGeom prst="rect">
            <a:avLst/>
          </a:prstGeom>
        </p:spPr>
      </p:pic>
      <p:sp>
        <p:nvSpPr>
          <p:cNvPr id="26" name="Google Shape;108;p3">
            <a:hlinkClick r:id="" action="ppaction://noaction">
              <a:snd r:embed="rId7" name="S2_i.wav"/>
            </a:hlinkClick>
            <a:extLst>
              <a:ext uri="{FF2B5EF4-FFF2-40B4-BE49-F238E27FC236}">
                <a16:creationId xmlns:a16="http://schemas.microsoft.com/office/drawing/2014/main" id="{94DAC35B-13B8-4A20-B9E9-2BE98BDE4642}"/>
              </a:ext>
            </a:extLst>
          </p:cNvPr>
          <p:cNvSpPr txBox="1"/>
          <p:nvPr/>
        </p:nvSpPr>
        <p:spPr>
          <a:xfrm>
            <a:off x="3926541" y="123914"/>
            <a:ext cx="303638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Prononce</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les mots.</a:t>
            </a:r>
            <a:endPar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Tree>
    <p:extLst>
      <p:ext uri="{BB962C8B-B14F-4D97-AF65-F5344CB8AC3E}">
        <p14:creationId xmlns:p14="http://schemas.microsoft.com/office/powerpoint/2010/main" val="929515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3" grpId="0"/>
      <p:bldP spid="16" grpId="0" animBg="1"/>
      <p:bldP spid="17" grpId="0" animBg="1"/>
      <p:bldP spid="19" grpId="0"/>
      <p:bldP spid="20" grpId="0"/>
      <p:bldP spid="24" grpId="0"/>
      <p:bldP spid="25" grpId="0"/>
      <p:bldP spid="30"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A73BFE88-759E-4B0C-AC91-1C241F2CE66B}"/>
              </a:ext>
            </a:extLst>
          </p:cNvPr>
          <p:cNvGraphicFramePr>
            <a:graphicFrameLocks noGrp="1"/>
          </p:cNvGraphicFramePr>
          <p:nvPr>
            <p:extLst>
              <p:ext uri="{D42A27DB-BD31-4B8C-83A1-F6EECF244321}">
                <p14:modId xmlns:p14="http://schemas.microsoft.com/office/powerpoint/2010/main" val="3818032177"/>
              </p:ext>
            </p:extLst>
          </p:nvPr>
        </p:nvGraphicFramePr>
        <p:xfrm>
          <a:off x="735106" y="932489"/>
          <a:ext cx="10359614" cy="4246479"/>
        </p:xfrm>
        <a:graphic>
          <a:graphicData uri="http://schemas.openxmlformats.org/drawingml/2006/table">
            <a:tbl>
              <a:tblPr firstRow="1" bandRow="1">
                <a:tableStyleId>{5940675A-B579-460E-94D1-54222C63F5DA}</a:tableStyleId>
              </a:tblPr>
              <a:tblGrid>
                <a:gridCol w="6736584">
                  <a:extLst>
                    <a:ext uri="{9D8B030D-6E8A-4147-A177-3AD203B41FA5}">
                      <a16:colId xmlns:a16="http://schemas.microsoft.com/office/drawing/2014/main" val="2626125723"/>
                    </a:ext>
                  </a:extLst>
                </a:gridCol>
                <a:gridCol w="3623030">
                  <a:extLst>
                    <a:ext uri="{9D8B030D-6E8A-4147-A177-3AD203B41FA5}">
                      <a16:colId xmlns:a16="http://schemas.microsoft.com/office/drawing/2014/main" val="429055013"/>
                    </a:ext>
                  </a:extLst>
                </a:gridCol>
              </a:tblGrid>
              <a:tr h="471831">
                <a:tc>
                  <a:txBody>
                    <a:bodyPr/>
                    <a:lstStyle/>
                    <a:p>
                      <a:endParaRPr lang="en-GB" sz="2400" dirty="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400" dirty="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1019071983"/>
                  </a:ext>
                </a:extLst>
              </a:tr>
              <a:tr h="471831">
                <a:tc>
                  <a:txBody>
                    <a:bodyPr/>
                    <a:lstStyle/>
                    <a:p>
                      <a:endParaRPr lang="en-GB" sz="240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400" dirty="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3216708264"/>
                  </a:ext>
                </a:extLst>
              </a:tr>
              <a:tr h="471831">
                <a:tc>
                  <a:txBody>
                    <a:bodyPr/>
                    <a:lstStyle/>
                    <a:p>
                      <a:endParaRPr lang="en-GB" sz="240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40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1604823539"/>
                  </a:ext>
                </a:extLst>
              </a:tr>
              <a:tr h="471831">
                <a:tc>
                  <a:txBody>
                    <a:bodyPr/>
                    <a:lstStyle/>
                    <a:p>
                      <a:endParaRPr lang="en-GB" sz="240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40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141376452"/>
                  </a:ext>
                </a:extLst>
              </a:tr>
              <a:tr h="471831">
                <a:tc>
                  <a:txBody>
                    <a:bodyPr/>
                    <a:lstStyle/>
                    <a:p>
                      <a:endParaRPr lang="en-GB" sz="240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40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373556766"/>
                  </a:ext>
                </a:extLst>
              </a:tr>
              <a:tr h="471831">
                <a:tc>
                  <a:txBody>
                    <a:bodyPr/>
                    <a:lstStyle/>
                    <a:p>
                      <a:endParaRPr lang="en-GB" sz="240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40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2091642425"/>
                  </a:ext>
                </a:extLst>
              </a:tr>
              <a:tr h="471831">
                <a:tc>
                  <a:txBody>
                    <a:bodyPr/>
                    <a:lstStyle/>
                    <a:p>
                      <a:endParaRPr lang="en-GB" sz="240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400" dirty="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3196378525"/>
                  </a:ext>
                </a:extLst>
              </a:tr>
              <a:tr h="471831">
                <a:tc>
                  <a:txBody>
                    <a:bodyPr/>
                    <a:lstStyle/>
                    <a:p>
                      <a:endParaRPr lang="en-GB" sz="240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400" dirty="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3233012308"/>
                  </a:ext>
                </a:extLst>
              </a:tr>
              <a:tr h="471831">
                <a:tc>
                  <a:txBody>
                    <a:bodyPr/>
                    <a:lstStyle/>
                    <a:p>
                      <a:endParaRPr lang="en-GB" sz="240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400" dirty="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2308648246"/>
                  </a:ext>
                </a:extLst>
              </a:tr>
            </a:tbl>
          </a:graphicData>
        </a:graphic>
      </p:graphicFrame>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a:solidFill>
                  <a:srgbClr val="002060"/>
                </a:solidFill>
                <a:latin typeface="Century Gothic" panose="020B0502020202020204" pitchFamily="34" charset="0"/>
                <a:cs typeface="Arial"/>
                <a:sym typeface="Arial"/>
              </a:rPr>
              <a:t>Follow up 2a:</a:t>
            </a:r>
            <a:endParaRPr lang="en-GB" sz="3200" dirty="0"/>
          </a:p>
        </p:txBody>
      </p:sp>
      <p:pic>
        <p:nvPicPr>
          <p:cNvPr id="10" name="Picture 9" descr="Icon&#10;&#10;Description automatically generated">
            <a:extLst>
              <a:ext uri="{FF2B5EF4-FFF2-40B4-BE49-F238E27FC236}">
                <a16:creationId xmlns:a16="http://schemas.microsoft.com/office/drawing/2014/main" id="{1B358180-1BC9-4A27-868D-E80A3DD3D3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974109" cy="974109"/>
          </a:xfrm>
          <a:prstGeom prst="rect">
            <a:avLst/>
          </a:prstGeom>
        </p:spPr>
      </p:pic>
      <p:sp>
        <p:nvSpPr>
          <p:cNvPr id="11" name="Title 1">
            <a:extLst>
              <a:ext uri="{FF2B5EF4-FFF2-40B4-BE49-F238E27FC236}">
                <a16:creationId xmlns:a16="http://schemas.microsoft.com/office/drawing/2014/main" id="{6F703126-0E39-4933-9ADF-5C44832214E5}"/>
              </a:ext>
            </a:extLst>
          </p:cNvPr>
          <p:cNvSpPr txBox="1">
            <a:spLocks/>
          </p:cNvSpPr>
          <p:nvPr/>
        </p:nvSpPr>
        <p:spPr>
          <a:xfrm>
            <a:off x="10950576" y="962066"/>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8" name="Speech Bubble: Rectangle with Corners Rounded 7">
            <a:hlinkClick r:id="" action="ppaction://noaction">
              <a:snd r:embed="rId4" name="S7_i.wav"/>
            </a:hlinkClick>
            <a:extLst>
              <a:ext uri="{FF2B5EF4-FFF2-40B4-BE49-F238E27FC236}">
                <a16:creationId xmlns:a16="http://schemas.microsoft.com/office/drawing/2014/main" id="{1ABE22CE-B38F-4555-B119-1AFA44DA9EC0}"/>
              </a:ext>
            </a:extLst>
          </p:cNvPr>
          <p:cNvSpPr/>
          <p:nvPr/>
        </p:nvSpPr>
        <p:spPr>
          <a:xfrm>
            <a:off x="4213318" y="128500"/>
            <a:ext cx="6680327" cy="53887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9" name="Graphic 8" descr="Teacher">
            <a:extLst>
              <a:ext uri="{FF2B5EF4-FFF2-40B4-BE49-F238E27FC236}">
                <a16:creationId xmlns:a16="http://schemas.microsoft.com/office/drawing/2014/main" id="{056D6C49-217A-49D4-A416-BD2E3F415D5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507" y="-59265"/>
            <a:ext cx="914400" cy="914400"/>
          </a:xfrm>
          <a:prstGeom prst="rect">
            <a:avLst/>
          </a:prstGeom>
        </p:spPr>
      </p:pic>
      <p:sp>
        <p:nvSpPr>
          <p:cNvPr id="13" name="Google Shape;108;p3">
            <a:hlinkClick r:id="" action="ppaction://noaction">
              <a:snd r:embed="rId4" name="S7_i.wav"/>
            </a:hlinkClick>
            <a:extLst>
              <a:ext uri="{FF2B5EF4-FFF2-40B4-BE49-F238E27FC236}">
                <a16:creationId xmlns:a16="http://schemas.microsoft.com/office/drawing/2014/main" id="{B5B6DB60-9536-4A8C-A60D-0F20B1A4195A}"/>
              </a:ext>
            </a:extLst>
          </p:cNvPr>
          <p:cNvSpPr txBox="1"/>
          <p:nvPr/>
        </p:nvSpPr>
        <p:spPr>
          <a:xfrm>
            <a:off x="4270049" y="171148"/>
            <a:ext cx="658537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Écoute</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La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catégorie</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correcte</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c’est</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quoi ?</a:t>
            </a:r>
            <a:endPar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7" name="TextBox 16">
            <a:extLst>
              <a:ext uri="{FF2B5EF4-FFF2-40B4-BE49-F238E27FC236}">
                <a16:creationId xmlns:a16="http://schemas.microsoft.com/office/drawing/2014/main" id="{31AAF0FC-3D6A-4573-8D2E-58F3660AB499}"/>
              </a:ext>
            </a:extLst>
          </p:cNvPr>
          <p:cNvSpPr txBox="1"/>
          <p:nvPr/>
        </p:nvSpPr>
        <p:spPr>
          <a:xfrm>
            <a:off x="783184" y="1400587"/>
            <a:ext cx="6449208" cy="461665"/>
          </a:xfrm>
          <a:prstGeom prst="rect">
            <a:avLst/>
          </a:prstGeom>
          <a:noFill/>
        </p:spPr>
        <p:txBody>
          <a:bodyPr wrap="square">
            <a:spAutoFit/>
          </a:bodyPr>
          <a:lstStyle/>
          <a:p>
            <a:r>
              <a:rPr lang="fr-FR" sz="2400" dirty="0">
                <a:solidFill>
                  <a:srgbClr val="002060"/>
                </a:solidFill>
                <a:latin typeface="Century Gothic" panose="020B0502020202020204" pitchFamily="34" charset="0"/>
              </a:rPr>
              <a:t>livre | magazine | phrase</a:t>
            </a:r>
          </a:p>
        </p:txBody>
      </p:sp>
      <p:sp>
        <p:nvSpPr>
          <p:cNvPr id="18" name="Action Button: Blank 17">
            <a:hlinkClick r:id="" action="ppaction://noaction" highlightClick="1">
              <a:snd r:embed="rId7" name="S7_2.wav"/>
            </a:hlinkClick>
            <a:extLst>
              <a:ext uri="{FF2B5EF4-FFF2-40B4-BE49-F238E27FC236}">
                <a16:creationId xmlns:a16="http://schemas.microsoft.com/office/drawing/2014/main" id="{927D0ACF-2F30-4C27-970F-F42CFCC5D8AA}"/>
              </a:ext>
            </a:extLst>
          </p:cNvPr>
          <p:cNvSpPr/>
          <p:nvPr/>
        </p:nvSpPr>
        <p:spPr>
          <a:xfrm>
            <a:off x="188084" y="1410811"/>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FFFFFF"/>
                </a:solidFill>
                <a:latin typeface="Century Gothic" panose="020B0502020202020204" pitchFamily="34" charset="0"/>
              </a:rPr>
              <a:t>2</a:t>
            </a:r>
            <a:endPar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9" name="Action Button: Blank 18">
            <a:hlinkClick r:id="" action="ppaction://noaction" highlightClick="1">
              <a:snd r:embed="rId8" name="S7_3.wav"/>
            </a:hlinkClick>
            <a:extLst>
              <a:ext uri="{FF2B5EF4-FFF2-40B4-BE49-F238E27FC236}">
                <a16:creationId xmlns:a16="http://schemas.microsoft.com/office/drawing/2014/main" id="{B8E30D06-29EC-4782-9403-191CA713366D}"/>
              </a:ext>
            </a:extLst>
          </p:cNvPr>
          <p:cNvSpPr/>
          <p:nvPr/>
        </p:nvSpPr>
        <p:spPr>
          <a:xfrm>
            <a:off x="188085" y="1877829"/>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FFFFFF"/>
                </a:solidFill>
                <a:latin typeface="Century Gothic" panose="020B0502020202020204" pitchFamily="34" charset="0"/>
              </a:rPr>
              <a:t>3</a:t>
            </a:r>
            <a:endPar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20" name="Action Button: Blank 19">
            <a:hlinkClick r:id="" action="ppaction://noaction" highlightClick="1">
              <a:snd r:embed="rId9" name="S7_4.wav"/>
            </a:hlinkClick>
            <a:extLst>
              <a:ext uri="{FF2B5EF4-FFF2-40B4-BE49-F238E27FC236}">
                <a16:creationId xmlns:a16="http://schemas.microsoft.com/office/drawing/2014/main" id="{74A0B088-9C35-432F-95F9-5DFE88CFC396}"/>
              </a:ext>
            </a:extLst>
          </p:cNvPr>
          <p:cNvSpPr/>
          <p:nvPr/>
        </p:nvSpPr>
        <p:spPr>
          <a:xfrm>
            <a:off x="191387" y="2359347"/>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FFFFFF"/>
                </a:solidFill>
                <a:latin typeface="Century Gothic" panose="020B0502020202020204" pitchFamily="34" charset="0"/>
              </a:rPr>
              <a:t>4</a:t>
            </a:r>
            <a:endPar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21" name="Action Button: Blank 20">
            <a:hlinkClick r:id="" action="ppaction://noaction" highlightClick="1">
              <a:snd r:embed="rId10" name="S7_5.wav"/>
            </a:hlinkClick>
            <a:extLst>
              <a:ext uri="{FF2B5EF4-FFF2-40B4-BE49-F238E27FC236}">
                <a16:creationId xmlns:a16="http://schemas.microsoft.com/office/drawing/2014/main" id="{59172ADF-247F-4011-AC3E-9B9B741365DD}"/>
              </a:ext>
            </a:extLst>
          </p:cNvPr>
          <p:cNvSpPr/>
          <p:nvPr/>
        </p:nvSpPr>
        <p:spPr>
          <a:xfrm>
            <a:off x="198195" y="2804705"/>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FFFFFF"/>
                </a:solidFill>
                <a:latin typeface="Century Gothic" panose="020B0502020202020204" pitchFamily="34" charset="0"/>
              </a:rPr>
              <a:t>5</a:t>
            </a:r>
            <a:endPar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22" name="Action Button: Blank 21">
            <a:hlinkClick r:id="" action="ppaction://noaction" highlightClick="1">
              <a:snd r:embed="rId11" name="S7_6.wav"/>
            </a:hlinkClick>
            <a:extLst>
              <a:ext uri="{FF2B5EF4-FFF2-40B4-BE49-F238E27FC236}">
                <a16:creationId xmlns:a16="http://schemas.microsoft.com/office/drawing/2014/main" id="{4C9ED2F0-93F3-441F-BF5F-AAAD7BC5E9F2}"/>
              </a:ext>
            </a:extLst>
          </p:cNvPr>
          <p:cNvSpPr/>
          <p:nvPr/>
        </p:nvSpPr>
        <p:spPr>
          <a:xfrm>
            <a:off x="198196" y="3278973"/>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FFFFFF"/>
                </a:solidFill>
                <a:latin typeface="Century Gothic" panose="020B0502020202020204" pitchFamily="34" charset="0"/>
              </a:rPr>
              <a:t>6</a:t>
            </a:r>
            <a:endPar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23" name="Action Button: Blank 22">
            <a:hlinkClick r:id="" action="ppaction://noaction" highlightClick="1">
              <a:snd r:embed="rId12" name="S7_7.wav"/>
            </a:hlinkClick>
            <a:extLst>
              <a:ext uri="{FF2B5EF4-FFF2-40B4-BE49-F238E27FC236}">
                <a16:creationId xmlns:a16="http://schemas.microsoft.com/office/drawing/2014/main" id="{2A039FD5-6111-44F0-B335-B6757E0C5313}"/>
              </a:ext>
            </a:extLst>
          </p:cNvPr>
          <p:cNvSpPr/>
          <p:nvPr/>
        </p:nvSpPr>
        <p:spPr>
          <a:xfrm>
            <a:off x="199516" y="3753241"/>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FFFFFF"/>
                </a:solidFill>
                <a:latin typeface="Century Gothic" panose="020B0502020202020204" pitchFamily="34" charset="0"/>
              </a:rPr>
              <a:t>7</a:t>
            </a:r>
            <a:endPar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24" name="Action Button: Blank 23">
            <a:hlinkClick r:id="" action="ppaction://noaction" highlightClick="1">
              <a:snd r:embed="rId13" name="S7_8.wav"/>
            </a:hlinkClick>
            <a:extLst>
              <a:ext uri="{FF2B5EF4-FFF2-40B4-BE49-F238E27FC236}">
                <a16:creationId xmlns:a16="http://schemas.microsoft.com/office/drawing/2014/main" id="{A0AC0756-38D3-4D89-91BC-2D9235A5FD08}"/>
              </a:ext>
            </a:extLst>
          </p:cNvPr>
          <p:cNvSpPr/>
          <p:nvPr/>
        </p:nvSpPr>
        <p:spPr>
          <a:xfrm>
            <a:off x="199517" y="4260498"/>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FFFFFF"/>
                </a:solidFill>
                <a:latin typeface="Century Gothic" panose="020B0502020202020204" pitchFamily="34" charset="0"/>
              </a:rPr>
              <a:t>8</a:t>
            </a:r>
            <a:endPar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25" name="Action Button: Blank 24">
            <a:hlinkClick r:id="" action="ppaction://noaction" highlightClick="1">
              <a:snd r:embed="rId14" name="S7_9.wav"/>
            </a:hlinkClick>
            <a:extLst>
              <a:ext uri="{FF2B5EF4-FFF2-40B4-BE49-F238E27FC236}">
                <a16:creationId xmlns:a16="http://schemas.microsoft.com/office/drawing/2014/main" id="{D656CC26-637B-41F7-AC0A-B1D5198F6571}"/>
              </a:ext>
            </a:extLst>
          </p:cNvPr>
          <p:cNvSpPr/>
          <p:nvPr/>
        </p:nvSpPr>
        <p:spPr>
          <a:xfrm>
            <a:off x="200837" y="4723665"/>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FFFFFF"/>
                </a:solidFill>
                <a:latin typeface="Century Gothic" panose="020B0502020202020204" pitchFamily="34" charset="0"/>
              </a:rPr>
              <a:t>9</a:t>
            </a:r>
            <a:endPar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26" name="Action Button: Blank 25">
            <a:hlinkClick r:id="" action="ppaction://noaction" highlightClick="1">
              <a:snd r:embed="rId15" name="S7_1.wav"/>
            </a:hlinkClick>
            <a:extLst>
              <a:ext uri="{FF2B5EF4-FFF2-40B4-BE49-F238E27FC236}">
                <a16:creationId xmlns:a16="http://schemas.microsoft.com/office/drawing/2014/main" id="{3DD23EC8-F002-43FE-9A61-335CD9B5BABB}"/>
              </a:ext>
            </a:extLst>
          </p:cNvPr>
          <p:cNvSpPr/>
          <p:nvPr/>
        </p:nvSpPr>
        <p:spPr>
          <a:xfrm>
            <a:off x="188084" y="936549"/>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FFFFFF"/>
                </a:solidFill>
                <a:latin typeface="Century Gothic" panose="020B0502020202020204" pitchFamily="34" charset="0"/>
              </a:rPr>
              <a:t>1</a:t>
            </a:r>
            <a:endPar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05B845FA-D00E-4863-8411-20384C00C381}"/>
              </a:ext>
            </a:extLst>
          </p:cNvPr>
          <p:cNvSpPr txBox="1"/>
          <p:nvPr/>
        </p:nvSpPr>
        <p:spPr>
          <a:xfrm>
            <a:off x="783184" y="904107"/>
            <a:ext cx="6449208" cy="461665"/>
          </a:xfrm>
          <a:prstGeom prst="rect">
            <a:avLst/>
          </a:prstGeom>
          <a:noFill/>
        </p:spPr>
        <p:txBody>
          <a:bodyPr wrap="square">
            <a:spAutoFit/>
          </a:bodyPr>
          <a:lstStyle/>
          <a:p>
            <a:r>
              <a:rPr lang="fr-FR" sz="2400" dirty="0">
                <a:solidFill>
                  <a:srgbClr val="002060"/>
                </a:solidFill>
                <a:latin typeface="Century Gothic" panose="020B0502020202020204" pitchFamily="34" charset="0"/>
              </a:rPr>
              <a:t>tante | grand-mère | grand-père</a:t>
            </a:r>
          </a:p>
        </p:txBody>
      </p:sp>
      <p:sp>
        <p:nvSpPr>
          <p:cNvPr id="28" name="TextBox 27">
            <a:extLst>
              <a:ext uri="{FF2B5EF4-FFF2-40B4-BE49-F238E27FC236}">
                <a16:creationId xmlns:a16="http://schemas.microsoft.com/office/drawing/2014/main" id="{D400A10E-9365-41EE-BFFB-CDEC70589585}"/>
              </a:ext>
            </a:extLst>
          </p:cNvPr>
          <p:cNvSpPr txBox="1"/>
          <p:nvPr/>
        </p:nvSpPr>
        <p:spPr>
          <a:xfrm>
            <a:off x="783184" y="1863003"/>
            <a:ext cx="6449208" cy="461665"/>
          </a:xfrm>
          <a:prstGeom prst="rect">
            <a:avLst/>
          </a:prstGeom>
          <a:noFill/>
        </p:spPr>
        <p:txBody>
          <a:bodyPr wrap="square">
            <a:spAutoFit/>
          </a:bodyPr>
          <a:lstStyle/>
          <a:p>
            <a:r>
              <a:rPr lang="fr-FR" sz="2400" dirty="0">
                <a:solidFill>
                  <a:srgbClr val="002060"/>
                </a:solidFill>
                <a:latin typeface="Century Gothic" panose="020B0502020202020204" pitchFamily="34" charset="0"/>
              </a:rPr>
              <a:t>juin | mai | aout</a:t>
            </a:r>
          </a:p>
        </p:txBody>
      </p:sp>
      <p:sp>
        <p:nvSpPr>
          <p:cNvPr id="29" name="TextBox 28">
            <a:extLst>
              <a:ext uri="{FF2B5EF4-FFF2-40B4-BE49-F238E27FC236}">
                <a16:creationId xmlns:a16="http://schemas.microsoft.com/office/drawing/2014/main" id="{6239C425-436F-42C7-A801-F4BB48878628}"/>
              </a:ext>
            </a:extLst>
          </p:cNvPr>
          <p:cNvSpPr txBox="1"/>
          <p:nvPr/>
        </p:nvSpPr>
        <p:spPr>
          <a:xfrm>
            <a:off x="768840" y="2325742"/>
            <a:ext cx="6449208" cy="461665"/>
          </a:xfrm>
          <a:prstGeom prst="rect">
            <a:avLst/>
          </a:prstGeom>
          <a:noFill/>
        </p:spPr>
        <p:txBody>
          <a:bodyPr wrap="square">
            <a:spAutoFit/>
          </a:bodyPr>
          <a:lstStyle/>
          <a:p>
            <a:r>
              <a:rPr lang="fr-FR" sz="2400" dirty="0">
                <a:solidFill>
                  <a:srgbClr val="002060"/>
                </a:solidFill>
                <a:latin typeface="Century Gothic" panose="020B0502020202020204" pitchFamily="34" charset="0"/>
              </a:rPr>
              <a:t>musée | pays | université</a:t>
            </a:r>
          </a:p>
        </p:txBody>
      </p:sp>
      <p:sp>
        <p:nvSpPr>
          <p:cNvPr id="31" name="TextBox 30">
            <a:extLst>
              <a:ext uri="{FF2B5EF4-FFF2-40B4-BE49-F238E27FC236}">
                <a16:creationId xmlns:a16="http://schemas.microsoft.com/office/drawing/2014/main" id="{46043965-B05C-45BC-AA89-8FD36D60C2FF}"/>
              </a:ext>
            </a:extLst>
          </p:cNvPr>
          <p:cNvSpPr txBox="1"/>
          <p:nvPr/>
        </p:nvSpPr>
        <p:spPr>
          <a:xfrm>
            <a:off x="707971" y="2781323"/>
            <a:ext cx="6449208" cy="461665"/>
          </a:xfrm>
          <a:prstGeom prst="rect">
            <a:avLst/>
          </a:prstGeom>
          <a:noFill/>
        </p:spPr>
        <p:txBody>
          <a:bodyPr wrap="square">
            <a:spAutoFit/>
          </a:bodyPr>
          <a:lstStyle/>
          <a:p>
            <a:r>
              <a:rPr lang="fr-FR" sz="2400" dirty="0">
                <a:solidFill>
                  <a:srgbClr val="002060"/>
                </a:solidFill>
                <a:latin typeface="Century Gothic" panose="020B0502020202020204" pitchFamily="34" charset="0"/>
              </a:rPr>
              <a:t>main | oreille | œil</a:t>
            </a:r>
          </a:p>
        </p:txBody>
      </p:sp>
      <p:sp>
        <p:nvSpPr>
          <p:cNvPr id="33" name="TextBox 32">
            <a:extLst>
              <a:ext uri="{FF2B5EF4-FFF2-40B4-BE49-F238E27FC236}">
                <a16:creationId xmlns:a16="http://schemas.microsoft.com/office/drawing/2014/main" id="{6038E942-780C-4FAA-AEF6-52F5607B53AF}"/>
              </a:ext>
            </a:extLst>
          </p:cNvPr>
          <p:cNvSpPr txBox="1"/>
          <p:nvPr/>
        </p:nvSpPr>
        <p:spPr>
          <a:xfrm>
            <a:off x="707971" y="3285712"/>
            <a:ext cx="6449208" cy="461665"/>
          </a:xfrm>
          <a:prstGeom prst="rect">
            <a:avLst/>
          </a:prstGeom>
          <a:noFill/>
        </p:spPr>
        <p:txBody>
          <a:bodyPr wrap="square">
            <a:spAutoFit/>
          </a:bodyPr>
          <a:lstStyle/>
          <a:p>
            <a:r>
              <a:rPr lang="fr-FR" sz="2400" dirty="0">
                <a:solidFill>
                  <a:srgbClr val="002060"/>
                </a:solidFill>
                <a:latin typeface="Century Gothic" panose="020B0502020202020204" pitchFamily="34" charset="0"/>
              </a:rPr>
              <a:t>jeudi | dimanche | mardi</a:t>
            </a:r>
          </a:p>
        </p:txBody>
      </p:sp>
      <p:sp>
        <p:nvSpPr>
          <p:cNvPr id="34" name="TextBox 33">
            <a:extLst>
              <a:ext uri="{FF2B5EF4-FFF2-40B4-BE49-F238E27FC236}">
                <a16:creationId xmlns:a16="http://schemas.microsoft.com/office/drawing/2014/main" id="{1E366601-3F1D-41B9-899B-0E474AA7B2F2}"/>
              </a:ext>
            </a:extLst>
          </p:cNvPr>
          <p:cNvSpPr txBox="1"/>
          <p:nvPr/>
        </p:nvSpPr>
        <p:spPr>
          <a:xfrm>
            <a:off x="707971" y="3753345"/>
            <a:ext cx="6449208" cy="461665"/>
          </a:xfrm>
          <a:prstGeom prst="rect">
            <a:avLst/>
          </a:prstGeom>
          <a:noFill/>
        </p:spPr>
        <p:txBody>
          <a:bodyPr wrap="square">
            <a:spAutoFit/>
          </a:bodyPr>
          <a:lstStyle/>
          <a:p>
            <a:r>
              <a:rPr lang="fr-FR" sz="2400" dirty="0">
                <a:solidFill>
                  <a:srgbClr val="002060"/>
                </a:solidFill>
                <a:latin typeface="Century Gothic" panose="020B0502020202020204" pitchFamily="34" charset="0"/>
              </a:rPr>
              <a:t>apporter | rester | montrer</a:t>
            </a:r>
          </a:p>
        </p:txBody>
      </p:sp>
      <p:sp>
        <p:nvSpPr>
          <p:cNvPr id="35" name="TextBox 34">
            <a:extLst>
              <a:ext uri="{FF2B5EF4-FFF2-40B4-BE49-F238E27FC236}">
                <a16:creationId xmlns:a16="http://schemas.microsoft.com/office/drawing/2014/main" id="{2BE0F59F-4505-456F-9495-78D9FE24B851}"/>
              </a:ext>
            </a:extLst>
          </p:cNvPr>
          <p:cNvSpPr txBox="1"/>
          <p:nvPr/>
        </p:nvSpPr>
        <p:spPr>
          <a:xfrm>
            <a:off x="707971" y="4215010"/>
            <a:ext cx="6449208" cy="461665"/>
          </a:xfrm>
          <a:prstGeom prst="rect">
            <a:avLst/>
          </a:prstGeom>
          <a:noFill/>
        </p:spPr>
        <p:txBody>
          <a:bodyPr wrap="square">
            <a:spAutoFit/>
          </a:bodyPr>
          <a:lstStyle/>
          <a:p>
            <a:r>
              <a:rPr lang="fr-FR" sz="2400" dirty="0">
                <a:solidFill>
                  <a:srgbClr val="002060"/>
                </a:solidFill>
                <a:latin typeface="Century Gothic" panose="020B0502020202020204" pitchFamily="34" charset="0"/>
              </a:rPr>
              <a:t>musique | français | sport</a:t>
            </a:r>
          </a:p>
        </p:txBody>
      </p:sp>
      <p:sp>
        <p:nvSpPr>
          <p:cNvPr id="36" name="TextBox 35">
            <a:extLst>
              <a:ext uri="{FF2B5EF4-FFF2-40B4-BE49-F238E27FC236}">
                <a16:creationId xmlns:a16="http://schemas.microsoft.com/office/drawing/2014/main" id="{50202946-3B3C-450C-856D-834817CA619D}"/>
              </a:ext>
            </a:extLst>
          </p:cNvPr>
          <p:cNvSpPr txBox="1"/>
          <p:nvPr/>
        </p:nvSpPr>
        <p:spPr>
          <a:xfrm>
            <a:off x="720063" y="4698013"/>
            <a:ext cx="6449208" cy="461665"/>
          </a:xfrm>
          <a:prstGeom prst="rect">
            <a:avLst/>
          </a:prstGeom>
          <a:noFill/>
        </p:spPr>
        <p:txBody>
          <a:bodyPr wrap="square">
            <a:spAutoFit/>
          </a:bodyPr>
          <a:lstStyle/>
          <a:p>
            <a:r>
              <a:rPr lang="fr-FR" sz="2400" dirty="0">
                <a:solidFill>
                  <a:srgbClr val="002060"/>
                </a:solidFill>
                <a:latin typeface="Century Gothic" panose="020B0502020202020204" pitchFamily="34" charset="0"/>
              </a:rPr>
              <a:t>porte | chaise | bureau</a:t>
            </a:r>
          </a:p>
        </p:txBody>
      </p:sp>
      <p:sp>
        <p:nvSpPr>
          <p:cNvPr id="12" name="TextBox 11">
            <a:extLst>
              <a:ext uri="{FF2B5EF4-FFF2-40B4-BE49-F238E27FC236}">
                <a16:creationId xmlns:a16="http://schemas.microsoft.com/office/drawing/2014/main" id="{F39AC8A8-70C8-4580-B1E6-8707CA6A03EA}"/>
              </a:ext>
            </a:extLst>
          </p:cNvPr>
          <p:cNvSpPr txBox="1"/>
          <p:nvPr/>
        </p:nvSpPr>
        <p:spPr>
          <a:xfrm rot="21080798">
            <a:off x="158142" y="5893567"/>
            <a:ext cx="1724446" cy="461665"/>
          </a:xfrm>
          <a:custGeom>
            <a:avLst/>
            <a:gdLst>
              <a:gd name="connsiteX0" fmla="*/ 0 w 1724446"/>
              <a:gd name="connsiteY0" fmla="*/ 0 h 461665"/>
              <a:gd name="connsiteX1" fmla="*/ 574815 w 1724446"/>
              <a:gd name="connsiteY1" fmla="*/ 0 h 461665"/>
              <a:gd name="connsiteX2" fmla="*/ 1149631 w 1724446"/>
              <a:gd name="connsiteY2" fmla="*/ 0 h 461665"/>
              <a:gd name="connsiteX3" fmla="*/ 1724446 w 1724446"/>
              <a:gd name="connsiteY3" fmla="*/ 0 h 461665"/>
              <a:gd name="connsiteX4" fmla="*/ 1724446 w 1724446"/>
              <a:gd name="connsiteY4" fmla="*/ 461665 h 461665"/>
              <a:gd name="connsiteX5" fmla="*/ 1149631 w 1724446"/>
              <a:gd name="connsiteY5" fmla="*/ 461665 h 461665"/>
              <a:gd name="connsiteX6" fmla="*/ 626549 w 1724446"/>
              <a:gd name="connsiteY6" fmla="*/ 461665 h 461665"/>
              <a:gd name="connsiteX7" fmla="*/ 0 w 1724446"/>
              <a:gd name="connsiteY7" fmla="*/ 461665 h 461665"/>
              <a:gd name="connsiteX8" fmla="*/ 0 w 1724446"/>
              <a:gd name="connsiteY8"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4446" h="461665" extrusionOk="0">
                <a:moveTo>
                  <a:pt x="0" y="0"/>
                </a:moveTo>
                <a:cubicBezTo>
                  <a:pt x="126505" y="-22498"/>
                  <a:pt x="424666" y="9104"/>
                  <a:pt x="574815" y="0"/>
                </a:cubicBezTo>
                <a:cubicBezTo>
                  <a:pt x="724964" y="-9104"/>
                  <a:pt x="1028479" y="31915"/>
                  <a:pt x="1149631" y="0"/>
                </a:cubicBezTo>
                <a:cubicBezTo>
                  <a:pt x="1270783" y="-31915"/>
                  <a:pt x="1548545" y="44431"/>
                  <a:pt x="1724446" y="0"/>
                </a:cubicBezTo>
                <a:cubicBezTo>
                  <a:pt x="1774329" y="114587"/>
                  <a:pt x="1671609" y="264996"/>
                  <a:pt x="1724446" y="461665"/>
                </a:cubicBezTo>
                <a:cubicBezTo>
                  <a:pt x="1532641" y="510259"/>
                  <a:pt x="1347404" y="403729"/>
                  <a:pt x="1149631" y="461665"/>
                </a:cubicBezTo>
                <a:cubicBezTo>
                  <a:pt x="951859" y="519601"/>
                  <a:pt x="788152" y="409090"/>
                  <a:pt x="626549" y="461665"/>
                </a:cubicBezTo>
                <a:cubicBezTo>
                  <a:pt x="464946" y="514240"/>
                  <a:pt x="252138" y="423943"/>
                  <a:pt x="0" y="461665"/>
                </a:cubicBezTo>
                <a:cubicBezTo>
                  <a:pt x="-48179" y="277970"/>
                  <a:pt x="41214" y="219906"/>
                  <a:pt x="0" y="0"/>
                </a:cubicBezTo>
                <a:close/>
              </a:path>
            </a:pathLst>
          </a:custGeom>
          <a:noFill/>
          <a:ln w="38100">
            <a:solidFill>
              <a:srgbClr val="0070C0"/>
            </a:solidFill>
            <a:extLst>
              <a:ext uri="{C807C97D-BFC1-408E-A445-0C87EB9F89A2}">
                <ask:lineSketchStyleProps xmlns:ask="http://schemas.microsoft.com/office/drawing/2018/sketchyshapes" sd="3978248048">
                  <a:prstGeom prst="rect">
                    <a:avLst/>
                  </a:prstGeom>
                  <ask:type>
                    <ask:lineSketchScribble/>
                  </ask:type>
                </ask:lineSketchStyleProps>
              </a:ext>
            </a:extLst>
          </a:ln>
        </p:spPr>
        <p:txBody>
          <a:bodyPr wrap="square" rtlCol="0" anchor="ctr">
            <a:spAutoFit/>
          </a:bodyPr>
          <a:lstStyle/>
          <a:p>
            <a:pPr algn="ctr"/>
            <a:r>
              <a:rPr lang="en-GB" sz="2400" b="1" dirty="0" err="1">
                <a:solidFill>
                  <a:srgbClr val="002060"/>
                </a:solidFill>
                <a:latin typeface="Cavolini" panose="03000502040302020204" pitchFamily="66" charset="0"/>
                <a:cs typeface="Cavolini" panose="03000502040302020204" pitchFamily="66" charset="0"/>
              </a:rPr>
              <a:t>verbe</a:t>
            </a:r>
            <a:endParaRPr lang="en-GB" sz="2400" b="1" dirty="0">
              <a:solidFill>
                <a:srgbClr val="002060"/>
              </a:solidFill>
              <a:latin typeface="Cavolini" panose="03000502040302020204" pitchFamily="66" charset="0"/>
              <a:cs typeface="Cavolini" panose="03000502040302020204" pitchFamily="66" charset="0"/>
            </a:endParaRPr>
          </a:p>
        </p:txBody>
      </p:sp>
      <p:sp>
        <p:nvSpPr>
          <p:cNvPr id="37" name="TextBox 36">
            <a:extLst>
              <a:ext uri="{FF2B5EF4-FFF2-40B4-BE49-F238E27FC236}">
                <a16:creationId xmlns:a16="http://schemas.microsoft.com/office/drawing/2014/main" id="{8C7162F7-2D90-4E50-8830-F14B411C5F66}"/>
              </a:ext>
            </a:extLst>
          </p:cNvPr>
          <p:cNvSpPr txBox="1"/>
          <p:nvPr/>
        </p:nvSpPr>
        <p:spPr>
          <a:xfrm>
            <a:off x="2332485" y="6196063"/>
            <a:ext cx="1257025" cy="461665"/>
          </a:xfrm>
          <a:custGeom>
            <a:avLst/>
            <a:gdLst>
              <a:gd name="connsiteX0" fmla="*/ 0 w 1257025"/>
              <a:gd name="connsiteY0" fmla="*/ 0 h 461665"/>
              <a:gd name="connsiteX1" fmla="*/ 419008 w 1257025"/>
              <a:gd name="connsiteY1" fmla="*/ 0 h 461665"/>
              <a:gd name="connsiteX2" fmla="*/ 838017 w 1257025"/>
              <a:gd name="connsiteY2" fmla="*/ 0 h 461665"/>
              <a:gd name="connsiteX3" fmla="*/ 1257025 w 1257025"/>
              <a:gd name="connsiteY3" fmla="*/ 0 h 461665"/>
              <a:gd name="connsiteX4" fmla="*/ 1257025 w 1257025"/>
              <a:gd name="connsiteY4" fmla="*/ 461665 h 461665"/>
              <a:gd name="connsiteX5" fmla="*/ 838017 w 1257025"/>
              <a:gd name="connsiteY5" fmla="*/ 461665 h 461665"/>
              <a:gd name="connsiteX6" fmla="*/ 456719 w 1257025"/>
              <a:gd name="connsiteY6" fmla="*/ 461665 h 461665"/>
              <a:gd name="connsiteX7" fmla="*/ 0 w 1257025"/>
              <a:gd name="connsiteY7" fmla="*/ 461665 h 461665"/>
              <a:gd name="connsiteX8" fmla="*/ 0 w 1257025"/>
              <a:gd name="connsiteY8"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7025" h="461665" extrusionOk="0">
                <a:moveTo>
                  <a:pt x="0" y="0"/>
                </a:moveTo>
                <a:cubicBezTo>
                  <a:pt x="170721" y="-21507"/>
                  <a:pt x="213775" y="45978"/>
                  <a:pt x="419008" y="0"/>
                </a:cubicBezTo>
                <a:cubicBezTo>
                  <a:pt x="624241" y="-45978"/>
                  <a:pt x="669012" y="43481"/>
                  <a:pt x="838017" y="0"/>
                </a:cubicBezTo>
                <a:cubicBezTo>
                  <a:pt x="1007022" y="-43481"/>
                  <a:pt x="1138519" y="26253"/>
                  <a:pt x="1257025" y="0"/>
                </a:cubicBezTo>
                <a:cubicBezTo>
                  <a:pt x="1306908" y="114587"/>
                  <a:pt x="1204188" y="264996"/>
                  <a:pt x="1257025" y="461665"/>
                </a:cubicBezTo>
                <a:cubicBezTo>
                  <a:pt x="1111839" y="480405"/>
                  <a:pt x="1044876" y="445067"/>
                  <a:pt x="838017" y="461665"/>
                </a:cubicBezTo>
                <a:cubicBezTo>
                  <a:pt x="631158" y="478263"/>
                  <a:pt x="556002" y="430871"/>
                  <a:pt x="456719" y="461665"/>
                </a:cubicBezTo>
                <a:cubicBezTo>
                  <a:pt x="357436" y="492459"/>
                  <a:pt x="168433" y="414679"/>
                  <a:pt x="0" y="461665"/>
                </a:cubicBezTo>
                <a:cubicBezTo>
                  <a:pt x="-48179" y="277970"/>
                  <a:pt x="41214" y="219906"/>
                  <a:pt x="0" y="0"/>
                </a:cubicBezTo>
                <a:close/>
              </a:path>
            </a:pathLst>
          </a:custGeom>
          <a:noFill/>
          <a:ln w="38100">
            <a:solidFill>
              <a:srgbClr val="0070C0"/>
            </a:solidFill>
            <a:extLst>
              <a:ext uri="{C807C97D-BFC1-408E-A445-0C87EB9F89A2}">
                <ask:lineSketchStyleProps xmlns:ask="http://schemas.microsoft.com/office/drawing/2018/sketchyshapes" sd="3978248048">
                  <a:prstGeom prst="rect">
                    <a:avLst/>
                  </a:prstGeom>
                  <ask:type>
                    <ask:lineSketchScribble/>
                  </ask:type>
                </ask:lineSketchStyleProps>
              </a:ext>
            </a:extLst>
          </a:ln>
        </p:spPr>
        <p:txBody>
          <a:bodyPr wrap="square" rtlCol="0" anchor="ctr">
            <a:spAutoFit/>
          </a:bodyPr>
          <a:lstStyle/>
          <a:p>
            <a:pPr algn="ctr"/>
            <a:r>
              <a:rPr lang="en-GB" sz="2400" b="1" dirty="0">
                <a:solidFill>
                  <a:srgbClr val="002060"/>
                </a:solidFill>
                <a:latin typeface="Cavolini" panose="03000502040302020204" pitchFamily="66" charset="0"/>
                <a:cs typeface="Cavolini" panose="03000502040302020204" pitchFamily="66" charset="0"/>
              </a:rPr>
              <a:t>école</a:t>
            </a:r>
          </a:p>
        </p:txBody>
      </p:sp>
      <p:sp>
        <p:nvSpPr>
          <p:cNvPr id="38" name="TextBox 37">
            <a:extLst>
              <a:ext uri="{FF2B5EF4-FFF2-40B4-BE49-F238E27FC236}">
                <a16:creationId xmlns:a16="http://schemas.microsoft.com/office/drawing/2014/main" id="{C52E6FDC-5F92-4F18-8D9D-0A2D5D567D60}"/>
              </a:ext>
            </a:extLst>
          </p:cNvPr>
          <p:cNvSpPr txBox="1"/>
          <p:nvPr/>
        </p:nvSpPr>
        <p:spPr>
          <a:xfrm>
            <a:off x="5100106" y="6267835"/>
            <a:ext cx="1991787" cy="461665"/>
          </a:xfrm>
          <a:custGeom>
            <a:avLst/>
            <a:gdLst>
              <a:gd name="connsiteX0" fmla="*/ 0 w 1991787"/>
              <a:gd name="connsiteY0" fmla="*/ 0 h 461665"/>
              <a:gd name="connsiteX1" fmla="*/ 497947 w 1991787"/>
              <a:gd name="connsiteY1" fmla="*/ 0 h 461665"/>
              <a:gd name="connsiteX2" fmla="*/ 995894 w 1991787"/>
              <a:gd name="connsiteY2" fmla="*/ 0 h 461665"/>
              <a:gd name="connsiteX3" fmla="*/ 1533676 w 1991787"/>
              <a:gd name="connsiteY3" fmla="*/ 0 h 461665"/>
              <a:gd name="connsiteX4" fmla="*/ 1991787 w 1991787"/>
              <a:gd name="connsiteY4" fmla="*/ 0 h 461665"/>
              <a:gd name="connsiteX5" fmla="*/ 1991787 w 1991787"/>
              <a:gd name="connsiteY5" fmla="*/ 461665 h 461665"/>
              <a:gd name="connsiteX6" fmla="*/ 1533676 w 1991787"/>
              <a:gd name="connsiteY6" fmla="*/ 461665 h 461665"/>
              <a:gd name="connsiteX7" fmla="*/ 1055647 w 1991787"/>
              <a:gd name="connsiteY7" fmla="*/ 461665 h 461665"/>
              <a:gd name="connsiteX8" fmla="*/ 517865 w 1991787"/>
              <a:gd name="connsiteY8" fmla="*/ 461665 h 461665"/>
              <a:gd name="connsiteX9" fmla="*/ 0 w 1991787"/>
              <a:gd name="connsiteY9" fmla="*/ 461665 h 461665"/>
              <a:gd name="connsiteX10" fmla="*/ 0 w 1991787"/>
              <a:gd name="connsiteY10"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91787" h="461665" extrusionOk="0">
                <a:moveTo>
                  <a:pt x="0" y="0"/>
                </a:moveTo>
                <a:cubicBezTo>
                  <a:pt x="164710" y="-21472"/>
                  <a:pt x="258997" y="18535"/>
                  <a:pt x="497947" y="0"/>
                </a:cubicBezTo>
                <a:cubicBezTo>
                  <a:pt x="736897" y="-18535"/>
                  <a:pt x="813504" y="29610"/>
                  <a:pt x="995894" y="0"/>
                </a:cubicBezTo>
                <a:cubicBezTo>
                  <a:pt x="1178284" y="-29610"/>
                  <a:pt x="1361561" y="13046"/>
                  <a:pt x="1533676" y="0"/>
                </a:cubicBezTo>
                <a:cubicBezTo>
                  <a:pt x="1705791" y="-13046"/>
                  <a:pt x="1863594" y="21971"/>
                  <a:pt x="1991787" y="0"/>
                </a:cubicBezTo>
                <a:cubicBezTo>
                  <a:pt x="2028076" y="185612"/>
                  <a:pt x="1970071" y="260308"/>
                  <a:pt x="1991787" y="461665"/>
                </a:cubicBezTo>
                <a:cubicBezTo>
                  <a:pt x="1897840" y="483181"/>
                  <a:pt x="1626952" y="445061"/>
                  <a:pt x="1533676" y="461665"/>
                </a:cubicBezTo>
                <a:cubicBezTo>
                  <a:pt x="1440400" y="478269"/>
                  <a:pt x="1226271" y="444951"/>
                  <a:pt x="1055647" y="461665"/>
                </a:cubicBezTo>
                <a:cubicBezTo>
                  <a:pt x="885023" y="478379"/>
                  <a:pt x="639169" y="402389"/>
                  <a:pt x="517865" y="461665"/>
                </a:cubicBezTo>
                <a:cubicBezTo>
                  <a:pt x="396561" y="520941"/>
                  <a:pt x="163472" y="435828"/>
                  <a:pt x="0" y="461665"/>
                </a:cubicBezTo>
                <a:cubicBezTo>
                  <a:pt x="-13201" y="336239"/>
                  <a:pt x="16605" y="121450"/>
                  <a:pt x="0" y="0"/>
                </a:cubicBezTo>
                <a:close/>
              </a:path>
            </a:pathLst>
          </a:custGeom>
          <a:noFill/>
          <a:ln w="38100">
            <a:solidFill>
              <a:srgbClr val="0070C0"/>
            </a:solidFill>
            <a:extLst>
              <a:ext uri="{C807C97D-BFC1-408E-A445-0C87EB9F89A2}">
                <ask:lineSketchStyleProps xmlns:ask="http://schemas.microsoft.com/office/drawing/2018/sketchyshapes" sd="3978248048">
                  <a:prstGeom prst="rect">
                    <a:avLst/>
                  </a:prstGeom>
                  <ask:type>
                    <ask:lineSketchScribble/>
                  </ask:type>
                </ask:lineSketchStyleProps>
              </a:ext>
            </a:extLst>
          </a:ln>
        </p:spPr>
        <p:txBody>
          <a:bodyPr wrap="square" rtlCol="0" anchor="ctr">
            <a:spAutoFit/>
          </a:bodyPr>
          <a:lstStyle/>
          <a:p>
            <a:pPr algn="ctr"/>
            <a:r>
              <a:rPr lang="en-GB" sz="2400" b="1" dirty="0">
                <a:solidFill>
                  <a:srgbClr val="002060"/>
                </a:solidFill>
                <a:latin typeface="Cavolini" panose="03000502040302020204" pitchFamily="66" charset="0"/>
                <a:cs typeface="Cavolini" panose="03000502040302020204" pitchFamily="66" charset="0"/>
              </a:rPr>
              <a:t>chambre</a:t>
            </a:r>
          </a:p>
        </p:txBody>
      </p:sp>
      <p:sp>
        <p:nvSpPr>
          <p:cNvPr id="39" name="TextBox 38">
            <a:extLst>
              <a:ext uri="{FF2B5EF4-FFF2-40B4-BE49-F238E27FC236}">
                <a16:creationId xmlns:a16="http://schemas.microsoft.com/office/drawing/2014/main" id="{FD9A76F9-EA29-4E6B-9117-757D611E3B45}"/>
              </a:ext>
            </a:extLst>
          </p:cNvPr>
          <p:cNvSpPr txBox="1"/>
          <p:nvPr/>
        </p:nvSpPr>
        <p:spPr>
          <a:xfrm rot="21174697">
            <a:off x="3878753" y="5753799"/>
            <a:ext cx="1386192" cy="461665"/>
          </a:xfrm>
          <a:custGeom>
            <a:avLst/>
            <a:gdLst>
              <a:gd name="connsiteX0" fmla="*/ 0 w 1386192"/>
              <a:gd name="connsiteY0" fmla="*/ 0 h 461665"/>
              <a:gd name="connsiteX1" fmla="*/ 462064 w 1386192"/>
              <a:gd name="connsiteY1" fmla="*/ 0 h 461665"/>
              <a:gd name="connsiteX2" fmla="*/ 924128 w 1386192"/>
              <a:gd name="connsiteY2" fmla="*/ 0 h 461665"/>
              <a:gd name="connsiteX3" fmla="*/ 1386192 w 1386192"/>
              <a:gd name="connsiteY3" fmla="*/ 0 h 461665"/>
              <a:gd name="connsiteX4" fmla="*/ 1386192 w 1386192"/>
              <a:gd name="connsiteY4" fmla="*/ 461665 h 461665"/>
              <a:gd name="connsiteX5" fmla="*/ 924128 w 1386192"/>
              <a:gd name="connsiteY5" fmla="*/ 461665 h 461665"/>
              <a:gd name="connsiteX6" fmla="*/ 503650 w 1386192"/>
              <a:gd name="connsiteY6" fmla="*/ 461665 h 461665"/>
              <a:gd name="connsiteX7" fmla="*/ 0 w 1386192"/>
              <a:gd name="connsiteY7" fmla="*/ 461665 h 461665"/>
              <a:gd name="connsiteX8" fmla="*/ 0 w 1386192"/>
              <a:gd name="connsiteY8"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6192" h="461665" extrusionOk="0">
                <a:moveTo>
                  <a:pt x="0" y="0"/>
                </a:moveTo>
                <a:cubicBezTo>
                  <a:pt x="220701" y="-37090"/>
                  <a:pt x="243427" y="31815"/>
                  <a:pt x="462064" y="0"/>
                </a:cubicBezTo>
                <a:cubicBezTo>
                  <a:pt x="680701" y="-31815"/>
                  <a:pt x="789386" y="9537"/>
                  <a:pt x="924128" y="0"/>
                </a:cubicBezTo>
                <a:cubicBezTo>
                  <a:pt x="1058870" y="-9537"/>
                  <a:pt x="1239651" y="10434"/>
                  <a:pt x="1386192" y="0"/>
                </a:cubicBezTo>
                <a:cubicBezTo>
                  <a:pt x="1436075" y="114587"/>
                  <a:pt x="1333355" y="264996"/>
                  <a:pt x="1386192" y="461665"/>
                </a:cubicBezTo>
                <a:cubicBezTo>
                  <a:pt x="1258024" y="505373"/>
                  <a:pt x="1106897" y="437343"/>
                  <a:pt x="924128" y="461665"/>
                </a:cubicBezTo>
                <a:cubicBezTo>
                  <a:pt x="741359" y="485987"/>
                  <a:pt x="701375" y="455420"/>
                  <a:pt x="503650" y="461665"/>
                </a:cubicBezTo>
                <a:cubicBezTo>
                  <a:pt x="305925" y="467910"/>
                  <a:pt x="108427" y="437566"/>
                  <a:pt x="0" y="461665"/>
                </a:cubicBezTo>
                <a:cubicBezTo>
                  <a:pt x="-48179" y="277970"/>
                  <a:pt x="41214" y="219906"/>
                  <a:pt x="0" y="0"/>
                </a:cubicBezTo>
                <a:close/>
              </a:path>
            </a:pathLst>
          </a:custGeom>
          <a:noFill/>
          <a:ln w="38100">
            <a:solidFill>
              <a:srgbClr val="0070C0"/>
            </a:solidFill>
            <a:extLst>
              <a:ext uri="{C807C97D-BFC1-408E-A445-0C87EB9F89A2}">
                <ask:lineSketchStyleProps xmlns:ask="http://schemas.microsoft.com/office/drawing/2018/sketchyshapes" sd="3978248048">
                  <a:prstGeom prst="rect">
                    <a:avLst/>
                  </a:prstGeom>
                  <ask:type>
                    <ask:lineSketchScribble/>
                  </ask:type>
                </ask:lineSketchStyleProps>
              </a:ext>
            </a:extLst>
          </a:ln>
        </p:spPr>
        <p:txBody>
          <a:bodyPr wrap="square" rtlCol="0" anchor="ctr">
            <a:spAutoFit/>
          </a:bodyPr>
          <a:lstStyle/>
          <a:p>
            <a:pPr algn="ctr"/>
            <a:r>
              <a:rPr lang="en-GB" sz="2400" b="1" dirty="0" err="1">
                <a:solidFill>
                  <a:srgbClr val="002060"/>
                </a:solidFill>
                <a:latin typeface="Cavolini" panose="03000502040302020204" pitchFamily="66" charset="0"/>
                <a:cs typeface="Cavolini" panose="03000502040302020204" pitchFamily="66" charset="0"/>
              </a:rPr>
              <a:t>famille</a:t>
            </a:r>
            <a:endParaRPr lang="en-GB" sz="2400" b="1" dirty="0">
              <a:solidFill>
                <a:srgbClr val="002060"/>
              </a:solidFill>
              <a:latin typeface="Cavolini" panose="03000502040302020204" pitchFamily="66" charset="0"/>
              <a:cs typeface="Cavolini" panose="03000502040302020204" pitchFamily="66" charset="0"/>
            </a:endParaRPr>
          </a:p>
        </p:txBody>
      </p:sp>
      <p:sp>
        <p:nvSpPr>
          <p:cNvPr id="40" name="TextBox 39">
            <a:extLst>
              <a:ext uri="{FF2B5EF4-FFF2-40B4-BE49-F238E27FC236}">
                <a16:creationId xmlns:a16="http://schemas.microsoft.com/office/drawing/2014/main" id="{4587EFAE-906D-4750-A3FF-DB5E0372F10D}"/>
              </a:ext>
            </a:extLst>
          </p:cNvPr>
          <p:cNvSpPr txBox="1"/>
          <p:nvPr/>
        </p:nvSpPr>
        <p:spPr>
          <a:xfrm rot="188570">
            <a:off x="6568935" y="5508310"/>
            <a:ext cx="1093359" cy="461665"/>
          </a:xfrm>
          <a:custGeom>
            <a:avLst/>
            <a:gdLst>
              <a:gd name="connsiteX0" fmla="*/ 0 w 1093359"/>
              <a:gd name="connsiteY0" fmla="*/ 0 h 461665"/>
              <a:gd name="connsiteX1" fmla="*/ 546680 w 1093359"/>
              <a:gd name="connsiteY1" fmla="*/ 0 h 461665"/>
              <a:gd name="connsiteX2" fmla="*/ 1093359 w 1093359"/>
              <a:gd name="connsiteY2" fmla="*/ 0 h 461665"/>
              <a:gd name="connsiteX3" fmla="*/ 1093359 w 1093359"/>
              <a:gd name="connsiteY3" fmla="*/ 461665 h 461665"/>
              <a:gd name="connsiteX4" fmla="*/ 579480 w 1093359"/>
              <a:gd name="connsiteY4" fmla="*/ 461665 h 461665"/>
              <a:gd name="connsiteX5" fmla="*/ 0 w 1093359"/>
              <a:gd name="connsiteY5" fmla="*/ 461665 h 461665"/>
              <a:gd name="connsiteX6" fmla="*/ 0 w 1093359"/>
              <a:gd name="connsiteY6"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3359" h="461665" extrusionOk="0">
                <a:moveTo>
                  <a:pt x="0" y="0"/>
                </a:moveTo>
                <a:cubicBezTo>
                  <a:pt x="169352" y="-2478"/>
                  <a:pt x="421812" y="29122"/>
                  <a:pt x="546680" y="0"/>
                </a:cubicBezTo>
                <a:cubicBezTo>
                  <a:pt x="671548" y="-29122"/>
                  <a:pt x="961434" y="21805"/>
                  <a:pt x="1093359" y="0"/>
                </a:cubicBezTo>
                <a:cubicBezTo>
                  <a:pt x="1124686" y="182397"/>
                  <a:pt x="1089966" y="262452"/>
                  <a:pt x="1093359" y="461665"/>
                </a:cubicBezTo>
                <a:cubicBezTo>
                  <a:pt x="905950" y="514704"/>
                  <a:pt x="790849" y="410881"/>
                  <a:pt x="579480" y="461665"/>
                </a:cubicBezTo>
                <a:cubicBezTo>
                  <a:pt x="368111" y="512449"/>
                  <a:pt x="241546" y="406982"/>
                  <a:pt x="0" y="461665"/>
                </a:cubicBezTo>
                <a:cubicBezTo>
                  <a:pt x="-29144" y="292064"/>
                  <a:pt x="28248" y="131794"/>
                  <a:pt x="0" y="0"/>
                </a:cubicBezTo>
                <a:close/>
              </a:path>
            </a:pathLst>
          </a:custGeom>
          <a:noFill/>
          <a:ln w="38100">
            <a:solidFill>
              <a:srgbClr val="0070C0"/>
            </a:solidFill>
            <a:extLst>
              <a:ext uri="{C807C97D-BFC1-408E-A445-0C87EB9F89A2}">
                <ask:lineSketchStyleProps xmlns:ask="http://schemas.microsoft.com/office/drawing/2018/sketchyshapes" sd="3978248048">
                  <a:prstGeom prst="rect">
                    <a:avLst/>
                  </a:prstGeom>
                  <ask:type>
                    <ask:lineSketchScribble/>
                  </ask:type>
                </ask:lineSketchStyleProps>
              </a:ext>
            </a:extLst>
          </a:ln>
        </p:spPr>
        <p:txBody>
          <a:bodyPr wrap="square" rtlCol="0" anchor="ctr">
            <a:spAutoFit/>
          </a:bodyPr>
          <a:lstStyle/>
          <a:p>
            <a:pPr algn="ctr"/>
            <a:r>
              <a:rPr lang="en-GB" sz="2400" b="1" dirty="0">
                <a:solidFill>
                  <a:srgbClr val="002060"/>
                </a:solidFill>
                <a:latin typeface="Cavolini" panose="03000502040302020204" pitchFamily="66" charset="0"/>
                <a:cs typeface="Cavolini" panose="03000502040302020204" pitchFamily="66" charset="0"/>
              </a:rPr>
              <a:t>lire</a:t>
            </a:r>
          </a:p>
        </p:txBody>
      </p:sp>
      <p:sp>
        <p:nvSpPr>
          <p:cNvPr id="41" name="TextBox 40">
            <a:extLst>
              <a:ext uri="{FF2B5EF4-FFF2-40B4-BE49-F238E27FC236}">
                <a16:creationId xmlns:a16="http://schemas.microsoft.com/office/drawing/2014/main" id="{4C597EC6-B7BC-4E2A-85C1-EC12E3068AC4}"/>
              </a:ext>
            </a:extLst>
          </p:cNvPr>
          <p:cNvSpPr txBox="1"/>
          <p:nvPr/>
        </p:nvSpPr>
        <p:spPr>
          <a:xfrm rot="20801824">
            <a:off x="7867276" y="5658562"/>
            <a:ext cx="1399188" cy="830997"/>
          </a:xfrm>
          <a:custGeom>
            <a:avLst/>
            <a:gdLst>
              <a:gd name="connsiteX0" fmla="*/ 0 w 1399188"/>
              <a:gd name="connsiteY0" fmla="*/ 0 h 830997"/>
              <a:gd name="connsiteX1" fmla="*/ 466396 w 1399188"/>
              <a:gd name="connsiteY1" fmla="*/ 0 h 830997"/>
              <a:gd name="connsiteX2" fmla="*/ 932792 w 1399188"/>
              <a:gd name="connsiteY2" fmla="*/ 0 h 830997"/>
              <a:gd name="connsiteX3" fmla="*/ 1399188 w 1399188"/>
              <a:gd name="connsiteY3" fmla="*/ 0 h 830997"/>
              <a:gd name="connsiteX4" fmla="*/ 1399188 w 1399188"/>
              <a:gd name="connsiteY4" fmla="*/ 390569 h 830997"/>
              <a:gd name="connsiteX5" fmla="*/ 1399188 w 1399188"/>
              <a:gd name="connsiteY5" fmla="*/ 830997 h 830997"/>
              <a:gd name="connsiteX6" fmla="*/ 960776 w 1399188"/>
              <a:gd name="connsiteY6" fmla="*/ 830997 h 830997"/>
              <a:gd name="connsiteX7" fmla="*/ 508372 w 1399188"/>
              <a:gd name="connsiteY7" fmla="*/ 830997 h 830997"/>
              <a:gd name="connsiteX8" fmla="*/ 0 w 1399188"/>
              <a:gd name="connsiteY8" fmla="*/ 830997 h 830997"/>
              <a:gd name="connsiteX9" fmla="*/ 0 w 1399188"/>
              <a:gd name="connsiteY9" fmla="*/ 423808 h 830997"/>
              <a:gd name="connsiteX10" fmla="*/ 0 w 1399188"/>
              <a:gd name="connsiteY10"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9188" h="830997" extrusionOk="0">
                <a:moveTo>
                  <a:pt x="0" y="0"/>
                </a:moveTo>
                <a:cubicBezTo>
                  <a:pt x="109776" y="-16203"/>
                  <a:pt x="330402" y="2053"/>
                  <a:pt x="466396" y="0"/>
                </a:cubicBezTo>
                <a:cubicBezTo>
                  <a:pt x="602390" y="-2053"/>
                  <a:pt x="793886" y="14603"/>
                  <a:pt x="932792" y="0"/>
                </a:cubicBezTo>
                <a:cubicBezTo>
                  <a:pt x="1071698" y="-14603"/>
                  <a:pt x="1297844" y="53784"/>
                  <a:pt x="1399188" y="0"/>
                </a:cubicBezTo>
                <a:cubicBezTo>
                  <a:pt x="1408953" y="96365"/>
                  <a:pt x="1380879" y="272594"/>
                  <a:pt x="1399188" y="390569"/>
                </a:cubicBezTo>
                <a:cubicBezTo>
                  <a:pt x="1417497" y="508544"/>
                  <a:pt x="1357421" y="613319"/>
                  <a:pt x="1399188" y="830997"/>
                </a:cubicBezTo>
                <a:cubicBezTo>
                  <a:pt x="1213879" y="839606"/>
                  <a:pt x="1173082" y="781734"/>
                  <a:pt x="960776" y="830997"/>
                </a:cubicBezTo>
                <a:cubicBezTo>
                  <a:pt x="748470" y="880260"/>
                  <a:pt x="615296" y="789113"/>
                  <a:pt x="508372" y="830997"/>
                </a:cubicBezTo>
                <a:cubicBezTo>
                  <a:pt x="401448" y="872881"/>
                  <a:pt x="171922" y="821590"/>
                  <a:pt x="0" y="830997"/>
                </a:cubicBezTo>
                <a:cubicBezTo>
                  <a:pt x="-895" y="714033"/>
                  <a:pt x="13160" y="613378"/>
                  <a:pt x="0" y="423808"/>
                </a:cubicBezTo>
                <a:cubicBezTo>
                  <a:pt x="-13160" y="234238"/>
                  <a:pt x="21992" y="208591"/>
                  <a:pt x="0" y="0"/>
                </a:cubicBezTo>
                <a:close/>
              </a:path>
            </a:pathLst>
          </a:custGeom>
          <a:noFill/>
          <a:ln w="38100">
            <a:solidFill>
              <a:srgbClr val="0070C0"/>
            </a:solidFill>
            <a:extLst>
              <a:ext uri="{C807C97D-BFC1-408E-A445-0C87EB9F89A2}">
                <ask:lineSketchStyleProps xmlns:ask="http://schemas.microsoft.com/office/drawing/2018/sketchyshapes" sd="3978248048">
                  <a:prstGeom prst="rect">
                    <a:avLst/>
                  </a:prstGeom>
                  <ask:type>
                    <ask:lineSketchScribble/>
                  </ask:type>
                </ask:lineSketchStyleProps>
              </a:ext>
            </a:extLst>
          </a:ln>
        </p:spPr>
        <p:txBody>
          <a:bodyPr wrap="square" rtlCol="0" anchor="ctr">
            <a:spAutoFit/>
          </a:bodyPr>
          <a:lstStyle/>
          <a:p>
            <a:pPr algn="ctr"/>
            <a:r>
              <a:rPr lang="en-GB" sz="2400" b="1" dirty="0">
                <a:solidFill>
                  <a:srgbClr val="002060"/>
                </a:solidFill>
                <a:latin typeface="Cavolini" panose="03000502040302020204" pitchFamily="66" charset="0"/>
                <a:cs typeface="Cavolini" panose="03000502040302020204" pitchFamily="66" charset="0"/>
              </a:rPr>
              <a:t>corps (body)</a:t>
            </a:r>
          </a:p>
        </p:txBody>
      </p:sp>
      <p:sp>
        <p:nvSpPr>
          <p:cNvPr id="42" name="TextBox 41">
            <a:extLst>
              <a:ext uri="{FF2B5EF4-FFF2-40B4-BE49-F238E27FC236}">
                <a16:creationId xmlns:a16="http://schemas.microsoft.com/office/drawing/2014/main" id="{7D9B571E-F711-41D9-817C-E8043994A910}"/>
              </a:ext>
            </a:extLst>
          </p:cNvPr>
          <p:cNvSpPr txBox="1"/>
          <p:nvPr/>
        </p:nvSpPr>
        <p:spPr>
          <a:xfrm rot="532975">
            <a:off x="10656225" y="5914841"/>
            <a:ext cx="1406528" cy="461665"/>
          </a:xfrm>
          <a:custGeom>
            <a:avLst/>
            <a:gdLst>
              <a:gd name="connsiteX0" fmla="*/ 0 w 1406528"/>
              <a:gd name="connsiteY0" fmla="*/ 0 h 461665"/>
              <a:gd name="connsiteX1" fmla="*/ 468843 w 1406528"/>
              <a:gd name="connsiteY1" fmla="*/ 0 h 461665"/>
              <a:gd name="connsiteX2" fmla="*/ 937685 w 1406528"/>
              <a:gd name="connsiteY2" fmla="*/ 0 h 461665"/>
              <a:gd name="connsiteX3" fmla="*/ 1406528 w 1406528"/>
              <a:gd name="connsiteY3" fmla="*/ 0 h 461665"/>
              <a:gd name="connsiteX4" fmla="*/ 1406528 w 1406528"/>
              <a:gd name="connsiteY4" fmla="*/ 461665 h 461665"/>
              <a:gd name="connsiteX5" fmla="*/ 937685 w 1406528"/>
              <a:gd name="connsiteY5" fmla="*/ 461665 h 461665"/>
              <a:gd name="connsiteX6" fmla="*/ 511039 w 1406528"/>
              <a:gd name="connsiteY6" fmla="*/ 461665 h 461665"/>
              <a:gd name="connsiteX7" fmla="*/ 0 w 1406528"/>
              <a:gd name="connsiteY7" fmla="*/ 461665 h 461665"/>
              <a:gd name="connsiteX8" fmla="*/ 0 w 1406528"/>
              <a:gd name="connsiteY8"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6528" h="461665" extrusionOk="0">
                <a:moveTo>
                  <a:pt x="0" y="0"/>
                </a:moveTo>
                <a:cubicBezTo>
                  <a:pt x="212497" y="-24073"/>
                  <a:pt x="312837" y="946"/>
                  <a:pt x="468843" y="0"/>
                </a:cubicBezTo>
                <a:cubicBezTo>
                  <a:pt x="624849" y="-946"/>
                  <a:pt x="803028" y="53153"/>
                  <a:pt x="937685" y="0"/>
                </a:cubicBezTo>
                <a:cubicBezTo>
                  <a:pt x="1072342" y="-53153"/>
                  <a:pt x="1287237" y="26150"/>
                  <a:pt x="1406528" y="0"/>
                </a:cubicBezTo>
                <a:cubicBezTo>
                  <a:pt x="1456411" y="114587"/>
                  <a:pt x="1353691" y="264996"/>
                  <a:pt x="1406528" y="461665"/>
                </a:cubicBezTo>
                <a:cubicBezTo>
                  <a:pt x="1280979" y="508761"/>
                  <a:pt x="1060111" y="428344"/>
                  <a:pt x="937685" y="461665"/>
                </a:cubicBezTo>
                <a:cubicBezTo>
                  <a:pt x="815259" y="494986"/>
                  <a:pt x="659619" y="441148"/>
                  <a:pt x="511039" y="461665"/>
                </a:cubicBezTo>
                <a:cubicBezTo>
                  <a:pt x="362459" y="482182"/>
                  <a:pt x="189666" y="418617"/>
                  <a:pt x="0" y="461665"/>
                </a:cubicBezTo>
                <a:cubicBezTo>
                  <a:pt x="-48179" y="277970"/>
                  <a:pt x="41214" y="219906"/>
                  <a:pt x="0" y="0"/>
                </a:cubicBezTo>
                <a:close/>
              </a:path>
            </a:pathLst>
          </a:custGeom>
          <a:noFill/>
          <a:ln w="38100">
            <a:solidFill>
              <a:srgbClr val="0070C0"/>
            </a:solidFill>
            <a:extLst>
              <a:ext uri="{C807C97D-BFC1-408E-A445-0C87EB9F89A2}">
                <ask:lineSketchStyleProps xmlns:ask="http://schemas.microsoft.com/office/drawing/2018/sketchyshapes" sd="3978248048">
                  <a:prstGeom prst="rect">
                    <a:avLst/>
                  </a:prstGeom>
                  <ask:type>
                    <ask:lineSketchScribble/>
                  </ask:type>
                </ask:lineSketchStyleProps>
              </a:ext>
            </a:extLst>
          </a:ln>
        </p:spPr>
        <p:txBody>
          <a:bodyPr wrap="square" rtlCol="0" anchor="ctr">
            <a:spAutoFit/>
          </a:bodyPr>
          <a:lstStyle/>
          <a:p>
            <a:pPr algn="ctr"/>
            <a:r>
              <a:rPr lang="en-GB" sz="2400" b="1" dirty="0" err="1">
                <a:solidFill>
                  <a:srgbClr val="002060"/>
                </a:solidFill>
                <a:latin typeface="Cavolini" panose="03000502040302020204" pitchFamily="66" charset="0"/>
                <a:cs typeface="Cavolini" panose="03000502040302020204" pitchFamily="66" charset="0"/>
              </a:rPr>
              <a:t>visite</a:t>
            </a:r>
            <a:endParaRPr lang="en-GB" sz="2400" b="1" dirty="0">
              <a:solidFill>
                <a:srgbClr val="002060"/>
              </a:solidFill>
              <a:latin typeface="Cavolini" panose="03000502040302020204" pitchFamily="66" charset="0"/>
              <a:cs typeface="Cavolini" panose="03000502040302020204" pitchFamily="66" charset="0"/>
            </a:endParaRPr>
          </a:p>
        </p:txBody>
      </p:sp>
      <p:sp>
        <p:nvSpPr>
          <p:cNvPr id="43" name="TextBox 42">
            <a:extLst>
              <a:ext uri="{FF2B5EF4-FFF2-40B4-BE49-F238E27FC236}">
                <a16:creationId xmlns:a16="http://schemas.microsoft.com/office/drawing/2014/main" id="{DE3A9DA5-B12E-44A7-975E-F5CC3998E6C2}"/>
              </a:ext>
            </a:extLst>
          </p:cNvPr>
          <p:cNvSpPr txBox="1"/>
          <p:nvPr/>
        </p:nvSpPr>
        <p:spPr>
          <a:xfrm>
            <a:off x="2486280" y="5289504"/>
            <a:ext cx="1103231" cy="461665"/>
          </a:xfrm>
          <a:custGeom>
            <a:avLst/>
            <a:gdLst>
              <a:gd name="connsiteX0" fmla="*/ 0 w 1103231"/>
              <a:gd name="connsiteY0" fmla="*/ 0 h 461665"/>
              <a:gd name="connsiteX1" fmla="*/ 551616 w 1103231"/>
              <a:gd name="connsiteY1" fmla="*/ 0 h 461665"/>
              <a:gd name="connsiteX2" fmla="*/ 1103231 w 1103231"/>
              <a:gd name="connsiteY2" fmla="*/ 0 h 461665"/>
              <a:gd name="connsiteX3" fmla="*/ 1103231 w 1103231"/>
              <a:gd name="connsiteY3" fmla="*/ 461665 h 461665"/>
              <a:gd name="connsiteX4" fmla="*/ 584712 w 1103231"/>
              <a:gd name="connsiteY4" fmla="*/ 461665 h 461665"/>
              <a:gd name="connsiteX5" fmla="*/ 0 w 1103231"/>
              <a:gd name="connsiteY5" fmla="*/ 461665 h 461665"/>
              <a:gd name="connsiteX6" fmla="*/ 0 w 1103231"/>
              <a:gd name="connsiteY6"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3231" h="461665" extrusionOk="0">
                <a:moveTo>
                  <a:pt x="0" y="0"/>
                </a:moveTo>
                <a:cubicBezTo>
                  <a:pt x="168606" y="-58486"/>
                  <a:pt x="313348" y="63927"/>
                  <a:pt x="551616" y="0"/>
                </a:cubicBezTo>
                <a:cubicBezTo>
                  <a:pt x="789884" y="-63927"/>
                  <a:pt x="967335" y="64724"/>
                  <a:pt x="1103231" y="0"/>
                </a:cubicBezTo>
                <a:cubicBezTo>
                  <a:pt x="1134558" y="182397"/>
                  <a:pt x="1099838" y="262452"/>
                  <a:pt x="1103231" y="461665"/>
                </a:cubicBezTo>
                <a:cubicBezTo>
                  <a:pt x="980937" y="493164"/>
                  <a:pt x="728025" y="427928"/>
                  <a:pt x="584712" y="461665"/>
                </a:cubicBezTo>
                <a:cubicBezTo>
                  <a:pt x="441399" y="495402"/>
                  <a:pt x="281517" y="455521"/>
                  <a:pt x="0" y="461665"/>
                </a:cubicBezTo>
                <a:cubicBezTo>
                  <a:pt x="-29144" y="292064"/>
                  <a:pt x="28248" y="131794"/>
                  <a:pt x="0" y="0"/>
                </a:cubicBezTo>
                <a:close/>
              </a:path>
            </a:pathLst>
          </a:custGeom>
          <a:noFill/>
          <a:ln w="38100">
            <a:solidFill>
              <a:srgbClr val="0070C0"/>
            </a:solidFill>
            <a:extLst>
              <a:ext uri="{C807C97D-BFC1-408E-A445-0C87EB9F89A2}">
                <ask:lineSketchStyleProps xmlns:ask="http://schemas.microsoft.com/office/drawing/2018/sketchyshapes" sd="3978248048">
                  <a:prstGeom prst="rect">
                    <a:avLst/>
                  </a:prstGeom>
                  <ask:type>
                    <ask:lineSketchScribble/>
                  </ask:type>
                </ask:lineSketchStyleProps>
              </a:ext>
            </a:extLst>
          </a:ln>
        </p:spPr>
        <p:txBody>
          <a:bodyPr wrap="square" rtlCol="0" anchor="ctr">
            <a:spAutoFit/>
          </a:bodyPr>
          <a:lstStyle/>
          <a:p>
            <a:pPr algn="ctr"/>
            <a:r>
              <a:rPr lang="en-GB" sz="2400" b="1" dirty="0">
                <a:solidFill>
                  <a:srgbClr val="002060"/>
                </a:solidFill>
                <a:latin typeface="Cavolini" panose="03000502040302020204" pitchFamily="66" charset="0"/>
                <a:cs typeface="Cavolini" panose="03000502040302020204" pitchFamily="66" charset="0"/>
              </a:rPr>
              <a:t>jour</a:t>
            </a:r>
          </a:p>
        </p:txBody>
      </p:sp>
      <p:sp>
        <p:nvSpPr>
          <p:cNvPr id="44" name="TextBox 43">
            <a:extLst>
              <a:ext uri="{FF2B5EF4-FFF2-40B4-BE49-F238E27FC236}">
                <a16:creationId xmlns:a16="http://schemas.microsoft.com/office/drawing/2014/main" id="{1059C8C9-5DD4-4D4E-9EE1-81ECAB3D7B3E}"/>
              </a:ext>
            </a:extLst>
          </p:cNvPr>
          <p:cNvSpPr txBox="1"/>
          <p:nvPr/>
        </p:nvSpPr>
        <p:spPr>
          <a:xfrm rot="188570">
            <a:off x="9395146" y="6321833"/>
            <a:ext cx="1448706" cy="461665"/>
          </a:xfrm>
          <a:custGeom>
            <a:avLst/>
            <a:gdLst>
              <a:gd name="connsiteX0" fmla="*/ 0 w 1448706"/>
              <a:gd name="connsiteY0" fmla="*/ 0 h 461665"/>
              <a:gd name="connsiteX1" fmla="*/ 482902 w 1448706"/>
              <a:gd name="connsiteY1" fmla="*/ 0 h 461665"/>
              <a:gd name="connsiteX2" fmla="*/ 965804 w 1448706"/>
              <a:gd name="connsiteY2" fmla="*/ 0 h 461665"/>
              <a:gd name="connsiteX3" fmla="*/ 1448706 w 1448706"/>
              <a:gd name="connsiteY3" fmla="*/ 0 h 461665"/>
              <a:gd name="connsiteX4" fmla="*/ 1448706 w 1448706"/>
              <a:gd name="connsiteY4" fmla="*/ 461665 h 461665"/>
              <a:gd name="connsiteX5" fmla="*/ 965804 w 1448706"/>
              <a:gd name="connsiteY5" fmla="*/ 461665 h 461665"/>
              <a:gd name="connsiteX6" fmla="*/ 526363 w 1448706"/>
              <a:gd name="connsiteY6" fmla="*/ 461665 h 461665"/>
              <a:gd name="connsiteX7" fmla="*/ 0 w 1448706"/>
              <a:gd name="connsiteY7" fmla="*/ 461665 h 461665"/>
              <a:gd name="connsiteX8" fmla="*/ 0 w 1448706"/>
              <a:gd name="connsiteY8"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8706" h="461665" extrusionOk="0">
                <a:moveTo>
                  <a:pt x="0" y="0"/>
                </a:moveTo>
                <a:cubicBezTo>
                  <a:pt x="154979" y="-10207"/>
                  <a:pt x="257367" y="8218"/>
                  <a:pt x="482902" y="0"/>
                </a:cubicBezTo>
                <a:cubicBezTo>
                  <a:pt x="708437" y="-8218"/>
                  <a:pt x="780860" y="43639"/>
                  <a:pt x="965804" y="0"/>
                </a:cubicBezTo>
                <a:cubicBezTo>
                  <a:pt x="1150748" y="-43639"/>
                  <a:pt x="1217773" y="54859"/>
                  <a:pt x="1448706" y="0"/>
                </a:cubicBezTo>
                <a:cubicBezTo>
                  <a:pt x="1498589" y="114587"/>
                  <a:pt x="1395869" y="264996"/>
                  <a:pt x="1448706" y="461665"/>
                </a:cubicBezTo>
                <a:cubicBezTo>
                  <a:pt x="1330701" y="483126"/>
                  <a:pt x="1092004" y="405649"/>
                  <a:pt x="965804" y="461665"/>
                </a:cubicBezTo>
                <a:cubicBezTo>
                  <a:pt x="839604" y="517681"/>
                  <a:pt x="633901" y="423506"/>
                  <a:pt x="526363" y="461665"/>
                </a:cubicBezTo>
                <a:cubicBezTo>
                  <a:pt x="418825" y="499824"/>
                  <a:pt x="253712" y="449836"/>
                  <a:pt x="0" y="461665"/>
                </a:cubicBezTo>
                <a:cubicBezTo>
                  <a:pt x="-48179" y="277970"/>
                  <a:pt x="41214" y="219906"/>
                  <a:pt x="0" y="0"/>
                </a:cubicBezTo>
                <a:close/>
              </a:path>
            </a:pathLst>
          </a:custGeom>
          <a:noFill/>
          <a:ln w="38100">
            <a:solidFill>
              <a:srgbClr val="0070C0"/>
            </a:solidFill>
            <a:extLst>
              <a:ext uri="{C807C97D-BFC1-408E-A445-0C87EB9F89A2}">
                <ask:lineSketchStyleProps xmlns:ask="http://schemas.microsoft.com/office/drawing/2018/sketchyshapes" sd="3978248048">
                  <a:prstGeom prst="rect">
                    <a:avLst/>
                  </a:prstGeom>
                  <ask:type>
                    <ask:lineSketchScribble/>
                  </ask:type>
                </ask:lineSketchStyleProps>
              </a:ext>
            </a:extLst>
          </a:ln>
        </p:spPr>
        <p:txBody>
          <a:bodyPr wrap="square" rtlCol="0" anchor="ctr">
            <a:spAutoFit/>
          </a:bodyPr>
          <a:lstStyle/>
          <a:p>
            <a:pPr algn="ctr"/>
            <a:r>
              <a:rPr lang="en-GB" sz="2400" b="1" dirty="0" err="1">
                <a:solidFill>
                  <a:srgbClr val="002060"/>
                </a:solidFill>
                <a:latin typeface="Cavolini" panose="03000502040302020204" pitchFamily="66" charset="0"/>
                <a:cs typeface="Cavolini" panose="03000502040302020204" pitchFamily="66" charset="0"/>
              </a:rPr>
              <a:t>mois</a:t>
            </a:r>
            <a:endParaRPr lang="en-GB" sz="2400" b="1" dirty="0">
              <a:solidFill>
                <a:srgbClr val="002060"/>
              </a:solidFill>
              <a:latin typeface="Cavolini" panose="03000502040302020204" pitchFamily="66" charset="0"/>
              <a:cs typeface="Cavolini" panose="03000502040302020204" pitchFamily="66" charset="0"/>
            </a:endParaRPr>
          </a:p>
        </p:txBody>
      </p:sp>
      <p:sp>
        <p:nvSpPr>
          <p:cNvPr id="45" name="TextBox 44">
            <a:extLst>
              <a:ext uri="{FF2B5EF4-FFF2-40B4-BE49-F238E27FC236}">
                <a16:creationId xmlns:a16="http://schemas.microsoft.com/office/drawing/2014/main" id="{44F58D86-5DD4-4EDB-98B9-E26D9A662879}"/>
              </a:ext>
            </a:extLst>
          </p:cNvPr>
          <p:cNvSpPr txBox="1"/>
          <p:nvPr/>
        </p:nvSpPr>
        <p:spPr>
          <a:xfrm>
            <a:off x="7502528" y="923425"/>
            <a:ext cx="1972835" cy="461665"/>
          </a:xfrm>
          <a:prstGeom prst="rect">
            <a:avLst/>
          </a:prstGeom>
          <a:noFill/>
        </p:spPr>
        <p:txBody>
          <a:bodyPr wrap="square" rtlCol="0">
            <a:spAutoFit/>
          </a:bodyPr>
          <a:lstStyle/>
          <a:p>
            <a:r>
              <a:rPr lang="en-GB" sz="2400" b="1" dirty="0" err="1">
                <a:solidFill>
                  <a:srgbClr val="002060"/>
                </a:solidFill>
                <a:latin typeface="Cavolini" panose="03000502040302020204" pitchFamily="66" charset="0"/>
                <a:cs typeface="Cavolini" panose="03000502040302020204" pitchFamily="66" charset="0"/>
              </a:rPr>
              <a:t>famille</a:t>
            </a:r>
            <a:endParaRPr lang="en-GB" sz="2400" b="1" dirty="0">
              <a:solidFill>
                <a:srgbClr val="002060"/>
              </a:solidFill>
              <a:latin typeface="Cavolini" panose="03000502040302020204" pitchFamily="66" charset="0"/>
              <a:cs typeface="Cavolini" panose="03000502040302020204" pitchFamily="66" charset="0"/>
            </a:endParaRPr>
          </a:p>
        </p:txBody>
      </p:sp>
      <p:sp>
        <p:nvSpPr>
          <p:cNvPr id="46" name="TextBox 45">
            <a:extLst>
              <a:ext uri="{FF2B5EF4-FFF2-40B4-BE49-F238E27FC236}">
                <a16:creationId xmlns:a16="http://schemas.microsoft.com/office/drawing/2014/main" id="{35BF0187-DF8E-494C-86E7-867EEAF94088}"/>
              </a:ext>
            </a:extLst>
          </p:cNvPr>
          <p:cNvSpPr txBox="1"/>
          <p:nvPr/>
        </p:nvSpPr>
        <p:spPr>
          <a:xfrm>
            <a:off x="7502527" y="1408314"/>
            <a:ext cx="1972835" cy="461665"/>
          </a:xfrm>
          <a:prstGeom prst="rect">
            <a:avLst/>
          </a:prstGeom>
          <a:noFill/>
        </p:spPr>
        <p:txBody>
          <a:bodyPr wrap="square" rtlCol="0">
            <a:spAutoFit/>
          </a:bodyPr>
          <a:lstStyle/>
          <a:p>
            <a:r>
              <a:rPr lang="en-GB" sz="2400" b="1" dirty="0">
                <a:solidFill>
                  <a:srgbClr val="002060"/>
                </a:solidFill>
                <a:latin typeface="Cavolini" panose="03000502040302020204" pitchFamily="66" charset="0"/>
                <a:cs typeface="Cavolini" panose="03000502040302020204" pitchFamily="66" charset="0"/>
              </a:rPr>
              <a:t>lire</a:t>
            </a:r>
          </a:p>
        </p:txBody>
      </p:sp>
      <p:sp>
        <p:nvSpPr>
          <p:cNvPr id="47" name="TextBox 46">
            <a:extLst>
              <a:ext uri="{FF2B5EF4-FFF2-40B4-BE49-F238E27FC236}">
                <a16:creationId xmlns:a16="http://schemas.microsoft.com/office/drawing/2014/main" id="{96684668-CCC4-4AE1-BA4E-30ABBFEB63DC}"/>
              </a:ext>
            </a:extLst>
          </p:cNvPr>
          <p:cNvSpPr txBox="1"/>
          <p:nvPr/>
        </p:nvSpPr>
        <p:spPr>
          <a:xfrm>
            <a:off x="7502527" y="1872140"/>
            <a:ext cx="1972835" cy="461665"/>
          </a:xfrm>
          <a:prstGeom prst="rect">
            <a:avLst/>
          </a:prstGeom>
          <a:noFill/>
        </p:spPr>
        <p:txBody>
          <a:bodyPr wrap="square" rtlCol="0">
            <a:spAutoFit/>
          </a:bodyPr>
          <a:lstStyle/>
          <a:p>
            <a:r>
              <a:rPr lang="en-GB" sz="2400" b="1" dirty="0" err="1">
                <a:solidFill>
                  <a:srgbClr val="002060"/>
                </a:solidFill>
                <a:latin typeface="Cavolini" panose="03000502040302020204" pitchFamily="66" charset="0"/>
                <a:cs typeface="Cavolini" panose="03000502040302020204" pitchFamily="66" charset="0"/>
              </a:rPr>
              <a:t>mois</a:t>
            </a:r>
            <a:endParaRPr lang="en-GB" sz="2400" b="1" dirty="0">
              <a:solidFill>
                <a:srgbClr val="002060"/>
              </a:solidFill>
              <a:latin typeface="Cavolini" panose="03000502040302020204" pitchFamily="66" charset="0"/>
              <a:cs typeface="Cavolini" panose="03000502040302020204" pitchFamily="66" charset="0"/>
            </a:endParaRPr>
          </a:p>
        </p:txBody>
      </p:sp>
      <p:sp>
        <p:nvSpPr>
          <p:cNvPr id="48" name="TextBox 47">
            <a:extLst>
              <a:ext uri="{FF2B5EF4-FFF2-40B4-BE49-F238E27FC236}">
                <a16:creationId xmlns:a16="http://schemas.microsoft.com/office/drawing/2014/main" id="{706EA117-2921-4E8B-B081-FF751CFBDEF3}"/>
              </a:ext>
            </a:extLst>
          </p:cNvPr>
          <p:cNvSpPr txBox="1"/>
          <p:nvPr/>
        </p:nvSpPr>
        <p:spPr>
          <a:xfrm>
            <a:off x="7504446" y="2324668"/>
            <a:ext cx="1972835" cy="461665"/>
          </a:xfrm>
          <a:prstGeom prst="rect">
            <a:avLst/>
          </a:prstGeom>
          <a:noFill/>
        </p:spPr>
        <p:txBody>
          <a:bodyPr wrap="square" rtlCol="0">
            <a:spAutoFit/>
          </a:bodyPr>
          <a:lstStyle/>
          <a:p>
            <a:r>
              <a:rPr lang="en-GB" sz="2400" b="1" dirty="0" err="1">
                <a:solidFill>
                  <a:srgbClr val="002060"/>
                </a:solidFill>
                <a:latin typeface="Cavolini" panose="03000502040302020204" pitchFamily="66" charset="0"/>
                <a:cs typeface="Cavolini" panose="03000502040302020204" pitchFamily="66" charset="0"/>
              </a:rPr>
              <a:t>visite</a:t>
            </a:r>
            <a:endParaRPr lang="en-GB" sz="2400" b="1" dirty="0">
              <a:solidFill>
                <a:srgbClr val="002060"/>
              </a:solidFill>
              <a:latin typeface="Cavolini" panose="03000502040302020204" pitchFamily="66" charset="0"/>
              <a:cs typeface="Cavolini" panose="03000502040302020204" pitchFamily="66" charset="0"/>
            </a:endParaRPr>
          </a:p>
        </p:txBody>
      </p:sp>
      <p:sp>
        <p:nvSpPr>
          <p:cNvPr id="49" name="TextBox 48">
            <a:extLst>
              <a:ext uri="{FF2B5EF4-FFF2-40B4-BE49-F238E27FC236}">
                <a16:creationId xmlns:a16="http://schemas.microsoft.com/office/drawing/2014/main" id="{42982E85-B37F-4FC2-91E9-F755C831745A}"/>
              </a:ext>
            </a:extLst>
          </p:cNvPr>
          <p:cNvSpPr txBox="1"/>
          <p:nvPr/>
        </p:nvSpPr>
        <p:spPr>
          <a:xfrm>
            <a:off x="7502526" y="2798121"/>
            <a:ext cx="2647314" cy="461665"/>
          </a:xfrm>
          <a:prstGeom prst="rect">
            <a:avLst/>
          </a:prstGeom>
          <a:noFill/>
        </p:spPr>
        <p:txBody>
          <a:bodyPr wrap="square" rtlCol="0">
            <a:spAutoFit/>
          </a:bodyPr>
          <a:lstStyle/>
          <a:p>
            <a:r>
              <a:rPr lang="en-GB" sz="2400" b="1" dirty="0">
                <a:solidFill>
                  <a:srgbClr val="002060"/>
                </a:solidFill>
                <a:latin typeface="Cavolini" panose="03000502040302020204" pitchFamily="66" charset="0"/>
                <a:cs typeface="Cavolini" panose="03000502040302020204" pitchFamily="66" charset="0"/>
              </a:rPr>
              <a:t>corps (body)</a:t>
            </a:r>
          </a:p>
        </p:txBody>
      </p:sp>
      <p:sp>
        <p:nvSpPr>
          <p:cNvPr id="50" name="TextBox 49">
            <a:extLst>
              <a:ext uri="{FF2B5EF4-FFF2-40B4-BE49-F238E27FC236}">
                <a16:creationId xmlns:a16="http://schemas.microsoft.com/office/drawing/2014/main" id="{5FFE5FCD-9F59-4443-B959-F258B29C862D}"/>
              </a:ext>
            </a:extLst>
          </p:cNvPr>
          <p:cNvSpPr txBox="1"/>
          <p:nvPr/>
        </p:nvSpPr>
        <p:spPr>
          <a:xfrm>
            <a:off x="7502525" y="3283010"/>
            <a:ext cx="1972835" cy="461665"/>
          </a:xfrm>
          <a:prstGeom prst="rect">
            <a:avLst/>
          </a:prstGeom>
          <a:noFill/>
        </p:spPr>
        <p:txBody>
          <a:bodyPr wrap="square" rtlCol="0">
            <a:spAutoFit/>
          </a:bodyPr>
          <a:lstStyle/>
          <a:p>
            <a:r>
              <a:rPr lang="en-GB" sz="2400" b="1" dirty="0">
                <a:solidFill>
                  <a:srgbClr val="002060"/>
                </a:solidFill>
                <a:latin typeface="Cavolini" panose="03000502040302020204" pitchFamily="66" charset="0"/>
                <a:cs typeface="Cavolini" panose="03000502040302020204" pitchFamily="66" charset="0"/>
              </a:rPr>
              <a:t>jour</a:t>
            </a:r>
          </a:p>
        </p:txBody>
      </p:sp>
      <p:sp>
        <p:nvSpPr>
          <p:cNvPr id="51" name="TextBox 50">
            <a:extLst>
              <a:ext uri="{FF2B5EF4-FFF2-40B4-BE49-F238E27FC236}">
                <a16:creationId xmlns:a16="http://schemas.microsoft.com/office/drawing/2014/main" id="{63963D30-8D08-4242-AC5E-258C16E58609}"/>
              </a:ext>
            </a:extLst>
          </p:cNvPr>
          <p:cNvSpPr txBox="1"/>
          <p:nvPr/>
        </p:nvSpPr>
        <p:spPr>
          <a:xfrm>
            <a:off x="7528988" y="3786712"/>
            <a:ext cx="1972835" cy="461665"/>
          </a:xfrm>
          <a:prstGeom prst="rect">
            <a:avLst/>
          </a:prstGeom>
          <a:noFill/>
        </p:spPr>
        <p:txBody>
          <a:bodyPr wrap="square" rtlCol="0">
            <a:spAutoFit/>
          </a:bodyPr>
          <a:lstStyle/>
          <a:p>
            <a:r>
              <a:rPr lang="en-GB" sz="2400" b="1" dirty="0" err="1">
                <a:solidFill>
                  <a:srgbClr val="002060"/>
                </a:solidFill>
                <a:latin typeface="Cavolini" panose="03000502040302020204" pitchFamily="66" charset="0"/>
                <a:cs typeface="Cavolini" panose="03000502040302020204" pitchFamily="66" charset="0"/>
              </a:rPr>
              <a:t>verbe</a:t>
            </a:r>
            <a:endParaRPr lang="en-GB" sz="2400" b="1" dirty="0">
              <a:solidFill>
                <a:srgbClr val="002060"/>
              </a:solidFill>
              <a:latin typeface="Cavolini" panose="03000502040302020204" pitchFamily="66" charset="0"/>
              <a:cs typeface="Cavolini" panose="03000502040302020204" pitchFamily="66" charset="0"/>
            </a:endParaRPr>
          </a:p>
        </p:txBody>
      </p:sp>
      <p:sp>
        <p:nvSpPr>
          <p:cNvPr id="52" name="TextBox 51">
            <a:extLst>
              <a:ext uri="{FF2B5EF4-FFF2-40B4-BE49-F238E27FC236}">
                <a16:creationId xmlns:a16="http://schemas.microsoft.com/office/drawing/2014/main" id="{BA31B430-39A0-4D3F-BF61-2E05EF24737E}"/>
              </a:ext>
            </a:extLst>
          </p:cNvPr>
          <p:cNvSpPr txBox="1"/>
          <p:nvPr/>
        </p:nvSpPr>
        <p:spPr>
          <a:xfrm>
            <a:off x="7502525" y="4238676"/>
            <a:ext cx="1972835" cy="461665"/>
          </a:xfrm>
          <a:prstGeom prst="rect">
            <a:avLst/>
          </a:prstGeom>
          <a:noFill/>
        </p:spPr>
        <p:txBody>
          <a:bodyPr wrap="square" rtlCol="0">
            <a:spAutoFit/>
          </a:bodyPr>
          <a:lstStyle/>
          <a:p>
            <a:r>
              <a:rPr lang="en-GB" sz="2400" b="1" dirty="0">
                <a:solidFill>
                  <a:srgbClr val="002060"/>
                </a:solidFill>
                <a:latin typeface="Cavolini" panose="03000502040302020204" pitchFamily="66" charset="0"/>
                <a:cs typeface="Cavolini" panose="03000502040302020204" pitchFamily="66" charset="0"/>
              </a:rPr>
              <a:t>école</a:t>
            </a:r>
          </a:p>
        </p:txBody>
      </p:sp>
      <p:sp>
        <p:nvSpPr>
          <p:cNvPr id="53" name="TextBox 52">
            <a:extLst>
              <a:ext uri="{FF2B5EF4-FFF2-40B4-BE49-F238E27FC236}">
                <a16:creationId xmlns:a16="http://schemas.microsoft.com/office/drawing/2014/main" id="{81BB186F-2D1C-4CE0-B9D7-57242CDCA0C6}"/>
              </a:ext>
            </a:extLst>
          </p:cNvPr>
          <p:cNvSpPr txBox="1"/>
          <p:nvPr/>
        </p:nvSpPr>
        <p:spPr>
          <a:xfrm>
            <a:off x="7476062" y="4672817"/>
            <a:ext cx="2214137" cy="461665"/>
          </a:xfrm>
          <a:prstGeom prst="rect">
            <a:avLst/>
          </a:prstGeom>
          <a:noFill/>
        </p:spPr>
        <p:txBody>
          <a:bodyPr wrap="square" rtlCol="0">
            <a:spAutoFit/>
          </a:bodyPr>
          <a:lstStyle/>
          <a:p>
            <a:r>
              <a:rPr lang="en-GB" sz="2400" b="1" dirty="0">
                <a:solidFill>
                  <a:srgbClr val="002060"/>
                </a:solidFill>
                <a:latin typeface="Cavolini" panose="03000502040302020204" pitchFamily="66" charset="0"/>
                <a:cs typeface="Cavolini" panose="03000502040302020204" pitchFamily="66" charset="0"/>
              </a:rPr>
              <a:t>chambre</a:t>
            </a:r>
          </a:p>
        </p:txBody>
      </p:sp>
      <p:sp>
        <p:nvSpPr>
          <p:cNvPr id="54" name="Google Shape;119;p1">
            <a:extLst>
              <a:ext uri="{FF2B5EF4-FFF2-40B4-BE49-F238E27FC236}">
                <a16:creationId xmlns:a16="http://schemas.microsoft.com/office/drawing/2014/main" id="{0FEBE257-412C-4433-B9D5-1EAE9A370C0F}"/>
              </a:ext>
            </a:extLst>
          </p:cNvPr>
          <p:cNvSpPr/>
          <p:nvPr/>
        </p:nvSpPr>
        <p:spPr>
          <a:xfrm>
            <a:off x="123171" y="148524"/>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 name="TextBox 2">
            <a:extLst>
              <a:ext uri="{FF2B5EF4-FFF2-40B4-BE49-F238E27FC236}">
                <a16:creationId xmlns:a16="http://schemas.microsoft.com/office/drawing/2014/main" id="{D10076B1-EF65-4F5A-93B4-4CB3433CAB0E}"/>
              </a:ext>
            </a:extLst>
          </p:cNvPr>
          <p:cNvSpPr txBox="1"/>
          <p:nvPr/>
        </p:nvSpPr>
        <p:spPr>
          <a:xfrm rot="1100201">
            <a:off x="9364294" y="1310436"/>
            <a:ext cx="2214137" cy="523220"/>
          </a:xfrm>
          <a:prstGeom prst="rect">
            <a:avLst/>
          </a:prstGeom>
          <a:solidFill>
            <a:srgbClr val="F9D8A3"/>
          </a:solidFill>
        </p:spPr>
        <p:txBody>
          <a:bodyPr wrap="square" rtlCol="0">
            <a:spAutoFit/>
          </a:bodyPr>
          <a:lstStyle/>
          <a:p>
            <a:pPr algn="ctr"/>
            <a:r>
              <a:rPr lang="en-GB" sz="2800" b="1" dirty="0" err="1">
                <a:solidFill>
                  <a:srgbClr val="002060"/>
                </a:solidFill>
                <a:latin typeface="Century Gothic" panose="020B0502020202020204" pitchFamily="34" charset="0"/>
              </a:rPr>
              <a:t>Catégorie</a:t>
            </a:r>
            <a:endParaRPr lang="en-GB" sz="28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219459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par>
                                <p:cTn id="17" presetID="1" presetClass="exit" presetSubtype="0" fill="hold" grpId="0" nodeType="withEffect">
                                  <p:stCondLst>
                                    <p:cond delay="0"/>
                                  </p:stCondLst>
                                  <p:childTnLst>
                                    <p:set>
                                      <p:cBhvr>
                                        <p:cTn id="18" dur="1" fill="hold">
                                          <p:stCondLst>
                                            <p:cond delay="0"/>
                                          </p:stCondLst>
                                        </p:cTn>
                                        <p:tgtEl>
                                          <p:spTgt spid="4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4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par>
                                <p:cTn id="33" presetID="1" presetClass="exit" presetSubtype="0" fill="hold" grpId="0" nodeType="withEffect">
                                  <p:stCondLst>
                                    <p:cond delay="0"/>
                                  </p:stCondLst>
                                  <p:childTnLst>
                                    <p:set>
                                      <p:cBhvr>
                                        <p:cTn id="34" dur="1" fill="hold">
                                          <p:stCondLst>
                                            <p:cond delay="0"/>
                                          </p:stCondLst>
                                        </p:cTn>
                                        <p:tgtEl>
                                          <p:spTgt spid="4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9"/>
                                        </p:tgtEl>
                                        <p:attrNameLst>
                                          <p:attrName>style.visibility</p:attrName>
                                        </p:attrNameLst>
                                      </p:cBhvr>
                                      <p:to>
                                        <p:strVal val="visible"/>
                                      </p:to>
                                    </p:set>
                                  </p:childTnLst>
                                </p:cTn>
                              </p:par>
                              <p:par>
                                <p:cTn id="41" presetID="1" presetClass="exit" presetSubtype="0" fill="hold" grpId="0" nodeType="withEffect">
                                  <p:stCondLst>
                                    <p:cond delay="0"/>
                                  </p:stCondLst>
                                  <p:childTnLst>
                                    <p:set>
                                      <p:cBhvr>
                                        <p:cTn id="42" dur="1" fill="hold">
                                          <p:stCondLst>
                                            <p:cond delay="0"/>
                                          </p:stCondLst>
                                        </p:cTn>
                                        <p:tgtEl>
                                          <p:spTgt spid="4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0"/>
                                        </p:tgtEl>
                                        <p:attrNameLst>
                                          <p:attrName>style.visibility</p:attrName>
                                        </p:attrNameLst>
                                      </p:cBhvr>
                                      <p:to>
                                        <p:strVal val="visible"/>
                                      </p:to>
                                    </p:set>
                                  </p:childTnLst>
                                </p:cTn>
                              </p:par>
                              <p:par>
                                <p:cTn id="49" presetID="1" presetClass="exit" presetSubtype="0" fill="hold" grpId="0" nodeType="withEffect">
                                  <p:stCondLst>
                                    <p:cond delay="0"/>
                                  </p:stCondLst>
                                  <p:childTnLst>
                                    <p:set>
                                      <p:cBhvr>
                                        <p:cTn id="50" dur="1" fill="hold">
                                          <p:stCondLst>
                                            <p:cond delay="0"/>
                                          </p:stCondLst>
                                        </p:cTn>
                                        <p:tgtEl>
                                          <p:spTgt spid="4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1"/>
                                        </p:tgtEl>
                                        <p:attrNameLst>
                                          <p:attrName>style.visibility</p:attrName>
                                        </p:attrNameLst>
                                      </p:cBhvr>
                                      <p:to>
                                        <p:strVal val="visible"/>
                                      </p:to>
                                    </p:set>
                                  </p:childTnLst>
                                </p:cTn>
                              </p:par>
                              <p:par>
                                <p:cTn id="57" presetID="1" presetClass="exit" presetSubtype="0" fill="hold" grpId="0" nodeType="withEffect">
                                  <p:stCondLst>
                                    <p:cond delay="0"/>
                                  </p:stCondLst>
                                  <p:childTnLst>
                                    <p:set>
                                      <p:cBhvr>
                                        <p:cTn id="58" dur="1" fill="hold">
                                          <p:stCondLst>
                                            <p:cond delay="0"/>
                                          </p:stCondLst>
                                        </p:cTn>
                                        <p:tgtEl>
                                          <p:spTgt spid="1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2"/>
                                        </p:tgtEl>
                                        <p:attrNameLst>
                                          <p:attrName>style.visibility</p:attrName>
                                        </p:attrNameLst>
                                      </p:cBhvr>
                                      <p:to>
                                        <p:strVal val="visible"/>
                                      </p:to>
                                    </p:set>
                                  </p:childTnLst>
                                </p:cTn>
                              </p:par>
                              <p:par>
                                <p:cTn id="65" presetID="1" presetClass="exit" presetSubtype="0" fill="hold" grpId="0" nodeType="withEffect">
                                  <p:stCondLst>
                                    <p:cond delay="0"/>
                                  </p:stCondLst>
                                  <p:childTnLst>
                                    <p:set>
                                      <p:cBhvr>
                                        <p:cTn id="66" dur="1" fill="hold">
                                          <p:stCondLst>
                                            <p:cond delay="0"/>
                                          </p:stCondLst>
                                        </p:cTn>
                                        <p:tgtEl>
                                          <p:spTgt spid="37"/>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6"/>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3"/>
                                        </p:tgtEl>
                                        <p:attrNameLst>
                                          <p:attrName>style.visibility</p:attrName>
                                        </p:attrNameLst>
                                      </p:cBhvr>
                                      <p:to>
                                        <p:strVal val="visible"/>
                                      </p:to>
                                    </p:set>
                                  </p:childTnLst>
                                </p:cTn>
                              </p:par>
                              <p:par>
                                <p:cTn id="73" presetID="1" presetClass="exit" presetSubtype="0" fill="hold" grpId="0" nodeType="withEffect">
                                  <p:stCondLst>
                                    <p:cond delay="0"/>
                                  </p:stCondLst>
                                  <p:childTnLst>
                                    <p:set>
                                      <p:cBhvr>
                                        <p:cTn id="74" dur="1" fill="hold">
                                          <p:stCondLst>
                                            <p:cond delay="0"/>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7" grpId="0"/>
      <p:bldP spid="28" grpId="0"/>
      <p:bldP spid="29" grpId="0"/>
      <p:bldP spid="31" grpId="0"/>
      <p:bldP spid="33" grpId="0"/>
      <p:bldP spid="34" grpId="0"/>
      <p:bldP spid="35" grpId="0"/>
      <p:bldP spid="36" grpId="0"/>
      <p:bldP spid="12" grpId="0" animBg="1"/>
      <p:bldP spid="37" grpId="0" animBg="1"/>
      <p:bldP spid="38" grpId="0" animBg="1"/>
      <p:bldP spid="39" grpId="0" animBg="1"/>
      <p:bldP spid="40" grpId="0" animBg="1"/>
      <p:bldP spid="41" grpId="0" animBg="1"/>
      <p:bldP spid="42" grpId="0" animBg="1"/>
      <p:bldP spid="43" grpId="0" animBg="1"/>
      <p:bldP spid="44" grpId="0" animBg="1"/>
      <p:bldP spid="45" grpId="0"/>
      <p:bldP spid="46" grpId="0"/>
      <p:bldP spid="47" grpId="0"/>
      <p:bldP spid="48" grpId="0"/>
      <p:bldP spid="49" grpId="0"/>
      <p:bldP spid="50" grpId="0"/>
      <p:bldP spid="51" grpId="0"/>
      <p:bldP spid="52" grpId="0"/>
      <p:bldP spid="5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2b: </a:t>
            </a:r>
            <a:endParaRPr lang="en-GB" sz="2800" dirty="0">
              <a:latin typeface="Century Gothic" panose="020B0502020202020204" pitchFamily="34" charset="0"/>
            </a:endParaRPr>
          </a:p>
        </p:txBody>
      </p:sp>
      <p:sp>
        <p:nvSpPr>
          <p:cNvPr id="33" name="Title 2">
            <a:extLst>
              <a:ext uri="{FF2B5EF4-FFF2-40B4-BE49-F238E27FC236}">
                <a16:creationId xmlns:a16="http://schemas.microsoft.com/office/drawing/2014/main" id="{EB23F3F6-9F04-4702-B0C7-CEA344AE0CDD}"/>
              </a:ext>
            </a:extLst>
          </p:cNvPr>
          <p:cNvSpPr txBox="1">
            <a:spLocks/>
          </p:cNvSpPr>
          <p:nvPr/>
        </p:nvSpPr>
        <p:spPr>
          <a:xfrm>
            <a:off x="11094828" y="1182342"/>
            <a:ext cx="953857" cy="374973"/>
          </a:xfrm>
          <a:prstGeom prst="rect">
            <a:avLst/>
          </a:prstGeom>
          <a:solidFill>
            <a:schemeClr val="accent3">
              <a:lumMod val="75000"/>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écrire</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D7A95D6E-4BF0-4EE5-BF20-EA95A3CA38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sp>
        <p:nvSpPr>
          <p:cNvPr id="35" name="Speech Bubble: Rectangle with Corners Rounded 34">
            <a:hlinkClick r:id="" action="ppaction://noaction">
              <a:snd r:embed="rId4" name="S8_i.wav"/>
            </a:hlinkClick>
            <a:extLst>
              <a:ext uri="{FF2B5EF4-FFF2-40B4-BE49-F238E27FC236}">
                <a16:creationId xmlns:a16="http://schemas.microsoft.com/office/drawing/2014/main" id="{D0BBA663-7513-4783-876C-5C3B6EF27F60}"/>
              </a:ext>
            </a:extLst>
          </p:cNvPr>
          <p:cNvSpPr/>
          <p:nvPr/>
        </p:nvSpPr>
        <p:spPr>
          <a:xfrm>
            <a:off x="3889650" y="128500"/>
            <a:ext cx="7182253" cy="53887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36" name="Graphic 35" descr="Teacher">
            <a:extLst>
              <a:ext uri="{FF2B5EF4-FFF2-40B4-BE49-F238E27FC236}">
                <a16:creationId xmlns:a16="http://schemas.microsoft.com/office/drawing/2014/main" id="{65F3B841-CACE-4A19-905D-7EFD948488B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82537" y="-89465"/>
            <a:ext cx="914400" cy="914400"/>
          </a:xfrm>
          <a:prstGeom prst="rect">
            <a:avLst/>
          </a:prstGeom>
        </p:spPr>
      </p:pic>
      <p:sp>
        <p:nvSpPr>
          <p:cNvPr id="37" name="Google Shape;108;p3">
            <a:hlinkClick r:id="" action="ppaction://noaction">
              <a:snd r:embed="rId4" name="S8_i.wav"/>
            </a:hlinkClick>
            <a:extLst>
              <a:ext uri="{FF2B5EF4-FFF2-40B4-BE49-F238E27FC236}">
                <a16:creationId xmlns:a16="http://schemas.microsoft.com/office/drawing/2014/main" id="{9E758723-6378-425A-9AD6-DF829E513144}"/>
              </a:ext>
            </a:extLst>
          </p:cNvPr>
          <p:cNvSpPr txBox="1"/>
          <p:nvPr/>
        </p:nvSpPr>
        <p:spPr>
          <a:xfrm>
            <a:off x="3927790" y="200441"/>
            <a:ext cx="718225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Écris</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un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ou</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deux mots pour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chaque</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catégorie</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graphicFrame>
        <p:nvGraphicFramePr>
          <p:cNvPr id="9" name="Table 2">
            <a:extLst>
              <a:ext uri="{FF2B5EF4-FFF2-40B4-BE49-F238E27FC236}">
                <a16:creationId xmlns:a16="http://schemas.microsoft.com/office/drawing/2014/main" id="{F6B41F36-A156-4A7B-A1FD-D97BD49B98B6}"/>
              </a:ext>
            </a:extLst>
          </p:cNvPr>
          <p:cNvGraphicFramePr>
            <a:graphicFrameLocks noGrp="1"/>
          </p:cNvGraphicFramePr>
          <p:nvPr>
            <p:extLst>
              <p:ext uri="{D42A27DB-BD31-4B8C-83A1-F6EECF244321}">
                <p14:modId xmlns:p14="http://schemas.microsoft.com/office/powerpoint/2010/main" val="434365762"/>
              </p:ext>
            </p:extLst>
          </p:nvPr>
        </p:nvGraphicFramePr>
        <p:xfrm>
          <a:off x="636814" y="1510649"/>
          <a:ext cx="11454781" cy="4718310"/>
        </p:xfrm>
        <a:graphic>
          <a:graphicData uri="http://schemas.openxmlformats.org/drawingml/2006/table">
            <a:tbl>
              <a:tblPr firstRow="1" bandRow="1">
                <a:tableStyleId>{5940675A-B579-460E-94D1-54222C63F5DA}</a:tableStyleId>
              </a:tblPr>
              <a:tblGrid>
                <a:gridCol w="9238706">
                  <a:extLst>
                    <a:ext uri="{9D8B030D-6E8A-4147-A177-3AD203B41FA5}">
                      <a16:colId xmlns:a16="http://schemas.microsoft.com/office/drawing/2014/main" val="2626125723"/>
                    </a:ext>
                  </a:extLst>
                </a:gridCol>
                <a:gridCol w="2216075">
                  <a:extLst>
                    <a:ext uri="{9D8B030D-6E8A-4147-A177-3AD203B41FA5}">
                      <a16:colId xmlns:a16="http://schemas.microsoft.com/office/drawing/2014/main" val="429055013"/>
                    </a:ext>
                  </a:extLst>
                </a:gridCol>
              </a:tblGrid>
              <a:tr h="471831">
                <a:tc>
                  <a:txBody>
                    <a:bodyPr/>
                    <a:lstStyle/>
                    <a:p>
                      <a:endParaRPr lang="en-GB" sz="2400" dirty="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r>
                        <a:rPr lang="en-GB" sz="2400" dirty="0" err="1">
                          <a:solidFill>
                            <a:srgbClr val="002060"/>
                          </a:solidFill>
                          <a:latin typeface="Century Gothic" panose="020B0502020202020204" pitchFamily="34" charset="0"/>
                        </a:rPr>
                        <a:t>Catégorie</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363059489"/>
                  </a:ext>
                </a:extLst>
              </a:tr>
              <a:tr h="471831">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2400" dirty="0">
                          <a:solidFill>
                            <a:srgbClr val="002060"/>
                          </a:solidFill>
                          <a:latin typeface="Century Gothic" panose="020B0502020202020204" pitchFamily="34" charset="0"/>
                        </a:rPr>
                        <a:t>1. tante | grand-mère | grand-père</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dirty="0" err="1">
                          <a:solidFill>
                            <a:srgbClr val="002060"/>
                          </a:solidFill>
                          <a:latin typeface="Cavolini" panose="03000502040302020204" pitchFamily="66" charset="0"/>
                          <a:cs typeface="Cavolini" panose="03000502040302020204" pitchFamily="66" charset="0"/>
                        </a:rPr>
                        <a:t>famille</a:t>
                      </a:r>
                      <a:endParaRPr lang="en-GB" sz="2400" b="1" dirty="0">
                        <a:solidFill>
                          <a:srgbClr val="002060"/>
                        </a:solidFill>
                        <a:latin typeface="Cavolini" panose="03000502040302020204" pitchFamily="66" charset="0"/>
                        <a:cs typeface="Cavolini" panose="03000502040302020204" pitchFamily="66"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1019071983"/>
                  </a:ext>
                </a:extLst>
              </a:tr>
              <a:tr h="471831">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2400" dirty="0">
                          <a:solidFill>
                            <a:srgbClr val="002060"/>
                          </a:solidFill>
                          <a:latin typeface="Century Gothic" panose="020B0502020202020204" pitchFamily="34" charset="0"/>
                        </a:rPr>
                        <a:t>2. livre | magazine | phrase</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r>
                        <a:rPr lang="en-GB" sz="2400" b="1" dirty="0">
                          <a:solidFill>
                            <a:srgbClr val="002060"/>
                          </a:solidFill>
                          <a:latin typeface="Cavolini" panose="03000502040302020204" pitchFamily="66" charset="0"/>
                          <a:cs typeface="Cavolini" panose="03000502040302020204" pitchFamily="66" charset="0"/>
                        </a:rPr>
                        <a:t>lire</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3216708264"/>
                  </a:ext>
                </a:extLst>
              </a:tr>
              <a:tr h="471831">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2400" dirty="0">
                          <a:solidFill>
                            <a:srgbClr val="002060"/>
                          </a:solidFill>
                          <a:latin typeface="Century Gothic" panose="020B0502020202020204" pitchFamily="34" charset="0"/>
                        </a:rPr>
                        <a:t>3. juin | mai | aout</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r>
                        <a:rPr lang="en-GB" sz="2400" b="1" dirty="0" err="1">
                          <a:solidFill>
                            <a:srgbClr val="002060"/>
                          </a:solidFill>
                          <a:latin typeface="Cavolini" panose="03000502040302020204" pitchFamily="66" charset="0"/>
                          <a:cs typeface="Cavolini" panose="03000502040302020204" pitchFamily="66" charset="0"/>
                        </a:rPr>
                        <a:t>mois</a:t>
                      </a:r>
                      <a:endParaRPr lang="en-GB" sz="2400" b="1" dirty="0">
                        <a:solidFill>
                          <a:srgbClr val="002060"/>
                        </a:solidFill>
                        <a:latin typeface="Cavolini" panose="03000502040302020204" pitchFamily="66" charset="0"/>
                        <a:cs typeface="Cavolini" panose="03000502040302020204" pitchFamily="66"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1604823539"/>
                  </a:ext>
                </a:extLst>
              </a:tr>
              <a:tr h="471831">
                <a:tc>
                  <a:txBody>
                    <a:bodyPr/>
                    <a:lstStyle/>
                    <a:p>
                      <a:r>
                        <a:rPr lang="fr-FR" sz="2400" dirty="0">
                          <a:solidFill>
                            <a:srgbClr val="002060"/>
                          </a:solidFill>
                          <a:latin typeface="Century Gothic" panose="020B0502020202020204" pitchFamily="34" charset="0"/>
                        </a:rPr>
                        <a:t>4. musée | pays | université</a:t>
                      </a:r>
                      <a:endParaRPr lang="en-GB" sz="2400" dirty="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r>
                        <a:rPr lang="en-GB" sz="2400" b="1" dirty="0" err="1">
                          <a:solidFill>
                            <a:srgbClr val="002060"/>
                          </a:solidFill>
                          <a:latin typeface="Cavolini" panose="03000502040302020204" pitchFamily="66" charset="0"/>
                          <a:cs typeface="Cavolini" panose="03000502040302020204" pitchFamily="66" charset="0"/>
                        </a:rPr>
                        <a:t>visite</a:t>
                      </a:r>
                      <a:endParaRPr lang="en-GB" sz="2400" b="1" dirty="0">
                        <a:solidFill>
                          <a:srgbClr val="002060"/>
                        </a:solidFill>
                        <a:latin typeface="Cavolini" panose="03000502040302020204" pitchFamily="66" charset="0"/>
                        <a:cs typeface="Cavolini" panose="03000502040302020204" pitchFamily="66"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141376452"/>
                  </a:ext>
                </a:extLst>
              </a:tr>
              <a:tr h="471831">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2400" dirty="0">
                          <a:solidFill>
                            <a:srgbClr val="002060"/>
                          </a:solidFill>
                          <a:latin typeface="Century Gothic" panose="020B0502020202020204" pitchFamily="34" charset="0"/>
                        </a:rPr>
                        <a:t>5. main | oreille | œil</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r>
                        <a:rPr lang="en-GB" sz="2400" b="1" dirty="0">
                          <a:solidFill>
                            <a:srgbClr val="002060"/>
                          </a:solidFill>
                          <a:latin typeface="Cavolini" panose="03000502040302020204" pitchFamily="66" charset="0"/>
                          <a:cs typeface="Cavolini" panose="03000502040302020204" pitchFamily="66" charset="0"/>
                        </a:rPr>
                        <a:t>corps </a:t>
                      </a:r>
                      <a:r>
                        <a:rPr lang="en-GB" sz="2400" b="0" dirty="0">
                          <a:solidFill>
                            <a:srgbClr val="002060"/>
                          </a:solidFill>
                          <a:latin typeface="Cavolini" panose="03000502040302020204" pitchFamily="66" charset="0"/>
                          <a:cs typeface="Cavolini" panose="03000502040302020204" pitchFamily="66" charset="0"/>
                        </a:rPr>
                        <a:t>(body)</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373556766"/>
                  </a:ext>
                </a:extLst>
              </a:tr>
              <a:tr h="471831">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2400" dirty="0">
                          <a:solidFill>
                            <a:srgbClr val="002060"/>
                          </a:solidFill>
                          <a:latin typeface="Century Gothic" panose="020B0502020202020204" pitchFamily="34" charset="0"/>
                        </a:rPr>
                        <a:t>6. jeudi | dimanche | mardi</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r>
                        <a:rPr lang="en-GB" sz="2400" b="1" dirty="0">
                          <a:solidFill>
                            <a:srgbClr val="002060"/>
                          </a:solidFill>
                          <a:latin typeface="Cavolini" panose="03000502040302020204" pitchFamily="66" charset="0"/>
                          <a:cs typeface="Cavolini" panose="03000502040302020204" pitchFamily="66" charset="0"/>
                        </a:rPr>
                        <a:t>jour</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2091642425"/>
                  </a:ext>
                </a:extLst>
              </a:tr>
              <a:tr h="471831">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2400" dirty="0">
                          <a:solidFill>
                            <a:srgbClr val="002060"/>
                          </a:solidFill>
                          <a:latin typeface="Century Gothic" panose="020B0502020202020204" pitchFamily="34" charset="0"/>
                        </a:rPr>
                        <a:t>7. apporter | rester | montrer</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r>
                        <a:rPr lang="en-GB" sz="2400" b="1" dirty="0" err="1">
                          <a:solidFill>
                            <a:srgbClr val="002060"/>
                          </a:solidFill>
                          <a:latin typeface="Cavolini" panose="03000502040302020204" pitchFamily="66" charset="0"/>
                          <a:cs typeface="Cavolini" panose="03000502040302020204" pitchFamily="66" charset="0"/>
                        </a:rPr>
                        <a:t>verbe</a:t>
                      </a:r>
                      <a:endParaRPr lang="en-GB" sz="2400" b="1" dirty="0">
                        <a:solidFill>
                          <a:srgbClr val="002060"/>
                        </a:solidFill>
                        <a:latin typeface="Cavolini" panose="03000502040302020204" pitchFamily="66" charset="0"/>
                        <a:cs typeface="Cavolini" panose="03000502040302020204" pitchFamily="66"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3196378525"/>
                  </a:ext>
                </a:extLst>
              </a:tr>
              <a:tr h="471831">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2400" dirty="0">
                          <a:solidFill>
                            <a:srgbClr val="002060"/>
                          </a:solidFill>
                          <a:latin typeface="Century Gothic" panose="020B0502020202020204" pitchFamily="34" charset="0"/>
                        </a:rPr>
                        <a:t>8. musique | français | sport</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r>
                        <a:rPr lang="en-GB" sz="2400" b="1" dirty="0">
                          <a:solidFill>
                            <a:srgbClr val="002060"/>
                          </a:solidFill>
                          <a:latin typeface="Cavolini" panose="03000502040302020204" pitchFamily="66" charset="0"/>
                          <a:cs typeface="Cavolini" panose="03000502040302020204" pitchFamily="66" charset="0"/>
                        </a:rPr>
                        <a:t>école</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3233012308"/>
                  </a:ext>
                </a:extLst>
              </a:tr>
              <a:tr h="471831">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2400" dirty="0">
                          <a:solidFill>
                            <a:srgbClr val="002060"/>
                          </a:solidFill>
                          <a:latin typeface="Century Gothic" panose="020B0502020202020204" pitchFamily="34" charset="0"/>
                        </a:rPr>
                        <a:t>9. porte | chaise | bureau</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r>
                        <a:rPr lang="en-GB" sz="2400" b="1" dirty="0">
                          <a:solidFill>
                            <a:srgbClr val="002060"/>
                          </a:solidFill>
                          <a:latin typeface="Cavolini" panose="03000502040302020204" pitchFamily="66" charset="0"/>
                          <a:cs typeface="Cavolini" panose="03000502040302020204" pitchFamily="66" charset="0"/>
                        </a:rPr>
                        <a:t>chambre</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2308648246"/>
                  </a:ext>
                </a:extLst>
              </a:tr>
            </a:tbl>
          </a:graphicData>
        </a:graphic>
      </p:graphicFrame>
      <p:sp>
        <p:nvSpPr>
          <p:cNvPr id="52" name="TextBox 51">
            <a:extLst>
              <a:ext uri="{FF2B5EF4-FFF2-40B4-BE49-F238E27FC236}">
                <a16:creationId xmlns:a16="http://schemas.microsoft.com/office/drawing/2014/main" id="{71F7CD65-43DC-4EB6-965A-69259D8886A5}"/>
              </a:ext>
            </a:extLst>
          </p:cNvPr>
          <p:cNvSpPr txBox="1"/>
          <p:nvPr/>
        </p:nvSpPr>
        <p:spPr>
          <a:xfrm>
            <a:off x="6235325" y="2002208"/>
            <a:ext cx="4560312" cy="461665"/>
          </a:xfrm>
          <a:prstGeom prst="rect">
            <a:avLst/>
          </a:prstGeom>
          <a:noFill/>
        </p:spPr>
        <p:txBody>
          <a:bodyPr wrap="square">
            <a:spAutoFit/>
          </a:bodyPr>
          <a:lstStyle/>
          <a:p>
            <a:r>
              <a:rPr lang="fr-FR" sz="2400" b="1" dirty="0">
                <a:solidFill>
                  <a:srgbClr val="26859D"/>
                </a:solidFill>
                <a:latin typeface="Century Gothic" panose="020B0502020202020204" pitchFamily="34" charset="0"/>
              </a:rPr>
              <a:t>| père | mère</a:t>
            </a:r>
          </a:p>
        </p:txBody>
      </p:sp>
      <p:sp>
        <p:nvSpPr>
          <p:cNvPr id="53" name="TextBox 52">
            <a:extLst>
              <a:ext uri="{FF2B5EF4-FFF2-40B4-BE49-F238E27FC236}">
                <a16:creationId xmlns:a16="http://schemas.microsoft.com/office/drawing/2014/main" id="{C5615677-8914-4280-BF60-55FC891AEDA2}"/>
              </a:ext>
            </a:extLst>
          </p:cNvPr>
          <p:cNvSpPr txBox="1"/>
          <p:nvPr/>
        </p:nvSpPr>
        <p:spPr>
          <a:xfrm>
            <a:off x="5018354" y="2472295"/>
            <a:ext cx="5536330" cy="461665"/>
          </a:xfrm>
          <a:prstGeom prst="rect">
            <a:avLst/>
          </a:prstGeom>
          <a:noFill/>
        </p:spPr>
        <p:txBody>
          <a:bodyPr wrap="square">
            <a:spAutoFit/>
          </a:bodyPr>
          <a:lstStyle/>
          <a:p>
            <a:r>
              <a:rPr lang="fr-FR" sz="2400" b="1" dirty="0">
                <a:solidFill>
                  <a:srgbClr val="26859D"/>
                </a:solidFill>
                <a:latin typeface="Century Gothic" panose="020B0502020202020204" pitchFamily="34" charset="0"/>
              </a:rPr>
              <a:t>| mot | message | texte | liste</a:t>
            </a:r>
          </a:p>
        </p:txBody>
      </p:sp>
      <p:sp>
        <p:nvSpPr>
          <p:cNvPr id="54" name="TextBox 53">
            <a:extLst>
              <a:ext uri="{FF2B5EF4-FFF2-40B4-BE49-F238E27FC236}">
                <a16:creationId xmlns:a16="http://schemas.microsoft.com/office/drawing/2014/main" id="{C612746C-AFD6-454D-AAD6-7967C716A39A}"/>
              </a:ext>
            </a:extLst>
          </p:cNvPr>
          <p:cNvSpPr txBox="1"/>
          <p:nvPr/>
        </p:nvSpPr>
        <p:spPr>
          <a:xfrm>
            <a:off x="3749702" y="2944537"/>
            <a:ext cx="6525460" cy="461665"/>
          </a:xfrm>
          <a:prstGeom prst="rect">
            <a:avLst/>
          </a:prstGeom>
          <a:noFill/>
        </p:spPr>
        <p:txBody>
          <a:bodyPr wrap="square">
            <a:spAutoFit/>
          </a:bodyPr>
          <a:lstStyle/>
          <a:p>
            <a:r>
              <a:rPr lang="fr-FR" sz="2400" b="1" dirty="0">
                <a:solidFill>
                  <a:srgbClr val="26859D"/>
                </a:solidFill>
                <a:latin typeface="Century Gothic" panose="020B0502020202020204" pitchFamily="34" charset="0"/>
              </a:rPr>
              <a:t>| janvier | février | mars| avril | juillet</a:t>
            </a:r>
          </a:p>
        </p:txBody>
      </p:sp>
      <p:sp>
        <p:nvSpPr>
          <p:cNvPr id="55" name="TextBox 54">
            <a:extLst>
              <a:ext uri="{FF2B5EF4-FFF2-40B4-BE49-F238E27FC236}">
                <a16:creationId xmlns:a16="http://schemas.microsoft.com/office/drawing/2014/main" id="{10FBD92E-2319-410C-80D5-378168E3D08C}"/>
              </a:ext>
            </a:extLst>
          </p:cNvPr>
          <p:cNvSpPr txBox="1"/>
          <p:nvPr/>
        </p:nvSpPr>
        <p:spPr>
          <a:xfrm>
            <a:off x="5109794" y="3398191"/>
            <a:ext cx="4560312" cy="461665"/>
          </a:xfrm>
          <a:prstGeom prst="rect">
            <a:avLst/>
          </a:prstGeom>
          <a:noFill/>
        </p:spPr>
        <p:txBody>
          <a:bodyPr wrap="square">
            <a:spAutoFit/>
          </a:bodyPr>
          <a:lstStyle/>
          <a:p>
            <a:r>
              <a:rPr lang="fr-FR" sz="2400" b="1" dirty="0">
                <a:solidFill>
                  <a:srgbClr val="26859D"/>
                </a:solidFill>
                <a:latin typeface="Century Gothic" panose="020B0502020202020204" pitchFamily="34" charset="0"/>
              </a:rPr>
              <a:t>| parc</a:t>
            </a:r>
          </a:p>
        </p:txBody>
      </p:sp>
      <p:sp>
        <p:nvSpPr>
          <p:cNvPr id="56" name="TextBox 55">
            <a:extLst>
              <a:ext uri="{FF2B5EF4-FFF2-40B4-BE49-F238E27FC236}">
                <a16:creationId xmlns:a16="http://schemas.microsoft.com/office/drawing/2014/main" id="{85835618-896C-42DD-B016-0DA48D3C1765}"/>
              </a:ext>
            </a:extLst>
          </p:cNvPr>
          <p:cNvSpPr txBox="1"/>
          <p:nvPr/>
        </p:nvSpPr>
        <p:spPr>
          <a:xfrm>
            <a:off x="4090035" y="3874134"/>
            <a:ext cx="4560312" cy="461665"/>
          </a:xfrm>
          <a:prstGeom prst="rect">
            <a:avLst/>
          </a:prstGeom>
          <a:noFill/>
        </p:spPr>
        <p:txBody>
          <a:bodyPr wrap="square">
            <a:spAutoFit/>
          </a:bodyPr>
          <a:lstStyle/>
          <a:p>
            <a:r>
              <a:rPr lang="fr-FR" sz="2400" b="1" dirty="0">
                <a:solidFill>
                  <a:srgbClr val="26859D"/>
                </a:solidFill>
                <a:latin typeface="Century Gothic" panose="020B0502020202020204" pitchFamily="34" charset="0"/>
              </a:rPr>
              <a:t>| pied | tête| bouche | yeux</a:t>
            </a:r>
          </a:p>
        </p:txBody>
      </p:sp>
      <p:sp>
        <p:nvSpPr>
          <p:cNvPr id="57" name="TextBox 56">
            <a:extLst>
              <a:ext uri="{FF2B5EF4-FFF2-40B4-BE49-F238E27FC236}">
                <a16:creationId xmlns:a16="http://schemas.microsoft.com/office/drawing/2014/main" id="{2750B9F8-5E6C-4BB1-83F6-04464D67CF91}"/>
              </a:ext>
            </a:extLst>
          </p:cNvPr>
          <p:cNvSpPr txBox="1"/>
          <p:nvPr/>
        </p:nvSpPr>
        <p:spPr>
          <a:xfrm>
            <a:off x="4893316" y="4355778"/>
            <a:ext cx="6216727" cy="461665"/>
          </a:xfrm>
          <a:prstGeom prst="rect">
            <a:avLst/>
          </a:prstGeom>
          <a:noFill/>
        </p:spPr>
        <p:txBody>
          <a:bodyPr wrap="square">
            <a:spAutoFit/>
          </a:bodyPr>
          <a:lstStyle/>
          <a:p>
            <a:r>
              <a:rPr lang="fr-FR" sz="2400" b="1" dirty="0">
                <a:solidFill>
                  <a:srgbClr val="26859D"/>
                </a:solidFill>
                <a:latin typeface="Century Gothic" panose="020B0502020202020204" pitchFamily="34" charset="0"/>
              </a:rPr>
              <a:t>| lundi | mercredi | vendredi</a:t>
            </a:r>
          </a:p>
        </p:txBody>
      </p:sp>
      <p:sp>
        <p:nvSpPr>
          <p:cNvPr id="58" name="TextBox 57">
            <a:extLst>
              <a:ext uri="{FF2B5EF4-FFF2-40B4-BE49-F238E27FC236}">
                <a16:creationId xmlns:a16="http://schemas.microsoft.com/office/drawing/2014/main" id="{67A27F1E-DA2E-427E-A8A5-C97089D6C1EB}"/>
              </a:ext>
            </a:extLst>
          </p:cNvPr>
          <p:cNvSpPr txBox="1"/>
          <p:nvPr/>
        </p:nvSpPr>
        <p:spPr>
          <a:xfrm>
            <a:off x="5061718" y="4813658"/>
            <a:ext cx="6539101" cy="461665"/>
          </a:xfrm>
          <a:prstGeom prst="rect">
            <a:avLst/>
          </a:prstGeom>
          <a:noFill/>
        </p:spPr>
        <p:txBody>
          <a:bodyPr wrap="square">
            <a:spAutoFit/>
          </a:bodyPr>
          <a:lstStyle/>
          <a:p>
            <a:r>
              <a:rPr lang="fr-FR" sz="2400" b="1" dirty="0">
                <a:solidFill>
                  <a:srgbClr val="26859D"/>
                </a:solidFill>
                <a:latin typeface="Century Gothic" panose="020B0502020202020204" pitchFamily="34" charset="0"/>
              </a:rPr>
              <a:t>| étudier | détester | adorer</a:t>
            </a:r>
          </a:p>
        </p:txBody>
      </p:sp>
      <p:sp>
        <p:nvSpPr>
          <p:cNvPr id="59" name="TextBox 58">
            <a:extLst>
              <a:ext uri="{FF2B5EF4-FFF2-40B4-BE49-F238E27FC236}">
                <a16:creationId xmlns:a16="http://schemas.microsoft.com/office/drawing/2014/main" id="{9F06053B-E091-4A41-BCF9-78B6E4D70633}"/>
              </a:ext>
            </a:extLst>
          </p:cNvPr>
          <p:cNvSpPr txBox="1"/>
          <p:nvPr/>
        </p:nvSpPr>
        <p:spPr>
          <a:xfrm>
            <a:off x="5109794" y="5303107"/>
            <a:ext cx="5483121" cy="461665"/>
          </a:xfrm>
          <a:prstGeom prst="rect">
            <a:avLst/>
          </a:prstGeom>
          <a:noFill/>
        </p:spPr>
        <p:txBody>
          <a:bodyPr wrap="square">
            <a:spAutoFit/>
          </a:bodyPr>
          <a:lstStyle/>
          <a:p>
            <a:r>
              <a:rPr lang="fr-FR" sz="2400" b="1" dirty="0">
                <a:solidFill>
                  <a:srgbClr val="26859D"/>
                </a:solidFill>
                <a:latin typeface="Century Gothic" panose="020B0502020202020204" pitchFamily="34" charset="0"/>
              </a:rPr>
              <a:t>|anglais</a:t>
            </a:r>
          </a:p>
        </p:txBody>
      </p:sp>
      <p:sp>
        <p:nvSpPr>
          <p:cNvPr id="60" name="TextBox 59">
            <a:extLst>
              <a:ext uri="{FF2B5EF4-FFF2-40B4-BE49-F238E27FC236}">
                <a16:creationId xmlns:a16="http://schemas.microsoft.com/office/drawing/2014/main" id="{08901E25-E68E-4F9D-B7F0-D20733CA33CE}"/>
              </a:ext>
            </a:extLst>
          </p:cNvPr>
          <p:cNvSpPr txBox="1"/>
          <p:nvPr/>
        </p:nvSpPr>
        <p:spPr>
          <a:xfrm>
            <a:off x="4775319" y="5771039"/>
            <a:ext cx="5229262" cy="461665"/>
          </a:xfrm>
          <a:prstGeom prst="rect">
            <a:avLst/>
          </a:prstGeom>
          <a:noFill/>
        </p:spPr>
        <p:txBody>
          <a:bodyPr wrap="square">
            <a:spAutoFit/>
          </a:bodyPr>
          <a:lstStyle/>
          <a:p>
            <a:r>
              <a:rPr lang="fr-FR" sz="2400" b="1" dirty="0">
                <a:solidFill>
                  <a:srgbClr val="26859D"/>
                </a:solidFill>
                <a:latin typeface="Century Gothic" panose="020B0502020202020204" pitchFamily="34" charset="0"/>
              </a:rPr>
              <a:t>| lit | affiche</a:t>
            </a:r>
          </a:p>
        </p:txBody>
      </p:sp>
      <p:sp>
        <p:nvSpPr>
          <p:cNvPr id="38" name="Google Shape;119;p1">
            <a:extLst>
              <a:ext uri="{FF2B5EF4-FFF2-40B4-BE49-F238E27FC236}">
                <a16:creationId xmlns:a16="http://schemas.microsoft.com/office/drawing/2014/main" id="{5C2BE57E-B334-418D-A12C-2225BD817161}"/>
              </a:ext>
            </a:extLst>
          </p:cNvPr>
          <p:cNvSpPr/>
          <p:nvPr/>
        </p:nvSpPr>
        <p:spPr>
          <a:xfrm>
            <a:off x="123171" y="148524"/>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 name="Action Button: Blank 39">
            <a:hlinkClick r:id="" action="ppaction://noaction" highlightClick="1">
              <a:snd r:embed="rId7" name="S8_2.wav"/>
            </a:hlinkClick>
            <a:extLst>
              <a:ext uri="{FF2B5EF4-FFF2-40B4-BE49-F238E27FC236}">
                <a16:creationId xmlns:a16="http://schemas.microsoft.com/office/drawing/2014/main" id="{7A9F3B4A-5355-4164-AC87-3A5C2E95A37B}"/>
              </a:ext>
            </a:extLst>
          </p:cNvPr>
          <p:cNvSpPr/>
          <p:nvPr/>
        </p:nvSpPr>
        <p:spPr>
          <a:xfrm>
            <a:off x="498331" y="2504833"/>
            <a:ext cx="44743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2</a:t>
            </a:r>
          </a:p>
        </p:txBody>
      </p:sp>
      <p:sp>
        <p:nvSpPr>
          <p:cNvPr id="41" name="Action Button: Blank 40">
            <a:hlinkClick r:id="" action="ppaction://noaction" highlightClick="1">
              <a:snd r:embed="rId8" name="S8_3.wav"/>
            </a:hlinkClick>
            <a:extLst>
              <a:ext uri="{FF2B5EF4-FFF2-40B4-BE49-F238E27FC236}">
                <a16:creationId xmlns:a16="http://schemas.microsoft.com/office/drawing/2014/main" id="{78C2FE1C-9B08-4D5B-8CAB-4C8946528C41}"/>
              </a:ext>
            </a:extLst>
          </p:cNvPr>
          <p:cNvSpPr/>
          <p:nvPr/>
        </p:nvSpPr>
        <p:spPr>
          <a:xfrm>
            <a:off x="498332" y="2971851"/>
            <a:ext cx="44743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3</a:t>
            </a:r>
          </a:p>
        </p:txBody>
      </p:sp>
      <p:sp>
        <p:nvSpPr>
          <p:cNvPr id="42" name="Action Button: Blank 41">
            <a:hlinkClick r:id="" action="ppaction://noaction" highlightClick="1">
              <a:snd r:embed="rId9" name="S8_4.wav"/>
            </a:hlinkClick>
            <a:extLst>
              <a:ext uri="{FF2B5EF4-FFF2-40B4-BE49-F238E27FC236}">
                <a16:creationId xmlns:a16="http://schemas.microsoft.com/office/drawing/2014/main" id="{DCC19638-975B-40D7-AF2B-B05AAAFBE7D9}"/>
              </a:ext>
            </a:extLst>
          </p:cNvPr>
          <p:cNvSpPr/>
          <p:nvPr/>
        </p:nvSpPr>
        <p:spPr>
          <a:xfrm>
            <a:off x="501634" y="3453369"/>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4</a:t>
            </a:r>
          </a:p>
        </p:txBody>
      </p:sp>
      <p:sp>
        <p:nvSpPr>
          <p:cNvPr id="61" name="Action Button: Blank 60">
            <a:hlinkClick r:id="" action="ppaction://noaction" highlightClick="1">
              <a:snd r:embed="rId10" name="S8_5.wav"/>
            </a:hlinkClick>
            <a:extLst>
              <a:ext uri="{FF2B5EF4-FFF2-40B4-BE49-F238E27FC236}">
                <a16:creationId xmlns:a16="http://schemas.microsoft.com/office/drawing/2014/main" id="{690EFE2C-9750-4B69-A23C-700678343CE4}"/>
              </a:ext>
            </a:extLst>
          </p:cNvPr>
          <p:cNvSpPr/>
          <p:nvPr/>
        </p:nvSpPr>
        <p:spPr>
          <a:xfrm>
            <a:off x="508442" y="3898727"/>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5</a:t>
            </a:r>
          </a:p>
        </p:txBody>
      </p:sp>
      <p:sp>
        <p:nvSpPr>
          <p:cNvPr id="62" name="Action Button: Blank 61">
            <a:hlinkClick r:id="" action="ppaction://noaction" highlightClick="1">
              <a:snd r:embed="rId11" name="S8_6.wav"/>
            </a:hlinkClick>
            <a:extLst>
              <a:ext uri="{FF2B5EF4-FFF2-40B4-BE49-F238E27FC236}">
                <a16:creationId xmlns:a16="http://schemas.microsoft.com/office/drawing/2014/main" id="{C660B779-A887-4D7D-B0B5-62C12AA3E95C}"/>
              </a:ext>
            </a:extLst>
          </p:cNvPr>
          <p:cNvSpPr/>
          <p:nvPr/>
        </p:nvSpPr>
        <p:spPr>
          <a:xfrm>
            <a:off x="508443" y="4372995"/>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6</a:t>
            </a:r>
          </a:p>
        </p:txBody>
      </p:sp>
      <p:sp>
        <p:nvSpPr>
          <p:cNvPr id="63" name="Action Button: Blank 62">
            <a:hlinkClick r:id="" action="ppaction://noaction" highlightClick="1">
              <a:snd r:embed="rId12" name="S8_7.wav"/>
            </a:hlinkClick>
            <a:extLst>
              <a:ext uri="{FF2B5EF4-FFF2-40B4-BE49-F238E27FC236}">
                <a16:creationId xmlns:a16="http://schemas.microsoft.com/office/drawing/2014/main" id="{BECDFC08-E7D2-475C-8F14-451762D0701D}"/>
              </a:ext>
            </a:extLst>
          </p:cNvPr>
          <p:cNvSpPr/>
          <p:nvPr/>
        </p:nvSpPr>
        <p:spPr>
          <a:xfrm>
            <a:off x="509763" y="4847263"/>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7</a:t>
            </a:r>
          </a:p>
        </p:txBody>
      </p:sp>
      <p:sp>
        <p:nvSpPr>
          <p:cNvPr id="64" name="Action Button: Blank 63">
            <a:hlinkClick r:id="" action="ppaction://noaction" highlightClick="1">
              <a:snd r:embed="rId13" name="S8_8.wav"/>
            </a:hlinkClick>
            <a:extLst>
              <a:ext uri="{FF2B5EF4-FFF2-40B4-BE49-F238E27FC236}">
                <a16:creationId xmlns:a16="http://schemas.microsoft.com/office/drawing/2014/main" id="{876DEC1C-9D2D-48F3-BCB3-2D977B0CF4DD}"/>
              </a:ext>
            </a:extLst>
          </p:cNvPr>
          <p:cNvSpPr/>
          <p:nvPr/>
        </p:nvSpPr>
        <p:spPr>
          <a:xfrm>
            <a:off x="509764" y="5354520"/>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8</a:t>
            </a:r>
          </a:p>
        </p:txBody>
      </p:sp>
      <p:sp>
        <p:nvSpPr>
          <p:cNvPr id="65" name="Action Button: Blank 64">
            <a:hlinkClick r:id="" action="ppaction://noaction" highlightClick="1">
              <a:snd r:embed="rId14" name="S8_9.wav"/>
            </a:hlinkClick>
            <a:extLst>
              <a:ext uri="{FF2B5EF4-FFF2-40B4-BE49-F238E27FC236}">
                <a16:creationId xmlns:a16="http://schemas.microsoft.com/office/drawing/2014/main" id="{EBEA7A24-5FFE-46EF-8E8F-64C18C5D6607}"/>
              </a:ext>
            </a:extLst>
          </p:cNvPr>
          <p:cNvSpPr/>
          <p:nvPr/>
        </p:nvSpPr>
        <p:spPr>
          <a:xfrm>
            <a:off x="511084" y="5817687"/>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9</a:t>
            </a:r>
          </a:p>
        </p:txBody>
      </p:sp>
      <p:sp>
        <p:nvSpPr>
          <p:cNvPr id="66" name="Action Button: Blank 65">
            <a:hlinkClick r:id="" action="ppaction://noaction" highlightClick="1">
              <a:snd r:embed="rId15" name="S8_1.wav"/>
            </a:hlinkClick>
            <a:extLst>
              <a:ext uri="{FF2B5EF4-FFF2-40B4-BE49-F238E27FC236}">
                <a16:creationId xmlns:a16="http://schemas.microsoft.com/office/drawing/2014/main" id="{13ED3402-0DE3-422E-A4C3-092B2C44DFD5}"/>
              </a:ext>
            </a:extLst>
          </p:cNvPr>
          <p:cNvSpPr/>
          <p:nvPr/>
        </p:nvSpPr>
        <p:spPr>
          <a:xfrm>
            <a:off x="498331" y="2030571"/>
            <a:ext cx="44743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FFFFFF"/>
                </a:solidFill>
                <a:latin typeface="Century Gothic" panose="020B0502020202020204" pitchFamily="34" charset="0"/>
              </a:rPr>
              <a:t>1</a:t>
            </a:r>
            <a:endPar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86113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4" grpId="0"/>
      <p:bldP spid="55" grpId="0"/>
      <p:bldP spid="56" grpId="0"/>
      <p:bldP spid="57" grpId="0"/>
      <p:bldP spid="58" grpId="0"/>
      <p:bldP spid="59" grpId="0"/>
      <p:bldP spid="6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a:solidFill>
                  <a:srgbClr val="002060"/>
                </a:solidFill>
                <a:latin typeface="Century Gothic" panose="020B0502020202020204" pitchFamily="34" charset="0"/>
                <a:cs typeface="Arial"/>
                <a:sym typeface="Arial"/>
              </a:rPr>
              <a:t>Follow up 3:</a:t>
            </a:r>
            <a:endParaRPr lang="en-GB" sz="3200" dirty="0"/>
          </a:p>
        </p:txBody>
      </p:sp>
      <p:pic>
        <p:nvPicPr>
          <p:cNvPr id="8" name="Picture 7" descr="Icon&#10;&#10;Description automatically generated">
            <a:extLst>
              <a:ext uri="{FF2B5EF4-FFF2-40B4-BE49-F238E27FC236}">
                <a16:creationId xmlns:a16="http://schemas.microsoft.com/office/drawing/2014/main" id="{80D9A9AC-8259-4142-A405-4445BF42A4EC}"/>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9" name="Title 2">
            <a:extLst>
              <a:ext uri="{FF2B5EF4-FFF2-40B4-BE49-F238E27FC236}">
                <a16:creationId xmlns:a16="http://schemas.microsoft.com/office/drawing/2014/main" id="{DC49E32B-3859-4E8C-9040-D8F27C077AE8}"/>
              </a:ext>
            </a:extLst>
          </p:cNvPr>
          <p:cNvSpPr txBox="1">
            <a:spLocks/>
          </p:cNvSpPr>
          <p:nvPr/>
        </p:nvSpPr>
        <p:spPr>
          <a:xfrm>
            <a:off x="11315774" y="626019"/>
            <a:ext cx="648000" cy="374973"/>
          </a:xfrm>
          <a:prstGeom prst="rect">
            <a:avLst/>
          </a:prstGeom>
          <a:solidFill>
            <a:srgbClr val="786EB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a:solidFill>
                  <a:schemeClr val="bg1"/>
                </a:solidFill>
                <a:latin typeface="Century Gothic" panose="020B0502020202020204" pitchFamily="34" charset="0"/>
              </a:rPr>
              <a:t>lire</a:t>
            </a:r>
          </a:p>
        </p:txBody>
      </p:sp>
      <p:sp>
        <p:nvSpPr>
          <p:cNvPr id="10" name="TextBox 9">
            <a:extLst>
              <a:ext uri="{FF2B5EF4-FFF2-40B4-BE49-F238E27FC236}">
                <a16:creationId xmlns:a16="http://schemas.microsoft.com/office/drawing/2014/main" id="{DE03CDC7-0712-4012-9C2C-0B276BBD2857}"/>
              </a:ext>
            </a:extLst>
          </p:cNvPr>
          <p:cNvSpPr txBox="1"/>
          <p:nvPr/>
        </p:nvSpPr>
        <p:spPr>
          <a:xfrm>
            <a:off x="155133" y="937275"/>
            <a:ext cx="5940867" cy="5632311"/>
          </a:xfrm>
          <a:custGeom>
            <a:avLst/>
            <a:gdLst>
              <a:gd name="connsiteX0" fmla="*/ 0 w 5940867"/>
              <a:gd name="connsiteY0" fmla="*/ 0 h 5632311"/>
              <a:gd name="connsiteX1" fmla="*/ 415861 w 5940867"/>
              <a:gd name="connsiteY1" fmla="*/ 0 h 5632311"/>
              <a:gd name="connsiteX2" fmla="*/ 1128765 w 5940867"/>
              <a:gd name="connsiteY2" fmla="*/ 0 h 5632311"/>
              <a:gd name="connsiteX3" fmla="*/ 1604034 w 5940867"/>
              <a:gd name="connsiteY3" fmla="*/ 0 h 5632311"/>
              <a:gd name="connsiteX4" fmla="*/ 2316938 w 5940867"/>
              <a:gd name="connsiteY4" fmla="*/ 0 h 5632311"/>
              <a:gd name="connsiteX5" fmla="*/ 2792207 w 5940867"/>
              <a:gd name="connsiteY5" fmla="*/ 0 h 5632311"/>
              <a:gd name="connsiteX6" fmla="*/ 3267477 w 5940867"/>
              <a:gd name="connsiteY6" fmla="*/ 0 h 5632311"/>
              <a:gd name="connsiteX7" fmla="*/ 3802155 w 5940867"/>
              <a:gd name="connsiteY7" fmla="*/ 0 h 5632311"/>
              <a:gd name="connsiteX8" fmla="*/ 4218016 w 5940867"/>
              <a:gd name="connsiteY8" fmla="*/ 0 h 5632311"/>
              <a:gd name="connsiteX9" fmla="*/ 4871511 w 5940867"/>
              <a:gd name="connsiteY9" fmla="*/ 0 h 5632311"/>
              <a:gd name="connsiteX10" fmla="*/ 5346780 w 5940867"/>
              <a:gd name="connsiteY10" fmla="*/ 0 h 5632311"/>
              <a:gd name="connsiteX11" fmla="*/ 5940867 w 5940867"/>
              <a:gd name="connsiteY11" fmla="*/ 0 h 5632311"/>
              <a:gd name="connsiteX12" fmla="*/ 5940867 w 5940867"/>
              <a:gd name="connsiteY12" fmla="*/ 675877 h 5632311"/>
              <a:gd name="connsiteX13" fmla="*/ 5940867 w 5940867"/>
              <a:gd name="connsiteY13" fmla="*/ 1295432 h 5632311"/>
              <a:gd name="connsiteX14" fmla="*/ 5940867 w 5940867"/>
              <a:gd name="connsiteY14" fmla="*/ 1914986 h 5632311"/>
              <a:gd name="connsiteX15" fmla="*/ 5940867 w 5940867"/>
              <a:gd name="connsiteY15" fmla="*/ 2534540 h 5632311"/>
              <a:gd name="connsiteX16" fmla="*/ 5940867 w 5940867"/>
              <a:gd name="connsiteY16" fmla="*/ 3210417 h 5632311"/>
              <a:gd name="connsiteX17" fmla="*/ 5940867 w 5940867"/>
              <a:gd name="connsiteY17" fmla="*/ 3829971 h 5632311"/>
              <a:gd name="connsiteX18" fmla="*/ 5940867 w 5940867"/>
              <a:gd name="connsiteY18" fmla="*/ 4224233 h 5632311"/>
              <a:gd name="connsiteX19" fmla="*/ 5940867 w 5940867"/>
              <a:gd name="connsiteY19" fmla="*/ 4843787 h 5632311"/>
              <a:gd name="connsiteX20" fmla="*/ 5940867 w 5940867"/>
              <a:gd name="connsiteY20" fmla="*/ 5632311 h 5632311"/>
              <a:gd name="connsiteX21" fmla="*/ 5227963 w 5940867"/>
              <a:gd name="connsiteY21" fmla="*/ 5632311 h 5632311"/>
              <a:gd name="connsiteX22" fmla="*/ 4633876 w 5940867"/>
              <a:gd name="connsiteY22" fmla="*/ 5632311 h 5632311"/>
              <a:gd name="connsiteX23" fmla="*/ 4158607 w 5940867"/>
              <a:gd name="connsiteY23" fmla="*/ 5632311 h 5632311"/>
              <a:gd name="connsiteX24" fmla="*/ 3445703 w 5940867"/>
              <a:gd name="connsiteY24" fmla="*/ 5632311 h 5632311"/>
              <a:gd name="connsiteX25" fmla="*/ 2970434 w 5940867"/>
              <a:gd name="connsiteY25" fmla="*/ 5632311 h 5632311"/>
              <a:gd name="connsiteX26" fmla="*/ 2316938 w 5940867"/>
              <a:gd name="connsiteY26" fmla="*/ 5632311 h 5632311"/>
              <a:gd name="connsiteX27" fmla="*/ 1722851 w 5940867"/>
              <a:gd name="connsiteY27" fmla="*/ 5632311 h 5632311"/>
              <a:gd name="connsiteX28" fmla="*/ 1188173 w 5940867"/>
              <a:gd name="connsiteY28" fmla="*/ 5632311 h 5632311"/>
              <a:gd name="connsiteX29" fmla="*/ 772313 w 5940867"/>
              <a:gd name="connsiteY29" fmla="*/ 5632311 h 5632311"/>
              <a:gd name="connsiteX30" fmla="*/ 0 w 5940867"/>
              <a:gd name="connsiteY30" fmla="*/ 5632311 h 5632311"/>
              <a:gd name="connsiteX31" fmla="*/ 0 w 5940867"/>
              <a:gd name="connsiteY31" fmla="*/ 5012757 h 5632311"/>
              <a:gd name="connsiteX32" fmla="*/ 0 w 5940867"/>
              <a:gd name="connsiteY32" fmla="*/ 4449526 h 5632311"/>
              <a:gd name="connsiteX33" fmla="*/ 0 w 5940867"/>
              <a:gd name="connsiteY33" fmla="*/ 3998941 h 5632311"/>
              <a:gd name="connsiteX34" fmla="*/ 0 w 5940867"/>
              <a:gd name="connsiteY34" fmla="*/ 3548356 h 5632311"/>
              <a:gd name="connsiteX35" fmla="*/ 0 w 5940867"/>
              <a:gd name="connsiteY35" fmla="*/ 3041448 h 5632311"/>
              <a:gd name="connsiteX36" fmla="*/ 0 w 5940867"/>
              <a:gd name="connsiteY36" fmla="*/ 2421894 h 5632311"/>
              <a:gd name="connsiteX37" fmla="*/ 0 w 5940867"/>
              <a:gd name="connsiteY37" fmla="*/ 2027632 h 5632311"/>
              <a:gd name="connsiteX38" fmla="*/ 0 w 5940867"/>
              <a:gd name="connsiteY38" fmla="*/ 1520724 h 5632311"/>
              <a:gd name="connsiteX39" fmla="*/ 0 w 5940867"/>
              <a:gd name="connsiteY39" fmla="*/ 1070139 h 5632311"/>
              <a:gd name="connsiteX40" fmla="*/ 0 w 5940867"/>
              <a:gd name="connsiteY40" fmla="*/ 619554 h 5632311"/>
              <a:gd name="connsiteX41" fmla="*/ 0 w 5940867"/>
              <a:gd name="connsiteY41" fmla="*/ 0 h 5632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940867" h="5632311" fill="none" extrusionOk="0">
                <a:moveTo>
                  <a:pt x="0" y="0"/>
                </a:moveTo>
                <a:cubicBezTo>
                  <a:pt x="148138" y="-2253"/>
                  <a:pt x="222481" y="4693"/>
                  <a:pt x="415861" y="0"/>
                </a:cubicBezTo>
                <a:cubicBezTo>
                  <a:pt x="609241" y="-4693"/>
                  <a:pt x="885514" y="42913"/>
                  <a:pt x="1128765" y="0"/>
                </a:cubicBezTo>
                <a:cubicBezTo>
                  <a:pt x="1372016" y="-42913"/>
                  <a:pt x="1448027" y="14830"/>
                  <a:pt x="1604034" y="0"/>
                </a:cubicBezTo>
                <a:cubicBezTo>
                  <a:pt x="1760041" y="-14830"/>
                  <a:pt x="2163031" y="28306"/>
                  <a:pt x="2316938" y="0"/>
                </a:cubicBezTo>
                <a:cubicBezTo>
                  <a:pt x="2470845" y="-28306"/>
                  <a:pt x="2656143" y="23094"/>
                  <a:pt x="2792207" y="0"/>
                </a:cubicBezTo>
                <a:cubicBezTo>
                  <a:pt x="2928271" y="-23094"/>
                  <a:pt x="3144053" y="55345"/>
                  <a:pt x="3267477" y="0"/>
                </a:cubicBezTo>
                <a:cubicBezTo>
                  <a:pt x="3390901" y="-55345"/>
                  <a:pt x="3582003" y="35449"/>
                  <a:pt x="3802155" y="0"/>
                </a:cubicBezTo>
                <a:cubicBezTo>
                  <a:pt x="4022307" y="-35449"/>
                  <a:pt x="4023389" y="7666"/>
                  <a:pt x="4218016" y="0"/>
                </a:cubicBezTo>
                <a:cubicBezTo>
                  <a:pt x="4412643" y="-7666"/>
                  <a:pt x="4664884" y="61309"/>
                  <a:pt x="4871511" y="0"/>
                </a:cubicBezTo>
                <a:cubicBezTo>
                  <a:pt x="5078139" y="-61309"/>
                  <a:pt x="5235173" y="48525"/>
                  <a:pt x="5346780" y="0"/>
                </a:cubicBezTo>
                <a:cubicBezTo>
                  <a:pt x="5458387" y="-48525"/>
                  <a:pt x="5777468" y="16781"/>
                  <a:pt x="5940867" y="0"/>
                </a:cubicBezTo>
                <a:cubicBezTo>
                  <a:pt x="6020545" y="303611"/>
                  <a:pt x="5913712" y="522705"/>
                  <a:pt x="5940867" y="675877"/>
                </a:cubicBezTo>
                <a:cubicBezTo>
                  <a:pt x="5968022" y="829049"/>
                  <a:pt x="5878847" y="1163656"/>
                  <a:pt x="5940867" y="1295432"/>
                </a:cubicBezTo>
                <a:cubicBezTo>
                  <a:pt x="6002887" y="1427208"/>
                  <a:pt x="5919123" y="1633482"/>
                  <a:pt x="5940867" y="1914986"/>
                </a:cubicBezTo>
                <a:cubicBezTo>
                  <a:pt x="5962611" y="2196490"/>
                  <a:pt x="5908844" y="2347503"/>
                  <a:pt x="5940867" y="2534540"/>
                </a:cubicBezTo>
                <a:cubicBezTo>
                  <a:pt x="5972890" y="2721577"/>
                  <a:pt x="5926548" y="2977127"/>
                  <a:pt x="5940867" y="3210417"/>
                </a:cubicBezTo>
                <a:cubicBezTo>
                  <a:pt x="5955186" y="3443707"/>
                  <a:pt x="5929628" y="3701712"/>
                  <a:pt x="5940867" y="3829971"/>
                </a:cubicBezTo>
                <a:cubicBezTo>
                  <a:pt x="5952106" y="3958230"/>
                  <a:pt x="5906523" y="4066653"/>
                  <a:pt x="5940867" y="4224233"/>
                </a:cubicBezTo>
                <a:cubicBezTo>
                  <a:pt x="5975211" y="4381813"/>
                  <a:pt x="5903814" y="4661912"/>
                  <a:pt x="5940867" y="4843787"/>
                </a:cubicBezTo>
                <a:cubicBezTo>
                  <a:pt x="5977920" y="5025662"/>
                  <a:pt x="5894323" y="5387539"/>
                  <a:pt x="5940867" y="5632311"/>
                </a:cubicBezTo>
                <a:cubicBezTo>
                  <a:pt x="5622508" y="5649950"/>
                  <a:pt x="5414394" y="5588663"/>
                  <a:pt x="5227963" y="5632311"/>
                </a:cubicBezTo>
                <a:cubicBezTo>
                  <a:pt x="5041532" y="5675959"/>
                  <a:pt x="4839641" y="5589074"/>
                  <a:pt x="4633876" y="5632311"/>
                </a:cubicBezTo>
                <a:cubicBezTo>
                  <a:pt x="4428111" y="5675548"/>
                  <a:pt x="4290016" y="5597788"/>
                  <a:pt x="4158607" y="5632311"/>
                </a:cubicBezTo>
                <a:cubicBezTo>
                  <a:pt x="4027198" y="5666834"/>
                  <a:pt x="3778963" y="5617000"/>
                  <a:pt x="3445703" y="5632311"/>
                </a:cubicBezTo>
                <a:cubicBezTo>
                  <a:pt x="3112443" y="5647622"/>
                  <a:pt x="3151254" y="5630066"/>
                  <a:pt x="2970434" y="5632311"/>
                </a:cubicBezTo>
                <a:cubicBezTo>
                  <a:pt x="2789614" y="5634556"/>
                  <a:pt x="2628391" y="5618192"/>
                  <a:pt x="2316938" y="5632311"/>
                </a:cubicBezTo>
                <a:cubicBezTo>
                  <a:pt x="2005485" y="5646430"/>
                  <a:pt x="1911698" y="5571799"/>
                  <a:pt x="1722851" y="5632311"/>
                </a:cubicBezTo>
                <a:cubicBezTo>
                  <a:pt x="1534004" y="5692823"/>
                  <a:pt x="1315300" y="5583537"/>
                  <a:pt x="1188173" y="5632311"/>
                </a:cubicBezTo>
                <a:cubicBezTo>
                  <a:pt x="1061046" y="5681085"/>
                  <a:pt x="958948" y="5618776"/>
                  <a:pt x="772313" y="5632311"/>
                </a:cubicBezTo>
                <a:cubicBezTo>
                  <a:pt x="585678" y="5645846"/>
                  <a:pt x="200796" y="5623494"/>
                  <a:pt x="0" y="5632311"/>
                </a:cubicBezTo>
                <a:cubicBezTo>
                  <a:pt x="-69728" y="5356001"/>
                  <a:pt x="57861" y="5158791"/>
                  <a:pt x="0" y="5012757"/>
                </a:cubicBezTo>
                <a:cubicBezTo>
                  <a:pt x="-57861" y="4866723"/>
                  <a:pt x="53441" y="4576368"/>
                  <a:pt x="0" y="4449526"/>
                </a:cubicBezTo>
                <a:cubicBezTo>
                  <a:pt x="-53441" y="4322684"/>
                  <a:pt x="20147" y="4183295"/>
                  <a:pt x="0" y="3998941"/>
                </a:cubicBezTo>
                <a:cubicBezTo>
                  <a:pt x="-20147" y="3814588"/>
                  <a:pt x="52097" y="3763933"/>
                  <a:pt x="0" y="3548356"/>
                </a:cubicBezTo>
                <a:cubicBezTo>
                  <a:pt x="-52097" y="3332779"/>
                  <a:pt x="2175" y="3155091"/>
                  <a:pt x="0" y="3041448"/>
                </a:cubicBezTo>
                <a:cubicBezTo>
                  <a:pt x="-2175" y="2927805"/>
                  <a:pt x="65836" y="2701703"/>
                  <a:pt x="0" y="2421894"/>
                </a:cubicBezTo>
                <a:cubicBezTo>
                  <a:pt x="-65836" y="2142085"/>
                  <a:pt x="30511" y="2160239"/>
                  <a:pt x="0" y="2027632"/>
                </a:cubicBezTo>
                <a:cubicBezTo>
                  <a:pt x="-30511" y="1895025"/>
                  <a:pt x="24011" y="1660713"/>
                  <a:pt x="0" y="1520724"/>
                </a:cubicBezTo>
                <a:cubicBezTo>
                  <a:pt x="-24011" y="1380735"/>
                  <a:pt x="32449" y="1238416"/>
                  <a:pt x="0" y="1070139"/>
                </a:cubicBezTo>
                <a:cubicBezTo>
                  <a:pt x="-32449" y="901862"/>
                  <a:pt x="14448" y="737887"/>
                  <a:pt x="0" y="619554"/>
                </a:cubicBezTo>
                <a:cubicBezTo>
                  <a:pt x="-14448" y="501221"/>
                  <a:pt x="5689" y="142019"/>
                  <a:pt x="0" y="0"/>
                </a:cubicBezTo>
                <a:close/>
              </a:path>
              <a:path w="5940867" h="5632311" stroke="0" extrusionOk="0">
                <a:moveTo>
                  <a:pt x="0" y="0"/>
                </a:moveTo>
                <a:cubicBezTo>
                  <a:pt x="186702" y="-43215"/>
                  <a:pt x="211724" y="7417"/>
                  <a:pt x="415861" y="0"/>
                </a:cubicBezTo>
                <a:cubicBezTo>
                  <a:pt x="619998" y="-7417"/>
                  <a:pt x="852905" y="58200"/>
                  <a:pt x="1069356" y="0"/>
                </a:cubicBezTo>
                <a:cubicBezTo>
                  <a:pt x="1285808" y="-58200"/>
                  <a:pt x="1359086" y="32105"/>
                  <a:pt x="1485217" y="0"/>
                </a:cubicBezTo>
                <a:cubicBezTo>
                  <a:pt x="1611348" y="-32105"/>
                  <a:pt x="1738870" y="35866"/>
                  <a:pt x="1960486" y="0"/>
                </a:cubicBezTo>
                <a:cubicBezTo>
                  <a:pt x="2182102" y="-35866"/>
                  <a:pt x="2218669" y="9116"/>
                  <a:pt x="2435755" y="0"/>
                </a:cubicBezTo>
                <a:cubicBezTo>
                  <a:pt x="2652841" y="-9116"/>
                  <a:pt x="2903795" y="8561"/>
                  <a:pt x="3029842" y="0"/>
                </a:cubicBezTo>
                <a:cubicBezTo>
                  <a:pt x="3155889" y="-8561"/>
                  <a:pt x="3433206" y="47329"/>
                  <a:pt x="3742746" y="0"/>
                </a:cubicBezTo>
                <a:cubicBezTo>
                  <a:pt x="4052286" y="-47329"/>
                  <a:pt x="4025735" y="7831"/>
                  <a:pt x="4158607" y="0"/>
                </a:cubicBezTo>
                <a:cubicBezTo>
                  <a:pt x="4291479" y="-7831"/>
                  <a:pt x="4497424" y="51231"/>
                  <a:pt x="4812102" y="0"/>
                </a:cubicBezTo>
                <a:cubicBezTo>
                  <a:pt x="5126780" y="-51231"/>
                  <a:pt x="5123311" y="40756"/>
                  <a:pt x="5346780" y="0"/>
                </a:cubicBezTo>
                <a:cubicBezTo>
                  <a:pt x="5570249" y="-40756"/>
                  <a:pt x="5670064" y="49991"/>
                  <a:pt x="5940867" y="0"/>
                </a:cubicBezTo>
                <a:cubicBezTo>
                  <a:pt x="5978450" y="142043"/>
                  <a:pt x="5901161" y="280950"/>
                  <a:pt x="5940867" y="450585"/>
                </a:cubicBezTo>
                <a:cubicBezTo>
                  <a:pt x="5980573" y="620220"/>
                  <a:pt x="5908031" y="689314"/>
                  <a:pt x="5940867" y="844847"/>
                </a:cubicBezTo>
                <a:cubicBezTo>
                  <a:pt x="5973703" y="1000380"/>
                  <a:pt x="5896601" y="1078027"/>
                  <a:pt x="5940867" y="1295432"/>
                </a:cubicBezTo>
                <a:cubicBezTo>
                  <a:pt x="5985133" y="1512838"/>
                  <a:pt x="5913097" y="1661326"/>
                  <a:pt x="5940867" y="1971309"/>
                </a:cubicBezTo>
                <a:cubicBezTo>
                  <a:pt x="5968637" y="2281292"/>
                  <a:pt x="5892767" y="2359705"/>
                  <a:pt x="5940867" y="2534540"/>
                </a:cubicBezTo>
                <a:cubicBezTo>
                  <a:pt x="5988967" y="2709375"/>
                  <a:pt x="5892503" y="2929319"/>
                  <a:pt x="5940867" y="3097771"/>
                </a:cubicBezTo>
                <a:cubicBezTo>
                  <a:pt x="5989231" y="3266223"/>
                  <a:pt x="5894532" y="3422871"/>
                  <a:pt x="5940867" y="3548356"/>
                </a:cubicBezTo>
                <a:cubicBezTo>
                  <a:pt x="5987202" y="3673841"/>
                  <a:pt x="5891288" y="3996981"/>
                  <a:pt x="5940867" y="4111587"/>
                </a:cubicBezTo>
                <a:cubicBezTo>
                  <a:pt x="5990446" y="4226193"/>
                  <a:pt x="5926112" y="4355414"/>
                  <a:pt x="5940867" y="4505849"/>
                </a:cubicBezTo>
                <a:cubicBezTo>
                  <a:pt x="5955622" y="4656284"/>
                  <a:pt x="5883828" y="4813745"/>
                  <a:pt x="5940867" y="5012757"/>
                </a:cubicBezTo>
                <a:cubicBezTo>
                  <a:pt x="5997906" y="5211769"/>
                  <a:pt x="5931951" y="5489731"/>
                  <a:pt x="5940867" y="5632311"/>
                </a:cubicBezTo>
                <a:cubicBezTo>
                  <a:pt x="5740357" y="5634055"/>
                  <a:pt x="5582040" y="5618255"/>
                  <a:pt x="5465598" y="5632311"/>
                </a:cubicBezTo>
                <a:cubicBezTo>
                  <a:pt x="5349156" y="5646367"/>
                  <a:pt x="5166859" y="5592060"/>
                  <a:pt x="4930920" y="5632311"/>
                </a:cubicBezTo>
                <a:cubicBezTo>
                  <a:pt x="4694981" y="5672562"/>
                  <a:pt x="4465276" y="5597035"/>
                  <a:pt x="4218016" y="5632311"/>
                </a:cubicBezTo>
                <a:cubicBezTo>
                  <a:pt x="3970756" y="5667587"/>
                  <a:pt x="3765221" y="5600879"/>
                  <a:pt x="3564520" y="5632311"/>
                </a:cubicBezTo>
                <a:cubicBezTo>
                  <a:pt x="3363819" y="5663743"/>
                  <a:pt x="3198150" y="5629224"/>
                  <a:pt x="3089251" y="5632311"/>
                </a:cubicBezTo>
                <a:cubicBezTo>
                  <a:pt x="2980352" y="5635398"/>
                  <a:pt x="2523824" y="5589670"/>
                  <a:pt x="2376347" y="5632311"/>
                </a:cubicBezTo>
                <a:cubicBezTo>
                  <a:pt x="2228870" y="5674952"/>
                  <a:pt x="2032759" y="5619411"/>
                  <a:pt x="1901077" y="5632311"/>
                </a:cubicBezTo>
                <a:cubicBezTo>
                  <a:pt x="1769395" y="5645211"/>
                  <a:pt x="1522915" y="5608010"/>
                  <a:pt x="1247582" y="5632311"/>
                </a:cubicBezTo>
                <a:cubicBezTo>
                  <a:pt x="972250" y="5656612"/>
                  <a:pt x="959656" y="5617728"/>
                  <a:pt x="831721" y="5632311"/>
                </a:cubicBezTo>
                <a:cubicBezTo>
                  <a:pt x="703786" y="5646894"/>
                  <a:pt x="176927" y="5587758"/>
                  <a:pt x="0" y="5632311"/>
                </a:cubicBezTo>
                <a:cubicBezTo>
                  <a:pt x="-64142" y="5374675"/>
                  <a:pt x="31208" y="5181807"/>
                  <a:pt x="0" y="5012757"/>
                </a:cubicBezTo>
                <a:cubicBezTo>
                  <a:pt x="-31208" y="4843707"/>
                  <a:pt x="33104" y="4700339"/>
                  <a:pt x="0" y="4449526"/>
                </a:cubicBezTo>
                <a:cubicBezTo>
                  <a:pt x="-33104" y="4198713"/>
                  <a:pt x="66784" y="3963456"/>
                  <a:pt x="0" y="3829971"/>
                </a:cubicBezTo>
                <a:cubicBezTo>
                  <a:pt x="-66784" y="3696486"/>
                  <a:pt x="68772" y="3455992"/>
                  <a:pt x="0" y="3154094"/>
                </a:cubicBezTo>
                <a:cubicBezTo>
                  <a:pt x="-68772" y="2852196"/>
                  <a:pt x="48970" y="2813208"/>
                  <a:pt x="0" y="2647186"/>
                </a:cubicBezTo>
                <a:cubicBezTo>
                  <a:pt x="-48970" y="2481164"/>
                  <a:pt x="65350" y="2173844"/>
                  <a:pt x="0" y="2027632"/>
                </a:cubicBezTo>
                <a:cubicBezTo>
                  <a:pt x="-65350" y="1881420"/>
                  <a:pt x="25479" y="1743888"/>
                  <a:pt x="0" y="1633370"/>
                </a:cubicBezTo>
                <a:cubicBezTo>
                  <a:pt x="-25479" y="1522852"/>
                  <a:pt x="31833" y="1346573"/>
                  <a:pt x="0" y="1126462"/>
                </a:cubicBezTo>
                <a:cubicBezTo>
                  <a:pt x="-31833" y="906351"/>
                  <a:pt x="11655" y="862274"/>
                  <a:pt x="0" y="675877"/>
                </a:cubicBezTo>
                <a:cubicBezTo>
                  <a:pt x="-11655" y="489480"/>
                  <a:pt x="57948" y="194562"/>
                  <a:pt x="0" y="0"/>
                </a:cubicBezTo>
                <a:close/>
              </a:path>
            </a:pathLst>
          </a:custGeom>
          <a:solidFill>
            <a:srgbClr val="EFF9FB"/>
          </a:solidFill>
          <a:ln w="38100">
            <a:solidFill>
              <a:srgbClr val="2E94AF"/>
            </a:solidFill>
            <a:extLst>
              <a:ext uri="{C807C97D-BFC1-408E-A445-0C87EB9F89A2}">
                <ask:lineSketchStyleProps xmlns:ask="http://schemas.microsoft.com/office/drawing/2018/sketchyshapes" sd="4095730276">
                  <a:prstGeom prst="rect">
                    <a:avLst/>
                  </a:prstGeom>
                  <ask:type>
                    <ask:lineSketchScribble/>
                  </ask:type>
                </ask:lineSketchStyleProps>
              </a:ext>
            </a:extLst>
          </a:ln>
        </p:spPr>
        <p:txBody>
          <a:bodyPr wrap="square" rtlCol="0">
            <a:spAutoFit/>
          </a:bodyPr>
          <a:lstStyle/>
          <a:p>
            <a:endParaRPr lang="en-GB" sz="2000" dirty="0">
              <a:solidFill>
                <a:prstClr val="black"/>
              </a:solidFill>
              <a:latin typeface="Century Gothic"/>
            </a:endParaRPr>
          </a:p>
          <a:p>
            <a:endParaRPr lang="en-GB" sz="2000" dirty="0">
              <a:solidFill>
                <a:prstClr val="black"/>
              </a:solidFill>
              <a:latin typeface="Century Gothic"/>
            </a:endParaRPr>
          </a:p>
          <a:p>
            <a:endParaRPr lang="en-GB" sz="2000" dirty="0">
              <a:solidFill>
                <a:prstClr val="black"/>
              </a:solidFill>
              <a:latin typeface="Century Gothic"/>
            </a:endParaRPr>
          </a:p>
          <a:p>
            <a:endParaRPr lang="en-GB" sz="2000" dirty="0">
              <a:solidFill>
                <a:prstClr val="black"/>
              </a:solidFill>
              <a:latin typeface="Century Gothic"/>
            </a:endParaRPr>
          </a:p>
          <a:p>
            <a:endParaRPr lang="en-GB" sz="2000" dirty="0">
              <a:solidFill>
                <a:prstClr val="black"/>
              </a:solidFill>
              <a:latin typeface="Century Gothic"/>
            </a:endParaRPr>
          </a:p>
          <a:p>
            <a:endParaRPr lang="en-GB" sz="2000" dirty="0">
              <a:solidFill>
                <a:prstClr val="black"/>
              </a:solidFill>
              <a:latin typeface="Century Gothic"/>
            </a:endParaRPr>
          </a:p>
          <a:p>
            <a:endParaRPr lang="en-GB" sz="2000" dirty="0">
              <a:solidFill>
                <a:prstClr val="black"/>
              </a:solidFill>
              <a:latin typeface="Century Gothic"/>
            </a:endParaRPr>
          </a:p>
          <a:p>
            <a:endParaRPr lang="en-GB" sz="2000" dirty="0">
              <a:solidFill>
                <a:prstClr val="black"/>
              </a:solidFill>
              <a:latin typeface="Century Gothic"/>
            </a:endParaRPr>
          </a:p>
          <a:p>
            <a:endParaRPr lang="en-GB" sz="2000" dirty="0">
              <a:solidFill>
                <a:prstClr val="black"/>
              </a:solidFill>
              <a:latin typeface="Century Gothic"/>
            </a:endParaRPr>
          </a:p>
          <a:p>
            <a:endParaRPr lang="en-GB" sz="2000" dirty="0">
              <a:solidFill>
                <a:prstClr val="black"/>
              </a:solidFill>
              <a:latin typeface="Century Gothic"/>
            </a:endParaRPr>
          </a:p>
          <a:p>
            <a:endParaRPr lang="en-GB" sz="2000" dirty="0">
              <a:solidFill>
                <a:prstClr val="black"/>
              </a:solidFill>
              <a:latin typeface="Century Gothic"/>
            </a:endParaRPr>
          </a:p>
          <a:p>
            <a:endParaRPr lang="en-GB" sz="2000" dirty="0">
              <a:solidFill>
                <a:prstClr val="black"/>
              </a:solidFill>
              <a:latin typeface="Century Gothic"/>
            </a:endParaRPr>
          </a:p>
          <a:p>
            <a:endParaRPr lang="en-GB" sz="2000" dirty="0">
              <a:solidFill>
                <a:prstClr val="black"/>
              </a:solidFill>
              <a:latin typeface="Century Gothic"/>
            </a:endParaRPr>
          </a:p>
          <a:p>
            <a:endParaRPr lang="en-GB" sz="2000" dirty="0">
              <a:solidFill>
                <a:prstClr val="black"/>
              </a:solidFill>
              <a:latin typeface="Century Gothic"/>
            </a:endParaRPr>
          </a:p>
          <a:p>
            <a:endParaRPr lang="en-GB" sz="2000" dirty="0">
              <a:solidFill>
                <a:prstClr val="black"/>
              </a:solidFill>
              <a:latin typeface="Century Gothic"/>
            </a:endParaRPr>
          </a:p>
          <a:p>
            <a:endParaRPr lang="en-GB" sz="2000" dirty="0">
              <a:solidFill>
                <a:prstClr val="black"/>
              </a:solidFill>
              <a:latin typeface="Century Gothic"/>
            </a:endParaRPr>
          </a:p>
          <a:p>
            <a:endParaRPr lang="en-GB" sz="2000" dirty="0">
              <a:solidFill>
                <a:prstClr val="black"/>
              </a:solidFill>
              <a:latin typeface="Century Gothic"/>
            </a:endParaRPr>
          </a:p>
          <a:p>
            <a:endParaRPr lang="en-GB" sz="2000" dirty="0">
              <a:solidFill>
                <a:prstClr val="black"/>
              </a:solidFill>
              <a:latin typeface="Century Gothic"/>
            </a:endParaRPr>
          </a:p>
        </p:txBody>
      </p:sp>
      <p:sp>
        <p:nvSpPr>
          <p:cNvPr id="11" name="TextBox 10">
            <a:extLst>
              <a:ext uri="{FF2B5EF4-FFF2-40B4-BE49-F238E27FC236}">
                <a16:creationId xmlns:a16="http://schemas.microsoft.com/office/drawing/2014/main" id="{3D3CEA4F-C82C-4FF8-814B-A5CBBB1A07EC}"/>
              </a:ext>
            </a:extLst>
          </p:cNvPr>
          <p:cNvSpPr txBox="1"/>
          <p:nvPr/>
        </p:nvSpPr>
        <p:spPr>
          <a:xfrm>
            <a:off x="6104092" y="934471"/>
            <a:ext cx="6087908"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1. What two details do we find out about Alex?</a:t>
            </a:r>
          </a:p>
        </p:txBody>
      </p:sp>
      <p:sp>
        <p:nvSpPr>
          <p:cNvPr id="12" name="TextBox 11">
            <a:extLst>
              <a:ext uri="{FF2B5EF4-FFF2-40B4-BE49-F238E27FC236}">
                <a16:creationId xmlns:a16="http://schemas.microsoft.com/office/drawing/2014/main" id="{59D68C5D-95CB-4C22-950F-4CF9956E5E1A}"/>
              </a:ext>
            </a:extLst>
          </p:cNvPr>
          <p:cNvSpPr txBox="1"/>
          <p:nvPr/>
        </p:nvSpPr>
        <p:spPr>
          <a:xfrm>
            <a:off x="6114585" y="2578339"/>
            <a:ext cx="5386703" cy="707886"/>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3. What does Alex say about learning English? ….(2 details)</a:t>
            </a:r>
          </a:p>
        </p:txBody>
      </p:sp>
      <p:sp>
        <p:nvSpPr>
          <p:cNvPr id="13" name="TextBox 12">
            <a:extLst>
              <a:ext uri="{FF2B5EF4-FFF2-40B4-BE49-F238E27FC236}">
                <a16:creationId xmlns:a16="http://schemas.microsoft.com/office/drawing/2014/main" id="{A78B3974-4003-447C-A8CE-01432473AADB}"/>
              </a:ext>
            </a:extLst>
          </p:cNvPr>
          <p:cNvSpPr txBox="1"/>
          <p:nvPr/>
        </p:nvSpPr>
        <p:spPr>
          <a:xfrm>
            <a:off x="6078597" y="3930240"/>
            <a:ext cx="6370077" cy="707886"/>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4. What does Alex do with her friend Anne? </a:t>
            </a:r>
          </a:p>
          <a:p>
            <a:r>
              <a:rPr lang="en-GB" sz="2000" b="1" dirty="0">
                <a:solidFill>
                  <a:srgbClr val="002060"/>
                </a:solidFill>
                <a:latin typeface="Century Gothic" panose="020B0502020202020204" pitchFamily="34" charset="0"/>
              </a:rPr>
              <a:t>(2 details)</a:t>
            </a:r>
          </a:p>
        </p:txBody>
      </p:sp>
      <p:sp>
        <p:nvSpPr>
          <p:cNvPr id="14" name="TextBox 13">
            <a:extLst>
              <a:ext uri="{FF2B5EF4-FFF2-40B4-BE49-F238E27FC236}">
                <a16:creationId xmlns:a16="http://schemas.microsoft.com/office/drawing/2014/main" id="{CC11BFF9-0C38-4508-B34A-B782370FA493}"/>
              </a:ext>
            </a:extLst>
          </p:cNvPr>
          <p:cNvSpPr txBox="1"/>
          <p:nvPr/>
        </p:nvSpPr>
        <p:spPr>
          <a:xfrm>
            <a:off x="6088875" y="5124796"/>
            <a:ext cx="6546540" cy="707886"/>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5. What questions does Alex ask in the letter? </a:t>
            </a:r>
            <a:br>
              <a:rPr lang="en-GB" sz="2000" b="1" dirty="0">
                <a:solidFill>
                  <a:srgbClr val="002060"/>
                </a:solidFill>
                <a:latin typeface="Century Gothic" panose="020B0502020202020204" pitchFamily="34" charset="0"/>
              </a:rPr>
            </a:br>
            <a:r>
              <a:rPr lang="en-GB" sz="2000" b="1" dirty="0">
                <a:solidFill>
                  <a:srgbClr val="002060"/>
                </a:solidFill>
                <a:latin typeface="Century Gothic" panose="020B0502020202020204" pitchFamily="34" charset="0"/>
              </a:rPr>
              <a:t>(5 questions)</a:t>
            </a:r>
          </a:p>
        </p:txBody>
      </p:sp>
      <p:sp>
        <p:nvSpPr>
          <p:cNvPr id="15" name="TextBox 14">
            <a:extLst>
              <a:ext uri="{FF2B5EF4-FFF2-40B4-BE49-F238E27FC236}">
                <a16:creationId xmlns:a16="http://schemas.microsoft.com/office/drawing/2014/main" id="{E93545AF-1B4A-4379-839E-0EA006CBB68E}"/>
              </a:ext>
            </a:extLst>
          </p:cNvPr>
          <p:cNvSpPr txBox="1"/>
          <p:nvPr/>
        </p:nvSpPr>
        <p:spPr>
          <a:xfrm>
            <a:off x="6369610" y="1250272"/>
            <a:ext cx="5985070"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They are 9 years old, French, and a girl.</a:t>
            </a:r>
          </a:p>
        </p:txBody>
      </p:sp>
      <p:sp>
        <p:nvSpPr>
          <p:cNvPr id="16" name="TextBox 15">
            <a:extLst>
              <a:ext uri="{FF2B5EF4-FFF2-40B4-BE49-F238E27FC236}">
                <a16:creationId xmlns:a16="http://schemas.microsoft.com/office/drawing/2014/main" id="{38EAF3C1-8B09-412D-B460-F882A3DDEF9C}"/>
              </a:ext>
            </a:extLst>
          </p:cNvPr>
          <p:cNvSpPr txBox="1"/>
          <p:nvPr/>
        </p:nvSpPr>
        <p:spPr>
          <a:xfrm>
            <a:off x="6369610" y="1924524"/>
            <a:ext cx="5985070"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Today is Saturday, she is in her room, listening to favourite song.</a:t>
            </a:r>
          </a:p>
        </p:txBody>
      </p:sp>
      <p:sp>
        <p:nvSpPr>
          <p:cNvPr id="17" name="TextBox 16">
            <a:extLst>
              <a:ext uri="{FF2B5EF4-FFF2-40B4-BE49-F238E27FC236}">
                <a16:creationId xmlns:a16="http://schemas.microsoft.com/office/drawing/2014/main" id="{16F7D97F-F09D-44DD-BD72-0B2F7A99F359}"/>
              </a:ext>
            </a:extLst>
          </p:cNvPr>
          <p:cNvSpPr txBox="1"/>
          <p:nvPr/>
        </p:nvSpPr>
        <p:spPr>
          <a:xfrm>
            <a:off x="6311804" y="3254719"/>
            <a:ext cx="5821277"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Singing in English is easy. Writing is different/hard. </a:t>
            </a:r>
          </a:p>
        </p:txBody>
      </p:sp>
      <p:sp>
        <p:nvSpPr>
          <p:cNvPr id="18" name="TextBox 17">
            <a:extLst>
              <a:ext uri="{FF2B5EF4-FFF2-40B4-BE49-F238E27FC236}">
                <a16:creationId xmlns:a16="http://schemas.microsoft.com/office/drawing/2014/main" id="{BF6874A8-4113-4D39-933C-8D782A7B352F}"/>
              </a:ext>
            </a:extLst>
          </p:cNvPr>
          <p:cNvSpPr txBox="1"/>
          <p:nvPr/>
        </p:nvSpPr>
        <p:spPr>
          <a:xfrm>
            <a:off x="6271074" y="4493541"/>
            <a:ext cx="5902735"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play outside, every day</a:t>
            </a:r>
          </a:p>
        </p:txBody>
      </p:sp>
      <p:sp>
        <p:nvSpPr>
          <p:cNvPr id="19" name="TextBox 18">
            <a:extLst>
              <a:ext uri="{FF2B5EF4-FFF2-40B4-BE49-F238E27FC236}">
                <a16:creationId xmlns:a16="http://schemas.microsoft.com/office/drawing/2014/main" id="{4D72FD49-3ED7-4939-8070-3996AB121E3F}"/>
              </a:ext>
            </a:extLst>
          </p:cNvPr>
          <p:cNvSpPr txBox="1"/>
          <p:nvPr/>
        </p:nvSpPr>
        <p:spPr>
          <a:xfrm>
            <a:off x="6286730" y="5764728"/>
            <a:ext cx="5705666" cy="1015663"/>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How are you? Do you like music? It’s difficult, no? What is your favourite word? Do you like drawing, too?</a:t>
            </a:r>
          </a:p>
        </p:txBody>
      </p:sp>
      <p:sp>
        <p:nvSpPr>
          <p:cNvPr id="33" name="TextBox 32">
            <a:extLst>
              <a:ext uri="{FF2B5EF4-FFF2-40B4-BE49-F238E27FC236}">
                <a16:creationId xmlns:a16="http://schemas.microsoft.com/office/drawing/2014/main" id="{52862D23-70E5-4150-8C4E-4F92468F4B8E}"/>
              </a:ext>
            </a:extLst>
          </p:cNvPr>
          <p:cNvSpPr txBox="1"/>
          <p:nvPr/>
        </p:nvSpPr>
        <p:spPr>
          <a:xfrm>
            <a:off x="6127964" y="1665590"/>
            <a:ext cx="6087908"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2. What does Alex say about today? (3 details)</a:t>
            </a:r>
          </a:p>
        </p:txBody>
      </p:sp>
      <p:sp>
        <p:nvSpPr>
          <p:cNvPr id="34" name="Speech Bubble: Rectangle with Corners Rounded 33">
            <a:hlinkClick r:id="" action="ppaction://noaction">
              <a:snd r:embed="rId4" name="S9_i.wav"/>
            </a:hlinkClick>
            <a:extLst>
              <a:ext uri="{FF2B5EF4-FFF2-40B4-BE49-F238E27FC236}">
                <a16:creationId xmlns:a16="http://schemas.microsoft.com/office/drawing/2014/main" id="{0ECEBC76-84F4-4323-B972-38C7F2790608}"/>
              </a:ext>
            </a:extLst>
          </p:cNvPr>
          <p:cNvSpPr/>
          <p:nvPr/>
        </p:nvSpPr>
        <p:spPr>
          <a:xfrm>
            <a:off x="4027697" y="43909"/>
            <a:ext cx="3619099" cy="434674"/>
          </a:xfrm>
          <a:prstGeom prst="wedgeRoundRectCallout">
            <a:avLst>
              <a:gd name="adj1" fmla="val -56259"/>
              <a:gd name="adj2" fmla="val -1819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35" name="Graphic 34" descr="Teacher">
            <a:extLst>
              <a:ext uri="{FF2B5EF4-FFF2-40B4-BE49-F238E27FC236}">
                <a16:creationId xmlns:a16="http://schemas.microsoft.com/office/drawing/2014/main" id="{47F95CF3-54BE-4556-ADA9-E07BFACCE7D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99912" y="-89465"/>
            <a:ext cx="914400" cy="914400"/>
          </a:xfrm>
          <a:prstGeom prst="rect">
            <a:avLst/>
          </a:prstGeom>
        </p:spPr>
      </p:pic>
      <p:sp>
        <p:nvSpPr>
          <p:cNvPr id="36" name="Google Shape;108;p3">
            <a:hlinkClick r:id="" action="ppaction://noaction">
              <a:snd r:embed="rId4" name="S9_i.wav"/>
            </a:hlinkClick>
            <a:extLst>
              <a:ext uri="{FF2B5EF4-FFF2-40B4-BE49-F238E27FC236}">
                <a16:creationId xmlns:a16="http://schemas.microsoft.com/office/drawing/2014/main" id="{74682076-BB36-4B2D-8419-EA42A002FF3D}"/>
              </a:ext>
            </a:extLst>
          </p:cNvPr>
          <p:cNvSpPr txBox="1"/>
          <p:nvPr/>
        </p:nvSpPr>
        <p:spPr>
          <a:xfrm>
            <a:off x="4038389" y="55249"/>
            <a:ext cx="4152391"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Lis le </a:t>
            </a:r>
            <a:r>
              <a:rPr kumimoji="0" lang="en-GB" sz="20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texte</a:t>
            </a: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0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Écris</a:t>
            </a: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0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en</a:t>
            </a: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0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anglais</a:t>
            </a: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endParaRPr kumimoji="0" sz="20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21" name="Google Shape;119;p1">
            <a:extLst>
              <a:ext uri="{FF2B5EF4-FFF2-40B4-BE49-F238E27FC236}">
                <a16:creationId xmlns:a16="http://schemas.microsoft.com/office/drawing/2014/main" id="{E4034C6F-EE04-4309-9A7F-647F322ED330}"/>
              </a:ext>
            </a:extLst>
          </p:cNvPr>
          <p:cNvSpPr/>
          <p:nvPr/>
        </p:nvSpPr>
        <p:spPr>
          <a:xfrm>
            <a:off x="123171" y="148524"/>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 name="TextBox 22">
            <a:hlinkClick r:id="" action="ppaction://noaction">
              <a:snd r:embed="rId7" name="S9_1.wav"/>
            </a:hlinkClick>
            <a:extLst>
              <a:ext uri="{FF2B5EF4-FFF2-40B4-BE49-F238E27FC236}">
                <a16:creationId xmlns:a16="http://schemas.microsoft.com/office/drawing/2014/main" id="{C4D7D36E-725A-457F-A5EA-8B7AC607798C}"/>
              </a:ext>
            </a:extLst>
          </p:cNvPr>
          <p:cNvSpPr txBox="1"/>
          <p:nvPr/>
        </p:nvSpPr>
        <p:spPr>
          <a:xfrm>
            <a:off x="188715" y="975822"/>
            <a:ext cx="6319156" cy="1631216"/>
          </a:xfrm>
          <a:prstGeom prst="rect">
            <a:avLst/>
          </a:prstGeom>
          <a:noFill/>
        </p:spPr>
        <p:txBody>
          <a:bodyPr wrap="square">
            <a:spAutoFit/>
          </a:bodyPr>
          <a:lstStyle/>
          <a:p>
            <a:r>
              <a:rPr lang="en-GB" sz="2000" dirty="0">
                <a:solidFill>
                  <a:srgbClr val="002060"/>
                </a:solidFill>
                <a:latin typeface="Century Gothic"/>
              </a:rPr>
              <a:t>Bonjour !</a:t>
            </a:r>
          </a:p>
          <a:p>
            <a:r>
              <a:rPr lang="en-GB" sz="2000" dirty="0" err="1">
                <a:solidFill>
                  <a:srgbClr val="002060"/>
                </a:solidFill>
                <a:latin typeface="Century Gothic"/>
              </a:rPr>
              <a:t>Ça</a:t>
            </a:r>
            <a:r>
              <a:rPr lang="en-GB" sz="2000" dirty="0">
                <a:solidFill>
                  <a:srgbClr val="002060"/>
                </a:solidFill>
                <a:latin typeface="Century Gothic"/>
              </a:rPr>
              <a:t> </a:t>
            </a:r>
            <a:r>
              <a:rPr lang="en-GB" sz="2000" dirty="0" err="1">
                <a:solidFill>
                  <a:srgbClr val="002060"/>
                </a:solidFill>
                <a:latin typeface="Century Gothic"/>
              </a:rPr>
              <a:t>va</a:t>
            </a:r>
            <a:r>
              <a:rPr lang="en-GB" sz="2000" dirty="0">
                <a:solidFill>
                  <a:srgbClr val="002060"/>
                </a:solidFill>
                <a:latin typeface="Century Gothic"/>
              </a:rPr>
              <a:t> ?  Je </a:t>
            </a:r>
            <a:r>
              <a:rPr lang="en-GB" sz="2000" dirty="0" err="1">
                <a:solidFill>
                  <a:srgbClr val="002060"/>
                </a:solidFill>
                <a:latin typeface="Century Gothic"/>
              </a:rPr>
              <a:t>suis</a:t>
            </a:r>
            <a:r>
              <a:rPr lang="en-GB" sz="2000" dirty="0">
                <a:solidFill>
                  <a:srgbClr val="002060"/>
                </a:solidFill>
                <a:latin typeface="Century Gothic"/>
              </a:rPr>
              <a:t> Alex.  </a:t>
            </a:r>
            <a:r>
              <a:rPr lang="en-GB" sz="2000" dirty="0" err="1">
                <a:solidFill>
                  <a:srgbClr val="002060"/>
                </a:solidFill>
                <a:latin typeface="Century Gothic"/>
              </a:rPr>
              <a:t>J’ai</a:t>
            </a:r>
            <a:r>
              <a:rPr lang="en-GB" sz="2000" dirty="0">
                <a:solidFill>
                  <a:srgbClr val="002060"/>
                </a:solidFill>
                <a:latin typeface="Century Gothic"/>
              </a:rPr>
              <a:t> </a:t>
            </a:r>
            <a:r>
              <a:rPr lang="en-GB" sz="2000" dirty="0" err="1">
                <a:solidFill>
                  <a:srgbClr val="002060"/>
                </a:solidFill>
                <a:latin typeface="Century Gothic"/>
              </a:rPr>
              <a:t>neuf</a:t>
            </a:r>
            <a:r>
              <a:rPr lang="en-GB" sz="2000" dirty="0">
                <a:solidFill>
                  <a:srgbClr val="002060"/>
                </a:solidFill>
                <a:latin typeface="Century Gothic"/>
              </a:rPr>
              <a:t> </a:t>
            </a:r>
            <a:r>
              <a:rPr lang="en-GB" sz="2000" dirty="0" err="1">
                <a:solidFill>
                  <a:srgbClr val="002060"/>
                </a:solidFill>
                <a:latin typeface="Century Gothic"/>
              </a:rPr>
              <a:t>ans</a:t>
            </a:r>
            <a:r>
              <a:rPr lang="en-GB" sz="2000" dirty="0">
                <a:solidFill>
                  <a:srgbClr val="002060"/>
                </a:solidFill>
                <a:latin typeface="Century Gothic"/>
              </a:rPr>
              <a:t> et je </a:t>
            </a:r>
            <a:r>
              <a:rPr lang="en-GB" sz="2000" dirty="0" err="1">
                <a:solidFill>
                  <a:srgbClr val="002060"/>
                </a:solidFill>
                <a:latin typeface="Century Gothic"/>
              </a:rPr>
              <a:t>suis</a:t>
            </a:r>
            <a:r>
              <a:rPr lang="en-GB" sz="2000" dirty="0">
                <a:solidFill>
                  <a:srgbClr val="002060"/>
                </a:solidFill>
                <a:latin typeface="Century Gothic"/>
              </a:rPr>
              <a:t> </a:t>
            </a:r>
            <a:r>
              <a:rPr lang="en-GB" sz="2000" dirty="0" err="1">
                <a:solidFill>
                  <a:srgbClr val="002060"/>
                </a:solidFill>
                <a:latin typeface="Century Gothic"/>
              </a:rPr>
              <a:t>française</a:t>
            </a:r>
            <a:r>
              <a:rPr lang="en-GB" sz="2000" dirty="0">
                <a:solidFill>
                  <a:srgbClr val="002060"/>
                </a:solidFill>
                <a:latin typeface="Century Gothic"/>
              </a:rPr>
              <a:t>. </a:t>
            </a:r>
            <a:r>
              <a:rPr lang="en-GB" sz="2000" dirty="0" err="1">
                <a:solidFill>
                  <a:srgbClr val="002060"/>
                </a:solidFill>
                <a:latin typeface="Century Gothic"/>
              </a:rPr>
              <a:t>Aujourd’hui</a:t>
            </a:r>
            <a:r>
              <a:rPr lang="en-GB" sz="2000" dirty="0">
                <a:solidFill>
                  <a:srgbClr val="002060"/>
                </a:solidFill>
                <a:latin typeface="Century Gothic"/>
              </a:rPr>
              <a:t>, </a:t>
            </a:r>
            <a:r>
              <a:rPr lang="en-GB" sz="2000" dirty="0" err="1">
                <a:solidFill>
                  <a:srgbClr val="002060"/>
                </a:solidFill>
                <a:latin typeface="Century Gothic"/>
              </a:rPr>
              <a:t>c’est</a:t>
            </a:r>
            <a:r>
              <a:rPr lang="en-GB" sz="2000" dirty="0">
                <a:solidFill>
                  <a:srgbClr val="002060"/>
                </a:solidFill>
                <a:latin typeface="Century Gothic"/>
              </a:rPr>
              <a:t> </a:t>
            </a:r>
            <a:r>
              <a:rPr lang="en-GB" sz="2000" dirty="0" err="1">
                <a:solidFill>
                  <a:srgbClr val="002060"/>
                </a:solidFill>
                <a:latin typeface="Century Gothic"/>
              </a:rPr>
              <a:t>samedi</a:t>
            </a:r>
            <a:r>
              <a:rPr lang="en-GB" sz="2000" dirty="0">
                <a:solidFill>
                  <a:srgbClr val="002060"/>
                </a:solidFill>
                <a:latin typeface="Century Gothic"/>
              </a:rPr>
              <a:t> et je </a:t>
            </a:r>
            <a:r>
              <a:rPr lang="en-GB" sz="2000" dirty="0" err="1">
                <a:solidFill>
                  <a:srgbClr val="002060"/>
                </a:solidFill>
                <a:latin typeface="Century Gothic"/>
              </a:rPr>
              <a:t>suis</a:t>
            </a:r>
            <a:r>
              <a:rPr lang="en-GB" sz="2000" dirty="0">
                <a:solidFill>
                  <a:srgbClr val="002060"/>
                </a:solidFill>
                <a:latin typeface="Century Gothic"/>
              </a:rPr>
              <a:t> dans ma chambre. </a:t>
            </a:r>
            <a:r>
              <a:rPr lang="en-GB" sz="2000" dirty="0" err="1">
                <a:solidFill>
                  <a:srgbClr val="002060"/>
                </a:solidFill>
                <a:latin typeface="Century Gothic"/>
              </a:rPr>
              <a:t>J’écoute</a:t>
            </a:r>
            <a:r>
              <a:rPr lang="en-GB" sz="2000" dirty="0">
                <a:solidFill>
                  <a:srgbClr val="002060"/>
                </a:solidFill>
                <a:latin typeface="Century Gothic"/>
              </a:rPr>
              <a:t> ma chanson </a:t>
            </a:r>
            <a:r>
              <a:rPr lang="en-GB" sz="2000" dirty="0" err="1">
                <a:solidFill>
                  <a:srgbClr val="002060"/>
                </a:solidFill>
                <a:latin typeface="Century Gothic"/>
              </a:rPr>
              <a:t>préférée</a:t>
            </a:r>
            <a:r>
              <a:rPr lang="en-GB" sz="2000" dirty="0">
                <a:solidFill>
                  <a:srgbClr val="002060"/>
                </a:solidFill>
                <a:latin typeface="Century Gothic"/>
              </a:rPr>
              <a:t>. Tu </a:t>
            </a:r>
            <a:r>
              <a:rPr lang="en-GB" sz="2000" dirty="0" err="1">
                <a:solidFill>
                  <a:srgbClr val="002060"/>
                </a:solidFill>
                <a:latin typeface="Century Gothic"/>
              </a:rPr>
              <a:t>aimes</a:t>
            </a:r>
            <a:r>
              <a:rPr lang="en-GB" sz="2000" dirty="0">
                <a:solidFill>
                  <a:srgbClr val="002060"/>
                </a:solidFill>
                <a:latin typeface="Century Gothic"/>
              </a:rPr>
              <a:t> la musique ?</a:t>
            </a:r>
          </a:p>
        </p:txBody>
      </p:sp>
      <p:sp>
        <p:nvSpPr>
          <p:cNvPr id="25" name="TextBox 24">
            <a:hlinkClick r:id="" action="ppaction://noaction">
              <a:snd r:embed="rId8" name="S9_2.wav"/>
            </a:hlinkClick>
            <a:extLst>
              <a:ext uri="{FF2B5EF4-FFF2-40B4-BE49-F238E27FC236}">
                <a16:creationId xmlns:a16="http://schemas.microsoft.com/office/drawing/2014/main" id="{87C60B6C-2A33-47E4-8CE2-620D6B75BDE6}"/>
              </a:ext>
            </a:extLst>
          </p:cNvPr>
          <p:cNvSpPr txBox="1"/>
          <p:nvPr/>
        </p:nvSpPr>
        <p:spPr>
          <a:xfrm>
            <a:off x="187097" y="2844238"/>
            <a:ext cx="5940867" cy="1323439"/>
          </a:xfrm>
          <a:prstGeom prst="rect">
            <a:avLst/>
          </a:prstGeom>
          <a:noFill/>
        </p:spPr>
        <p:txBody>
          <a:bodyPr wrap="square">
            <a:spAutoFit/>
          </a:bodyPr>
          <a:lstStyle/>
          <a:p>
            <a:r>
              <a:rPr lang="en-GB" sz="2000" dirty="0" err="1">
                <a:solidFill>
                  <a:srgbClr val="002060"/>
                </a:solidFill>
                <a:latin typeface="Century Gothic"/>
              </a:rPr>
              <a:t>J’adore</a:t>
            </a:r>
            <a:r>
              <a:rPr lang="en-GB" sz="2000" dirty="0">
                <a:solidFill>
                  <a:srgbClr val="002060"/>
                </a:solidFill>
                <a:latin typeface="Century Gothic"/>
              </a:rPr>
              <a:t> les </a:t>
            </a:r>
            <a:r>
              <a:rPr lang="en-GB" sz="2000" dirty="0" err="1">
                <a:solidFill>
                  <a:srgbClr val="002060"/>
                </a:solidFill>
                <a:latin typeface="Century Gothic"/>
              </a:rPr>
              <a:t>langues</a:t>
            </a:r>
            <a:r>
              <a:rPr lang="en-GB" sz="2000" dirty="0">
                <a:solidFill>
                  <a:srgbClr val="002060"/>
                </a:solidFill>
                <a:latin typeface="Century Gothic"/>
              </a:rPr>
              <a:t>. Chanter </a:t>
            </a:r>
            <a:r>
              <a:rPr lang="en-GB" sz="2000" dirty="0" err="1">
                <a:solidFill>
                  <a:srgbClr val="002060"/>
                </a:solidFill>
                <a:latin typeface="Century Gothic"/>
              </a:rPr>
              <a:t>en</a:t>
            </a:r>
            <a:r>
              <a:rPr lang="en-GB" sz="2000" dirty="0">
                <a:solidFill>
                  <a:srgbClr val="002060"/>
                </a:solidFill>
                <a:latin typeface="Century Gothic"/>
              </a:rPr>
              <a:t> </a:t>
            </a:r>
            <a:r>
              <a:rPr lang="en-GB" sz="2000" dirty="0" err="1">
                <a:solidFill>
                  <a:srgbClr val="002060"/>
                </a:solidFill>
                <a:latin typeface="Century Gothic"/>
              </a:rPr>
              <a:t>anglais</a:t>
            </a:r>
            <a:r>
              <a:rPr lang="en-GB" sz="2000" dirty="0">
                <a:solidFill>
                  <a:srgbClr val="002060"/>
                </a:solidFill>
                <a:latin typeface="Century Gothic"/>
              </a:rPr>
              <a:t>, </a:t>
            </a:r>
            <a:r>
              <a:rPr lang="en-GB" sz="2000" dirty="0" err="1">
                <a:solidFill>
                  <a:srgbClr val="002060"/>
                </a:solidFill>
                <a:latin typeface="Century Gothic"/>
              </a:rPr>
              <a:t>c’est</a:t>
            </a:r>
            <a:r>
              <a:rPr lang="en-GB" sz="2000" dirty="0">
                <a:solidFill>
                  <a:srgbClr val="002060"/>
                </a:solidFill>
                <a:latin typeface="Century Gothic"/>
              </a:rPr>
              <a:t> facile, </a:t>
            </a:r>
            <a:r>
              <a:rPr lang="en-GB" sz="2000" dirty="0" err="1">
                <a:solidFill>
                  <a:srgbClr val="002060"/>
                </a:solidFill>
                <a:latin typeface="Century Gothic"/>
              </a:rPr>
              <a:t>mais</a:t>
            </a:r>
            <a:r>
              <a:rPr lang="en-GB" sz="2000" dirty="0">
                <a:solidFill>
                  <a:srgbClr val="002060"/>
                </a:solidFill>
                <a:latin typeface="Century Gothic"/>
              </a:rPr>
              <a:t> </a:t>
            </a:r>
            <a:r>
              <a:rPr lang="en-GB" sz="2000" dirty="0" err="1">
                <a:solidFill>
                  <a:srgbClr val="002060"/>
                </a:solidFill>
                <a:latin typeface="Century Gothic"/>
              </a:rPr>
              <a:t>écrire</a:t>
            </a:r>
            <a:r>
              <a:rPr lang="en-GB" sz="2000" dirty="0">
                <a:solidFill>
                  <a:srgbClr val="002060"/>
                </a:solidFill>
                <a:latin typeface="Century Gothic"/>
              </a:rPr>
              <a:t>, </a:t>
            </a:r>
            <a:r>
              <a:rPr lang="en-GB" sz="2000" dirty="0" err="1">
                <a:solidFill>
                  <a:srgbClr val="002060"/>
                </a:solidFill>
                <a:latin typeface="Century Gothic"/>
              </a:rPr>
              <a:t>c’est</a:t>
            </a:r>
            <a:r>
              <a:rPr lang="en-GB" sz="2000" dirty="0">
                <a:solidFill>
                  <a:srgbClr val="002060"/>
                </a:solidFill>
                <a:latin typeface="Century Gothic"/>
              </a:rPr>
              <a:t> </a:t>
            </a:r>
            <a:r>
              <a:rPr lang="en-GB" sz="2000" dirty="0" err="1">
                <a:solidFill>
                  <a:srgbClr val="002060"/>
                </a:solidFill>
                <a:latin typeface="Century Gothic"/>
              </a:rPr>
              <a:t>différent</a:t>
            </a:r>
            <a:r>
              <a:rPr lang="en-GB" sz="2000" dirty="0">
                <a:solidFill>
                  <a:srgbClr val="002060"/>
                </a:solidFill>
                <a:latin typeface="Century Gothic"/>
              </a:rPr>
              <a:t>. Par </a:t>
            </a:r>
            <a:r>
              <a:rPr lang="en-GB" sz="2000" dirty="0" err="1">
                <a:solidFill>
                  <a:srgbClr val="002060"/>
                </a:solidFill>
                <a:latin typeface="Century Gothic"/>
              </a:rPr>
              <a:t>exemple</a:t>
            </a:r>
            <a:r>
              <a:rPr lang="en-GB" sz="2000" dirty="0">
                <a:solidFill>
                  <a:srgbClr val="002060"/>
                </a:solidFill>
                <a:latin typeface="Century Gothic"/>
              </a:rPr>
              <a:t>, </a:t>
            </a:r>
            <a:r>
              <a:rPr lang="en-GB" sz="2000" dirty="0" err="1">
                <a:solidFill>
                  <a:srgbClr val="002060"/>
                </a:solidFill>
                <a:latin typeface="Century Gothic"/>
              </a:rPr>
              <a:t>mercredi</a:t>
            </a:r>
            <a:r>
              <a:rPr lang="en-GB" sz="2000" dirty="0">
                <a:solidFill>
                  <a:srgbClr val="002060"/>
                </a:solidFill>
                <a:latin typeface="Century Gothic"/>
              </a:rPr>
              <a:t> </a:t>
            </a:r>
            <a:r>
              <a:rPr lang="en-GB" sz="2000" dirty="0" err="1">
                <a:solidFill>
                  <a:srgbClr val="002060"/>
                </a:solidFill>
                <a:latin typeface="Century Gothic"/>
              </a:rPr>
              <a:t>c’est</a:t>
            </a:r>
            <a:r>
              <a:rPr lang="en-GB" sz="2000" dirty="0">
                <a:solidFill>
                  <a:srgbClr val="002060"/>
                </a:solidFill>
                <a:latin typeface="Century Gothic"/>
              </a:rPr>
              <a:t> ‘Wed-</a:t>
            </a:r>
            <a:r>
              <a:rPr lang="en-GB" sz="2000" dirty="0" err="1">
                <a:solidFill>
                  <a:srgbClr val="002060"/>
                </a:solidFill>
                <a:latin typeface="Century Gothic"/>
              </a:rPr>
              <a:t>nes</a:t>
            </a:r>
            <a:r>
              <a:rPr lang="en-GB" sz="2000" dirty="0">
                <a:solidFill>
                  <a:srgbClr val="002060"/>
                </a:solidFill>
                <a:latin typeface="Century Gothic"/>
              </a:rPr>
              <a:t>-day’ ! </a:t>
            </a:r>
            <a:r>
              <a:rPr lang="en-GB" sz="2000" dirty="0" err="1">
                <a:solidFill>
                  <a:srgbClr val="002060"/>
                </a:solidFill>
                <a:latin typeface="Century Gothic"/>
              </a:rPr>
              <a:t>C’est</a:t>
            </a:r>
            <a:r>
              <a:rPr lang="en-GB" sz="2000" dirty="0">
                <a:solidFill>
                  <a:srgbClr val="002060"/>
                </a:solidFill>
                <a:latin typeface="Century Gothic"/>
              </a:rPr>
              <a:t> difficile, non ? Ton mot </a:t>
            </a:r>
            <a:r>
              <a:rPr lang="en-GB" sz="2000" dirty="0" err="1">
                <a:solidFill>
                  <a:srgbClr val="002060"/>
                </a:solidFill>
                <a:latin typeface="Century Gothic"/>
              </a:rPr>
              <a:t>préféré</a:t>
            </a:r>
            <a:r>
              <a:rPr lang="en-GB" sz="2000" dirty="0">
                <a:solidFill>
                  <a:srgbClr val="002060"/>
                </a:solidFill>
                <a:latin typeface="Century Gothic"/>
              </a:rPr>
              <a:t>, </a:t>
            </a:r>
            <a:r>
              <a:rPr lang="en-GB" sz="2000" dirty="0" err="1">
                <a:solidFill>
                  <a:srgbClr val="002060"/>
                </a:solidFill>
                <a:latin typeface="Century Gothic"/>
              </a:rPr>
              <a:t>c’est</a:t>
            </a:r>
            <a:r>
              <a:rPr lang="en-GB" sz="2000" dirty="0">
                <a:solidFill>
                  <a:srgbClr val="002060"/>
                </a:solidFill>
                <a:latin typeface="Century Gothic"/>
              </a:rPr>
              <a:t> quoi ?</a:t>
            </a:r>
            <a:endParaRPr lang="en-GB" sz="2000" dirty="0">
              <a:solidFill>
                <a:srgbClr val="002060"/>
              </a:solidFill>
            </a:endParaRPr>
          </a:p>
        </p:txBody>
      </p:sp>
      <p:sp>
        <p:nvSpPr>
          <p:cNvPr id="27" name="TextBox 26">
            <a:hlinkClick r:id="" action="ppaction://noaction">
              <a:snd r:embed="rId9" name="S9_3.wav"/>
            </a:hlinkClick>
            <a:extLst>
              <a:ext uri="{FF2B5EF4-FFF2-40B4-BE49-F238E27FC236}">
                <a16:creationId xmlns:a16="http://schemas.microsoft.com/office/drawing/2014/main" id="{4C4DC296-B0FE-4F5F-B7E9-897DAEDA7CD6}"/>
              </a:ext>
            </a:extLst>
          </p:cNvPr>
          <p:cNvSpPr txBox="1"/>
          <p:nvPr/>
        </p:nvSpPr>
        <p:spPr>
          <a:xfrm>
            <a:off x="155133" y="4322817"/>
            <a:ext cx="5729036" cy="2246769"/>
          </a:xfrm>
          <a:prstGeom prst="rect">
            <a:avLst/>
          </a:prstGeom>
          <a:noFill/>
        </p:spPr>
        <p:txBody>
          <a:bodyPr wrap="square">
            <a:spAutoFit/>
          </a:bodyPr>
          <a:lstStyle/>
          <a:p>
            <a:r>
              <a:rPr lang="en-GB" sz="2000" dirty="0">
                <a:solidFill>
                  <a:srgbClr val="002060"/>
                </a:solidFill>
                <a:latin typeface="Century Gothic"/>
              </a:rPr>
              <a:t>Je </a:t>
            </a:r>
            <a:r>
              <a:rPr lang="en-GB" sz="2000" dirty="0" err="1">
                <a:solidFill>
                  <a:srgbClr val="002060"/>
                </a:solidFill>
                <a:latin typeface="Century Gothic"/>
              </a:rPr>
              <a:t>joue</a:t>
            </a:r>
            <a:r>
              <a:rPr lang="en-GB" sz="2000" dirty="0">
                <a:solidFill>
                  <a:srgbClr val="002060"/>
                </a:solidFill>
                <a:latin typeface="Century Gothic"/>
              </a:rPr>
              <a:t> dehors avec </a:t>
            </a:r>
            <a:r>
              <a:rPr lang="en-GB" sz="2000" dirty="0" err="1">
                <a:solidFill>
                  <a:srgbClr val="002060"/>
                </a:solidFill>
                <a:latin typeface="Century Gothic"/>
              </a:rPr>
              <a:t>mon</a:t>
            </a:r>
            <a:r>
              <a:rPr lang="en-GB" sz="2000" dirty="0">
                <a:solidFill>
                  <a:srgbClr val="002060"/>
                </a:solidFill>
                <a:latin typeface="Century Gothic"/>
              </a:rPr>
              <a:t> amie Anne </a:t>
            </a:r>
            <a:r>
              <a:rPr lang="en-GB" sz="2000" dirty="0" err="1">
                <a:solidFill>
                  <a:srgbClr val="002060"/>
                </a:solidFill>
                <a:latin typeface="Century Gothic"/>
              </a:rPr>
              <a:t>tous</a:t>
            </a:r>
            <a:r>
              <a:rPr lang="en-GB" sz="2000" dirty="0">
                <a:solidFill>
                  <a:srgbClr val="002060"/>
                </a:solidFill>
                <a:latin typeface="Century Gothic"/>
              </a:rPr>
              <a:t> les </a:t>
            </a:r>
            <a:r>
              <a:rPr lang="en-GB" sz="2000" dirty="0" err="1">
                <a:solidFill>
                  <a:srgbClr val="002060"/>
                </a:solidFill>
                <a:latin typeface="Century Gothic"/>
              </a:rPr>
              <a:t>jours</a:t>
            </a:r>
            <a:r>
              <a:rPr lang="en-GB" sz="2000" dirty="0">
                <a:solidFill>
                  <a:srgbClr val="002060"/>
                </a:solidFill>
                <a:latin typeface="Century Gothic"/>
              </a:rPr>
              <a:t>. Elle </a:t>
            </a:r>
            <a:r>
              <a:rPr lang="en-GB" sz="2000" dirty="0" err="1">
                <a:solidFill>
                  <a:srgbClr val="002060"/>
                </a:solidFill>
                <a:latin typeface="Century Gothic"/>
              </a:rPr>
              <a:t>est</a:t>
            </a:r>
            <a:r>
              <a:rPr lang="en-GB" sz="2000" dirty="0">
                <a:solidFill>
                  <a:srgbClr val="002060"/>
                </a:solidFill>
                <a:latin typeface="Century Gothic"/>
              </a:rPr>
              <a:t> </a:t>
            </a:r>
            <a:r>
              <a:rPr lang="en-GB" sz="2000" dirty="0" err="1">
                <a:solidFill>
                  <a:srgbClr val="002060"/>
                </a:solidFill>
                <a:latin typeface="Century Gothic"/>
              </a:rPr>
              <a:t>grande</a:t>
            </a:r>
            <a:r>
              <a:rPr lang="en-GB" sz="2000" dirty="0">
                <a:solidFill>
                  <a:srgbClr val="002060"/>
                </a:solidFill>
                <a:latin typeface="Century Gothic"/>
              </a:rPr>
              <a:t> et active. Elle </a:t>
            </a:r>
            <a:r>
              <a:rPr lang="en-GB" sz="2000" dirty="0" err="1">
                <a:solidFill>
                  <a:srgbClr val="002060"/>
                </a:solidFill>
                <a:latin typeface="Century Gothic"/>
              </a:rPr>
              <a:t>aime</a:t>
            </a:r>
            <a:r>
              <a:rPr lang="en-GB" sz="2000" dirty="0">
                <a:solidFill>
                  <a:srgbClr val="002060"/>
                </a:solidFill>
                <a:latin typeface="Century Gothic"/>
              </a:rPr>
              <a:t> le sport </a:t>
            </a:r>
            <a:r>
              <a:rPr lang="en-GB" sz="2000" dirty="0" err="1">
                <a:solidFill>
                  <a:srgbClr val="002060"/>
                </a:solidFill>
                <a:latin typeface="Century Gothic"/>
              </a:rPr>
              <a:t>mais</a:t>
            </a:r>
            <a:r>
              <a:rPr lang="en-GB" sz="2000" dirty="0">
                <a:solidFill>
                  <a:srgbClr val="002060"/>
                </a:solidFill>
                <a:latin typeface="Century Gothic"/>
              </a:rPr>
              <a:t> je </a:t>
            </a:r>
            <a:r>
              <a:rPr lang="en-GB" sz="2000" dirty="0" err="1">
                <a:solidFill>
                  <a:srgbClr val="002060"/>
                </a:solidFill>
                <a:latin typeface="Century Gothic"/>
              </a:rPr>
              <a:t>préfère</a:t>
            </a:r>
            <a:r>
              <a:rPr lang="en-GB" sz="2000" dirty="0">
                <a:solidFill>
                  <a:srgbClr val="002060"/>
                </a:solidFill>
                <a:latin typeface="Century Gothic"/>
              </a:rPr>
              <a:t> </a:t>
            </a:r>
            <a:r>
              <a:rPr lang="en-GB" sz="2000" dirty="0" err="1">
                <a:solidFill>
                  <a:srgbClr val="002060"/>
                </a:solidFill>
                <a:latin typeface="Century Gothic"/>
              </a:rPr>
              <a:t>dessiner</a:t>
            </a:r>
            <a:r>
              <a:rPr lang="en-GB" sz="2000" dirty="0">
                <a:solidFill>
                  <a:srgbClr val="002060"/>
                </a:solidFill>
                <a:latin typeface="Century Gothic"/>
              </a:rPr>
              <a:t>.  Tu </a:t>
            </a:r>
            <a:r>
              <a:rPr lang="en-GB" sz="2000" dirty="0" err="1">
                <a:solidFill>
                  <a:srgbClr val="002060"/>
                </a:solidFill>
                <a:latin typeface="Century Gothic"/>
              </a:rPr>
              <a:t>aimes</a:t>
            </a:r>
            <a:r>
              <a:rPr lang="en-GB" sz="2000" dirty="0">
                <a:solidFill>
                  <a:srgbClr val="002060"/>
                </a:solidFill>
                <a:latin typeface="Century Gothic"/>
              </a:rPr>
              <a:t> </a:t>
            </a:r>
            <a:r>
              <a:rPr lang="en-GB" sz="2000" dirty="0" err="1">
                <a:solidFill>
                  <a:srgbClr val="002060"/>
                </a:solidFill>
                <a:latin typeface="Century Gothic"/>
              </a:rPr>
              <a:t>aussi</a:t>
            </a:r>
            <a:r>
              <a:rPr lang="en-GB" sz="2000" dirty="0">
                <a:solidFill>
                  <a:srgbClr val="002060"/>
                </a:solidFill>
                <a:latin typeface="Century Gothic"/>
              </a:rPr>
              <a:t> </a:t>
            </a:r>
            <a:r>
              <a:rPr lang="en-GB" sz="2000" dirty="0" err="1">
                <a:solidFill>
                  <a:srgbClr val="002060"/>
                </a:solidFill>
                <a:latin typeface="Century Gothic"/>
              </a:rPr>
              <a:t>dessiner</a:t>
            </a:r>
            <a:r>
              <a:rPr lang="en-GB" sz="2000" dirty="0">
                <a:solidFill>
                  <a:srgbClr val="002060"/>
                </a:solidFill>
                <a:latin typeface="Century Gothic"/>
              </a:rPr>
              <a:t> ? </a:t>
            </a:r>
            <a:br>
              <a:rPr lang="en-GB" sz="2000" dirty="0">
                <a:solidFill>
                  <a:srgbClr val="002060"/>
                </a:solidFill>
                <a:latin typeface="Century Gothic"/>
              </a:rPr>
            </a:br>
            <a:endParaRPr lang="en-GB" sz="2000" dirty="0">
              <a:solidFill>
                <a:srgbClr val="002060"/>
              </a:solidFill>
              <a:latin typeface="Century Gothic"/>
            </a:endParaRPr>
          </a:p>
          <a:p>
            <a:r>
              <a:rPr lang="en-GB" sz="2000" dirty="0" err="1">
                <a:solidFill>
                  <a:srgbClr val="002060"/>
                </a:solidFill>
                <a:latin typeface="Century Gothic"/>
              </a:rPr>
              <a:t>Écris-moi</a:t>
            </a:r>
            <a:r>
              <a:rPr lang="en-GB" sz="2000" dirty="0">
                <a:solidFill>
                  <a:srgbClr val="002060"/>
                </a:solidFill>
                <a:latin typeface="Century Gothic"/>
              </a:rPr>
              <a:t> ! </a:t>
            </a:r>
            <a:br>
              <a:rPr lang="en-GB" sz="2000" dirty="0">
                <a:solidFill>
                  <a:srgbClr val="002060"/>
                </a:solidFill>
                <a:latin typeface="Century Gothic"/>
              </a:rPr>
            </a:br>
            <a:r>
              <a:rPr lang="en-GB" sz="2000" dirty="0">
                <a:solidFill>
                  <a:srgbClr val="002060"/>
                </a:solidFill>
                <a:latin typeface="Century Gothic"/>
              </a:rPr>
              <a:t>Alex</a:t>
            </a:r>
          </a:p>
        </p:txBody>
      </p:sp>
    </p:spTree>
    <p:extLst>
      <p:ext uri="{BB962C8B-B14F-4D97-AF65-F5344CB8AC3E}">
        <p14:creationId xmlns:p14="http://schemas.microsoft.com/office/powerpoint/2010/main" val="2143608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6947</TotalTime>
  <Words>2539</Words>
  <Application>Microsoft Office PowerPoint</Application>
  <PresentationFormat>Widescreen</PresentationFormat>
  <Paragraphs>439</Paragraphs>
  <Slides>15</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Cavolini</vt:lpstr>
      <vt:lpstr>Century Gothic</vt:lpstr>
      <vt:lpstr>Eras Demi ITC</vt:lpstr>
      <vt:lpstr>Modern Love</vt:lpstr>
      <vt:lpstr>1_Office Theme</vt:lpstr>
      <vt:lpstr>What do I know now?</vt:lpstr>
      <vt:lpstr>Follow up 1:</vt:lpstr>
      <vt:lpstr>Follow up 1:</vt:lpstr>
      <vt:lpstr>Follow up 1:</vt:lpstr>
      <vt:lpstr>Follow up 1:</vt:lpstr>
      <vt:lpstr>Follow up 1:</vt:lpstr>
      <vt:lpstr>Follow up 2a:</vt:lpstr>
      <vt:lpstr>Follow up 2b: </vt:lpstr>
      <vt:lpstr>Follow up 3:</vt:lpstr>
      <vt:lpstr>Follow up 4: </vt:lpstr>
      <vt:lpstr>Follow up 4: </vt:lpstr>
      <vt:lpstr>vocabulaire</vt:lpstr>
      <vt:lpstr>vocabulaire</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64</cp:revision>
  <dcterms:created xsi:type="dcterms:W3CDTF">2021-06-12T06:20:35Z</dcterms:created>
  <dcterms:modified xsi:type="dcterms:W3CDTF">2023-07-01T05:02:28Z</dcterms:modified>
</cp:coreProperties>
</file>