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361" r:id="rId3"/>
    <p:sldId id="1028" r:id="rId4"/>
    <p:sldId id="1029" r:id="rId5"/>
    <p:sldId id="1030" r:id="rId6"/>
    <p:sldId id="1031" r:id="rId7"/>
    <p:sldId id="1036" r:id="rId8"/>
    <p:sldId id="1037" r:id="rId9"/>
    <p:sldId id="1032" r:id="rId10"/>
    <p:sldId id="1023" r:id="rId11"/>
    <p:sldId id="1024" r:id="rId12"/>
    <p:sldId id="1033" r:id="rId13"/>
    <p:sldId id="1027" r:id="rId14"/>
    <p:sldId id="1034" r:id="rId15"/>
    <p:sldId id="10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8A3"/>
    <a:srgbClr val="FF0066"/>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5229" autoAdjust="0"/>
  </p:normalViewPr>
  <p:slideViewPr>
    <p:cSldViewPr snapToGrid="0">
      <p:cViewPr varScale="1">
        <p:scale>
          <a:sx n="44" d="100"/>
          <a:sy n="44" d="100"/>
        </p:scale>
        <p:origin x="207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Revisit several SSC: [</a:t>
            </a:r>
            <a:r>
              <a:rPr lang="en-GB" sz="1800" b="1" dirty="0" err="1">
                <a:solidFill>
                  <a:srgbClr val="002060"/>
                </a:solidFill>
                <a:latin typeface="Century Gothic"/>
                <a:ea typeface="Century Gothic"/>
                <a:cs typeface="Century Gothic"/>
                <a:sym typeface="Century Gothic"/>
              </a:rPr>
              <a:t>en</a:t>
            </a:r>
            <a:r>
              <a:rPr lang="en-GB" sz="1800" b="1" dirty="0">
                <a:solidFill>
                  <a:srgbClr val="002060"/>
                </a:solidFill>
                <a:latin typeface="Century Gothic"/>
                <a:ea typeface="Century Gothic"/>
                <a:cs typeface="Century Gothic"/>
                <a:sym typeface="Century Gothic"/>
              </a:rPr>
              <a:t>/an] [</a:t>
            </a:r>
            <a:r>
              <a:rPr lang="en-GB" sz="1800" b="1" dirty="0" err="1">
                <a:solidFill>
                  <a:srgbClr val="002060"/>
                </a:solidFill>
                <a:latin typeface="Century Gothic"/>
                <a:ea typeface="Century Gothic"/>
                <a:cs typeface="Century Gothic"/>
                <a:sym typeface="Century Gothic"/>
              </a:rPr>
              <a:t>ien</a:t>
            </a:r>
            <a:r>
              <a:rPr lang="en-GB" sz="1800" b="1" dirty="0">
                <a:solidFill>
                  <a:srgbClr val="002060"/>
                </a:solidFill>
                <a:latin typeface="Century Gothic"/>
                <a:ea typeface="Century Gothic"/>
                <a:cs typeface="Century Gothic"/>
                <a:sym typeface="Century Gothic"/>
              </a:rPr>
              <a:t>] [</a:t>
            </a:r>
            <a:r>
              <a:rPr lang="en-GB" sz="1800" b="1" dirty="0" err="1">
                <a:solidFill>
                  <a:srgbClr val="002060"/>
                </a:solidFill>
                <a:latin typeface="Century Gothic"/>
                <a:ea typeface="Century Gothic"/>
                <a:cs typeface="Century Gothic"/>
                <a:sym typeface="Century Gothic"/>
              </a:rPr>
              <a:t>ou</a:t>
            </a:r>
            <a:r>
              <a:rPr lang="en-GB" sz="1800" b="1" dirty="0">
                <a:solidFill>
                  <a:srgbClr val="002060"/>
                </a:solidFill>
                <a:latin typeface="Century Gothic"/>
                <a:ea typeface="Century Gothic"/>
                <a:cs typeface="Century Gothic"/>
                <a:sym typeface="Century Gothic"/>
              </a:rPr>
              <a:t>] [on] [</a:t>
            </a:r>
            <a:r>
              <a:rPr lang="en-GB" sz="1800" b="1" dirty="0" err="1">
                <a:solidFill>
                  <a:srgbClr val="002060"/>
                </a:solidFill>
                <a:latin typeface="Century Gothic"/>
                <a:ea typeface="Century Gothic"/>
                <a:cs typeface="Century Gothic"/>
                <a:sym typeface="Century Gothic"/>
              </a:rPr>
              <a:t>eu</a:t>
            </a:r>
            <a:r>
              <a:rPr lang="en-GB" sz="1800" b="1" dirty="0">
                <a:solidFill>
                  <a:srgbClr val="002060"/>
                </a:solidFill>
                <a:latin typeface="Century Gothic"/>
                <a:ea typeface="Century Gothic"/>
                <a:cs typeface="Century Gothic"/>
                <a:sym typeface="Century Gothic"/>
              </a:rPr>
              <a:t>] [r] [ç/soft c] [(a)in] [u] [</a:t>
            </a:r>
            <a:r>
              <a:rPr lang="en-GB" sz="1800" b="1" dirty="0" err="1">
                <a:solidFill>
                  <a:srgbClr val="002060"/>
                </a:solidFill>
                <a:latin typeface="Century Gothic"/>
                <a:ea typeface="Century Gothic"/>
                <a:cs typeface="Century Gothic"/>
                <a:sym typeface="Century Gothic"/>
              </a:rPr>
              <a:t>qu</a:t>
            </a:r>
            <a:r>
              <a:rPr lang="en-GB" sz="1800" b="1" dirty="0">
                <a:solidFill>
                  <a:srgbClr val="002060"/>
                </a:solidFill>
                <a:latin typeface="Century Gothic"/>
                <a:ea typeface="Century Gothic"/>
                <a:cs typeface="Century Gothic"/>
                <a:sym typeface="Century Gothic"/>
              </a:rPr>
              <a:t>] [j/soft g] [ai] [</a:t>
            </a:r>
            <a:r>
              <a:rPr lang="en-GB" sz="1800" b="1" dirty="0" err="1">
                <a:solidFill>
                  <a:srgbClr val="002060"/>
                </a:solidFill>
                <a:latin typeface="Century Gothic"/>
                <a:ea typeface="Century Gothic"/>
                <a:cs typeface="Century Gothic"/>
                <a:sym typeface="Century Gothic"/>
              </a:rPr>
              <a:t>tion</a:t>
            </a:r>
            <a:r>
              <a:rPr lang="en-GB" sz="1800" b="1" dirty="0">
                <a:solidFill>
                  <a:srgbClr val="002060"/>
                </a:solidFill>
                <a:latin typeface="Century Gothic"/>
                <a:ea typeface="Century Gothic"/>
                <a:cs typeface="Century Gothic"/>
                <a:sym typeface="Century Gothic"/>
              </a:rPr>
              <a:t>] [oi]</a:t>
            </a:r>
            <a:endParaRPr lang="fr-FR" sz="1800" b="1" dirty="0">
              <a:solidFill>
                <a:srgbClr val="002060"/>
              </a:solidFill>
              <a:latin typeface="Century Gothic"/>
              <a:ea typeface="Century Gothic"/>
              <a:cs typeface="Century Gothic"/>
              <a:sym typeface="Century Gothic"/>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Revisit any Term 3 vocabulary</a:t>
            </a:r>
            <a:endParaRPr lang="it-IT" sz="18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mois [179] janvier [939] février [1139] mars [868] avril [1022] mai [943] juin [931] juillet [1326] aout [1445] septembre [944] octobre [826] novembre [982] décembre</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0" i="0" strike="noStrike" spc="-1" dirty="0">
                <a:solidFill>
                  <a:srgbClr val="002060"/>
                </a:solidFill>
                <a:latin typeface="Century Gothic"/>
                <a:ea typeface="Century Gothic"/>
              </a:rPr>
              <a:t>[891] quand [119] anniversaire [2043] en [7]</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combien [800] bouche [1838] main [418]  œil [474]  oreille [1884] pied [626] tête [343] yeux [474] des [2] </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year’s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Martin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Martin’s message and the words and pictures on the notebook to the right as inspiration. They use the lines on the left to write any words in French that they could use to reply to Martin. They could use any of the words on the notebook, and any other words they know.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672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Martin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Martin’s message and the words and pictures on the notebook to the right as inspiration. They use the lines on the left and the empty notepad to write any words or sentences in French that they could use to reply to Hanna.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532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57946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58902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0944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(five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read aloud 15 of this year’s SSC.</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first flashcard.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choral read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If desired, click on the word to listen to the pronunciation.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with the remaining flashcards.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Go on to the next slide and repeat.</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strike="noStrike" spc="-1" dirty="0">
                <a:latin typeface="Arial"/>
              </a:rPr>
              <a:t>Frequency of unknown words and cognates</a:t>
            </a:r>
            <a:r>
              <a:rPr lang="en-GB" sz="1200" b="0" strike="noStrike" spc="-1" dirty="0">
                <a:latin typeface="Arial"/>
              </a:rPr>
              <a:t>:</a:t>
            </a:r>
          </a:p>
          <a:p>
            <a:pPr marL="0" marR="0" lvl="0" indent="0" algn="l" rtl="0">
              <a:lnSpc>
                <a:spcPct val="100000"/>
              </a:lnSpc>
              <a:spcBef>
                <a:spcPts val="0"/>
              </a:spcBef>
              <a:spcAft>
                <a:spcPts val="0"/>
              </a:spcAft>
              <a:buClr>
                <a:schemeClr val="dk1"/>
              </a:buClr>
              <a:buSzPts val="1200"/>
              <a:buFont typeface="Calibri"/>
              <a:buNone/>
            </a:pPr>
            <a:r>
              <a:rPr lang="en-GB" sz="1200" b="0" dirty="0" err="1"/>
              <a:t>affreux</a:t>
            </a:r>
            <a:r>
              <a:rPr lang="en-GB" sz="1200" b="0" dirty="0"/>
              <a:t> [4369] ampoule [&gt;5000] blazon [&gt;5000] boucan [&gt;5000] </a:t>
            </a:r>
            <a:r>
              <a:rPr lang="en-GB" sz="1200" b="0" dirty="0" err="1"/>
              <a:t>coller</a:t>
            </a:r>
            <a:r>
              <a:rPr lang="en-GB" sz="1200" b="0" dirty="0"/>
              <a:t> [2973] dingo [&gt;5000] envoi [2960] </a:t>
            </a:r>
            <a:r>
              <a:rPr lang="en-GB" sz="1200" b="0" dirty="0" err="1"/>
              <a:t>historien</a:t>
            </a:r>
            <a:r>
              <a:rPr lang="en-GB" sz="1200" b="0" dirty="0"/>
              <a:t> [3284] </a:t>
            </a:r>
            <a:r>
              <a:rPr lang="en-GB" sz="1200" b="0" dirty="0" err="1"/>
              <a:t>mesurer</a:t>
            </a:r>
            <a:r>
              <a:rPr lang="en-GB" sz="1200" b="0" dirty="0"/>
              <a:t> [1110] motion [855] </a:t>
            </a:r>
            <a:r>
              <a:rPr lang="en-GB" sz="1200" b="0" dirty="0" err="1"/>
              <a:t>polaire</a:t>
            </a:r>
            <a:r>
              <a:rPr lang="en-GB" sz="1200" b="0" dirty="0"/>
              <a:t> [&gt;5000] vente [1096]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841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259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8449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03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we usually do short exercises of 6 items only, but this is a revision week so we are revisiting a lot of words in a short exercise.</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aural recognition of previously taught words and their connection to other previously taught ‘category’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audio.</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and write down the category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and click to provide feedback.</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to the next slide for a written extension to the activity.</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r>
              <a:rPr lang="fr-FR" sz="1200" dirty="0">
                <a:solidFill>
                  <a:srgbClr val="002060"/>
                </a:solidFill>
                <a:latin typeface="Century Gothic" panose="020B0502020202020204" pitchFamily="34" charset="0"/>
              </a:rPr>
              <a:t>1. tante | grand-mère | grand-père</a:t>
            </a:r>
          </a:p>
          <a:p>
            <a:r>
              <a:rPr lang="fr-FR" sz="1200" dirty="0">
                <a:solidFill>
                  <a:srgbClr val="002060"/>
                </a:solidFill>
                <a:latin typeface="Century Gothic" panose="020B0502020202020204" pitchFamily="34" charset="0"/>
              </a:rPr>
              <a:t>2. livre | magazine |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3. juin | mai | aout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4. musée | pays | université</a:t>
            </a:r>
            <a:br>
              <a:rPr lang="fr-FR" sz="1200" dirty="0">
                <a:solidFill>
                  <a:srgbClr val="002060"/>
                </a:solidFill>
                <a:latin typeface="Century Gothic" panose="020B0502020202020204" pitchFamily="34" charset="0"/>
              </a:rPr>
            </a:br>
            <a:r>
              <a:rPr lang="fr-FR" sz="1200" dirty="0">
                <a:solidFill>
                  <a:srgbClr val="002060"/>
                </a:solidFill>
                <a:latin typeface="Century Gothic" panose="020B0502020202020204" pitchFamily="34" charset="0"/>
              </a:rPr>
              <a:t>5. main | oreille | œil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6. jeudi | dimanche | mardi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7. apporter | rester | montrer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8. musique | français | sport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9. porte | chaise | bureau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2060"/>
              </a:solidFill>
              <a:latin typeface="Century Gothic" panose="020B0502020202020204" pitchFamily="34" charset="0"/>
            </a:endParaRPr>
          </a:p>
          <a:p>
            <a:endParaRPr lang="fr-FR" sz="1200" dirty="0">
              <a:solidFill>
                <a:srgbClr val="002060"/>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662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some of this year’s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1. Pupils try to write one or two words that could plausibly belong to the 9 categories.</a:t>
            </a:r>
          </a:p>
          <a:p>
            <a:pPr marL="0" marR="0" lvl="0" indent="0" algn="l" rtl="0">
              <a:lnSpc>
                <a:spcPct val="100000"/>
              </a:lnSpc>
              <a:spcBef>
                <a:spcPts val="0"/>
              </a:spcBef>
              <a:spcAft>
                <a:spcPts val="0"/>
              </a:spcAft>
              <a:buClr>
                <a:schemeClr val="dk1"/>
              </a:buClr>
              <a:buSzPts val="1200"/>
              <a:buFont typeface="Calibri"/>
              <a:buNone/>
            </a:pPr>
            <a:r>
              <a:rPr lang="en-GB" sz="1200" b="0" dirty="0"/>
              <a:t>2. Click to provide possible suggested answers.  Note that some of the categories have many possible answers.</a:t>
            </a:r>
          </a:p>
          <a:p>
            <a:pPr marL="0" marR="0" lvl="0" indent="0" algn="l" rtl="0">
              <a:lnSpc>
                <a:spcPct val="100000"/>
              </a:lnSpc>
              <a:spcBef>
                <a:spcPts val="0"/>
              </a:spcBef>
              <a:spcAft>
                <a:spcPts val="0"/>
              </a:spcAft>
              <a:buClr>
                <a:schemeClr val="dk1"/>
              </a:buClr>
              <a:buSzPts val="1200"/>
              <a:buFont typeface="Calibri"/>
              <a:buNone/>
            </a:pPr>
            <a:r>
              <a:rPr lang="en-GB" sz="1200" b="0" dirty="0"/>
              <a:t>3. Option: click to play the optional answers, together with the original words.</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1. tante | grand-mère | grand-père </a:t>
            </a:r>
            <a:r>
              <a:rPr lang="fr-FR" sz="1200" b="1" dirty="0">
                <a:solidFill>
                  <a:srgbClr val="26859D"/>
                </a:solidFill>
                <a:latin typeface="Century Gothic" panose="020B0502020202020204" pitchFamily="34" charset="0"/>
              </a:rPr>
              <a:t>| père | mère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2. livre | magazine | phrase </a:t>
            </a:r>
            <a:r>
              <a:rPr lang="fr-FR" sz="1200" b="1" dirty="0">
                <a:solidFill>
                  <a:srgbClr val="26859D"/>
                </a:solidFill>
                <a:latin typeface="Century Gothic" panose="020B0502020202020204" pitchFamily="34" charset="0"/>
              </a:rPr>
              <a:t>| mot | message | texte | liste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3. juin | mai | aout </a:t>
            </a:r>
            <a:r>
              <a:rPr lang="fr-FR" sz="1200" b="1" dirty="0">
                <a:solidFill>
                  <a:srgbClr val="26859D"/>
                </a:solidFill>
                <a:latin typeface="Century Gothic" panose="020B0502020202020204" pitchFamily="34" charset="0"/>
              </a:rPr>
              <a:t>| janvier | février | mars| avril | juillet</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4. musée | pays | université </a:t>
            </a:r>
            <a:r>
              <a:rPr lang="fr-FR" sz="1200" b="1" dirty="0">
                <a:solidFill>
                  <a:srgbClr val="26859D"/>
                </a:solidFill>
                <a:latin typeface="Century Gothic" panose="020B0502020202020204" pitchFamily="34" charset="0"/>
              </a:rPr>
              <a:t>| parc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5. main | oreille | œil </a:t>
            </a:r>
            <a:r>
              <a:rPr lang="fr-FR" sz="1200" b="1" dirty="0">
                <a:solidFill>
                  <a:srgbClr val="26859D"/>
                </a:solidFill>
                <a:latin typeface="Century Gothic" panose="020B0502020202020204" pitchFamily="34" charset="0"/>
              </a:rPr>
              <a:t>| pied | tête| bouche | yeux</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6. jeudi | dimanche | mardi </a:t>
            </a:r>
            <a:r>
              <a:rPr lang="fr-FR" sz="1200" b="1" dirty="0">
                <a:solidFill>
                  <a:srgbClr val="26859D"/>
                </a:solidFill>
                <a:latin typeface="Century Gothic" panose="020B0502020202020204" pitchFamily="34" charset="0"/>
              </a:rPr>
              <a:t>| lundi | mercredi | vendredi</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7. apporter | rester | montrer </a:t>
            </a:r>
            <a:r>
              <a:rPr lang="fr-FR" sz="1200" b="1" dirty="0">
                <a:solidFill>
                  <a:srgbClr val="26859D"/>
                </a:solidFill>
                <a:latin typeface="Century Gothic" panose="020B0502020202020204" pitchFamily="34" charset="0"/>
              </a:rPr>
              <a:t>| étudier | détester | adorer</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8. musique | français | sport </a:t>
            </a:r>
            <a:r>
              <a:rPr lang="fr-FR" sz="1200" b="1" dirty="0">
                <a:solidFill>
                  <a:srgbClr val="26859D"/>
                </a:solidFill>
                <a:latin typeface="Century Gothic" panose="020B0502020202020204" pitchFamily="34" charset="0"/>
              </a:rPr>
              <a:t>|anglais</a:t>
            </a:r>
            <a:endParaRPr lang="fr-FR"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2060"/>
                </a:solidFill>
                <a:latin typeface="Century Gothic" panose="020B0502020202020204" pitchFamily="34" charset="0"/>
              </a:rPr>
              <a:t>9. porte | chaise | bureau </a:t>
            </a:r>
            <a:r>
              <a:rPr lang="fr-FR" sz="1200" b="1" dirty="0">
                <a:solidFill>
                  <a:srgbClr val="26859D"/>
                </a:solidFill>
                <a:latin typeface="Century Gothic" panose="020B0502020202020204" pitchFamily="34" charset="0"/>
              </a:rPr>
              <a:t>| lit | affiche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2060"/>
              </a:solidFill>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523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a longer text made up of previously taught language from this year.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Read the text aloud with pupils.</a:t>
            </a:r>
            <a:br>
              <a:rPr lang="en-GB" b="0" dirty="0"/>
            </a:br>
            <a:r>
              <a:rPr lang="en-GB" b="0" dirty="0"/>
              <a:t>2. Give pupils time to answer the question themselves.</a:t>
            </a:r>
            <a:br>
              <a:rPr lang="en-GB" b="0" dirty="0"/>
            </a:br>
            <a:r>
              <a:rPr lang="en-GB" b="0" dirty="0"/>
              <a:t>3. Elicit and check answers.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0" dirty="0"/>
              <a:t>Note: this task can be made less challenging if needed by giving pupils a smaller portion of the text and fewer questions to answer.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1.png"/><Relationship Id="rId10" Type="http://schemas.openxmlformats.org/officeDocument/2006/relationships/image" Target="../media/image29.jpg"/><Relationship Id="rId4" Type="http://schemas.openxmlformats.org/officeDocument/2006/relationships/image" Target="../media/image3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22.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svg"/><Relationship Id="rId11" Type="http://schemas.openxmlformats.org/officeDocument/2006/relationships/audio" Target="../media/audio6.wav"/><Relationship Id="rId5" Type="http://schemas.openxmlformats.org/officeDocument/2006/relationships/image" Target="../media/image4.png"/><Relationship Id="rId15" Type="http://schemas.openxmlformats.org/officeDocument/2006/relationships/audio" Target="../media/audio10.wav"/><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audio" Target="../media/audio9.wav"/></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image" Target="../media/image23.pn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svg"/><Relationship Id="rId11" Type="http://schemas.openxmlformats.org/officeDocument/2006/relationships/audio" Target="../media/audio16.wav"/><Relationship Id="rId5" Type="http://schemas.openxmlformats.org/officeDocument/2006/relationships/image" Target="../media/image4.png"/><Relationship Id="rId15" Type="http://schemas.openxmlformats.org/officeDocument/2006/relationships/audio" Target="../media/audio20.wav"/><Relationship Id="rId10" Type="http://schemas.openxmlformats.org/officeDocument/2006/relationships/audio" Target="../media/audio15.wav"/><Relationship Id="rId4" Type="http://schemas.openxmlformats.org/officeDocument/2006/relationships/audio" Target="../media/audio11.wav"/><Relationship Id="rId9" Type="http://schemas.openxmlformats.org/officeDocument/2006/relationships/audio" Target="../media/audio14.wav"/><Relationship Id="rId14" Type="http://schemas.openxmlformats.org/officeDocument/2006/relationships/audio" Target="../media/audio19.wav"/></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0"/>
            <a:ext cx="4350240" cy="6866516"/>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0628" y="30259"/>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What do I know now?</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9D645D3E-53AD-4F96-91BD-4CEA313AE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4" y="1591411"/>
            <a:ext cx="4234636" cy="3525166"/>
          </a:xfrm>
          <a:prstGeom prst="rect">
            <a:avLst/>
          </a:prstGeom>
        </p:spPr>
      </p:pic>
      <p:sp>
        <p:nvSpPr>
          <p:cNvPr id="8" name="TextBox 7">
            <a:extLst>
              <a:ext uri="{FF2B5EF4-FFF2-40B4-BE49-F238E27FC236}">
                <a16:creationId xmlns:a16="http://schemas.microsoft.com/office/drawing/2014/main" id="{EA62FDB0-84CD-4682-95C9-F91937FA82EB}"/>
              </a:ext>
            </a:extLst>
          </p:cNvPr>
          <p:cNvSpPr txBox="1"/>
          <p:nvPr/>
        </p:nvSpPr>
        <p:spPr>
          <a:xfrm>
            <a:off x="2348901" y="2077885"/>
            <a:ext cx="2111859" cy="954107"/>
          </a:xfrm>
          <a:prstGeom prst="rect">
            <a:avLst/>
          </a:prstGeom>
          <a:noFill/>
        </p:spPr>
        <p:txBody>
          <a:bodyPr wrap="square" rtlCol="0">
            <a:spAutoFit/>
          </a:bodyPr>
          <a:lstStyle/>
          <a:p>
            <a:r>
              <a:rPr lang="en-GB" sz="2800" b="1" dirty="0">
                <a:solidFill>
                  <a:srgbClr val="323131"/>
                </a:solidFill>
                <a:latin typeface="Cavolini" panose="03000502040302020204" pitchFamily="66" charset="0"/>
                <a:cs typeface="Cavolini" panose="03000502040302020204" pitchFamily="66" charset="0"/>
              </a:rPr>
              <a:t>Bonjour ! </a:t>
            </a:r>
            <a:br>
              <a:rPr lang="en-GB" sz="2800" b="1" dirty="0">
                <a:solidFill>
                  <a:srgbClr val="323131"/>
                </a:solidFill>
                <a:latin typeface="Cavolini" panose="03000502040302020204" pitchFamily="66" charset="0"/>
                <a:cs typeface="Cavolini" panose="03000502040302020204" pitchFamily="66" charset="0"/>
              </a:rPr>
            </a:br>
            <a:r>
              <a:rPr lang="en-GB" sz="2800" b="1" dirty="0" err="1">
                <a:solidFill>
                  <a:srgbClr val="323131"/>
                </a:solidFill>
                <a:latin typeface="Cavolini" panose="03000502040302020204" pitchFamily="66" charset="0"/>
                <a:cs typeface="Cavolini" panose="03000502040302020204" pitchFamily="66" charset="0"/>
              </a:rPr>
              <a:t>Ça</a:t>
            </a:r>
            <a:r>
              <a:rPr lang="en-GB" sz="2800" b="1" dirty="0">
                <a:solidFill>
                  <a:srgbClr val="323131"/>
                </a:solidFill>
                <a:latin typeface="Cavolini" panose="03000502040302020204" pitchFamily="66" charset="0"/>
                <a:cs typeface="Cavolini" panose="03000502040302020204" pitchFamily="66" charset="0"/>
              </a:rPr>
              <a:t> </a:t>
            </a:r>
            <a:r>
              <a:rPr lang="en-GB" sz="2800" b="1" dirty="0" err="1">
                <a:solidFill>
                  <a:srgbClr val="323131"/>
                </a:solidFill>
                <a:latin typeface="Cavolini" panose="03000502040302020204" pitchFamily="66" charset="0"/>
                <a:cs typeface="Cavolini" panose="03000502040302020204" pitchFamily="66" charset="0"/>
              </a:rPr>
              <a:t>va</a:t>
            </a:r>
            <a:r>
              <a:rPr lang="en-GB" sz="2800" b="1" dirty="0">
                <a:solidFill>
                  <a:srgbClr val="323131"/>
                </a:solidFill>
                <a:latin typeface="Cavolini" panose="03000502040302020204" pitchFamily="66" charset="0"/>
                <a:cs typeface="Cavolini" panose="03000502040302020204" pitchFamily="66"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563719F-0433-432F-A0F0-B17D74BAD09E}"/>
              </a:ext>
            </a:extLst>
          </p:cNvPr>
          <p:cNvPicPr>
            <a:picLocks noChangeAspect="1"/>
          </p:cNvPicPr>
          <p:nvPr/>
        </p:nvPicPr>
        <p:blipFill>
          <a:blip r:embed="rId3"/>
          <a:stretch>
            <a:fillRect/>
          </a:stretch>
        </p:blipFill>
        <p:spPr>
          <a:xfrm>
            <a:off x="4062568" y="964503"/>
            <a:ext cx="4144698" cy="582614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graphicFrame>
        <p:nvGraphicFramePr>
          <p:cNvPr id="35" name="Table 7">
            <a:extLst>
              <a:ext uri="{FF2B5EF4-FFF2-40B4-BE49-F238E27FC236}">
                <a16:creationId xmlns:a16="http://schemas.microsoft.com/office/drawing/2014/main" id="{48FCE838-4D92-4590-A389-8C51E3575C1A}"/>
              </a:ext>
            </a:extLst>
          </p:cNvPr>
          <p:cNvGraphicFramePr>
            <a:graphicFrameLocks noGrp="1"/>
          </p:cNvGraphicFramePr>
          <p:nvPr/>
        </p:nvGraphicFramePr>
        <p:xfrm>
          <a:off x="406670" y="763209"/>
          <a:ext cx="3578066" cy="6042213"/>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94853">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36" name="Graphic 35" descr="Pencil with solid fill">
            <a:extLst>
              <a:ext uri="{FF2B5EF4-FFF2-40B4-BE49-F238E27FC236}">
                <a16:creationId xmlns:a16="http://schemas.microsoft.com/office/drawing/2014/main" id="{16C4BF59-6A6B-49A3-8442-11359C4411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895" y="688428"/>
            <a:ext cx="552151" cy="552151"/>
          </a:xfrm>
          <a:prstGeom prst="rect">
            <a:avLst/>
          </a:prstGeom>
        </p:spPr>
      </p:pic>
      <p:sp>
        <p:nvSpPr>
          <p:cNvPr id="37" name="Speech Bubble: Rectangle with Corners Rounded 36">
            <a:extLst>
              <a:ext uri="{FF2B5EF4-FFF2-40B4-BE49-F238E27FC236}">
                <a16:creationId xmlns:a16="http://schemas.microsoft.com/office/drawing/2014/main" id="{A874194C-F489-407E-8F53-26887493CD3D}"/>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08B34D30-346D-4221-9886-2960E8F44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98918" y="-104768"/>
            <a:ext cx="914400" cy="914400"/>
          </a:xfrm>
          <a:prstGeom prst="rect">
            <a:avLst/>
          </a:prstGeom>
        </p:spPr>
      </p:pic>
      <p:sp>
        <p:nvSpPr>
          <p:cNvPr id="39" name="Google Shape;108;p3">
            <a:extLst>
              <a:ext uri="{FF2B5EF4-FFF2-40B4-BE49-F238E27FC236}">
                <a16:creationId xmlns:a16="http://schemas.microsoft.com/office/drawing/2014/main" id="{0B362023-18C6-4E10-A843-5420961FDCC6}"/>
              </a:ext>
            </a:extLst>
          </p:cNvPr>
          <p:cNvSpPr txBox="1"/>
          <p:nvPr/>
        </p:nvSpPr>
        <p:spPr>
          <a:xfrm>
            <a:off x="4365206" y="89949"/>
            <a:ext cx="309067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texte</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des mots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0" name="Group 39">
            <a:extLst>
              <a:ext uri="{FF2B5EF4-FFF2-40B4-BE49-F238E27FC236}">
                <a16:creationId xmlns:a16="http://schemas.microsoft.com/office/drawing/2014/main" id="{0A1B1CDC-ADCD-4251-AB81-5863CDA3DCD9}"/>
              </a:ext>
            </a:extLst>
          </p:cNvPr>
          <p:cNvGrpSpPr/>
          <p:nvPr/>
        </p:nvGrpSpPr>
        <p:grpSpPr>
          <a:xfrm>
            <a:off x="8279570" y="232282"/>
            <a:ext cx="2656192" cy="2016594"/>
            <a:chOff x="7887233" y="148076"/>
            <a:chExt cx="2656192" cy="2016594"/>
          </a:xfrm>
        </p:grpSpPr>
        <p:sp>
          <p:nvSpPr>
            <p:cNvPr id="41" name="Speech Bubble: Rectangle with Corners Rounded 40">
              <a:extLst>
                <a:ext uri="{FF2B5EF4-FFF2-40B4-BE49-F238E27FC236}">
                  <a16:creationId xmlns:a16="http://schemas.microsoft.com/office/drawing/2014/main" id="{239B0A6F-1941-4EDA-B8B7-3D0E7AADC90A}"/>
                </a:ext>
              </a:extLst>
            </p:cNvPr>
            <p:cNvSpPr/>
            <p:nvPr/>
          </p:nvSpPr>
          <p:spPr>
            <a:xfrm>
              <a:off x="7887233" y="148076"/>
              <a:ext cx="2645186" cy="2016594"/>
            </a:xfrm>
            <a:prstGeom prst="wedgeRoundRectCallou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Google Shape;108;p3">
              <a:extLst>
                <a:ext uri="{FF2B5EF4-FFF2-40B4-BE49-F238E27FC236}">
                  <a16:creationId xmlns:a16="http://schemas.microsoft.com/office/drawing/2014/main" id="{6E566C81-A82F-4C50-BEB3-45324ACE2FC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French. You can add different words, too.</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sp>
        <p:nvSpPr>
          <p:cNvPr id="45" name="Title 2">
            <a:extLst>
              <a:ext uri="{FF2B5EF4-FFF2-40B4-BE49-F238E27FC236}">
                <a16:creationId xmlns:a16="http://schemas.microsoft.com/office/drawing/2014/main" id="{1B8CC8E6-62F5-4626-BA5F-7B200E27BCEC}"/>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7" name="Google Shape;119;p1">
            <a:extLst>
              <a:ext uri="{FF2B5EF4-FFF2-40B4-BE49-F238E27FC236}">
                <a16:creationId xmlns:a16="http://schemas.microsoft.com/office/drawing/2014/main" id="{3AED3458-3AE6-48ED-9BAF-D9F5C031E0C9}"/>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C987BD48-B997-4920-9D6E-7574353BB2ED}"/>
              </a:ext>
            </a:extLst>
          </p:cNvPr>
          <p:cNvPicPr>
            <a:picLocks noChangeAspect="1"/>
          </p:cNvPicPr>
          <p:nvPr/>
        </p:nvPicPr>
        <p:blipFill>
          <a:blip r:embed="rId9"/>
          <a:stretch>
            <a:fillRect/>
          </a:stretch>
        </p:blipFill>
        <p:spPr>
          <a:xfrm>
            <a:off x="8605345" y="2640709"/>
            <a:ext cx="4478639" cy="4420475"/>
          </a:xfrm>
          <a:prstGeom prst="rect">
            <a:avLst/>
          </a:prstGeom>
        </p:spPr>
      </p:pic>
      <p:pic>
        <p:nvPicPr>
          <p:cNvPr id="20" name="Picture 19" descr="A child upside down on grass&#10;&#10;Description automatically generated with medium confidence">
            <a:extLst>
              <a:ext uri="{FF2B5EF4-FFF2-40B4-BE49-F238E27FC236}">
                <a16:creationId xmlns:a16="http://schemas.microsoft.com/office/drawing/2014/main" id="{074C4885-F1F9-43FD-BBFC-FFFF936766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5224" y="5102565"/>
            <a:ext cx="2317475" cy="1754024"/>
          </a:xfrm>
          <a:prstGeom prst="ellipse">
            <a:avLst/>
          </a:prstGeom>
        </p:spPr>
      </p:pic>
    </p:spTree>
    <p:extLst>
      <p:ext uri="{BB962C8B-B14F-4D97-AF65-F5344CB8AC3E}">
        <p14:creationId xmlns:p14="http://schemas.microsoft.com/office/powerpoint/2010/main" val="12520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393" y="5616"/>
            <a:ext cx="1126594" cy="1130060"/>
          </a:xfrm>
          <a:prstGeom prst="rect">
            <a:avLst/>
          </a:prstGeom>
        </p:spPr>
      </p:pic>
      <p:sp>
        <p:nvSpPr>
          <p:cNvPr id="45" name="Title 2">
            <a:extLst>
              <a:ext uri="{FF2B5EF4-FFF2-40B4-BE49-F238E27FC236}">
                <a16:creationId xmlns:a16="http://schemas.microsoft.com/office/drawing/2014/main" id="{1B8CC8E6-62F5-4626-BA5F-7B200E27BCEC}"/>
              </a:ext>
            </a:extLst>
          </p:cNvPr>
          <p:cNvSpPr txBox="1">
            <a:spLocks/>
          </p:cNvSpPr>
          <p:nvPr/>
        </p:nvSpPr>
        <p:spPr>
          <a:xfrm>
            <a:off x="11303707"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7" name="Picture 16" descr="A picture containing electronics, screenshot, text&#10;&#10;Description automatically generated">
            <a:extLst>
              <a:ext uri="{FF2B5EF4-FFF2-40B4-BE49-F238E27FC236}">
                <a16:creationId xmlns:a16="http://schemas.microsoft.com/office/drawing/2014/main" id="{099FC69C-6A83-4B86-BCCA-48B0FE2A3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773" y="851411"/>
            <a:ext cx="4175489" cy="5959629"/>
          </a:xfrm>
          <a:prstGeom prst="rect">
            <a:avLst/>
          </a:prstGeom>
        </p:spPr>
      </p:pic>
      <p:pic>
        <p:nvPicPr>
          <p:cNvPr id="20" name="Picture 19" descr="A hand holding a pen and drawing a light bulb on a spiral notebook&#10;&#10;Description automatically generated with low confidence">
            <a:extLst>
              <a:ext uri="{FF2B5EF4-FFF2-40B4-BE49-F238E27FC236}">
                <a16:creationId xmlns:a16="http://schemas.microsoft.com/office/drawing/2014/main" id="{D6A56FFA-CF28-4BFE-B2EA-32BA8501A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078" y="959270"/>
            <a:ext cx="6092157" cy="6008277"/>
          </a:xfrm>
          <a:prstGeom prst="rect">
            <a:avLst/>
          </a:prstGeom>
        </p:spPr>
      </p:pic>
      <p:sp>
        <p:nvSpPr>
          <p:cNvPr id="21" name="TextBox 20">
            <a:extLst>
              <a:ext uri="{FF2B5EF4-FFF2-40B4-BE49-F238E27FC236}">
                <a16:creationId xmlns:a16="http://schemas.microsoft.com/office/drawing/2014/main" id="{8BB60664-752A-4962-906C-593498CE3470}"/>
              </a:ext>
            </a:extLst>
          </p:cNvPr>
          <p:cNvSpPr txBox="1"/>
          <p:nvPr/>
        </p:nvSpPr>
        <p:spPr>
          <a:xfrm>
            <a:off x="3310347" y="128500"/>
            <a:ext cx="80692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Write a message to Martin in French. Write anything you like. You can write short sentences or words or a mixture, like Martin.</a:t>
            </a:r>
          </a:p>
        </p:txBody>
      </p:sp>
      <p:sp>
        <p:nvSpPr>
          <p:cNvPr id="37" name="Speech Bubble: Rectangle with Corners Rounded 36">
            <a:extLst>
              <a:ext uri="{FF2B5EF4-FFF2-40B4-BE49-F238E27FC236}">
                <a16:creationId xmlns:a16="http://schemas.microsoft.com/office/drawing/2014/main" id="{A874194C-F489-407E-8F53-26887493CD3D}"/>
              </a:ext>
            </a:extLst>
          </p:cNvPr>
          <p:cNvSpPr/>
          <p:nvPr/>
        </p:nvSpPr>
        <p:spPr>
          <a:xfrm>
            <a:off x="1004134" y="599858"/>
            <a:ext cx="2391808" cy="415094"/>
          </a:xfrm>
          <a:prstGeom prst="wedgeRoundRectCallout">
            <a:avLst>
              <a:gd name="adj1" fmla="val -63183"/>
              <a:gd name="adj2" fmla="val 81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08B34D30-346D-4221-9886-2960E8F440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02" y="420166"/>
            <a:ext cx="914400" cy="914400"/>
          </a:xfrm>
          <a:prstGeom prst="rect">
            <a:avLst/>
          </a:prstGeom>
        </p:spPr>
      </p:pic>
      <p:sp>
        <p:nvSpPr>
          <p:cNvPr id="39" name="Google Shape;108;p3">
            <a:extLst>
              <a:ext uri="{FF2B5EF4-FFF2-40B4-BE49-F238E27FC236}">
                <a16:creationId xmlns:a16="http://schemas.microsoft.com/office/drawing/2014/main" id="{0B362023-18C6-4E10-A843-5420961FDCC6}"/>
              </a:ext>
            </a:extLst>
          </p:cNvPr>
          <p:cNvSpPr txBox="1"/>
          <p:nvPr/>
        </p:nvSpPr>
        <p:spPr>
          <a:xfrm>
            <a:off x="1099090" y="614883"/>
            <a:ext cx="309067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5" name="Google Shape;119;p1">
            <a:extLst>
              <a:ext uri="{FF2B5EF4-FFF2-40B4-BE49-F238E27FC236}">
                <a16:creationId xmlns:a16="http://schemas.microsoft.com/office/drawing/2014/main" id="{880D1D69-41B6-46E5-9D12-0E8A854EBB9A}"/>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a:extLst>
              <a:ext uri="{FF2B5EF4-FFF2-40B4-BE49-F238E27FC236}">
                <a16:creationId xmlns:a16="http://schemas.microsoft.com/office/drawing/2014/main" id="{C90EB548-7EE7-4827-851B-4D6F345910EF}"/>
              </a:ext>
            </a:extLst>
          </p:cNvPr>
          <p:cNvPicPr>
            <a:picLocks noChangeAspect="1"/>
          </p:cNvPicPr>
          <p:nvPr/>
        </p:nvPicPr>
        <p:blipFill>
          <a:blip r:embed="rId8"/>
          <a:stretch>
            <a:fillRect/>
          </a:stretch>
        </p:blipFill>
        <p:spPr>
          <a:xfrm>
            <a:off x="9725704" y="1687055"/>
            <a:ext cx="3307806" cy="3264848"/>
          </a:xfrm>
          <a:prstGeom prst="rect">
            <a:avLst/>
          </a:prstGeom>
        </p:spPr>
      </p:pic>
      <p:pic>
        <p:nvPicPr>
          <p:cNvPr id="18" name="Picture 17">
            <a:extLst>
              <a:ext uri="{FF2B5EF4-FFF2-40B4-BE49-F238E27FC236}">
                <a16:creationId xmlns:a16="http://schemas.microsoft.com/office/drawing/2014/main" id="{B1858293-654D-4949-88B2-CD828EE3FE5C}"/>
              </a:ext>
            </a:extLst>
          </p:cNvPr>
          <p:cNvPicPr>
            <a:picLocks noChangeAspect="1"/>
          </p:cNvPicPr>
          <p:nvPr/>
        </p:nvPicPr>
        <p:blipFill rotWithShape="1">
          <a:blip r:embed="rId9"/>
          <a:srcRect b="1086"/>
          <a:stretch/>
        </p:blipFill>
        <p:spPr>
          <a:xfrm>
            <a:off x="-35578" y="1349591"/>
            <a:ext cx="2619022" cy="3834304"/>
          </a:xfrm>
          <a:prstGeom prst="rect">
            <a:avLst/>
          </a:prstGeom>
        </p:spPr>
      </p:pic>
      <p:pic>
        <p:nvPicPr>
          <p:cNvPr id="4" name="Picture 3" descr="A child upside down on grass&#10;&#10;Description automatically generated with medium confidence">
            <a:extLst>
              <a:ext uri="{FF2B5EF4-FFF2-40B4-BE49-F238E27FC236}">
                <a16:creationId xmlns:a16="http://schemas.microsoft.com/office/drawing/2014/main" id="{3FBB8AA4-6949-4245-BD57-BB409A91C0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78" y="4505544"/>
            <a:ext cx="3046099" cy="2305496"/>
          </a:xfrm>
          <a:prstGeom prst="ellipse">
            <a:avLst/>
          </a:prstGeom>
        </p:spPr>
      </p:pic>
    </p:spTree>
    <p:extLst>
      <p:ext uri="{BB962C8B-B14F-4D97-AF65-F5344CB8AC3E}">
        <p14:creationId xmlns:p14="http://schemas.microsoft.com/office/powerpoint/2010/main" val="132715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14509" y="47716"/>
            <a:ext cx="109207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50" name="Table 4">
            <a:extLst>
              <a:ext uri="{FF2B5EF4-FFF2-40B4-BE49-F238E27FC236}">
                <a16:creationId xmlns:a16="http://schemas.microsoft.com/office/drawing/2014/main" id="{8AF92B89-D461-4855-9DFB-C7C424BEC0B6}"/>
              </a:ext>
            </a:extLst>
          </p:cNvPr>
          <p:cNvGraphicFramePr>
            <a:graphicFrameLocks noGrp="1"/>
          </p:cNvGraphicFramePr>
          <p:nvPr>
            <p:extLst>
              <p:ext uri="{D42A27DB-BD31-4B8C-83A1-F6EECF244321}">
                <p14:modId xmlns:p14="http://schemas.microsoft.com/office/powerpoint/2010/main" val="3755534674"/>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combien</a:t>
                      </a:r>
                      <a:r>
                        <a:rPr lang="en-GB" sz="2400" b="1" dirty="0">
                          <a:solidFill>
                            <a:srgbClr val="00B0F0"/>
                          </a:solidFill>
                          <a:latin typeface="Century Gothic" panose="020B0502020202020204" pitchFamily="34" charset="0"/>
                        </a:rPr>
                        <a:t> ?</a:t>
                      </a:r>
                    </a:p>
                  </a:txBody>
                  <a:tcPr/>
                </a:tc>
                <a:tc>
                  <a:txBody>
                    <a:bodyPr/>
                    <a:lstStyle/>
                    <a:p>
                      <a:r>
                        <a:rPr lang="en-GB" sz="2400" b="1" dirty="0">
                          <a:solidFill>
                            <a:srgbClr val="00B0F0"/>
                          </a:solidFill>
                          <a:latin typeface="Century Gothic" panose="020B0502020202020204" pitchFamily="34" charset="0"/>
                        </a:rPr>
                        <a:t>la main</a:t>
                      </a:r>
                    </a:p>
                  </a:txBody>
                  <a:tcPr/>
                </a:tc>
                <a:tc>
                  <a:txBody>
                    <a:bodyPr/>
                    <a:lstStyle/>
                    <a:p>
                      <a:r>
                        <a:rPr lang="en-GB" sz="2400" b="1" dirty="0">
                          <a:solidFill>
                            <a:srgbClr val="00B0F0"/>
                          </a:solidFill>
                          <a:latin typeface="Century Gothic" panose="020B0502020202020204" pitchFamily="34" charset="0"/>
                        </a:rPr>
                        <a:t>des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l’oreille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les </a:t>
                      </a:r>
                      <a:r>
                        <a:rPr lang="en-GB" sz="2400" b="1" dirty="0" err="1">
                          <a:solidFill>
                            <a:srgbClr val="00B0F0"/>
                          </a:solidFill>
                          <a:latin typeface="Century Gothic" panose="020B0502020202020204" pitchFamily="34" charset="0"/>
                        </a:rPr>
                        <a:t>yeux</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l’œil</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quand</a:t>
                      </a:r>
                      <a:r>
                        <a:rPr lang="en-GB" sz="2400" b="1" dirty="0">
                          <a:solidFill>
                            <a:srgbClr val="92D050"/>
                          </a:solidFill>
                          <a:latin typeface="Century Gothic" panose="020B0502020202020204" pitchFamily="34" charset="0"/>
                        </a:rPr>
                        <a:t> ?</a:t>
                      </a:r>
                    </a:p>
                  </a:txBody>
                  <a:tcPr/>
                </a:tc>
                <a:tc>
                  <a:txBody>
                    <a:bodyPr/>
                    <a:lstStyle/>
                    <a:p>
                      <a:r>
                        <a:rPr lang="en-GB" sz="2400" b="1" dirty="0" err="1">
                          <a:solidFill>
                            <a:srgbClr val="92D050"/>
                          </a:solidFill>
                          <a:latin typeface="Century Gothic" panose="020B0502020202020204" pitchFamily="34" charset="0"/>
                        </a:rPr>
                        <a:t>décembre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mois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aout</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l’anniversaire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peur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apporter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chaud</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 </a:t>
                      </a:r>
                      <a:r>
                        <a:rPr lang="en-GB" sz="2400" b="1" dirty="0" err="1">
                          <a:solidFill>
                            <a:srgbClr val="FF3399"/>
                          </a:solidFill>
                          <a:latin typeface="Century Gothic" panose="020B0502020202020204" pitchFamily="34" charset="0"/>
                        </a:rPr>
                        <a:t>rien</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beaucoup (de)</a:t>
                      </a:r>
                    </a:p>
                  </a:txBody>
                  <a:tcPr/>
                </a:tc>
                <a:tc>
                  <a:txBody>
                    <a:bodyPr/>
                    <a:lstStyle/>
                    <a:p>
                      <a:r>
                        <a:rPr lang="en-GB" sz="2400" b="1" dirty="0">
                          <a:solidFill>
                            <a:srgbClr val="FF3399"/>
                          </a:solidFill>
                          <a:latin typeface="Century Gothic" panose="020B0502020202020204" pitchFamily="34" charset="0"/>
                        </a:rPr>
                        <a:t>le matin</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1" name="Picture 50">
            <a:extLst>
              <a:ext uri="{FF2B5EF4-FFF2-40B4-BE49-F238E27FC236}">
                <a16:creationId xmlns:a16="http://schemas.microsoft.com/office/drawing/2014/main" id="{D0A42857-7E1F-4165-8BD4-0932949887F3}"/>
              </a:ext>
            </a:extLst>
          </p:cNvPr>
          <p:cNvPicPr>
            <a:picLocks noChangeAspect="1"/>
          </p:cNvPicPr>
          <p:nvPr/>
        </p:nvPicPr>
        <p:blipFill>
          <a:blip r:embed="rId5"/>
          <a:stretch>
            <a:fillRect/>
          </a:stretch>
        </p:blipFill>
        <p:spPr>
          <a:xfrm>
            <a:off x="836696" y="3021461"/>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2F59194D-7A48-45E9-8323-25104B794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53" name="Picture 52">
            <a:extLst>
              <a:ext uri="{FF2B5EF4-FFF2-40B4-BE49-F238E27FC236}">
                <a16:creationId xmlns:a16="http://schemas.microsoft.com/office/drawing/2014/main" id="{26402DB3-DB12-477D-A8AC-045935E54545}"/>
              </a:ext>
            </a:extLst>
          </p:cNvPr>
          <p:cNvPicPr>
            <a:picLocks noChangeAspect="1"/>
          </p:cNvPicPr>
          <p:nvPr/>
        </p:nvPicPr>
        <p:blipFill>
          <a:blip r:embed="rId7"/>
          <a:stretch>
            <a:fillRect/>
          </a:stretch>
        </p:blipFill>
        <p:spPr>
          <a:xfrm>
            <a:off x="977236" y="4528965"/>
            <a:ext cx="1162417" cy="1101237"/>
          </a:xfrm>
          <a:prstGeom prst="rect">
            <a:avLst/>
          </a:prstGeom>
        </p:spPr>
      </p:pic>
      <p:sp>
        <p:nvSpPr>
          <p:cNvPr id="54" name="TextBox 53">
            <a:extLst>
              <a:ext uri="{FF2B5EF4-FFF2-40B4-BE49-F238E27FC236}">
                <a16:creationId xmlns:a16="http://schemas.microsoft.com/office/drawing/2014/main" id="{0D151808-5F0E-4088-8FD1-1BC511172D9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A74F194D-4365-47CF-A3DA-B912CDCB21E7}"/>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24584EF9-6C20-4FF4-B050-CC1A76F70379}"/>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1D446774-1EBE-45E1-B2CB-D3B879DA9C1B}"/>
              </a:ext>
            </a:extLst>
          </p:cNvPr>
          <p:cNvSpPr txBox="1"/>
          <p:nvPr/>
        </p:nvSpPr>
        <p:spPr>
          <a:xfrm>
            <a:off x="2454735" y="5666957"/>
            <a:ext cx="2705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you’re welcome</a:t>
            </a:r>
          </a:p>
        </p:txBody>
      </p:sp>
      <p:sp>
        <p:nvSpPr>
          <p:cNvPr id="58" name="TextBox 57">
            <a:extLst>
              <a:ext uri="{FF2B5EF4-FFF2-40B4-BE49-F238E27FC236}">
                <a16:creationId xmlns:a16="http://schemas.microsoft.com/office/drawing/2014/main" id="{99D58380-4CB4-4E33-A277-7C88A9E8B65F}"/>
              </a:ext>
            </a:extLst>
          </p:cNvPr>
          <p:cNvSpPr txBox="1"/>
          <p:nvPr/>
        </p:nvSpPr>
        <p:spPr>
          <a:xfrm>
            <a:off x="4843841"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 lot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E63E442F-E9B3-49A9-A653-79529D210AAD}"/>
              </a:ext>
            </a:extLst>
          </p:cNvPr>
          <p:cNvSpPr txBox="1"/>
          <p:nvPr/>
        </p:nvSpPr>
        <p:spPr>
          <a:xfrm>
            <a:off x="7853284" y="5666957"/>
            <a:ext cx="2705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morning</a:t>
            </a:r>
          </a:p>
        </p:txBody>
      </p:sp>
      <p:sp>
        <p:nvSpPr>
          <p:cNvPr id="60" name="TextBox 59">
            <a:extLst>
              <a:ext uri="{FF2B5EF4-FFF2-40B4-BE49-F238E27FC236}">
                <a16:creationId xmlns:a16="http://schemas.microsoft.com/office/drawing/2014/main" id="{78733D33-062F-4C95-84F3-3F58ECDBFAD5}"/>
              </a:ext>
            </a:extLst>
          </p:cNvPr>
          <p:cNvSpPr txBox="1"/>
          <p:nvPr/>
        </p:nvSpPr>
        <p:spPr>
          <a:xfrm>
            <a:off x="2436504" y="4801714"/>
            <a:ext cx="230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fear</a:t>
            </a:r>
          </a:p>
        </p:txBody>
      </p:sp>
      <p:sp>
        <p:nvSpPr>
          <p:cNvPr id="61" name="TextBox 60">
            <a:extLst>
              <a:ext uri="{FF2B5EF4-FFF2-40B4-BE49-F238E27FC236}">
                <a16:creationId xmlns:a16="http://schemas.microsoft.com/office/drawing/2014/main" id="{D89AA43C-3840-4303-859B-74E70CC0A2D0}"/>
              </a:ext>
            </a:extLst>
          </p:cNvPr>
          <p:cNvSpPr txBox="1"/>
          <p:nvPr/>
        </p:nvSpPr>
        <p:spPr>
          <a:xfrm>
            <a:off x="4843839" y="4823526"/>
            <a:ext cx="291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bring, bringing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8F7F200B-93D4-4C9C-84B2-AD832F9ABF6B}"/>
              </a:ext>
            </a:extLst>
          </p:cNvPr>
          <p:cNvSpPr txBox="1"/>
          <p:nvPr/>
        </p:nvSpPr>
        <p:spPr>
          <a:xfrm>
            <a:off x="7861614" y="4823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hot</a:t>
            </a:r>
          </a:p>
        </p:txBody>
      </p:sp>
      <p:sp>
        <p:nvSpPr>
          <p:cNvPr id="63" name="TextBox 62">
            <a:extLst>
              <a:ext uri="{FF2B5EF4-FFF2-40B4-BE49-F238E27FC236}">
                <a16:creationId xmlns:a16="http://schemas.microsoft.com/office/drawing/2014/main" id="{9F6A332C-E723-4E90-9989-3930B37FD1DA}"/>
              </a:ext>
            </a:extLst>
          </p:cNvPr>
          <p:cNvSpPr txBox="1"/>
          <p:nvPr/>
        </p:nvSpPr>
        <p:spPr>
          <a:xfrm>
            <a:off x="2436503" y="3968935"/>
            <a:ext cx="2196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August</a:t>
            </a:r>
          </a:p>
        </p:txBody>
      </p:sp>
      <p:sp>
        <p:nvSpPr>
          <p:cNvPr id="64" name="TextBox 63">
            <a:extLst>
              <a:ext uri="{FF2B5EF4-FFF2-40B4-BE49-F238E27FC236}">
                <a16:creationId xmlns:a16="http://schemas.microsoft.com/office/drawing/2014/main" id="{AC523B69-416E-4D03-9563-30F2A55718D3}"/>
              </a:ext>
            </a:extLst>
          </p:cNvPr>
          <p:cNvSpPr txBox="1"/>
          <p:nvPr/>
        </p:nvSpPr>
        <p:spPr>
          <a:xfrm>
            <a:off x="4885755" y="3957160"/>
            <a:ext cx="2469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birthday</a:t>
            </a:r>
          </a:p>
        </p:txBody>
      </p:sp>
      <p:sp>
        <p:nvSpPr>
          <p:cNvPr id="65" name="TextBox 64">
            <a:extLst>
              <a:ext uri="{FF2B5EF4-FFF2-40B4-BE49-F238E27FC236}">
                <a16:creationId xmlns:a16="http://schemas.microsoft.com/office/drawing/2014/main" id="{6033BDB5-ECB8-45A2-A639-0713DB207E78}"/>
              </a:ext>
            </a:extLst>
          </p:cNvPr>
          <p:cNvSpPr txBox="1"/>
          <p:nvPr/>
        </p:nvSpPr>
        <p:spPr>
          <a:xfrm>
            <a:off x="7849854" y="39550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a:t>
            </a:r>
          </a:p>
        </p:txBody>
      </p:sp>
      <p:sp>
        <p:nvSpPr>
          <p:cNvPr id="66" name="TextBox 65">
            <a:extLst>
              <a:ext uri="{FF2B5EF4-FFF2-40B4-BE49-F238E27FC236}">
                <a16:creationId xmlns:a16="http://schemas.microsoft.com/office/drawing/2014/main" id="{33CC2320-B84C-4203-BD4B-C75078D3CC2A}"/>
              </a:ext>
            </a:extLst>
          </p:cNvPr>
          <p:cNvSpPr txBox="1"/>
          <p:nvPr/>
        </p:nvSpPr>
        <p:spPr>
          <a:xfrm>
            <a:off x="2436502" y="3089306"/>
            <a:ext cx="22268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when?</a:t>
            </a:r>
          </a:p>
        </p:txBody>
      </p:sp>
      <p:sp>
        <p:nvSpPr>
          <p:cNvPr id="67" name="TextBox 66">
            <a:extLst>
              <a:ext uri="{FF2B5EF4-FFF2-40B4-BE49-F238E27FC236}">
                <a16:creationId xmlns:a16="http://schemas.microsoft.com/office/drawing/2014/main" id="{304C51D1-B590-4F83-B340-A1E6C7E8BEA2}"/>
              </a:ext>
            </a:extLst>
          </p:cNvPr>
          <p:cNvSpPr txBox="1"/>
          <p:nvPr/>
        </p:nvSpPr>
        <p:spPr>
          <a:xfrm>
            <a:off x="4843839" y="30623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December</a:t>
            </a:r>
          </a:p>
        </p:txBody>
      </p:sp>
      <p:sp>
        <p:nvSpPr>
          <p:cNvPr id="68" name="TextBox 67">
            <a:extLst>
              <a:ext uri="{FF2B5EF4-FFF2-40B4-BE49-F238E27FC236}">
                <a16:creationId xmlns:a16="http://schemas.microsoft.com/office/drawing/2014/main" id="{4166ACFD-0FEF-475F-ABB9-3DDEC7CB5417}"/>
              </a:ext>
            </a:extLst>
          </p:cNvPr>
          <p:cNvSpPr txBox="1"/>
          <p:nvPr/>
        </p:nvSpPr>
        <p:spPr>
          <a:xfrm>
            <a:off x="7847451" y="309997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month</a:t>
            </a:r>
          </a:p>
        </p:txBody>
      </p:sp>
      <p:sp>
        <p:nvSpPr>
          <p:cNvPr id="69" name="TextBox 68">
            <a:extLst>
              <a:ext uri="{FF2B5EF4-FFF2-40B4-BE49-F238E27FC236}">
                <a16:creationId xmlns:a16="http://schemas.microsoft.com/office/drawing/2014/main" id="{754D0FFB-6A46-46E8-B681-20F71D8A67B9}"/>
              </a:ext>
            </a:extLst>
          </p:cNvPr>
          <p:cNvSpPr txBox="1"/>
          <p:nvPr/>
        </p:nvSpPr>
        <p:spPr>
          <a:xfrm>
            <a:off x="2503721" y="22236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ear</a:t>
            </a:r>
          </a:p>
        </p:txBody>
      </p:sp>
      <p:sp>
        <p:nvSpPr>
          <p:cNvPr id="70" name="TextBox 69">
            <a:extLst>
              <a:ext uri="{FF2B5EF4-FFF2-40B4-BE49-F238E27FC236}">
                <a16:creationId xmlns:a16="http://schemas.microsoft.com/office/drawing/2014/main" id="{CCE5BF9A-7556-4E99-BE84-AF03B115693C}"/>
              </a:ext>
            </a:extLst>
          </p:cNvPr>
          <p:cNvSpPr txBox="1"/>
          <p:nvPr/>
        </p:nvSpPr>
        <p:spPr>
          <a:xfrm>
            <a:off x="4884255" y="22108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eyes</a:t>
            </a:r>
          </a:p>
        </p:txBody>
      </p:sp>
      <p:sp>
        <p:nvSpPr>
          <p:cNvPr id="71" name="TextBox 70">
            <a:extLst>
              <a:ext uri="{FF2B5EF4-FFF2-40B4-BE49-F238E27FC236}">
                <a16:creationId xmlns:a16="http://schemas.microsoft.com/office/drawing/2014/main" id="{F4ECDEE8-A089-443C-AA57-D249BD33CCDE}"/>
              </a:ext>
            </a:extLst>
          </p:cNvPr>
          <p:cNvSpPr txBox="1"/>
          <p:nvPr/>
        </p:nvSpPr>
        <p:spPr>
          <a:xfrm>
            <a:off x="7857418" y="2223697"/>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eye</a:t>
            </a:r>
          </a:p>
        </p:txBody>
      </p:sp>
      <p:sp>
        <p:nvSpPr>
          <p:cNvPr id="72" name="TextBox 71">
            <a:extLst>
              <a:ext uri="{FF2B5EF4-FFF2-40B4-BE49-F238E27FC236}">
                <a16:creationId xmlns:a16="http://schemas.microsoft.com/office/drawing/2014/main" id="{9300F1BB-632F-4A5A-B884-ADD4B83F75E4}"/>
              </a:ext>
            </a:extLst>
          </p:cNvPr>
          <p:cNvSpPr txBox="1"/>
          <p:nvPr/>
        </p:nvSpPr>
        <p:spPr>
          <a:xfrm>
            <a:off x="2503720" y="1372555"/>
            <a:ext cx="2159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73" name="TextBox 72">
            <a:extLst>
              <a:ext uri="{FF2B5EF4-FFF2-40B4-BE49-F238E27FC236}">
                <a16:creationId xmlns:a16="http://schemas.microsoft.com/office/drawing/2014/main" id="{1CAF8A8F-38C3-42EE-BF49-328C28746604}"/>
              </a:ext>
            </a:extLst>
          </p:cNvPr>
          <p:cNvSpPr txBox="1"/>
          <p:nvPr/>
        </p:nvSpPr>
        <p:spPr>
          <a:xfrm>
            <a:off x="4884253" y="13879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hand</a:t>
            </a:r>
          </a:p>
        </p:txBody>
      </p:sp>
      <p:sp>
        <p:nvSpPr>
          <p:cNvPr id="74" name="TextBox 73">
            <a:extLst>
              <a:ext uri="{FF2B5EF4-FFF2-40B4-BE49-F238E27FC236}">
                <a16:creationId xmlns:a16="http://schemas.microsoft.com/office/drawing/2014/main" id="{29CB6267-F90C-43D8-B534-D4D2CF7ADC32}"/>
              </a:ext>
            </a:extLst>
          </p:cNvPr>
          <p:cNvSpPr txBox="1"/>
          <p:nvPr/>
        </p:nvSpPr>
        <p:spPr>
          <a:xfrm>
            <a:off x="7865290" y="136058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p>
        </p:txBody>
      </p:sp>
      <p:sp>
        <p:nvSpPr>
          <p:cNvPr id="35" name="Google Shape;119;p1">
            <a:extLst>
              <a:ext uri="{FF2B5EF4-FFF2-40B4-BE49-F238E27FC236}">
                <a16:creationId xmlns:a16="http://schemas.microsoft.com/office/drawing/2014/main" id="{A3A5AE6F-4997-43F7-9104-C86D62BA866E}"/>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8545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41298912"/>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some</a:t>
                      </a:r>
                    </a:p>
                  </a:txBody>
                  <a:tcPr/>
                </a:tc>
                <a:tc>
                  <a:txBody>
                    <a:bodyPr/>
                    <a:lstStyle/>
                    <a:p>
                      <a:r>
                        <a:rPr lang="en-GB" sz="2400" b="1" dirty="0">
                          <a:solidFill>
                            <a:srgbClr val="00B0F0"/>
                          </a:solidFill>
                          <a:latin typeface="Century Gothic" panose="020B0502020202020204" pitchFamily="34" charset="0"/>
                        </a:rPr>
                        <a:t>(the) mouth</a:t>
                      </a:r>
                    </a:p>
                  </a:txBody>
                  <a:tcPr/>
                </a:tc>
                <a:tc>
                  <a:txBody>
                    <a:bodyPr/>
                    <a:lstStyle/>
                    <a:p>
                      <a:r>
                        <a:rPr lang="en-GB" sz="2400" b="1" dirty="0">
                          <a:solidFill>
                            <a:srgbClr val="00B0F0"/>
                          </a:solidFill>
                          <a:latin typeface="Century Gothic" panose="020B0502020202020204" pitchFamily="34" charset="0"/>
                        </a:rPr>
                        <a:t>how many?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eyes</a:t>
                      </a:r>
                    </a:p>
                  </a:txBody>
                  <a:tcPr/>
                </a:tc>
                <a:tc>
                  <a:txBody>
                    <a:bodyPr/>
                    <a:lstStyle/>
                    <a:p>
                      <a:r>
                        <a:rPr lang="en-GB" sz="2400" b="1" dirty="0">
                          <a:solidFill>
                            <a:srgbClr val="00B0F0"/>
                          </a:solidFill>
                          <a:latin typeface="Century Gothic" panose="020B0502020202020204" pitchFamily="34" charset="0"/>
                        </a:rPr>
                        <a:t>(the) head</a:t>
                      </a:r>
                    </a:p>
                  </a:txBody>
                  <a:tcPr/>
                </a:tc>
                <a:tc>
                  <a:txBody>
                    <a:bodyPr/>
                    <a:lstStyle/>
                    <a:p>
                      <a:r>
                        <a:rPr lang="en-GB" sz="2400" b="1" dirty="0">
                          <a:solidFill>
                            <a:srgbClr val="00B0F0"/>
                          </a:solidFill>
                          <a:latin typeface="Century Gothic" panose="020B0502020202020204" pitchFamily="34" charset="0"/>
                        </a:rPr>
                        <a:t>(the) foot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month</a:t>
                      </a:r>
                    </a:p>
                  </a:txBody>
                  <a:tcPr/>
                </a:tc>
                <a:tc>
                  <a:txBody>
                    <a:bodyPr/>
                    <a:lstStyle/>
                    <a:p>
                      <a:r>
                        <a:rPr lang="en-GB" sz="2400" b="1" dirty="0">
                          <a:solidFill>
                            <a:srgbClr val="92D050"/>
                          </a:solidFill>
                          <a:latin typeface="Century Gothic" panose="020B0502020202020204" pitchFamily="34" charset="0"/>
                        </a:rPr>
                        <a:t>(the) birthday</a:t>
                      </a:r>
                    </a:p>
                  </a:txBody>
                  <a:tcPr/>
                </a:tc>
                <a:tc>
                  <a:txBody>
                    <a:bodyPr/>
                    <a:lstStyle/>
                    <a:p>
                      <a:r>
                        <a:rPr lang="en-GB" sz="2400" b="1" dirty="0">
                          <a:solidFill>
                            <a:srgbClr val="92D050"/>
                          </a:solidFill>
                          <a:latin typeface="Century Gothic" panose="020B0502020202020204" pitchFamily="34" charset="0"/>
                        </a:rPr>
                        <a:t>when?</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February</a:t>
                      </a:r>
                    </a:p>
                  </a:txBody>
                  <a:tcPr/>
                </a:tc>
                <a:tc>
                  <a:txBody>
                    <a:bodyPr/>
                    <a:lstStyle/>
                    <a:p>
                      <a:r>
                        <a:rPr lang="en-GB" sz="2400" b="1" dirty="0">
                          <a:solidFill>
                            <a:srgbClr val="92D050"/>
                          </a:solidFill>
                          <a:latin typeface="Century Gothic" panose="020B0502020202020204" pitchFamily="34" charset="0"/>
                        </a:rPr>
                        <a:t>November</a:t>
                      </a:r>
                    </a:p>
                  </a:txBody>
                  <a:tcPr/>
                </a:tc>
                <a:tc>
                  <a:txBody>
                    <a:bodyPr/>
                    <a:lstStyle/>
                    <a:p>
                      <a:r>
                        <a:rPr lang="en-GB" sz="2400" b="1" dirty="0">
                          <a:solidFill>
                            <a:srgbClr val="92D050"/>
                          </a:solidFill>
                          <a:latin typeface="Century Gothic" panose="020B0502020202020204" pitchFamily="34" charset="0"/>
                        </a:rPr>
                        <a:t>July</a:t>
                      </a: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cold</a:t>
                      </a:r>
                    </a:p>
                  </a:txBody>
                  <a:tcPr/>
                </a:tc>
                <a:tc>
                  <a:txBody>
                    <a:bodyPr/>
                    <a:lstStyle/>
                    <a:p>
                      <a:r>
                        <a:rPr lang="en-GB" sz="2400" b="1" dirty="0">
                          <a:solidFill>
                            <a:srgbClr val="FF3399"/>
                          </a:solidFill>
                          <a:latin typeface="Century Gothic" panose="020B0502020202020204" pitchFamily="34" charset="0"/>
                        </a:rPr>
                        <a:t>very</a:t>
                      </a:r>
                    </a:p>
                  </a:txBody>
                  <a:tcPr/>
                </a:tc>
                <a:tc>
                  <a:txBody>
                    <a:bodyPr/>
                    <a:lstStyle/>
                    <a:p>
                      <a:r>
                        <a:rPr lang="en-GB" sz="2400" b="1" dirty="0">
                          <a:solidFill>
                            <a:srgbClr val="FF3399"/>
                          </a:solidFill>
                          <a:latin typeface="Century Gothic" panose="020B0502020202020204" pitchFamily="34" charset="0"/>
                        </a:rPr>
                        <a:t>(the) thing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clean</a:t>
                      </a:r>
                    </a:p>
                  </a:txBody>
                  <a:tcPr/>
                </a:tc>
                <a:tc>
                  <a:txBody>
                    <a:bodyPr/>
                    <a:lstStyle/>
                    <a:p>
                      <a:r>
                        <a:rPr lang="en-GB" sz="2400" b="1" dirty="0">
                          <a:solidFill>
                            <a:srgbClr val="FF3399"/>
                          </a:solidFill>
                          <a:latin typeface="Century Gothic" panose="020B0502020202020204" pitchFamily="34" charset="0"/>
                        </a:rPr>
                        <a:t>a lot (of)</a:t>
                      </a:r>
                    </a:p>
                  </a:txBody>
                  <a:tcPr/>
                </a:tc>
                <a:tc>
                  <a:txBody>
                    <a:bodyPr/>
                    <a:lstStyle/>
                    <a:p>
                      <a:r>
                        <a:rPr lang="en-GB" sz="2400" b="1" dirty="0">
                          <a:solidFill>
                            <a:srgbClr val="FF3399"/>
                          </a:solidFill>
                          <a:latin typeface="Century Gothic" panose="020B0502020202020204" pitchFamily="34" charset="0"/>
                        </a:rPr>
                        <a:t>dirty</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36696" y="30214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77236" y="4528965"/>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80119" y="37553"/>
            <a:ext cx="11051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français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503722"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propre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843841" y="5666957"/>
            <a:ext cx="2828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beaucoup</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853284"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436504" y="480171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froid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843840" y="482352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861614" y="4823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chose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436503" y="39689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février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885755" y="39571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novembre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849854" y="39550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juillet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436502" y="308930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843839" y="306231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l’anniversaire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847451" y="309997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503721" y="22236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yeux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884255" y="22108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tête</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857418" y="2223697"/>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pied</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503720" y="13725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884253" y="13879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bouche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865290" y="136058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50" name="Google Shape;119;p1">
            <a:extLst>
              <a:ext uri="{FF2B5EF4-FFF2-40B4-BE49-F238E27FC236}">
                <a16:creationId xmlns:a16="http://schemas.microsoft.com/office/drawing/2014/main" id="{07D5073D-75A1-4D40-A61B-BFC769B6055E}"/>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1649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655746" y="143202"/>
            <a:ext cx="109207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19;p1">
            <a:extLst>
              <a:ext uri="{FF2B5EF4-FFF2-40B4-BE49-F238E27FC236}">
                <a16:creationId xmlns:a16="http://schemas.microsoft.com/office/drawing/2014/main" id="{A3A5AE6F-4997-43F7-9104-C86D62BA866E}"/>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39" name="Table 4">
            <a:extLst>
              <a:ext uri="{FF2B5EF4-FFF2-40B4-BE49-F238E27FC236}">
                <a16:creationId xmlns:a16="http://schemas.microsoft.com/office/drawing/2014/main" id="{40A01ECD-FC03-42E7-9F18-2D23A7EB28FE}"/>
              </a:ext>
            </a:extLst>
          </p:cNvPr>
          <p:cNvGraphicFramePr>
            <a:graphicFrameLocks noGrp="1"/>
          </p:cNvGraphicFramePr>
          <p:nvPr>
            <p:extLst>
              <p:ext uri="{D42A27DB-BD31-4B8C-83A1-F6EECF244321}">
                <p14:modId xmlns:p14="http://schemas.microsoft.com/office/powerpoint/2010/main" val="2110078131"/>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combien</a:t>
                      </a:r>
                      <a:r>
                        <a:rPr lang="en-GB" sz="2400" b="1"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la main</a:t>
                      </a:r>
                    </a:p>
                  </a:txBody>
                  <a:tcPr/>
                </a:tc>
                <a:tc>
                  <a:txBody>
                    <a:bodyPr/>
                    <a:lstStyle/>
                    <a:p>
                      <a:r>
                        <a:rPr lang="en-GB" sz="2400" b="1" dirty="0">
                          <a:solidFill>
                            <a:srgbClr val="002060"/>
                          </a:solidFill>
                          <a:latin typeface="Century Gothic" panose="020B0502020202020204" pitchFamily="34" charset="0"/>
                        </a:rPr>
                        <a:t>des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l’oreille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yeux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l’œil</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quand</a:t>
                      </a:r>
                      <a:r>
                        <a:rPr lang="en-GB" sz="2400" b="1" dirty="0">
                          <a:solidFill>
                            <a:srgbClr val="002060"/>
                          </a:solidFill>
                          <a:latin typeface="Century Gothic" panose="020B0502020202020204" pitchFamily="34" charset="0"/>
                        </a:rPr>
                        <a:t> ?</a:t>
                      </a:r>
                    </a:p>
                  </a:txBody>
                  <a:tcPr/>
                </a:tc>
                <a:tc>
                  <a:txBody>
                    <a:bodyPr/>
                    <a:lstStyle/>
                    <a:p>
                      <a:r>
                        <a:rPr lang="en-GB" sz="2400" b="1" dirty="0" err="1">
                          <a:solidFill>
                            <a:srgbClr val="002060"/>
                          </a:solidFill>
                          <a:latin typeface="Century Gothic" panose="020B0502020202020204" pitchFamily="34" charset="0"/>
                        </a:rPr>
                        <a:t>décembre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mois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aout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l’anniversaire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peur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apporter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 </a:t>
                      </a:r>
                      <a:r>
                        <a:rPr lang="en-GB" sz="2400" b="1" dirty="0" err="1">
                          <a:solidFill>
                            <a:srgbClr val="002060"/>
                          </a:solidFill>
                          <a:latin typeface="Century Gothic" panose="020B0502020202020204" pitchFamily="34" charset="0"/>
                        </a:rPr>
                        <a:t>rien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beaucoup (de)</a:t>
                      </a:r>
                    </a:p>
                  </a:txBody>
                  <a:tcPr/>
                </a:tc>
                <a:tc>
                  <a:txBody>
                    <a:bodyPr/>
                    <a:lstStyle/>
                    <a:p>
                      <a:r>
                        <a:rPr lang="en-GB" sz="2400" b="1" dirty="0">
                          <a:solidFill>
                            <a:srgbClr val="002060"/>
                          </a:solidFill>
                          <a:latin typeface="Century Gothic" panose="020B0502020202020204" pitchFamily="34" charset="0"/>
                        </a:rPr>
                        <a:t>le matin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0" name="Picture 39">
            <a:extLst>
              <a:ext uri="{FF2B5EF4-FFF2-40B4-BE49-F238E27FC236}">
                <a16:creationId xmlns:a16="http://schemas.microsoft.com/office/drawing/2014/main" id="{29FFBDDC-B6F5-4BEB-B36B-0D9BCB83B9E2}"/>
              </a:ext>
            </a:extLst>
          </p:cNvPr>
          <p:cNvPicPr>
            <a:picLocks noChangeAspect="1"/>
          </p:cNvPicPr>
          <p:nvPr/>
        </p:nvPicPr>
        <p:blipFill>
          <a:blip r:embed="rId5"/>
          <a:stretch>
            <a:fillRect/>
          </a:stretch>
        </p:blipFill>
        <p:spPr>
          <a:xfrm>
            <a:off x="836696" y="3021461"/>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A0B5EE9B-8577-4308-98E4-9EA4D114CB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42" name="Picture 41">
            <a:extLst>
              <a:ext uri="{FF2B5EF4-FFF2-40B4-BE49-F238E27FC236}">
                <a16:creationId xmlns:a16="http://schemas.microsoft.com/office/drawing/2014/main" id="{4748D9FC-0CDA-4B1B-AD8B-F39361F38F07}"/>
              </a:ext>
            </a:extLst>
          </p:cNvPr>
          <p:cNvPicPr>
            <a:picLocks noChangeAspect="1"/>
          </p:cNvPicPr>
          <p:nvPr/>
        </p:nvPicPr>
        <p:blipFill>
          <a:blip r:embed="rId7"/>
          <a:stretch>
            <a:fillRect/>
          </a:stretch>
        </p:blipFill>
        <p:spPr>
          <a:xfrm>
            <a:off x="977236" y="4528965"/>
            <a:ext cx="1162417" cy="1101237"/>
          </a:xfrm>
          <a:prstGeom prst="rect">
            <a:avLst/>
          </a:prstGeom>
        </p:spPr>
      </p:pic>
      <p:sp>
        <p:nvSpPr>
          <p:cNvPr id="43" name="TextBox 42">
            <a:extLst>
              <a:ext uri="{FF2B5EF4-FFF2-40B4-BE49-F238E27FC236}">
                <a16:creationId xmlns:a16="http://schemas.microsoft.com/office/drawing/2014/main" id="{EE52ABA8-DEF3-4574-A5E3-41417D746590}"/>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4" name="TextBox 43">
            <a:extLst>
              <a:ext uri="{FF2B5EF4-FFF2-40B4-BE49-F238E27FC236}">
                <a16:creationId xmlns:a16="http://schemas.microsoft.com/office/drawing/2014/main" id="{43EDC088-A2A4-4165-8FFF-11742581E617}"/>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5" name="TextBox 44">
            <a:extLst>
              <a:ext uri="{FF2B5EF4-FFF2-40B4-BE49-F238E27FC236}">
                <a16:creationId xmlns:a16="http://schemas.microsoft.com/office/drawing/2014/main" id="{7C12BEEA-F583-4CD1-8187-DD9F6CCD5031}"/>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459501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39322906"/>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(the) mouth</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eyes</a:t>
                      </a:r>
                    </a:p>
                  </a:txBody>
                  <a:tcPr/>
                </a:tc>
                <a:tc>
                  <a:txBody>
                    <a:bodyPr/>
                    <a:lstStyle/>
                    <a:p>
                      <a:r>
                        <a:rPr lang="en-GB" sz="2400" b="1" dirty="0">
                          <a:solidFill>
                            <a:srgbClr val="002060"/>
                          </a:solidFill>
                          <a:latin typeface="Century Gothic" panose="020B0502020202020204" pitchFamily="34" charset="0"/>
                        </a:rPr>
                        <a:t>(the) head</a:t>
                      </a:r>
                    </a:p>
                  </a:txBody>
                  <a:tcPr/>
                </a:tc>
                <a:tc>
                  <a:txBody>
                    <a:bodyPr/>
                    <a:lstStyle/>
                    <a:p>
                      <a:r>
                        <a:rPr lang="en-GB" sz="2400" b="1" dirty="0">
                          <a:solidFill>
                            <a:srgbClr val="002060"/>
                          </a:solidFill>
                          <a:latin typeface="Century Gothic" panose="020B0502020202020204" pitchFamily="34" charset="0"/>
                        </a:rPr>
                        <a:t>(the) foot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month</a:t>
                      </a:r>
                    </a:p>
                  </a:txBody>
                  <a:tcPr/>
                </a:tc>
                <a:tc>
                  <a:txBody>
                    <a:bodyPr/>
                    <a:lstStyle/>
                    <a:p>
                      <a:r>
                        <a:rPr lang="en-GB" sz="2400" b="1" dirty="0">
                          <a:solidFill>
                            <a:srgbClr val="002060"/>
                          </a:solidFill>
                          <a:latin typeface="Century Gothic" panose="020B0502020202020204" pitchFamily="34" charset="0"/>
                        </a:rPr>
                        <a:t>(the) birthday</a:t>
                      </a:r>
                    </a:p>
                  </a:txBody>
                  <a:tcPr/>
                </a:tc>
                <a:tc>
                  <a:txBody>
                    <a:bodyPr/>
                    <a:lstStyle/>
                    <a:p>
                      <a:r>
                        <a:rPr lang="en-GB" sz="2400" b="1" dirty="0">
                          <a:solidFill>
                            <a:srgbClr val="002060"/>
                          </a:solidFill>
                          <a:latin typeface="Century Gothic" panose="020B0502020202020204" pitchFamily="34" charset="0"/>
                        </a:rPr>
                        <a:t>when?</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February</a:t>
                      </a:r>
                    </a:p>
                  </a:txBody>
                  <a:tcPr/>
                </a:tc>
                <a:tc>
                  <a:txBody>
                    <a:bodyPr/>
                    <a:lstStyle/>
                    <a:p>
                      <a:r>
                        <a:rPr lang="en-GB" sz="2400" b="1" dirty="0">
                          <a:solidFill>
                            <a:srgbClr val="002060"/>
                          </a:solidFill>
                          <a:latin typeface="Century Gothic" panose="020B0502020202020204" pitchFamily="34" charset="0"/>
                        </a:rPr>
                        <a:t>November</a:t>
                      </a:r>
                    </a:p>
                  </a:txBody>
                  <a:tcPr/>
                </a:tc>
                <a:tc>
                  <a:txBody>
                    <a:bodyPr/>
                    <a:lstStyle/>
                    <a:p>
                      <a:r>
                        <a:rPr lang="en-GB" sz="2400" b="1" dirty="0">
                          <a:solidFill>
                            <a:srgbClr val="002060"/>
                          </a:solidFill>
                          <a:latin typeface="Century Gothic" panose="020B0502020202020204" pitchFamily="34" charset="0"/>
                        </a:rPr>
                        <a:t>July</a:t>
                      </a: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(the) cold</a:t>
                      </a:r>
                    </a:p>
                  </a:txBody>
                  <a:tcPr/>
                </a:tc>
                <a:tc>
                  <a:txBody>
                    <a:bodyPr/>
                    <a:lstStyle/>
                    <a:p>
                      <a:r>
                        <a:rPr lang="en-GB" sz="2400" b="1" dirty="0">
                          <a:solidFill>
                            <a:srgbClr val="002060"/>
                          </a:solidFill>
                          <a:latin typeface="Century Gothic" panose="020B0502020202020204" pitchFamily="34" charset="0"/>
                        </a:rPr>
                        <a:t>very</a:t>
                      </a:r>
                    </a:p>
                  </a:txBody>
                  <a:tcPr/>
                </a:tc>
                <a:tc>
                  <a:txBody>
                    <a:bodyPr/>
                    <a:lstStyle/>
                    <a:p>
                      <a:r>
                        <a:rPr lang="en-GB" sz="2400" b="1" dirty="0">
                          <a:solidFill>
                            <a:srgbClr val="002060"/>
                          </a:solidFill>
                          <a:latin typeface="Century Gothic" panose="020B0502020202020204" pitchFamily="34" charset="0"/>
                        </a:rPr>
                        <a:t>(the) thing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clean</a:t>
                      </a:r>
                    </a:p>
                  </a:txBody>
                  <a:tcPr/>
                </a:tc>
                <a:tc>
                  <a:txBody>
                    <a:bodyPr/>
                    <a:lstStyle/>
                    <a:p>
                      <a:r>
                        <a:rPr lang="en-GB" sz="2400" b="1" dirty="0">
                          <a:solidFill>
                            <a:srgbClr val="002060"/>
                          </a:solidFill>
                          <a:latin typeface="Century Gothic" panose="020B0502020202020204" pitchFamily="34" charset="0"/>
                        </a:rPr>
                        <a:t>a lot (of)</a:t>
                      </a:r>
                    </a:p>
                  </a:txBody>
                  <a:tcPr/>
                </a:tc>
                <a:tc>
                  <a:txBody>
                    <a:bodyPr/>
                    <a:lstStyle/>
                    <a:p>
                      <a:r>
                        <a:rPr lang="en-GB" sz="2400" b="1" dirty="0">
                          <a:solidFill>
                            <a:srgbClr val="002060"/>
                          </a:solidFill>
                          <a:latin typeface="Century Gothic" panose="020B0502020202020204" pitchFamily="34" charset="0"/>
                        </a:rPr>
                        <a:t>dirty</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36696" y="30214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77236" y="4528965"/>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80119" y="37553"/>
            <a:ext cx="11051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français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0" name="Google Shape;119;p1">
            <a:extLst>
              <a:ext uri="{FF2B5EF4-FFF2-40B4-BE49-F238E27FC236}">
                <a16:creationId xmlns:a16="http://schemas.microsoft.com/office/drawing/2014/main" id="{07D5073D-75A1-4D40-A61B-BFC769B6055E}"/>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0806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an/</a:t>
            </a:r>
            <a:r>
              <a:rPr lang="en-GB" sz="6000" b="1" spc="-1" dirty="0" err="1">
                <a:solidFill>
                  <a:srgbClr val="002060"/>
                </a:solidFill>
                <a:latin typeface="Century Gothic" panose="020B0502020202020204" pitchFamily="34" charset="0"/>
                <a:ea typeface="Century Gothic"/>
              </a:rPr>
              <a:t>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bouc</a:t>
            </a:r>
            <a:r>
              <a:rPr lang="en-GB" sz="6000" dirty="0">
                <a:solidFill>
                  <a:srgbClr val="FF0066"/>
                </a:solidFill>
                <a:latin typeface="Century Gothic" panose="020B0502020202020204" pitchFamily="34" charset="0"/>
              </a:rPr>
              <a:t>an</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histor</a:t>
            </a:r>
            <a:r>
              <a:rPr lang="en-GB" sz="6000" dirty="0" err="1">
                <a:solidFill>
                  <a:srgbClr val="FF0066"/>
                </a:solidFill>
                <a:latin typeface="Century Gothic" panose="020B0502020202020204" pitchFamily="34" charset="0"/>
              </a:rPr>
              <a:t>ien</a:t>
            </a:r>
            <a:endParaRPr lang="en-GB" sz="60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d</a:t>
            </a:r>
            <a:r>
              <a:rPr lang="en-GB" sz="6000" dirty="0">
                <a:solidFill>
                  <a:srgbClr val="FF0066"/>
                </a:solidFill>
                <a:latin typeface="Century Gothic" panose="020B0502020202020204" pitchFamily="34" charset="0"/>
              </a:rPr>
              <a:t>in</a:t>
            </a:r>
            <a:r>
              <a:rPr lang="en-GB" sz="6000" dirty="0">
                <a:solidFill>
                  <a:srgbClr val="002060"/>
                </a:solidFill>
                <a:latin typeface="Century Gothic" panose="020B0502020202020204" pitchFamily="34" charset="0"/>
              </a:rPr>
              <a:t>go</a:t>
            </a:r>
          </a:p>
        </p:txBody>
      </p:sp>
      <p:sp>
        <p:nvSpPr>
          <p:cNvPr id="21" name="Speech Bubble: Rectangle with Corners Rounded 20">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9730" y="-85565"/>
            <a:ext cx="914400" cy="914400"/>
          </a:xfrm>
          <a:prstGeom prst="rect">
            <a:avLst/>
          </a:prstGeom>
        </p:spPr>
      </p:pic>
      <p:sp>
        <p:nvSpPr>
          <p:cNvPr id="23" name="Google Shape;108;p3">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ien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3C9B1CE1-8744-4C56-9590-23E12689C6F0}"/>
              </a:ext>
            </a:extLst>
          </p:cNvPr>
          <p:cNvSpPr txBox="1"/>
          <p:nvPr/>
        </p:nvSpPr>
        <p:spPr>
          <a:xfrm>
            <a:off x="9050963" y="4661607"/>
            <a:ext cx="192120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[wild dog]</a:t>
            </a:r>
          </a:p>
        </p:txBody>
      </p:sp>
      <p:sp>
        <p:nvSpPr>
          <p:cNvPr id="26" name="Google Shape;119;p1">
            <a:extLst>
              <a:ext uri="{FF2B5EF4-FFF2-40B4-BE49-F238E27FC236}">
                <a16:creationId xmlns:a16="http://schemas.microsoft.com/office/drawing/2014/main" id="{936F9732-9B90-4790-801F-EBC8F6E4FBCF}"/>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TextBox 26">
            <a:extLst>
              <a:ext uri="{FF2B5EF4-FFF2-40B4-BE49-F238E27FC236}">
                <a16:creationId xmlns:a16="http://schemas.microsoft.com/office/drawing/2014/main" id="{8F2EF780-B147-4123-BBEB-AAF0B96EBF7B}"/>
              </a:ext>
            </a:extLst>
          </p:cNvPr>
          <p:cNvSpPr txBox="1"/>
          <p:nvPr/>
        </p:nvSpPr>
        <p:spPr>
          <a:xfrm>
            <a:off x="1195747" y="4669246"/>
            <a:ext cx="224688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[noise/racket]</a:t>
            </a:r>
          </a:p>
        </p:txBody>
      </p:sp>
      <p:pic>
        <p:nvPicPr>
          <p:cNvPr id="4" name="Picture 3" descr="A picture containing black, darkness&#10;&#10;Description automatically generated">
            <a:extLst>
              <a:ext uri="{FF2B5EF4-FFF2-40B4-BE49-F238E27FC236}">
                <a16:creationId xmlns:a16="http://schemas.microsoft.com/office/drawing/2014/main" id="{3F0E03CF-F984-4873-A4DA-322E37866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7264" y="2396181"/>
            <a:ext cx="2128599" cy="2092013"/>
          </a:xfrm>
          <a:prstGeom prst="rect">
            <a:avLst/>
          </a:prstGeom>
        </p:spPr>
      </p:pic>
      <p:pic>
        <p:nvPicPr>
          <p:cNvPr id="14" name="Picture 13" descr="A group of children standing in front of a chalkboard&#10;&#10;Description automatically generated with medium confidence">
            <a:extLst>
              <a:ext uri="{FF2B5EF4-FFF2-40B4-BE49-F238E27FC236}">
                <a16:creationId xmlns:a16="http://schemas.microsoft.com/office/drawing/2014/main" id="{D0B4C23E-E778-48FC-A51F-95716D84C2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8896" y="2448609"/>
            <a:ext cx="3097276" cy="2284241"/>
          </a:xfrm>
          <a:prstGeom prst="roundRect">
            <a:avLst/>
          </a:prstGeom>
        </p:spPr>
      </p:pic>
      <p:pic>
        <p:nvPicPr>
          <p:cNvPr id="31" name="Picture 30" descr="A white text on a black background&#10;&#10;Description automatically generated with medium confidence">
            <a:extLst>
              <a:ext uri="{FF2B5EF4-FFF2-40B4-BE49-F238E27FC236}">
                <a16:creationId xmlns:a16="http://schemas.microsoft.com/office/drawing/2014/main" id="{0DDD5803-F5BC-43C9-8E44-B5BD40284C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8311" y="3405943"/>
            <a:ext cx="1798787" cy="1235261"/>
          </a:xfrm>
          <a:prstGeom prst="rect">
            <a:avLst/>
          </a:prstGeom>
        </p:spPr>
      </p:pic>
      <p:pic>
        <p:nvPicPr>
          <p:cNvPr id="36" name="Picture 35" descr="A picture containing art&#10;&#10;Description automatically generated">
            <a:extLst>
              <a:ext uri="{FF2B5EF4-FFF2-40B4-BE49-F238E27FC236}">
                <a16:creationId xmlns:a16="http://schemas.microsoft.com/office/drawing/2014/main" id="{CC104C7F-0C67-4BE6-BA78-C8796916E1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5809" y="2241083"/>
            <a:ext cx="1832930" cy="1838676"/>
          </a:xfrm>
          <a:prstGeom prst="rect">
            <a:avLst/>
          </a:prstGeom>
        </p:spPr>
      </p:pic>
      <p:pic>
        <p:nvPicPr>
          <p:cNvPr id="40" name="Picture 39" descr="A white text on a black background&#10;&#10;Description automatically generated with medium confidence">
            <a:extLst>
              <a:ext uri="{FF2B5EF4-FFF2-40B4-BE49-F238E27FC236}">
                <a16:creationId xmlns:a16="http://schemas.microsoft.com/office/drawing/2014/main" id="{94A017BA-B72D-4F4B-B4B7-9CDCC7BA7E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664" y="2486018"/>
            <a:ext cx="1798787" cy="1235261"/>
          </a:xfrm>
          <a:prstGeom prst="rect">
            <a:avLst/>
          </a:prstGeom>
        </p:spPr>
      </p:pic>
    </p:spTree>
    <p:extLst>
      <p:ext uri="{BB962C8B-B14F-4D97-AF65-F5344CB8AC3E}">
        <p14:creationId xmlns:p14="http://schemas.microsoft.com/office/powerpoint/2010/main" val="12985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5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tion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mo</a:t>
            </a:r>
            <a:r>
              <a:rPr lang="en-GB" sz="6000" dirty="0">
                <a:solidFill>
                  <a:srgbClr val="FF0066"/>
                </a:solidFill>
                <a:latin typeface="Century Gothic" panose="020B0502020202020204" pitchFamily="34" charset="0"/>
              </a:rPr>
              <a:t>tion</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blas</a:t>
            </a:r>
            <a:r>
              <a:rPr lang="en-GB" sz="6000" dirty="0" err="1">
                <a:solidFill>
                  <a:srgbClr val="FF0066"/>
                </a:solidFill>
                <a:latin typeface="Century Gothic" panose="020B0502020202020204" pitchFamily="34" charset="0"/>
              </a:rPr>
              <a:t>on</a:t>
            </a:r>
            <a:endParaRPr lang="en-GB" sz="60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env</a:t>
            </a:r>
            <a:r>
              <a:rPr lang="en-GB" sz="6000" dirty="0">
                <a:solidFill>
                  <a:srgbClr val="FF0066"/>
                </a:solidFill>
                <a:latin typeface="Century Gothic" panose="020B0502020202020204" pitchFamily="34" charset="0"/>
              </a:rPr>
              <a:t>oi</a:t>
            </a:r>
            <a:endParaRPr lang="en-GB" sz="6000" dirty="0">
              <a:solidFill>
                <a:srgbClr val="002060"/>
              </a:solidFill>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9730" y="-85565"/>
            <a:ext cx="914400" cy="914400"/>
          </a:xfrm>
          <a:prstGeom prst="rect">
            <a:avLst/>
          </a:prstGeom>
        </p:spPr>
      </p:pic>
      <p:sp>
        <p:nvSpPr>
          <p:cNvPr id="23" name="Google Shape;108;p3">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49976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on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3C57606D-583D-435A-93BD-99FB0AC66F98}"/>
              </a:ext>
            </a:extLst>
          </p:cNvPr>
          <p:cNvSpPr txBox="1"/>
          <p:nvPr/>
        </p:nvSpPr>
        <p:spPr>
          <a:xfrm>
            <a:off x="9146400" y="4815627"/>
            <a:ext cx="16324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[delivery]</a:t>
            </a:r>
          </a:p>
        </p:txBody>
      </p:sp>
      <p:sp>
        <p:nvSpPr>
          <p:cNvPr id="37" name="TextBox 36">
            <a:extLst>
              <a:ext uri="{FF2B5EF4-FFF2-40B4-BE49-F238E27FC236}">
                <a16:creationId xmlns:a16="http://schemas.microsoft.com/office/drawing/2014/main" id="{942192AA-54FA-418C-BFBA-255C03D604E5}"/>
              </a:ext>
            </a:extLst>
          </p:cNvPr>
          <p:cNvSpPr txBox="1"/>
          <p:nvPr/>
        </p:nvSpPr>
        <p:spPr>
          <a:xfrm>
            <a:off x="4954290" y="4741081"/>
            <a:ext cx="231631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[shield]</a:t>
            </a:r>
          </a:p>
        </p:txBody>
      </p:sp>
      <p:sp>
        <p:nvSpPr>
          <p:cNvPr id="26" name="Google Shape;119;p1">
            <a:extLst>
              <a:ext uri="{FF2B5EF4-FFF2-40B4-BE49-F238E27FC236}">
                <a16:creationId xmlns:a16="http://schemas.microsoft.com/office/drawing/2014/main" id="{AE22F796-0C29-47A4-9197-2DE1A239A369}"/>
              </a:ext>
            </a:extLst>
          </p:cNvPr>
          <p:cNvSpPr/>
          <p:nvPr/>
        </p:nvSpPr>
        <p:spPr>
          <a:xfrm>
            <a:off x="94006" y="13917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Picture 3" descr="A picture containing cartoon, clothing, illustration&#10;&#10;Description automatically generated">
            <a:extLst>
              <a:ext uri="{FF2B5EF4-FFF2-40B4-BE49-F238E27FC236}">
                <a16:creationId xmlns:a16="http://schemas.microsoft.com/office/drawing/2014/main" id="{35CCC145-2AD8-4A69-859B-DA5F8CD70363}"/>
              </a:ext>
            </a:extLst>
          </p:cNvPr>
          <p:cNvPicPr>
            <a:picLocks noChangeAspect="1"/>
          </p:cNvPicPr>
          <p:nvPr/>
        </p:nvPicPr>
        <p:blipFill rotWithShape="1">
          <a:blip r:embed="rId6">
            <a:extLst>
              <a:ext uri="{28A0092B-C50C-407E-A947-70E740481C1C}">
                <a14:useLocalDpi xmlns:a14="http://schemas.microsoft.com/office/drawing/2010/main" val="0"/>
              </a:ext>
            </a:extLst>
          </a:blip>
          <a:srcRect r="78927" b="54740"/>
          <a:stretch/>
        </p:blipFill>
        <p:spPr>
          <a:xfrm>
            <a:off x="1292495" y="2654688"/>
            <a:ext cx="1972253" cy="2448947"/>
          </a:xfrm>
          <a:prstGeom prst="rect">
            <a:avLst/>
          </a:prstGeom>
        </p:spPr>
      </p:pic>
      <p:pic>
        <p:nvPicPr>
          <p:cNvPr id="6" name="Picture 5" descr="A blue and yellow shield with a knight helmet and sword&#10;&#10;Description automatically generated with low confidence">
            <a:extLst>
              <a:ext uri="{FF2B5EF4-FFF2-40B4-BE49-F238E27FC236}">
                <a16:creationId xmlns:a16="http://schemas.microsoft.com/office/drawing/2014/main" id="{0C56903D-5583-4065-9F29-F1367D934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3497" y="2476606"/>
            <a:ext cx="2176823" cy="2188793"/>
          </a:xfrm>
          <a:prstGeom prst="rect">
            <a:avLst/>
          </a:prstGeom>
        </p:spPr>
      </p:pic>
      <p:pic>
        <p:nvPicPr>
          <p:cNvPr id="8" name="Picture 7" descr="A group of icons on a black background&#10;&#10;Description automatically generated with low confidence">
            <a:extLst>
              <a:ext uri="{FF2B5EF4-FFF2-40B4-BE49-F238E27FC236}">
                <a16:creationId xmlns:a16="http://schemas.microsoft.com/office/drawing/2014/main" id="{B15B252D-C20D-4A55-87E7-D67B644D925C}"/>
              </a:ext>
            </a:extLst>
          </p:cNvPr>
          <p:cNvPicPr>
            <a:picLocks noChangeAspect="1"/>
          </p:cNvPicPr>
          <p:nvPr/>
        </p:nvPicPr>
        <p:blipFill rotWithShape="1">
          <a:blip r:embed="rId8">
            <a:extLst>
              <a:ext uri="{28A0092B-C50C-407E-A947-70E740481C1C}">
                <a14:useLocalDpi xmlns:a14="http://schemas.microsoft.com/office/drawing/2010/main" val="0"/>
              </a:ext>
            </a:extLst>
          </a:blip>
          <a:srcRect r="43811" b="58938"/>
          <a:stretch/>
        </p:blipFill>
        <p:spPr>
          <a:xfrm>
            <a:off x="8780728" y="3105500"/>
            <a:ext cx="2766731" cy="1113622"/>
          </a:xfrm>
          <a:prstGeom prst="rect">
            <a:avLst/>
          </a:prstGeom>
        </p:spPr>
      </p:pic>
    </p:spTree>
    <p:extLst>
      <p:ext uri="{BB962C8B-B14F-4D97-AF65-F5344CB8AC3E}">
        <p14:creationId xmlns:p14="http://schemas.microsoft.com/office/powerpoint/2010/main" val="37713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ai</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pol</a:t>
            </a:r>
            <a:r>
              <a:rPr lang="en-GB" sz="6000" dirty="0" err="1">
                <a:solidFill>
                  <a:srgbClr val="FF0066"/>
                </a:solidFill>
                <a:latin typeface="Century Gothic" panose="020B0502020202020204" pitchFamily="34" charset="0"/>
              </a:rPr>
              <a:t>ai</a:t>
            </a:r>
            <a:r>
              <a:rPr lang="en-GB" sz="6000" dirty="0" err="1">
                <a:solidFill>
                  <a:srgbClr val="002060"/>
                </a:solidFill>
                <a:latin typeface="Century Gothic" panose="020B0502020202020204" pitchFamily="34" charset="0"/>
              </a:rPr>
              <a:t>re</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coll</a:t>
            </a:r>
            <a:r>
              <a:rPr lang="en-GB" sz="6000" dirty="0" err="1">
                <a:solidFill>
                  <a:srgbClr val="FF0066"/>
                </a:solidFill>
                <a:latin typeface="Century Gothic" panose="020B0502020202020204" pitchFamily="34" charset="0"/>
              </a:rPr>
              <a:t>er</a:t>
            </a:r>
            <a:endParaRPr lang="en-GB" sz="6000"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affr</a:t>
            </a:r>
            <a:r>
              <a:rPr lang="en-GB" sz="6000" dirty="0" err="1">
                <a:solidFill>
                  <a:srgbClr val="FF0066"/>
                </a:solidFill>
                <a:latin typeface="Century Gothic" panose="020B0502020202020204" pitchFamily="34" charset="0"/>
              </a:rPr>
              <a:t>eu</a:t>
            </a:r>
            <a:r>
              <a:rPr lang="en-GB" sz="6000" dirty="0" err="1">
                <a:solidFill>
                  <a:srgbClr val="002060"/>
                </a:solidFill>
                <a:latin typeface="Century Gothic" panose="020B0502020202020204" pitchFamily="34" charset="0"/>
              </a:rPr>
              <a:t>x</a:t>
            </a:r>
            <a:endParaRPr lang="en-GB" sz="6000" dirty="0">
              <a:solidFill>
                <a:srgbClr val="002060"/>
              </a:solidFill>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9730" y="-85565"/>
            <a:ext cx="914400" cy="914400"/>
          </a:xfrm>
          <a:prstGeom prst="rect">
            <a:avLst/>
          </a:prstGeom>
        </p:spPr>
      </p:pic>
      <p:sp>
        <p:nvSpPr>
          <p:cNvPr id="23" name="Google Shape;108;p3">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55964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é|er</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FD833F5E-92A9-46BC-932F-663F868CD919}"/>
              </a:ext>
            </a:extLst>
          </p:cNvPr>
          <p:cNvSpPr txBox="1"/>
          <p:nvPr/>
        </p:nvSpPr>
        <p:spPr>
          <a:xfrm>
            <a:off x="1489191" y="4672282"/>
            <a:ext cx="158884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[polar]</a:t>
            </a:r>
          </a:p>
        </p:txBody>
      </p:sp>
      <p:sp>
        <p:nvSpPr>
          <p:cNvPr id="30" name="TextBox 29">
            <a:extLst>
              <a:ext uri="{FF2B5EF4-FFF2-40B4-BE49-F238E27FC236}">
                <a16:creationId xmlns:a16="http://schemas.microsoft.com/office/drawing/2014/main" id="{B1D402D0-322D-4F23-B806-B65900D47DC6}"/>
              </a:ext>
            </a:extLst>
          </p:cNvPr>
          <p:cNvSpPr txBox="1"/>
          <p:nvPr/>
        </p:nvSpPr>
        <p:spPr>
          <a:xfrm>
            <a:off x="5222886" y="4682444"/>
            <a:ext cx="2098321"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stick]</a:t>
            </a:r>
          </a:p>
        </p:txBody>
      </p:sp>
      <p:sp>
        <p:nvSpPr>
          <p:cNvPr id="27" name="Google Shape;119;p1">
            <a:extLst>
              <a:ext uri="{FF2B5EF4-FFF2-40B4-BE49-F238E27FC236}">
                <a16:creationId xmlns:a16="http://schemas.microsoft.com/office/drawing/2014/main" id="{A9240502-89BA-4DB5-BC0F-93978C815215}"/>
              </a:ext>
            </a:extLst>
          </p:cNvPr>
          <p:cNvSpPr/>
          <p:nvPr/>
        </p:nvSpPr>
        <p:spPr>
          <a:xfrm>
            <a:off x="142592" y="13917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Picture 5" descr="A picture containing screenshot, graphics&#10;&#10;Description automatically generated">
            <a:extLst>
              <a:ext uri="{FF2B5EF4-FFF2-40B4-BE49-F238E27FC236}">
                <a16:creationId xmlns:a16="http://schemas.microsoft.com/office/drawing/2014/main" id="{32787DEA-3345-48B0-846E-0FCC6ACB0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048" y="2719137"/>
            <a:ext cx="3479485" cy="2063226"/>
          </a:xfrm>
          <a:prstGeom prst="rect">
            <a:avLst/>
          </a:prstGeom>
        </p:spPr>
      </p:pic>
      <p:pic>
        <p:nvPicPr>
          <p:cNvPr id="8" name="Picture 7" descr="A close-up of a paint stick&#10;&#10;Description automatically generated with low confidence">
            <a:extLst>
              <a:ext uri="{FF2B5EF4-FFF2-40B4-BE49-F238E27FC236}">
                <a16:creationId xmlns:a16="http://schemas.microsoft.com/office/drawing/2014/main" id="{723A0BAC-42DE-4BA6-A503-D81A63F49E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6555" y="2719219"/>
            <a:ext cx="3078038" cy="1625589"/>
          </a:xfrm>
          <a:prstGeom prst="rect">
            <a:avLst/>
          </a:prstGeom>
        </p:spPr>
      </p:pic>
      <p:pic>
        <p:nvPicPr>
          <p:cNvPr id="15" name="Picture 14" descr="A green face with eyes and tongue sticking out&#10;&#10;Description automatically generated with low confidence">
            <a:extLst>
              <a:ext uri="{FF2B5EF4-FFF2-40B4-BE49-F238E27FC236}">
                <a16:creationId xmlns:a16="http://schemas.microsoft.com/office/drawing/2014/main" id="{E6B42A64-09E8-48C6-AE29-B601A2A553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8027" y="2706724"/>
            <a:ext cx="1749039" cy="1965558"/>
          </a:xfrm>
          <a:prstGeom prst="rect">
            <a:avLst/>
          </a:prstGeom>
        </p:spPr>
      </p:pic>
      <p:sp>
        <p:nvSpPr>
          <p:cNvPr id="31" name="TextBox 30">
            <a:extLst>
              <a:ext uri="{FF2B5EF4-FFF2-40B4-BE49-F238E27FC236}">
                <a16:creationId xmlns:a16="http://schemas.microsoft.com/office/drawing/2014/main" id="{FB59B91A-117E-44BB-9136-624AF3EE7322}"/>
              </a:ext>
            </a:extLst>
          </p:cNvPr>
          <p:cNvSpPr txBox="1"/>
          <p:nvPr/>
        </p:nvSpPr>
        <p:spPr>
          <a:xfrm>
            <a:off x="8962404" y="4682444"/>
            <a:ext cx="2098321"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[awful]</a:t>
            </a:r>
          </a:p>
        </p:txBody>
      </p:sp>
    </p:spTree>
    <p:extLst>
      <p:ext uri="{BB962C8B-B14F-4D97-AF65-F5344CB8AC3E}">
        <p14:creationId xmlns:p14="http://schemas.microsoft.com/office/powerpoint/2010/main" val="33992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82968" y="1388922"/>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mes</a:t>
            </a:r>
            <a:r>
              <a:rPr lang="en-GB" sz="6000" dirty="0" err="1">
                <a:solidFill>
                  <a:srgbClr val="FF0066"/>
                </a:solidFill>
                <a:latin typeface="Century Gothic" panose="020B0502020202020204" pitchFamily="34" charset="0"/>
              </a:rPr>
              <a:t>u</a:t>
            </a:r>
            <a:r>
              <a:rPr lang="en-GB" sz="6000" dirty="0" err="1">
                <a:solidFill>
                  <a:srgbClr val="002060"/>
                </a:solidFill>
                <a:latin typeface="Century Gothic" panose="020B0502020202020204" pitchFamily="34" charset="0"/>
              </a:rPr>
              <a:t>rer</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43CB532-2521-4A80-B3B0-172C6964A4AE}"/>
              </a:ext>
            </a:extLst>
          </p:cNvPr>
          <p:cNvSpPr txBox="1"/>
          <p:nvPr/>
        </p:nvSpPr>
        <p:spPr>
          <a:xfrm>
            <a:off x="4069363" y="4943704"/>
            <a:ext cx="4204499" cy="923330"/>
          </a:xfrm>
          <a:prstGeom prst="rect">
            <a:avLst/>
          </a:prstGeom>
          <a:noFill/>
        </p:spPr>
        <p:txBody>
          <a:bodyPr wrap="square" rtlCol="0">
            <a:spAutoFit/>
          </a:bodyPr>
          <a:lstStyle/>
          <a:p>
            <a:pPr algn="ctr"/>
            <a:r>
              <a:rPr lang="en-GB" sz="5400" dirty="0">
                <a:solidFill>
                  <a:srgbClr val="002060"/>
                </a:solidFill>
                <a:latin typeface="Century Gothic" panose="020B0502020202020204" pitchFamily="34" charset="0"/>
              </a:rPr>
              <a:t>ampoule</a:t>
            </a:r>
            <a:r>
              <a:rPr lang="en-GB" sz="5400" dirty="0">
                <a:solidFill>
                  <a:schemeClr val="bg2">
                    <a:lumMod val="60000"/>
                    <a:lumOff val="40000"/>
                  </a:schemeClr>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vent</a:t>
            </a:r>
            <a:r>
              <a:rPr lang="en-GB" sz="6000" dirty="0">
                <a:solidFill>
                  <a:schemeClr val="bg2">
                    <a:lumMod val="40000"/>
                    <a:lumOff val="60000"/>
                  </a:schemeClr>
                </a:solidFill>
                <a:latin typeface="Century Gothic" panose="020B0502020202020204" pitchFamily="34" charset="0"/>
              </a:rPr>
              <a:t>e</a:t>
            </a:r>
          </a:p>
        </p:txBody>
      </p:sp>
      <p:sp>
        <p:nvSpPr>
          <p:cNvPr id="21" name="Speech Bubble: Rectangle with Corners Rounded 20">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9730" y="-85565"/>
            <a:ext cx="914400" cy="914400"/>
          </a:xfrm>
          <a:prstGeom prst="rect">
            <a:avLst/>
          </a:prstGeom>
        </p:spPr>
      </p:pic>
      <p:sp>
        <p:nvSpPr>
          <p:cNvPr id="23" name="Google Shape;108;p3">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2109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SFC</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F9C90FE7-5800-4FB3-99C8-0A887F980863}"/>
              </a:ext>
            </a:extLst>
          </p:cNvPr>
          <p:cNvSpPr txBox="1"/>
          <p:nvPr/>
        </p:nvSpPr>
        <p:spPr>
          <a:xfrm>
            <a:off x="9174434" y="4650683"/>
            <a:ext cx="150527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[sale]</a:t>
            </a:r>
          </a:p>
        </p:txBody>
      </p:sp>
      <p:sp>
        <p:nvSpPr>
          <p:cNvPr id="33" name="TextBox 32">
            <a:extLst>
              <a:ext uri="{FF2B5EF4-FFF2-40B4-BE49-F238E27FC236}">
                <a16:creationId xmlns:a16="http://schemas.microsoft.com/office/drawing/2014/main" id="{C94637E6-F413-4964-B857-BC4349E5D9AD}"/>
              </a:ext>
            </a:extLst>
          </p:cNvPr>
          <p:cNvSpPr txBox="1"/>
          <p:nvPr/>
        </p:nvSpPr>
        <p:spPr>
          <a:xfrm>
            <a:off x="1278172" y="4732542"/>
            <a:ext cx="214984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measure]</a:t>
            </a:r>
          </a:p>
        </p:txBody>
      </p:sp>
      <p:sp>
        <p:nvSpPr>
          <p:cNvPr id="26" name="Google Shape;119;p1">
            <a:extLst>
              <a:ext uri="{FF2B5EF4-FFF2-40B4-BE49-F238E27FC236}">
                <a16:creationId xmlns:a16="http://schemas.microsoft.com/office/drawing/2014/main" id="{9F51F25B-EB1A-4374-9A21-51E3E2DCA759}"/>
              </a:ext>
            </a:extLst>
          </p:cNvPr>
          <p:cNvSpPr/>
          <p:nvPr/>
        </p:nvSpPr>
        <p:spPr>
          <a:xfrm>
            <a:off x="142592" y="13917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C836B1C1-D9C5-4E4D-937D-FA97F0751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392" y="1936806"/>
            <a:ext cx="1307592" cy="2615184"/>
          </a:xfrm>
          <a:prstGeom prst="rect">
            <a:avLst/>
          </a:prstGeom>
        </p:spPr>
      </p:pic>
      <p:pic>
        <p:nvPicPr>
          <p:cNvPr id="8" name="Picture 7" descr="A picture containing light bulb, incandescent light bulb, compact fluorescent lamp, fluorescent lamp&#10;&#10;Description automatically generated">
            <a:extLst>
              <a:ext uri="{FF2B5EF4-FFF2-40B4-BE49-F238E27FC236}">
                <a16:creationId xmlns:a16="http://schemas.microsoft.com/office/drawing/2014/main" id="{3094F572-EE4B-4AC5-A424-85B64F73C6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9558" y="3087584"/>
            <a:ext cx="862147" cy="1563099"/>
          </a:xfrm>
          <a:prstGeom prst="rect">
            <a:avLst/>
          </a:prstGeom>
        </p:spPr>
      </p:pic>
      <p:pic>
        <p:nvPicPr>
          <p:cNvPr id="32" name="Picture 31" descr="A picture containing light bulb, incandescent light bulb, compact fluorescent lamp, fluorescent lamp&#10;&#10;Description automatically generated">
            <a:extLst>
              <a:ext uri="{FF2B5EF4-FFF2-40B4-BE49-F238E27FC236}">
                <a16:creationId xmlns:a16="http://schemas.microsoft.com/office/drawing/2014/main" id="{4A72585D-D7CE-44AC-963A-7E6B21EAEE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5213" y="3087584"/>
            <a:ext cx="862147" cy="1563099"/>
          </a:xfrm>
          <a:prstGeom prst="rect">
            <a:avLst/>
          </a:prstGeom>
        </p:spPr>
      </p:pic>
      <p:pic>
        <p:nvPicPr>
          <p:cNvPr id="34" name="Picture 33" descr="A picture containing light bulb, incandescent light bulb, compact fluorescent lamp, fluorescent lamp&#10;&#10;Description automatically generated">
            <a:extLst>
              <a:ext uri="{FF2B5EF4-FFF2-40B4-BE49-F238E27FC236}">
                <a16:creationId xmlns:a16="http://schemas.microsoft.com/office/drawing/2014/main" id="{61E5FB36-A24F-46A5-8191-A6560F6DA1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9338" y="3116336"/>
            <a:ext cx="862147" cy="1563099"/>
          </a:xfrm>
          <a:prstGeom prst="rect">
            <a:avLst/>
          </a:prstGeom>
        </p:spPr>
      </p:pic>
      <p:pic>
        <p:nvPicPr>
          <p:cNvPr id="18" name="Picture 17" descr="A picture containing vehicle, land vehicle, car, wheel&#10;&#10;Description automatically generated">
            <a:extLst>
              <a:ext uri="{FF2B5EF4-FFF2-40B4-BE49-F238E27FC236}">
                <a16:creationId xmlns:a16="http://schemas.microsoft.com/office/drawing/2014/main" id="{DCA14E82-C0AC-4E82-9FA6-FBCCA45B69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9204" y="2404346"/>
            <a:ext cx="3178255" cy="2125458"/>
          </a:xfrm>
          <a:prstGeom prst="rect">
            <a:avLst/>
          </a:prstGeom>
        </p:spPr>
      </p:pic>
    </p:spTree>
    <p:extLst>
      <p:ext uri="{BB962C8B-B14F-4D97-AF65-F5344CB8AC3E}">
        <p14:creationId xmlns:p14="http://schemas.microsoft.com/office/powerpoint/2010/main" val="26873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a:solidFill>
                  <a:srgbClr val="002060"/>
                </a:solidFill>
                <a:latin typeface="Century Gothic" panose="020B0502020202020204" pitchFamily="34" charset="0"/>
                <a:ea typeface="Century Gothic"/>
              </a:rPr>
              <a:t>r</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algn="ctr"/>
            <a:r>
              <a:rPr lang="en-GB" sz="6000" dirty="0" err="1">
                <a:solidFill>
                  <a:srgbClr val="FF0066"/>
                </a:solidFill>
                <a:latin typeface="Century Gothic" panose="020B0502020202020204" pitchFamily="34" charset="0"/>
              </a:rPr>
              <a:t>r</a:t>
            </a:r>
            <a:r>
              <a:rPr lang="en-GB" sz="6000" dirty="0" err="1">
                <a:solidFill>
                  <a:srgbClr val="002060"/>
                </a:solidFill>
                <a:latin typeface="Century Gothic" panose="020B0502020202020204" pitchFamily="34" charset="0"/>
              </a:rPr>
              <a:t>ouet</a:t>
            </a:r>
            <a:endParaRPr lang="en-GB" sz="6000" dirty="0">
              <a:solidFill>
                <a:srgbClr val="00206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43CB532-2521-4A80-B3B0-172C6964A4AE}"/>
              </a:ext>
            </a:extLst>
          </p:cNvPr>
          <p:cNvSpPr txBox="1"/>
          <p:nvPr/>
        </p:nvSpPr>
        <p:spPr>
          <a:xfrm>
            <a:off x="4365940" y="4892442"/>
            <a:ext cx="3460119" cy="1015663"/>
          </a:xfrm>
          <a:prstGeom prst="rect">
            <a:avLst/>
          </a:prstGeom>
          <a:noFill/>
        </p:spPr>
        <p:txBody>
          <a:bodyPr wrap="square" rtlCol="0">
            <a:spAutoFit/>
          </a:bodyPr>
          <a:lstStyle/>
          <a:p>
            <a:pPr algn="ctr"/>
            <a:r>
              <a:rPr lang="en-GB" sz="6000" dirty="0">
                <a:solidFill>
                  <a:srgbClr val="FF0066"/>
                </a:solidFill>
                <a:latin typeface="Century Gothic" panose="020B0502020202020204" pitchFamily="34" charset="0"/>
              </a:rPr>
              <a:t>qu</a:t>
            </a:r>
            <a:r>
              <a:rPr lang="en-GB" sz="6000" dirty="0">
                <a:solidFill>
                  <a:srgbClr val="002060"/>
                </a:solidFill>
                <a:latin typeface="Century Gothic" panose="020B0502020202020204" pitchFamily="34" charset="0"/>
              </a:rPr>
              <a:t>art</a:t>
            </a:r>
          </a:p>
        </p:txBody>
      </p:sp>
      <p:sp>
        <p:nvSpPr>
          <p:cNvPr id="20" name="TextBox 19">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brossa</a:t>
            </a:r>
            <a:r>
              <a:rPr lang="en-GB" sz="6000" dirty="0" err="1">
                <a:solidFill>
                  <a:srgbClr val="FF0066"/>
                </a:solidFill>
                <a:latin typeface="Century Gothic" panose="020B0502020202020204" pitchFamily="34" charset="0"/>
              </a:rPr>
              <a:t>g</a:t>
            </a:r>
            <a:r>
              <a:rPr lang="en-GB" sz="6000" dirty="0" err="1">
                <a:solidFill>
                  <a:srgbClr val="002060"/>
                </a:solidFill>
                <a:latin typeface="Century Gothic" panose="020B0502020202020204" pitchFamily="34" charset="0"/>
              </a:rPr>
              <a:t>e</a:t>
            </a:r>
            <a:endParaRPr lang="en-GB" sz="6000" dirty="0">
              <a:solidFill>
                <a:srgbClr val="002060"/>
              </a:solidFill>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9730" y="-85565"/>
            <a:ext cx="914400" cy="914400"/>
          </a:xfrm>
          <a:prstGeom prst="rect">
            <a:avLst/>
          </a:prstGeom>
        </p:spPr>
      </p:pic>
      <p:sp>
        <p:nvSpPr>
          <p:cNvPr id="23" name="Google Shape;108;p3">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mots.</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47593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000" b="1" spc="-1" dirty="0" err="1">
                <a:solidFill>
                  <a:srgbClr val="002060"/>
                </a:solidFill>
                <a:latin typeface="Century Gothic" panose="020B0502020202020204" pitchFamily="34" charset="0"/>
                <a:ea typeface="Century Gothic"/>
              </a:rPr>
              <a:t>qu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j|g</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Google Shape;119;p1">
            <a:extLst>
              <a:ext uri="{FF2B5EF4-FFF2-40B4-BE49-F238E27FC236}">
                <a16:creationId xmlns:a16="http://schemas.microsoft.com/office/drawing/2014/main" id="{F1279191-F014-437E-8443-2F019D2F4CC5}"/>
              </a:ext>
            </a:extLst>
          </p:cNvPr>
          <p:cNvSpPr/>
          <p:nvPr/>
        </p:nvSpPr>
        <p:spPr>
          <a:xfrm>
            <a:off x="142592" y="13917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Picture 3" descr="A drawing of a spinning wheel&#10;&#10;Description automatically generated with medium confidence">
            <a:extLst>
              <a:ext uri="{FF2B5EF4-FFF2-40B4-BE49-F238E27FC236}">
                <a16:creationId xmlns:a16="http://schemas.microsoft.com/office/drawing/2014/main" id="{8696DD0A-479E-48BB-BA35-72D556A7E0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499" y="2387193"/>
            <a:ext cx="2809429" cy="2368261"/>
          </a:xfrm>
          <a:prstGeom prst="rect">
            <a:avLst/>
          </a:prstGeom>
        </p:spPr>
      </p:pic>
      <p:sp>
        <p:nvSpPr>
          <p:cNvPr id="30" name="TextBox 29">
            <a:extLst>
              <a:ext uri="{FF2B5EF4-FFF2-40B4-BE49-F238E27FC236}">
                <a16:creationId xmlns:a16="http://schemas.microsoft.com/office/drawing/2014/main" id="{E1E37CCF-5B21-4360-A504-1BE59D799A4B}"/>
              </a:ext>
            </a:extLst>
          </p:cNvPr>
          <p:cNvSpPr txBox="1"/>
          <p:nvPr/>
        </p:nvSpPr>
        <p:spPr>
          <a:xfrm>
            <a:off x="909012" y="4748134"/>
            <a:ext cx="276405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[spinning wheel]</a:t>
            </a:r>
          </a:p>
        </p:txBody>
      </p:sp>
      <p:pic>
        <p:nvPicPr>
          <p:cNvPr id="6" name="Picture 5" descr="A picture containing circle, clock, design&#10;&#10;Description automatically generated">
            <a:extLst>
              <a:ext uri="{FF2B5EF4-FFF2-40B4-BE49-F238E27FC236}">
                <a16:creationId xmlns:a16="http://schemas.microsoft.com/office/drawing/2014/main" id="{F30514BB-4DA8-4C80-BF16-DA4CEB21A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5249" y="2817694"/>
            <a:ext cx="1843920" cy="1843920"/>
          </a:xfrm>
          <a:prstGeom prst="rect">
            <a:avLst/>
          </a:prstGeom>
          <a:ln>
            <a:solidFill>
              <a:schemeClr val="tx1"/>
            </a:solidFill>
          </a:ln>
        </p:spPr>
      </p:pic>
      <p:sp>
        <p:nvSpPr>
          <p:cNvPr id="7" name="TextBox 6">
            <a:extLst>
              <a:ext uri="{FF2B5EF4-FFF2-40B4-BE49-F238E27FC236}">
                <a16:creationId xmlns:a16="http://schemas.microsoft.com/office/drawing/2014/main" id="{BDFAF02C-0082-4E51-9B3C-0CBD8BC4D515}"/>
              </a:ext>
            </a:extLst>
          </p:cNvPr>
          <p:cNvSpPr txBox="1"/>
          <p:nvPr/>
        </p:nvSpPr>
        <p:spPr>
          <a:xfrm>
            <a:off x="6474024" y="2722622"/>
            <a:ext cx="1254114" cy="1938992"/>
          </a:xfrm>
          <a:prstGeom prst="rect">
            <a:avLst/>
          </a:prstGeom>
          <a:noFill/>
        </p:spPr>
        <p:txBody>
          <a:bodyPr wrap="square" rtlCol="0">
            <a:spAutoFit/>
          </a:bodyPr>
          <a:lstStyle/>
          <a:p>
            <a:pPr algn="ctr"/>
            <a:r>
              <a:rPr lang="en-GB" sz="6000" u="sng" dirty="0"/>
              <a:t>1</a:t>
            </a:r>
            <a:br>
              <a:rPr lang="en-GB" sz="6000" u="sng" dirty="0"/>
            </a:br>
            <a:r>
              <a:rPr lang="en-GB" sz="6000" dirty="0"/>
              <a:t>4</a:t>
            </a:r>
          </a:p>
        </p:txBody>
      </p:sp>
      <p:pic>
        <p:nvPicPr>
          <p:cNvPr id="14" name="Picture 13" descr="A cartoon of a child brushing his teeth&#10;&#10;Description automatically generated">
            <a:extLst>
              <a:ext uri="{FF2B5EF4-FFF2-40B4-BE49-F238E27FC236}">
                <a16:creationId xmlns:a16="http://schemas.microsoft.com/office/drawing/2014/main" id="{FFBAEF5F-9B9F-4ED7-9D2A-524F2969A4E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49956" y="2542902"/>
            <a:ext cx="2056842" cy="2056842"/>
          </a:xfrm>
          <a:prstGeom prst="rect">
            <a:avLst/>
          </a:prstGeom>
        </p:spPr>
      </p:pic>
    </p:spTree>
    <p:extLst>
      <p:ext uri="{BB962C8B-B14F-4D97-AF65-F5344CB8AC3E}">
        <p14:creationId xmlns:p14="http://schemas.microsoft.com/office/powerpoint/2010/main" val="9295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3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73BFE88-759E-4B0C-AC91-1C241F2CE66B}"/>
              </a:ext>
            </a:extLst>
          </p:cNvPr>
          <p:cNvGraphicFramePr>
            <a:graphicFrameLocks noGrp="1"/>
          </p:cNvGraphicFramePr>
          <p:nvPr/>
        </p:nvGraphicFramePr>
        <p:xfrm>
          <a:off x="735106" y="932489"/>
          <a:ext cx="10359614" cy="4246479"/>
        </p:xfrm>
        <a:graphic>
          <a:graphicData uri="http://schemas.openxmlformats.org/drawingml/2006/table">
            <a:tbl>
              <a:tblPr firstRow="1" bandRow="1">
                <a:tableStyleId>{5940675A-B579-460E-94D1-54222C63F5DA}</a:tableStyleId>
              </a:tblPr>
              <a:tblGrid>
                <a:gridCol w="6736584">
                  <a:extLst>
                    <a:ext uri="{9D8B030D-6E8A-4147-A177-3AD203B41FA5}">
                      <a16:colId xmlns:a16="http://schemas.microsoft.com/office/drawing/2014/main" val="2626125723"/>
                    </a:ext>
                  </a:extLst>
                </a:gridCol>
                <a:gridCol w="3623030">
                  <a:extLst>
                    <a:ext uri="{9D8B030D-6E8A-4147-A177-3AD203B41FA5}">
                      <a16:colId xmlns:a16="http://schemas.microsoft.com/office/drawing/2014/main" val="429055013"/>
                    </a:ext>
                  </a:extLst>
                </a:gridCol>
              </a:tblGrid>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19071983"/>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16708264"/>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604823539"/>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41376452"/>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3556766"/>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916424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1963785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33012308"/>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30864824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974109" cy="974109"/>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2066"/>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 name="Speech Bubble: Rectangle with Corners Rounded 7">
            <a:hlinkClick r:id="" action="ppaction://noaction">
              <a:snd r:embed="rId4" name="S7_i.wav"/>
            </a:hlinkClick>
            <a:extLst>
              <a:ext uri="{FF2B5EF4-FFF2-40B4-BE49-F238E27FC236}">
                <a16:creationId xmlns:a16="http://schemas.microsoft.com/office/drawing/2014/main" id="{1ABE22CE-B38F-4555-B119-1AFA44DA9EC0}"/>
              </a:ext>
            </a:extLst>
          </p:cNvPr>
          <p:cNvSpPr/>
          <p:nvPr/>
        </p:nvSpPr>
        <p:spPr>
          <a:xfrm>
            <a:off x="4213318" y="128500"/>
            <a:ext cx="6680327"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056D6C49-217A-49D4-A416-BD2E3F415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507" y="-59265"/>
            <a:ext cx="914400" cy="914400"/>
          </a:xfrm>
          <a:prstGeom prst="rect">
            <a:avLst/>
          </a:prstGeom>
        </p:spPr>
      </p:pic>
      <p:sp>
        <p:nvSpPr>
          <p:cNvPr id="13" name="Google Shape;108;p3">
            <a:extLst>
              <a:ext uri="{FF2B5EF4-FFF2-40B4-BE49-F238E27FC236}">
                <a16:creationId xmlns:a16="http://schemas.microsoft.com/office/drawing/2014/main" id="{B5B6DB60-9536-4A8C-A60D-0F20B1A4195A}"/>
              </a:ext>
            </a:extLst>
          </p:cNvPr>
          <p:cNvSpPr txBox="1"/>
          <p:nvPr/>
        </p:nvSpPr>
        <p:spPr>
          <a:xfrm>
            <a:off x="4365206" y="184178"/>
            <a:ext cx="6585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Écoute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La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catégorie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correcte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c’est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quoi ?</a:t>
            </a:r>
            <a:endParaRPr kumimoji="0" lang="en-GB" sz="24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1AAF0FC-3D6A-4573-8D2E-58F3660AB499}"/>
              </a:ext>
            </a:extLst>
          </p:cNvPr>
          <p:cNvSpPr txBox="1"/>
          <p:nvPr/>
        </p:nvSpPr>
        <p:spPr>
          <a:xfrm>
            <a:off x="783184" y="1400587"/>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livre | magazine | phrase</a:t>
            </a:r>
          </a:p>
        </p:txBody>
      </p:sp>
      <p:sp>
        <p:nvSpPr>
          <p:cNvPr id="18" name="Action Button: Blank 17">
            <a:hlinkClick r:id="" action="ppaction://noaction" highlightClick="1">
              <a:snd r:embed="rId7" name="S7_2.wav"/>
            </a:hlinkClick>
            <a:extLst>
              <a:ext uri="{FF2B5EF4-FFF2-40B4-BE49-F238E27FC236}">
                <a16:creationId xmlns:a16="http://schemas.microsoft.com/office/drawing/2014/main" id="{927D0ACF-2F30-4C27-970F-F42CFCC5D8AA}"/>
              </a:ext>
            </a:extLst>
          </p:cNvPr>
          <p:cNvSpPr/>
          <p:nvPr/>
        </p:nvSpPr>
        <p:spPr>
          <a:xfrm>
            <a:off x="188084" y="141081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Action Button: Blank 18">
            <a:hlinkClick r:id="" action="ppaction://noaction" highlightClick="1">
              <a:snd r:embed="rId8" name="S7_3.wav"/>
            </a:hlinkClick>
            <a:extLst>
              <a:ext uri="{FF2B5EF4-FFF2-40B4-BE49-F238E27FC236}">
                <a16:creationId xmlns:a16="http://schemas.microsoft.com/office/drawing/2014/main" id="{B8E30D06-29EC-4782-9403-191CA713366D}"/>
              </a:ext>
            </a:extLst>
          </p:cNvPr>
          <p:cNvSpPr/>
          <p:nvPr/>
        </p:nvSpPr>
        <p:spPr>
          <a:xfrm>
            <a:off x="188085" y="187782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20" name="Action Button: Blank 19">
            <a:hlinkClick r:id="" action="ppaction://noaction" highlightClick="1">
              <a:snd r:embed="rId9" name="S7_4.wav"/>
            </a:hlinkClick>
            <a:extLst>
              <a:ext uri="{FF2B5EF4-FFF2-40B4-BE49-F238E27FC236}">
                <a16:creationId xmlns:a16="http://schemas.microsoft.com/office/drawing/2014/main" id="{74A0B088-9C35-432F-95F9-5DFE88CFC396}"/>
              </a:ext>
            </a:extLst>
          </p:cNvPr>
          <p:cNvSpPr/>
          <p:nvPr/>
        </p:nvSpPr>
        <p:spPr>
          <a:xfrm>
            <a:off x="191387" y="235934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21" name="Action Button: Blank 20">
            <a:hlinkClick r:id="" action="ppaction://noaction" highlightClick="1">
              <a:snd r:embed="rId10" name="S7_5.wav"/>
            </a:hlinkClick>
            <a:extLst>
              <a:ext uri="{FF2B5EF4-FFF2-40B4-BE49-F238E27FC236}">
                <a16:creationId xmlns:a16="http://schemas.microsoft.com/office/drawing/2014/main" id="{59172ADF-247F-4011-AC3E-9B9B741365DD}"/>
              </a:ext>
            </a:extLst>
          </p:cNvPr>
          <p:cNvSpPr/>
          <p:nvPr/>
        </p:nvSpPr>
        <p:spPr>
          <a:xfrm>
            <a:off x="198195" y="280470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22" name="Action Button: Blank 21">
            <a:hlinkClick r:id="" action="ppaction://noaction" highlightClick="1">
              <a:snd r:embed="rId11" name="S7_6.wav"/>
            </a:hlinkClick>
            <a:extLst>
              <a:ext uri="{FF2B5EF4-FFF2-40B4-BE49-F238E27FC236}">
                <a16:creationId xmlns:a16="http://schemas.microsoft.com/office/drawing/2014/main" id="{4C9ED2F0-93F3-441F-BF5F-AAAD7BC5E9F2}"/>
              </a:ext>
            </a:extLst>
          </p:cNvPr>
          <p:cNvSpPr/>
          <p:nvPr/>
        </p:nvSpPr>
        <p:spPr>
          <a:xfrm>
            <a:off x="198196" y="327897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23" name="Action Button: Blank 22">
            <a:hlinkClick r:id="" action="ppaction://noaction" highlightClick="1">
              <a:snd r:embed="rId12" name="S7_7.wav"/>
            </a:hlinkClick>
            <a:extLst>
              <a:ext uri="{FF2B5EF4-FFF2-40B4-BE49-F238E27FC236}">
                <a16:creationId xmlns:a16="http://schemas.microsoft.com/office/drawing/2014/main" id="{2A039FD5-6111-44F0-B335-B6757E0C5313}"/>
              </a:ext>
            </a:extLst>
          </p:cNvPr>
          <p:cNvSpPr/>
          <p:nvPr/>
        </p:nvSpPr>
        <p:spPr>
          <a:xfrm>
            <a:off x="199516" y="375324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24" name="Action Button: Blank 23">
            <a:hlinkClick r:id="" action="ppaction://noaction" highlightClick="1">
              <a:snd r:embed="rId13" name="S7_8.wav"/>
            </a:hlinkClick>
            <a:extLst>
              <a:ext uri="{FF2B5EF4-FFF2-40B4-BE49-F238E27FC236}">
                <a16:creationId xmlns:a16="http://schemas.microsoft.com/office/drawing/2014/main" id="{A0AC0756-38D3-4D89-91BC-2D9235A5FD08}"/>
              </a:ext>
            </a:extLst>
          </p:cNvPr>
          <p:cNvSpPr/>
          <p:nvPr/>
        </p:nvSpPr>
        <p:spPr>
          <a:xfrm>
            <a:off x="199517" y="426049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25" name="Action Button: Blank 24">
            <a:hlinkClick r:id="" action="ppaction://noaction" highlightClick="1">
              <a:snd r:embed="rId14" name="S7_9.wav"/>
            </a:hlinkClick>
            <a:extLst>
              <a:ext uri="{FF2B5EF4-FFF2-40B4-BE49-F238E27FC236}">
                <a16:creationId xmlns:a16="http://schemas.microsoft.com/office/drawing/2014/main" id="{D656CC26-637B-41F7-AC0A-B1D5198F6571}"/>
              </a:ext>
            </a:extLst>
          </p:cNvPr>
          <p:cNvSpPr/>
          <p:nvPr/>
        </p:nvSpPr>
        <p:spPr>
          <a:xfrm>
            <a:off x="200837" y="472366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sp>
        <p:nvSpPr>
          <p:cNvPr id="26" name="Action Button: Blank 25">
            <a:hlinkClick r:id="" action="ppaction://noaction" highlightClick="1">
              <a:snd r:embed="rId15" name="S7_1.wav"/>
            </a:hlinkClick>
            <a:extLst>
              <a:ext uri="{FF2B5EF4-FFF2-40B4-BE49-F238E27FC236}">
                <a16:creationId xmlns:a16="http://schemas.microsoft.com/office/drawing/2014/main" id="{3DD23EC8-F002-43FE-9A61-335CD9B5BABB}"/>
              </a:ext>
            </a:extLst>
          </p:cNvPr>
          <p:cNvSpPr/>
          <p:nvPr/>
        </p:nvSpPr>
        <p:spPr>
          <a:xfrm>
            <a:off x="188084" y="93654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27" name="TextBox 26">
            <a:extLst>
              <a:ext uri="{FF2B5EF4-FFF2-40B4-BE49-F238E27FC236}">
                <a16:creationId xmlns:a16="http://schemas.microsoft.com/office/drawing/2014/main" id="{05B845FA-D00E-4863-8411-20384C00C381}"/>
              </a:ext>
            </a:extLst>
          </p:cNvPr>
          <p:cNvSpPr txBox="1"/>
          <p:nvPr/>
        </p:nvSpPr>
        <p:spPr>
          <a:xfrm>
            <a:off x="783184" y="904107"/>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tante | grand-mère | grand-père</a:t>
            </a:r>
          </a:p>
        </p:txBody>
      </p:sp>
      <p:sp>
        <p:nvSpPr>
          <p:cNvPr id="28" name="TextBox 27">
            <a:extLst>
              <a:ext uri="{FF2B5EF4-FFF2-40B4-BE49-F238E27FC236}">
                <a16:creationId xmlns:a16="http://schemas.microsoft.com/office/drawing/2014/main" id="{D400A10E-9365-41EE-BFFB-CDEC70589585}"/>
              </a:ext>
            </a:extLst>
          </p:cNvPr>
          <p:cNvSpPr txBox="1"/>
          <p:nvPr/>
        </p:nvSpPr>
        <p:spPr>
          <a:xfrm>
            <a:off x="783184" y="1863003"/>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juin | mai | aout</a:t>
            </a:r>
          </a:p>
        </p:txBody>
      </p:sp>
      <p:sp>
        <p:nvSpPr>
          <p:cNvPr id="29" name="TextBox 28">
            <a:extLst>
              <a:ext uri="{FF2B5EF4-FFF2-40B4-BE49-F238E27FC236}">
                <a16:creationId xmlns:a16="http://schemas.microsoft.com/office/drawing/2014/main" id="{6239C425-436F-42C7-A801-F4BB48878628}"/>
              </a:ext>
            </a:extLst>
          </p:cNvPr>
          <p:cNvSpPr txBox="1"/>
          <p:nvPr/>
        </p:nvSpPr>
        <p:spPr>
          <a:xfrm>
            <a:off x="768840" y="2325742"/>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musée | pays | université</a:t>
            </a:r>
          </a:p>
        </p:txBody>
      </p:sp>
      <p:sp>
        <p:nvSpPr>
          <p:cNvPr id="31" name="TextBox 30">
            <a:extLst>
              <a:ext uri="{FF2B5EF4-FFF2-40B4-BE49-F238E27FC236}">
                <a16:creationId xmlns:a16="http://schemas.microsoft.com/office/drawing/2014/main" id="{46043965-B05C-45BC-AA89-8FD36D60C2FF}"/>
              </a:ext>
            </a:extLst>
          </p:cNvPr>
          <p:cNvSpPr txBox="1"/>
          <p:nvPr/>
        </p:nvSpPr>
        <p:spPr>
          <a:xfrm>
            <a:off x="707971" y="2781323"/>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main | oreille | œil</a:t>
            </a:r>
          </a:p>
        </p:txBody>
      </p:sp>
      <p:sp>
        <p:nvSpPr>
          <p:cNvPr id="33" name="TextBox 32">
            <a:extLst>
              <a:ext uri="{FF2B5EF4-FFF2-40B4-BE49-F238E27FC236}">
                <a16:creationId xmlns:a16="http://schemas.microsoft.com/office/drawing/2014/main" id="{6038E942-780C-4FAA-AEF6-52F5607B53AF}"/>
              </a:ext>
            </a:extLst>
          </p:cNvPr>
          <p:cNvSpPr txBox="1"/>
          <p:nvPr/>
        </p:nvSpPr>
        <p:spPr>
          <a:xfrm>
            <a:off x="707971" y="3285712"/>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jeudi | dimanche | mardi</a:t>
            </a:r>
          </a:p>
        </p:txBody>
      </p:sp>
      <p:sp>
        <p:nvSpPr>
          <p:cNvPr id="34" name="TextBox 33">
            <a:extLst>
              <a:ext uri="{FF2B5EF4-FFF2-40B4-BE49-F238E27FC236}">
                <a16:creationId xmlns:a16="http://schemas.microsoft.com/office/drawing/2014/main" id="{1E366601-3F1D-41B9-899B-0E474AA7B2F2}"/>
              </a:ext>
            </a:extLst>
          </p:cNvPr>
          <p:cNvSpPr txBox="1"/>
          <p:nvPr/>
        </p:nvSpPr>
        <p:spPr>
          <a:xfrm>
            <a:off x="707971" y="3753345"/>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apporter | rester | montrer</a:t>
            </a:r>
          </a:p>
        </p:txBody>
      </p:sp>
      <p:sp>
        <p:nvSpPr>
          <p:cNvPr id="35" name="TextBox 34">
            <a:extLst>
              <a:ext uri="{FF2B5EF4-FFF2-40B4-BE49-F238E27FC236}">
                <a16:creationId xmlns:a16="http://schemas.microsoft.com/office/drawing/2014/main" id="{2BE0F59F-4505-456F-9495-78D9FE24B851}"/>
              </a:ext>
            </a:extLst>
          </p:cNvPr>
          <p:cNvSpPr txBox="1"/>
          <p:nvPr/>
        </p:nvSpPr>
        <p:spPr>
          <a:xfrm>
            <a:off x="707971" y="4215010"/>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musique | français | sport</a:t>
            </a:r>
          </a:p>
        </p:txBody>
      </p:sp>
      <p:sp>
        <p:nvSpPr>
          <p:cNvPr id="36" name="TextBox 35">
            <a:extLst>
              <a:ext uri="{FF2B5EF4-FFF2-40B4-BE49-F238E27FC236}">
                <a16:creationId xmlns:a16="http://schemas.microsoft.com/office/drawing/2014/main" id="{50202946-3B3C-450C-856D-834817CA619D}"/>
              </a:ext>
            </a:extLst>
          </p:cNvPr>
          <p:cNvSpPr txBox="1"/>
          <p:nvPr/>
        </p:nvSpPr>
        <p:spPr>
          <a:xfrm>
            <a:off x="720063" y="4698013"/>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porte | chaise | bureau</a:t>
            </a:r>
          </a:p>
        </p:txBody>
      </p:sp>
      <p:sp>
        <p:nvSpPr>
          <p:cNvPr id="12" name="TextBox 11">
            <a:extLst>
              <a:ext uri="{FF2B5EF4-FFF2-40B4-BE49-F238E27FC236}">
                <a16:creationId xmlns:a16="http://schemas.microsoft.com/office/drawing/2014/main" id="{F39AC8A8-70C8-4580-B1E6-8707CA6A03EA}"/>
              </a:ext>
            </a:extLst>
          </p:cNvPr>
          <p:cNvSpPr txBox="1"/>
          <p:nvPr/>
        </p:nvSpPr>
        <p:spPr>
          <a:xfrm rot="21080798">
            <a:off x="158142" y="5893567"/>
            <a:ext cx="1724446" cy="461665"/>
          </a:xfrm>
          <a:custGeom>
            <a:avLst/>
            <a:gdLst>
              <a:gd name="connsiteX0" fmla="*/ 0 w 1724446"/>
              <a:gd name="connsiteY0" fmla="*/ 0 h 461665"/>
              <a:gd name="connsiteX1" fmla="*/ 574815 w 1724446"/>
              <a:gd name="connsiteY1" fmla="*/ 0 h 461665"/>
              <a:gd name="connsiteX2" fmla="*/ 1149631 w 1724446"/>
              <a:gd name="connsiteY2" fmla="*/ 0 h 461665"/>
              <a:gd name="connsiteX3" fmla="*/ 1724446 w 1724446"/>
              <a:gd name="connsiteY3" fmla="*/ 0 h 461665"/>
              <a:gd name="connsiteX4" fmla="*/ 1724446 w 1724446"/>
              <a:gd name="connsiteY4" fmla="*/ 461665 h 461665"/>
              <a:gd name="connsiteX5" fmla="*/ 1149631 w 1724446"/>
              <a:gd name="connsiteY5" fmla="*/ 461665 h 461665"/>
              <a:gd name="connsiteX6" fmla="*/ 626549 w 1724446"/>
              <a:gd name="connsiteY6" fmla="*/ 461665 h 461665"/>
              <a:gd name="connsiteX7" fmla="*/ 0 w 1724446"/>
              <a:gd name="connsiteY7" fmla="*/ 461665 h 461665"/>
              <a:gd name="connsiteX8" fmla="*/ 0 w 172444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446" h="461665" extrusionOk="0">
                <a:moveTo>
                  <a:pt x="0" y="0"/>
                </a:moveTo>
                <a:cubicBezTo>
                  <a:pt x="126505" y="-22498"/>
                  <a:pt x="424666" y="9104"/>
                  <a:pt x="574815" y="0"/>
                </a:cubicBezTo>
                <a:cubicBezTo>
                  <a:pt x="724964" y="-9104"/>
                  <a:pt x="1028479" y="31915"/>
                  <a:pt x="1149631" y="0"/>
                </a:cubicBezTo>
                <a:cubicBezTo>
                  <a:pt x="1270783" y="-31915"/>
                  <a:pt x="1548545" y="44431"/>
                  <a:pt x="1724446" y="0"/>
                </a:cubicBezTo>
                <a:cubicBezTo>
                  <a:pt x="1774329" y="114587"/>
                  <a:pt x="1671609" y="264996"/>
                  <a:pt x="1724446" y="461665"/>
                </a:cubicBezTo>
                <a:cubicBezTo>
                  <a:pt x="1532641" y="510259"/>
                  <a:pt x="1347404" y="403729"/>
                  <a:pt x="1149631" y="461665"/>
                </a:cubicBezTo>
                <a:cubicBezTo>
                  <a:pt x="951859" y="519601"/>
                  <a:pt x="788152" y="409090"/>
                  <a:pt x="626549" y="461665"/>
                </a:cubicBezTo>
                <a:cubicBezTo>
                  <a:pt x="464946" y="514240"/>
                  <a:pt x="252138" y="423943"/>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verbe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37" name="TextBox 36">
            <a:extLst>
              <a:ext uri="{FF2B5EF4-FFF2-40B4-BE49-F238E27FC236}">
                <a16:creationId xmlns:a16="http://schemas.microsoft.com/office/drawing/2014/main" id="{8C7162F7-2D90-4E50-8830-F14B411C5F66}"/>
              </a:ext>
            </a:extLst>
          </p:cNvPr>
          <p:cNvSpPr txBox="1"/>
          <p:nvPr/>
        </p:nvSpPr>
        <p:spPr>
          <a:xfrm>
            <a:off x="2332485" y="6196063"/>
            <a:ext cx="1257025" cy="461665"/>
          </a:xfrm>
          <a:custGeom>
            <a:avLst/>
            <a:gdLst>
              <a:gd name="connsiteX0" fmla="*/ 0 w 1257025"/>
              <a:gd name="connsiteY0" fmla="*/ 0 h 461665"/>
              <a:gd name="connsiteX1" fmla="*/ 419008 w 1257025"/>
              <a:gd name="connsiteY1" fmla="*/ 0 h 461665"/>
              <a:gd name="connsiteX2" fmla="*/ 838017 w 1257025"/>
              <a:gd name="connsiteY2" fmla="*/ 0 h 461665"/>
              <a:gd name="connsiteX3" fmla="*/ 1257025 w 1257025"/>
              <a:gd name="connsiteY3" fmla="*/ 0 h 461665"/>
              <a:gd name="connsiteX4" fmla="*/ 1257025 w 1257025"/>
              <a:gd name="connsiteY4" fmla="*/ 461665 h 461665"/>
              <a:gd name="connsiteX5" fmla="*/ 838017 w 1257025"/>
              <a:gd name="connsiteY5" fmla="*/ 461665 h 461665"/>
              <a:gd name="connsiteX6" fmla="*/ 456719 w 1257025"/>
              <a:gd name="connsiteY6" fmla="*/ 461665 h 461665"/>
              <a:gd name="connsiteX7" fmla="*/ 0 w 1257025"/>
              <a:gd name="connsiteY7" fmla="*/ 461665 h 461665"/>
              <a:gd name="connsiteX8" fmla="*/ 0 w 1257025"/>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025" h="461665" extrusionOk="0">
                <a:moveTo>
                  <a:pt x="0" y="0"/>
                </a:moveTo>
                <a:cubicBezTo>
                  <a:pt x="170721" y="-21507"/>
                  <a:pt x="213775" y="45978"/>
                  <a:pt x="419008" y="0"/>
                </a:cubicBezTo>
                <a:cubicBezTo>
                  <a:pt x="624241" y="-45978"/>
                  <a:pt x="669012" y="43481"/>
                  <a:pt x="838017" y="0"/>
                </a:cubicBezTo>
                <a:cubicBezTo>
                  <a:pt x="1007022" y="-43481"/>
                  <a:pt x="1138519" y="26253"/>
                  <a:pt x="1257025" y="0"/>
                </a:cubicBezTo>
                <a:cubicBezTo>
                  <a:pt x="1306908" y="114587"/>
                  <a:pt x="1204188" y="264996"/>
                  <a:pt x="1257025" y="461665"/>
                </a:cubicBezTo>
                <a:cubicBezTo>
                  <a:pt x="1111839" y="480405"/>
                  <a:pt x="1044876" y="445067"/>
                  <a:pt x="838017" y="461665"/>
                </a:cubicBezTo>
                <a:cubicBezTo>
                  <a:pt x="631158" y="478263"/>
                  <a:pt x="556002" y="430871"/>
                  <a:pt x="456719" y="461665"/>
                </a:cubicBezTo>
                <a:cubicBezTo>
                  <a:pt x="357436" y="492459"/>
                  <a:pt x="168433" y="414679"/>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école</a:t>
            </a:r>
          </a:p>
        </p:txBody>
      </p:sp>
      <p:sp>
        <p:nvSpPr>
          <p:cNvPr id="38" name="TextBox 37">
            <a:extLst>
              <a:ext uri="{FF2B5EF4-FFF2-40B4-BE49-F238E27FC236}">
                <a16:creationId xmlns:a16="http://schemas.microsoft.com/office/drawing/2014/main" id="{C52E6FDC-5F92-4F18-8D9D-0A2D5D567D60}"/>
              </a:ext>
            </a:extLst>
          </p:cNvPr>
          <p:cNvSpPr txBox="1"/>
          <p:nvPr/>
        </p:nvSpPr>
        <p:spPr>
          <a:xfrm>
            <a:off x="5100106" y="6267835"/>
            <a:ext cx="1991787" cy="461665"/>
          </a:xfrm>
          <a:custGeom>
            <a:avLst/>
            <a:gdLst>
              <a:gd name="connsiteX0" fmla="*/ 0 w 1991787"/>
              <a:gd name="connsiteY0" fmla="*/ 0 h 461665"/>
              <a:gd name="connsiteX1" fmla="*/ 497947 w 1991787"/>
              <a:gd name="connsiteY1" fmla="*/ 0 h 461665"/>
              <a:gd name="connsiteX2" fmla="*/ 995894 w 1991787"/>
              <a:gd name="connsiteY2" fmla="*/ 0 h 461665"/>
              <a:gd name="connsiteX3" fmla="*/ 1533676 w 1991787"/>
              <a:gd name="connsiteY3" fmla="*/ 0 h 461665"/>
              <a:gd name="connsiteX4" fmla="*/ 1991787 w 1991787"/>
              <a:gd name="connsiteY4" fmla="*/ 0 h 461665"/>
              <a:gd name="connsiteX5" fmla="*/ 1991787 w 1991787"/>
              <a:gd name="connsiteY5" fmla="*/ 461665 h 461665"/>
              <a:gd name="connsiteX6" fmla="*/ 1533676 w 1991787"/>
              <a:gd name="connsiteY6" fmla="*/ 461665 h 461665"/>
              <a:gd name="connsiteX7" fmla="*/ 1055647 w 1991787"/>
              <a:gd name="connsiteY7" fmla="*/ 461665 h 461665"/>
              <a:gd name="connsiteX8" fmla="*/ 517865 w 1991787"/>
              <a:gd name="connsiteY8" fmla="*/ 461665 h 461665"/>
              <a:gd name="connsiteX9" fmla="*/ 0 w 1991787"/>
              <a:gd name="connsiteY9" fmla="*/ 461665 h 461665"/>
              <a:gd name="connsiteX10" fmla="*/ 0 w 1991787"/>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1787" h="461665" extrusionOk="0">
                <a:moveTo>
                  <a:pt x="0" y="0"/>
                </a:moveTo>
                <a:cubicBezTo>
                  <a:pt x="164710" y="-21472"/>
                  <a:pt x="258997" y="18535"/>
                  <a:pt x="497947" y="0"/>
                </a:cubicBezTo>
                <a:cubicBezTo>
                  <a:pt x="736897" y="-18535"/>
                  <a:pt x="813504" y="29610"/>
                  <a:pt x="995894" y="0"/>
                </a:cubicBezTo>
                <a:cubicBezTo>
                  <a:pt x="1178284" y="-29610"/>
                  <a:pt x="1361561" y="13046"/>
                  <a:pt x="1533676" y="0"/>
                </a:cubicBezTo>
                <a:cubicBezTo>
                  <a:pt x="1705791" y="-13046"/>
                  <a:pt x="1863594" y="21971"/>
                  <a:pt x="1991787" y="0"/>
                </a:cubicBezTo>
                <a:cubicBezTo>
                  <a:pt x="2028076" y="185612"/>
                  <a:pt x="1970071" y="260308"/>
                  <a:pt x="1991787" y="461665"/>
                </a:cubicBezTo>
                <a:cubicBezTo>
                  <a:pt x="1897840" y="483181"/>
                  <a:pt x="1626952" y="445061"/>
                  <a:pt x="1533676" y="461665"/>
                </a:cubicBezTo>
                <a:cubicBezTo>
                  <a:pt x="1440400" y="478269"/>
                  <a:pt x="1226271" y="444951"/>
                  <a:pt x="1055647" y="461665"/>
                </a:cubicBezTo>
                <a:cubicBezTo>
                  <a:pt x="885023" y="478379"/>
                  <a:pt x="639169" y="402389"/>
                  <a:pt x="517865" y="461665"/>
                </a:cubicBezTo>
                <a:cubicBezTo>
                  <a:pt x="396561" y="520941"/>
                  <a:pt x="163472" y="435828"/>
                  <a:pt x="0" y="461665"/>
                </a:cubicBezTo>
                <a:cubicBezTo>
                  <a:pt x="-13201" y="336239"/>
                  <a:pt x="16605" y="121450"/>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chambre</a:t>
            </a:r>
          </a:p>
        </p:txBody>
      </p:sp>
      <p:sp>
        <p:nvSpPr>
          <p:cNvPr id="39" name="TextBox 38">
            <a:extLst>
              <a:ext uri="{FF2B5EF4-FFF2-40B4-BE49-F238E27FC236}">
                <a16:creationId xmlns:a16="http://schemas.microsoft.com/office/drawing/2014/main" id="{FD9A76F9-EA29-4E6B-9117-757D611E3B45}"/>
              </a:ext>
            </a:extLst>
          </p:cNvPr>
          <p:cNvSpPr txBox="1"/>
          <p:nvPr/>
        </p:nvSpPr>
        <p:spPr>
          <a:xfrm rot="21174697">
            <a:off x="3878753" y="5753799"/>
            <a:ext cx="1386192" cy="461665"/>
          </a:xfrm>
          <a:custGeom>
            <a:avLst/>
            <a:gdLst>
              <a:gd name="connsiteX0" fmla="*/ 0 w 1386192"/>
              <a:gd name="connsiteY0" fmla="*/ 0 h 461665"/>
              <a:gd name="connsiteX1" fmla="*/ 462064 w 1386192"/>
              <a:gd name="connsiteY1" fmla="*/ 0 h 461665"/>
              <a:gd name="connsiteX2" fmla="*/ 924128 w 1386192"/>
              <a:gd name="connsiteY2" fmla="*/ 0 h 461665"/>
              <a:gd name="connsiteX3" fmla="*/ 1386192 w 1386192"/>
              <a:gd name="connsiteY3" fmla="*/ 0 h 461665"/>
              <a:gd name="connsiteX4" fmla="*/ 1386192 w 1386192"/>
              <a:gd name="connsiteY4" fmla="*/ 461665 h 461665"/>
              <a:gd name="connsiteX5" fmla="*/ 924128 w 1386192"/>
              <a:gd name="connsiteY5" fmla="*/ 461665 h 461665"/>
              <a:gd name="connsiteX6" fmla="*/ 503650 w 1386192"/>
              <a:gd name="connsiteY6" fmla="*/ 461665 h 461665"/>
              <a:gd name="connsiteX7" fmla="*/ 0 w 1386192"/>
              <a:gd name="connsiteY7" fmla="*/ 461665 h 461665"/>
              <a:gd name="connsiteX8" fmla="*/ 0 w 138619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192" h="461665" extrusionOk="0">
                <a:moveTo>
                  <a:pt x="0" y="0"/>
                </a:moveTo>
                <a:cubicBezTo>
                  <a:pt x="220701" y="-37090"/>
                  <a:pt x="243427" y="31815"/>
                  <a:pt x="462064" y="0"/>
                </a:cubicBezTo>
                <a:cubicBezTo>
                  <a:pt x="680701" y="-31815"/>
                  <a:pt x="789386" y="9537"/>
                  <a:pt x="924128" y="0"/>
                </a:cubicBezTo>
                <a:cubicBezTo>
                  <a:pt x="1058870" y="-9537"/>
                  <a:pt x="1239651" y="10434"/>
                  <a:pt x="1386192" y="0"/>
                </a:cubicBezTo>
                <a:cubicBezTo>
                  <a:pt x="1436075" y="114587"/>
                  <a:pt x="1333355" y="264996"/>
                  <a:pt x="1386192" y="461665"/>
                </a:cubicBezTo>
                <a:cubicBezTo>
                  <a:pt x="1258024" y="505373"/>
                  <a:pt x="1106897" y="437343"/>
                  <a:pt x="924128" y="461665"/>
                </a:cubicBezTo>
                <a:cubicBezTo>
                  <a:pt x="741359" y="485987"/>
                  <a:pt x="701375" y="455420"/>
                  <a:pt x="503650" y="461665"/>
                </a:cubicBezTo>
                <a:cubicBezTo>
                  <a:pt x="305925" y="467910"/>
                  <a:pt x="108427" y="437566"/>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famille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0" name="TextBox 39">
            <a:extLst>
              <a:ext uri="{FF2B5EF4-FFF2-40B4-BE49-F238E27FC236}">
                <a16:creationId xmlns:a16="http://schemas.microsoft.com/office/drawing/2014/main" id="{4587EFAE-906D-4750-A3FF-DB5E0372F10D}"/>
              </a:ext>
            </a:extLst>
          </p:cNvPr>
          <p:cNvSpPr txBox="1"/>
          <p:nvPr/>
        </p:nvSpPr>
        <p:spPr>
          <a:xfrm rot="188570">
            <a:off x="6568935" y="5508310"/>
            <a:ext cx="1093359" cy="461665"/>
          </a:xfrm>
          <a:custGeom>
            <a:avLst/>
            <a:gdLst>
              <a:gd name="connsiteX0" fmla="*/ 0 w 1093359"/>
              <a:gd name="connsiteY0" fmla="*/ 0 h 461665"/>
              <a:gd name="connsiteX1" fmla="*/ 546680 w 1093359"/>
              <a:gd name="connsiteY1" fmla="*/ 0 h 461665"/>
              <a:gd name="connsiteX2" fmla="*/ 1093359 w 1093359"/>
              <a:gd name="connsiteY2" fmla="*/ 0 h 461665"/>
              <a:gd name="connsiteX3" fmla="*/ 1093359 w 1093359"/>
              <a:gd name="connsiteY3" fmla="*/ 461665 h 461665"/>
              <a:gd name="connsiteX4" fmla="*/ 579480 w 1093359"/>
              <a:gd name="connsiteY4" fmla="*/ 461665 h 461665"/>
              <a:gd name="connsiteX5" fmla="*/ 0 w 1093359"/>
              <a:gd name="connsiteY5" fmla="*/ 461665 h 461665"/>
              <a:gd name="connsiteX6" fmla="*/ 0 w 1093359"/>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59" h="461665" extrusionOk="0">
                <a:moveTo>
                  <a:pt x="0" y="0"/>
                </a:moveTo>
                <a:cubicBezTo>
                  <a:pt x="169352" y="-2478"/>
                  <a:pt x="421812" y="29122"/>
                  <a:pt x="546680" y="0"/>
                </a:cubicBezTo>
                <a:cubicBezTo>
                  <a:pt x="671548" y="-29122"/>
                  <a:pt x="961434" y="21805"/>
                  <a:pt x="1093359" y="0"/>
                </a:cubicBezTo>
                <a:cubicBezTo>
                  <a:pt x="1124686" y="182397"/>
                  <a:pt x="1089966" y="262452"/>
                  <a:pt x="1093359" y="461665"/>
                </a:cubicBezTo>
                <a:cubicBezTo>
                  <a:pt x="905950" y="514704"/>
                  <a:pt x="790849" y="410881"/>
                  <a:pt x="579480" y="461665"/>
                </a:cubicBezTo>
                <a:cubicBezTo>
                  <a:pt x="368111" y="512449"/>
                  <a:pt x="241546" y="406982"/>
                  <a:pt x="0" y="461665"/>
                </a:cubicBezTo>
                <a:cubicBezTo>
                  <a:pt x="-29144" y="292064"/>
                  <a:pt x="28248" y="131794"/>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lire</a:t>
            </a:r>
          </a:p>
        </p:txBody>
      </p:sp>
      <p:sp>
        <p:nvSpPr>
          <p:cNvPr id="41" name="TextBox 40">
            <a:extLst>
              <a:ext uri="{FF2B5EF4-FFF2-40B4-BE49-F238E27FC236}">
                <a16:creationId xmlns:a16="http://schemas.microsoft.com/office/drawing/2014/main" id="{4C597EC6-B7BC-4E2A-85C1-EC12E3068AC4}"/>
              </a:ext>
            </a:extLst>
          </p:cNvPr>
          <p:cNvSpPr txBox="1"/>
          <p:nvPr/>
        </p:nvSpPr>
        <p:spPr>
          <a:xfrm rot="20801824">
            <a:off x="7867276" y="5658562"/>
            <a:ext cx="1399188" cy="830997"/>
          </a:xfrm>
          <a:custGeom>
            <a:avLst/>
            <a:gdLst>
              <a:gd name="connsiteX0" fmla="*/ 0 w 1399188"/>
              <a:gd name="connsiteY0" fmla="*/ 0 h 830997"/>
              <a:gd name="connsiteX1" fmla="*/ 466396 w 1399188"/>
              <a:gd name="connsiteY1" fmla="*/ 0 h 830997"/>
              <a:gd name="connsiteX2" fmla="*/ 932792 w 1399188"/>
              <a:gd name="connsiteY2" fmla="*/ 0 h 830997"/>
              <a:gd name="connsiteX3" fmla="*/ 1399188 w 1399188"/>
              <a:gd name="connsiteY3" fmla="*/ 0 h 830997"/>
              <a:gd name="connsiteX4" fmla="*/ 1399188 w 1399188"/>
              <a:gd name="connsiteY4" fmla="*/ 390569 h 830997"/>
              <a:gd name="connsiteX5" fmla="*/ 1399188 w 1399188"/>
              <a:gd name="connsiteY5" fmla="*/ 830997 h 830997"/>
              <a:gd name="connsiteX6" fmla="*/ 960776 w 1399188"/>
              <a:gd name="connsiteY6" fmla="*/ 830997 h 830997"/>
              <a:gd name="connsiteX7" fmla="*/ 508372 w 1399188"/>
              <a:gd name="connsiteY7" fmla="*/ 830997 h 830997"/>
              <a:gd name="connsiteX8" fmla="*/ 0 w 1399188"/>
              <a:gd name="connsiteY8" fmla="*/ 830997 h 830997"/>
              <a:gd name="connsiteX9" fmla="*/ 0 w 1399188"/>
              <a:gd name="connsiteY9" fmla="*/ 423808 h 830997"/>
              <a:gd name="connsiteX10" fmla="*/ 0 w 1399188"/>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188" h="830997" extrusionOk="0">
                <a:moveTo>
                  <a:pt x="0" y="0"/>
                </a:moveTo>
                <a:cubicBezTo>
                  <a:pt x="109776" y="-16203"/>
                  <a:pt x="330402" y="2053"/>
                  <a:pt x="466396" y="0"/>
                </a:cubicBezTo>
                <a:cubicBezTo>
                  <a:pt x="602390" y="-2053"/>
                  <a:pt x="793886" y="14603"/>
                  <a:pt x="932792" y="0"/>
                </a:cubicBezTo>
                <a:cubicBezTo>
                  <a:pt x="1071698" y="-14603"/>
                  <a:pt x="1297844" y="53784"/>
                  <a:pt x="1399188" y="0"/>
                </a:cubicBezTo>
                <a:cubicBezTo>
                  <a:pt x="1408953" y="96365"/>
                  <a:pt x="1380879" y="272594"/>
                  <a:pt x="1399188" y="390569"/>
                </a:cubicBezTo>
                <a:cubicBezTo>
                  <a:pt x="1417497" y="508544"/>
                  <a:pt x="1357421" y="613319"/>
                  <a:pt x="1399188" y="830997"/>
                </a:cubicBezTo>
                <a:cubicBezTo>
                  <a:pt x="1213879" y="839606"/>
                  <a:pt x="1173082" y="781734"/>
                  <a:pt x="960776" y="830997"/>
                </a:cubicBezTo>
                <a:cubicBezTo>
                  <a:pt x="748470" y="880260"/>
                  <a:pt x="615296" y="789113"/>
                  <a:pt x="508372" y="830997"/>
                </a:cubicBezTo>
                <a:cubicBezTo>
                  <a:pt x="401448" y="872881"/>
                  <a:pt x="171922" y="821590"/>
                  <a:pt x="0" y="830997"/>
                </a:cubicBezTo>
                <a:cubicBezTo>
                  <a:pt x="-895" y="714033"/>
                  <a:pt x="13160" y="613378"/>
                  <a:pt x="0" y="423808"/>
                </a:cubicBezTo>
                <a:cubicBezTo>
                  <a:pt x="-13160" y="234238"/>
                  <a:pt x="21992" y="208591"/>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corps (body)</a:t>
            </a:r>
          </a:p>
        </p:txBody>
      </p:sp>
      <p:sp>
        <p:nvSpPr>
          <p:cNvPr id="42" name="TextBox 41">
            <a:extLst>
              <a:ext uri="{FF2B5EF4-FFF2-40B4-BE49-F238E27FC236}">
                <a16:creationId xmlns:a16="http://schemas.microsoft.com/office/drawing/2014/main" id="{7D9B571E-F711-41D9-817C-E8043994A910}"/>
              </a:ext>
            </a:extLst>
          </p:cNvPr>
          <p:cNvSpPr txBox="1"/>
          <p:nvPr/>
        </p:nvSpPr>
        <p:spPr>
          <a:xfrm rot="532975">
            <a:off x="10656225" y="5914841"/>
            <a:ext cx="1406528" cy="461665"/>
          </a:xfrm>
          <a:custGeom>
            <a:avLst/>
            <a:gdLst>
              <a:gd name="connsiteX0" fmla="*/ 0 w 1406528"/>
              <a:gd name="connsiteY0" fmla="*/ 0 h 461665"/>
              <a:gd name="connsiteX1" fmla="*/ 468843 w 1406528"/>
              <a:gd name="connsiteY1" fmla="*/ 0 h 461665"/>
              <a:gd name="connsiteX2" fmla="*/ 937685 w 1406528"/>
              <a:gd name="connsiteY2" fmla="*/ 0 h 461665"/>
              <a:gd name="connsiteX3" fmla="*/ 1406528 w 1406528"/>
              <a:gd name="connsiteY3" fmla="*/ 0 h 461665"/>
              <a:gd name="connsiteX4" fmla="*/ 1406528 w 1406528"/>
              <a:gd name="connsiteY4" fmla="*/ 461665 h 461665"/>
              <a:gd name="connsiteX5" fmla="*/ 937685 w 1406528"/>
              <a:gd name="connsiteY5" fmla="*/ 461665 h 461665"/>
              <a:gd name="connsiteX6" fmla="*/ 511039 w 1406528"/>
              <a:gd name="connsiteY6" fmla="*/ 461665 h 461665"/>
              <a:gd name="connsiteX7" fmla="*/ 0 w 1406528"/>
              <a:gd name="connsiteY7" fmla="*/ 461665 h 461665"/>
              <a:gd name="connsiteX8" fmla="*/ 0 w 1406528"/>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528" h="461665" extrusionOk="0">
                <a:moveTo>
                  <a:pt x="0" y="0"/>
                </a:moveTo>
                <a:cubicBezTo>
                  <a:pt x="212497" y="-24073"/>
                  <a:pt x="312837" y="946"/>
                  <a:pt x="468843" y="0"/>
                </a:cubicBezTo>
                <a:cubicBezTo>
                  <a:pt x="624849" y="-946"/>
                  <a:pt x="803028" y="53153"/>
                  <a:pt x="937685" y="0"/>
                </a:cubicBezTo>
                <a:cubicBezTo>
                  <a:pt x="1072342" y="-53153"/>
                  <a:pt x="1287237" y="26150"/>
                  <a:pt x="1406528" y="0"/>
                </a:cubicBezTo>
                <a:cubicBezTo>
                  <a:pt x="1456411" y="114587"/>
                  <a:pt x="1353691" y="264996"/>
                  <a:pt x="1406528" y="461665"/>
                </a:cubicBezTo>
                <a:cubicBezTo>
                  <a:pt x="1280979" y="508761"/>
                  <a:pt x="1060111" y="428344"/>
                  <a:pt x="937685" y="461665"/>
                </a:cubicBezTo>
                <a:cubicBezTo>
                  <a:pt x="815259" y="494986"/>
                  <a:pt x="659619" y="441148"/>
                  <a:pt x="511039" y="461665"/>
                </a:cubicBezTo>
                <a:cubicBezTo>
                  <a:pt x="362459" y="482182"/>
                  <a:pt x="189666" y="418617"/>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visite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3" name="TextBox 42">
            <a:extLst>
              <a:ext uri="{FF2B5EF4-FFF2-40B4-BE49-F238E27FC236}">
                <a16:creationId xmlns:a16="http://schemas.microsoft.com/office/drawing/2014/main" id="{DE3A9DA5-B12E-44A7-975E-F5CC3998E6C2}"/>
              </a:ext>
            </a:extLst>
          </p:cNvPr>
          <p:cNvSpPr txBox="1"/>
          <p:nvPr/>
        </p:nvSpPr>
        <p:spPr>
          <a:xfrm>
            <a:off x="2486280" y="5289504"/>
            <a:ext cx="1103231" cy="461665"/>
          </a:xfrm>
          <a:custGeom>
            <a:avLst/>
            <a:gdLst>
              <a:gd name="connsiteX0" fmla="*/ 0 w 1103231"/>
              <a:gd name="connsiteY0" fmla="*/ 0 h 461665"/>
              <a:gd name="connsiteX1" fmla="*/ 551616 w 1103231"/>
              <a:gd name="connsiteY1" fmla="*/ 0 h 461665"/>
              <a:gd name="connsiteX2" fmla="*/ 1103231 w 1103231"/>
              <a:gd name="connsiteY2" fmla="*/ 0 h 461665"/>
              <a:gd name="connsiteX3" fmla="*/ 1103231 w 1103231"/>
              <a:gd name="connsiteY3" fmla="*/ 461665 h 461665"/>
              <a:gd name="connsiteX4" fmla="*/ 584712 w 1103231"/>
              <a:gd name="connsiteY4" fmla="*/ 461665 h 461665"/>
              <a:gd name="connsiteX5" fmla="*/ 0 w 1103231"/>
              <a:gd name="connsiteY5" fmla="*/ 461665 h 461665"/>
              <a:gd name="connsiteX6" fmla="*/ 0 w 1103231"/>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231" h="461665" extrusionOk="0">
                <a:moveTo>
                  <a:pt x="0" y="0"/>
                </a:moveTo>
                <a:cubicBezTo>
                  <a:pt x="168606" y="-58486"/>
                  <a:pt x="313348" y="63927"/>
                  <a:pt x="551616" y="0"/>
                </a:cubicBezTo>
                <a:cubicBezTo>
                  <a:pt x="789884" y="-63927"/>
                  <a:pt x="967335" y="64724"/>
                  <a:pt x="1103231" y="0"/>
                </a:cubicBezTo>
                <a:cubicBezTo>
                  <a:pt x="1134558" y="182397"/>
                  <a:pt x="1099838" y="262452"/>
                  <a:pt x="1103231" y="461665"/>
                </a:cubicBezTo>
                <a:cubicBezTo>
                  <a:pt x="980937" y="493164"/>
                  <a:pt x="728025" y="427928"/>
                  <a:pt x="584712" y="461665"/>
                </a:cubicBezTo>
                <a:cubicBezTo>
                  <a:pt x="441399" y="495402"/>
                  <a:pt x="281517" y="455521"/>
                  <a:pt x="0" y="461665"/>
                </a:cubicBezTo>
                <a:cubicBezTo>
                  <a:pt x="-29144" y="292064"/>
                  <a:pt x="28248" y="131794"/>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jour</a:t>
            </a:r>
          </a:p>
        </p:txBody>
      </p:sp>
      <p:sp>
        <p:nvSpPr>
          <p:cNvPr id="44" name="TextBox 43">
            <a:extLst>
              <a:ext uri="{FF2B5EF4-FFF2-40B4-BE49-F238E27FC236}">
                <a16:creationId xmlns:a16="http://schemas.microsoft.com/office/drawing/2014/main" id="{1059C8C9-5DD4-4D4E-9EE1-81ECAB3D7B3E}"/>
              </a:ext>
            </a:extLst>
          </p:cNvPr>
          <p:cNvSpPr txBox="1"/>
          <p:nvPr/>
        </p:nvSpPr>
        <p:spPr>
          <a:xfrm rot="188570">
            <a:off x="9395146" y="6321833"/>
            <a:ext cx="1448706" cy="461665"/>
          </a:xfrm>
          <a:custGeom>
            <a:avLst/>
            <a:gdLst>
              <a:gd name="connsiteX0" fmla="*/ 0 w 1448706"/>
              <a:gd name="connsiteY0" fmla="*/ 0 h 461665"/>
              <a:gd name="connsiteX1" fmla="*/ 482902 w 1448706"/>
              <a:gd name="connsiteY1" fmla="*/ 0 h 461665"/>
              <a:gd name="connsiteX2" fmla="*/ 965804 w 1448706"/>
              <a:gd name="connsiteY2" fmla="*/ 0 h 461665"/>
              <a:gd name="connsiteX3" fmla="*/ 1448706 w 1448706"/>
              <a:gd name="connsiteY3" fmla="*/ 0 h 461665"/>
              <a:gd name="connsiteX4" fmla="*/ 1448706 w 1448706"/>
              <a:gd name="connsiteY4" fmla="*/ 461665 h 461665"/>
              <a:gd name="connsiteX5" fmla="*/ 965804 w 1448706"/>
              <a:gd name="connsiteY5" fmla="*/ 461665 h 461665"/>
              <a:gd name="connsiteX6" fmla="*/ 526363 w 1448706"/>
              <a:gd name="connsiteY6" fmla="*/ 461665 h 461665"/>
              <a:gd name="connsiteX7" fmla="*/ 0 w 1448706"/>
              <a:gd name="connsiteY7" fmla="*/ 461665 h 461665"/>
              <a:gd name="connsiteX8" fmla="*/ 0 w 144870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06" h="461665" extrusionOk="0">
                <a:moveTo>
                  <a:pt x="0" y="0"/>
                </a:moveTo>
                <a:cubicBezTo>
                  <a:pt x="154979" y="-10207"/>
                  <a:pt x="257367" y="8218"/>
                  <a:pt x="482902" y="0"/>
                </a:cubicBezTo>
                <a:cubicBezTo>
                  <a:pt x="708437" y="-8218"/>
                  <a:pt x="780860" y="43639"/>
                  <a:pt x="965804" y="0"/>
                </a:cubicBezTo>
                <a:cubicBezTo>
                  <a:pt x="1150748" y="-43639"/>
                  <a:pt x="1217773" y="54859"/>
                  <a:pt x="1448706" y="0"/>
                </a:cubicBezTo>
                <a:cubicBezTo>
                  <a:pt x="1498589" y="114587"/>
                  <a:pt x="1395869" y="264996"/>
                  <a:pt x="1448706" y="461665"/>
                </a:cubicBezTo>
                <a:cubicBezTo>
                  <a:pt x="1330701" y="483126"/>
                  <a:pt x="1092004" y="405649"/>
                  <a:pt x="965804" y="461665"/>
                </a:cubicBezTo>
                <a:cubicBezTo>
                  <a:pt x="839604" y="517681"/>
                  <a:pt x="633901" y="423506"/>
                  <a:pt x="526363" y="461665"/>
                </a:cubicBezTo>
                <a:cubicBezTo>
                  <a:pt x="418825" y="499824"/>
                  <a:pt x="253712" y="449836"/>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mois</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5" name="TextBox 44">
            <a:extLst>
              <a:ext uri="{FF2B5EF4-FFF2-40B4-BE49-F238E27FC236}">
                <a16:creationId xmlns:a16="http://schemas.microsoft.com/office/drawing/2014/main" id="{44F58D86-5DD4-4EDB-98B9-E26D9A662879}"/>
              </a:ext>
            </a:extLst>
          </p:cNvPr>
          <p:cNvSpPr txBox="1"/>
          <p:nvPr/>
        </p:nvSpPr>
        <p:spPr>
          <a:xfrm>
            <a:off x="7502528" y="923425"/>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famille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6" name="TextBox 45">
            <a:extLst>
              <a:ext uri="{FF2B5EF4-FFF2-40B4-BE49-F238E27FC236}">
                <a16:creationId xmlns:a16="http://schemas.microsoft.com/office/drawing/2014/main" id="{35BF0187-DF8E-494C-86E7-867EEAF94088}"/>
              </a:ext>
            </a:extLst>
          </p:cNvPr>
          <p:cNvSpPr txBox="1"/>
          <p:nvPr/>
        </p:nvSpPr>
        <p:spPr>
          <a:xfrm>
            <a:off x="7502527" y="1408314"/>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lire</a:t>
            </a:r>
          </a:p>
        </p:txBody>
      </p:sp>
      <p:sp>
        <p:nvSpPr>
          <p:cNvPr id="47" name="TextBox 46">
            <a:extLst>
              <a:ext uri="{FF2B5EF4-FFF2-40B4-BE49-F238E27FC236}">
                <a16:creationId xmlns:a16="http://schemas.microsoft.com/office/drawing/2014/main" id="{96684668-CCC4-4AE1-BA4E-30ABBFEB63DC}"/>
              </a:ext>
            </a:extLst>
          </p:cNvPr>
          <p:cNvSpPr txBox="1"/>
          <p:nvPr/>
        </p:nvSpPr>
        <p:spPr>
          <a:xfrm>
            <a:off x="7502527" y="1872140"/>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mois</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8" name="TextBox 47">
            <a:extLst>
              <a:ext uri="{FF2B5EF4-FFF2-40B4-BE49-F238E27FC236}">
                <a16:creationId xmlns:a16="http://schemas.microsoft.com/office/drawing/2014/main" id="{706EA117-2921-4E8B-B081-FF751CFBDEF3}"/>
              </a:ext>
            </a:extLst>
          </p:cNvPr>
          <p:cNvSpPr txBox="1"/>
          <p:nvPr/>
        </p:nvSpPr>
        <p:spPr>
          <a:xfrm>
            <a:off x="7504446" y="2324668"/>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visite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9" name="TextBox 48">
            <a:extLst>
              <a:ext uri="{FF2B5EF4-FFF2-40B4-BE49-F238E27FC236}">
                <a16:creationId xmlns:a16="http://schemas.microsoft.com/office/drawing/2014/main" id="{42982E85-B37F-4FC2-91E9-F755C831745A}"/>
              </a:ext>
            </a:extLst>
          </p:cNvPr>
          <p:cNvSpPr txBox="1"/>
          <p:nvPr/>
        </p:nvSpPr>
        <p:spPr>
          <a:xfrm>
            <a:off x="7502526" y="2798121"/>
            <a:ext cx="26473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corps (body)</a:t>
            </a:r>
          </a:p>
        </p:txBody>
      </p:sp>
      <p:sp>
        <p:nvSpPr>
          <p:cNvPr id="50" name="TextBox 49">
            <a:extLst>
              <a:ext uri="{FF2B5EF4-FFF2-40B4-BE49-F238E27FC236}">
                <a16:creationId xmlns:a16="http://schemas.microsoft.com/office/drawing/2014/main" id="{5FFE5FCD-9F59-4443-B959-F258B29C862D}"/>
              </a:ext>
            </a:extLst>
          </p:cNvPr>
          <p:cNvSpPr txBox="1"/>
          <p:nvPr/>
        </p:nvSpPr>
        <p:spPr>
          <a:xfrm>
            <a:off x="7502525" y="3283010"/>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jour</a:t>
            </a:r>
          </a:p>
        </p:txBody>
      </p:sp>
      <p:sp>
        <p:nvSpPr>
          <p:cNvPr id="51" name="TextBox 50">
            <a:extLst>
              <a:ext uri="{FF2B5EF4-FFF2-40B4-BE49-F238E27FC236}">
                <a16:creationId xmlns:a16="http://schemas.microsoft.com/office/drawing/2014/main" id="{63963D30-8D08-4242-AC5E-258C16E58609}"/>
              </a:ext>
            </a:extLst>
          </p:cNvPr>
          <p:cNvSpPr txBox="1"/>
          <p:nvPr/>
        </p:nvSpPr>
        <p:spPr>
          <a:xfrm>
            <a:off x="7528988" y="3786712"/>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verbe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52" name="TextBox 51">
            <a:extLst>
              <a:ext uri="{FF2B5EF4-FFF2-40B4-BE49-F238E27FC236}">
                <a16:creationId xmlns:a16="http://schemas.microsoft.com/office/drawing/2014/main" id="{BA31B430-39A0-4D3F-BF61-2E05EF24737E}"/>
              </a:ext>
            </a:extLst>
          </p:cNvPr>
          <p:cNvSpPr txBox="1"/>
          <p:nvPr/>
        </p:nvSpPr>
        <p:spPr>
          <a:xfrm>
            <a:off x="7502525" y="4238676"/>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école</a:t>
            </a:r>
          </a:p>
        </p:txBody>
      </p:sp>
      <p:sp>
        <p:nvSpPr>
          <p:cNvPr id="53" name="TextBox 52">
            <a:extLst>
              <a:ext uri="{FF2B5EF4-FFF2-40B4-BE49-F238E27FC236}">
                <a16:creationId xmlns:a16="http://schemas.microsoft.com/office/drawing/2014/main" id="{81BB186F-2D1C-4CE0-B9D7-57242CDCA0C6}"/>
              </a:ext>
            </a:extLst>
          </p:cNvPr>
          <p:cNvSpPr txBox="1"/>
          <p:nvPr/>
        </p:nvSpPr>
        <p:spPr>
          <a:xfrm>
            <a:off x="7476062" y="4672817"/>
            <a:ext cx="221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chambre</a:t>
            </a:r>
          </a:p>
        </p:txBody>
      </p:sp>
      <p:sp>
        <p:nvSpPr>
          <p:cNvPr id="54" name="Google Shape;119;p1">
            <a:extLst>
              <a:ext uri="{FF2B5EF4-FFF2-40B4-BE49-F238E27FC236}">
                <a16:creationId xmlns:a16="http://schemas.microsoft.com/office/drawing/2014/main" id="{0FEBE257-412C-4433-B9D5-1EAE9A370C0F}"/>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D10076B1-EF65-4F5A-93B4-4CB3433CAB0E}"/>
              </a:ext>
            </a:extLst>
          </p:cNvPr>
          <p:cNvSpPr txBox="1"/>
          <p:nvPr/>
        </p:nvSpPr>
        <p:spPr>
          <a:xfrm rot="1100201">
            <a:off x="9364294" y="1310436"/>
            <a:ext cx="2214137" cy="523220"/>
          </a:xfrm>
          <a:prstGeom prst="rect">
            <a:avLst/>
          </a:prstGeom>
          <a:solidFill>
            <a:srgbClr val="F9D8A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Catégorie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22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1" grpId="0"/>
      <p:bldP spid="33" grpId="0"/>
      <p:bldP spid="34" grpId="0"/>
      <p:bldP spid="35" grpId="0"/>
      <p:bldP spid="36" grpId="0"/>
      <p:bldP spid="12" grpId="0" animBg="1"/>
      <p:bldP spid="37" grpId="0" animBg="1"/>
      <p:bldP spid="38" grpId="0" animBg="1"/>
      <p:bldP spid="39" grpId="0" animBg="1"/>
      <p:bldP spid="40" grpId="0" animBg="1"/>
      <p:bldP spid="41" grpId="0" animBg="1"/>
      <p:bldP spid="42" grpId="0" animBg="1"/>
      <p:bldP spid="43" grpId="0" animBg="1"/>
      <p:bldP spid="44" grpId="0" animBg="1"/>
      <p:bldP spid="45" grpId="0"/>
      <p:bldP spid="46" grpId="0"/>
      <p:bldP spid="47" grpId="0"/>
      <p:bldP spid="48" grpId="0"/>
      <p:bldP spid="49" grpId="0"/>
      <p:bldP spid="50" grpId="0"/>
      <p:bldP spid="51"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2b: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094828" y="1182342"/>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Speech Bubble: Rectangle with Corners Rounded 34">
            <a:hlinkClick r:id="" action="ppaction://noaction">
              <a:snd r:embed="rId4" name="S8_i.wav"/>
            </a:hlinkClick>
            <a:extLst>
              <a:ext uri="{FF2B5EF4-FFF2-40B4-BE49-F238E27FC236}">
                <a16:creationId xmlns:a16="http://schemas.microsoft.com/office/drawing/2014/main" id="{D0BBA663-7513-4783-876C-5C3B6EF27F60}"/>
              </a:ext>
            </a:extLst>
          </p:cNvPr>
          <p:cNvSpPr/>
          <p:nvPr/>
        </p:nvSpPr>
        <p:spPr>
          <a:xfrm>
            <a:off x="3889650" y="128500"/>
            <a:ext cx="7182253"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6" name="Graphic 35" descr="Teacher">
            <a:extLst>
              <a:ext uri="{FF2B5EF4-FFF2-40B4-BE49-F238E27FC236}">
                <a16:creationId xmlns:a16="http://schemas.microsoft.com/office/drawing/2014/main" id="{65F3B841-CACE-4A19-905D-7EFD948488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2537" y="-89465"/>
            <a:ext cx="914400" cy="914400"/>
          </a:xfrm>
          <a:prstGeom prst="rect">
            <a:avLst/>
          </a:prstGeom>
        </p:spPr>
      </p:pic>
      <p:sp>
        <p:nvSpPr>
          <p:cNvPr id="37" name="Google Shape;108;p3">
            <a:extLst>
              <a:ext uri="{FF2B5EF4-FFF2-40B4-BE49-F238E27FC236}">
                <a16:creationId xmlns:a16="http://schemas.microsoft.com/office/drawing/2014/main" id="{9E758723-6378-425A-9AD6-DF829E513144}"/>
              </a:ext>
            </a:extLst>
          </p:cNvPr>
          <p:cNvSpPr txBox="1"/>
          <p:nvPr/>
        </p:nvSpPr>
        <p:spPr>
          <a:xfrm>
            <a:off x="4041537" y="184178"/>
            <a:ext cx="718225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un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ou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deux mots pour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chaque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catégorie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9" name="Table 2">
            <a:extLst>
              <a:ext uri="{FF2B5EF4-FFF2-40B4-BE49-F238E27FC236}">
                <a16:creationId xmlns:a16="http://schemas.microsoft.com/office/drawing/2014/main" id="{F6B41F36-A156-4A7B-A1FD-D97BD49B98B6}"/>
              </a:ext>
            </a:extLst>
          </p:cNvPr>
          <p:cNvGraphicFramePr>
            <a:graphicFrameLocks noGrp="1"/>
          </p:cNvGraphicFramePr>
          <p:nvPr/>
        </p:nvGraphicFramePr>
        <p:xfrm>
          <a:off x="636814" y="1510649"/>
          <a:ext cx="11454781" cy="4718310"/>
        </p:xfrm>
        <a:graphic>
          <a:graphicData uri="http://schemas.openxmlformats.org/drawingml/2006/table">
            <a:tbl>
              <a:tblPr firstRow="1" bandRow="1">
                <a:tableStyleId>{5940675A-B579-460E-94D1-54222C63F5DA}</a:tableStyleId>
              </a:tblPr>
              <a:tblGrid>
                <a:gridCol w="9238706">
                  <a:extLst>
                    <a:ext uri="{9D8B030D-6E8A-4147-A177-3AD203B41FA5}">
                      <a16:colId xmlns:a16="http://schemas.microsoft.com/office/drawing/2014/main" val="2626125723"/>
                    </a:ext>
                  </a:extLst>
                </a:gridCol>
                <a:gridCol w="2216075">
                  <a:extLst>
                    <a:ext uri="{9D8B030D-6E8A-4147-A177-3AD203B41FA5}">
                      <a16:colId xmlns:a16="http://schemas.microsoft.com/office/drawing/2014/main" val="429055013"/>
                    </a:ext>
                  </a:extLst>
                </a:gridCol>
              </a:tblGrid>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Catégorie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63059489"/>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1. tante | grand-mère | grand-père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rgbClr val="002060"/>
                          </a:solidFill>
                          <a:latin typeface="Cavolini" panose="03000502040302020204" pitchFamily="66" charset="0"/>
                          <a:cs typeface="Cavolini" panose="03000502040302020204" pitchFamily="66" charset="0"/>
                        </a:rPr>
                        <a:t>famille</a:t>
                      </a:r>
                      <a:endParaRPr lang="en-GB" sz="2400" b="1"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19071983"/>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2. livre | magazine | phrase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lire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16708264"/>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3. juin | mai | aout</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err="1">
                          <a:solidFill>
                            <a:srgbClr val="002060"/>
                          </a:solidFill>
                          <a:latin typeface="Cavolini" panose="03000502040302020204" pitchFamily="66" charset="0"/>
                          <a:cs typeface="Cavolini" panose="03000502040302020204" pitchFamily="66" charset="0"/>
                        </a:rPr>
                        <a:t>mois</a:t>
                      </a:r>
                      <a:endParaRPr lang="en-GB" sz="2400" b="1"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604823539"/>
                  </a:ext>
                </a:extLst>
              </a:tr>
              <a:tr h="471831">
                <a:tc>
                  <a:txBody>
                    <a:bodyPr/>
                    <a:lstStyle/>
                    <a:p>
                      <a:r>
                        <a:rPr lang="fr-FR" sz="2400" dirty="0">
                          <a:solidFill>
                            <a:srgbClr val="002060"/>
                          </a:solidFill>
                          <a:latin typeface="Century Gothic" panose="020B0502020202020204" pitchFamily="34" charset="0"/>
                        </a:rPr>
                        <a:t>4. musée | pays | université</a:t>
                      </a:r>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err="1">
                          <a:solidFill>
                            <a:srgbClr val="002060"/>
                          </a:solidFill>
                          <a:latin typeface="Cavolini" panose="03000502040302020204" pitchFamily="66" charset="0"/>
                          <a:cs typeface="Cavolini" panose="03000502040302020204" pitchFamily="66" charset="0"/>
                        </a:rPr>
                        <a:t>visite</a:t>
                      </a:r>
                      <a:endParaRPr lang="en-GB" sz="2400" b="1"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41376452"/>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5. main | oreille | œil</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corps </a:t>
                      </a:r>
                      <a:r>
                        <a:rPr lang="en-GB" sz="2400" b="0" dirty="0">
                          <a:solidFill>
                            <a:srgbClr val="002060"/>
                          </a:solidFill>
                          <a:latin typeface="Cavolini" panose="03000502040302020204" pitchFamily="66" charset="0"/>
                          <a:cs typeface="Cavolini" panose="03000502040302020204" pitchFamily="66" charset="0"/>
                        </a:rPr>
                        <a:t>(body)</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3556766"/>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6. jeudi | dimanche | mardi</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jour</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91642425"/>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7. apporter | rester | montrer</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err="1">
                          <a:solidFill>
                            <a:srgbClr val="002060"/>
                          </a:solidFill>
                          <a:latin typeface="Cavolini" panose="03000502040302020204" pitchFamily="66" charset="0"/>
                          <a:cs typeface="Cavolini" panose="03000502040302020204" pitchFamily="66" charset="0"/>
                        </a:rPr>
                        <a:t>verbe</a:t>
                      </a:r>
                      <a:endParaRPr lang="en-GB" sz="2400" b="1"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196378525"/>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8. musique | français | sport</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école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33012308"/>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9. porte | chaise | bureau</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chambre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308648246"/>
                  </a:ext>
                </a:extLst>
              </a:tr>
            </a:tbl>
          </a:graphicData>
        </a:graphic>
      </p:graphicFrame>
      <p:sp>
        <p:nvSpPr>
          <p:cNvPr id="52" name="TextBox 51">
            <a:extLst>
              <a:ext uri="{FF2B5EF4-FFF2-40B4-BE49-F238E27FC236}">
                <a16:creationId xmlns:a16="http://schemas.microsoft.com/office/drawing/2014/main" id="{71F7CD65-43DC-4EB6-965A-69259D8886A5}"/>
              </a:ext>
            </a:extLst>
          </p:cNvPr>
          <p:cNvSpPr txBox="1"/>
          <p:nvPr/>
        </p:nvSpPr>
        <p:spPr>
          <a:xfrm>
            <a:off x="6235325" y="2002208"/>
            <a:ext cx="45603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 père | mère</a:t>
            </a:r>
          </a:p>
        </p:txBody>
      </p:sp>
      <p:sp>
        <p:nvSpPr>
          <p:cNvPr id="53" name="TextBox 52">
            <a:extLst>
              <a:ext uri="{FF2B5EF4-FFF2-40B4-BE49-F238E27FC236}">
                <a16:creationId xmlns:a16="http://schemas.microsoft.com/office/drawing/2014/main" id="{C5615677-8914-4280-BF60-55FC891AEDA2}"/>
              </a:ext>
            </a:extLst>
          </p:cNvPr>
          <p:cNvSpPr txBox="1"/>
          <p:nvPr/>
        </p:nvSpPr>
        <p:spPr>
          <a:xfrm>
            <a:off x="5018354" y="2472295"/>
            <a:ext cx="55363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 mot | message | texte | liste</a:t>
            </a:r>
          </a:p>
        </p:txBody>
      </p:sp>
      <p:sp>
        <p:nvSpPr>
          <p:cNvPr id="54" name="TextBox 53">
            <a:extLst>
              <a:ext uri="{FF2B5EF4-FFF2-40B4-BE49-F238E27FC236}">
                <a16:creationId xmlns:a16="http://schemas.microsoft.com/office/drawing/2014/main" id="{C612746C-AFD6-454D-AAD6-7967C716A39A}"/>
              </a:ext>
            </a:extLst>
          </p:cNvPr>
          <p:cNvSpPr txBox="1"/>
          <p:nvPr/>
        </p:nvSpPr>
        <p:spPr>
          <a:xfrm>
            <a:off x="3749702" y="2944537"/>
            <a:ext cx="65254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 janvier | février | mars| avril | juillet</a:t>
            </a:r>
          </a:p>
        </p:txBody>
      </p:sp>
      <p:sp>
        <p:nvSpPr>
          <p:cNvPr id="55" name="TextBox 54">
            <a:extLst>
              <a:ext uri="{FF2B5EF4-FFF2-40B4-BE49-F238E27FC236}">
                <a16:creationId xmlns:a16="http://schemas.microsoft.com/office/drawing/2014/main" id="{10FBD92E-2319-410C-80D5-378168E3D08C}"/>
              </a:ext>
            </a:extLst>
          </p:cNvPr>
          <p:cNvSpPr txBox="1"/>
          <p:nvPr/>
        </p:nvSpPr>
        <p:spPr>
          <a:xfrm>
            <a:off x="5109794" y="3398191"/>
            <a:ext cx="45603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 parc</a:t>
            </a:r>
          </a:p>
        </p:txBody>
      </p:sp>
      <p:sp>
        <p:nvSpPr>
          <p:cNvPr id="56" name="TextBox 55">
            <a:extLst>
              <a:ext uri="{FF2B5EF4-FFF2-40B4-BE49-F238E27FC236}">
                <a16:creationId xmlns:a16="http://schemas.microsoft.com/office/drawing/2014/main" id="{85835618-896C-42DD-B016-0DA48D3C1765}"/>
              </a:ext>
            </a:extLst>
          </p:cNvPr>
          <p:cNvSpPr txBox="1"/>
          <p:nvPr/>
        </p:nvSpPr>
        <p:spPr>
          <a:xfrm>
            <a:off x="4090035" y="3874134"/>
            <a:ext cx="45603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 pied | tête| bouche | yeux</a:t>
            </a:r>
          </a:p>
        </p:txBody>
      </p:sp>
      <p:sp>
        <p:nvSpPr>
          <p:cNvPr id="57" name="TextBox 56">
            <a:extLst>
              <a:ext uri="{FF2B5EF4-FFF2-40B4-BE49-F238E27FC236}">
                <a16:creationId xmlns:a16="http://schemas.microsoft.com/office/drawing/2014/main" id="{2750B9F8-5E6C-4BB1-83F6-04464D67CF91}"/>
              </a:ext>
            </a:extLst>
          </p:cNvPr>
          <p:cNvSpPr txBox="1"/>
          <p:nvPr/>
        </p:nvSpPr>
        <p:spPr>
          <a:xfrm>
            <a:off x="4893316" y="4355778"/>
            <a:ext cx="62167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 lundi | mercredi | vendredi</a:t>
            </a:r>
          </a:p>
        </p:txBody>
      </p:sp>
      <p:sp>
        <p:nvSpPr>
          <p:cNvPr id="58" name="TextBox 57">
            <a:extLst>
              <a:ext uri="{FF2B5EF4-FFF2-40B4-BE49-F238E27FC236}">
                <a16:creationId xmlns:a16="http://schemas.microsoft.com/office/drawing/2014/main" id="{67A27F1E-DA2E-427E-A8A5-C97089D6C1EB}"/>
              </a:ext>
            </a:extLst>
          </p:cNvPr>
          <p:cNvSpPr txBox="1"/>
          <p:nvPr/>
        </p:nvSpPr>
        <p:spPr>
          <a:xfrm>
            <a:off x="5061718" y="4813658"/>
            <a:ext cx="65391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 étudier | détester | adorer</a:t>
            </a:r>
          </a:p>
        </p:txBody>
      </p:sp>
      <p:sp>
        <p:nvSpPr>
          <p:cNvPr id="59" name="TextBox 58">
            <a:extLst>
              <a:ext uri="{FF2B5EF4-FFF2-40B4-BE49-F238E27FC236}">
                <a16:creationId xmlns:a16="http://schemas.microsoft.com/office/drawing/2014/main" id="{9F06053B-E091-4A41-BCF9-78B6E4D70633}"/>
              </a:ext>
            </a:extLst>
          </p:cNvPr>
          <p:cNvSpPr txBox="1"/>
          <p:nvPr/>
        </p:nvSpPr>
        <p:spPr>
          <a:xfrm>
            <a:off x="5109794" y="5303107"/>
            <a:ext cx="54831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|anglais</a:t>
            </a:r>
          </a:p>
        </p:txBody>
      </p:sp>
      <p:sp>
        <p:nvSpPr>
          <p:cNvPr id="60" name="TextBox 59">
            <a:extLst>
              <a:ext uri="{FF2B5EF4-FFF2-40B4-BE49-F238E27FC236}">
                <a16:creationId xmlns:a16="http://schemas.microsoft.com/office/drawing/2014/main" id="{08901E25-E68E-4F9D-B7F0-D20733CA33CE}"/>
              </a:ext>
            </a:extLst>
          </p:cNvPr>
          <p:cNvSpPr txBox="1"/>
          <p:nvPr/>
        </p:nvSpPr>
        <p:spPr>
          <a:xfrm>
            <a:off x="4775319" y="5771039"/>
            <a:ext cx="5229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 lit | affiche</a:t>
            </a:r>
          </a:p>
        </p:txBody>
      </p:sp>
      <p:sp>
        <p:nvSpPr>
          <p:cNvPr id="38" name="Google Shape;119;p1">
            <a:extLst>
              <a:ext uri="{FF2B5EF4-FFF2-40B4-BE49-F238E27FC236}">
                <a16:creationId xmlns:a16="http://schemas.microsoft.com/office/drawing/2014/main" id="{5C2BE57E-B334-418D-A12C-2225BD817161}"/>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0" name="Action Button: Blank 39">
            <a:hlinkClick r:id="" action="ppaction://noaction" highlightClick="1">
              <a:snd r:embed="rId7" name="S8_2.wav"/>
            </a:hlinkClick>
            <a:extLst>
              <a:ext uri="{FF2B5EF4-FFF2-40B4-BE49-F238E27FC236}">
                <a16:creationId xmlns:a16="http://schemas.microsoft.com/office/drawing/2014/main" id="{7A9F3B4A-5355-4164-AC87-3A5C2E95A37B}"/>
              </a:ext>
            </a:extLst>
          </p:cNvPr>
          <p:cNvSpPr/>
          <p:nvPr/>
        </p:nvSpPr>
        <p:spPr>
          <a:xfrm>
            <a:off x="498331" y="2504833"/>
            <a:ext cx="44743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1" name="Action Button: Blank 40">
            <a:hlinkClick r:id="" action="ppaction://noaction" highlightClick="1">
              <a:snd r:embed="rId8" name="S8_3.wav"/>
            </a:hlinkClick>
            <a:extLst>
              <a:ext uri="{FF2B5EF4-FFF2-40B4-BE49-F238E27FC236}">
                <a16:creationId xmlns:a16="http://schemas.microsoft.com/office/drawing/2014/main" id="{78C2FE1C-9B08-4D5B-8CAB-4C8946528C41}"/>
              </a:ext>
            </a:extLst>
          </p:cNvPr>
          <p:cNvSpPr/>
          <p:nvPr/>
        </p:nvSpPr>
        <p:spPr>
          <a:xfrm>
            <a:off x="498332" y="2971851"/>
            <a:ext cx="44743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42" name="Action Button: Blank 41">
            <a:hlinkClick r:id="" action="ppaction://noaction" highlightClick="1">
              <a:snd r:embed="rId9" name="S8_4.wav"/>
            </a:hlinkClick>
            <a:extLst>
              <a:ext uri="{FF2B5EF4-FFF2-40B4-BE49-F238E27FC236}">
                <a16:creationId xmlns:a16="http://schemas.microsoft.com/office/drawing/2014/main" id="{DCC19638-975B-40D7-AF2B-B05AAAFBE7D9}"/>
              </a:ext>
            </a:extLst>
          </p:cNvPr>
          <p:cNvSpPr/>
          <p:nvPr/>
        </p:nvSpPr>
        <p:spPr>
          <a:xfrm>
            <a:off x="501634" y="345336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61" name="Action Button: Blank 60">
            <a:hlinkClick r:id="" action="ppaction://noaction" highlightClick="1">
              <a:snd r:embed="rId10" name="S8_5.wav"/>
            </a:hlinkClick>
            <a:extLst>
              <a:ext uri="{FF2B5EF4-FFF2-40B4-BE49-F238E27FC236}">
                <a16:creationId xmlns:a16="http://schemas.microsoft.com/office/drawing/2014/main" id="{690EFE2C-9750-4B69-A23C-700678343CE4}"/>
              </a:ext>
            </a:extLst>
          </p:cNvPr>
          <p:cNvSpPr/>
          <p:nvPr/>
        </p:nvSpPr>
        <p:spPr>
          <a:xfrm>
            <a:off x="508442" y="389872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62" name="Action Button: Blank 61">
            <a:hlinkClick r:id="" action="ppaction://noaction" highlightClick="1">
              <a:snd r:embed="rId11" name="S8_6.wav"/>
            </a:hlinkClick>
            <a:extLst>
              <a:ext uri="{FF2B5EF4-FFF2-40B4-BE49-F238E27FC236}">
                <a16:creationId xmlns:a16="http://schemas.microsoft.com/office/drawing/2014/main" id="{C660B779-A887-4D7D-B0B5-62C12AA3E95C}"/>
              </a:ext>
            </a:extLst>
          </p:cNvPr>
          <p:cNvSpPr/>
          <p:nvPr/>
        </p:nvSpPr>
        <p:spPr>
          <a:xfrm>
            <a:off x="508443" y="437299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63" name="Action Button: Blank 62">
            <a:hlinkClick r:id="" action="ppaction://noaction" highlightClick="1">
              <a:snd r:embed="rId12" name="S8_7.wav"/>
            </a:hlinkClick>
            <a:extLst>
              <a:ext uri="{FF2B5EF4-FFF2-40B4-BE49-F238E27FC236}">
                <a16:creationId xmlns:a16="http://schemas.microsoft.com/office/drawing/2014/main" id="{BECDFC08-E7D2-475C-8F14-451762D0701D}"/>
              </a:ext>
            </a:extLst>
          </p:cNvPr>
          <p:cNvSpPr/>
          <p:nvPr/>
        </p:nvSpPr>
        <p:spPr>
          <a:xfrm>
            <a:off x="509763" y="484726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64" name="Action Button: Blank 63">
            <a:hlinkClick r:id="" action="ppaction://noaction" highlightClick="1">
              <a:snd r:embed="rId13" name="S8_8.wav"/>
            </a:hlinkClick>
            <a:extLst>
              <a:ext uri="{FF2B5EF4-FFF2-40B4-BE49-F238E27FC236}">
                <a16:creationId xmlns:a16="http://schemas.microsoft.com/office/drawing/2014/main" id="{876DEC1C-9D2D-48F3-BCB3-2D977B0CF4DD}"/>
              </a:ext>
            </a:extLst>
          </p:cNvPr>
          <p:cNvSpPr/>
          <p:nvPr/>
        </p:nvSpPr>
        <p:spPr>
          <a:xfrm>
            <a:off x="509764" y="535452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65" name="Action Button: Blank 64">
            <a:hlinkClick r:id="" action="ppaction://noaction" highlightClick="1">
              <a:snd r:embed="rId14" name="S8_9.wav"/>
            </a:hlinkClick>
            <a:extLst>
              <a:ext uri="{FF2B5EF4-FFF2-40B4-BE49-F238E27FC236}">
                <a16:creationId xmlns:a16="http://schemas.microsoft.com/office/drawing/2014/main" id="{EBEA7A24-5FFE-46EF-8E8F-64C18C5D6607}"/>
              </a:ext>
            </a:extLst>
          </p:cNvPr>
          <p:cNvSpPr/>
          <p:nvPr/>
        </p:nvSpPr>
        <p:spPr>
          <a:xfrm>
            <a:off x="511084" y="581768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sp>
        <p:nvSpPr>
          <p:cNvPr id="66" name="Action Button: Blank 65">
            <a:hlinkClick r:id="" action="ppaction://noaction" highlightClick="1">
              <a:snd r:embed="rId15" name="S8_1.wav"/>
            </a:hlinkClick>
            <a:extLst>
              <a:ext uri="{FF2B5EF4-FFF2-40B4-BE49-F238E27FC236}">
                <a16:creationId xmlns:a16="http://schemas.microsoft.com/office/drawing/2014/main" id="{13ED3402-0DE3-422E-A4C3-092B2C44DFD5}"/>
              </a:ext>
            </a:extLst>
          </p:cNvPr>
          <p:cNvSpPr/>
          <p:nvPr/>
        </p:nvSpPr>
        <p:spPr>
          <a:xfrm>
            <a:off x="498331" y="2030571"/>
            <a:ext cx="44743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280875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626019"/>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0" name="TextBox 9">
            <a:extLst>
              <a:ext uri="{FF2B5EF4-FFF2-40B4-BE49-F238E27FC236}">
                <a16:creationId xmlns:a16="http://schemas.microsoft.com/office/drawing/2014/main" id="{DE03CDC7-0712-4012-9C2C-0B276BBD2857}"/>
              </a:ext>
            </a:extLst>
          </p:cNvPr>
          <p:cNvSpPr txBox="1"/>
          <p:nvPr/>
        </p:nvSpPr>
        <p:spPr>
          <a:xfrm>
            <a:off x="155133" y="937275"/>
            <a:ext cx="5940867" cy="5632311"/>
          </a:xfrm>
          <a:custGeom>
            <a:avLst/>
            <a:gdLst>
              <a:gd name="connsiteX0" fmla="*/ 0 w 5940867"/>
              <a:gd name="connsiteY0" fmla="*/ 0 h 5632311"/>
              <a:gd name="connsiteX1" fmla="*/ 415861 w 5940867"/>
              <a:gd name="connsiteY1" fmla="*/ 0 h 5632311"/>
              <a:gd name="connsiteX2" fmla="*/ 1128765 w 5940867"/>
              <a:gd name="connsiteY2" fmla="*/ 0 h 5632311"/>
              <a:gd name="connsiteX3" fmla="*/ 1604034 w 5940867"/>
              <a:gd name="connsiteY3" fmla="*/ 0 h 5632311"/>
              <a:gd name="connsiteX4" fmla="*/ 2316938 w 5940867"/>
              <a:gd name="connsiteY4" fmla="*/ 0 h 5632311"/>
              <a:gd name="connsiteX5" fmla="*/ 2792207 w 5940867"/>
              <a:gd name="connsiteY5" fmla="*/ 0 h 5632311"/>
              <a:gd name="connsiteX6" fmla="*/ 3267477 w 5940867"/>
              <a:gd name="connsiteY6" fmla="*/ 0 h 5632311"/>
              <a:gd name="connsiteX7" fmla="*/ 3802155 w 5940867"/>
              <a:gd name="connsiteY7" fmla="*/ 0 h 5632311"/>
              <a:gd name="connsiteX8" fmla="*/ 4218016 w 5940867"/>
              <a:gd name="connsiteY8" fmla="*/ 0 h 5632311"/>
              <a:gd name="connsiteX9" fmla="*/ 4871511 w 5940867"/>
              <a:gd name="connsiteY9" fmla="*/ 0 h 5632311"/>
              <a:gd name="connsiteX10" fmla="*/ 5346780 w 5940867"/>
              <a:gd name="connsiteY10" fmla="*/ 0 h 5632311"/>
              <a:gd name="connsiteX11" fmla="*/ 5940867 w 5940867"/>
              <a:gd name="connsiteY11" fmla="*/ 0 h 5632311"/>
              <a:gd name="connsiteX12" fmla="*/ 5940867 w 5940867"/>
              <a:gd name="connsiteY12" fmla="*/ 675877 h 5632311"/>
              <a:gd name="connsiteX13" fmla="*/ 5940867 w 5940867"/>
              <a:gd name="connsiteY13" fmla="*/ 1295432 h 5632311"/>
              <a:gd name="connsiteX14" fmla="*/ 5940867 w 5940867"/>
              <a:gd name="connsiteY14" fmla="*/ 1914986 h 5632311"/>
              <a:gd name="connsiteX15" fmla="*/ 5940867 w 5940867"/>
              <a:gd name="connsiteY15" fmla="*/ 2534540 h 5632311"/>
              <a:gd name="connsiteX16" fmla="*/ 5940867 w 5940867"/>
              <a:gd name="connsiteY16" fmla="*/ 3210417 h 5632311"/>
              <a:gd name="connsiteX17" fmla="*/ 5940867 w 5940867"/>
              <a:gd name="connsiteY17" fmla="*/ 3829971 h 5632311"/>
              <a:gd name="connsiteX18" fmla="*/ 5940867 w 5940867"/>
              <a:gd name="connsiteY18" fmla="*/ 4224233 h 5632311"/>
              <a:gd name="connsiteX19" fmla="*/ 5940867 w 5940867"/>
              <a:gd name="connsiteY19" fmla="*/ 4843787 h 5632311"/>
              <a:gd name="connsiteX20" fmla="*/ 5940867 w 5940867"/>
              <a:gd name="connsiteY20" fmla="*/ 5632311 h 5632311"/>
              <a:gd name="connsiteX21" fmla="*/ 5227963 w 5940867"/>
              <a:gd name="connsiteY21" fmla="*/ 5632311 h 5632311"/>
              <a:gd name="connsiteX22" fmla="*/ 4633876 w 5940867"/>
              <a:gd name="connsiteY22" fmla="*/ 5632311 h 5632311"/>
              <a:gd name="connsiteX23" fmla="*/ 4158607 w 5940867"/>
              <a:gd name="connsiteY23" fmla="*/ 5632311 h 5632311"/>
              <a:gd name="connsiteX24" fmla="*/ 3445703 w 5940867"/>
              <a:gd name="connsiteY24" fmla="*/ 5632311 h 5632311"/>
              <a:gd name="connsiteX25" fmla="*/ 2970434 w 5940867"/>
              <a:gd name="connsiteY25" fmla="*/ 5632311 h 5632311"/>
              <a:gd name="connsiteX26" fmla="*/ 2316938 w 5940867"/>
              <a:gd name="connsiteY26" fmla="*/ 5632311 h 5632311"/>
              <a:gd name="connsiteX27" fmla="*/ 1722851 w 5940867"/>
              <a:gd name="connsiteY27" fmla="*/ 5632311 h 5632311"/>
              <a:gd name="connsiteX28" fmla="*/ 1188173 w 5940867"/>
              <a:gd name="connsiteY28" fmla="*/ 5632311 h 5632311"/>
              <a:gd name="connsiteX29" fmla="*/ 772313 w 5940867"/>
              <a:gd name="connsiteY29" fmla="*/ 5632311 h 5632311"/>
              <a:gd name="connsiteX30" fmla="*/ 0 w 5940867"/>
              <a:gd name="connsiteY30" fmla="*/ 5632311 h 5632311"/>
              <a:gd name="connsiteX31" fmla="*/ 0 w 5940867"/>
              <a:gd name="connsiteY31" fmla="*/ 5012757 h 5632311"/>
              <a:gd name="connsiteX32" fmla="*/ 0 w 5940867"/>
              <a:gd name="connsiteY32" fmla="*/ 4449526 h 5632311"/>
              <a:gd name="connsiteX33" fmla="*/ 0 w 5940867"/>
              <a:gd name="connsiteY33" fmla="*/ 3998941 h 5632311"/>
              <a:gd name="connsiteX34" fmla="*/ 0 w 5940867"/>
              <a:gd name="connsiteY34" fmla="*/ 3548356 h 5632311"/>
              <a:gd name="connsiteX35" fmla="*/ 0 w 5940867"/>
              <a:gd name="connsiteY35" fmla="*/ 3041448 h 5632311"/>
              <a:gd name="connsiteX36" fmla="*/ 0 w 5940867"/>
              <a:gd name="connsiteY36" fmla="*/ 2421894 h 5632311"/>
              <a:gd name="connsiteX37" fmla="*/ 0 w 5940867"/>
              <a:gd name="connsiteY37" fmla="*/ 2027632 h 5632311"/>
              <a:gd name="connsiteX38" fmla="*/ 0 w 5940867"/>
              <a:gd name="connsiteY38" fmla="*/ 1520724 h 5632311"/>
              <a:gd name="connsiteX39" fmla="*/ 0 w 5940867"/>
              <a:gd name="connsiteY39" fmla="*/ 1070139 h 5632311"/>
              <a:gd name="connsiteX40" fmla="*/ 0 w 5940867"/>
              <a:gd name="connsiteY40" fmla="*/ 619554 h 5632311"/>
              <a:gd name="connsiteX41" fmla="*/ 0 w 5940867"/>
              <a:gd name="connsiteY41" fmla="*/ 0 h 563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940867" h="5632311" fill="none" extrusionOk="0">
                <a:moveTo>
                  <a:pt x="0" y="0"/>
                </a:moveTo>
                <a:cubicBezTo>
                  <a:pt x="148138" y="-2253"/>
                  <a:pt x="222481" y="4693"/>
                  <a:pt x="415861" y="0"/>
                </a:cubicBezTo>
                <a:cubicBezTo>
                  <a:pt x="609241" y="-4693"/>
                  <a:pt x="885514" y="42913"/>
                  <a:pt x="1128765" y="0"/>
                </a:cubicBezTo>
                <a:cubicBezTo>
                  <a:pt x="1372016" y="-42913"/>
                  <a:pt x="1448027" y="14830"/>
                  <a:pt x="1604034" y="0"/>
                </a:cubicBezTo>
                <a:cubicBezTo>
                  <a:pt x="1760041" y="-14830"/>
                  <a:pt x="2163031" y="28306"/>
                  <a:pt x="2316938" y="0"/>
                </a:cubicBezTo>
                <a:cubicBezTo>
                  <a:pt x="2470845" y="-28306"/>
                  <a:pt x="2656143" y="23094"/>
                  <a:pt x="2792207" y="0"/>
                </a:cubicBezTo>
                <a:cubicBezTo>
                  <a:pt x="2928271" y="-23094"/>
                  <a:pt x="3144053" y="55345"/>
                  <a:pt x="3267477" y="0"/>
                </a:cubicBezTo>
                <a:cubicBezTo>
                  <a:pt x="3390901" y="-55345"/>
                  <a:pt x="3582003" y="35449"/>
                  <a:pt x="3802155" y="0"/>
                </a:cubicBezTo>
                <a:cubicBezTo>
                  <a:pt x="4022307" y="-35449"/>
                  <a:pt x="4023389" y="7666"/>
                  <a:pt x="4218016" y="0"/>
                </a:cubicBezTo>
                <a:cubicBezTo>
                  <a:pt x="4412643" y="-7666"/>
                  <a:pt x="4664884" y="61309"/>
                  <a:pt x="4871511" y="0"/>
                </a:cubicBezTo>
                <a:cubicBezTo>
                  <a:pt x="5078139" y="-61309"/>
                  <a:pt x="5235173" y="48525"/>
                  <a:pt x="5346780" y="0"/>
                </a:cubicBezTo>
                <a:cubicBezTo>
                  <a:pt x="5458387" y="-48525"/>
                  <a:pt x="5777468" y="16781"/>
                  <a:pt x="5940867" y="0"/>
                </a:cubicBezTo>
                <a:cubicBezTo>
                  <a:pt x="6020545" y="303611"/>
                  <a:pt x="5913712" y="522705"/>
                  <a:pt x="5940867" y="675877"/>
                </a:cubicBezTo>
                <a:cubicBezTo>
                  <a:pt x="5968022" y="829049"/>
                  <a:pt x="5878847" y="1163656"/>
                  <a:pt x="5940867" y="1295432"/>
                </a:cubicBezTo>
                <a:cubicBezTo>
                  <a:pt x="6002887" y="1427208"/>
                  <a:pt x="5919123" y="1633482"/>
                  <a:pt x="5940867" y="1914986"/>
                </a:cubicBezTo>
                <a:cubicBezTo>
                  <a:pt x="5962611" y="2196490"/>
                  <a:pt x="5908844" y="2347503"/>
                  <a:pt x="5940867" y="2534540"/>
                </a:cubicBezTo>
                <a:cubicBezTo>
                  <a:pt x="5972890" y="2721577"/>
                  <a:pt x="5926548" y="2977127"/>
                  <a:pt x="5940867" y="3210417"/>
                </a:cubicBezTo>
                <a:cubicBezTo>
                  <a:pt x="5955186" y="3443707"/>
                  <a:pt x="5929628" y="3701712"/>
                  <a:pt x="5940867" y="3829971"/>
                </a:cubicBezTo>
                <a:cubicBezTo>
                  <a:pt x="5952106" y="3958230"/>
                  <a:pt x="5906523" y="4066653"/>
                  <a:pt x="5940867" y="4224233"/>
                </a:cubicBezTo>
                <a:cubicBezTo>
                  <a:pt x="5975211" y="4381813"/>
                  <a:pt x="5903814" y="4661912"/>
                  <a:pt x="5940867" y="4843787"/>
                </a:cubicBezTo>
                <a:cubicBezTo>
                  <a:pt x="5977920" y="5025662"/>
                  <a:pt x="5894323" y="5387539"/>
                  <a:pt x="5940867" y="5632311"/>
                </a:cubicBezTo>
                <a:cubicBezTo>
                  <a:pt x="5622508" y="5649950"/>
                  <a:pt x="5414394" y="5588663"/>
                  <a:pt x="5227963" y="5632311"/>
                </a:cubicBezTo>
                <a:cubicBezTo>
                  <a:pt x="5041532" y="5675959"/>
                  <a:pt x="4839641" y="5589074"/>
                  <a:pt x="4633876" y="5632311"/>
                </a:cubicBezTo>
                <a:cubicBezTo>
                  <a:pt x="4428111" y="5675548"/>
                  <a:pt x="4290016" y="5597788"/>
                  <a:pt x="4158607" y="5632311"/>
                </a:cubicBezTo>
                <a:cubicBezTo>
                  <a:pt x="4027198" y="5666834"/>
                  <a:pt x="3778963" y="5617000"/>
                  <a:pt x="3445703" y="5632311"/>
                </a:cubicBezTo>
                <a:cubicBezTo>
                  <a:pt x="3112443" y="5647622"/>
                  <a:pt x="3151254" y="5630066"/>
                  <a:pt x="2970434" y="5632311"/>
                </a:cubicBezTo>
                <a:cubicBezTo>
                  <a:pt x="2789614" y="5634556"/>
                  <a:pt x="2628391" y="5618192"/>
                  <a:pt x="2316938" y="5632311"/>
                </a:cubicBezTo>
                <a:cubicBezTo>
                  <a:pt x="2005485" y="5646430"/>
                  <a:pt x="1911698" y="5571799"/>
                  <a:pt x="1722851" y="5632311"/>
                </a:cubicBezTo>
                <a:cubicBezTo>
                  <a:pt x="1534004" y="5692823"/>
                  <a:pt x="1315300" y="5583537"/>
                  <a:pt x="1188173" y="5632311"/>
                </a:cubicBezTo>
                <a:cubicBezTo>
                  <a:pt x="1061046" y="5681085"/>
                  <a:pt x="958948" y="5618776"/>
                  <a:pt x="772313" y="5632311"/>
                </a:cubicBezTo>
                <a:cubicBezTo>
                  <a:pt x="585678" y="5645846"/>
                  <a:pt x="200796" y="5623494"/>
                  <a:pt x="0" y="5632311"/>
                </a:cubicBezTo>
                <a:cubicBezTo>
                  <a:pt x="-69728" y="5356001"/>
                  <a:pt x="57861" y="5158791"/>
                  <a:pt x="0" y="5012757"/>
                </a:cubicBezTo>
                <a:cubicBezTo>
                  <a:pt x="-57861" y="4866723"/>
                  <a:pt x="53441" y="4576368"/>
                  <a:pt x="0" y="4449526"/>
                </a:cubicBezTo>
                <a:cubicBezTo>
                  <a:pt x="-53441" y="4322684"/>
                  <a:pt x="20147" y="4183295"/>
                  <a:pt x="0" y="3998941"/>
                </a:cubicBezTo>
                <a:cubicBezTo>
                  <a:pt x="-20147" y="3814588"/>
                  <a:pt x="52097" y="3763933"/>
                  <a:pt x="0" y="3548356"/>
                </a:cubicBezTo>
                <a:cubicBezTo>
                  <a:pt x="-52097" y="3332779"/>
                  <a:pt x="2175" y="3155091"/>
                  <a:pt x="0" y="3041448"/>
                </a:cubicBezTo>
                <a:cubicBezTo>
                  <a:pt x="-2175" y="2927805"/>
                  <a:pt x="65836" y="2701703"/>
                  <a:pt x="0" y="2421894"/>
                </a:cubicBezTo>
                <a:cubicBezTo>
                  <a:pt x="-65836" y="2142085"/>
                  <a:pt x="30511" y="2160239"/>
                  <a:pt x="0" y="2027632"/>
                </a:cubicBezTo>
                <a:cubicBezTo>
                  <a:pt x="-30511" y="1895025"/>
                  <a:pt x="24011" y="1660713"/>
                  <a:pt x="0" y="1520724"/>
                </a:cubicBezTo>
                <a:cubicBezTo>
                  <a:pt x="-24011" y="1380735"/>
                  <a:pt x="32449" y="1238416"/>
                  <a:pt x="0" y="1070139"/>
                </a:cubicBezTo>
                <a:cubicBezTo>
                  <a:pt x="-32449" y="901862"/>
                  <a:pt x="14448" y="737887"/>
                  <a:pt x="0" y="619554"/>
                </a:cubicBezTo>
                <a:cubicBezTo>
                  <a:pt x="-14448" y="501221"/>
                  <a:pt x="5689" y="142019"/>
                  <a:pt x="0" y="0"/>
                </a:cubicBezTo>
                <a:close/>
              </a:path>
              <a:path w="5940867" h="5632311" stroke="0" extrusionOk="0">
                <a:moveTo>
                  <a:pt x="0" y="0"/>
                </a:moveTo>
                <a:cubicBezTo>
                  <a:pt x="186702" y="-43215"/>
                  <a:pt x="211724" y="7417"/>
                  <a:pt x="415861" y="0"/>
                </a:cubicBezTo>
                <a:cubicBezTo>
                  <a:pt x="619998" y="-7417"/>
                  <a:pt x="852905" y="58200"/>
                  <a:pt x="1069356" y="0"/>
                </a:cubicBezTo>
                <a:cubicBezTo>
                  <a:pt x="1285808" y="-58200"/>
                  <a:pt x="1359086" y="32105"/>
                  <a:pt x="1485217" y="0"/>
                </a:cubicBezTo>
                <a:cubicBezTo>
                  <a:pt x="1611348" y="-32105"/>
                  <a:pt x="1738870" y="35866"/>
                  <a:pt x="1960486" y="0"/>
                </a:cubicBezTo>
                <a:cubicBezTo>
                  <a:pt x="2182102" y="-35866"/>
                  <a:pt x="2218669" y="9116"/>
                  <a:pt x="2435755" y="0"/>
                </a:cubicBezTo>
                <a:cubicBezTo>
                  <a:pt x="2652841" y="-9116"/>
                  <a:pt x="2903795" y="8561"/>
                  <a:pt x="3029842" y="0"/>
                </a:cubicBezTo>
                <a:cubicBezTo>
                  <a:pt x="3155889" y="-8561"/>
                  <a:pt x="3433206" y="47329"/>
                  <a:pt x="3742746" y="0"/>
                </a:cubicBezTo>
                <a:cubicBezTo>
                  <a:pt x="4052286" y="-47329"/>
                  <a:pt x="4025735" y="7831"/>
                  <a:pt x="4158607" y="0"/>
                </a:cubicBezTo>
                <a:cubicBezTo>
                  <a:pt x="4291479" y="-7831"/>
                  <a:pt x="4497424" y="51231"/>
                  <a:pt x="4812102" y="0"/>
                </a:cubicBezTo>
                <a:cubicBezTo>
                  <a:pt x="5126780" y="-51231"/>
                  <a:pt x="5123311" y="40756"/>
                  <a:pt x="5346780" y="0"/>
                </a:cubicBezTo>
                <a:cubicBezTo>
                  <a:pt x="5570249" y="-40756"/>
                  <a:pt x="5670064" y="49991"/>
                  <a:pt x="5940867" y="0"/>
                </a:cubicBezTo>
                <a:cubicBezTo>
                  <a:pt x="5978450" y="142043"/>
                  <a:pt x="5901161" y="280950"/>
                  <a:pt x="5940867" y="450585"/>
                </a:cubicBezTo>
                <a:cubicBezTo>
                  <a:pt x="5980573" y="620220"/>
                  <a:pt x="5908031" y="689314"/>
                  <a:pt x="5940867" y="844847"/>
                </a:cubicBezTo>
                <a:cubicBezTo>
                  <a:pt x="5973703" y="1000380"/>
                  <a:pt x="5896601" y="1078027"/>
                  <a:pt x="5940867" y="1295432"/>
                </a:cubicBezTo>
                <a:cubicBezTo>
                  <a:pt x="5985133" y="1512838"/>
                  <a:pt x="5913097" y="1661326"/>
                  <a:pt x="5940867" y="1971309"/>
                </a:cubicBezTo>
                <a:cubicBezTo>
                  <a:pt x="5968637" y="2281292"/>
                  <a:pt x="5892767" y="2359705"/>
                  <a:pt x="5940867" y="2534540"/>
                </a:cubicBezTo>
                <a:cubicBezTo>
                  <a:pt x="5988967" y="2709375"/>
                  <a:pt x="5892503" y="2929319"/>
                  <a:pt x="5940867" y="3097771"/>
                </a:cubicBezTo>
                <a:cubicBezTo>
                  <a:pt x="5989231" y="3266223"/>
                  <a:pt x="5894532" y="3422871"/>
                  <a:pt x="5940867" y="3548356"/>
                </a:cubicBezTo>
                <a:cubicBezTo>
                  <a:pt x="5987202" y="3673841"/>
                  <a:pt x="5891288" y="3996981"/>
                  <a:pt x="5940867" y="4111587"/>
                </a:cubicBezTo>
                <a:cubicBezTo>
                  <a:pt x="5990446" y="4226193"/>
                  <a:pt x="5926112" y="4355414"/>
                  <a:pt x="5940867" y="4505849"/>
                </a:cubicBezTo>
                <a:cubicBezTo>
                  <a:pt x="5955622" y="4656284"/>
                  <a:pt x="5883828" y="4813745"/>
                  <a:pt x="5940867" y="5012757"/>
                </a:cubicBezTo>
                <a:cubicBezTo>
                  <a:pt x="5997906" y="5211769"/>
                  <a:pt x="5931951" y="5489731"/>
                  <a:pt x="5940867" y="5632311"/>
                </a:cubicBezTo>
                <a:cubicBezTo>
                  <a:pt x="5740357" y="5634055"/>
                  <a:pt x="5582040" y="5618255"/>
                  <a:pt x="5465598" y="5632311"/>
                </a:cubicBezTo>
                <a:cubicBezTo>
                  <a:pt x="5349156" y="5646367"/>
                  <a:pt x="5166859" y="5592060"/>
                  <a:pt x="4930920" y="5632311"/>
                </a:cubicBezTo>
                <a:cubicBezTo>
                  <a:pt x="4694981" y="5672562"/>
                  <a:pt x="4465276" y="5597035"/>
                  <a:pt x="4218016" y="5632311"/>
                </a:cubicBezTo>
                <a:cubicBezTo>
                  <a:pt x="3970756" y="5667587"/>
                  <a:pt x="3765221" y="5600879"/>
                  <a:pt x="3564520" y="5632311"/>
                </a:cubicBezTo>
                <a:cubicBezTo>
                  <a:pt x="3363819" y="5663743"/>
                  <a:pt x="3198150" y="5629224"/>
                  <a:pt x="3089251" y="5632311"/>
                </a:cubicBezTo>
                <a:cubicBezTo>
                  <a:pt x="2980352" y="5635398"/>
                  <a:pt x="2523824" y="5589670"/>
                  <a:pt x="2376347" y="5632311"/>
                </a:cubicBezTo>
                <a:cubicBezTo>
                  <a:pt x="2228870" y="5674952"/>
                  <a:pt x="2032759" y="5619411"/>
                  <a:pt x="1901077" y="5632311"/>
                </a:cubicBezTo>
                <a:cubicBezTo>
                  <a:pt x="1769395" y="5645211"/>
                  <a:pt x="1522915" y="5608010"/>
                  <a:pt x="1247582" y="5632311"/>
                </a:cubicBezTo>
                <a:cubicBezTo>
                  <a:pt x="972250" y="5656612"/>
                  <a:pt x="959656" y="5617728"/>
                  <a:pt x="831721" y="5632311"/>
                </a:cubicBezTo>
                <a:cubicBezTo>
                  <a:pt x="703786" y="5646894"/>
                  <a:pt x="176927" y="5587758"/>
                  <a:pt x="0" y="5632311"/>
                </a:cubicBezTo>
                <a:cubicBezTo>
                  <a:pt x="-64142" y="5374675"/>
                  <a:pt x="31208" y="5181807"/>
                  <a:pt x="0" y="5012757"/>
                </a:cubicBezTo>
                <a:cubicBezTo>
                  <a:pt x="-31208" y="4843707"/>
                  <a:pt x="33104" y="4700339"/>
                  <a:pt x="0" y="4449526"/>
                </a:cubicBezTo>
                <a:cubicBezTo>
                  <a:pt x="-33104" y="4198713"/>
                  <a:pt x="66784" y="3963456"/>
                  <a:pt x="0" y="3829971"/>
                </a:cubicBezTo>
                <a:cubicBezTo>
                  <a:pt x="-66784" y="3696486"/>
                  <a:pt x="68772" y="3455992"/>
                  <a:pt x="0" y="3154094"/>
                </a:cubicBezTo>
                <a:cubicBezTo>
                  <a:pt x="-68772" y="2852196"/>
                  <a:pt x="48970" y="2813208"/>
                  <a:pt x="0" y="2647186"/>
                </a:cubicBezTo>
                <a:cubicBezTo>
                  <a:pt x="-48970" y="2481164"/>
                  <a:pt x="65350" y="2173844"/>
                  <a:pt x="0" y="2027632"/>
                </a:cubicBezTo>
                <a:cubicBezTo>
                  <a:pt x="-65350" y="1881420"/>
                  <a:pt x="25479" y="1743888"/>
                  <a:pt x="0" y="1633370"/>
                </a:cubicBezTo>
                <a:cubicBezTo>
                  <a:pt x="-25479" y="1522852"/>
                  <a:pt x="31833" y="1346573"/>
                  <a:pt x="0" y="1126462"/>
                </a:cubicBezTo>
                <a:cubicBezTo>
                  <a:pt x="-31833" y="906351"/>
                  <a:pt x="11655" y="862274"/>
                  <a:pt x="0" y="675877"/>
                </a:cubicBezTo>
                <a:cubicBezTo>
                  <a:pt x="-11655" y="489480"/>
                  <a:pt x="57948" y="194562"/>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a:p>
            <a:endParaRPr lang="en-GB" sz="2000" dirty="0">
              <a:solidFill>
                <a:prstClr val="black"/>
              </a:solidFill>
              <a:latin typeface="Century Gothic"/>
            </a:endParaRPr>
          </a:p>
        </p:txBody>
      </p:sp>
      <p:sp>
        <p:nvSpPr>
          <p:cNvPr id="11" name="TextBox 10">
            <a:extLst>
              <a:ext uri="{FF2B5EF4-FFF2-40B4-BE49-F238E27FC236}">
                <a16:creationId xmlns:a16="http://schemas.microsoft.com/office/drawing/2014/main" id="{3D3CEA4F-C82C-4FF8-814B-A5CBBB1A07EC}"/>
              </a:ext>
            </a:extLst>
          </p:cNvPr>
          <p:cNvSpPr txBox="1"/>
          <p:nvPr/>
        </p:nvSpPr>
        <p:spPr>
          <a:xfrm>
            <a:off x="6104092" y="934471"/>
            <a:ext cx="6087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1. What two details do we find out about Alex?</a:t>
            </a:r>
          </a:p>
        </p:txBody>
      </p:sp>
      <p:sp>
        <p:nvSpPr>
          <p:cNvPr id="12" name="TextBox 11">
            <a:extLst>
              <a:ext uri="{FF2B5EF4-FFF2-40B4-BE49-F238E27FC236}">
                <a16:creationId xmlns:a16="http://schemas.microsoft.com/office/drawing/2014/main" id="{59D68C5D-95CB-4C22-950F-4CF9956E5E1A}"/>
              </a:ext>
            </a:extLst>
          </p:cNvPr>
          <p:cNvSpPr txBox="1"/>
          <p:nvPr/>
        </p:nvSpPr>
        <p:spPr>
          <a:xfrm>
            <a:off x="6114585" y="2578339"/>
            <a:ext cx="538670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3. What does Alex say about learning English? ….(2 details)</a:t>
            </a:r>
          </a:p>
        </p:txBody>
      </p:sp>
      <p:sp>
        <p:nvSpPr>
          <p:cNvPr id="13" name="TextBox 12">
            <a:extLst>
              <a:ext uri="{FF2B5EF4-FFF2-40B4-BE49-F238E27FC236}">
                <a16:creationId xmlns:a16="http://schemas.microsoft.com/office/drawing/2014/main" id="{A78B3974-4003-447C-A8CE-01432473AADB}"/>
              </a:ext>
            </a:extLst>
          </p:cNvPr>
          <p:cNvSpPr txBox="1"/>
          <p:nvPr/>
        </p:nvSpPr>
        <p:spPr>
          <a:xfrm>
            <a:off x="6078597" y="3930240"/>
            <a:ext cx="6370077"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4. What does Alex do with her friend Anne? </a:t>
            </a:r>
          </a:p>
          <a:p>
            <a:r>
              <a:rPr lang="en-GB" sz="2000" b="1" dirty="0">
                <a:solidFill>
                  <a:srgbClr val="002060"/>
                </a:solidFill>
                <a:latin typeface="Century Gothic" panose="020B0502020202020204" pitchFamily="34" charset="0"/>
              </a:rPr>
              <a:t>(2 details)</a:t>
            </a:r>
          </a:p>
        </p:txBody>
      </p:sp>
      <p:sp>
        <p:nvSpPr>
          <p:cNvPr id="14" name="TextBox 13">
            <a:extLst>
              <a:ext uri="{FF2B5EF4-FFF2-40B4-BE49-F238E27FC236}">
                <a16:creationId xmlns:a16="http://schemas.microsoft.com/office/drawing/2014/main" id="{CC11BFF9-0C38-4508-B34A-B782370FA493}"/>
              </a:ext>
            </a:extLst>
          </p:cNvPr>
          <p:cNvSpPr txBox="1"/>
          <p:nvPr/>
        </p:nvSpPr>
        <p:spPr>
          <a:xfrm>
            <a:off x="6088875" y="5124796"/>
            <a:ext cx="654654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5. What questions does Alex ask in the letter? </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(5 questions)</a:t>
            </a:r>
          </a:p>
        </p:txBody>
      </p:sp>
      <p:sp>
        <p:nvSpPr>
          <p:cNvPr id="15" name="TextBox 14">
            <a:extLst>
              <a:ext uri="{FF2B5EF4-FFF2-40B4-BE49-F238E27FC236}">
                <a16:creationId xmlns:a16="http://schemas.microsoft.com/office/drawing/2014/main" id="{E93545AF-1B4A-4379-839E-0EA006CBB68E}"/>
              </a:ext>
            </a:extLst>
          </p:cNvPr>
          <p:cNvSpPr txBox="1"/>
          <p:nvPr/>
        </p:nvSpPr>
        <p:spPr>
          <a:xfrm>
            <a:off x="6369610" y="1250272"/>
            <a:ext cx="598507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are 9 years old, French, and a girl.</a:t>
            </a:r>
          </a:p>
        </p:txBody>
      </p:sp>
      <p:sp>
        <p:nvSpPr>
          <p:cNvPr id="16" name="TextBox 15">
            <a:extLst>
              <a:ext uri="{FF2B5EF4-FFF2-40B4-BE49-F238E27FC236}">
                <a16:creationId xmlns:a16="http://schemas.microsoft.com/office/drawing/2014/main" id="{38EAF3C1-8B09-412D-B460-F882A3DDEF9C}"/>
              </a:ext>
            </a:extLst>
          </p:cNvPr>
          <p:cNvSpPr txBox="1"/>
          <p:nvPr/>
        </p:nvSpPr>
        <p:spPr>
          <a:xfrm>
            <a:off x="6369610" y="1924524"/>
            <a:ext cx="598507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Today is Saturday, she is in her room, listening to favourite song.</a:t>
            </a:r>
          </a:p>
        </p:txBody>
      </p:sp>
      <p:sp>
        <p:nvSpPr>
          <p:cNvPr id="17" name="TextBox 16">
            <a:extLst>
              <a:ext uri="{FF2B5EF4-FFF2-40B4-BE49-F238E27FC236}">
                <a16:creationId xmlns:a16="http://schemas.microsoft.com/office/drawing/2014/main" id="{16F7D97F-F09D-44DD-BD72-0B2F7A99F359}"/>
              </a:ext>
            </a:extLst>
          </p:cNvPr>
          <p:cNvSpPr txBox="1"/>
          <p:nvPr/>
        </p:nvSpPr>
        <p:spPr>
          <a:xfrm>
            <a:off x="6311804" y="3254719"/>
            <a:ext cx="5821277"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Singing in English is easy. Writing is different/hard. </a:t>
            </a:r>
          </a:p>
        </p:txBody>
      </p:sp>
      <p:sp>
        <p:nvSpPr>
          <p:cNvPr id="18" name="TextBox 17">
            <a:extLst>
              <a:ext uri="{FF2B5EF4-FFF2-40B4-BE49-F238E27FC236}">
                <a16:creationId xmlns:a16="http://schemas.microsoft.com/office/drawing/2014/main" id="{BF6874A8-4113-4D39-933C-8D782A7B352F}"/>
              </a:ext>
            </a:extLst>
          </p:cNvPr>
          <p:cNvSpPr txBox="1"/>
          <p:nvPr/>
        </p:nvSpPr>
        <p:spPr>
          <a:xfrm>
            <a:off x="6271074" y="4493541"/>
            <a:ext cx="590273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play outside, every day</a:t>
            </a:r>
          </a:p>
        </p:txBody>
      </p:sp>
      <p:sp>
        <p:nvSpPr>
          <p:cNvPr id="19" name="TextBox 18">
            <a:extLst>
              <a:ext uri="{FF2B5EF4-FFF2-40B4-BE49-F238E27FC236}">
                <a16:creationId xmlns:a16="http://schemas.microsoft.com/office/drawing/2014/main" id="{4D72FD49-3ED7-4939-8070-3996AB121E3F}"/>
              </a:ext>
            </a:extLst>
          </p:cNvPr>
          <p:cNvSpPr txBox="1"/>
          <p:nvPr/>
        </p:nvSpPr>
        <p:spPr>
          <a:xfrm>
            <a:off x="6286730" y="5764728"/>
            <a:ext cx="5705666"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How are you? Do you like music? It’s difficult, no? What is your favourite word? Do you like drawing, too?</a:t>
            </a:r>
          </a:p>
        </p:txBody>
      </p:sp>
      <p:sp>
        <p:nvSpPr>
          <p:cNvPr id="33" name="TextBox 32">
            <a:extLst>
              <a:ext uri="{FF2B5EF4-FFF2-40B4-BE49-F238E27FC236}">
                <a16:creationId xmlns:a16="http://schemas.microsoft.com/office/drawing/2014/main" id="{52862D23-70E5-4150-8C4E-4F92468F4B8E}"/>
              </a:ext>
            </a:extLst>
          </p:cNvPr>
          <p:cNvSpPr txBox="1"/>
          <p:nvPr/>
        </p:nvSpPr>
        <p:spPr>
          <a:xfrm>
            <a:off x="6127964" y="1665590"/>
            <a:ext cx="6087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2. What does Alex say about today? (3 details)</a:t>
            </a:r>
          </a:p>
        </p:txBody>
      </p:sp>
      <p:sp>
        <p:nvSpPr>
          <p:cNvPr id="34" name="Speech Bubble: Rectangle with Corners Rounded 33">
            <a:extLst>
              <a:ext uri="{FF2B5EF4-FFF2-40B4-BE49-F238E27FC236}">
                <a16:creationId xmlns:a16="http://schemas.microsoft.com/office/drawing/2014/main" id="{0ECEBC76-84F4-4323-B972-38C7F2790608}"/>
              </a:ext>
            </a:extLst>
          </p:cNvPr>
          <p:cNvSpPr/>
          <p:nvPr/>
        </p:nvSpPr>
        <p:spPr>
          <a:xfrm>
            <a:off x="4027697" y="43909"/>
            <a:ext cx="3619099" cy="434674"/>
          </a:xfrm>
          <a:prstGeom prst="wedgeRoundRectCallout">
            <a:avLst>
              <a:gd name="adj1" fmla="val -56259"/>
              <a:gd name="adj2" fmla="val -1819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5" name="Graphic 34" descr="Teacher">
            <a:extLst>
              <a:ext uri="{FF2B5EF4-FFF2-40B4-BE49-F238E27FC236}">
                <a16:creationId xmlns:a16="http://schemas.microsoft.com/office/drawing/2014/main" id="{47F95CF3-54BE-4556-ADA9-E07BFACCE7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9912" y="-89465"/>
            <a:ext cx="914400" cy="914400"/>
          </a:xfrm>
          <a:prstGeom prst="rect">
            <a:avLst/>
          </a:prstGeom>
        </p:spPr>
      </p:pic>
      <p:sp>
        <p:nvSpPr>
          <p:cNvPr id="36" name="Google Shape;108;p3">
            <a:extLst>
              <a:ext uri="{FF2B5EF4-FFF2-40B4-BE49-F238E27FC236}">
                <a16:creationId xmlns:a16="http://schemas.microsoft.com/office/drawing/2014/main" id="{74682076-BB36-4B2D-8419-EA42A002FF3D}"/>
              </a:ext>
            </a:extLst>
          </p:cNvPr>
          <p:cNvSpPr txBox="1"/>
          <p:nvPr/>
        </p:nvSpPr>
        <p:spPr>
          <a:xfrm>
            <a:off x="4093504" y="78514"/>
            <a:ext cx="415239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texte</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anglais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1" name="Google Shape;119;p1">
            <a:extLst>
              <a:ext uri="{FF2B5EF4-FFF2-40B4-BE49-F238E27FC236}">
                <a16:creationId xmlns:a16="http://schemas.microsoft.com/office/drawing/2014/main" id="{E4034C6F-EE04-4309-9A7F-647F322ED330}"/>
              </a:ext>
            </a:extLst>
          </p:cNvPr>
          <p:cNvSpPr/>
          <p:nvPr/>
        </p:nvSpPr>
        <p:spPr>
          <a:xfrm>
            <a:off x="123171" y="14852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C4D7D36E-725A-457F-A5EA-8B7AC607798C}"/>
              </a:ext>
            </a:extLst>
          </p:cNvPr>
          <p:cNvSpPr txBox="1"/>
          <p:nvPr/>
        </p:nvSpPr>
        <p:spPr>
          <a:xfrm>
            <a:off x="188715" y="975822"/>
            <a:ext cx="6319156" cy="1631216"/>
          </a:xfrm>
          <a:prstGeom prst="rect">
            <a:avLst/>
          </a:prstGeom>
          <a:noFill/>
        </p:spPr>
        <p:txBody>
          <a:bodyPr wrap="square">
            <a:spAutoFit/>
          </a:bodyPr>
          <a:lstStyle/>
          <a:p>
            <a:r>
              <a:rPr lang="en-GB" sz="2000" dirty="0">
                <a:solidFill>
                  <a:srgbClr val="002060"/>
                </a:solidFill>
                <a:latin typeface="Century Gothic"/>
              </a:rPr>
              <a:t>Bonjour !</a:t>
            </a:r>
          </a:p>
          <a:p>
            <a:r>
              <a:rPr lang="en-GB" sz="2000" dirty="0" err="1">
                <a:solidFill>
                  <a:srgbClr val="002060"/>
                </a:solidFill>
                <a:latin typeface="Century Gothic"/>
              </a:rPr>
              <a:t>Ça</a:t>
            </a:r>
            <a:r>
              <a:rPr lang="en-GB" sz="2000" dirty="0">
                <a:solidFill>
                  <a:srgbClr val="002060"/>
                </a:solidFill>
                <a:latin typeface="Century Gothic"/>
              </a:rPr>
              <a:t> </a:t>
            </a:r>
            <a:r>
              <a:rPr lang="en-GB" sz="2000" dirty="0" err="1">
                <a:solidFill>
                  <a:srgbClr val="002060"/>
                </a:solidFill>
                <a:latin typeface="Century Gothic"/>
              </a:rPr>
              <a:t>va</a:t>
            </a:r>
            <a:r>
              <a:rPr lang="en-GB" sz="2000" dirty="0">
                <a:solidFill>
                  <a:srgbClr val="002060"/>
                </a:solidFill>
                <a:latin typeface="Century Gothic"/>
              </a:rPr>
              <a:t> ?  Je </a:t>
            </a:r>
            <a:r>
              <a:rPr lang="en-GB" sz="2000" dirty="0" err="1">
                <a:solidFill>
                  <a:srgbClr val="002060"/>
                </a:solidFill>
                <a:latin typeface="Century Gothic"/>
              </a:rPr>
              <a:t>suis</a:t>
            </a:r>
            <a:r>
              <a:rPr lang="en-GB" sz="2000" dirty="0">
                <a:solidFill>
                  <a:srgbClr val="002060"/>
                </a:solidFill>
                <a:latin typeface="Century Gothic"/>
              </a:rPr>
              <a:t> Alex.  </a:t>
            </a:r>
            <a:r>
              <a:rPr lang="en-GB" sz="2000" dirty="0" err="1">
                <a:solidFill>
                  <a:srgbClr val="002060"/>
                </a:solidFill>
                <a:latin typeface="Century Gothic"/>
              </a:rPr>
              <a:t>J’ai</a:t>
            </a:r>
            <a:r>
              <a:rPr lang="en-GB" sz="2000" dirty="0">
                <a:solidFill>
                  <a:srgbClr val="002060"/>
                </a:solidFill>
                <a:latin typeface="Century Gothic"/>
              </a:rPr>
              <a:t> </a:t>
            </a:r>
            <a:r>
              <a:rPr lang="en-GB" sz="2000" dirty="0" err="1">
                <a:solidFill>
                  <a:srgbClr val="002060"/>
                </a:solidFill>
                <a:latin typeface="Century Gothic"/>
              </a:rPr>
              <a:t>neuf</a:t>
            </a:r>
            <a:r>
              <a:rPr lang="en-GB" sz="2000" dirty="0">
                <a:solidFill>
                  <a:srgbClr val="002060"/>
                </a:solidFill>
                <a:latin typeface="Century Gothic"/>
              </a:rPr>
              <a:t> </a:t>
            </a:r>
            <a:r>
              <a:rPr lang="en-GB" sz="2000" dirty="0" err="1">
                <a:solidFill>
                  <a:srgbClr val="002060"/>
                </a:solidFill>
                <a:latin typeface="Century Gothic"/>
              </a:rPr>
              <a:t>ans</a:t>
            </a:r>
            <a:r>
              <a:rPr lang="en-GB" sz="2000" dirty="0">
                <a:solidFill>
                  <a:srgbClr val="002060"/>
                </a:solidFill>
                <a:latin typeface="Century Gothic"/>
              </a:rPr>
              <a:t> et je </a:t>
            </a:r>
            <a:r>
              <a:rPr lang="en-GB" sz="2000" dirty="0" err="1">
                <a:solidFill>
                  <a:srgbClr val="002060"/>
                </a:solidFill>
                <a:latin typeface="Century Gothic"/>
              </a:rPr>
              <a:t>suis</a:t>
            </a:r>
            <a:r>
              <a:rPr lang="en-GB" sz="2000" dirty="0">
                <a:solidFill>
                  <a:srgbClr val="002060"/>
                </a:solidFill>
                <a:latin typeface="Century Gothic"/>
              </a:rPr>
              <a:t> </a:t>
            </a:r>
            <a:r>
              <a:rPr lang="en-GB" sz="2000" dirty="0" err="1">
                <a:solidFill>
                  <a:srgbClr val="002060"/>
                </a:solidFill>
                <a:latin typeface="Century Gothic"/>
              </a:rPr>
              <a:t>française</a:t>
            </a:r>
            <a:r>
              <a:rPr lang="en-GB" sz="2000" dirty="0">
                <a:solidFill>
                  <a:srgbClr val="002060"/>
                </a:solidFill>
                <a:latin typeface="Century Gothic"/>
              </a:rPr>
              <a:t>. </a:t>
            </a:r>
            <a:r>
              <a:rPr lang="en-GB" sz="2000" dirty="0" err="1">
                <a:solidFill>
                  <a:srgbClr val="002060"/>
                </a:solidFill>
                <a:latin typeface="Century Gothic"/>
              </a:rPr>
              <a:t>Aujourd’hui</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a:t>
            </a:r>
            <a:r>
              <a:rPr lang="en-GB" sz="2000" dirty="0" err="1">
                <a:solidFill>
                  <a:srgbClr val="002060"/>
                </a:solidFill>
                <a:latin typeface="Century Gothic"/>
              </a:rPr>
              <a:t>samedi</a:t>
            </a:r>
            <a:r>
              <a:rPr lang="en-GB" sz="2000" dirty="0">
                <a:solidFill>
                  <a:srgbClr val="002060"/>
                </a:solidFill>
                <a:latin typeface="Century Gothic"/>
              </a:rPr>
              <a:t> et je </a:t>
            </a:r>
            <a:r>
              <a:rPr lang="en-GB" sz="2000" dirty="0" err="1">
                <a:solidFill>
                  <a:srgbClr val="002060"/>
                </a:solidFill>
                <a:latin typeface="Century Gothic"/>
              </a:rPr>
              <a:t>suis</a:t>
            </a:r>
            <a:r>
              <a:rPr lang="en-GB" sz="2000" dirty="0">
                <a:solidFill>
                  <a:srgbClr val="002060"/>
                </a:solidFill>
                <a:latin typeface="Century Gothic"/>
              </a:rPr>
              <a:t> dans ma chambre. </a:t>
            </a:r>
            <a:r>
              <a:rPr lang="en-GB" sz="2000" dirty="0" err="1">
                <a:solidFill>
                  <a:srgbClr val="002060"/>
                </a:solidFill>
                <a:latin typeface="Century Gothic"/>
              </a:rPr>
              <a:t>J’écoute</a:t>
            </a:r>
            <a:r>
              <a:rPr lang="en-GB" sz="2000" dirty="0">
                <a:solidFill>
                  <a:srgbClr val="002060"/>
                </a:solidFill>
                <a:latin typeface="Century Gothic"/>
              </a:rPr>
              <a:t> ma chanson </a:t>
            </a:r>
            <a:r>
              <a:rPr lang="en-GB" sz="2000" dirty="0" err="1">
                <a:solidFill>
                  <a:srgbClr val="002060"/>
                </a:solidFill>
                <a:latin typeface="Century Gothic"/>
              </a:rPr>
              <a:t>préférée</a:t>
            </a:r>
            <a:r>
              <a:rPr lang="en-GB" sz="2000" dirty="0">
                <a:solidFill>
                  <a:srgbClr val="002060"/>
                </a:solidFill>
                <a:latin typeface="Century Gothic"/>
              </a:rPr>
              <a:t>. Tu </a:t>
            </a:r>
            <a:r>
              <a:rPr lang="en-GB" sz="2000" dirty="0" err="1">
                <a:solidFill>
                  <a:srgbClr val="002060"/>
                </a:solidFill>
                <a:latin typeface="Century Gothic"/>
              </a:rPr>
              <a:t>aimes</a:t>
            </a:r>
            <a:r>
              <a:rPr lang="en-GB" sz="2000" dirty="0">
                <a:solidFill>
                  <a:srgbClr val="002060"/>
                </a:solidFill>
                <a:latin typeface="Century Gothic"/>
              </a:rPr>
              <a:t> la musique ?</a:t>
            </a:r>
          </a:p>
        </p:txBody>
      </p:sp>
      <p:sp>
        <p:nvSpPr>
          <p:cNvPr id="25" name="TextBox 24">
            <a:extLst>
              <a:ext uri="{FF2B5EF4-FFF2-40B4-BE49-F238E27FC236}">
                <a16:creationId xmlns:a16="http://schemas.microsoft.com/office/drawing/2014/main" id="{87C60B6C-2A33-47E4-8CE2-620D6B75BDE6}"/>
              </a:ext>
            </a:extLst>
          </p:cNvPr>
          <p:cNvSpPr txBox="1"/>
          <p:nvPr/>
        </p:nvSpPr>
        <p:spPr>
          <a:xfrm>
            <a:off x="187097" y="2844238"/>
            <a:ext cx="5940867" cy="1323439"/>
          </a:xfrm>
          <a:prstGeom prst="rect">
            <a:avLst/>
          </a:prstGeom>
          <a:noFill/>
        </p:spPr>
        <p:txBody>
          <a:bodyPr wrap="square">
            <a:spAutoFit/>
          </a:bodyPr>
          <a:lstStyle/>
          <a:p>
            <a:r>
              <a:rPr lang="en-GB" sz="2000" dirty="0" err="1">
                <a:solidFill>
                  <a:srgbClr val="002060"/>
                </a:solidFill>
                <a:latin typeface="Century Gothic"/>
              </a:rPr>
              <a:t>J’adore</a:t>
            </a:r>
            <a:r>
              <a:rPr lang="en-GB" sz="2000" dirty="0">
                <a:solidFill>
                  <a:srgbClr val="002060"/>
                </a:solidFill>
                <a:latin typeface="Century Gothic"/>
              </a:rPr>
              <a:t> les </a:t>
            </a:r>
            <a:r>
              <a:rPr lang="en-GB" sz="2000" dirty="0" err="1">
                <a:solidFill>
                  <a:srgbClr val="002060"/>
                </a:solidFill>
                <a:latin typeface="Century Gothic"/>
              </a:rPr>
              <a:t>langues</a:t>
            </a:r>
            <a:r>
              <a:rPr lang="en-GB" sz="2000" dirty="0">
                <a:solidFill>
                  <a:srgbClr val="002060"/>
                </a:solidFill>
                <a:latin typeface="Century Gothic"/>
              </a:rPr>
              <a:t>. Chanter </a:t>
            </a:r>
            <a:r>
              <a:rPr lang="en-GB" sz="2000" dirty="0" err="1">
                <a:solidFill>
                  <a:srgbClr val="002060"/>
                </a:solidFill>
                <a:latin typeface="Century Gothic"/>
              </a:rPr>
              <a:t>en</a:t>
            </a:r>
            <a:r>
              <a:rPr lang="en-GB" sz="2000" dirty="0">
                <a:solidFill>
                  <a:srgbClr val="002060"/>
                </a:solidFill>
                <a:latin typeface="Century Gothic"/>
              </a:rPr>
              <a:t> </a:t>
            </a:r>
            <a:r>
              <a:rPr lang="en-GB" sz="2000" dirty="0" err="1">
                <a:solidFill>
                  <a:srgbClr val="002060"/>
                </a:solidFill>
                <a:latin typeface="Century Gothic"/>
              </a:rPr>
              <a:t>anglais</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facile, </a:t>
            </a:r>
            <a:r>
              <a:rPr lang="en-GB" sz="2000" dirty="0" err="1">
                <a:solidFill>
                  <a:srgbClr val="002060"/>
                </a:solidFill>
                <a:latin typeface="Century Gothic"/>
              </a:rPr>
              <a:t>mais</a:t>
            </a:r>
            <a:r>
              <a:rPr lang="en-GB" sz="2000" dirty="0">
                <a:solidFill>
                  <a:srgbClr val="002060"/>
                </a:solidFill>
                <a:latin typeface="Century Gothic"/>
              </a:rPr>
              <a:t> </a:t>
            </a:r>
            <a:r>
              <a:rPr lang="en-GB" sz="2000" dirty="0" err="1">
                <a:solidFill>
                  <a:srgbClr val="002060"/>
                </a:solidFill>
                <a:latin typeface="Century Gothic"/>
              </a:rPr>
              <a:t>écrire</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a:t>
            </a:r>
            <a:r>
              <a:rPr lang="en-GB" sz="2000" dirty="0" err="1">
                <a:solidFill>
                  <a:srgbClr val="002060"/>
                </a:solidFill>
                <a:latin typeface="Century Gothic"/>
              </a:rPr>
              <a:t>différent</a:t>
            </a:r>
            <a:r>
              <a:rPr lang="en-GB" sz="2000" dirty="0">
                <a:solidFill>
                  <a:srgbClr val="002060"/>
                </a:solidFill>
                <a:latin typeface="Century Gothic"/>
              </a:rPr>
              <a:t>. Par </a:t>
            </a:r>
            <a:r>
              <a:rPr lang="en-GB" sz="2000" dirty="0" err="1">
                <a:solidFill>
                  <a:srgbClr val="002060"/>
                </a:solidFill>
                <a:latin typeface="Century Gothic"/>
              </a:rPr>
              <a:t>exemple</a:t>
            </a:r>
            <a:r>
              <a:rPr lang="en-GB" sz="2000" dirty="0">
                <a:solidFill>
                  <a:srgbClr val="002060"/>
                </a:solidFill>
                <a:latin typeface="Century Gothic"/>
              </a:rPr>
              <a:t>, </a:t>
            </a:r>
            <a:r>
              <a:rPr lang="en-GB" sz="2000" dirty="0" err="1">
                <a:solidFill>
                  <a:srgbClr val="002060"/>
                </a:solidFill>
                <a:latin typeface="Century Gothic"/>
              </a:rPr>
              <a:t>mercredi</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‘Wed-</a:t>
            </a:r>
            <a:r>
              <a:rPr lang="en-GB" sz="2000" dirty="0" err="1">
                <a:solidFill>
                  <a:srgbClr val="002060"/>
                </a:solidFill>
                <a:latin typeface="Century Gothic"/>
              </a:rPr>
              <a:t>nes</a:t>
            </a:r>
            <a:r>
              <a:rPr lang="en-GB" sz="2000" dirty="0">
                <a:solidFill>
                  <a:srgbClr val="002060"/>
                </a:solidFill>
                <a:latin typeface="Century Gothic"/>
              </a:rPr>
              <a:t>-day’ ! </a:t>
            </a:r>
            <a:r>
              <a:rPr lang="en-GB" sz="2000" dirty="0" err="1">
                <a:solidFill>
                  <a:srgbClr val="002060"/>
                </a:solidFill>
                <a:latin typeface="Century Gothic"/>
              </a:rPr>
              <a:t>C’est</a:t>
            </a:r>
            <a:r>
              <a:rPr lang="en-GB" sz="2000" dirty="0">
                <a:solidFill>
                  <a:srgbClr val="002060"/>
                </a:solidFill>
                <a:latin typeface="Century Gothic"/>
              </a:rPr>
              <a:t> difficile, non ? Ton mot </a:t>
            </a:r>
            <a:r>
              <a:rPr lang="en-GB" sz="2000" dirty="0" err="1">
                <a:solidFill>
                  <a:srgbClr val="002060"/>
                </a:solidFill>
                <a:latin typeface="Century Gothic"/>
              </a:rPr>
              <a:t>préféré</a:t>
            </a:r>
            <a:r>
              <a:rPr lang="en-GB" sz="2000" dirty="0">
                <a:solidFill>
                  <a:srgbClr val="002060"/>
                </a:solidFill>
                <a:latin typeface="Century Gothic"/>
              </a:rPr>
              <a:t>, </a:t>
            </a:r>
            <a:r>
              <a:rPr lang="en-GB" sz="2000" dirty="0" err="1">
                <a:solidFill>
                  <a:srgbClr val="002060"/>
                </a:solidFill>
                <a:latin typeface="Century Gothic"/>
              </a:rPr>
              <a:t>c’est</a:t>
            </a:r>
            <a:r>
              <a:rPr lang="en-GB" sz="2000" dirty="0">
                <a:solidFill>
                  <a:srgbClr val="002060"/>
                </a:solidFill>
                <a:latin typeface="Century Gothic"/>
              </a:rPr>
              <a:t> quoi ?</a:t>
            </a:r>
            <a:endParaRPr lang="en-GB" sz="2000" dirty="0">
              <a:solidFill>
                <a:srgbClr val="002060"/>
              </a:solidFill>
            </a:endParaRPr>
          </a:p>
        </p:txBody>
      </p:sp>
      <p:sp>
        <p:nvSpPr>
          <p:cNvPr id="27" name="TextBox 26">
            <a:extLst>
              <a:ext uri="{FF2B5EF4-FFF2-40B4-BE49-F238E27FC236}">
                <a16:creationId xmlns:a16="http://schemas.microsoft.com/office/drawing/2014/main" id="{4C4DC296-B0FE-4F5F-B7E9-897DAEDA7CD6}"/>
              </a:ext>
            </a:extLst>
          </p:cNvPr>
          <p:cNvSpPr txBox="1"/>
          <p:nvPr/>
        </p:nvSpPr>
        <p:spPr>
          <a:xfrm>
            <a:off x="155133" y="4322817"/>
            <a:ext cx="5729036" cy="2246769"/>
          </a:xfrm>
          <a:prstGeom prst="rect">
            <a:avLst/>
          </a:prstGeom>
          <a:noFill/>
        </p:spPr>
        <p:txBody>
          <a:bodyPr wrap="square">
            <a:spAutoFit/>
          </a:bodyPr>
          <a:lstStyle/>
          <a:p>
            <a:r>
              <a:rPr lang="en-GB" sz="2000" dirty="0">
                <a:solidFill>
                  <a:srgbClr val="002060"/>
                </a:solidFill>
                <a:latin typeface="Century Gothic"/>
              </a:rPr>
              <a:t>Je </a:t>
            </a:r>
            <a:r>
              <a:rPr lang="en-GB" sz="2000" dirty="0" err="1">
                <a:solidFill>
                  <a:srgbClr val="002060"/>
                </a:solidFill>
                <a:latin typeface="Century Gothic"/>
              </a:rPr>
              <a:t>joue</a:t>
            </a:r>
            <a:r>
              <a:rPr lang="en-GB" sz="2000" dirty="0">
                <a:solidFill>
                  <a:srgbClr val="002060"/>
                </a:solidFill>
                <a:latin typeface="Century Gothic"/>
              </a:rPr>
              <a:t> dehors avec </a:t>
            </a:r>
            <a:r>
              <a:rPr lang="en-GB" sz="2000" dirty="0" err="1">
                <a:solidFill>
                  <a:srgbClr val="002060"/>
                </a:solidFill>
                <a:latin typeface="Century Gothic"/>
              </a:rPr>
              <a:t>mon</a:t>
            </a:r>
            <a:r>
              <a:rPr lang="en-GB" sz="2000" dirty="0">
                <a:solidFill>
                  <a:srgbClr val="002060"/>
                </a:solidFill>
                <a:latin typeface="Century Gothic"/>
              </a:rPr>
              <a:t> amie Anne </a:t>
            </a:r>
            <a:r>
              <a:rPr lang="en-GB" sz="2000" dirty="0" err="1">
                <a:solidFill>
                  <a:srgbClr val="002060"/>
                </a:solidFill>
                <a:latin typeface="Century Gothic"/>
              </a:rPr>
              <a:t>tous</a:t>
            </a:r>
            <a:r>
              <a:rPr lang="en-GB" sz="2000" dirty="0">
                <a:solidFill>
                  <a:srgbClr val="002060"/>
                </a:solidFill>
                <a:latin typeface="Century Gothic"/>
              </a:rPr>
              <a:t> les </a:t>
            </a:r>
            <a:r>
              <a:rPr lang="en-GB" sz="2000" dirty="0" err="1">
                <a:solidFill>
                  <a:srgbClr val="002060"/>
                </a:solidFill>
                <a:latin typeface="Century Gothic"/>
              </a:rPr>
              <a:t>jours</a:t>
            </a:r>
            <a:r>
              <a:rPr lang="en-GB" sz="2000" dirty="0">
                <a:solidFill>
                  <a:srgbClr val="002060"/>
                </a:solidFill>
                <a:latin typeface="Century Gothic"/>
              </a:rPr>
              <a:t>. Elle </a:t>
            </a:r>
            <a:r>
              <a:rPr lang="en-GB" sz="2000" dirty="0" err="1">
                <a:solidFill>
                  <a:srgbClr val="002060"/>
                </a:solidFill>
                <a:latin typeface="Century Gothic"/>
              </a:rPr>
              <a:t>est</a:t>
            </a:r>
            <a:r>
              <a:rPr lang="en-GB" sz="2000" dirty="0">
                <a:solidFill>
                  <a:srgbClr val="002060"/>
                </a:solidFill>
                <a:latin typeface="Century Gothic"/>
              </a:rPr>
              <a:t> </a:t>
            </a:r>
            <a:r>
              <a:rPr lang="en-GB" sz="2000" dirty="0" err="1">
                <a:solidFill>
                  <a:srgbClr val="002060"/>
                </a:solidFill>
                <a:latin typeface="Century Gothic"/>
              </a:rPr>
              <a:t>grande</a:t>
            </a:r>
            <a:r>
              <a:rPr lang="en-GB" sz="2000" dirty="0">
                <a:solidFill>
                  <a:srgbClr val="002060"/>
                </a:solidFill>
                <a:latin typeface="Century Gothic"/>
              </a:rPr>
              <a:t> et active. Elle </a:t>
            </a:r>
            <a:r>
              <a:rPr lang="en-GB" sz="2000" dirty="0" err="1">
                <a:solidFill>
                  <a:srgbClr val="002060"/>
                </a:solidFill>
                <a:latin typeface="Century Gothic"/>
              </a:rPr>
              <a:t>aime</a:t>
            </a:r>
            <a:r>
              <a:rPr lang="en-GB" sz="2000" dirty="0">
                <a:solidFill>
                  <a:srgbClr val="002060"/>
                </a:solidFill>
                <a:latin typeface="Century Gothic"/>
              </a:rPr>
              <a:t> le sport </a:t>
            </a:r>
            <a:r>
              <a:rPr lang="en-GB" sz="2000" dirty="0" err="1">
                <a:solidFill>
                  <a:srgbClr val="002060"/>
                </a:solidFill>
                <a:latin typeface="Century Gothic"/>
              </a:rPr>
              <a:t>mais</a:t>
            </a:r>
            <a:r>
              <a:rPr lang="en-GB" sz="2000" dirty="0">
                <a:solidFill>
                  <a:srgbClr val="002060"/>
                </a:solidFill>
                <a:latin typeface="Century Gothic"/>
              </a:rPr>
              <a:t> je </a:t>
            </a:r>
            <a:r>
              <a:rPr lang="en-GB" sz="2000" dirty="0" err="1">
                <a:solidFill>
                  <a:srgbClr val="002060"/>
                </a:solidFill>
                <a:latin typeface="Century Gothic"/>
              </a:rPr>
              <a:t>préfère</a:t>
            </a:r>
            <a:r>
              <a:rPr lang="en-GB" sz="2000" dirty="0">
                <a:solidFill>
                  <a:srgbClr val="002060"/>
                </a:solidFill>
                <a:latin typeface="Century Gothic"/>
              </a:rPr>
              <a:t> </a:t>
            </a:r>
            <a:r>
              <a:rPr lang="en-GB" sz="2000" dirty="0" err="1">
                <a:solidFill>
                  <a:srgbClr val="002060"/>
                </a:solidFill>
                <a:latin typeface="Century Gothic"/>
              </a:rPr>
              <a:t>dessiner</a:t>
            </a:r>
            <a:r>
              <a:rPr lang="en-GB" sz="2000" dirty="0">
                <a:solidFill>
                  <a:srgbClr val="002060"/>
                </a:solidFill>
                <a:latin typeface="Century Gothic"/>
              </a:rPr>
              <a:t>.  Tu </a:t>
            </a:r>
            <a:r>
              <a:rPr lang="en-GB" sz="2000" dirty="0" err="1">
                <a:solidFill>
                  <a:srgbClr val="002060"/>
                </a:solidFill>
                <a:latin typeface="Century Gothic"/>
              </a:rPr>
              <a:t>aimes</a:t>
            </a:r>
            <a:r>
              <a:rPr lang="en-GB" sz="2000" dirty="0">
                <a:solidFill>
                  <a:srgbClr val="002060"/>
                </a:solidFill>
                <a:latin typeface="Century Gothic"/>
              </a:rPr>
              <a:t> </a:t>
            </a:r>
            <a:r>
              <a:rPr lang="en-GB" sz="2000" dirty="0" err="1">
                <a:solidFill>
                  <a:srgbClr val="002060"/>
                </a:solidFill>
                <a:latin typeface="Century Gothic"/>
              </a:rPr>
              <a:t>aussi</a:t>
            </a:r>
            <a:r>
              <a:rPr lang="en-GB" sz="2000" dirty="0">
                <a:solidFill>
                  <a:srgbClr val="002060"/>
                </a:solidFill>
                <a:latin typeface="Century Gothic"/>
              </a:rPr>
              <a:t> </a:t>
            </a:r>
            <a:r>
              <a:rPr lang="en-GB" sz="2000" dirty="0" err="1">
                <a:solidFill>
                  <a:srgbClr val="002060"/>
                </a:solidFill>
                <a:latin typeface="Century Gothic"/>
              </a:rPr>
              <a:t>dessiner</a:t>
            </a:r>
            <a:r>
              <a:rPr lang="en-GB" sz="2000" dirty="0">
                <a:solidFill>
                  <a:srgbClr val="002060"/>
                </a:solidFill>
                <a:latin typeface="Century Gothic"/>
              </a:rPr>
              <a:t> ? </a:t>
            </a:r>
            <a:br>
              <a:rPr lang="en-GB" sz="2000" dirty="0">
                <a:solidFill>
                  <a:srgbClr val="002060"/>
                </a:solidFill>
                <a:latin typeface="Century Gothic"/>
              </a:rPr>
            </a:br>
            <a:endParaRPr lang="en-GB" sz="2000" dirty="0">
              <a:solidFill>
                <a:srgbClr val="002060"/>
              </a:solidFill>
              <a:latin typeface="Century Gothic"/>
            </a:endParaRPr>
          </a:p>
          <a:p>
            <a:r>
              <a:rPr lang="en-GB" sz="2000" dirty="0" err="1">
                <a:solidFill>
                  <a:srgbClr val="002060"/>
                </a:solidFill>
                <a:latin typeface="Century Gothic"/>
              </a:rPr>
              <a:t>Écris-moi</a:t>
            </a:r>
            <a:r>
              <a:rPr lang="en-GB" sz="2000" dirty="0">
                <a:solidFill>
                  <a:srgbClr val="002060"/>
                </a:solidFill>
                <a:latin typeface="Century Gothic"/>
              </a:rPr>
              <a:t> ! </a:t>
            </a:r>
            <a:br>
              <a:rPr lang="en-GB" sz="2000" dirty="0">
                <a:solidFill>
                  <a:srgbClr val="002060"/>
                </a:solidFill>
                <a:latin typeface="Century Gothic"/>
              </a:rPr>
            </a:br>
            <a:r>
              <a:rPr lang="en-GB" sz="2000" dirty="0">
                <a:solidFill>
                  <a:srgbClr val="002060"/>
                </a:solidFill>
                <a:latin typeface="Century Gothic"/>
              </a:rPr>
              <a:t>Alex</a:t>
            </a:r>
          </a:p>
        </p:txBody>
      </p:sp>
    </p:spTree>
    <p:extLst>
      <p:ext uri="{BB962C8B-B14F-4D97-AF65-F5344CB8AC3E}">
        <p14:creationId xmlns:p14="http://schemas.microsoft.com/office/powerpoint/2010/main" val="214360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4060</TotalTime>
  <Words>2518</Words>
  <Application>Microsoft Office PowerPoint</Application>
  <PresentationFormat>Widescreen</PresentationFormat>
  <Paragraphs>439</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Cavolini</vt:lpstr>
      <vt:lpstr>Century Gothic</vt:lpstr>
      <vt:lpstr>Eras Demi ITC</vt:lpstr>
      <vt:lpstr>Modern Love</vt:lpstr>
      <vt:lpstr>1_Office Theme</vt:lpstr>
      <vt:lpstr>What do I know now?</vt:lpstr>
      <vt:lpstr>Follow up 1:</vt:lpstr>
      <vt:lpstr>Follow up 1:</vt:lpstr>
      <vt:lpstr>Follow up 1:</vt:lpstr>
      <vt:lpstr>Follow up 1:</vt:lpstr>
      <vt:lpstr>Follow up 1:</vt:lpstr>
      <vt:lpstr>Follow up 2a:</vt:lpstr>
      <vt:lpstr>Follow up 2b: </vt:lpstr>
      <vt:lpstr>Follow up 3:</vt:lpstr>
      <vt:lpstr>Follow up 4: </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61</cp:revision>
  <dcterms:created xsi:type="dcterms:W3CDTF">2021-06-12T06:20:35Z</dcterms:created>
  <dcterms:modified xsi:type="dcterms:W3CDTF">2023-07-01T05:02:22Z</dcterms:modified>
</cp:coreProperties>
</file>