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975" r:id="rId3"/>
    <p:sldId id="976" r:id="rId4"/>
    <p:sldId id="969" r:id="rId5"/>
    <p:sldId id="970" r:id="rId6"/>
    <p:sldId id="962" r:id="rId7"/>
    <p:sldId id="294" r:id="rId8"/>
    <p:sldId id="961" r:id="rId9"/>
    <p:sldId id="967" r:id="rId10"/>
    <p:sldId id="974" r:id="rId11"/>
    <p:sldId id="963" r:id="rId12"/>
    <p:sldId id="973" r:id="rId13"/>
    <p:sldId id="5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C8ADB"/>
    <a:srgbClr val="BE1622"/>
    <a:srgbClr val="FF99CC"/>
    <a:srgbClr val="3B3838"/>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59245" autoAdjust="0"/>
  </p:normalViewPr>
  <p:slideViewPr>
    <p:cSldViewPr snapToGrid="0">
      <p:cViewPr varScale="1">
        <p:scale>
          <a:sx n="64" d="100"/>
          <a:sy n="64" d="100"/>
        </p:scale>
        <p:origin x="169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[r] rue </a:t>
            </a:r>
            <a:r>
              <a:rPr lang="fr-FR" sz="1200" b="0" dirty="0">
                <a:solidFill>
                  <a:srgbClr val="002060"/>
                </a:solidFill>
                <a:latin typeface="Century Gothic"/>
                <a:ea typeface="Century Gothic"/>
                <a:cs typeface="Century Gothic"/>
                <a:sym typeface="Century Gothic"/>
              </a:rPr>
              <a:t>[598] </a:t>
            </a:r>
            <a:r>
              <a:rPr lang="fr-FR" sz="1200" b="1" dirty="0">
                <a:solidFill>
                  <a:srgbClr val="002060"/>
                </a:solidFill>
                <a:latin typeface="Century Gothic"/>
                <a:ea typeface="Century Gothic"/>
                <a:cs typeface="Century Gothic"/>
                <a:sym typeface="Century Gothic"/>
              </a:rPr>
              <a:t>triste </a:t>
            </a:r>
            <a:r>
              <a:rPr lang="fr-FR" sz="1200" b="0" dirty="0">
                <a:solidFill>
                  <a:srgbClr val="002060"/>
                </a:solidFill>
                <a:latin typeface="Century Gothic"/>
                <a:ea typeface="Century Gothic"/>
                <a:cs typeface="Century Gothic"/>
                <a:sym typeface="Century Gothic"/>
              </a:rPr>
              <a:t>[1843] </a:t>
            </a:r>
            <a:r>
              <a:rPr lang="fr-FR" sz="1200" b="1" dirty="0">
                <a:solidFill>
                  <a:srgbClr val="002060"/>
                </a:solidFill>
                <a:latin typeface="Century Gothic"/>
                <a:ea typeface="Century Gothic"/>
                <a:cs typeface="Century Gothic"/>
                <a:sym typeface="Century Gothic"/>
              </a:rPr>
              <a:t>moderne </a:t>
            </a:r>
            <a:r>
              <a:rPr lang="fr-FR" sz="1200" b="0" dirty="0">
                <a:solidFill>
                  <a:srgbClr val="002060"/>
                </a:solidFill>
                <a:latin typeface="Century Gothic"/>
                <a:ea typeface="Century Gothic"/>
                <a:cs typeface="Century Gothic"/>
                <a:sym typeface="Century Gothic"/>
              </a:rPr>
              <a:t>[1239] </a:t>
            </a:r>
            <a:r>
              <a:rPr lang="fr-FR" sz="1200" b="1" dirty="0">
                <a:solidFill>
                  <a:srgbClr val="002060"/>
                </a:solidFill>
                <a:latin typeface="Century Gothic"/>
                <a:ea typeface="Century Gothic"/>
                <a:cs typeface="Century Gothic"/>
                <a:sym typeface="Century Gothic"/>
              </a:rPr>
              <a:t>être </a:t>
            </a:r>
            <a:r>
              <a:rPr lang="fr-FR" sz="1200" b="0" dirty="0">
                <a:solidFill>
                  <a:srgbClr val="002060"/>
                </a:solidFill>
                <a:latin typeface="Century Gothic"/>
                <a:ea typeface="Century Gothic"/>
                <a:cs typeface="Century Gothic"/>
                <a:sym typeface="Century Gothic"/>
              </a:rPr>
              <a:t>[5] </a:t>
            </a:r>
            <a:r>
              <a:rPr lang="fr-FR" sz="1200" b="1" dirty="0">
                <a:solidFill>
                  <a:srgbClr val="002060"/>
                </a:solidFill>
                <a:latin typeface="Century Gothic"/>
                <a:ea typeface="Century Gothic"/>
                <a:cs typeface="Century Gothic"/>
                <a:sym typeface="Century Gothic"/>
              </a:rPr>
              <a:t>parler </a:t>
            </a:r>
            <a:r>
              <a:rPr lang="fr-FR" sz="1200" b="0" dirty="0">
                <a:solidFill>
                  <a:srgbClr val="002060"/>
                </a:solidFill>
                <a:latin typeface="Century Gothic"/>
                <a:ea typeface="Century Gothic"/>
                <a:cs typeface="Century Gothic"/>
                <a:sym typeface="Century Gothic"/>
              </a:rPr>
              <a:t>[106]</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adorer </a:t>
            </a:r>
            <a:r>
              <a:rPr lang="fr-FR" sz="1200" b="0" strike="noStrike" spc="-1" dirty="0">
                <a:solidFill>
                  <a:srgbClr val="002060"/>
                </a:solidFill>
                <a:latin typeface="Century Gothic"/>
                <a:ea typeface="Century Gothic"/>
              </a:rPr>
              <a:t>[2322] </a:t>
            </a:r>
            <a:r>
              <a:rPr lang="fr-FR" sz="1200" b="1" strike="noStrike" spc="-1" dirty="0">
                <a:solidFill>
                  <a:srgbClr val="002060"/>
                </a:solidFill>
                <a:latin typeface="Century Gothic"/>
                <a:ea typeface="Century Gothic"/>
              </a:rPr>
              <a:t>apporter </a:t>
            </a:r>
            <a:r>
              <a:rPr lang="fr-FR" sz="1200" b="0" strike="noStrike" spc="-1" dirty="0">
                <a:solidFill>
                  <a:srgbClr val="002060"/>
                </a:solidFill>
                <a:latin typeface="Century Gothic"/>
                <a:ea typeface="Century Gothic"/>
              </a:rPr>
              <a:t>[339] détester [2898] </a:t>
            </a:r>
            <a:r>
              <a:rPr lang="fr-FR" sz="1200" b="1" strike="noStrike" spc="-1" dirty="0">
                <a:solidFill>
                  <a:srgbClr val="002060"/>
                </a:solidFill>
                <a:latin typeface="Century Gothic"/>
                <a:ea typeface="Century Gothic"/>
              </a:rPr>
              <a:t>matin </a:t>
            </a:r>
            <a:r>
              <a:rPr lang="fr-FR" sz="1200" b="0" strike="noStrike" spc="-1" dirty="0">
                <a:solidFill>
                  <a:srgbClr val="002060"/>
                </a:solidFill>
                <a:latin typeface="Century Gothic"/>
                <a:ea typeface="Century Gothic"/>
              </a:rPr>
              <a:t>[442] </a:t>
            </a:r>
            <a:r>
              <a:rPr lang="fr-FR" sz="1200" b="1" strike="noStrike" spc="-1" dirty="0">
                <a:solidFill>
                  <a:srgbClr val="002060"/>
                </a:solidFill>
                <a:latin typeface="Century Gothic"/>
                <a:ea typeface="Century Gothic"/>
              </a:rPr>
              <a:t>langue </a:t>
            </a:r>
            <a:r>
              <a:rPr lang="fr-FR" sz="1200" b="0" strike="noStrike" spc="-1" dirty="0">
                <a:solidFill>
                  <a:srgbClr val="002060"/>
                </a:solidFill>
                <a:latin typeface="Century Gothic"/>
                <a:ea typeface="Century Gothic"/>
              </a:rPr>
              <a:t>[712] </a:t>
            </a:r>
            <a:r>
              <a:rPr lang="fr-FR" sz="1200" b="1" strike="noStrike" spc="-1" dirty="0">
                <a:solidFill>
                  <a:srgbClr val="002060"/>
                </a:solidFill>
                <a:latin typeface="Century Gothic"/>
                <a:ea typeface="Century Gothic"/>
              </a:rPr>
              <a:t>les </a:t>
            </a:r>
            <a:r>
              <a:rPr lang="fr-FR" sz="1200" b="0" strike="noStrike" spc="-1" dirty="0">
                <a:solidFill>
                  <a:srgbClr val="002060"/>
                </a:solidFill>
                <a:latin typeface="Century Gothic"/>
                <a:ea typeface="Century Gothic"/>
              </a:rPr>
              <a:t>[1] </a:t>
            </a:r>
            <a:r>
              <a:rPr lang="fr-FR" sz="1200" b="1" strike="noStrike" spc="-1" dirty="0">
                <a:solidFill>
                  <a:srgbClr val="002060"/>
                </a:solidFill>
                <a:latin typeface="Century Gothic"/>
                <a:ea typeface="Century Gothic"/>
              </a:rPr>
              <a:t>merci </a:t>
            </a:r>
            <a:r>
              <a:rPr lang="fr-FR" sz="1200" b="0" strike="noStrike" spc="-1" dirty="0">
                <a:solidFill>
                  <a:srgbClr val="002060"/>
                </a:solidFill>
                <a:latin typeface="Century Gothic"/>
                <a:ea typeface="Century Gothic"/>
              </a:rPr>
              <a:t>[1070] </a:t>
            </a:r>
            <a:r>
              <a:rPr lang="fr-FR" sz="1200" b="1" strike="noStrike" spc="-1" dirty="0">
                <a:solidFill>
                  <a:srgbClr val="002060"/>
                </a:solidFill>
                <a:latin typeface="Century Gothic"/>
                <a:ea typeface="Century Gothic"/>
              </a:rPr>
              <a:t>de rien </a:t>
            </a:r>
            <a:r>
              <a:rPr lang="fr-FR" sz="1200" b="0" strike="noStrike" spc="-1" dirty="0">
                <a:solidFill>
                  <a:srgbClr val="002060"/>
                </a:solidFill>
                <a:latin typeface="Century Gothic"/>
                <a:ea typeface="Century Gothic"/>
              </a:rPr>
              <a:t>[n/a]</a:t>
            </a:r>
          </a:p>
          <a:p>
            <a:pPr marL="0" indent="-216000">
              <a:lnSpc>
                <a:spcPct val="100000"/>
              </a:lnSpc>
            </a:pPr>
            <a:r>
              <a:rPr lang="fr-FR" sz="1200" b="1" strike="noStrike" spc="-1" dirty="0">
                <a:solidFill>
                  <a:srgbClr val="002060"/>
                </a:solidFill>
                <a:effectLst/>
                <a:latin typeface="Century Gothic"/>
                <a:ea typeface="+mn-ea"/>
                <a:cs typeface="+mn-cs"/>
              </a:rPr>
              <a:t>Revisit 1</a:t>
            </a:r>
            <a:r>
              <a:rPr lang="fr-FR" sz="1200" b="0" strike="noStrike" spc="-1" dirty="0">
                <a:solidFill>
                  <a:srgbClr val="002060"/>
                </a:solidFill>
                <a:effectLst/>
                <a:latin typeface="Century Gothic"/>
                <a:ea typeface="+mn-ea"/>
                <a:cs typeface="+mn-cs"/>
              </a:rPr>
              <a:t>: </a:t>
            </a:r>
            <a:r>
              <a:rPr lang="fr-FR" sz="1200" b="1" strike="noStrike" spc="-1" dirty="0">
                <a:solidFill>
                  <a:srgbClr val="002060"/>
                </a:solidFill>
                <a:effectLst/>
                <a:latin typeface="Century Gothic"/>
                <a:ea typeface="+mn-ea"/>
                <a:cs typeface="+mn-cs"/>
              </a:rPr>
              <a:t>mois</a:t>
            </a:r>
            <a:r>
              <a:rPr lang="fr-FR" sz="1200" b="0" strike="noStrike" spc="-1" dirty="0">
                <a:solidFill>
                  <a:srgbClr val="002060"/>
                </a:solidFill>
                <a:effectLst/>
                <a:latin typeface="Century Gothic"/>
                <a:ea typeface="+mn-ea"/>
                <a:cs typeface="+mn-cs"/>
              </a:rPr>
              <a:t> [179] </a:t>
            </a:r>
            <a:r>
              <a:rPr lang="fr-FR" sz="1200" b="1" strike="noStrike" spc="-1" dirty="0">
                <a:solidFill>
                  <a:srgbClr val="002060"/>
                </a:solidFill>
                <a:effectLst/>
                <a:latin typeface="Century Gothic"/>
                <a:ea typeface="+mn-ea"/>
                <a:cs typeface="+mn-cs"/>
              </a:rPr>
              <a:t>janvier </a:t>
            </a:r>
            <a:r>
              <a:rPr lang="fr-FR" sz="1200" b="0" strike="noStrike" spc="-1" dirty="0">
                <a:solidFill>
                  <a:srgbClr val="002060"/>
                </a:solidFill>
                <a:effectLst/>
                <a:latin typeface="Century Gothic"/>
                <a:ea typeface="+mn-ea"/>
                <a:cs typeface="+mn-cs"/>
              </a:rPr>
              <a:t>[939] </a:t>
            </a:r>
            <a:r>
              <a:rPr lang="fr-FR" sz="1200" b="1" strike="noStrike" spc="-1" dirty="0">
                <a:solidFill>
                  <a:srgbClr val="002060"/>
                </a:solidFill>
                <a:effectLst/>
                <a:latin typeface="Century Gothic"/>
                <a:ea typeface="+mn-ea"/>
                <a:cs typeface="+mn-cs"/>
              </a:rPr>
              <a:t>février </a:t>
            </a:r>
            <a:r>
              <a:rPr lang="fr-FR" sz="1200" b="0" strike="noStrike" spc="-1" dirty="0">
                <a:solidFill>
                  <a:srgbClr val="002060"/>
                </a:solidFill>
                <a:effectLst/>
                <a:latin typeface="Century Gothic"/>
                <a:ea typeface="+mn-ea"/>
                <a:cs typeface="+mn-cs"/>
              </a:rPr>
              <a:t>[1139] </a:t>
            </a:r>
            <a:r>
              <a:rPr lang="fr-FR" sz="1200" b="1" strike="noStrike" spc="-1" dirty="0">
                <a:solidFill>
                  <a:srgbClr val="002060"/>
                </a:solidFill>
                <a:effectLst/>
                <a:latin typeface="Century Gothic"/>
                <a:ea typeface="+mn-ea"/>
                <a:cs typeface="+mn-cs"/>
              </a:rPr>
              <a:t>mars </a:t>
            </a:r>
            <a:r>
              <a:rPr lang="fr-FR" sz="1200" b="0" strike="noStrike" spc="-1" dirty="0">
                <a:solidFill>
                  <a:srgbClr val="002060"/>
                </a:solidFill>
                <a:effectLst/>
                <a:latin typeface="Century Gothic"/>
                <a:ea typeface="+mn-ea"/>
                <a:cs typeface="+mn-cs"/>
              </a:rPr>
              <a:t>[868] </a:t>
            </a:r>
            <a:r>
              <a:rPr lang="fr-FR" sz="1200" b="1" strike="noStrike" spc="-1" dirty="0">
                <a:solidFill>
                  <a:srgbClr val="002060"/>
                </a:solidFill>
                <a:effectLst/>
                <a:latin typeface="Century Gothic"/>
                <a:ea typeface="+mn-ea"/>
                <a:cs typeface="+mn-cs"/>
              </a:rPr>
              <a:t>avril</a:t>
            </a:r>
            <a:r>
              <a:rPr lang="fr-FR" sz="1200" b="0" strike="noStrike" spc="-1" dirty="0">
                <a:solidFill>
                  <a:srgbClr val="002060"/>
                </a:solidFill>
                <a:effectLst/>
                <a:latin typeface="Century Gothic"/>
                <a:ea typeface="+mn-ea"/>
                <a:cs typeface="+mn-cs"/>
              </a:rPr>
              <a:t> [1022] </a:t>
            </a:r>
            <a:r>
              <a:rPr lang="fr-FR" sz="1200" b="1" strike="noStrike" spc="-1" dirty="0">
                <a:solidFill>
                  <a:srgbClr val="002060"/>
                </a:solidFill>
                <a:effectLst/>
                <a:latin typeface="Century Gothic"/>
                <a:ea typeface="+mn-ea"/>
                <a:cs typeface="+mn-cs"/>
              </a:rPr>
              <a:t>mai </a:t>
            </a:r>
            <a:r>
              <a:rPr lang="fr-FR" sz="1200" b="0" strike="noStrike" spc="-1" dirty="0">
                <a:solidFill>
                  <a:srgbClr val="002060"/>
                </a:solidFill>
                <a:effectLst/>
                <a:latin typeface="Century Gothic"/>
                <a:ea typeface="+mn-ea"/>
                <a:cs typeface="+mn-cs"/>
              </a:rPr>
              <a:t>[943] </a:t>
            </a:r>
            <a:r>
              <a:rPr lang="fr-FR" sz="1200" b="1" strike="noStrike" spc="-1" dirty="0">
                <a:solidFill>
                  <a:srgbClr val="002060"/>
                </a:solidFill>
                <a:effectLst/>
                <a:latin typeface="Century Gothic"/>
                <a:ea typeface="+mn-ea"/>
                <a:cs typeface="+mn-cs"/>
              </a:rPr>
              <a:t>juin</a:t>
            </a:r>
            <a:r>
              <a:rPr lang="fr-FR" sz="1200" b="0" strike="noStrike" spc="-1" dirty="0">
                <a:solidFill>
                  <a:srgbClr val="002060"/>
                </a:solidFill>
                <a:effectLst/>
                <a:latin typeface="Century Gothic"/>
                <a:ea typeface="+mn-ea"/>
                <a:cs typeface="+mn-cs"/>
              </a:rPr>
              <a:t> [931] </a:t>
            </a:r>
            <a:r>
              <a:rPr lang="fr-FR" sz="1200" b="1" strike="noStrike" spc="-1" dirty="0">
                <a:solidFill>
                  <a:srgbClr val="002060"/>
                </a:solidFill>
                <a:effectLst/>
                <a:latin typeface="Century Gothic"/>
                <a:ea typeface="+mn-ea"/>
                <a:cs typeface="+mn-cs"/>
              </a:rPr>
              <a:t>juillet </a:t>
            </a:r>
            <a:r>
              <a:rPr lang="fr-FR" sz="1200" b="0" strike="noStrike" spc="-1" dirty="0">
                <a:solidFill>
                  <a:srgbClr val="002060"/>
                </a:solidFill>
                <a:effectLst/>
                <a:latin typeface="Century Gothic"/>
                <a:ea typeface="+mn-ea"/>
                <a:cs typeface="+mn-cs"/>
              </a:rPr>
              <a:t>[1326] </a:t>
            </a:r>
            <a:r>
              <a:rPr lang="fr-FR" sz="1200" b="1" strike="noStrike" spc="-1" dirty="0">
                <a:solidFill>
                  <a:srgbClr val="002060"/>
                </a:solidFill>
                <a:effectLst/>
                <a:latin typeface="Century Gothic"/>
                <a:ea typeface="+mn-ea"/>
                <a:cs typeface="+mn-cs"/>
              </a:rPr>
              <a:t>aout</a:t>
            </a:r>
            <a:r>
              <a:rPr lang="fr-FR" sz="1200" b="0" strike="noStrike" spc="-1" dirty="0">
                <a:solidFill>
                  <a:srgbClr val="002060"/>
                </a:solidFill>
                <a:effectLst/>
                <a:latin typeface="Century Gothic"/>
                <a:ea typeface="+mn-ea"/>
                <a:cs typeface="+mn-cs"/>
              </a:rPr>
              <a:t> [1445] </a:t>
            </a:r>
            <a:r>
              <a:rPr lang="fr-FR" sz="1200" b="1" strike="noStrike" spc="-1" dirty="0">
                <a:solidFill>
                  <a:srgbClr val="002060"/>
                </a:solidFill>
                <a:effectLst/>
                <a:latin typeface="Century Gothic"/>
                <a:ea typeface="+mn-ea"/>
                <a:cs typeface="+mn-cs"/>
              </a:rPr>
              <a:t>septembre</a:t>
            </a:r>
            <a:r>
              <a:rPr lang="fr-FR" sz="1200" b="0" strike="noStrike" spc="-1" dirty="0">
                <a:solidFill>
                  <a:srgbClr val="002060"/>
                </a:solidFill>
                <a:effectLst/>
                <a:latin typeface="Century Gothic"/>
                <a:ea typeface="+mn-ea"/>
                <a:cs typeface="+mn-cs"/>
              </a:rPr>
              <a:t> [944] </a:t>
            </a:r>
            <a:r>
              <a:rPr lang="fr-FR" sz="1200" b="1" strike="noStrike" spc="-1" dirty="0">
                <a:solidFill>
                  <a:srgbClr val="002060"/>
                </a:solidFill>
                <a:effectLst/>
                <a:latin typeface="Century Gothic"/>
                <a:ea typeface="+mn-ea"/>
                <a:cs typeface="+mn-cs"/>
              </a:rPr>
              <a:t>octobre </a:t>
            </a:r>
            <a:r>
              <a:rPr lang="fr-FR" sz="1200" b="0" strike="noStrike" spc="-1" dirty="0">
                <a:solidFill>
                  <a:srgbClr val="002060"/>
                </a:solidFill>
                <a:effectLst/>
                <a:latin typeface="Century Gothic"/>
                <a:ea typeface="+mn-ea"/>
                <a:cs typeface="+mn-cs"/>
              </a:rPr>
              <a:t>[826] </a:t>
            </a:r>
            <a:r>
              <a:rPr lang="fr-FR" sz="1200" b="1" strike="noStrike" spc="-1" dirty="0">
                <a:solidFill>
                  <a:srgbClr val="002060"/>
                </a:solidFill>
                <a:effectLst/>
                <a:latin typeface="Century Gothic"/>
                <a:ea typeface="+mn-ea"/>
                <a:cs typeface="+mn-cs"/>
              </a:rPr>
              <a:t>novembre </a:t>
            </a:r>
            <a:r>
              <a:rPr lang="fr-FR" sz="1200" b="0" strike="noStrike" spc="-1" dirty="0">
                <a:solidFill>
                  <a:srgbClr val="002060"/>
                </a:solidFill>
                <a:effectLst/>
                <a:latin typeface="Century Gothic"/>
                <a:ea typeface="+mn-ea"/>
                <a:cs typeface="+mn-cs"/>
              </a:rPr>
              <a:t>[982] </a:t>
            </a:r>
            <a:r>
              <a:rPr lang="fr-FR" sz="1200" b="1" strike="noStrike" spc="-1" dirty="0">
                <a:solidFill>
                  <a:srgbClr val="002060"/>
                </a:solidFill>
                <a:effectLst/>
                <a:latin typeface="Century Gothic"/>
                <a:ea typeface="+mn-ea"/>
                <a:cs typeface="+mn-cs"/>
              </a:rPr>
              <a:t>décembre</a:t>
            </a:r>
            <a:r>
              <a:rPr lang="fr-FR" sz="1200" b="0" strike="noStrike" spc="-1" dirty="0">
                <a:solidFill>
                  <a:srgbClr val="002060"/>
                </a:solidFill>
                <a:effectLst/>
                <a:latin typeface="Century Gothic"/>
                <a:ea typeface="+mn-ea"/>
                <a:cs typeface="+mn-cs"/>
              </a:rPr>
              <a:t> [891] </a:t>
            </a:r>
            <a:r>
              <a:rPr lang="fr-FR" sz="1200" b="1" strike="noStrike" spc="-1" dirty="0">
                <a:solidFill>
                  <a:srgbClr val="002060"/>
                </a:solidFill>
                <a:effectLst/>
                <a:latin typeface="Century Gothic"/>
                <a:ea typeface="+mn-ea"/>
                <a:cs typeface="+mn-cs"/>
              </a:rPr>
              <a:t>quand </a:t>
            </a:r>
            <a:r>
              <a:rPr lang="fr-FR" sz="1200" b="0" strike="noStrike" spc="-1" dirty="0">
                <a:solidFill>
                  <a:srgbClr val="002060"/>
                </a:solidFill>
                <a:effectLst/>
                <a:latin typeface="Century Gothic"/>
                <a:ea typeface="+mn-ea"/>
                <a:cs typeface="+mn-cs"/>
              </a:rPr>
              <a:t>[119] </a:t>
            </a:r>
            <a:r>
              <a:rPr lang="fr-FR" sz="1200" b="1" strike="noStrike" spc="-1" dirty="0">
                <a:solidFill>
                  <a:srgbClr val="002060"/>
                </a:solidFill>
                <a:effectLst/>
                <a:latin typeface="Century Gothic"/>
                <a:ea typeface="+mn-ea"/>
                <a:cs typeface="+mn-cs"/>
              </a:rPr>
              <a:t>anniversaire </a:t>
            </a:r>
            <a:r>
              <a:rPr lang="fr-FR" sz="1200" b="0" strike="noStrike" spc="-1" dirty="0">
                <a:solidFill>
                  <a:srgbClr val="002060"/>
                </a:solidFill>
                <a:effectLst/>
                <a:latin typeface="Century Gothic"/>
                <a:ea typeface="+mn-ea"/>
                <a:cs typeface="+mn-cs"/>
              </a:rPr>
              <a:t>[2043] </a:t>
            </a:r>
            <a:r>
              <a:rPr lang="fr-FR" sz="1200" b="1" strike="noStrike" spc="-1" dirty="0">
                <a:solidFill>
                  <a:srgbClr val="002060"/>
                </a:solidFill>
                <a:effectLst/>
                <a:latin typeface="Century Gothic"/>
                <a:ea typeface="+mn-ea"/>
                <a:cs typeface="+mn-cs"/>
              </a:rPr>
              <a:t>en</a:t>
            </a:r>
            <a:r>
              <a:rPr lang="fr-FR" sz="1200" b="0" strike="noStrike" spc="-1" dirty="0">
                <a:solidFill>
                  <a:srgbClr val="002060"/>
                </a:solidFill>
                <a:effectLst/>
                <a:latin typeface="Century Gothic"/>
                <a:ea typeface="+mn-ea"/>
                <a:cs typeface="+mn-cs"/>
              </a:rPr>
              <a:t> [7]</a:t>
            </a:r>
          </a:p>
          <a:p>
            <a:pPr marL="0" indent="-216000">
              <a:lnSpc>
                <a:spcPct val="100000"/>
              </a:lnSpc>
            </a:pPr>
            <a:r>
              <a:rPr lang="fr-FR" sz="1200" b="1" strike="noStrike" spc="-1" dirty="0">
                <a:solidFill>
                  <a:srgbClr val="002060"/>
                </a:solidFill>
                <a:effectLst/>
                <a:latin typeface="Century Gothic"/>
                <a:ea typeface="+mn-ea"/>
                <a:cs typeface="+mn-cs"/>
              </a:rPr>
              <a:t>Revisit 2</a:t>
            </a:r>
            <a:r>
              <a:rPr lang="fr-FR" sz="1200" b="0" strike="noStrike" spc="-1" dirty="0">
                <a:solidFill>
                  <a:srgbClr val="002060"/>
                </a:solidFill>
                <a:effectLst/>
                <a:latin typeface="Century Gothic"/>
                <a:ea typeface="+mn-ea"/>
                <a:cs typeface="+mn-cs"/>
              </a:rPr>
              <a:t>: </a:t>
            </a:r>
            <a:r>
              <a:rPr lang="fr-FR" sz="1200" b="1" strike="noStrike" spc="-1" dirty="0">
                <a:solidFill>
                  <a:srgbClr val="002060"/>
                </a:solidFill>
                <a:effectLst/>
                <a:latin typeface="Century Gothic"/>
                <a:ea typeface="+mn-ea"/>
                <a:cs typeface="+mn-cs"/>
              </a:rPr>
              <a:t>il y a </a:t>
            </a:r>
            <a:r>
              <a:rPr lang="fr-FR" sz="1200" b="0" strike="noStrike" spc="-1" dirty="0">
                <a:solidFill>
                  <a:srgbClr val="002060"/>
                </a:solidFill>
                <a:effectLst/>
                <a:latin typeface="Century Gothic"/>
                <a:ea typeface="+mn-ea"/>
                <a:cs typeface="+mn-cs"/>
              </a:rPr>
              <a:t>[n/a] </a:t>
            </a:r>
            <a:r>
              <a:rPr lang="fr-FR" sz="1200" b="1" strike="noStrike" spc="-1" dirty="0">
                <a:solidFill>
                  <a:srgbClr val="002060"/>
                </a:solidFill>
                <a:effectLst/>
                <a:latin typeface="Century Gothic"/>
                <a:ea typeface="+mn-ea"/>
                <a:cs typeface="+mn-cs"/>
              </a:rPr>
              <a:t>un</a:t>
            </a:r>
            <a:r>
              <a:rPr lang="fr-FR" sz="1200" b="0" strike="noStrike" spc="-1" dirty="0">
                <a:solidFill>
                  <a:srgbClr val="002060"/>
                </a:solidFill>
                <a:effectLst/>
                <a:latin typeface="Century Gothic"/>
                <a:ea typeface="+mn-ea"/>
                <a:cs typeface="+mn-cs"/>
              </a:rPr>
              <a:t> [3] </a:t>
            </a:r>
            <a:r>
              <a:rPr lang="fr-FR" sz="1200" b="1" strike="noStrike" spc="-1" dirty="0">
                <a:solidFill>
                  <a:srgbClr val="002060"/>
                </a:solidFill>
                <a:effectLst/>
                <a:latin typeface="Century Gothic"/>
                <a:ea typeface="+mn-ea"/>
                <a:cs typeface="+mn-cs"/>
              </a:rPr>
              <a:t>deux </a:t>
            </a:r>
            <a:r>
              <a:rPr lang="fr-FR" sz="1200" b="0" strike="noStrike" spc="-1" dirty="0">
                <a:solidFill>
                  <a:srgbClr val="002060"/>
                </a:solidFill>
                <a:effectLst/>
                <a:latin typeface="Century Gothic"/>
                <a:ea typeface="+mn-ea"/>
                <a:cs typeface="+mn-cs"/>
              </a:rPr>
              <a:t>[41] </a:t>
            </a:r>
            <a:r>
              <a:rPr lang="fr-FR" sz="1200" b="1" strike="noStrike" spc="-1" dirty="0">
                <a:solidFill>
                  <a:srgbClr val="002060"/>
                </a:solidFill>
                <a:effectLst/>
                <a:latin typeface="Century Gothic"/>
                <a:ea typeface="+mn-ea"/>
                <a:cs typeface="+mn-cs"/>
              </a:rPr>
              <a:t>trois </a:t>
            </a:r>
            <a:r>
              <a:rPr lang="fr-FR" sz="1200" b="0" strike="noStrike" spc="-1" dirty="0">
                <a:solidFill>
                  <a:srgbClr val="002060"/>
                </a:solidFill>
                <a:effectLst/>
                <a:latin typeface="Century Gothic"/>
                <a:ea typeface="+mn-ea"/>
                <a:cs typeface="+mn-cs"/>
              </a:rPr>
              <a:t>[115] </a:t>
            </a:r>
            <a:r>
              <a:rPr lang="fr-FR" sz="1200" b="1" strike="noStrike" spc="-1" dirty="0">
                <a:solidFill>
                  <a:srgbClr val="002060"/>
                </a:solidFill>
                <a:effectLst/>
                <a:latin typeface="Century Gothic"/>
                <a:ea typeface="+mn-ea"/>
                <a:cs typeface="+mn-cs"/>
              </a:rPr>
              <a:t>quatre </a:t>
            </a:r>
            <a:r>
              <a:rPr lang="fr-FR" sz="1200" b="0" strike="noStrike" spc="-1" dirty="0">
                <a:solidFill>
                  <a:srgbClr val="002060"/>
                </a:solidFill>
                <a:effectLst/>
                <a:latin typeface="Century Gothic"/>
                <a:ea typeface="+mn-ea"/>
                <a:cs typeface="+mn-cs"/>
              </a:rPr>
              <a:t>[253] </a:t>
            </a:r>
            <a:r>
              <a:rPr lang="fr-FR" sz="1200" b="1" strike="noStrike" spc="-1" dirty="0">
                <a:solidFill>
                  <a:srgbClr val="002060"/>
                </a:solidFill>
                <a:effectLst/>
                <a:latin typeface="Century Gothic"/>
                <a:ea typeface="+mn-ea"/>
                <a:cs typeface="+mn-cs"/>
              </a:rPr>
              <a:t>cinq</a:t>
            </a:r>
            <a:r>
              <a:rPr lang="fr-FR" sz="1200" b="0" strike="noStrike" spc="-1" dirty="0">
                <a:solidFill>
                  <a:srgbClr val="002060"/>
                </a:solidFill>
                <a:effectLst/>
                <a:latin typeface="Century Gothic"/>
                <a:ea typeface="+mn-ea"/>
                <a:cs typeface="+mn-cs"/>
              </a:rPr>
              <a:t> [288] </a:t>
            </a:r>
            <a:r>
              <a:rPr lang="fr-FR" sz="1200" b="1" strike="noStrike" spc="-1" dirty="0">
                <a:solidFill>
                  <a:srgbClr val="002060"/>
                </a:solidFill>
                <a:effectLst/>
                <a:latin typeface="Century Gothic"/>
                <a:ea typeface="+mn-ea"/>
                <a:cs typeface="+mn-cs"/>
              </a:rPr>
              <a:t>six </a:t>
            </a:r>
            <a:r>
              <a:rPr lang="fr-FR" sz="1200" b="0" strike="noStrike" spc="-1" dirty="0">
                <a:solidFill>
                  <a:srgbClr val="002060"/>
                </a:solidFill>
                <a:effectLst/>
                <a:latin typeface="Century Gothic"/>
                <a:ea typeface="+mn-ea"/>
                <a:cs typeface="+mn-cs"/>
              </a:rPr>
              <a:t>[450] </a:t>
            </a:r>
            <a:r>
              <a:rPr lang="fr-FR" sz="1200" b="1" strike="noStrike" spc="-1" dirty="0">
                <a:solidFill>
                  <a:srgbClr val="002060"/>
                </a:solidFill>
                <a:effectLst/>
                <a:latin typeface="Century Gothic"/>
                <a:ea typeface="+mn-ea"/>
                <a:cs typeface="+mn-cs"/>
              </a:rPr>
              <a:t>sept </a:t>
            </a:r>
            <a:r>
              <a:rPr lang="fr-FR" sz="1200" b="0" strike="noStrike" spc="-1" dirty="0">
                <a:solidFill>
                  <a:srgbClr val="002060"/>
                </a:solidFill>
                <a:effectLst/>
                <a:latin typeface="Century Gothic"/>
                <a:ea typeface="+mn-ea"/>
                <a:cs typeface="+mn-cs"/>
              </a:rPr>
              <a:t>[905] </a:t>
            </a:r>
            <a:r>
              <a:rPr lang="fr-FR" sz="1200" b="1" strike="noStrike" spc="-1" dirty="0">
                <a:solidFill>
                  <a:srgbClr val="002060"/>
                </a:solidFill>
                <a:effectLst/>
                <a:latin typeface="Century Gothic"/>
                <a:ea typeface="+mn-ea"/>
                <a:cs typeface="+mn-cs"/>
              </a:rPr>
              <a:t>huit</a:t>
            </a:r>
            <a:r>
              <a:rPr lang="fr-FR" sz="1200" b="0" strike="noStrike" spc="-1" dirty="0">
                <a:solidFill>
                  <a:srgbClr val="002060"/>
                </a:solidFill>
                <a:effectLst/>
                <a:latin typeface="Century Gothic"/>
                <a:ea typeface="+mn-ea"/>
                <a:cs typeface="+mn-cs"/>
              </a:rPr>
              <a:t> [877] </a:t>
            </a:r>
            <a:r>
              <a:rPr lang="fr-FR" sz="1200" b="1" strike="noStrike" spc="-1" dirty="0">
                <a:solidFill>
                  <a:srgbClr val="002060"/>
                </a:solidFill>
                <a:effectLst/>
                <a:latin typeface="Century Gothic"/>
                <a:ea typeface="+mn-ea"/>
                <a:cs typeface="+mn-cs"/>
              </a:rPr>
              <a:t>neuf</a:t>
            </a:r>
            <a:r>
              <a:rPr lang="fr-FR" sz="1200" b="0" strike="noStrike" spc="-1" dirty="0">
                <a:solidFill>
                  <a:srgbClr val="002060"/>
                </a:solidFill>
                <a:effectLst/>
                <a:latin typeface="Century Gothic"/>
                <a:ea typeface="+mn-ea"/>
                <a:cs typeface="+mn-cs"/>
              </a:rPr>
              <a:t> [787] </a:t>
            </a:r>
            <a:r>
              <a:rPr lang="fr-FR" sz="1200" b="1" strike="noStrike" spc="-1" dirty="0">
                <a:solidFill>
                  <a:srgbClr val="002060"/>
                </a:solidFill>
                <a:effectLst/>
                <a:latin typeface="Century Gothic"/>
                <a:ea typeface="+mn-ea"/>
                <a:cs typeface="+mn-cs"/>
              </a:rPr>
              <a:t>dix</a:t>
            </a:r>
            <a:r>
              <a:rPr lang="fr-FR" sz="1200" b="0" strike="noStrike" spc="-1" dirty="0">
                <a:solidFill>
                  <a:srgbClr val="002060"/>
                </a:solidFill>
                <a:effectLst/>
                <a:latin typeface="Century Gothic"/>
                <a:ea typeface="+mn-ea"/>
                <a:cs typeface="+mn-cs"/>
              </a:rPr>
              <a:t> [372] </a:t>
            </a:r>
            <a:r>
              <a:rPr lang="fr-FR" sz="1200" b="1" strike="noStrike" spc="-1" dirty="0">
                <a:solidFill>
                  <a:srgbClr val="002060"/>
                </a:solidFill>
                <a:effectLst/>
                <a:latin typeface="Century Gothic"/>
                <a:ea typeface="+mn-ea"/>
                <a:cs typeface="+mn-cs"/>
              </a:rPr>
              <a:t>onze</a:t>
            </a:r>
            <a:r>
              <a:rPr lang="fr-FR" sz="1200" b="0" strike="noStrike" spc="-1" dirty="0">
                <a:solidFill>
                  <a:srgbClr val="002060"/>
                </a:solidFill>
                <a:effectLst/>
                <a:latin typeface="Century Gothic"/>
                <a:ea typeface="+mn-ea"/>
                <a:cs typeface="+mn-cs"/>
              </a:rPr>
              <a:t> [2447] </a:t>
            </a:r>
            <a:r>
              <a:rPr lang="fr-FR" sz="1200" b="1" strike="noStrike" spc="-1" dirty="0">
                <a:solidFill>
                  <a:srgbClr val="002060"/>
                </a:solidFill>
                <a:effectLst/>
                <a:latin typeface="Century Gothic"/>
                <a:ea typeface="+mn-ea"/>
                <a:cs typeface="+mn-cs"/>
              </a:rPr>
              <a:t>douze</a:t>
            </a:r>
            <a:r>
              <a:rPr lang="fr-FR" sz="1200" b="0" strike="noStrike" spc="-1" dirty="0">
                <a:solidFill>
                  <a:srgbClr val="002060"/>
                </a:solidFill>
                <a:effectLst/>
                <a:latin typeface="Century Gothic"/>
                <a:ea typeface="+mn-ea"/>
                <a:cs typeface="+mn-cs"/>
              </a:rPr>
              <a:t> [1664] </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the context for the next two activities; to introduce a detail about French school life.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Read the slide information with pupils.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174927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Written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a:t>
            </a:r>
          </a:p>
          <a:p>
            <a:r>
              <a:rPr lang="en-US" b="0" dirty="0"/>
              <a:t>3. Click to reveal answers.</a:t>
            </a:r>
          </a:p>
          <a:p>
            <a:r>
              <a:rPr lang="en-US" b="0" dirty="0"/>
              <a:t>4. Ask </a:t>
            </a:r>
            <a:r>
              <a:rPr lang="en-US" dirty="0"/>
              <a:t>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985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practise a</a:t>
            </a:r>
            <a:r>
              <a:rPr lang="en-US" b="0" dirty="0" err="1"/>
              <a:t>ural</a:t>
            </a:r>
            <a:r>
              <a:rPr lang="en-US" b="0" dirty="0"/>
              <a:t>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an article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 and the French word for what the article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and spelling.</a:t>
            </a:r>
          </a:p>
          <a:p>
            <a:endParaRPr lang="en-GB" b="1" dirty="0"/>
          </a:p>
          <a:p>
            <a:r>
              <a:rPr lang="en-GB" b="1" dirty="0"/>
              <a:t>Transcript:</a:t>
            </a:r>
          </a:p>
          <a:p>
            <a:pPr marL="228600" indent="-228600">
              <a:buAutoNum type="arabicParenR"/>
            </a:pPr>
            <a:r>
              <a:rPr lang="en-GB" dirty="0"/>
              <a:t>la</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les</a:t>
            </a:r>
          </a:p>
          <a:p>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274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(two slides)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a:t>
            </a:r>
            <a:r>
              <a:rPr lang="en-US" b="0" dirty="0" err="1"/>
              <a:t>practise</a:t>
            </a:r>
            <a:r>
              <a:rPr lang="en-US" b="0" dirty="0"/>
              <a:t> for a minute.</a:t>
            </a:r>
          </a:p>
          <a:p>
            <a:r>
              <a:rPr lang="en-US" b="0" dirty="0"/>
              <a:t>3. Move to the next slide.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8835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Procedure:</a:t>
            </a:r>
          </a:p>
          <a:p>
            <a:pPr marL="228600" indent="-228600">
              <a:buAutoNum type="arabicPeriod"/>
            </a:pPr>
            <a:r>
              <a:rPr lang="en-US" b="0" dirty="0"/>
              <a:t>Click to play the slowest version of the tongue twister.</a:t>
            </a:r>
          </a:p>
          <a:p>
            <a:pPr marL="228600" indent="-228600">
              <a:buAutoNum type="arabicPeriod"/>
            </a:pPr>
            <a:r>
              <a:rPr lang="en-US" b="0" dirty="0"/>
              <a:t>Pupils read aloud themselves.</a:t>
            </a:r>
          </a:p>
          <a:p>
            <a:pPr marL="228600" indent="-228600">
              <a:buAutoNum type="arabicPeriod" startAt="3"/>
            </a:pPr>
            <a:r>
              <a:rPr lang="en-GB" sz="1200" b="0" strike="noStrike" spc="-1" dirty="0">
                <a:solidFill>
                  <a:srgbClr val="000000"/>
                </a:solidFill>
                <a:latin typeface="Arial"/>
              </a:rPr>
              <a:t>Click to listen to the two faster speeds, and pupils try to emulate.</a:t>
            </a:r>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p>
          <a:p>
            <a:pPr marL="0" indent="0">
              <a:buNone/>
            </a:pPr>
            <a:r>
              <a:rPr lang="en-GB" sz="1200" b="0" strike="noStrike" spc="-1" dirty="0" err="1">
                <a:solidFill>
                  <a:srgbClr val="000000"/>
                </a:solidFill>
                <a:latin typeface="Arial"/>
              </a:rPr>
              <a:t>fabriquer</a:t>
            </a:r>
            <a:r>
              <a:rPr lang="en-GB" sz="1200" b="0" strike="noStrike" spc="-1" dirty="0">
                <a:solidFill>
                  <a:srgbClr val="000000"/>
                </a:solidFill>
                <a:latin typeface="Arial"/>
              </a:rPr>
              <a:t> [1231] fromage [4475]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451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pronouncing French [r] and noticing the difference physically in the mouth when making French and English [r] sounds.</a:t>
            </a:r>
          </a:p>
          <a:p>
            <a:endParaRPr lang="en-US" b="1" dirty="0"/>
          </a:p>
          <a:p>
            <a:r>
              <a:rPr lang="en-US" b="1" dirty="0"/>
              <a:t>Procedure:</a:t>
            </a:r>
          </a:p>
          <a:p>
            <a:pPr marL="228600" indent="-228600">
              <a:buAutoNum type="arabicPeriod"/>
            </a:pPr>
            <a:r>
              <a:rPr lang="en-US" b="0" dirty="0"/>
              <a:t>Pupils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pupils should ‘warm up’ by saying the English letter ‘g’ a few times, feeling the vibration in their throats.</a:t>
            </a:r>
          </a:p>
          <a:p>
            <a:pPr marL="228600" indent="-228600">
              <a:buAutoNum type="arabicPeriod"/>
            </a:pPr>
            <a:r>
              <a:rPr lang="en-US" b="0" dirty="0"/>
              <a:t>pupils repeat the French word as many times as is necessary with their hands on their throats. They should feel a vibration when saying the [r].</a:t>
            </a:r>
          </a:p>
          <a:p>
            <a:endParaRPr lang="en-US" b="0" dirty="0"/>
          </a:p>
          <a:p>
            <a:r>
              <a:rPr lang="en-US" b="1" dirty="0"/>
              <a:t>Transcript:</a:t>
            </a:r>
            <a:endParaRPr lang="en-US" b="0" i="0" dirty="0"/>
          </a:p>
          <a:p>
            <a:pPr marL="0" indent="0">
              <a:buFont typeface="+mj-lt"/>
              <a:buNone/>
            </a:pPr>
            <a:r>
              <a:rPr lang="en-GB" sz="1200" i="0" kern="1200" dirty="0">
                <a:solidFill>
                  <a:schemeClr val="tx1"/>
                </a:solidFill>
                <a:effectLst/>
                <a:latin typeface="+mn-lt"/>
                <a:ea typeface="+mn-ea"/>
                <a:cs typeface="+mn-cs"/>
              </a:rPr>
              <a:t>radio</a:t>
            </a:r>
          </a:p>
          <a:p>
            <a:pPr marL="0" indent="0">
              <a:buFont typeface="+mj-lt"/>
              <a:buNone/>
            </a:pPr>
            <a:r>
              <a:rPr lang="en-GB" sz="1200" i="0" kern="1200" dirty="0">
                <a:solidFill>
                  <a:schemeClr val="tx1"/>
                </a:solidFill>
                <a:effectLst/>
                <a:latin typeface="+mn-lt"/>
                <a:ea typeface="+mn-ea"/>
                <a:cs typeface="+mn-cs"/>
              </a:rPr>
              <a:t>sport</a:t>
            </a:r>
          </a:p>
          <a:p>
            <a:pPr marL="0" indent="0">
              <a:buFont typeface="+mj-lt"/>
              <a:buNone/>
            </a:pPr>
            <a:r>
              <a:rPr lang="en-GB" sz="1200" i="0" kern="1200" dirty="0">
                <a:solidFill>
                  <a:schemeClr val="tx1"/>
                </a:solidFill>
                <a:effectLst/>
                <a:latin typeface="+mn-lt"/>
                <a:ea typeface="+mn-ea"/>
                <a:cs typeface="+mn-cs"/>
              </a:rPr>
              <a:t>parc</a:t>
            </a:r>
          </a:p>
          <a:p>
            <a:pPr marL="0" indent="0">
              <a:buFont typeface="+mj-lt"/>
              <a:buNone/>
            </a:pPr>
            <a:r>
              <a:rPr lang="en-GB" sz="1200" i="0" kern="1200" dirty="0" err="1">
                <a:solidFill>
                  <a:schemeClr val="tx1"/>
                </a:solidFill>
                <a:effectLst/>
                <a:latin typeface="+mn-lt"/>
                <a:ea typeface="+mn-ea"/>
                <a:cs typeface="+mn-cs"/>
              </a:rPr>
              <a:t>réponse</a:t>
            </a:r>
            <a:endParaRPr lang="en-GB" sz="1200" i="0" kern="1200" dirty="0">
              <a:solidFill>
                <a:schemeClr val="tx1"/>
              </a:solidFill>
              <a:effectLst/>
              <a:latin typeface="+mn-lt"/>
              <a:ea typeface="+mn-ea"/>
              <a:cs typeface="+mn-cs"/>
            </a:endParaRPr>
          </a:p>
          <a:p>
            <a:pPr marL="0" indent="0">
              <a:buFont typeface="+mj-lt"/>
              <a:buNone/>
            </a:pPr>
            <a:r>
              <a:rPr lang="en-GB" sz="1200" i="0" kern="1200" dirty="0" err="1">
                <a:solidFill>
                  <a:schemeClr val="tx1"/>
                </a:solidFill>
                <a:effectLst/>
                <a:latin typeface="+mn-lt"/>
                <a:ea typeface="+mn-ea"/>
                <a:cs typeface="+mn-cs"/>
              </a:rPr>
              <a:t>groupe</a:t>
            </a:r>
            <a:endParaRPr lang="en-GB" sz="1200" i="0" kern="1200" dirty="0">
              <a:solidFill>
                <a:schemeClr val="tx1"/>
              </a:solidFill>
              <a:effectLst/>
              <a:latin typeface="+mn-lt"/>
              <a:ea typeface="+mn-ea"/>
              <a:cs typeface="+mn-cs"/>
            </a:endParaRPr>
          </a:p>
          <a:p>
            <a:pPr marL="0" indent="0">
              <a:buFont typeface="+mj-lt"/>
              <a:buNone/>
            </a:pPr>
            <a:r>
              <a:rPr lang="en-GB" sz="1200" i="0" kern="1200" dirty="0" err="1">
                <a:solidFill>
                  <a:schemeClr val="tx1"/>
                </a:solidFill>
                <a:effectLst/>
                <a:latin typeface="+mn-lt"/>
                <a:ea typeface="+mn-ea"/>
                <a:cs typeface="+mn-cs"/>
              </a:rPr>
              <a:t>personne</a:t>
            </a:r>
            <a:endParaRPr lang="en-GB" sz="1200" i="0" kern="1200" dirty="0">
              <a:solidFill>
                <a:schemeClr val="tx1"/>
              </a:solidFill>
              <a:effectLst/>
              <a:latin typeface="+mn-lt"/>
              <a:ea typeface="+mn-ea"/>
              <a:cs typeface="+mn-cs"/>
            </a:endParaRPr>
          </a:p>
          <a:p>
            <a:pPr marL="0" indent="0">
              <a:buFont typeface="+mj-lt"/>
              <a:buNone/>
            </a:pPr>
            <a:r>
              <a:rPr lang="en-GB" sz="1200" i="0" kern="1200" dirty="0" err="1">
                <a:solidFill>
                  <a:schemeClr val="tx1"/>
                </a:solidFill>
                <a:effectLst/>
                <a:latin typeface="+mn-lt"/>
                <a:ea typeface="+mn-ea"/>
                <a:cs typeface="+mn-cs"/>
              </a:rPr>
              <a:t>préparer</a:t>
            </a:r>
            <a:endParaRPr lang="en-GB" sz="1200" i="0" kern="1200" dirty="0">
              <a:solidFill>
                <a:schemeClr val="tx1"/>
              </a:solidFill>
              <a:effectLst/>
              <a:latin typeface="+mn-lt"/>
              <a:ea typeface="+mn-ea"/>
              <a:cs typeface="+mn-cs"/>
            </a:endParaRPr>
          </a:p>
          <a:p>
            <a:pPr marL="0" indent="0">
              <a:buFont typeface="+mj-lt"/>
              <a:buNone/>
            </a:pPr>
            <a:r>
              <a:rPr lang="en-GB" sz="1200" i="0" kern="1200" dirty="0">
                <a:solidFill>
                  <a:schemeClr val="tx1"/>
                </a:solidFill>
                <a:effectLst/>
                <a:latin typeface="+mn-lt"/>
                <a:ea typeface="+mn-ea"/>
                <a:cs typeface="+mn-cs"/>
              </a:rPr>
              <a:t>strict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baseline="0" dirty="0"/>
              <a:t>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174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three items of previously taught vocabulary that we revisit this week and the seven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recognition and pronunciation of the French word from pupils.</a:t>
            </a:r>
          </a:p>
          <a:p>
            <a:pPr marL="0" marR="0" lvl="0" indent="0" algn="l" rtl="0">
              <a:lnSpc>
                <a:spcPct val="100000"/>
              </a:lnSpc>
              <a:spcBef>
                <a:spcPts val="0"/>
              </a:spcBef>
              <a:spcAft>
                <a:spcPts val="0"/>
              </a:spcAft>
              <a:buClr>
                <a:schemeClr val="dk1"/>
              </a:buClr>
              <a:buSzPts val="1200"/>
              <a:buFont typeface="Calibri"/>
              <a:buNone/>
            </a:pPr>
            <a:r>
              <a:rPr lang="en-GB" b="0" dirty="0"/>
              <a:t>2. Click to cover the French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4. Optional at this stage: elicit the French from pupils, (English prompts reappear on each mouse click) this time without written French support.</a:t>
            </a:r>
            <a:br>
              <a:rPr lang="en-GB" b="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the plural word for ‘the’ and recap the most common way to form plural nouns, and the word for ‘some’.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195028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209246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52.wav"/><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56.png"/><Relationship Id="rId10" Type="http://schemas.openxmlformats.org/officeDocument/2006/relationships/image" Target="../media/image7.png"/><Relationship Id="rId4" Type="http://schemas.openxmlformats.org/officeDocument/2006/relationships/image" Target="../media/image55.gif"/><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audio" Target="../media/audio59.wav"/><Relationship Id="rId3" Type="http://schemas.openxmlformats.org/officeDocument/2006/relationships/image" Target="../media/image57.png"/><Relationship Id="rId7" Type="http://schemas.openxmlformats.org/officeDocument/2006/relationships/audio" Target="../media/audio54.wav"/><Relationship Id="rId12" Type="http://schemas.openxmlformats.org/officeDocument/2006/relationships/audio" Target="../media/audio58.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audio" Target="../media/audio57.wav"/><Relationship Id="rId5" Type="http://schemas.openxmlformats.org/officeDocument/2006/relationships/image" Target="../media/image28.svg"/><Relationship Id="rId15" Type="http://schemas.openxmlformats.org/officeDocument/2006/relationships/audio" Target="../media/audio61.wav"/><Relationship Id="rId10" Type="http://schemas.openxmlformats.org/officeDocument/2006/relationships/image" Target="../media/image55.gif"/><Relationship Id="rId4" Type="http://schemas.openxmlformats.org/officeDocument/2006/relationships/image" Target="../media/image27.png"/><Relationship Id="rId9" Type="http://schemas.openxmlformats.org/officeDocument/2006/relationships/audio" Target="../media/audio56.wav"/><Relationship Id="rId14" Type="http://schemas.openxmlformats.org/officeDocument/2006/relationships/audio" Target="../media/audio60.wav"/></Relationships>
</file>

<file path=ppt/slides/_rels/slide12.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2.wav"/><Relationship Id="rId18" Type="http://schemas.openxmlformats.org/officeDocument/2006/relationships/image" Target="../media/image27.png"/><Relationship Id="rId26" Type="http://schemas.openxmlformats.org/officeDocument/2006/relationships/image" Target="../media/image65.svg"/><Relationship Id="rId3" Type="http://schemas.openxmlformats.org/officeDocument/2006/relationships/audio" Target="../media/audio62.wav"/><Relationship Id="rId21" Type="http://schemas.openxmlformats.org/officeDocument/2006/relationships/image" Target="../media/image55.gif"/><Relationship Id="rId7" Type="http://schemas.openxmlformats.org/officeDocument/2006/relationships/audio" Target="../media/audio66.wav"/><Relationship Id="rId12" Type="http://schemas.openxmlformats.org/officeDocument/2006/relationships/audio" Target="../media/audio71.wav"/><Relationship Id="rId17" Type="http://schemas.openxmlformats.org/officeDocument/2006/relationships/image" Target="../media/image60.png"/><Relationship Id="rId25" Type="http://schemas.openxmlformats.org/officeDocument/2006/relationships/image" Target="../media/image64.png"/><Relationship Id="rId2" Type="http://schemas.openxmlformats.org/officeDocument/2006/relationships/notesSlide" Target="../notesSlides/notesSlide12.xml"/><Relationship Id="rId16" Type="http://schemas.openxmlformats.org/officeDocument/2006/relationships/image" Target="../media/image59.png"/><Relationship Id="rId20" Type="http://schemas.openxmlformats.org/officeDocument/2006/relationships/audio" Target="../media/audio74.wav"/><Relationship Id="rId29"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audio" Target="../media/audio65.wav"/><Relationship Id="rId11" Type="http://schemas.openxmlformats.org/officeDocument/2006/relationships/audio" Target="../media/audio70.wav"/><Relationship Id="rId24" Type="http://schemas.openxmlformats.org/officeDocument/2006/relationships/image" Target="../media/image63.jpg"/><Relationship Id="rId5" Type="http://schemas.openxmlformats.org/officeDocument/2006/relationships/audio" Target="../media/audio64.wav"/><Relationship Id="rId15" Type="http://schemas.openxmlformats.org/officeDocument/2006/relationships/image" Target="../media/image58.png"/><Relationship Id="rId23" Type="http://schemas.openxmlformats.org/officeDocument/2006/relationships/image" Target="../media/image62.svg"/><Relationship Id="rId28" Type="http://schemas.openxmlformats.org/officeDocument/2006/relationships/image" Target="../media/image67.svg"/><Relationship Id="rId10" Type="http://schemas.openxmlformats.org/officeDocument/2006/relationships/audio" Target="../media/audio69.wav"/><Relationship Id="rId19" Type="http://schemas.openxmlformats.org/officeDocument/2006/relationships/image" Target="../media/image28.svg"/><Relationship Id="rId4" Type="http://schemas.openxmlformats.org/officeDocument/2006/relationships/audio" Target="../media/audio63.wav"/><Relationship Id="rId9" Type="http://schemas.openxmlformats.org/officeDocument/2006/relationships/audio" Target="../media/audio68.wav"/><Relationship Id="rId14" Type="http://schemas.openxmlformats.org/officeDocument/2006/relationships/audio" Target="../media/audio73.wav"/><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4.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video" Target="../media/media2.mkv"/><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5.png"/><Relationship Id="rId5" Type="http://schemas.openxmlformats.org/officeDocument/2006/relationships/audio" Target="../media/audio4.wav"/><Relationship Id="rId15" Type="http://schemas.openxmlformats.org/officeDocument/2006/relationships/image" Target="../media/image19.gif"/><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audio" Target="../media/audio1.wav"/><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audio" Target="../media/audio7.wav"/><Relationship Id="rId2" Type="http://schemas.openxmlformats.org/officeDocument/2006/relationships/video" Target="../media/media3.mkv"/><Relationship Id="rId1" Type="http://schemas.microsoft.com/office/2007/relationships/media" Target="../media/media3.mkv"/><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audio" Target="../media/audio10.wav"/><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22.png"/><Relationship Id="rId5" Type="http://schemas.openxmlformats.org/officeDocument/2006/relationships/audio" Target="../media/audio8.wav"/><Relationship Id="rId15" Type="http://schemas.openxmlformats.org/officeDocument/2006/relationships/image" Target="../media/image26.png"/><Relationship Id="rId10" Type="http://schemas.openxmlformats.org/officeDocument/2006/relationships/audio" Target="../media/audio13.wav"/><Relationship Id="rId4" Type="http://schemas.openxmlformats.org/officeDocument/2006/relationships/audio" Target="../media/audio1.wav"/><Relationship Id="rId9" Type="http://schemas.openxmlformats.org/officeDocument/2006/relationships/audio" Target="../media/audio12.wav"/><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audio" Target="../media/audio24.wav"/><Relationship Id="rId3" Type="http://schemas.openxmlformats.org/officeDocument/2006/relationships/image" Target="../media/image11.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30.gif"/><Relationship Id="rId15" Type="http://schemas.openxmlformats.org/officeDocument/2006/relationships/image" Target="../media/image28.svg"/><Relationship Id="rId10" Type="http://schemas.openxmlformats.org/officeDocument/2006/relationships/audio" Target="../media/audio18.wav"/><Relationship Id="rId19" Type="http://schemas.openxmlformats.org/officeDocument/2006/relationships/image" Target="../media/image31.gif"/><Relationship Id="rId4" Type="http://schemas.openxmlformats.org/officeDocument/2006/relationships/image" Target="../media/image29.gif"/><Relationship Id="rId9" Type="http://schemas.openxmlformats.org/officeDocument/2006/relationships/audio" Target="../media/audio17.wav"/><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8.png"/><Relationship Id="rId18" Type="http://schemas.openxmlformats.org/officeDocument/2006/relationships/image" Target="../media/image28.svg"/><Relationship Id="rId26" Type="http://schemas.openxmlformats.org/officeDocument/2006/relationships/image" Target="../media/image39.svg"/><Relationship Id="rId3" Type="http://schemas.openxmlformats.org/officeDocument/2006/relationships/audio" Target="../media/audio25.wav"/><Relationship Id="rId21" Type="http://schemas.openxmlformats.org/officeDocument/2006/relationships/image" Target="../media/image19.gif"/><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image" Target="../media/image27.png"/><Relationship Id="rId25" Type="http://schemas.openxmlformats.org/officeDocument/2006/relationships/image" Target="../media/image38.png"/><Relationship Id="rId2" Type="http://schemas.openxmlformats.org/officeDocument/2006/relationships/notesSlide" Target="../notesSlides/notesSlide7.xml"/><Relationship Id="rId16" Type="http://schemas.openxmlformats.org/officeDocument/2006/relationships/image" Target="../media/image34.png"/><Relationship Id="rId20" Type="http://schemas.openxmlformats.org/officeDocument/2006/relationships/image" Target="../media/image29.gif"/><Relationship Id="rId29"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audio" Target="../media/audio27.wav"/><Relationship Id="rId15" Type="http://schemas.openxmlformats.org/officeDocument/2006/relationships/image" Target="../media/image33.png"/><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audio" Target="../media/audio32.wav"/><Relationship Id="rId19" Type="http://schemas.openxmlformats.org/officeDocument/2006/relationships/audio" Target="../media/audio35.wav"/><Relationship Id="rId31" Type="http://schemas.openxmlformats.org/officeDocument/2006/relationships/image" Target="../media/image44.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32.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image" Target="../media/image47.png"/><Relationship Id="rId5" Type="http://schemas.openxmlformats.org/officeDocument/2006/relationships/audio" Target="../media/audio38.wav"/><Relationship Id="rId10" Type="http://schemas.openxmlformats.org/officeDocument/2006/relationships/audio" Target="../media/audio42.wav"/><Relationship Id="rId4" Type="http://schemas.openxmlformats.org/officeDocument/2006/relationships/audio" Target="../media/audio37.wav"/><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audio" Target="../media/audio51.wav"/><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svg"/><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46.png"/><Relationship Id="rId5" Type="http://schemas.openxmlformats.org/officeDocument/2006/relationships/audio" Target="../media/audio45.wav"/><Relationship Id="rId15" Type="http://schemas.openxmlformats.org/officeDocument/2006/relationships/image" Target="../media/image50.png"/><Relationship Id="rId10" Type="http://schemas.openxmlformats.org/officeDocument/2006/relationships/audio" Target="../media/audio50.wav"/><Relationship Id="rId19" Type="http://schemas.openxmlformats.org/officeDocument/2006/relationships/image" Target="../media/image54.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600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6037031"/>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Plural definite article ‘les’</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400" b="1" spc="-1" dirty="0">
                <a:solidFill>
                  <a:srgbClr val="E7E6E6">
                    <a:lumMod val="25000"/>
                  </a:srgbClr>
                </a:solidFill>
                <a:latin typeface="Century Gothic" panose="020B0502020202020204" pitchFamily="34" charset="0"/>
                <a:ea typeface="Century Gothic"/>
                <a:sym typeface="Arial"/>
              </a:rPr>
              <a:t>SSC [r]</a:t>
            </a:r>
            <a:endPar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endParaRP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210840"/>
            <a:ext cx="4350240" cy="1144800"/>
          </a:xfrm>
        </p:spPr>
        <p:txBody>
          <a:bodyPr/>
          <a:lstStyle/>
          <a:p>
            <a:pPr algn="ctr"/>
            <a:r>
              <a:rPr lang="en-GB" sz="3600" b="1" spc="-1" dirty="0">
                <a:solidFill>
                  <a:schemeClr val="bg2">
                    <a:lumMod val="25000"/>
                  </a:schemeClr>
                </a:solidFill>
                <a:latin typeface="Century Gothic" panose="020B0502020202020204" pitchFamily="34" charset="0"/>
                <a:ea typeface="Century Gothic"/>
              </a:rPr>
              <a:t>Expressing likes and saying what I and others do</a:t>
            </a:r>
            <a:endParaRPr lang="en-GB" sz="36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37632EF9-F91F-4BA6-B114-F6C5C1499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7" y="1222262"/>
            <a:ext cx="1450567" cy="1414806"/>
          </a:xfrm>
          <a:prstGeom prst="rect">
            <a:avLst/>
          </a:prstGeom>
        </p:spPr>
      </p:pic>
      <p:sp>
        <p:nvSpPr>
          <p:cNvPr id="8" name="Title 1">
            <a:extLst>
              <a:ext uri="{FF2B5EF4-FFF2-40B4-BE49-F238E27FC236}">
                <a16:creationId xmlns:a16="http://schemas.microsoft.com/office/drawing/2014/main" id="{747F7183-2313-4800-ADAF-B6013D10BEF1}"/>
              </a:ext>
            </a:extLst>
          </p:cNvPr>
          <p:cNvSpPr txBox="1">
            <a:spLocks/>
          </p:cNvSpPr>
          <p:nvPr/>
        </p:nvSpPr>
        <p:spPr>
          <a:xfrm rot="20567045">
            <a:off x="-54151" y="184703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600" b="1" kern="0" spc="-1" dirty="0">
                <a:solidFill>
                  <a:srgbClr val="3B3838"/>
                </a:solidFill>
                <a:latin typeface="Cavolini" panose="03000502040302020204" pitchFamily="66" charset="0"/>
                <a:ea typeface="Century Gothic"/>
                <a:cs typeface="Cavolini" panose="03000502040302020204" pitchFamily="66" charset="0"/>
              </a:rPr>
              <a:t>Un spectacle !</a:t>
            </a:r>
            <a:endParaRPr lang="en-GB" sz="3600" kern="0" dirty="0">
              <a:solidFill>
                <a:srgbClr val="3B3838"/>
              </a:solidFill>
              <a:latin typeface="Cavolini" panose="03000502040302020204" pitchFamily="66" charset="0"/>
              <a:cs typeface="Cavolini" panose="03000502040302020204" pitchFamily="66" charset="0"/>
            </a:endParaRPr>
          </a:p>
        </p:txBody>
      </p:sp>
      <p:pic>
        <p:nvPicPr>
          <p:cNvPr id="6" name="Picture 5">
            <a:extLst>
              <a:ext uri="{FF2B5EF4-FFF2-40B4-BE49-F238E27FC236}">
                <a16:creationId xmlns:a16="http://schemas.microsoft.com/office/drawing/2014/main" id="{0DCEB02A-E9F3-4664-A394-1003A65CD9E7}"/>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532001" y="2300770"/>
            <a:ext cx="2836049" cy="2265756"/>
          </a:xfrm>
          <a:prstGeom prst="rect">
            <a:avLst/>
          </a:prstGeom>
        </p:spPr>
      </p:pic>
      <p:pic>
        <p:nvPicPr>
          <p:cNvPr id="9" name="Picture 8">
            <a:extLst>
              <a:ext uri="{FF2B5EF4-FFF2-40B4-BE49-F238E27FC236}">
                <a16:creationId xmlns:a16="http://schemas.microsoft.com/office/drawing/2014/main" id="{AB182040-3F04-4E3A-BBA3-11F46FD5BD49}"/>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2825083" y="3422636"/>
            <a:ext cx="1685957" cy="2072628"/>
          </a:xfrm>
          <a:prstGeom prst="rect">
            <a:avLst/>
          </a:prstGeom>
        </p:spPr>
      </p:pic>
      <p:pic>
        <p:nvPicPr>
          <p:cNvPr id="13" name="Picture 12">
            <a:extLst>
              <a:ext uri="{FF2B5EF4-FFF2-40B4-BE49-F238E27FC236}">
                <a16:creationId xmlns:a16="http://schemas.microsoft.com/office/drawing/2014/main" id="{30A84FFE-4107-439F-842F-4BF10EB2976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91906" y="3117541"/>
            <a:ext cx="2515367" cy="1667831"/>
          </a:xfrm>
          <a:prstGeom prst="rect">
            <a:avLst/>
          </a:prstGeom>
        </p:spPr>
      </p:pic>
      <p:pic>
        <p:nvPicPr>
          <p:cNvPr id="14" name="Picture 13">
            <a:extLst>
              <a:ext uri="{FF2B5EF4-FFF2-40B4-BE49-F238E27FC236}">
                <a16:creationId xmlns:a16="http://schemas.microsoft.com/office/drawing/2014/main" id="{C7AA28CC-CB96-4573-ACB8-A3A0771367E8}"/>
              </a:ext>
            </a:extLst>
          </p:cNvPr>
          <p:cNvPicPr>
            <a:picLocks noChangeAspect="1"/>
          </p:cNvPicPr>
          <p:nvPr/>
        </p:nvPicPr>
        <p:blipFill>
          <a:blip r:embed="rId8"/>
          <a:stretch>
            <a:fillRect/>
          </a:stretch>
        </p:blipFill>
        <p:spPr>
          <a:xfrm>
            <a:off x="1231339" y="3828816"/>
            <a:ext cx="2189543" cy="1554481"/>
          </a:xfrm>
          <a:prstGeom prst="rect">
            <a:avLst/>
          </a:prstGeom>
        </p:spPr>
      </p:pic>
      <p:pic>
        <p:nvPicPr>
          <p:cNvPr id="5" name="Picture 4">
            <a:extLst>
              <a:ext uri="{FF2B5EF4-FFF2-40B4-BE49-F238E27FC236}">
                <a16:creationId xmlns:a16="http://schemas.microsoft.com/office/drawing/2014/main" id="{A54944C7-4AD3-461B-B8B1-BC165B196605}"/>
              </a:ext>
            </a:extLst>
          </p:cNvPr>
          <p:cNvPicPr>
            <a:picLocks noChangeAspect="1"/>
          </p:cNvPicPr>
          <p:nvPr/>
        </p:nvPicPr>
        <p:blipFill>
          <a:blip r:embed="rId9"/>
          <a:stretch>
            <a:fillRect/>
          </a:stretch>
        </p:blipFill>
        <p:spPr>
          <a:xfrm rot="688304">
            <a:off x="2407065" y="3914207"/>
            <a:ext cx="1615440" cy="695985"/>
          </a:xfrm>
          <a:prstGeom prst="rect">
            <a:avLst/>
          </a:prstGeom>
        </p:spPr>
      </p:pic>
      <p:pic>
        <p:nvPicPr>
          <p:cNvPr id="4" name="Picture 3">
            <a:extLst>
              <a:ext uri="{FF2B5EF4-FFF2-40B4-BE49-F238E27FC236}">
                <a16:creationId xmlns:a16="http://schemas.microsoft.com/office/drawing/2014/main" id="{97CAB8CF-4B55-4939-94B9-D6C01FA228A5}"/>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459964" y="3757710"/>
            <a:ext cx="1003632" cy="859582"/>
          </a:xfrm>
          <a:prstGeom prst="rect">
            <a:avLst/>
          </a:prstGeom>
        </p:spPr>
      </p:pic>
      <p:pic>
        <p:nvPicPr>
          <p:cNvPr id="11" name="Picture 10">
            <a:extLst>
              <a:ext uri="{FF2B5EF4-FFF2-40B4-BE49-F238E27FC236}">
                <a16:creationId xmlns:a16="http://schemas.microsoft.com/office/drawing/2014/main" id="{BC75BC02-D27A-4FEF-8811-5BCEA355EB67}"/>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188160" y="4306314"/>
            <a:ext cx="1446847" cy="1182113"/>
          </a:xfrm>
          <a:prstGeom prst="rect">
            <a:avLst/>
          </a:prstGeom>
        </p:spPr>
      </p:pic>
      <p:pic>
        <p:nvPicPr>
          <p:cNvPr id="3" name="Picture 2">
            <a:extLst>
              <a:ext uri="{FF2B5EF4-FFF2-40B4-BE49-F238E27FC236}">
                <a16:creationId xmlns:a16="http://schemas.microsoft.com/office/drawing/2014/main" id="{F1994D19-0120-4197-970A-06C6F45FADF6}"/>
              </a:ext>
            </a:extLst>
          </p:cNvPr>
          <p:cNvPicPr>
            <a:picLocks noChangeAspect="1"/>
          </p:cNvPicPr>
          <p:nvPr/>
        </p:nvPicPr>
        <p:blipFill>
          <a:blip r:embed="rId12"/>
          <a:stretch>
            <a:fillRect/>
          </a:stretch>
        </p:blipFill>
        <p:spPr>
          <a:xfrm>
            <a:off x="459964" y="5272677"/>
            <a:ext cx="885695" cy="385277"/>
          </a:xfrm>
          <a:prstGeom prst="rect">
            <a:avLst/>
          </a:prstGeom>
        </p:spPr>
      </p:pic>
      <p:sp>
        <p:nvSpPr>
          <p:cNvPr id="17" name="Title 1">
            <a:extLst>
              <a:ext uri="{FF2B5EF4-FFF2-40B4-BE49-F238E27FC236}">
                <a16:creationId xmlns:a16="http://schemas.microsoft.com/office/drawing/2014/main" id="{A172B831-5D99-4A32-9D40-5410EFBDF3E6}"/>
              </a:ext>
            </a:extLst>
          </p:cNvPr>
          <p:cNvSpPr txBox="1">
            <a:spLocks/>
          </p:cNvSpPr>
          <p:nvPr/>
        </p:nvSpPr>
        <p:spPr>
          <a:xfrm>
            <a:off x="4511040" y="6083244"/>
            <a:ext cx="768096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spc="-1" dirty="0">
                <a:solidFill>
                  <a:srgbClr val="3B3838"/>
                </a:solidFill>
                <a:latin typeface="Cavolini" panose="03000502040302020204" pitchFamily="66" charset="0"/>
                <a:ea typeface="Century Gothic"/>
                <a:cs typeface="Cavolini" panose="03000502040302020204" pitchFamily="66" charset="0"/>
              </a:rPr>
              <a:t>le spectacle de fin </a:t>
            </a:r>
            <a:r>
              <a:rPr lang="en-GB" sz="2000" b="1" kern="0" spc="-1" dirty="0" err="1">
                <a:solidFill>
                  <a:srgbClr val="3B3838"/>
                </a:solidFill>
                <a:latin typeface="Cavolini" panose="03000502040302020204" pitchFamily="66" charset="0"/>
                <a:ea typeface="Century Gothic"/>
                <a:cs typeface="Cavolini" panose="03000502040302020204" pitchFamily="66" charset="0"/>
              </a:rPr>
              <a:t>d’année</a:t>
            </a:r>
            <a:r>
              <a:rPr lang="en-GB" sz="2000" b="1" kern="0" spc="-1" dirty="0">
                <a:solidFill>
                  <a:srgbClr val="3B3838"/>
                </a:solidFill>
                <a:latin typeface="Cavolini" panose="03000502040302020204" pitchFamily="66" charset="0"/>
                <a:ea typeface="Century Gothic"/>
                <a:cs typeface="Cavolini" panose="03000502040302020204" pitchFamily="66" charset="0"/>
              </a:rPr>
              <a:t> – the end of year show</a:t>
            </a:r>
            <a:endParaRPr lang="en-GB" sz="2000" kern="0" dirty="0">
              <a:solidFill>
                <a:srgbClr val="3B3838"/>
              </a:solidFill>
              <a:latin typeface="Cavolini" panose="03000502040302020204" pitchFamily="66" charset="0"/>
              <a:cs typeface="Cavolini" panose="03000502040302020204" pitchFamily="66"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S10_t.wav"/>
            </a:hlinkClick>
          </p:cNvPr>
          <p:cNvSpPr/>
          <p:nvPr/>
        </p:nvSpPr>
        <p:spPr>
          <a:xfrm>
            <a:off x="211347" y="9092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spectacle de fin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d’année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977687" y="467257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Eugénie</a:t>
            </a:r>
            <a:r>
              <a:rPr kumimoji="0" lang="en-GB" sz="2400" b="0" i="0" u="none" strike="noStrike" kern="1200" cap="none" spc="-1" normalizeH="0" baseline="0" noProof="0" dirty="0">
                <a:ln>
                  <a:noFill/>
                </a:ln>
                <a:solidFill>
                  <a:srgbClr val="002060"/>
                </a:solidFill>
                <a:effectLst/>
                <a:uLnTx/>
                <a:uFillTx/>
                <a:latin typeface="Century Gothic"/>
                <a:ea typeface="Century Gothic"/>
              </a:rPr>
              <a:t> is looking forward to</a:t>
            </a:r>
            <a:r>
              <a:rPr kumimoji="0" lang="en-GB" sz="2400" b="0" i="0" u="none" strike="noStrike" kern="1200" cap="none" spc="-1" normalizeH="0" noProof="0" dirty="0">
                <a:ln>
                  <a:noFill/>
                </a:ln>
                <a:solidFill>
                  <a:srgbClr val="002060"/>
                </a:solidFill>
                <a:effectLst/>
                <a:uLnTx/>
                <a:uFillTx/>
                <a:latin typeface="Century Gothic"/>
                <a:ea typeface="Century Gothic"/>
              </a:rPr>
              <a:t> the end of year show.  What does she say about it?</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culture</a:t>
            </a:r>
          </a:p>
        </p:txBody>
      </p:sp>
      <p:sp>
        <p:nvSpPr>
          <p:cNvPr id="13" name="Google Shape;601;p10">
            <a:extLst>
              <a:ext uri="{FF2B5EF4-FFF2-40B4-BE49-F238E27FC236}">
                <a16:creationId xmlns:a16="http://schemas.microsoft.com/office/drawing/2014/main" id="{7503722D-3FD5-4142-84FD-E97AF851AB37}"/>
              </a:ext>
            </a:extLst>
          </p:cNvPr>
          <p:cNvSpPr txBox="1"/>
          <p:nvPr/>
        </p:nvSpPr>
        <p:spPr>
          <a:xfrm>
            <a:off x="380589" y="1402130"/>
            <a:ext cx="5420126" cy="2677616"/>
          </a:xfrm>
          <a:prstGeom prst="rect">
            <a:avLst/>
          </a:prstGeom>
          <a:solidFill>
            <a:srgbClr val="EFEEF6"/>
          </a:solidFill>
          <a:ln w="9525" cap="flat" cmpd="sng">
            <a:solidFill>
              <a:srgbClr val="786EB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002060"/>
                </a:solidFill>
                <a:latin typeface="Century Gothic"/>
                <a:ea typeface="Century Gothic"/>
                <a:cs typeface="Century Gothic"/>
                <a:sym typeface="Century Gothic"/>
              </a:rPr>
              <a:t>School assemblies are not very common in France but pupils like preparing a show (</a:t>
            </a:r>
            <a:r>
              <a:rPr lang="en-GB" sz="2400" b="1">
                <a:solidFill>
                  <a:srgbClr val="002060"/>
                </a:solidFill>
                <a:latin typeface="Century Gothic"/>
                <a:ea typeface="Century Gothic"/>
                <a:cs typeface="Century Gothic"/>
                <a:sym typeface="Century Gothic"/>
              </a:rPr>
              <a:t>un spectacle</a:t>
            </a:r>
            <a:r>
              <a:rPr lang="en-GB" sz="2400">
                <a:solidFill>
                  <a:srgbClr val="002060"/>
                </a:solidFill>
                <a:latin typeface="Century Gothic"/>
                <a:ea typeface="Century Gothic"/>
                <a:cs typeface="Century Gothic"/>
                <a:sym typeface="Century Gothic"/>
              </a:rPr>
              <a:t>) for the end of the year.  They rehearse in the big hall or gym. Sometimes they wear a costume </a:t>
            </a:r>
            <a:br>
              <a:rPr lang="en-GB" sz="2400">
                <a:solidFill>
                  <a:srgbClr val="002060"/>
                </a:solidFill>
                <a:latin typeface="Century Gothic"/>
                <a:ea typeface="Century Gothic"/>
                <a:cs typeface="Century Gothic"/>
                <a:sym typeface="Century Gothic"/>
              </a:rPr>
            </a:br>
            <a:r>
              <a:rPr lang="en-GB" sz="2400">
                <a:solidFill>
                  <a:srgbClr val="002060"/>
                </a:solidFill>
                <a:latin typeface="Century Gothic"/>
                <a:ea typeface="Century Gothic"/>
                <a:cs typeface="Century Gothic"/>
                <a:sym typeface="Century Gothic"/>
              </a:rPr>
              <a:t>(</a:t>
            </a:r>
            <a:r>
              <a:rPr lang="en-GB" sz="2400" b="1">
                <a:solidFill>
                  <a:srgbClr val="002060"/>
                </a:solidFill>
                <a:latin typeface="Century Gothic"/>
                <a:ea typeface="Century Gothic"/>
                <a:cs typeface="Century Gothic"/>
                <a:sym typeface="Century Gothic"/>
              </a:rPr>
              <a:t>un déguisement</a:t>
            </a:r>
            <a:r>
              <a:rPr lang="en-GB" sz="2400">
                <a:solidFill>
                  <a:srgbClr val="002060"/>
                </a:solidFill>
                <a:latin typeface="Century Gothic"/>
                <a:ea typeface="Century Gothic"/>
                <a:cs typeface="Century Gothic"/>
                <a:sym typeface="Century Gothic"/>
              </a:rPr>
              <a:t>), too.</a:t>
            </a:r>
            <a:endParaRPr sz="2400">
              <a:solidFill>
                <a:schemeClr val="dk1"/>
              </a:solidFill>
              <a:latin typeface="Arial"/>
              <a:ea typeface="Arial"/>
              <a:cs typeface="Arial"/>
              <a:sym typeface="Arial"/>
            </a:endParaRPr>
          </a:p>
        </p:txBody>
      </p:sp>
      <p:pic>
        <p:nvPicPr>
          <p:cNvPr id="14" name="Google Shape;618;p10" descr="A picture containing doll&#10;&#10;Description automatically generated">
            <a:extLst>
              <a:ext uri="{FF2B5EF4-FFF2-40B4-BE49-F238E27FC236}">
                <a16:creationId xmlns:a16="http://schemas.microsoft.com/office/drawing/2014/main" id="{2FD835CE-F446-42A7-87DA-B5B9E5A5D27A}"/>
              </a:ext>
            </a:extLst>
          </p:cNvPr>
          <p:cNvPicPr preferRelativeResize="0"/>
          <p:nvPr/>
        </p:nvPicPr>
        <p:blipFill rotWithShape="1">
          <a:blip r:embed="rId4">
            <a:alphaModFix/>
          </a:blip>
          <a:srcRect/>
          <a:stretch/>
        </p:blipFill>
        <p:spPr>
          <a:xfrm flipH="1">
            <a:off x="284686" y="4610532"/>
            <a:ext cx="1451440" cy="2012962"/>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DE940094-AC45-4D2D-B9FF-853C8BE06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6029" y="129027"/>
            <a:ext cx="1270347" cy="1159628"/>
          </a:xfrm>
          <a:prstGeom prst="rect">
            <a:avLst/>
          </a:prstGeom>
        </p:spPr>
      </p:pic>
      <p:grpSp>
        <p:nvGrpSpPr>
          <p:cNvPr id="6" name="Group 5">
            <a:extLst>
              <a:ext uri="{FF2B5EF4-FFF2-40B4-BE49-F238E27FC236}">
                <a16:creationId xmlns:a16="http://schemas.microsoft.com/office/drawing/2014/main" id="{1345BFFE-F930-46B9-8B6A-18A8E1FF6592}"/>
              </a:ext>
            </a:extLst>
          </p:cNvPr>
          <p:cNvGrpSpPr/>
          <p:nvPr/>
        </p:nvGrpSpPr>
        <p:grpSpPr>
          <a:xfrm>
            <a:off x="6764442" y="1682949"/>
            <a:ext cx="4322880" cy="3357184"/>
            <a:chOff x="6746139" y="3371789"/>
            <a:chExt cx="4322880" cy="3357184"/>
          </a:xfrm>
        </p:grpSpPr>
        <p:pic>
          <p:nvPicPr>
            <p:cNvPr id="17" name="Picture 16">
              <a:extLst>
                <a:ext uri="{FF2B5EF4-FFF2-40B4-BE49-F238E27FC236}">
                  <a16:creationId xmlns:a16="http://schemas.microsoft.com/office/drawing/2014/main" id="{F5D58766-C6DB-4C20-8D50-EC94518FF2D1}"/>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8089980" y="3371789"/>
              <a:ext cx="2836049" cy="2265756"/>
            </a:xfrm>
            <a:prstGeom prst="rect">
              <a:avLst/>
            </a:prstGeom>
          </p:spPr>
        </p:pic>
        <p:pic>
          <p:nvPicPr>
            <p:cNvPr id="18" name="Picture 17">
              <a:extLst>
                <a:ext uri="{FF2B5EF4-FFF2-40B4-BE49-F238E27FC236}">
                  <a16:creationId xmlns:a16="http://schemas.microsoft.com/office/drawing/2014/main" id="{95840818-345E-4C1D-A499-139006A142EA}"/>
                </a:ext>
              </a:extLst>
            </p:cNvPr>
            <p:cNvPicPr>
              <a:picLocks noChangeAspect="1"/>
            </p:cNvPicPr>
            <p:nvPr/>
          </p:nvPicPr>
          <p:blipFill>
            <a:blip r:embed="rId7">
              <a:clrChange>
                <a:clrFrom>
                  <a:srgbClr val="F7F7F7"/>
                </a:clrFrom>
                <a:clrTo>
                  <a:srgbClr val="F7F7F7">
                    <a:alpha val="0"/>
                  </a:srgbClr>
                </a:clrTo>
              </a:clrChange>
            </a:blip>
            <a:stretch>
              <a:fillRect/>
            </a:stretch>
          </p:blipFill>
          <p:spPr>
            <a:xfrm>
              <a:off x="9383062" y="4493655"/>
              <a:ext cx="1685957" cy="2072628"/>
            </a:xfrm>
            <a:prstGeom prst="rect">
              <a:avLst/>
            </a:prstGeom>
          </p:spPr>
        </p:pic>
        <p:pic>
          <p:nvPicPr>
            <p:cNvPr id="19" name="Picture 18">
              <a:extLst>
                <a:ext uri="{FF2B5EF4-FFF2-40B4-BE49-F238E27FC236}">
                  <a16:creationId xmlns:a16="http://schemas.microsoft.com/office/drawing/2014/main" id="{9FD2BF66-C952-46E7-B639-505C5B7AC4E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49885" y="4188560"/>
              <a:ext cx="2515367" cy="1667831"/>
            </a:xfrm>
            <a:prstGeom prst="rect">
              <a:avLst/>
            </a:prstGeom>
          </p:spPr>
        </p:pic>
        <p:pic>
          <p:nvPicPr>
            <p:cNvPr id="20" name="Picture 19">
              <a:extLst>
                <a:ext uri="{FF2B5EF4-FFF2-40B4-BE49-F238E27FC236}">
                  <a16:creationId xmlns:a16="http://schemas.microsoft.com/office/drawing/2014/main" id="{537D49E5-512B-4DA0-A9EB-FF58AA348F26}"/>
                </a:ext>
              </a:extLst>
            </p:cNvPr>
            <p:cNvPicPr>
              <a:picLocks noChangeAspect="1"/>
            </p:cNvPicPr>
            <p:nvPr/>
          </p:nvPicPr>
          <p:blipFill>
            <a:blip r:embed="rId9"/>
            <a:stretch>
              <a:fillRect/>
            </a:stretch>
          </p:blipFill>
          <p:spPr>
            <a:xfrm>
              <a:off x="7789318" y="4899835"/>
              <a:ext cx="2189543" cy="1554481"/>
            </a:xfrm>
            <a:prstGeom prst="rect">
              <a:avLst/>
            </a:prstGeom>
          </p:spPr>
        </p:pic>
        <p:pic>
          <p:nvPicPr>
            <p:cNvPr id="21" name="Picture 20">
              <a:extLst>
                <a:ext uri="{FF2B5EF4-FFF2-40B4-BE49-F238E27FC236}">
                  <a16:creationId xmlns:a16="http://schemas.microsoft.com/office/drawing/2014/main" id="{66A2442B-CB5E-47C2-9307-92A31A382859}"/>
                </a:ext>
              </a:extLst>
            </p:cNvPr>
            <p:cNvPicPr>
              <a:picLocks noChangeAspect="1"/>
            </p:cNvPicPr>
            <p:nvPr/>
          </p:nvPicPr>
          <p:blipFill>
            <a:blip r:embed="rId10"/>
            <a:stretch>
              <a:fillRect/>
            </a:stretch>
          </p:blipFill>
          <p:spPr>
            <a:xfrm rot="688304">
              <a:off x="8965044" y="4985226"/>
              <a:ext cx="1615440" cy="695985"/>
            </a:xfrm>
            <a:prstGeom prst="rect">
              <a:avLst/>
            </a:prstGeom>
          </p:spPr>
        </p:pic>
        <p:pic>
          <p:nvPicPr>
            <p:cNvPr id="22" name="Picture 21">
              <a:extLst>
                <a:ext uri="{FF2B5EF4-FFF2-40B4-BE49-F238E27FC236}">
                  <a16:creationId xmlns:a16="http://schemas.microsoft.com/office/drawing/2014/main" id="{D0FE2D93-B813-4482-81D8-B0799998E5A7}"/>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7017943" y="4828729"/>
              <a:ext cx="1003632" cy="859582"/>
            </a:xfrm>
            <a:prstGeom prst="rect">
              <a:avLst/>
            </a:prstGeom>
          </p:spPr>
        </p:pic>
        <p:pic>
          <p:nvPicPr>
            <p:cNvPr id="23" name="Picture 22">
              <a:extLst>
                <a:ext uri="{FF2B5EF4-FFF2-40B4-BE49-F238E27FC236}">
                  <a16:creationId xmlns:a16="http://schemas.microsoft.com/office/drawing/2014/main" id="{04142ED9-C0D3-4EA4-964E-D41924E8CE66}"/>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6746139" y="5377333"/>
              <a:ext cx="1446847" cy="1182113"/>
            </a:xfrm>
            <a:prstGeom prst="rect">
              <a:avLst/>
            </a:prstGeom>
          </p:spPr>
        </p:pic>
        <p:pic>
          <p:nvPicPr>
            <p:cNvPr id="24" name="Picture 23">
              <a:extLst>
                <a:ext uri="{FF2B5EF4-FFF2-40B4-BE49-F238E27FC236}">
                  <a16:creationId xmlns:a16="http://schemas.microsoft.com/office/drawing/2014/main" id="{BADA1BA6-D391-413B-9E21-292DF636A3FA}"/>
                </a:ext>
              </a:extLst>
            </p:cNvPr>
            <p:cNvPicPr>
              <a:picLocks noChangeAspect="1"/>
            </p:cNvPicPr>
            <p:nvPr/>
          </p:nvPicPr>
          <p:blipFill>
            <a:blip r:embed="rId13"/>
            <a:stretch>
              <a:fillRect/>
            </a:stretch>
          </p:blipFill>
          <p:spPr>
            <a:xfrm>
              <a:off x="7017943" y="6343696"/>
              <a:ext cx="885695" cy="385277"/>
            </a:xfrm>
            <a:prstGeom prst="rect">
              <a:avLst/>
            </a:prstGeom>
          </p:spPr>
        </p:pic>
      </p:grpSp>
    </p:spTree>
    <p:extLst>
      <p:ext uri="{BB962C8B-B14F-4D97-AF65-F5344CB8AC3E}">
        <p14:creationId xmlns:p14="http://schemas.microsoft.com/office/powerpoint/2010/main" val="29285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6" name="S11_i.wav"/>
            </a:hlinkClick>
            <a:extLst>
              <a:ext uri="{FF2B5EF4-FFF2-40B4-BE49-F238E27FC236}">
                <a16:creationId xmlns:a16="http://schemas.microsoft.com/office/drawing/2014/main" id="{C503B75F-EEA8-474E-BD01-2DFDCD149CF0}"/>
              </a:ext>
            </a:extLst>
          </p:cNvPr>
          <p:cNvSpPr/>
          <p:nvPr/>
        </p:nvSpPr>
        <p:spPr>
          <a:xfrm>
            <a:off x="1075609" y="182385"/>
            <a:ext cx="9635933"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S11_i.wav"/>
            </a:hlinkClick>
            <a:extLst>
              <a:ext uri="{FF2B5EF4-FFF2-40B4-BE49-F238E27FC236}">
                <a16:creationId xmlns:a16="http://schemas.microsoft.com/office/drawing/2014/main" id="{D74C7BB7-F8B7-4B43-96F0-E457B05A48D8}"/>
              </a:ext>
            </a:extLst>
          </p:cNvPr>
          <p:cNvSpPr/>
          <p:nvPr/>
        </p:nvSpPr>
        <p:spPr>
          <a:xfrm>
            <a:off x="1090036" y="205917"/>
            <a:ext cx="8937523"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opinions.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exactement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9" name="Google Shape;607;p10">
            <a:extLst>
              <a:ext uri="{FF2B5EF4-FFF2-40B4-BE49-F238E27FC236}">
                <a16:creationId xmlns:a16="http://schemas.microsoft.com/office/drawing/2014/main" id="{7673A450-9BF5-4C1D-9022-5E4ED0BAA502}"/>
              </a:ext>
            </a:extLst>
          </p:cNvPr>
          <p:cNvSpPr/>
          <p:nvPr/>
        </p:nvSpPr>
        <p:spPr>
          <a:xfrm>
            <a:off x="1710467" y="1432611"/>
            <a:ext cx="4195335" cy="790518"/>
          </a:xfrm>
          <a:prstGeom prst="wedgeRoundRectCallout">
            <a:avLst>
              <a:gd name="adj1" fmla="val -54014"/>
              <a:gd name="adj2" fmla="val 19656"/>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spectacle.</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608;p10">
            <a:hlinkClick r:id="" action="ppaction://noaction">
              <a:snd r:embed="rId7" name="S11_1.wav"/>
            </a:hlinkClick>
            <a:extLst>
              <a:ext uri="{FF2B5EF4-FFF2-40B4-BE49-F238E27FC236}">
                <a16:creationId xmlns:a16="http://schemas.microsoft.com/office/drawing/2014/main" id="{D51EEA9E-BF90-4848-9603-888248CB081F}"/>
              </a:ext>
            </a:extLst>
          </p:cNvPr>
          <p:cNvSpPr/>
          <p:nvPr/>
        </p:nvSpPr>
        <p:spPr>
          <a:xfrm>
            <a:off x="154701" y="1679920"/>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610;p10">
            <a:hlinkClick r:id="" action="ppaction://noaction">
              <a:snd r:embed="rId8" name="S11_2.wav"/>
            </a:hlinkClick>
            <a:extLst>
              <a:ext uri="{FF2B5EF4-FFF2-40B4-BE49-F238E27FC236}">
                <a16:creationId xmlns:a16="http://schemas.microsoft.com/office/drawing/2014/main" id="{8C34E381-DD9E-43A5-A0A6-2433B6CAE5A7}"/>
              </a:ext>
            </a:extLst>
          </p:cNvPr>
          <p:cNvSpPr/>
          <p:nvPr/>
        </p:nvSpPr>
        <p:spPr>
          <a:xfrm>
            <a:off x="108353" y="2977916"/>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FFFFFF"/>
                </a:solidFill>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612;p10">
            <a:hlinkClick r:id="" action="ppaction://noaction">
              <a:snd r:embed="rId9" name="S11_3.wav"/>
            </a:hlinkClick>
            <a:extLst>
              <a:ext uri="{FF2B5EF4-FFF2-40B4-BE49-F238E27FC236}">
                <a16:creationId xmlns:a16="http://schemas.microsoft.com/office/drawing/2014/main" id="{889A69D4-B55E-48A2-85F6-A34DBA2C9757}"/>
              </a:ext>
            </a:extLst>
          </p:cNvPr>
          <p:cNvSpPr/>
          <p:nvPr/>
        </p:nvSpPr>
        <p:spPr>
          <a:xfrm>
            <a:off x="100692" y="4422197"/>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614;p10">
            <a:extLst>
              <a:ext uri="{FF2B5EF4-FFF2-40B4-BE49-F238E27FC236}">
                <a16:creationId xmlns:a16="http://schemas.microsoft.com/office/drawing/2014/main" id="{369DA557-A63A-479C-A3F3-C55A33D2FE02}"/>
              </a:ext>
            </a:extLst>
          </p:cNvPr>
          <p:cNvSpPr/>
          <p:nvPr/>
        </p:nvSpPr>
        <p:spPr>
          <a:xfrm>
            <a:off x="1727581" y="2720669"/>
            <a:ext cx="4111545" cy="980995"/>
          </a:xfrm>
          <a:prstGeom prst="wedgeRoundRectCallout">
            <a:avLst>
              <a:gd name="adj1" fmla="val -56437"/>
              <a:gd name="adj2" fmla="val 217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chansons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616;p10">
            <a:extLst>
              <a:ext uri="{FF2B5EF4-FFF2-40B4-BE49-F238E27FC236}">
                <a16:creationId xmlns:a16="http://schemas.microsoft.com/office/drawing/2014/main" id="{E3D32B27-3987-4629-90F3-812F94D86FE9}"/>
              </a:ext>
            </a:extLst>
          </p:cNvPr>
          <p:cNvSpPr/>
          <p:nvPr/>
        </p:nvSpPr>
        <p:spPr>
          <a:xfrm>
            <a:off x="1727581" y="4110952"/>
            <a:ext cx="4130236" cy="893780"/>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listes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angle: Rounded Corners 3">
            <a:extLst>
              <a:ext uri="{FF2B5EF4-FFF2-40B4-BE49-F238E27FC236}">
                <a16:creationId xmlns:a16="http://schemas.microsoft.com/office/drawing/2014/main" id="{A54248BB-E0F8-4866-A615-FE8490F49708}"/>
              </a:ext>
            </a:extLst>
          </p:cNvPr>
          <p:cNvSpPr/>
          <p:nvPr/>
        </p:nvSpPr>
        <p:spPr>
          <a:xfrm>
            <a:off x="1834148" y="3211166"/>
            <a:ext cx="3484932" cy="381721"/>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chanson | chansons</a:t>
            </a:r>
          </a:p>
        </p:txBody>
      </p:sp>
      <p:pic>
        <p:nvPicPr>
          <p:cNvPr id="39" name="Google Shape;618;p10" descr="A picture containing doll&#10;&#10;Description automatically generated">
            <a:extLst>
              <a:ext uri="{FF2B5EF4-FFF2-40B4-BE49-F238E27FC236}">
                <a16:creationId xmlns:a16="http://schemas.microsoft.com/office/drawing/2014/main" id="{78E15029-0F8E-4C94-B623-DEE428F505FC}"/>
              </a:ext>
            </a:extLst>
          </p:cNvPr>
          <p:cNvPicPr preferRelativeResize="0"/>
          <p:nvPr/>
        </p:nvPicPr>
        <p:blipFill rotWithShape="1">
          <a:blip r:embed="rId10">
            <a:alphaModFix/>
          </a:blip>
          <a:srcRect b="46482"/>
          <a:stretch/>
        </p:blipFill>
        <p:spPr>
          <a:xfrm>
            <a:off x="611901" y="1422090"/>
            <a:ext cx="1001498" cy="893779"/>
          </a:xfrm>
          <a:prstGeom prst="rect">
            <a:avLst/>
          </a:prstGeom>
          <a:noFill/>
          <a:ln>
            <a:noFill/>
          </a:ln>
        </p:spPr>
      </p:pic>
      <p:pic>
        <p:nvPicPr>
          <p:cNvPr id="40" name="Google Shape;618;p10" descr="A picture containing doll&#10;&#10;Description automatically generated">
            <a:extLst>
              <a:ext uri="{FF2B5EF4-FFF2-40B4-BE49-F238E27FC236}">
                <a16:creationId xmlns:a16="http://schemas.microsoft.com/office/drawing/2014/main" id="{C1838312-A4E1-45F7-8C85-FD49C134B8CF}"/>
              </a:ext>
            </a:extLst>
          </p:cNvPr>
          <p:cNvPicPr preferRelativeResize="0"/>
          <p:nvPr/>
        </p:nvPicPr>
        <p:blipFill rotWithShape="1">
          <a:blip r:embed="rId10">
            <a:alphaModFix/>
          </a:blip>
          <a:srcRect b="46482"/>
          <a:stretch/>
        </p:blipFill>
        <p:spPr>
          <a:xfrm>
            <a:off x="571962" y="2720669"/>
            <a:ext cx="1001498" cy="893779"/>
          </a:xfrm>
          <a:prstGeom prst="rect">
            <a:avLst/>
          </a:prstGeom>
          <a:noFill/>
          <a:ln>
            <a:noFill/>
          </a:ln>
        </p:spPr>
      </p:pic>
      <p:pic>
        <p:nvPicPr>
          <p:cNvPr id="41" name="Google Shape;618;p10" descr="A picture containing doll&#10;&#10;Description automatically generated">
            <a:extLst>
              <a:ext uri="{FF2B5EF4-FFF2-40B4-BE49-F238E27FC236}">
                <a16:creationId xmlns:a16="http://schemas.microsoft.com/office/drawing/2014/main" id="{21B6B659-BC88-4292-AD08-E4E5ABAED8C0}"/>
              </a:ext>
            </a:extLst>
          </p:cNvPr>
          <p:cNvPicPr preferRelativeResize="0"/>
          <p:nvPr/>
        </p:nvPicPr>
        <p:blipFill rotWithShape="1">
          <a:blip r:embed="rId10">
            <a:alphaModFix/>
          </a:blip>
          <a:srcRect b="46482"/>
          <a:stretch/>
        </p:blipFill>
        <p:spPr>
          <a:xfrm>
            <a:off x="589287" y="4110952"/>
            <a:ext cx="1001498" cy="893779"/>
          </a:xfrm>
          <a:prstGeom prst="rect">
            <a:avLst/>
          </a:prstGeom>
          <a:noFill/>
          <a:ln>
            <a:noFill/>
          </a:ln>
        </p:spPr>
      </p:pic>
      <p:sp>
        <p:nvSpPr>
          <p:cNvPr id="42" name="Rectangle: Rounded Corners 41">
            <a:extLst>
              <a:ext uri="{FF2B5EF4-FFF2-40B4-BE49-F238E27FC236}">
                <a16:creationId xmlns:a16="http://schemas.microsoft.com/office/drawing/2014/main" id="{E9986E04-1D3E-404B-A5AD-45668E05A5EA}"/>
              </a:ext>
            </a:extLst>
          </p:cNvPr>
          <p:cNvSpPr/>
          <p:nvPr/>
        </p:nvSpPr>
        <p:spPr>
          <a:xfrm>
            <a:off x="1831682" y="1802495"/>
            <a:ext cx="3735886" cy="385913"/>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spectacle | spectacles</a:t>
            </a:r>
          </a:p>
        </p:txBody>
      </p:sp>
      <p:sp>
        <p:nvSpPr>
          <p:cNvPr id="43" name="Rectangle: Rounded Corners 42">
            <a:extLst>
              <a:ext uri="{FF2B5EF4-FFF2-40B4-BE49-F238E27FC236}">
                <a16:creationId xmlns:a16="http://schemas.microsoft.com/office/drawing/2014/main" id="{795A229E-D8C8-4106-9715-B081D4531548}"/>
              </a:ext>
            </a:extLst>
          </p:cNvPr>
          <p:cNvSpPr/>
          <p:nvPr/>
        </p:nvSpPr>
        <p:spPr>
          <a:xfrm>
            <a:off x="1834147" y="4523946"/>
            <a:ext cx="2091694" cy="40912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listes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liste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Google Shape;612;p10">
            <a:hlinkClick r:id="" action="ppaction://noaction">
              <a:snd r:embed="rId11" name="S11_4.wav"/>
            </a:hlinkClick>
            <a:extLst>
              <a:ext uri="{FF2B5EF4-FFF2-40B4-BE49-F238E27FC236}">
                <a16:creationId xmlns:a16="http://schemas.microsoft.com/office/drawing/2014/main" id="{770C8655-0F45-4D56-A7C3-937D212D0F6C}"/>
              </a:ext>
            </a:extLst>
          </p:cNvPr>
          <p:cNvSpPr/>
          <p:nvPr/>
        </p:nvSpPr>
        <p:spPr>
          <a:xfrm>
            <a:off x="100692" y="582407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616;p10">
            <a:extLst>
              <a:ext uri="{FF2B5EF4-FFF2-40B4-BE49-F238E27FC236}">
                <a16:creationId xmlns:a16="http://schemas.microsoft.com/office/drawing/2014/main" id="{24A3CF8C-6069-4CBE-9159-B0F7559A6168}"/>
              </a:ext>
            </a:extLst>
          </p:cNvPr>
          <p:cNvSpPr/>
          <p:nvPr/>
        </p:nvSpPr>
        <p:spPr>
          <a:xfrm>
            <a:off x="1727581" y="5512833"/>
            <a:ext cx="4130236" cy="893780"/>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idées</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5" name="Google Shape;618;p10" descr="A picture containing doll&#10;&#10;Description automatically generated">
            <a:extLst>
              <a:ext uri="{FF2B5EF4-FFF2-40B4-BE49-F238E27FC236}">
                <a16:creationId xmlns:a16="http://schemas.microsoft.com/office/drawing/2014/main" id="{55DAF523-77C0-4C36-A4C4-3939EC088E1B}"/>
              </a:ext>
            </a:extLst>
          </p:cNvPr>
          <p:cNvPicPr preferRelativeResize="0"/>
          <p:nvPr/>
        </p:nvPicPr>
        <p:blipFill rotWithShape="1">
          <a:blip r:embed="rId10">
            <a:alphaModFix/>
          </a:blip>
          <a:srcRect b="46482"/>
          <a:stretch/>
        </p:blipFill>
        <p:spPr>
          <a:xfrm>
            <a:off x="589287" y="5512833"/>
            <a:ext cx="1001498" cy="893779"/>
          </a:xfrm>
          <a:prstGeom prst="rect">
            <a:avLst/>
          </a:prstGeom>
          <a:noFill/>
          <a:ln>
            <a:noFill/>
          </a:ln>
        </p:spPr>
      </p:pic>
      <p:sp>
        <p:nvSpPr>
          <p:cNvPr id="47" name="Rectangle: Rounded Corners 46">
            <a:extLst>
              <a:ext uri="{FF2B5EF4-FFF2-40B4-BE49-F238E27FC236}">
                <a16:creationId xmlns:a16="http://schemas.microsoft.com/office/drawing/2014/main" id="{6F872910-CAE3-439F-B07A-334F6971E6C9}"/>
              </a:ext>
            </a:extLst>
          </p:cNvPr>
          <p:cNvSpPr/>
          <p:nvPr/>
        </p:nvSpPr>
        <p:spPr>
          <a:xfrm>
            <a:off x="1834147" y="5959722"/>
            <a:ext cx="2091694" cy="40912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idée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idées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607;p10">
            <a:extLst>
              <a:ext uri="{FF2B5EF4-FFF2-40B4-BE49-F238E27FC236}">
                <a16:creationId xmlns:a16="http://schemas.microsoft.com/office/drawing/2014/main" id="{B3EB2ABE-221A-424A-819F-7E1451BC9E15}"/>
              </a:ext>
            </a:extLst>
          </p:cNvPr>
          <p:cNvSpPr/>
          <p:nvPr/>
        </p:nvSpPr>
        <p:spPr>
          <a:xfrm>
            <a:off x="7636792" y="1490756"/>
            <a:ext cx="4195335" cy="790518"/>
          </a:xfrm>
          <a:prstGeom prst="wedgeRoundRectCallout">
            <a:avLst>
              <a:gd name="adj1" fmla="val -54014"/>
              <a:gd name="adj2" fmla="val 19656"/>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affiche.</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52" name="Google Shape;608;p10">
            <a:hlinkClick r:id="" action="ppaction://noaction">
              <a:snd r:embed="rId12" name="S11_5.wav"/>
            </a:hlinkClick>
            <a:extLst>
              <a:ext uri="{FF2B5EF4-FFF2-40B4-BE49-F238E27FC236}">
                <a16:creationId xmlns:a16="http://schemas.microsoft.com/office/drawing/2014/main" id="{909B8D72-590F-48E7-9988-B11EF2FB1F1B}"/>
              </a:ext>
            </a:extLst>
          </p:cNvPr>
          <p:cNvSpPr/>
          <p:nvPr/>
        </p:nvSpPr>
        <p:spPr>
          <a:xfrm>
            <a:off x="6081026" y="1738065"/>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3" name="Google Shape;610;p10">
            <a:hlinkClick r:id="" action="ppaction://noaction">
              <a:snd r:embed="rId13" name="S11_6.wav"/>
            </a:hlinkClick>
            <a:extLst>
              <a:ext uri="{FF2B5EF4-FFF2-40B4-BE49-F238E27FC236}">
                <a16:creationId xmlns:a16="http://schemas.microsoft.com/office/drawing/2014/main" id="{6C2FF277-B874-4B07-B388-6FC16028C938}"/>
              </a:ext>
            </a:extLst>
          </p:cNvPr>
          <p:cNvSpPr/>
          <p:nvPr/>
        </p:nvSpPr>
        <p:spPr>
          <a:xfrm>
            <a:off x="6034678" y="3036061"/>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612;p10">
            <a:hlinkClick r:id="" action="ppaction://noaction">
              <a:snd r:embed="rId14" name="S11_7.wav"/>
            </a:hlinkClick>
            <a:extLst>
              <a:ext uri="{FF2B5EF4-FFF2-40B4-BE49-F238E27FC236}">
                <a16:creationId xmlns:a16="http://schemas.microsoft.com/office/drawing/2014/main" id="{32703E4D-73D8-47CB-A72B-6D0823DCE2D5}"/>
              </a:ext>
            </a:extLst>
          </p:cNvPr>
          <p:cNvSpPr/>
          <p:nvPr/>
        </p:nvSpPr>
        <p:spPr>
          <a:xfrm>
            <a:off x="6027017" y="4480342"/>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5" name="Google Shape;614;p10">
            <a:extLst>
              <a:ext uri="{FF2B5EF4-FFF2-40B4-BE49-F238E27FC236}">
                <a16:creationId xmlns:a16="http://schemas.microsoft.com/office/drawing/2014/main" id="{3748B9DE-909A-4AAF-BC88-BB04657851A8}"/>
              </a:ext>
            </a:extLst>
          </p:cNvPr>
          <p:cNvSpPr/>
          <p:nvPr/>
        </p:nvSpPr>
        <p:spPr>
          <a:xfrm>
            <a:off x="7653906" y="2778814"/>
            <a:ext cx="4111545" cy="980995"/>
          </a:xfrm>
          <a:prstGeom prst="wedgeRoundRectCallout">
            <a:avLst>
              <a:gd name="adj1" fmla="val -56437"/>
              <a:gd name="adj2" fmla="val 217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tests.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Google Shape;616;p10">
            <a:extLst>
              <a:ext uri="{FF2B5EF4-FFF2-40B4-BE49-F238E27FC236}">
                <a16:creationId xmlns:a16="http://schemas.microsoft.com/office/drawing/2014/main" id="{5A58C07C-E569-4751-A0F3-CAE301679BB9}"/>
              </a:ext>
            </a:extLst>
          </p:cNvPr>
          <p:cNvSpPr/>
          <p:nvPr/>
        </p:nvSpPr>
        <p:spPr>
          <a:xfrm>
            <a:off x="7653906" y="4169096"/>
            <a:ext cx="4130236" cy="980995"/>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J’adore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langues</a:t>
            </a:r>
            <a:r>
              <a:rPr lang="en-GB" sz="2400" b="1" kern="0" dirty="0">
                <a:solidFill>
                  <a:srgbClr val="002060"/>
                </a:solidFill>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7" name="Rectangle: Rounded Corners 56">
            <a:extLst>
              <a:ext uri="{FF2B5EF4-FFF2-40B4-BE49-F238E27FC236}">
                <a16:creationId xmlns:a16="http://schemas.microsoft.com/office/drawing/2014/main" id="{B68FBBCF-35EC-4C7F-B914-DEBA61267539}"/>
              </a:ext>
            </a:extLst>
          </p:cNvPr>
          <p:cNvSpPr/>
          <p:nvPr/>
        </p:nvSpPr>
        <p:spPr>
          <a:xfrm>
            <a:off x="7767321" y="3244652"/>
            <a:ext cx="1955028" cy="40060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tests | test</a:t>
            </a:r>
          </a:p>
        </p:txBody>
      </p:sp>
      <p:pic>
        <p:nvPicPr>
          <p:cNvPr id="58" name="Google Shape;618;p10" descr="A picture containing doll&#10;&#10;Description automatically generated">
            <a:extLst>
              <a:ext uri="{FF2B5EF4-FFF2-40B4-BE49-F238E27FC236}">
                <a16:creationId xmlns:a16="http://schemas.microsoft.com/office/drawing/2014/main" id="{FF75B8BC-65E2-45D1-BFF4-5BD108FE9B4C}"/>
              </a:ext>
            </a:extLst>
          </p:cNvPr>
          <p:cNvPicPr preferRelativeResize="0"/>
          <p:nvPr/>
        </p:nvPicPr>
        <p:blipFill rotWithShape="1">
          <a:blip r:embed="rId10">
            <a:alphaModFix/>
          </a:blip>
          <a:srcRect b="46482"/>
          <a:stretch/>
        </p:blipFill>
        <p:spPr>
          <a:xfrm>
            <a:off x="6538226" y="1480235"/>
            <a:ext cx="1001498" cy="893779"/>
          </a:xfrm>
          <a:prstGeom prst="rect">
            <a:avLst/>
          </a:prstGeom>
          <a:noFill/>
          <a:ln>
            <a:noFill/>
          </a:ln>
        </p:spPr>
      </p:pic>
      <p:pic>
        <p:nvPicPr>
          <p:cNvPr id="59" name="Google Shape;618;p10" descr="A picture containing doll&#10;&#10;Description automatically generated">
            <a:extLst>
              <a:ext uri="{FF2B5EF4-FFF2-40B4-BE49-F238E27FC236}">
                <a16:creationId xmlns:a16="http://schemas.microsoft.com/office/drawing/2014/main" id="{5162531E-42E0-4DBE-A20D-BFFF092C458D}"/>
              </a:ext>
            </a:extLst>
          </p:cNvPr>
          <p:cNvPicPr preferRelativeResize="0"/>
          <p:nvPr/>
        </p:nvPicPr>
        <p:blipFill rotWithShape="1">
          <a:blip r:embed="rId10">
            <a:alphaModFix/>
          </a:blip>
          <a:srcRect b="46482"/>
          <a:stretch/>
        </p:blipFill>
        <p:spPr>
          <a:xfrm>
            <a:off x="6498287" y="2778814"/>
            <a:ext cx="1001498" cy="893779"/>
          </a:xfrm>
          <a:prstGeom prst="rect">
            <a:avLst/>
          </a:prstGeom>
          <a:noFill/>
          <a:ln>
            <a:noFill/>
          </a:ln>
        </p:spPr>
      </p:pic>
      <p:pic>
        <p:nvPicPr>
          <p:cNvPr id="60" name="Google Shape;618;p10" descr="A picture containing doll&#10;&#10;Description automatically generated">
            <a:extLst>
              <a:ext uri="{FF2B5EF4-FFF2-40B4-BE49-F238E27FC236}">
                <a16:creationId xmlns:a16="http://schemas.microsoft.com/office/drawing/2014/main" id="{237EEAB4-728D-41CB-AA3B-19CA4DB0C298}"/>
              </a:ext>
            </a:extLst>
          </p:cNvPr>
          <p:cNvPicPr preferRelativeResize="0"/>
          <p:nvPr/>
        </p:nvPicPr>
        <p:blipFill rotWithShape="1">
          <a:blip r:embed="rId10">
            <a:alphaModFix/>
          </a:blip>
          <a:srcRect b="46482"/>
          <a:stretch/>
        </p:blipFill>
        <p:spPr>
          <a:xfrm>
            <a:off x="6515612" y="4169097"/>
            <a:ext cx="1001498" cy="893779"/>
          </a:xfrm>
          <a:prstGeom prst="rect">
            <a:avLst/>
          </a:prstGeom>
          <a:noFill/>
          <a:ln>
            <a:noFill/>
          </a:ln>
        </p:spPr>
      </p:pic>
      <p:sp>
        <p:nvSpPr>
          <p:cNvPr id="61" name="Rectangle: Rounded Corners 60">
            <a:extLst>
              <a:ext uri="{FF2B5EF4-FFF2-40B4-BE49-F238E27FC236}">
                <a16:creationId xmlns:a16="http://schemas.microsoft.com/office/drawing/2014/main" id="{CAB8F888-40A7-4AD8-A497-DA169189E8FE}"/>
              </a:ext>
            </a:extLst>
          </p:cNvPr>
          <p:cNvSpPr/>
          <p:nvPr/>
        </p:nvSpPr>
        <p:spPr>
          <a:xfrm>
            <a:off x="7760472" y="1868979"/>
            <a:ext cx="2987641" cy="37534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affiches | affiche</a:t>
            </a:r>
          </a:p>
        </p:txBody>
      </p:sp>
      <p:sp>
        <p:nvSpPr>
          <p:cNvPr id="62" name="Rectangle: Rounded Corners 61">
            <a:extLst>
              <a:ext uri="{FF2B5EF4-FFF2-40B4-BE49-F238E27FC236}">
                <a16:creationId xmlns:a16="http://schemas.microsoft.com/office/drawing/2014/main" id="{4587F1D1-680B-4810-81E9-3ADFBA1C07BD}"/>
              </a:ext>
            </a:extLst>
          </p:cNvPr>
          <p:cNvSpPr/>
          <p:nvPr/>
        </p:nvSpPr>
        <p:spPr>
          <a:xfrm>
            <a:off x="7784964" y="4686300"/>
            <a:ext cx="2926578" cy="39020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langue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rPr>
              <a:t>langues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612;p10">
            <a:hlinkClick r:id="" action="ppaction://noaction">
              <a:snd r:embed="rId15" name="S11_8.wav"/>
            </a:hlinkClick>
            <a:extLst>
              <a:ext uri="{FF2B5EF4-FFF2-40B4-BE49-F238E27FC236}">
                <a16:creationId xmlns:a16="http://schemas.microsoft.com/office/drawing/2014/main" id="{A6C8B1CD-7B38-45AA-99F2-910D962AE680}"/>
              </a:ext>
            </a:extLst>
          </p:cNvPr>
          <p:cNvSpPr/>
          <p:nvPr/>
        </p:nvSpPr>
        <p:spPr>
          <a:xfrm>
            <a:off x="6027017" y="5882223"/>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4" name="Google Shape;616;p10">
            <a:extLst>
              <a:ext uri="{FF2B5EF4-FFF2-40B4-BE49-F238E27FC236}">
                <a16:creationId xmlns:a16="http://schemas.microsoft.com/office/drawing/2014/main" id="{EA044F52-35F9-4980-B80B-71B3DE07A6DD}"/>
              </a:ext>
            </a:extLst>
          </p:cNvPr>
          <p:cNvSpPr/>
          <p:nvPr/>
        </p:nvSpPr>
        <p:spPr>
          <a:xfrm>
            <a:off x="7653906" y="5483763"/>
            <a:ext cx="4130236" cy="980995"/>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matins.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5" name="Google Shape;618;p10" descr="A picture containing doll&#10;&#10;Description automatically generated">
            <a:extLst>
              <a:ext uri="{FF2B5EF4-FFF2-40B4-BE49-F238E27FC236}">
                <a16:creationId xmlns:a16="http://schemas.microsoft.com/office/drawing/2014/main" id="{6D49474B-6DAC-4452-BE82-2C67BCA9F820}"/>
              </a:ext>
            </a:extLst>
          </p:cNvPr>
          <p:cNvPicPr preferRelativeResize="0"/>
          <p:nvPr/>
        </p:nvPicPr>
        <p:blipFill rotWithShape="1">
          <a:blip r:embed="rId10">
            <a:alphaModFix/>
          </a:blip>
          <a:srcRect b="46482"/>
          <a:stretch/>
        </p:blipFill>
        <p:spPr>
          <a:xfrm>
            <a:off x="6515612" y="5570978"/>
            <a:ext cx="1001498" cy="893779"/>
          </a:xfrm>
          <a:prstGeom prst="rect">
            <a:avLst/>
          </a:prstGeom>
          <a:noFill/>
          <a:ln>
            <a:noFill/>
          </a:ln>
        </p:spPr>
      </p:pic>
      <p:sp>
        <p:nvSpPr>
          <p:cNvPr id="66" name="Rectangle: Rounded Corners 65">
            <a:extLst>
              <a:ext uri="{FF2B5EF4-FFF2-40B4-BE49-F238E27FC236}">
                <a16:creationId xmlns:a16="http://schemas.microsoft.com/office/drawing/2014/main" id="{06F4B6D8-37BF-4E2B-81B6-938B6BF894D1}"/>
              </a:ext>
            </a:extLst>
          </p:cNvPr>
          <p:cNvSpPr/>
          <p:nvPr/>
        </p:nvSpPr>
        <p:spPr>
          <a:xfrm>
            <a:off x="7784964" y="5959722"/>
            <a:ext cx="2473712" cy="440313"/>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matins | matin</a:t>
            </a:r>
          </a:p>
        </p:txBody>
      </p:sp>
    </p:spTree>
    <p:extLst>
      <p:ext uri="{BB962C8B-B14F-4D97-AF65-F5344CB8AC3E}">
        <p14:creationId xmlns:p14="http://schemas.microsoft.com/office/powerpoint/2010/main" val="11503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1"/>
                                        </p:tgtEl>
                                      </p:cBhvr>
                                    </p:animEffect>
                                    <p:set>
                                      <p:cBhvr>
                                        <p:cTn id="27" dur="1" fill="hold">
                                          <p:stCondLst>
                                            <p:cond delay="499"/>
                                          </p:stCondLst>
                                        </p:cTn>
                                        <p:tgtEl>
                                          <p:spTgt spid="6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7"/>
                                        </p:tgtEl>
                                      </p:cBhvr>
                                    </p:animEffect>
                                    <p:set>
                                      <p:cBhvr>
                                        <p:cTn id="32" dur="1" fill="hold">
                                          <p:stCondLst>
                                            <p:cond delay="499"/>
                                          </p:stCondLst>
                                        </p:cTn>
                                        <p:tgtEl>
                                          <p:spTgt spid="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6"/>
                                        </p:tgtEl>
                                      </p:cBhvr>
                                    </p:animEffect>
                                    <p:set>
                                      <p:cBhvr>
                                        <p:cTn id="42"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43" grpId="0" animBg="1"/>
      <p:bldP spid="47" grpId="0" animBg="1"/>
      <p:bldP spid="57" grpId="0" animBg="1"/>
      <p:bldP spid="61" grpId="0" animBg="1"/>
      <p:bldP spid="62"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able 5">
            <a:extLst>
              <a:ext uri="{FF2B5EF4-FFF2-40B4-BE49-F238E27FC236}">
                <a16:creationId xmlns:a16="http://schemas.microsoft.com/office/drawing/2014/main" id="{289577EE-D25B-4F1B-B031-34B11B952240}"/>
              </a:ext>
            </a:extLst>
          </p:cNvPr>
          <p:cNvGraphicFramePr>
            <a:graphicFrameLocks noGrp="1"/>
          </p:cNvGraphicFramePr>
          <p:nvPr>
            <p:extLst>
              <p:ext uri="{D42A27DB-BD31-4B8C-83A1-F6EECF244321}">
                <p14:modId xmlns:p14="http://schemas.microsoft.com/office/powerpoint/2010/main" val="2136134521"/>
              </p:ext>
            </p:extLst>
          </p:nvPr>
        </p:nvGraphicFramePr>
        <p:xfrm>
          <a:off x="1257375" y="3869306"/>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sp>
        <p:nvSpPr>
          <p:cNvPr id="25" name="CustomShape 23">
            <a:hlinkClick r:id="" action="ppaction://noaction">
              <a:snd r:embed="rId9" name="S12_1.wav"/>
            </a:hlinkClick>
            <a:extLst>
              <a:ext uri="{FF2B5EF4-FFF2-40B4-BE49-F238E27FC236}">
                <a16:creationId xmlns:a16="http://schemas.microsoft.com/office/drawing/2014/main" id="{A34C96AA-58E7-4AEF-BC87-5E0F4521E646}"/>
              </a:ext>
            </a:extLst>
          </p:cNvPr>
          <p:cNvSpPr/>
          <p:nvPr/>
        </p:nvSpPr>
        <p:spPr>
          <a:xfrm>
            <a:off x="396620" y="26414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0" name="S12_2.wav"/>
            </a:hlinkClick>
            <a:extLst>
              <a:ext uri="{FF2B5EF4-FFF2-40B4-BE49-F238E27FC236}">
                <a16:creationId xmlns:a16="http://schemas.microsoft.com/office/drawing/2014/main" id="{C1F572EF-AA22-4157-B454-73A145F17222}"/>
              </a:ext>
            </a:extLst>
          </p:cNvPr>
          <p:cNvSpPr/>
          <p:nvPr/>
        </p:nvSpPr>
        <p:spPr>
          <a:xfrm>
            <a:off x="396620" y="42597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1" name="S12_3.wav"/>
            </a:hlinkClick>
            <a:extLst>
              <a:ext uri="{FF2B5EF4-FFF2-40B4-BE49-F238E27FC236}">
                <a16:creationId xmlns:a16="http://schemas.microsoft.com/office/drawing/2014/main" id="{8E81381B-F368-46F4-9E00-5B9978FFE19B}"/>
              </a:ext>
            </a:extLst>
          </p:cNvPr>
          <p:cNvSpPr/>
          <p:nvPr/>
        </p:nvSpPr>
        <p:spPr>
          <a:xfrm>
            <a:off x="396620" y="58454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2" name="S12_4.wav"/>
            </a:hlinkClick>
            <a:extLst>
              <a:ext uri="{FF2B5EF4-FFF2-40B4-BE49-F238E27FC236}">
                <a16:creationId xmlns:a16="http://schemas.microsoft.com/office/drawing/2014/main" id="{949C4EE4-A4C2-45DB-A242-4C2D7697434A}"/>
              </a:ext>
            </a:extLst>
          </p:cNvPr>
          <p:cNvSpPr/>
          <p:nvPr/>
        </p:nvSpPr>
        <p:spPr>
          <a:xfrm>
            <a:off x="5641772" y="193313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3" name="S12_5.wav"/>
            </a:hlinkClick>
            <a:extLst>
              <a:ext uri="{FF2B5EF4-FFF2-40B4-BE49-F238E27FC236}">
                <a16:creationId xmlns:a16="http://schemas.microsoft.com/office/drawing/2014/main" id="{8C710314-353F-436E-8EA1-46B9EBA3D181}"/>
              </a:ext>
            </a:extLst>
          </p:cNvPr>
          <p:cNvSpPr/>
          <p:nvPr/>
        </p:nvSpPr>
        <p:spPr>
          <a:xfrm>
            <a:off x="5641772" y="39588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4" name="S12_6.wav"/>
            </a:hlinkClick>
            <a:extLst>
              <a:ext uri="{FF2B5EF4-FFF2-40B4-BE49-F238E27FC236}">
                <a16:creationId xmlns:a16="http://schemas.microsoft.com/office/drawing/2014/main" id="{837F9A91-A1F6-4CDA-B97C-6D23F4FCED73}"/>
              </a:ext>
            </a:extLst>
          </p:cNvPr>
          <p:cNvSpPr/>
          <p:nvPr/>
        </p:nvSpPr>
        <p:spPr>
          <a:xfrm>
            <a:off x="5641772" y="59846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87876" y="167048"/>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67251" y="1198433"/>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AF23B79F-93B0-4CFD-8111-E058211D3F22}"/>
              </a:ext>
            </a:extLst>
          </p:cNvPr>
          <p:cNvSpPr>
            <a:spLocks noGrp="1"/>
          </p:cNvSpPr>
          <p:nvPr>
            <p:ph type="title"/>
          </p:nvPr>
        </p:nvSpPr>
        <p:spPr>
          <a:xfrm>
            <a:off x="11133064" y="1216926"/>
            <a:ext cx="1166156" cy="387827"/>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28" name="Picture 27" descr="Icon&#10;&#10;Description automatically generated">
            <a:extLst>
              <a:ext uri="{FF2B5EF4-FFF2-40B4-BE49-F238E27FC236}">
                <a16:creationId xmlns:a16="http://schemas.microsoft.com/office/drawing/2014/main" id="{B29D5695-3D3A-450A-838D-A2AAF982F4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61805" y="1730046"/>
            <a:ext cx="1098164" cy="1101543"/>
          </a:xfrm>
          <a:prstGeom prst="rect">
            <a:avLst/>
          </a:prstGeom>
        </p:spPr>
      </p:pic>
      <p:sp>
        <p:nvSpPr>
          <p:cNvPr id="41" name="Title 2">
            <a:extLst>
              <a:ext uri="{FF2B5EF4-FFF2-40B4-BE49-F238E27FC236}">
                <a16:creationId xmlns:a16="http://schemas.microsoft.com/office/drawing/2014/main" id="{5687A6CC-55BD-4BB5-94CA-F695327B4832}"/>
              </a:ext>
            </a:extLst>
          </p:cNvPr>
          <p:cNvSpPr txBox="1">
            <a:spLocks/>
          </p:cNvSpPr>
          <p:nvPr/>
        </p:nvSpPr>
        <p:spPr>
          <a:xfrm>
            <a:off x="11220327" y="2786093"/>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8" name="Picture 47">
            <a:extLst>
              <a:ext uri="{FF2B5EF4-FFF2-40B4-BE49-F238E27FC236}">
                <a16:creationId xmlns:a16="http://schemas.microsoft.com/office/drawing/2014/main" id="{1B659485-1C9B-4481-9285-89ACBB13270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89741" y="2313897"/>
            <a:ext cx="628972" cy="655179"/>
          </a:xfrm>
          <a:prstGeom prst="rect">
            <a:avLst/>
          </a:prstGeom>
        </p:spPr>
      </p:pic>
      <p:sp>
        <p:nvSpPr>
          <p:cNvPr id="49" name="Rectangle 48">
            <a:extLst>
              <a:ext uri="{FF2B5EF4-FFF2-40B4-BE49-F238E27FC236}">
                <a16:creationId xmlns:a16="http://schemas.microsoft.com/office/drawing/2014/main" id="{A855E7A2-97C5-4621-9006-6FF1FE926BD3}"/>
              </a:ext>
            </a:extLst>
          </p:cNvPr>
          <p:cNvSpPr/>
          <p:nvPr/>
        </p:nvSpPr>
        <p:spPr>
          <a:xfrm>
            <a:off x="1392281" y="1749475"/>
            <a:ext cx="143180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la </a:t>
            </a:r>
            <a:r>
              <a:rPr kumimoji="0" lang="en-US" sz="3200" b="1" i="0" u="none" strike="noStrike" kern="1200" cap="none" spc="0" normalizeH="0" baseline="0" noProof="0" dirty="0" err="1">
                <a:ln w="0"/>
                <a:solidFill>
                  <a:srgbClr val="FF0066"/>
                </a:solidFill>
                <a:effectLst/>
                <a:uLnTx/>
                <a:uFillTx/>
                <a:latin typeface="Century Gothic" panose="020B0502020202020204" pitchFamily="34" charset="0"/>
                <a:ea typeface="+mn-ea"/>
                <a:cs typeface="+mn-cs"/>
              </a:rPr>
              <a:t>liste</a:t>
            </a:r>
            <a:endPar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18EFDD29-64D3-4F00-8BA4-7A51878FDF36}"/>
              </a:ext>
            </a:extLst>
          </p:cNvPr>
          <p:cNvSpPr/>
          <p:nvPr/>
        </p:nvSpPr>
        <p:spPr>
          <a:xfrm>
            <a:off x="1165277" y="3361210"/>
            <a:ext cx="226376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les dessins</a:t>
            </a:r>
          </a:p>
        </p:txBody>
      </p:sp>
      <p:sp>
        <p:nvSpPr>
          <p:cNvPr id="42" name="Rectangle 41">
            <a:extLst>
              <a:ext uri="{FF2B5EF4-FFF2-40B4-BE49-F238E27FC236}">
                <a16:creationId xmlns:a16="http://schemas.microsoft.com/office/drawing/2014/main" id="{3BC67854-38A9-4B88-A7CA-8D022402E65E}"/>
              </a:ext>
            </a:extLst>
          </p:cNvPr>
          <p:cNvSpPr/>
          <p:nvPr/>
        </p:nvSpPr>
        <p:spPr>
          <a:xfrm>
            <a:off x="3036348" y="4977485"/>
            <a:ext cx="156485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 chat</a:t>
            </a:r>
          </a:p>
        </p:txBody>
      </p:sp>
      <p:pic>
        <p:nvPicPr>
          <p:cNvPr id="63" name="Graphic 62" descr="Teacher">
            <a:extLst>
              <a:ext uri="{FF2B5EF4-FFF2-40B4-BE49-F238E27FC236}">
                <a16:creationId xmlns:a16="http://schemas.microsoft.com/office/drawing/2014/main" id="{2B6395FB-F610-4335-9FEF-FADC01F4A9B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652" y="471068"/>
            <a:ext cx="1001839" cy="1001839"/>
          </a:xfrm>
          <a:prstGeom prst="rect">
            <a:avLst/>
          </a:prstGeom>
        </p:spPr>
      </p:pic>
      <p:sp>
        <p:nvSpPr>
          <p:cNvPr id="64" name="Speech Bubble: Rectangle with Corners Rounded 63">
            <a:hlinkClick r:id="" action="ppaction://noaction">
              <a:snd r:embed="rId20" name="S12_i.wav"/>
            </a:hlinkClick>
            <a:extLst>
              <a:ext uri="{FF2B5EF4-FFF2-40B4-BE49-F238E27FC236}">
                <a16:creationId xmlns:a16="http://schemas.microsoft.com/office/drawing/2014/main" id="{B140C223-32C3-4DB1-AC66-DF5569CCA85D}"/>
              </a:ext>
            </a:extLst>
          </p:cNvPr>
          <p:cNvSpPr/>
          <p:nvPr/>
        </p:nvSpPr>
        <p:spPr>
          <a:xfrm>
            <a:off x="1180465" y="659281"/>
            <a:ext cx="9852086" cy="508626"/>
          </a:xfrm>
          <a:prstGeom prst="wedgeRoundRectCallout">
            <a:avLst>
              <a:gd name="adj1" fmla="val -55767"/>
              <a:gd name="adj2" fmla="val 1145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CustomShape 7">
            <a:hlinkClick r:id="" action="ppaction://noaction">
              <a:snd r:embed="rId20" name="S12_i.wav"/>
            </a:hlinkClick>
            <a:extLst>
              <a:ext uri="{FF2B5EF4-FFF2-40B4-BE49-F238E27FC236}">
                <a16:creationId xmlns:a16="http://schemas.microsoft.com/office/drawing/2014/main" id="{A25DC5D9-CD81-45E9-87BB-EFD1D8375B0F}"/>
              </a:ext>
            </a:extLst>
          </p:cNvPr>
          <p:cNvSpPr/>
          <p:nvPr/>
        </p:nvSpPr>
        <p:spPr>
          <a:xfrm>
            <a:off x="1099491" y="690606"/>
            <a:ext cx="1008020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apporte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quoi ?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 ‘la’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‘les’ ?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Écris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le mot.</a:t>
            </a:r>
            <a:endParaRPr kumimoji="0" lang="en-GB" sz="2400" b="1" i="0" u="none" strike="noStrike" kern="1200" cap="none" spc="-1" normalizeH="0" baseline="0" noProof="0" dirty="0">
              <a:ln>
                <a:noFill/>
              </a:ln>
              <a:solidFill>
                <a:schemeClr val="bg1"/>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schemeClr val="bg1"/>
              </a:solidFill>
              <a:effectLst/>
              <a:uLnTx/>
              <a:uFillTx/>
              <a:latin typeface="Arial"/>
            </a:endParaRPr>
          </a:p>
        </p:txBody>
      </p:sp>
      <p:sp>
        <p:nvSpPr>
          <p:cNvPr id="66" name="CustomShape 7">
            <a:extLst>
              <a:ext uri="{FF2B5EF4-FFF2-40B4-BE49-F238E27FC236}">
                <a16:creationId xmlns:a16="http://schemas.microsoft.com/office/drawing/2014/main" id="{0EDC3291-A926-493A-9164-9C9D4186CAAF}"/>
              </a:ext>
            </a:extLst>
          </p:cNvPr>
          <p:cNvSpPr/>
          <p:nvPr/>
        </p:nvSpPr>
        <p:spPr>
          <a:xfrm>
            <a:off x="72151" y="77713"/>
            <a:ext cx="10436641" cy="5847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a:ea typeface="Century Gothic"/>
              </a:rPr>
              <a:t>Eugénie</a:t>
            </a:r>
            <a:r>
              <a:rPr kumimoji="0" lang="en-GB" sz="2400" b="0" i="0" u="none" strike="noStrike" kern="1200" cap="none" spc="-1" normalizeH="0" baseline="0" noProof="0" dirty="0">
                <a:ln>
                  <a:noFill/>
                </a:ln>
                <a:solidFill>
                  <a:srgbClr val="002060"/>
                </a:solidFill>
                <a:effectLst/>
                <a:uLnTx/>
                <a:uFillTx/>
                <a:latin typeface="Century Gothic"/>
                <a:ea typeface="Century Gothic"/>
              </a:rPr>
              <a:t> is organising props for the show.</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67" name="Google Shape;618;p10" descr="A picture containing doll&#10;&#10;Description automatically generated">
            <a:extLst>
              <a:ext uri="{FF2B5EF4-FFF2-40B4-BE49-F238E27FC236}">
                <a16:creationId xmlns:a16="http://schemas.microsoft.com/office/drawing/2014/main" id="{62930F52-156B-4EFD-9D1D-0A2ED2C527D8}"/>
              </a:ext>
            </a:extLst>
          </p:cNvPr>
          <p:cNvPicPr preferRelativeResize="0"/>
          <p:nvPr/>
        </p:nvPicPr>
        <p:blipFill rotWithShape="1">
          <a:blip r:embed="rId21">
            <a:alphaModFix/>
          </a:blip>
          <a:srcRect b="46482"/>
          <a:stretch/>
        </p:blipFill>
        <p:spPr>
          <a:xfrm flipH="1">
            <a:off x="-52072" y="1500127"/>
            <a:ext cx="1270318" cy="1146796"/>
          </a:xfrm>
          <a:prstGeom prst="rect">
            <a:avLst/>
          </a:prstGeom>
          <a:noFill/>
          <a:ln>
            <a:noFill/>
          </a:ln>
        </p:spPr>
      </p:pic>
      <p:pic>
        <p:nvPicPr>
          <p:cNvPr id="68" name="Graphic 67" descr="Storytelling with solid fill">
            <a:extLst>
              <a:ext uri="{FF2B5EF4-FFF2-40B4-BE49-F238E27FC236}">
                <a16:creationId xmlns:a16="http://schemas.microsoft.com/office/drawing/2014/main" id="{E6199138-F2BD-41E9-BB8C-774572BE54C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471271" y="2318910"/>
            <a:ext cx="1054556" cy="1054556"/>
          </a:xfrm>
          <a:prstGeom prst="rect">
            <a:avLst/>
          </a:prstGeom>
        </p:spPr>
      </p:pic>
      <p:pic>
        <p:nvPicPr>
          <p:cNvPr id="69" name="Picture 68" descr="Text&#10;&#10;Description automatically generated">
            <a:extLst>
              <a:ext uri="{FF2B5EF4-FFF2-40B4-BE49-F238E27FC236}">
                <a16:creationId xmlns:a16="http://schemas.microsoft.com/office/drawing/2014/main" id="{3D10ECA3-D5CB-4ABE-B23F-054C8354BB7B}"/>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5028" y="4061459"/>
            <a:ext cx="1379865" cy="913740"/>
          </a:xfrm>
          <a:prstGeom prst="rect">
            <a:avLst/>
          </a:prstGeom>
        </p:spPr>
      </p:pic>
      <p:graphicFrame>
        <p:nvGraphicFramePr>
          <p:cNvPr id="2" name="Table 5">
            <a:extLst>
              <a:ext uri="{FF2B5EF4-FFF2-40B4-BE49-F238E27FC236}">
                <a16:creationId xmlns:a16="http://schemas.microsoft.com/office/drawing/2014/main" id="{361F017A-6111-4060-B4A5-1B2B99A41C59}"/>
              </a:ext>
            </a:extLst>
          </p:cNvPr>
          <p:cNvGraphicFramePr>
            <a:graphicFrameLocks noGrp="1"/>
          </p:cNvGraphicFramePr>
          <p:nvPr>
            <p:extLst>
              <p:ext uri="{D42A27DB-BD31-4B8C-83A1-F6EECF244321}">
                <p14:modId xmlns:p14="http://schemas.microsoft.com/office/powerpoint/2010/main" val="3837100698"/>
              </p:ext>
            </p:extLst>
          </p:nvPr>
        </p:nvGraphicFramePr>
        <p:xfrm>
          <a:off x="1257375" y="2269319"/>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pic>
        <p:nvPicPr>
          <p:cNvPr id="8" name="Graphic 7" descr="Clipboard Ticked with solid fill">
            <a:extLst>
              <a:ext uri="{FF2B5EF4-FFF2-40B4-BE49-F238E27FC236}">
                <a16:creationId xmlns:a16="http://schemas.microsoft.com/office/drawing/2014/main" id="{6C8F5778-779F-4542-B935-567D74816A2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23780" y="2374389"/>
            <a:ext cx="914400" cy="914400"/>
          </a:xfrm>
          <a:prstGeom prst="rect">
            <a:avLst/>
          </a:prstGeom>
        </p:spPr>
      </p:pic>
      <p:pic>
        <p:nvPicPr>
          <p:cNvPr id="70" name="Graphic 69" descr="Clipboard Ticked with solid fill">
            <a:extLst>
              <a:ext uri="{FF2B5EF4-FFF2-40B4-BE49-F238E27FC236}">
                <a16:creationId xmlns:a16="http://schemas.microsoft.com/office/drawing/2014/main" id="{FBD9CF2C-7B2B-4072-B3B5-7E39CE2AE86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971838" y="2412313"/>
            <a:ext cx="914400" cy="914400"/>
          </a:xfrm>
          <a:prstGeom prst="rect">
            <a:avLst/>
          </a:prstGeom>
        </p:spPr>
      </p:pic>
      <p:pic>
        <p:nvPicPr>
          <p:cNvPr id="71" name="Graphic 70" descr="Clipboard Ticked with solid fill">
            <a:extLst>
              <a:ext uri="{FF2B5EF4-FFF2-40B4-BE49-F238E27FC236}">
                <a16:creationId xmlns:a16="http://schemas.microsoft.com/office/drawing/2014/main" id="{DD6EAF8B-254C-4989-B1BB-1E505C101CC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756224" y="2439320"/>
            <a:ext cx="914400" cy="914400"/>
          </a:xfrm>
          <a:prstGeom prst="rect">
            <a:avLst/>
          </a:prstGeom>
        </p:spPr>
      </p:pic>
      <p:graphicFrame>
        <p:nvGraphicFramePr>
          <p:cNvPr id="78" name="Table 5">
            <a:extLst>
              <a:ext uri="{FF2B5EF4-FFF2-40B4-BE49-F238E27FC236}">
                <a16:creationId xmlns:a16="http://schemas.microsoft.com/office/drawing/2014/main" id="{D2E380B4-6B73-4769-B99B-E199D21387A9}"/>
              </a:ext>
            </a:extLst>
          </p:cNvPr>
          <p:cNvGraphicFramePr>
            <a:graphicFrameLocks noGrp="1"/>
          </p:cNvGraphicFramePr>
          <p:nvPr>
            <p:extLst>
              <p:ext uri="{D42A27DB-BD31-4B8C-83A1-F6EECF244321}">
                <p14:modId xmlns:p14="http://schemas.microsoft.com/office/powerpoint/2010/main" val="153085662"/>
              </p:ext>
            </p:extLst>
          </p:nvPr>
        </p:nvGraphicFramePr>
        <p:xfrm>
          <a:off x="1257375" y="5498670"/>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pic>
        <p:nvPicPr>
          <p:cNvPr id="13" name="Graphic 12" descr="Cave Drawing with solid fill">
            <a:extLst>
              <a:ext uri="{FF2B5EF4-FFF2-40B4-BE49-F238E27FC236}">
                <a16:creationId xmlns:a16="http://schemas.microsoft.com/office/drawing/2014/main" id="{635DBB83-D8B9-4C2E-9BEA-911891DEC59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218246" y="3937029"/>
            <a:ext cx="914400" cy="914400"/>
          </a:xfrm>
          <a:prstGeom prst="rect">
            <a:avLst/>
          </a:prstGeom>
        </p:spPr>
      </p:pic>
      <p:pic>
        <p:nvPicPr>
          <p:cNvPr id="82" name="Graphic 81" descr="Cave Drawing with solid fill">
            <a:extLst>
              <a:ext uri="{FF2B5EF4-FFF2-40B4-BE49-F238E27FC236}">
                <a16:creationId xmlns:a16="http://schemas.microsoft.com/office/drawing/2014/main" id="{1E27295C-74BD-44A0-9773-25D66941E7E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011280" y="4073955"/>
            <a:ext cx="914400" cy="914400"/>
          </a:xfrm>
          <a:prstGeom prst="rect">
            <a:avLst/>
          </a:prstGeom>
        </p:spPr>
      </p:pic>
      <p:pic>
        <p:nvPicPr>
          <p:cNvPr id="30" name="Picture 29">
            <a:extLst>
              <a:ext uri="{FF2B5EF4-FFF2-40B4-BE49-F238E27FC236}">
                <a16:creationId xmlns:a16="http://schemas.microsoft.com/office/drawing/2014/main" id="{0B69E746-BC02-4184-BDFC-EB84D60E3F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22310" y="3645632"/>
            <a:ext cx="628972" cy="655179"/>
          </a:xfrm>
          <a:prstGeom prst="rect">
            <a:avLst/>
          </a:prstGeom>
        </p:spPr>
      </p:pic>
      <p:pic>
        <p:nvPicPr>
          <p:cNvPr id="83" name="Graphic 82" descr="Cave Drawing with solid fill">
            <a:extLst>
              <a:ext uri="{FF2B5EF4-FFF2-40B4-BE49-F238E27FC236}">
                <a16:creationId xmlns:a16="http://schemas.microsoft.com/office/drawing/2014/main" id="{24196E2B-A675-4C00-8718-F24552ACEEC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348790" y="4022664"/>
            <a:ext cx="914400" cy="914400"/>
          </a:xfrm>
          <a:prstGeom prst="rect">
            <a:avLst/>
          </a:prstGeom>
        </p:spPr>
      </p:pic>
      <p:pic>
        <p:nvPicPr>
          <p:cNvPr id="84" name="Picture 83">
            <a:extLst>
              <a:ext uri="{FF2B5EF4-FFF2-40B4-BE49-F238E27FC236}">
                <a16:creationId xmlns:a16="http://schemas.microsoft.com/office/drawing/2014/main" id="{2BC8DF36-950A-4A07-BF55-9051186E0AB5}"/>
              </a:ext>
            </a:extLst>
          </p:cNvPr>
          <p:cNvPicPr>
            <a:picLocks noChangeAspect="1"/>
          </p:cNvPicPr>
          <p:nvPr/>
        </p:nvPicPr>
        <p:blipFill>
          <a:blip r:embed="rId29"/>
          <a:stretch>
            <a:fillRect/>
          </a:stretch>
        </p:blipFill>
        <p:spPr>
          <a:xfrm>
            <a:off x="3143326" y="5705589"/>
            <a:ext cx="1119864" cy="795055"/>
          </a:xfrm>
          <a:prstGeom prst="rect">
            <a:avLst/>
          </a:prstGeom>
        </p:spPr>
      </p:pic>
      <p:pic>
        <p:nvPicPr>
          <p:cNvPr id="85" name="Picture 84">
            <a:extLst>
              <a:ext uri="{FF2B5EF4-FFF2-40B4-BE49-F238E27FC236}">
                <a16:creationId xmlns:a16="http://schemas.microsoft.com/office/drawing/2014/main" id="{0E94B7A6-3348-4E2B-B821-9ED375CE0DED}"/>
              </a:ext>
            </a:extLst>
          </p:cNvPr>
          <p:cNvPicPr>
            <a:picLocks noChangeAspect="1"/>
          </p:cNvPicPr>
          <p:nvPr/>
        </p:nvPicPr>
        <p:blipFill>
          <a:blip r:embed="rId29"/>
          <a:stretch>
            <a:fillRect/>
          </a:stretch>
        </p:blipFill>
        <p:spPr>
          <a:xfrm>
            <a:off x="1276435" y="5498670"/>
            <a:ext cx="1119864" cy="795055"/>
          </a:xfrm>
          <a:prstGeom prst="rect">
            <a:avLst/>
          </a:prstGeom>
        </p:spPr>
      </p:pic>
      <p:pic>
        <p:nvPicPr>
          <p:cNvPr id="86" name="Picture 85">
            <a:extLst>
              <a:ext uri="{FF2B5EF4-FFF2-40B4-BE49-F238E27FC236}">
                <a16:creationId xmlns:a16="http://schemas.microsoft.com/office/drawing/2014/main" id="{4D79D730-F274-4115-B843-8803C8C428AA}"/>
              </a:ext>
            </a:extLst>
          </p:cNvPr>
          <p:cNvPicPr>
            <a:picLocks noChangeAspect="1"/>
          </p:cNvPicPr>
          <p:nvPr/>
        </p:nvPicPr>
        <p:blipFill>
          <a:blip r:embed="rId29"/>
          <a:stretch>
            <a:fillRect/>
          </a:stretch>
        </p:blipFill>
        <p:spPr>
          <a:xfrm>
            <a:off x="1836367" y="5840149"/>
            <a:ext cx="1119864" cy="795055"/>
          </a:xfrm>
          <a:prstGeom prst="rect">
            <a:avLst/>
          </a:prstGeom>
        </p:spPr>
      </p:pic>
      <p:pic>
        <p:nvPicPr>
          <p:cNvPr id="38" name="Picture 37">
            <a:extLst>
              <a:ext uri="{FF2B5EF4-FFF2-40B4-BE49-F238E27FC236}">
                <a16:creationId xmlns:a16="http://schemas.microsoft.com/office/drawing/2014/main" id="{3993D5ED-EB80-486B-9E9D-38C4925DC4E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37295" y="5582497"/>
            <a:ext cx="628972" cy="655179"/>
          </a:xfrm>
          <a:prstGeom prst="rect">
            <a:avLst/>
          </a:prstGeom>
        </p:spPr>
      </p:pic>
      <p:graphicFrame>
        <p:nvGraphicFramePr>
          <p:cNvPr id="87" name="Table 5">
            <a:extLst>
              <a:ext uri="{FF2B5EF4-FFF2-40B4-BE49-F238E27FC236}">
                <a16:creationId xmlns:a16="http://schemas.microsoft.com/office/drawing/2014/main" id="{5F21971D-7601-4DFB-92EC-0E47CD357C10}"/>
              </a:ext>
            </a:extLst>
          </p:cNvPr>
          <p:cNvGraphicFramePr>
            <a:graphicFrameLocks noGrp="1"/>
          </p:cNvGraphicFramePr>
          <p:nvPr>
            <p:extLst>
              <p:ext uri="{D42A27DB-BD31-4B8C-83A1-F6EECF244321}">
                <p14:modId xmlns:p14="http://schemas.microsoft.com/office/powerpoint/2010/main" val="140226047"/>
              </p:ext>
            </p:extLst>
          </p:nvPr>
        </p:nvGraphicFramePr>
        <p:xfrm>
          <a:off x="6382635" y="3869306"/>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sp>
        <p:nvSpPr>
          <p:cNvPr id="89" name="Rectangle 88">
            <a:extLst>
              <a:ext uri="{FF2B5EF4-FFF2-40B4-BE49-F238E27FC236}">
                <a16:creationId xmlns:a16="http://schemas.microsoft.com/office/drawing/2014/main" id="{16BF6C2E-8791-4AC2-A147-323E041C4D76}"/>
              </a:ext>
            </a:extLst>
          </p:cNvPr>
          <p:cNvSpPr/>
          <p:nvPr/>
        </p:nvSpPr>
        <p:spPr>
          <a:xfrm>
            <a:off x="8232278" y="1768101"/>
            <a:ext cx="147989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 livre</a:t>
            </a:r>
          </a:p>
        </p:txBody>
      </p:sp>
      <p:sp>
        <p:nvSpPr>
          <p:cNvPr id="90" name="Rectangle 89">
            <a:extLst>
              <a:ext uri="{FF2B5EF4-FFF2-40B4-BE49-F238E27FC236}">
                <a16:creationId xmlns:a16="http://schemas.microsoft.com/office/drawing/2014/main" id="{7E5C996B-5E95-4F04-8014-72284C42D4D1}"/>
              </a:ext>
            </a:extLst>
          </p:cNvPr>
          <p:cNvSpPr/>
          <p:nvPr/>
        </p:nvSpPr>
        <p:spPr>
          <a:xfrm>
            <a:off x="6305030" y="3343687"/>
            <a:ext cx="301877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les magazines</a:t>
            </a:r>
          </a:p>
        </p:txBody>
      </p:sp>
      <p:sp>
        <p:nvSpPr>
          <p:cNvPr id="91" name="Rectangle 90">
            <a:extLst>
              <a:ext uri="{FF2B5EF4-FFF2-40B4-BE49-F238E27FC236}">
                <a16:creationId xmlns:a16="http://schemas.microsoft.com/office/drawing/2014/main" id="{6AB594B4-3295-42FB-BE42-19BC0CE7073F}"/>
              </a:ext>
            </a:extLst>
          </p:cNvPr>
          <p:cNvSpPr/>
          <p:nvPr/>
        </p:nvSpPr>
        <p:spPr>
          <a:xfrm>
            <a:off x="7529163" y="4993631"/>
            <a:ext cx="234551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les chaises</a:t>
            </a:r>
          </a:p>
        </p:txBody>
      </p:sp>
      <p:graphicFrame>
        <p:nvGraphicFramePr>
          <p:cNvPr id="92" name="Table 5">
            <a:extLst>
              <a:ext uri="{FF2B5EF4-FFF2-40B4-BE49-F238E27FC236}">
                <a16:creationId xmlns:a16="http://schemas.microsoft.com/office/drawing/2014/main" id="{CBD3065D-A37D-454A-A005-0479B519158D}"/>
              </a:ext>
            </a:extLst>
          </p:cNvPr>
          <p:cNvGraphicFramePr>
            <a:graphicFrameLocks noGrp="1"/>
          </p:cNvGraphicFramePr>
          <p:nvPr>
            <p:extLst>
              <p:ext uri="{D42A27DB-BD31-4B8C-83A1-F6EECF244321}">
                <p14:modId xmlns:p14="http://schemas.microsoft.com/office/powerpoint/2010/main" val="3250129981"/>
              </p:ext>
            </p:extLst>
          </p:nvPr>
        </p:nvGraphicFramePr>
        <p:xfrm>
          <a:off x="6382635" y="2269319"/>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graphicFrame>
        <p:nvGraphicFramePr>
          <p:cNvPr id="96" name="Table 5">
            <a:extLst>
              <a:ext uri="{FF2B5EF4-FFF2-40B4-BE49-F238E27FC236}">
                <a16:creationId xmlns:a16="http://schemas.microsoft.com/office/drawing/2014/main" id="{8776D8B0-9313-48F7-B9F6-28F85EC9F0BA}"/>
              </a:ext>
            </a:extLst>
          </p:cNvPr>
          <p:cNvGraphicFramePr>
            <a:graphicFrameLocks noGrp="1"/>
          </p:cNvGraphicFramePr>
          <p:nvPr>
            <p:extLst>
              <p:ext uri="{D42A27DB-BD31-4B8C-83A1-F6EECF244321}">
                <p14:modId xmlns:p14="http://schemas.microsoft.com/office/powerpoint/2010/main" val="963636116"/>
              </p:ext>
            </p:extLst>
          </p:nvPr>
        </p:nvGraphicFramePr>
        <p:xfrm>
          <a:off x="6382635" y="5498670"/>
          <a:ext cx="3428926" cy="1133524"/>
        </p:xfrm>
        <a:graphic>
          <a:graphicData uri="http://schemas.openxmlformats.org/drawingml/2006/table">
            <a:tbl>
              <a:tblPr firstRow="1" bandRow="1">
                <a:tableStyleId>{5940675A-B579-460E-94D1-54222C63F5DA}</a:tableStyleId>
              </a:tblPr>
              <a:tblGrid>
                <a:gridCol w="1714463">
                  <a:extLst>
                    <a:ext uri="{9D8B030D-6E8A-4147-A177-3AD203B41FA5}">
                      <a16:colId xmlns:a16="http://schemas.microsoft.com/office/drawing/2014/main" val="2136676300"/>
                    </a:ext>
                  </a:extLst>
                </a:gridCol>
                <a:gridCol w="1714463">
                  <a:extLst>
                    <a:ext uri="{9D8B030D-6E8A-4147-A177-3AD203B41FA5}">
                      <a16:colId xmlns:a16="http://schemas.microsoft.com/office/drawing/2014/main" val="663556639"/>
                    </a:ext>
                  </a:extLst>
                </a:gridCol>
              </a:tblGrid>
              <a:tr h="113352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9195217"/>
                  </a:ext>
                </a:extLst>
              </a:tr>
            </a:tbl>
          </a:graphicData>
        </a:graphic>
      </p:graphicFrame>
      <p:pic>
        <p:nvPicPr>
          <p:cNvPr id="105" name="Graphic 104" descr="Storytelling with solid fill">
            <a:extLst>
              <a:ext uri="{FF2B5EF4-FFF2-40B4-BE49-F238E27FC236}">
                <a16:creationId xmlns:a16="http://schemas.microsoft.com/office/drawing/2014/main" id="{09FDF8F9-1618-4DCC-BCE7-51A3D685340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172804" y="2602339"/>
            <a:ext cx="771127" cy="771127"/>
          </a:xfrm>
          <a:prstGeom prst="rect">
            <a:avLst/>
          </a:prstGeom>
        </p:spPr>
      </p:pic>
      <p:pic>
        <p:nvPicPr>
          <p:cNvPr id="109" name="Graphic 108" descr="Storytelling with solid fill">
            <a:extLst>
              <a:ext uri="{FF2B5EF4-FFF2-40B4-BE49-F238E27FC236}">
                <a16:creationId xmlns:a16="http://schemas.microsoft.com/office/drawing/2014/main" id="{B34B2D68-378C-4D63-AFF3-3B92D287058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427203" y="2315800"/>
            <a:ext cx="771127" cy="771127"/>
          </a:xfrm>
          <a:prstGeom prst="rect">
            <a:avLst/>
          </a:prstGeom>
        </p:spPr>
      </p:pic>
      <p:pic>
        <p:nvPicPr>
          <p:cNvPr id="46" name="Picture 45">
            <a:extLst>
              <a:ext uri="{FF2B5EF4-FFF2-40B4-BE49-F238E27FC236}">
                <a16:creationId xmlns:a16="http://schemas.microsoft.com/office/drawing/2014/main" id="{75764365-923A-4169-94DE-EB039DBE82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55597" y="2417455"/>
            <a:ext cx="628972" cy="655179"/>
          </a:xfrm>
          <a:prstGeom prst="rect">
            <a:avLst/>
          </a:prstGeom>
        </p:spPr>
      </p:pic>
      <p:pic>
        <p:nvPicPr>
          <p:cNvPr id="51" name="Picture 50">
            <a:extLst>
              <a:ext uri="{FF2B5EF4-FFF2-40B4-BE49-F238E27FC236}">
                <a16:creationId xmlns:a16="http://schemas.microsoft.com/office/drawing/2014/main" id="{7888BA00-04A5-448A-A19D-FA7590B8336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05295" y="4157057"/>
            <a:ext cx="628972" cy="655179"/>
          </a:xfrm>
          <a:prstGeom prst="rect">
            <a:avLst/>
          </a:prstGeom>
        </p:spPr>
      </p:pic>
      <p:pic>
        <p:nvPicPr>
          <p:cNvPr id="110" name="Picture 109" descr="Text&#10;&#10;Description automatically generated">
            <a:extLst>
              <a:ext uri="{FF2B5EF4-FFF2-40B4-BE49-F238E27FC236}">
                <a16:creationId xmlns:a16="http://schemas.microsoft.com/office/drawing/2014/main" id="{A89ADBB2-FB00-43F7-87A1-2B19548DB721}"/>
              </a:ext>
            </a:extLst>
          </p:cNvPr>
          <p:cNvPicPr>
            <a:picLocks noChangeAspect="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30319" r="30504" b="21178"/>
          <a:stretch/>
        </p:blipFill>
        <p:spPr>
          <a:xfrm>
            <a:off x="8577816" y="4103316"/>
            <a:ext cx="540589" cy="720225"/>
          </a:xfrm>
          <a:prstGeom prst="rect">
            <a:avLst/>
          </a:prstGeom>
        </p:spPr>
      </p:pic>
      <p:pic>
        <p:nvPicPr>
          <p:cNvPr id="53" name="Picture 52">
            <a:extLst>
              <a:ext uri="{FF2B5EF4-FFF2-40B4-BE49-F238E27FC236}">
                <a16:creationId xmlns:a16="http://schemas.microsoft.com/office/drawing/2014/main" id="{8B4A964F-2906-42D0-8155-D6292A4BD69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12131" y="5910086"/>
            <a:ext cx="628972" cy="655179"/>
          </a:xfrm>
          <a:prstGeom prst="rect">
            <a:avLst/>
          </a:prstGeom>
        </p:spPr>
      </p:pic>
      <p:pic>
        <p:nvPicPr>
          <p:cNvPr id="17" name="Picture 16" descr="A picture containing furniture, seat, chair&#10;&#10;Description automatically generated">
            <a:extLst>
              <a:ext uri="{FF2B5EF4-FFF2-40B4-BE49-F238E27FC236}">
                <a16:creationId xmlns:a16="http://schemas.microsoft.com/office/drawing/2014/main" id="{DD86EF65-A63F-4315-BA0C-DBD22431843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82847" y="5596838"/>
            <a:ext cx="727253" cy="1008541"/>
          </a:xfrm>
          <a:prstGeom prst="rect">
            <a:avLst/>
          </a:prstGeom>
        </p:spPr>
      </p:pic>
      <p:pic>
        <p:nvPicPr>
          <p:cNvPr id="112" name="Picture 111" descr="A picture containing furniture, seat, chair&#10;&#10;Description automatically generated">
            <a:extLst>
              <a:ext uri="{FF2B5EF4-FFF2-40B4-BE49-F238E27FC236}">
                <a16:creationId xmlns:a16="http://schemas.microsoft.com/office/drawing/2014/main" id="{50526DC8-1A90-4660-8E13-481AD5707E3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96552" y="5622884"/>
            <a:ext cx="727253" cy="1008541"/>
          </a:xfrm>
          <a:prstGeom prst="rect">
            <a:avLst/>
          </a:prstGeom>
        </p:spPr>
      </p:pic>
      <p:pic>
        <p:nvPicPr>
          <p:cNvPr id="113" name="Picture 112" descr="A picture containing furniture, seat, chair&#10;&#10;Description automatically generated">
            <a:extLst>
              <a:ext uri="{FF2B5EF4-FFF2-40B4-BE49-F238E27FC236}">
                <a16:creationId xmlns:a16="http://schemas.microsoft.com/office/drawing/2014/main" id="{E5C7F593-909C-4B5B-86CC-08E4E6519F5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53268" y="5622883"/>
            <a:ext cx="727253" cy="1008541"/>
          </a:xfrm>
          <a:prstGeom prst="rect">
            <a:avLst/>
          </a:prstGeom>
        </p:spPr>
      </p:pic>
    </p:spTree>
    <p:extLst>
      <p:ext uri="{BB962C8B-B14F-4D97-AF65-F5344CB8AC3E}">
        <p14:creationId xmlns:p14="http://schemas.microsoft.com/office/powerpoint/2010/main" val="29622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12_la list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S12_les dessin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S12_le cha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S12_le livr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S12_les magazines.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S12_les chais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42" grpId="0"/>
      <p:bldP spid="89" grpId="0"/>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0" y="59058"/>
            <a:ext cx="1339486"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solidFill>
                <a:srgbClr val="002060"/>
              </a:solidFill>
            </a:endParaRPr>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827257" y="1614005"/>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4" name="rue (RT3W8)">
            <a:hlinkClick r:id="" action="ppaction://media"/>
            <a:extLst>
              <a:ext uri="{FF2B5EF4-FFF2-40B4-BE49-F238E27FC236}">
                <a16:creationId xmlns:a16="http://schemas.microsoft.com/office/drawing/2014/main" id="{517C1509-D728-75F0-DD5C-DC632D83057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95435" y="2306577"/>
            <a:ext cx="3637360" cy="2046015"/>
          </a:xfrm>
          <a:prstGeom prst="rect">
            <a:avLst/>
          </a:prstGeom>
        </p:spPr>
      </p:pic>
      <p:pic>
        <p:nvPicPr>
          <p:cNvPr id="5" name="r (RT3W8)">
            <a:hlinkClick r:id="" action="ppaction://media"/>
            <a:extLst>
              <a:ext uri="{FF2B5EF4-FFF2-40B4-BE49-F238E27FC236}">
                <a16:creationId xmlns:a16="http://schemas.microsoft.com/office/drawing/2014/main" id="{54104717-9800-FF43-BFAC-982E0116D2D3}"/>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9205" y="2306577"/>
            <a:ext cx="3630603" cy="2046015"/>
          </a:xfrm>
          <a:prstGeom prst="rect">
            <a:avLst/>
          </a:prstGeom>
        </p:spPr>
      </p:pic>
    </p:spTree>
    <p:extLst>
      <p:ext uri="{BB962C8B-B14F-4D97-AF65-F5344CB8AC3E}">
        <p14:creationId xmlns:p14="http://schemas.microsoft.com/office/powerpoint/2010/main" val="23676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3_W8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52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T3_W8_2.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T3_W8_2.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37292"/>
            <a:ext cx="142950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9"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9" name="T3_W8_2.1.wav"/>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19562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8_2.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2.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8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2.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8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8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141143-95FD-4689-8DD6-92A02E91F7C2}"/>
              </a:ext>
            </a:extLst>
          </p:cNvPr>
          <p:cNvSpPr/>
          <p:nvPr/>
        </p:nvSpPr>
        <p:spPr>
          <a:xfrm>
            <a:off x="473614" y="3072292"/>
            <a:ext cx="11010630" cy="2847755"/>
          </a:xfrm>
          <a:prstGeom prst="roundRect">
            <a:avLst/>
          </a:prstGeom>
          <a:solidFill>
            <a:srgbClr val="5FC0D7"/>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4" name="Google Shape;111;p3"/>
          <p:cNvPicPr/>
          <p:nvPr/>
        </p:nvPicPr>
        <p:blipFill>
          <a:blip r:embed="rId5"/>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4625"/>
            <a:ext cx="138015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6"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6" name="T3_W8_2.1.wav"/>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850EA3D1-B723-4EA7-A315-6C5F4D38789F}"/>
              </a:ext>
            </a:extLst>
          </p:cNvPr>
          <p:cNvSpPr txBox="1"/>
          <p:nvPr/>
        </p:nvSpPr>
        <p:spPr>
          <a:xfrm>
            <a:off x="496956" y="1897762"/>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French [r] is a raspy sound pronounced in the back of the throat. </a:t>
            </a:r>
          </a:p>
        </p:txBody>
      </p:sp>
      <p:sp>
        <p:nvSpPr>
          <p:cNvPr id="13" name="TextBox 12">
            <a:extLst>
              <a:ext uri="{FF2B5EF4-FFF2-40B4-BE49-F238E27FC236}">
                <a16:creationId xmlns:a16="http://schemas.microsoft.com/office/drawing/2014/main" id="{AC2AB0B3-BEB3-44BE-BBC5-51130557283B}"/>
              </a:ext>
            </a:extLst>
          </p:cNvPr>
          <p:cNvSpPr txBox="1"/>
          <p:nvPr/>
        </p:nvSpPr>
        <p:spPr>
          <a:xfrm>
            <a:off x="496956" y="261062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Follow these steps to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rPr>
              <a:t>practise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French [r]:</a:t>
            </a:r>
          </a:p>
        </p:txBody>
      </p:sp>
      <p:sp>
        <p:nvSpPr>
          <p:cNvPr id="14" name="TextBox 13">
            <a:extLst>
              <a:ext uri="{FF2B5EF4-FFF2-40B4-BE49-F238E27FC236}">
                <a16:creationId xmlns:a16="http://schemas.microsoft.com/office/drawing/2014/main" id="{E4F3A195-A44C-4946-9262-44931F62AF63}"/>
              </a:ext>
            </a:extLst>
          </p:cNvPr>
          <p:cNvSpPr txBox="1"/>
          <p:nvPr/>
        </p:nvSpPr>
        <p:spPr>
          <a:xfrm>
            <a:off x="473613" y="3150089"/>
            <a:ext cx="10859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1. Open your mouth. Put your tongue flat and against the bottom teeth.</a:t>
            </a:r>
          </a:p>
        </p:txBody>
      </p:sp>
      <p:sp>
        <p:nvSpPr>
          <p:cNvPr id="15" name="TextBox 14">
            <a:extLst>
              <a:ext uri="{FF2B5EF4-FFF2-40B4-BE49-F238E27FC236}">
                <a16:creationId xmlns:a16="http://schemas.microsoft.com/office/drawing/2014/main" id="{3F4B6C10-8741-4D2C-AC73-05988BBB719C}"/>
              </a:ext>
            </a:extLst>
          </p:cNvPr>
          <p:cNvSpPr txBox="1"/>
          <p:nvPr/>
        </p:nvSpPr>
        <p:spPr>
          <a:xfrm>
            <a:off x="473614" y="3856558"/>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2. Close your throat as if to gargle and say ‘k’ several times.</a:t>
            </a:r>
          </a:p>
        </p:txBody>
      </p:sp>
      <p:sp>
        <p:nvSpPr>
          <p:cNvPr id="16" name="TextBox 15">
            <a:extLst>
              <a:ext uri="{FF2B5EF4-FFF2-40B4-BE49-F238E27FC236}">
                <a16:creationId xmlns:a16="http://schemas.microsoft.com/office/drawing/2014/main" id="{8B2CF667-3C10-498E-AB31-1CC0DC578766}"/>
              </a:ext>
            </a:extLst>
          </p:cNvPr>
          <p:cNvSpPr txBox="1"/>
          <p:nvPr/>
        </p:nvSpPr>
        <p:spPr>
          <a:xfrm>
            <a:off x="473614" y="4569423"/>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3. Start again but don’t close your throat completely.</a:t>
            </a:r>
          </a:p>
        </p:txBody>
      </p:sp>
      <p:sp>
        <p:nvSpPr>
          <p:cNvPr id="17" name="TextBox 16">
            <a:extLst>
              <a:ext uri="{FF2B5EF4-FFF2-40B4-BE49-F238E27FC236}">
                <a16:creationId xmlns:a16="http://schemas.microsoft.com/office/drawing/2014/main" id="{92998E73-BEF0-4BB6-9085-5A1DEF896A48}"/>
              </a:ext>
            </a:extLst>
          </p:cNvPr>
          <p:cNvSpPr txBox="1"/>
          <p:nvPr/>
        </p:nvSpPr>
        <p:spPr>
          <a:xfrm>
            <a:off x="473614" y="5252829"/>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rPr>
              <a:t>4. Instead of ‘k’, say “</a:t>
            </a:r>
            <a:r>
              <a:rPr kumimoji="0" lang="en-US" sz="2400" b="1" i="0" u="none" strike="noStrike" kern="1200" cap="none" spc="0" normalizeH="0" baseline="0" noProof="0" dirty="0">
                <a:ln>
                  <a:noFill/>
                </a:ln>
                <a:solidFill>
                  <a:prstClr val="white"/>
                </a:solidFill>
                <a:effectLst/>
                <a:uLnTx/>
                <a:uFillTx/>
                <a:latin typeface="Century Gothic" panose="020F0302020204030204"/>
              </a:rPr>
              <a:t>ra-ra-ra</a:t>
            </a:r>
            <a:r>
              <a:rPr kumimoji="0" lang="en-US" sz="2400" b="0" i="0" u="none" strike="noStrike" kern="1200" cap="none" spc="0" normalizeH="0" baseline="0" noProof="0" dirty="0">
                <a:ln>
                  <a:noFill/>
                </a:ln>
                <a:solidFill>
                  <a:prstClr val="white"/>
                </a:solidFill>
                <a:effectLst/>
                <a:uLnTx/>
                <a:uFillTx/>
                <a:latin typeface="Century Gothic" panose="020F0302020204030204"/>
              </a:rPr>
              <a:t>”.  You should feel the throat vibrating.</a:t>
            </a:r>
          </a:p>
        </p:txBody>
      </p:sp>
      <p:sp>
        <p:nvSpPr>
          <p:cNvPr id="19" name="Speech Bubble: Rectangle with Corners Rounded 18">
            <a:extLst>
              <a:ext uri="{FF2B5EF4-FFF2-40B4-BE49-F238E27FC236}">
                <a16:creationId xmlns:a16="http://schemas.microsoft.com/office/drawing/2014/main" id="{8243841D-F52E-4F33-A051-C34CA8CCA5E0}"/>
              </a:ext>
            </a:extLst>
          </p:cNvPr>
          <p:cNvSpPr/>
          <p:nvPr/>
        </p:nvSpPr>
        <p:spPr>
          <a:xfrm>
            <a:off x="1766806" y="212306"/>
            <a:ext cx="2544595" cy="1266151"/>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There is no sound like this in English!</a:t>
            </a:r>
          </a:p>
        </p:txBody>
      </p:sp>
      <p:grpSp>
        <p:nvGrpSpPr>
          <p:cNvPr id="22" name="Group 21">
            <a:extLst>
              <a:ext uri="{FF2B5EF4-FFF2-40B4-BE49-F238E27FC236}">
                <a16:creationId xmlns:a16="http://schemas.microsoft.com/office/drawing/2014/main" id="{728EEBF9-DA8A-491A-BA9D-8F5E4CAFE698}"/>
              </a:ext>
            </a:extLst>
          </p:cNvPr>
          <p:cNvGrpSpPr/>
          <p:nvPr/>
        </p:nvGrpSpPr>
        <p:grpSpPr>
          <a:xfrm>
            <a:off x="10372586" y="3751175"/>
            <a:ext cx="970647" cy="1253712"/>
            <a:chOff x="9634135" y="3261391"/>
            <a:chExt cx="970647" cy="1253712"/>
          </a:xfrm>
        </p:grpSpPr>
        <p:pic>
          <p:nvPicPr>
            <p:cNvPr id="20" name="Picture 19" descr="Shape, circle&#10;&#10;Description automatically generated">
              <a:hlinkClick r:id="" action="ppaction://noaction">
                <a:snd r:embed="rId7" name="T3_W8_4.1.wav"/>
              </a:hlinkClick>
              <a:extLst>
                <a:ext uri="{FF2B5EF4-FFF2-40B4-BE49-F238E27FC236}">
                  <a16:creationId xmlns:a16="http://schemas.microsoft.com/office/drawing/2014/main" id="{C0A8714E-2443-4AF0-858F-348BA6F86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4135" y="3261391"/>
              <a:ext cx="970647" cy="1253712"/>
            </a:xfrm>
            <a:prstGeom prst="rect">
              <a:avLst/>
            </a:prstGeom>
          </p:spPr>
        </p:pic>
        <p:sp>
          <p:nvSpPr>
            <p:cNvPr id="21" name="Oval 20">
              <a:extLst>
                <a:ext uri="{FF2B5EF4-FFF2-40B4-BE49-F238E27FC236}">
                  <a16:creationId xmlns:a16="http://schemas.microsoft.com/office/drawing/2014/main" id="{DBF028A4-C5F2-43C0-AEFE-B4475924B71F}"/>
                </a:ext>
              </a:extLst>
            </p:cNvPr>
            <p:cNvSpPr/>
            <p:nvPr/>
          </p:nvSpPr>
          <p:spPr>
            <a:xfrm>
              <a:off x="10221058" y="4336152"/>
              <a:ext cx="82377" cy="72781"/>
            </a:xfrm>
            <a:prstGeom prst="ellipse">
              <a:avLst/>
            </a:prstGeom>
            <a:solidFill>
              <a:srgbClr val="E30008"/>
            </a:solidFill>
            <a:ln>
              <a:solidFill>
                <a:srgbClr val="E3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pic>
        <p:nvPicPr>
          <p:cNvPr id="3" name="ra-ra-ra (RT3W8)">
            <a:hlinkClick r:id="" action="ppaction://media"/>
            <a:extLst>
              <a:ext uri="{FF2B5EF4-FFF2-40B4-BE49-F238E27FC236}">
                <a16:creationId xmlns:a16="http://schemas.microsoft.com/office/drawing/2014/main" id="{5A60AC13-41A7-C067-3A34-64ED293996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81944" y="76993"/>
            <a:ext cx="3143250" cy="1768078"/>
          </a:xfrm>
          <a:prstGeom prst="rect">
            <a:avLst/>
          </a:prstGeom>
        </p:spPr>
      </p:pic>
    </p:spTree>
    <p:extLst>
      <p:ext uri="{BB962C8B-B14F-4D97-AF65-F5344CB8AC3E}">
        <p14:creationId xmlns:p14="http://schemas.microsoft.com/office/powerpoint/2010/main" val="10158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
                </p:tgtEl>
              </p:cMediaNode>
            </p:video>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2" grpId="0"/>
      <p:bldP spid="13" grpId="0"/>
      <p:bldP spid="14" grpId="0"/>
      <p:bldP spid="15" grpId="0"/>
      <p:bldP spid="16" grpId="0"/>
      <p:bldP spid="1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89093" y="127730"/>
            <a:ext cx="1041314"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4"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4" name="T3_W8_2.1.wav"/>
                <a:extLst>
                  <a:ext uri="{A12FA001-AC4F-418D-AE19-62706E023703}">
                    <ahyp:hlinkClr xmlns:ahyp="http://schemas.microsoft.com/office/drawing/2018/hyperlinkcolor" val="tx"/>
                  </a:ext>
                </a:extLst>
              </a:hlinkClick>
            </a:endParaRPr>
          </a:p>
        </p:txBody>
      </p:sp>
      <p:sp>
        <p:nvSpPr>
          <p:cNvPr id="12" name="TextBox 11">
            <a:hlinkClick r:id="" action="ppaction://noaction">
              <a:snd r:embed="rId5" name="S5_t.wav"/>
            </a:hlinkClick>
            <a:extLst>
              <a:ext uri="{FF2B5EF4-FFF2-40B4-BE49-F238E27FC236}">
                <a16:creationId xmlns:a16="http://schemas.microsoft.com/office/drawing/2014/main" id="{850EA3D1-B723-4EA7-A315-6C5F4D38789F}"/>
              </a:ext>
            </a:extLst>
          </p:cNvPr>
          <p:cNvSpPr txBox="1"/>
          <p:nvPr/>
        </p:nvSpPr>
        <p:spPr>
          <a:xfrm>
            <a:off x="1965735" y="359641"/>
            <a:ext cx="51276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rPr>
              <a:t>Prononce</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rPr>
              <a:t> le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rPr>
              <a:t>virelangue</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18" name="TextBox 17">
            <a:extLst>
              <a:ext uri="{FF2B5EF4-FFF2-40B4-BE49-F238E27FC236}">
                <a16:creationId xmlns:a16="http://schemas.microsoft.com/office/drawing/2014/main" id="{AA2DE596-D0C0-49D7-91DD-E92A2781C466}"/>
              </a:ext>
            </a:extLst>
          </p:cNvPr>
          <p:cNvSpPr txBox="1"/>
          <p:nvPr/>
        </p:nvSpPr>
        <p:spPr>
          <a:xfrm>
            <a:off x="1454452" y="1835575"/>
            <a:ext cx="100016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Frédéric,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DejaVu Sans"/>
                <a:cs typeface="DejaVu Sans"/>
              </a:rPr>
              <a:t>mon</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 frère, </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ea typeface="DejaVu Sans"/>
                <a:cs typeface="DejaVu Sans"/>
              </a:rPr>
              <a:t>fabrique</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DejaVu Sans"/>
                <a:cs typeface="DejaVu Sans"/>
              </a:rPr>
              <a:t> </a:t>
            </a:r>
            <a:r>
              <a:rPr lang="en-GB" sz="4800" dirty="0">
                <a:solidFill>
                  <a:srgbClr val="002060"/>
                </a:solidFill>
                <a:latin typeface="Century Gothic" panose="020B0502020202020204" pitchFamily="34" charset="0"/>
                <a:ea typeface="DejaVu Sans"/>
                <a:cs typeface="DejaVu Sans"/>
              </a:rPr>
              <a:t>trois fruits </a:t>
            </a:r>
            <a:r>
              <a:rPr lang="en-GB" sz="4800" dirty="0" err="1">
                <a:solidFill>
                  <a:srgbClr val="002060"/>
                </a:solidFill>
                <a:latin typeface="Century Gothic" panose="020B0502020202020204" pitchFamily="34" charset="0"/>
                <a:ea typeface="DejaVu Sans"/>
                <a:cs typeface="DejaVu Sans"/>
              </a:rPr>
              <a:t>en</a:t>
            </a:r>
            <a:r>
              <a:rPr lang="en-GB" sz="4800" dirty="0">
                <a:solidFill>
                  <a:srgbClr val="002060"/>
                </a:solidFill>
                <a:latin typeface="Century Gothic" panose="020B0502020202020204" pitchFamily="34" charset="0"/>
                <a:ea typeface="DejaVu Sans"/>
                <a:cs typeface="DejaVu Sans"/>
              </a:rPr>
              <a:t> fromage !</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CustomShape 23">
            <a:hlinkClick r:id="" action="ppaction://noaction">
              <a:snd r:embed="rId6" name="S5_1.wav"/>
            </a:hlinkClick>
            <a:extLst>
              <a:ext uri="{FF2B5EF4-FFF2-40B4-BE49-F238E27FC236}">
                <a16:creationId xmlns:a16="http://schemas.microsoft.com/office/drawing/2014/main" id="{4B3B928E-1043-4CD0-BD45-3D15833A83DA}"/>
              </a:ext>
            </a:extLst>
          </p:cNvPr>
          <p:cNvSpPr/>
          <p:nvPr/>
        </p:nvSpPr>
        <p:spPr>
          <a:xfrm>
            <a:off x="393781" y="199644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7" name="S5_2.wav"/>
            </a:hlinkClick>
            <a:extLst>
              <a:ext uri="{FF2B5EF4-FFF2-40B4-BE49-F238E27FC236}">
                <a16:creationId xmlns:a16="http://schemas.microsoft.com/office/drawing/2014/main" id="{675BAE0A-5E42-4964-A57B-240D59A4107F}"/>
              </a:ext>
            </a:extLst>
          </p:cNvPr>
          <p:cNvSpPr/>
          <p:nvPr/>
        </p:nvSpPr>
        <p:spPr>
          <a:xfrm>
            <a:off x="393781" y="280811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8" name="T3_W8_4.4.wav"/>
            </a:hlinkClick>
            <a:extLst>
              <a:ext uri="{FF2B5EF4-FFF2-40B4-BE49-F238E27FC236}">
                <a16:creationId xmlns:a16="http://schemas.microsoft.com/office/drawing/2014/main" id="{1BCF7AFC-1C8E-48A9-8778-E530294F28DA}"/>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CustomShape 23">
            <a:hlinkClick r:id="" action="ppaction://noaction">
              <a:snd r:embed="rId9" name="S5_3.wav"/>
            </a:hlinkClick>
            <a:extLst>
              <a:ext uri="{FF2B5EF4-FFF2-40B4-BE49-F238E27FC236}">
                <a16:creationId xmlns:a16="http://schemas.microsoft.com/office/drawing/2014/main" id="{D2EBF40C-1ECA-4FAB-87FB-E2D38FAE7751}"/>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hlinkClick r:id="" action="ppaction://noaction">
              <a:snd r:embed="rId10" name="T3_W8_6.1.wav"/>
            </a:hlinkClick>
            <a:extLst>
              <a:ext uri="{FF2B5EF4-FFF2-40B4-BE49-F238E27FC236}">
                <a16:creationId xmlns:a16="http://schemas.microsoft.com/office/drawing/2014/main" id="{19C6185D-7E0D-4496-8D62-8BB896224EBC}"/>
              </a:ext>
            </a:extLst>
          </p:cNvPr>
          <p:cNvSpPr txBox="1"/>
          <p:nvPr/>
        </p:nvSpPr>
        <p:spPr>
          <a:xfrm>
            <a:off x="8350180" y="84561"/>
            <a:ext cx="282177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rPr>
              <a:t>fabriquer</a:t>
            </a:r>
            <a:r>
              <a:rPr kumimoji="0" lang="en-GB" sz="2000" b="0" i="0" u="none" strike="noStrike" kern="1200" cap="none" spc="0" normalizeH="0" baseline="0" noProof="0" dirty="0">
                <a:ln>
                  <a:noFill/>
                </a:ln>
                <a:solidFill>
                  <a:srgbClr val="002060"/>
                </a:solidFill>
                <a:effectLst/>
                <a:uLnTx/>
                <a:uFillTx/>
                <a:latin typeface="Century Gothic"/>
              </a:rPr>
              <a:t> – to create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hlinkClick r:id="" action="ppaction://noaction">
              <a:snd r:embed="rId10" name="T3_W8_6.1.wav"/>
            </a:hlinkClick>
            <a:extLst>
              <a:ext uri="{FF2B5EF4-FFF2-40B4-BE49-F238E27FC236}">
                <a16:creationId xmlns:a16="http://schemas.microsoft.com/office/drawing/2014/main" id="{B4633A69-75C7-4073-A30F-8CFBB4C92596}"/>
              </a:ext>
            </a:extLst>
          </p:cNvPr>
          <p:cNvSpPr txBox="1"/>
          <p:nvPr/>
        </p:nvSpPr>
        <p:spPr>
          <a:xfrm>
            <a:off x="8350179" y="468339"/>
            <a:ext cx="282177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rPr>
              <a:t>le fromage - cheese</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1" name="Picture 20">
            <a:extLst>
              <a:ext uri="{FF2B5EF4-FFF2-40B4-BE49-F238E27FC236}">
                <a16:creationId xmlns:a16="http://schemas.microsoft.com/office/drawing/2014/main" id="{DD541F93-53EC-4567-87B9-C68DF05FCEAC}"/>
              </a:ext>
            </a:extLst>
          </p:cNvPr>
          <p:cNvPicPr>
            <a:picLocks noChangeAspect="1"/>
          </p:cNvPicPr>
          <p:nvPr/>
        </p:nvPicPr>
        <p:blipFill>
          <a:blip r:embed="rId11"/>
          <a:stretch>
            <a:fillRect/>
          </a:stretch>
        </p:blipFill>
        <p:spPr>
          <a:xfrm>
            <a:off x="8080471" y="4599263"/>
            <a:ext cx="2349953" cy="1339473"/>
          </a:xfrm>
          <a:prstGeom prst="rect">
            <a:avLst/>
          </a:prstGeom>
        </p:spPr>
      </p:pic>
      <p:pic>
        <p:nvPicPr>
          <p:cNvPr id="30" name="Picture 29">
            <a:extLst>
              <a:ext uri="{FF2B5EF4-FFF2-40B4-BE49-F238E27FC236}">
                <a16:creationId xmlns:a16="http://schemas.microsoft.com/office/drawing/2014/main" id="{3CD523AA-64A8-4379-95D0-08C61C42BB0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597275" y="3429297"/>
            <a:ext cx="1514253" cy="2999479"/>
          </a:xfrm>
          <a:prstGeom prst="rect">
            <a:avLst/>
          </a:prstGeom>
        </p:spPr>
      </p:pic>
      <p:grpSp>
        <p:nvGrpSpPr>
          <p:cNvPr id="3" name="Group 2">
            <a:extLst>
              <a:ext uri="{FF2B5EF4-FFF2-40B4-BE49-F238E27FC236}">
                <a16:creationId xmlns:a16="http://schemas.microsoft.com/office/drawing/2014/main" id="{99087021-3F83-45E8-BA25-7F6233B54C4C}"/>
              </a:ext>
            </a:extLst>
          </p:cNvPr>
          <p:cNvGrpSpPr/>
          <p:nvPr/>
        </p:nvGrpSpPr>
        <p:grpSpPr>
          <a:xfrm>
            <a:off x="4743439" y="4017429"/>
            <a:ext cx="2705121" cy="2223462"/>
            <a:chOff x="4795763" y="4349921"/>
            <a:chExt cx="2705121" cy="2223462"/>
          </a:xfrm>
        </p:grpSpPr>
        <p:pic>
          <p:nvPicPr>
            <p:cNvPr id="26" name="Picture 25">
              <a:extLst>
                <a:ext uri="{FF2B5EF4-FFF2-40B4-BE49-F238E27FC236}">
                  <a16:creationId xmlns:a16="http://schemas.microsoft.com/office/drawing/2014/main" id="{B1622FB3-EE85-44C2-96B6-96572CFEF464}"/>
                </a:ext>
              </a:extLst>
            </p:cNvPr>
            <p:cNvPicPr>
              <a:picLocks noChangeAspect="1"/>
            </p:cNvPicPr>
            <p:nvPr/>
          </p:nvPicPr>
          <p:blipFill>
            <a:blip r:embed="rId13"/>
            <a:stretch>
              <a:fillRect/>
            </a:stretch>
          </p:blipFill>
          <p:spPr>
            <a:xfrm>
              <a:off x="5213067" y="4349921"/>
              <a:ext cx="1932649" cy="1794350"/>
            </a:xfrm>
            <a:prstGeom prst="rect">
              <a:avLst/>
            </a:prstGeom>
          </p:spPr>
        </p:pic>
        <p:pic>
          <p:nvPicPr>
            <p:cNvPr id="27" name="Picture 26">
              <a:extLst>
                <a:ext uri="{FF2B5EF4-FFF2-40B4-BE49-F238E27FC236}">
                  <a16:creationId xmlns:a16="http://schemas.microsoft.com/office/drawing/2014/main" id="{1A528568-D4F4-455E-A54C-BEB041A9DC45}"/>
                </a:ext>
              </a:extLst>
            </p:cNvPr>
            <p:cNvPicPr>
              <a:picLocks noChangeAspect="1"/>
            </p:cNvPicPr>
            <p:nvPr/>
          </p:nvPicPr>
          <p:blipFill>
            <a:blip r:embed="rId14"/>
            <a:stretch>
              <a:fillRect/>
            </a:stretch>
          </p:blipFill>
          <p:spPr>
            <a:xfrm>
              <a:off x="4921023" y="5138451"/>
              <a:ext cx="2050229" cy="1005820"/>
            </a:xfrm>
            <a:prstGeom prst="rect">
              <a:avLst/>
            </a:prstGeom>
          </p:spPr>
        </p:pic>
        <p:pic>
          <p:nvPicPr>
            <p:cNvPr id="31" name="Picture 30">
              <a:extLst>
                <a:ext uri="{FF2B5EF4-FFF2-40B4-BE49-F238E27FC236}">
                  <a16:creationId xmlns:a16="http://schemas.microsoft.com/office/drawing/2014/main" id="{98100C33-9C21-41E8-ADE0-D1318EB35031}"/>
                </a:ext>
              </a:extLst>
            </p:cNvPr>
            <p:cNvPicPr>
              <a:picLocks noChangeAspect="1"/>
            </p:cNvPicPr>
            <p:nvPr/>
          </p:nvPicPr>
          <p:blipFill>
            <a:blip r:embed="rId14"/>
            <a:stretch>
              <a:fillRect/>
            </a:stretch>
          </p:blipFill>
          <p:spPr>
            <a:xfrm>
              <a:off x="4795763" y="5461505"/>
              <a:ext cx="2050229" cy="1005820"/>
            </a:xfrm>
            <a:prstGeom prst="rect">
              <a:avLst/>
            </a:prstGeom>
          </p:spPr>
        </p:pic>
        <p:pic>
          <p:nvPicPr>
            <p:cNvPr id="28" name="Picture 27">
              <a:extLst>
                <a:ext uri="{FF2B5EF4-FFF2-40B4-BE49-F238E27FC236}">
                  <a16:creationId xmlns:a16="http://schemas.microsoft.com/office/drawing/2014/main" id="{57C60AC4-28FD-4538-94D6-308E73BF8C9E}"/>
                </a:ext>
              </a:extLst>
            </p:cNvPr>
            <p:cNvPicPr>
              <a:picLocks noChangeAspect="1"/>
            </p:cNvPicPr>
            <p:nvPr/>
          </p:nvPicPr>
          <p:blipFill>
            <a:blip r:embed="rId15"/>
            <a:stretch>
              <a:fillRect/>
            </a:stretch>
          </p:blipFill>
          <p:spPr>
            <a:xfrm>
              <a:off x="6455267" y="5247096"/>
              <a:ext cx="1045617" cy="1005820"/>
            </a:xfrm>
            <a:prstGeom prst="rect">
              <a:avLst/>
            </a:prstGeom>
          </p:spPr>
        </p:pic>
        <p:pic>
          <p:nvPicPr>
            <p:cNvPr id="29" name="Picture 28">
              <a:extLst>
                <a:ext uri="{FF2B5EF4-FFF2-40B4-BE49-F238E27FC236}">
                  <a16:creationId xmlns:a16="http://schemas.microsoft.com/office/drawing/2014/main" id="{54CB04B7-E653-4DBF-B2B3-9FE35AECC527}"/>
                </a:ext>
              </a:extLst>
            </p:cNvPr>
            <p:cNvPicPr>
              <a:picLocks noChangeAspect="1"/>
            </p:cNvPicPr>
            <p:nvPr/>
          </p:nvPicPr>
          <p:blipFill>
            <a:blip r:embed="rId15"/>
            <a:stretch>
              <a:fillRect/>
            </a:stretch>
          </p:blipFill>
          <p:spPr>
            <a:xfrm>
              <a:off x="5988265" y="5567563"/>
              <a:ext cx="1045617" cy="1005820"/>
            </a:xfrm>
            <a:prstGeom prst="rect">
              <a:avLst/>
            </a:prstGeom>
          </p:spPr>
        </p:pic>
      </p:grpSp>
      <p:pic>
        <p:nvPicPr>
          <p:cNvPr id="32" name="Picture 31">
            <a:extLst>
              <a:ext uri="{FF2B5EF4-FFF2-40B4-BE49-F238E27FC236}">
                <a16:creationId xmlns:a16="http://schemas.microsoft.com/office/drawing/2014/main" id="{0E172348-87D6-45D9-BFD0-1F483B3399D9}"/>
              </a:ext>
            </a:extLst>
          </p:cNvPr>
          <p:cNvPicPr>
            <a:picLocks noChangeAspect="1"/>
          </p:cNvPicPr>
          <p:nvPr/>
        </p:nvPicPr>
        <p:blipFill>
          <a:blip r:embed="rId11"/>
          <a:stretch>
            <a:fillRect/>
          </a:stretch>
        </p:blipFill>
        <p:spPr>
          <a:xfrm>
            <a:off x="8967179" y="5028081"/>
            <a:ext cx="2349953" cy="1339473"/>
          </a:xfrm>
          <a:prstGeom prst="rect">
            <a:avLst/>
          </a:prstGeom>
        </p:spPr>
      </p:pic>
      <p:pic>
        <p:nvPicPr>
          <p:cNvPr id="22" name="Graphic 21" descr="Teacher">
            <a:extLst>
              <a:ext uri="{FF2B5EF4-FFF2-40B4-BE49-F238E27FC236}">
                <a16:creationId xmlns:a16="http://schemas.microsoft.com/office/drawing/2014/main" id="{006EB938-B72B-4827-ACB5-3D70251A25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0871" y="254052"/>
            <a:ext cx="914400" cy="914400"/>
          </a:xfrm>
          <a:prstGeom prst="rect">
            <a:avLst/>
          </a:prstGeom>
        </p:spPr>
      </p:pic>
    </p:spTree>
    <p:extLst>
      <p:ext uri="{BB962C8B-B14F-4D97-AF65-F5344CB8AC3E}">
        <p14:creationId xmlns:p14="http://schemas.microsoft.com/office/powerpoint/2010/main" val="310434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aphicFrame>
        <p:nvGraphicFramePr>
          <p:cNvPr id="3" name="Table 3">
            <a:extLst>
              <a:ext uri="{FF2B5EF4-FFF2-40B4-BE49-F238E27FC236}">
                <a16:creationId xmlns:a16="http://schemas.microsoft.com/office/drawing/2014/main" id="{5E5995F1-5C16-48A1-8954-B0A89ACBBFD0}"/>
              </a:ext>
            </a:extLst>
          </p:cNvPr>
          <p:cNvGraphicFramePr>
            <a:graphicFrameLocks noGrp="1"/>
          </p:cNvGraphicFramePr>
          <p:nvPr>
            <p:extLst>
              <p:ext uri="{D42A27DB-BD31-4B8C-83A1-F6EECF244321}">
                <p14:modId xmlns:p14="http://schemas.microsoft.com/office/powerpoint/2010/main" val="3668704759"/>
              </p:ext>
            </p:extLst>
          </p:nvPr>
        </p:nvGraphicFramePr>
        <p:xfrm>
          <a:off x="1194449" y="1977026"/>
          <a:ext cx="8128000" cy="47352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562347173"/>
                    </a:ext>
                  </a:extLst>
                </a:gridCol>
                <a:gridCol w="4064000">
                  <a:extLst>
                    <a:ext uri="{9D8B030D-6E8A-4147-A177-3AD203B41FA5}">
                      <a16:colId xmlns:a16="http://schemas.microsoft.com/office/drawing/2014/main" val="3588316770"/>
                    </a:ext>
                  </a:extLst>
                </a:gridCol>
              </a:tblGrid>
              <a:tr h="591910">
                <a:tc>
                  <a:txBody>
                    <a:bodyPr/>
                    <a:lstStyle/>
                    <a:p>
                      <a:pPr algn="ctr"/>
                      <a:r>
                        <a:rPr lang="en-GB" sz="3200" dirty="0">
                          <a:solidFill>
                            <a:srgbClr val="002060"/>
                          </a:solidFill>
                          <a:latin typeface="Century Gothic" panose="020B0502020202020204" pitchFamily="34" charset="0"/>
                        </a:rPr>
                        <a:t>radio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radio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9694044"/>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sport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sport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63313759"/>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park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parc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110142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response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réponse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0888027"/>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group</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groupe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1008280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person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personne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872651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prepare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préparer</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634061"/>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strict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strict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4407052"/>
                  </a:ext>
                </a:extLst>
              </a:tr>
            </a:tbl>
          </a:graphicData>
        </a:graphic>
      </p:graphicFrame>
      <p:pic>
        <p:nvPicPr>
          <p:cNvPr id="8" name="Picture 7" descr="Logo, company name&#10;&#10;Description automatically generated">
            <a:extLst>
              <a:ext uri="{FF2B5EF4-FFF2-40B4-BE49-F238E27FC236}">
                <a16:creationId xmlns:a16="http://schemas.microsoft.com/office/drawing/2014/main" id="{3E102B8C-6CEB-4EF3-AFEA-E8B9BB356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47" y="1706162"/>
            <a:ext cx="1115049" cy="739876"/>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B2A7C9A4-9BD1-4364-8DD9-B6DFDDD7F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641" y="1623674"/>
            <a:ext cx="1115049" cy="739876"/>
          </a:xfrm>
          <a:prstGeom prst="rect">
            <a:avLst/>
          </a:prstGeom>
        </p:spPr>
      </p:pic>
      <p:sp>
        <p:nvSpPr>
          <p:cNvPr id="26" name="CustomShape 23">
            <a:hlinkClick r:id="" action="ppaction://noaction">
              <a:snd r:embed="rId6" name="S6_1.wav"/>
            </a:hlinkClick>
            <a:extLst>
              <a:ext uri="{FF2B5EF4-FFF2-40B4-BE49-F238E27FC236}">
                <a16:creationId xmlns:a16="http://schemas.microsoft.com/office/drawing/2014/main" id="{284B9B08-C2A9-485B-A13B-B30ED9774189}"/>
              </a:ext>
            </a:extLst>
          </p:cNvPr>
          <p:cNvSpPr/>
          <p:nvPr/>
        </p:nvSpPr>
        <p:spPr>
          <a:xfrm>
            <a:off x="9073086" y="202188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7" name="S6_2.wav"/>
            </a:hlinkClick>
            <a:extLst>
              <a:ext uri="{FF2B5EF4-FFF2-40B4-BE49-F238E27FC236}">
                <a16:creationId xmlns:a16="http://schemas.microsoft.com/office/drawing/2014/main" id="{4EF1D51D-FA94-4C25-8918-C724743D6CCE}"/>
              </a:ext>
            </a:extLst>
          </p:cNvPr>
          <p:cNvSpPr/>
          <p:nvPr/>
        </p:nvSpPr>
        <p:spPr>
          <a:xfrm>
            <a:off x="9056751" y="262461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S6_3.wav"/>
            </a:hlinkClick>
            <a:extLst>
              <a:ext uri="{FF2B5EF4-FFF2-40B4-BE49-F238E27FC236}">
                <a16:creationId xmlns:a16="http://schemas.microsoft.com/office/drawing/2014/main" id="{F5CA0898-B1EF-4F61-8DB7-A2BAD58F0662}"/>
              </a:ext>
            </a:extLst>
          </p:cNvPr>
          <p:cNvSpPr/>
          <p:nvPr/>
        </p:nvSpPr>
        <p:spPr>
          <a:xfrm>
            <a:off x="9073086" y="322360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S6_4.wav"/>
            </a:hlinkClick>
            <a:extLst>
              <a:ext uri="{FF2B5EF4-FFF2-40B4-BE49-F238E27FC236}">
                <a16:creationId xmlns:a16="http://schemas.microsoft.com/office/drawing/2014/main" id="{0F4B808C-C247-4EA5-9350-07BD70B0499F}"/>
              </a:ext>
            </a:extLst>
          </p:cNvPr>
          <p:cNvSpPr/>
          <p:nvPr/>
        </p:nvSpPr>
        <p:spPr>
          <a:xfrm>
            <a:off x="9056751" y="380627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S6_5.wav"/>
            </a:hlinkClick>
            <a:extLst>
              <a:ext uri="{FF2B5EF4-FFF2-40B4-BE49-F238E27FC236}">
                <a16:creationId xmlns:a16="http://schemas.microsoft.com/office/drawing/2014/main" id="{E5A0EF32-4ABC-4F2E-8B6C-14F6D81A8C85}"/>
              </a:ext>
            </a:extLst>
          </p:cNvPr>
          <p:cNvSpPr/>
          <p:nvPr/>
        </p:nvSpPr>
        <p:spPr>
          <a:xfrm>
            <a:off x="9056751" y="439340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1" name="S6_6.wav"/>
            </a:hlinkClick>
            <a:extLst>
              <a:ext uri="{FF2B5EF4-FFF2-40B4-BE49-F238E27FC236}">
                <a16:creationId xmlns:a16="http://schemas.microsoft.com/office/drawing/2014/main" id="{6E3387CD-DC30-4D46-9504-8656833CDD60}"/>
              </a:ext>
            </a:extLst>
          </p:cNvPr>
          <p:cNvSpPr/>
          <p:nvPr/>
        </p:nvSpPr>
        <p:spPr>
          <a:xfrm>
            <a:off x="9056751" y="498876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2" name="S6_7.wav"/>
            </a:hlinkClick>
            <a:extLst>
              <a:ext uri="{FF2B5EF4-FFF2-40B4-BE49-F238E27FC236}">
                <a16:creationId xmlns:a16="http://schemas.microsoft.com/office/drawing/2014/main" id="{351D81BC-FC80-4754-A93D-AA756965C0A2}"/>
              </a:ext>
            </a:extLst>
          </p:cNvPr>
          <p:cNvSpPr/>
          <p:nvPr/>
        </p:nvSpPr>
        <p:spPr>
          <a:xfrm>
            <a:off x="9056751" y="556976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23">
            <a:hlinkClick r:id="" action="ppaction://noaction">
              <a:snd r:embed="rId13" name="S6_8.wav"/>
            </a:hlinkClick>
            <a:extLst>
              <a:ext uri="{FF2B5EF4-FFF2-40B4-BE49-F238E27FC236}">
                <a16:creationId xmlns:a16="http://schemas.microsoft.com/office/drawing/2014/main" id="{E0639F6D-D8CA-4FDC-BEE3-48B540ACF192}"/>
              </a:ext>
            </a:extLst>
          </p:cNvPr>
          <p:cNvSpPr/>
          <p:nvPr/>
        </p:nvSpPr>
        <p:spPr>
          <a:xfrm>
            <a:off x="9076355" y="615429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7" name="Graphic 16" descr="Teacher">
            <a:extLst>
              <a:ext uri="{FF2B5EF4-FFF2-40B4-BE49-F238E27FC236}">
                <a16:creationId xmlns:a16="http://schemas.microsoft.com/office/drawing/2014/main" id="{977387E3-0D22-4C6D-91BB-BD2A6B5013D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33" y="391905"/>
            <a:ext cx="914400" cy="914400"/>
          </a:xfrm>
          <a:prstGeom prst="rect">
            <a:avLst/>
          </a:prstGeom>
        </p:spPr>
      </p:pic>
      <p:sp>
        <p:nvSpPr>
          <p:cNvPr id="18" name="Speech Bubble: Rectangle with Corners Rounded 17">
            <a:hlinkClick r:id="" action="ppaction://noaction">
              <a:snd r:embed="rId16" name="S6_i2.wav"/>
            </a:hlinkClick>
            <a:extLst>
              <a:ext uri="{FF2B5EF4-FFF2-40B4-BE49-F238E27FC236}">
                <a16:creationId xmlns:a16="http://schemas.microsoft.com/office/drawing/2014/main" id="{F8F95EC0-B32F-4C2B-A14E-6857837CD64B}"/>
              </a:ext>
            </a:extLst>
          </p:cNvPr>
          <p:cNvSpPr/>
          <p:nvPr/>
        </p:nvSpPr>
        <p:spPr>
          <a:xfrm>
            <a:off x="1183667" y="1081747"/>
            <a:ext cx="6772769"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17" name="S6_t.wav"/>
            </a:hlinkClick>
            <a:extLst>
              <a:ext uri="{FF2B5EF4-FFF2-40B4-BE49-F238E27FC236}">
                <a16:creationId xmlns:a16="http://schemas.microsoft.com/office/drawing/2014/main" id="{A33A988D-E972-429E-870C-9B53276329C1}"/>
              </a:ext>
            </a:extLst>
          </p:cNvPr>
          <p:cNvSpPr/>
          <p:nvPr/>
        </p:nvSpPr>
        <p:spPr>
          <a:xfrm>
            <a:off x="132579" y="12863"/>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Max compare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avec 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0013132" y="18448"/>
            <a:ext cx="1270849"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20" name="Speech Bubble: Rectangle with Corners Rounded 19">
            <a:hlinkClick r:id="" action="ppaction://noaction">
              <a:snd r:embed="rId18" name="S6_i.wav"/>
            </a:hlinkClick>
            <a:extLst>
              <a:ext uri="{FF2B5EF4-FFF2-40B4-BE49-F238E27FC236}">
                <a16:creationId xmlns:a16="http://schemas.microsoft.com/office/drawing/2014/main" id="{A08F26C4-52F1-41FC-AF14-A39D11C5D62F}"/>
              </a:ext>
            </a:extLst>
          </p:cNvPr>
          <p:cNvSpPr/>
          <p:nvPr/>
        </p:nvSpPr>
        <p:spPr>
          <a:xfrm>
            <a:off x="1194449" y="474082"/>
            <a:ext cx="611949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CustomShape 7">
            <a:hlinkClick r:id="" action="ppaction://noaction">
              <a:snd r:embed="rId18" name="S6_i.wav"/>
            </a:hlinkClick>
            <a:extLst>
              <a:ext uri="{FF2B5EF4-FFF2-40B4-BE49-F238E27FC236}">
                <a16:creationId xmlns:a16="http://schemas.microsoft.com/office/drawing/2014/main" id="{B79D5DBA-8E81-46FA-AA63-FF3C5862A082}"/>
              </a:ext>
            </a:extLst>
          </p:cNvPr>
          <p:cNvSpPr/>
          <p:nvPr/>
        </p:nvSpPr>
        <p:spPr>
          <a:xfrm>
            <a:off x="1169851" y="462041"/>
            <a:ext cx="5896177"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Lis les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français.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CustomShape 7">
            <a:hlinkClick r:id="" action="ppaction://noaction">
              <a:snd r:embed="rId16" name="S6_i2.wav"/>
            </a:hlinkClick>
            <a:extLst>
              <a:ext uri="{FF2B5EF4-FFF2-40B4-BE49-F238E27FC236}">
                <a16:creationId xmlns:a16="http://schemas.microsoft.com/office/drawing/2014/main" id="{F9DE0A7F-E210-4E71-96D8-03846D58E4DD}"/>
              </a:ext>
            </a:extLst>
          </p:cNvPr>
          <p:cNvSpPr/>
          <p:nvPr/>
        </p:nvSpPr>
        <p:spPr>
          <a:xfrm>
            <a:off x="1210922" y="1098204"/>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Attention !  Il y a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différences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5" name="Picture 4" descr="A picture containing text, toy, doll&#10;&#10;Description automatically generated">
            <a:extLst>
              <a:ext uri="{FF2B5EF4-FFF2-40B4-BE49-F238E27FC236}">
                <a16:creationId xmlns:a16="http://schemas.microsoft.com/office/drawing/2014/main" id="{D0FE81F3-23E3-423A-AEA0-0EE45CC3631B}"/>
              </a:ext>
            </a:extLst>
          </p:cNvPr>
          <p:cNvPicPr>
            <a:picLocks noChangeAspect="1"/>
          </p:cNvPicPr>
          <p:nvPr/>
        </p:nvPicPr>
        <p:blipFill rotWithShape="1">
          <a:blip r:embed="rId19">
            <a:extLst>
              <a:ext uri="{28A0092B-C50C-407E-A947-70E740481C1C}">
                <a14:useLocalDpi xmlns:a14="http://schemas.microsoft.com/office/drawing/2010/main" val="0"/>
              </a:ext>
            </a:extLst>
          </a:blip>
          <a:srcRect b="59555"/>
          <a:stretch/>
        </p:blipFill>
        <p:spPr>
          <a:xfrm>
            <a:off x="8469747" y="196369"/>
            <a:ext cx="1777492" cy="1628647"/>
          </a:xfrm>
          <a:prstGeom prst="ellipse">
            <a:avLst/>
          </a:prstGeom>
        </p:spPr>
      </p:pic>
    </p:spTree>
    <p:extLst>
      <p:ext uri="{BB962C8B-B14F-4D97-AF65-F5344CB8AC3E}">
        <p14:creationId xmlns:p14="http://schemas.microsoft.com/office/powerpoint/2010/main" val="150397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3" name="Table 43">
            <a:extLst>
              <a:ext uri="{FF2B5EF4-FFF2-40B4-BE49-F238E27FC236}">
                <a16:creationId xmlns:a16="http://schemas.microsoft.com/office/drawing/2014/main" id="{5117D8B0-B3D3-455D-8F68-7E7CAF4AD021}"/>
              </a:ext>
            </a:extLst>
          </p:cNvPr>
          <p:cNvGraphicFramePr>
            <a:graphicFrameLocks noGrp="1"/>
          </p:cNvGraphicFramePr>
          <p:nvPr/>
        </p:nvGraphicFramePr>
        <p:xfrm>
          <a:off x="515799" y="1500035"/>
          <a:ext cx="11183832" cy="5201847"/>
        </p:xfrm>
        <a:graphic>
          <a:graphicData uri="http://schemas.openxmlformats.org/drawingml/2006/table">
            <a:tbl>
              <a:tblPr firstRow="1" bandRow="1"/>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650891"/>
                  </a:ext>
                </a:extLst>
              </a:tr>
              <a:tr h="17339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895483"/>
                  </a:ext>
                </a:extLst>
              </a:tr>
              <a:tr h="17339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313096"/>
                  </a:ext>
                </a:extLst>
              </a:tr>
            </a:tbl>
          </a:graphicData>
        </a:graphic>
      </p:graphicFrame>
      <p:sp>
        <p:nvSpPr>
          <p:cNvPr id="14" name="TextBox 13">
            <a:extLst>
              <a:ext uri="{FF2B5EF4-FFF2-40B4-BE49-F238E27FC236}">
                <a16:creationId xmlns:a16="http://schemas.microsoft.com/office/drawing/2014/main" id="{E9B55D0C-01F5-4B79-B3DB-65BCAF5B029F}"/>
              </a:ext>
            </a:extLst>
          </p:cNvPr>
          <p:cNvSpPr txBox="1"/>
          <p:nvPr/>
        </p:nvSpPr>
        <p:spPr>
          <a:xfrm>
            <a:off x="3629586" y="3744628"/>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song</a:t>
            </a:r>
          </a:p>
        </p:txBody>
      </p:sp>
      <p:sp>
        <p:nvSpPr>
          <p:cNvPr id="15" name="TextBox 14">
            <a:extLst>
              <a:ext uri="{FF2B5EF4-FFF2-40B4-BE49-F238E27FC236}">
                <a16:creationId xmlns:a16="http://schemas.microsoft.com/office/drawing/2014/main" id="{59B38DF8-3965-4BFB-B0E8-289963491B0D}"/>
              </a:ext>
            </a:extLst>
          </p:cNvPr>
          <p:cNvSpPr txBox="1"/>
          <p:nvPr/>
        </p:nvSpPr>
        <p:spPr>
          <a:xfrm>
            <a:off x="792539" y="2063035"/>
            <a:ext cx="2365000"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 spectacle</a:t>
            </a:r>
          </a:p>
        </p:txBody>
      </p:sp>
      <p:sp>
        <p:nvSpPr>
          <p:cNvPr id="16" name="TextBox 15">
            <a:extLst>
              <a:ext uri="{FF2B5EF4-FFF2-40B4-BE49-F238E27FC236}">
                <a16:creationId xmlns:a16="http://schemas.microsoft.com/office/drawing/2014/main" id="{3492FBD0-64B2-4476-8C38-32866CEEBF9E}"/>
              </a:ext>
            </a:extLst>
          </p:cNvPr>
          <p:cNvSpPr txBox="1"/>
          <p:nvPr/>
        </p:nvSpPr>
        <p:spPr>
          <a:xfrm>
            <a:off x="623328" y="3732665"/>
            <a:ext cx="2365000" cy="523220"/>
          </a:xfrm>
          <a:prstGeom prst="rect">
            <a:avLst/>
          </a:prstGeom>
          <a:noFill/>
        </p:spPr>
        <p:txBody>
          <a:bodyPr wrap="square" rtlCol="0">
            <a:spAutoFit/>
          </a:bodyPr>
          <a:lstStyle/>
          <a:p>
            <a:pPr algn="ctr">
              <a:defRPr/>
            </a:pPr>
            <a:r>
              <a:rPr lang="en-GB" sz="2800" dirty="0" err="1">
                <a:solidFill>
                  <a:srgbClr val="002060"/>
                </a:solidFill>
                <a:latin typeface="Century Gothic" panose="020B0502020202020204" pitchFamily="34" charset="0"/>
              </a:rPr>
              <a:t>détester</a:t>
            </a:r>
            <a:endParaRPr lang="en-GB" sz="28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8CA1EC17-993A-4841-A757-870BC09EB497}"/>
              </a:ext>
            </a:extLst>
          </p:cNvPr>
          <p:cNvSpPr txBox="1"/>
          <p:nvPr/>
        </p:nvSpPr>
        <p:spPr>
          <a:xfrm>
            <a:off x="6307877" y="2060064"/>
            <a:ext cx="2365000"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 chanson</a:t>
            </a:r>
          </a:p>
        </p:txBody>
      </p:sp>
      <p:sp>
        <p:nvSpPr>
          <p:cNvPr id="18" name="TextBox 17">
            <a:extLst>
              <a:ext uri="{FF2B5EF4-FFF2-40B4-BE49-F238E27FC236}">
                <a16:creationId xmlns:a16="http://schemas.microsoft.com/office/drawing/2014/main" id="{ACC85044-FC42-42FA-9328-AFA963120C65}"/>
              </a:ext>
            </a:extLst>
          </p:cNvPr>
          <p:cNvSpPr txBox="1"/>
          <p:nvPr/>
        </p:nvSpPr>
        <p:spPr>
          <a:xfrm>
            <a:off x="6107715" y="5626278"/>
            <a:ext cx="287233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de </a:t>
            </a:r>
            <a:r>
              <a:rPr lang="en-GB" sz="2800" dirty="0" err="1">
                <a:solidFill>
                  <a:srgbClr val="002060"/>
                </a:solidFill>
                <a:latin typeface="Century Gothic" panose="020B0502020202020204" pitchFamily="34" charset="0"/>
              </a:rPr>
              <a:t>rien</a:t>
            </a:r>
            <a:r>
              <a:rPr lang="en-GB" sz="2800" dirty="0">
                <a:solidFill>
                  <a:srgbClr val="002060"/>
                </a:solidFill>
                <a:latin typeface="Century Gothic" panose="020B0502020202020204" pitchFamily="34" charset="0"/>
              </a:rPr>
              <a:t> !</a:t>
            </a:r>
          </a:p>
        </p:txBody>
      </p:sp>
      <p:sp>
        <p:nvSpPr>
          <p:cNvPr id="19" name="TextBox 18">
            <a:extLst>
              <a:ext uri="{FF2B5EF4-FFF2-40B4-BE49-F238E27FC236}">
                <a16:creationId xmlns:a16="http://schemas.microsoft.com/office/drawing/2014/main" id="{E663FC4A-B33D-4C6F-ADD5-40A70D443F30}"/>
              </a:ext>
            </a:extLst>
          </p:cNvPr>
          <p:cNvSpPr txBox="1"/>
          <p:nvPr/>
        </p:nvSpPr>
        <p:spPr>
          <a:xfrm>
            <a:off x="9118419" y="3763443"/>
            <a:ext cx="2365000" cy="646331"/>
          </a:xfrm>
          <a:prstGeom prst="rect">
            <a:avLst/>
          </a:prstGeom>
          <a:noFill/>
        </p:spPr>
        <p:txBody>
          <a:bodyPr wrap="square" rtlCol="0">
            <a:spAutoFit/>
          </a:bodyPr>
          <a:lstStyle/>
          <a:p>
            <a:pPr algn="ctr">
              <a:defRPr/>
            </a:pPr>
            <a:r>
              <a:rPr lang="en-GB" sz="3600" dirty="0" err="1">
                <a:solidFill>
                  <a:srgbClr val="002060"/>
                </a:solidFill>
                <a:latin typeface="Century Gothic" panose="020B0502020202020204" pitchFamily="34" charset="0"/>
              </a:rPr>
              <a:t>apporter</a:t>
            </a:r>
            <a:endParaRPr lang="en-GB" sz="36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CC0CF8ED-B27B-4299-AA8F-C1E0A9B4A496}"/>
              </a:ext>
            </a:extLst>
          </p:cNvPr>
          <p:cNvSpPr txBox="1"/>
          <p:nvPr/>
        </p:nvSpPr>
        <p:spPr>
          <a:xfrm>
            <a:off x="623328" y="5568421"/>
            <a:ext cx="2365000"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merci</a:t>
            </a:r>
          </a:p>
        </p:txBody>
      </p:sp>
      <p:sp>
        <p:nvSpPr>
          <p:cNvPr id="21" name="TextBox 20">
            <a:extLst>
              <a:ext uri="{FF2B5EF4-FFF2-40B4-BE49-F238E27FC236}">
                <a16:creationId xmlns:a16="http://schemas.microsoft.com/office/drawing/2014/main" id="{0E55195D-13BF-428D-895C-9BB40C14C5E9}"/>
              </a:ext>
            </a:extLst>
          </p:cNvPr>
          <p:cNvSpPr txBox="1"/>
          <p:nvPr/>
        </p:nvSpPr>
        <p:spPr>
          <a:xfrm>
            <a:off x="3553338" y="5580104"/>
            <a:ext cx="2365000"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adorer</a:t>
            </a:r>
          </a:p>
        </p:txBody>
      </p:sp>
      <p:sp>
        <p:nvSpPr>
          <p:cNvPr id="22" name="TextBox 21">
            <a:extLst>
              <a:ext uri="{FF2B5EF4-FFF2-40B4-BE49-F238E27FC236}">
                <a16:creationId xmlns:a16="http://schemas.microsoft.com/office/drawing/2014/main" id="{935F5E9F-12C2-4FFC-86C9-FB4427C354DB}"/>
              </a:ext>
            </a:extLst>
          </p:cNvPr>
          <p:cNvSpPr txBox="1"/>
          <p:nvPr/>
        </p:nvSpPr>
        <p:spPr>
          <a:xfrm>
            <a:off x="3342684" y="2060064"/>
            <a:ext cx="2738875"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 matin</a:t>
            </a:r>
          </a:p>
        </p:txBody>
      </p:sp>
      <p:sp>
        <p:nvSpPr>
          <p:cNvPr id="23" name="TextBox 22">
            <a:extLst>
              <a:ext uri="{FF2B5EF4-FFF2-40B4-BE49-F238E27FC236}">
                <a16:creationId xmlns:a16="http://schemas.microsoft.com/office/drawing/2014/main" id="{B9507DC7-A172-47EE-9276-0AE681FDCFB4}"/>
              </a:ext>
            </a:extLst>
          </p:cNvPr>
          <p:cNvSpPr txBox="1"/>
          <p:nvPr/>
        </p:nvSpPr>
        <p:spPr>
          <a:xfrm>
            <a:off x="9212648" y="2060064"/>
            <a:ext cx="2365000"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les</a:t>
            </a:r>
          </a:p>
        </p:txBody>
      </p:sp>
      <p:sp>
        <p:nvSpPr>
          <p:cNvPr id="24" name="TextBox 23">
            <a:extLst>
              <a:ext uri="{FF2B5EF4-FFF2-40B4-BE49-F238E27FC236}">
                <a16:creationId xmlns:a16="http://schemas.microsoft.com/office/drawing/2014/main" id="{4410F42D-069E-4442-BE1A-64811E5D9005}"/>
              </a:ext>
            </a:extLst>
          </p:cNvPr>
          <p:cNvSpPr txBox="1"/>
          <p:nvPr/>
        </p:nvSpPr>
        <p:spPr>
          <a:xfrm>
            <a:off x="9266580" y="5649805"/>
            <a:ext cx="2365000"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 langue</a:t>
            </a:r>
          </a:p>
        </p:txBody>
      </p:sp>
      <p:sp>
        <p:nvSpPr>
          <p:cNvPr id="25" name="TextBox 24">
            <a:extLst>
              <a:ext uri="{FF2B5EF4-FFF2-40B4-BE49-F238E27FC236}">
                <a16:creationId xmlns:a16="http://schemas.microsoft.com/office/drawing/2014/main" id="{0E9CE00D-4C26-4313-8E82-6005E36A7BB1}"/>
              </a:ext>
            </a:extLst>
          </p:cNvPr>
          <p:cNvSpPr txBox="1"/>
          <p:nvPr/>
        </p:nvSpPr>
        <p:spPr>
          <a:xfrm>
            <a:off x="3759257" y="3870160"/>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to hate, hating</a:t>
            </a:r>
          </a:p>
        </p:txBody>
      </p:sp>
      <p:sp>
        <p:nvSpPr>
          <p:cNvPr id="26" name="TextBox 25">
            <a:extLst>
              <a:ext uri="{FF2B5EF4-FFF2-40B4-BE49-F238E27FC236}">
                <a16:creationId xmlns:a16="http://schemas.microsoft.com/office/drawing/2014/main" id="{2EB158BD-C21A-4EC0-A9C6-B98E679AFA2F}"/>
              </a:ext>
            </a:extLst>
          </p:cNvPr>
          <p:cNvSpPr txBox="1"/>
          <p:nvPr/>
        </p:nvSpPr>
        <p:spPr>
          <a:xfrm>
            <a:off x="3699541" y="3814630"/>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show</a:t>
            </a:r>
          </a:p>
        </p:txBody>
      </p:sp>
      <p:sp>
        <p:nvSpPr>
          <p:cNvPr id="27" name="TextBox 26">
            <a:extLst>
              <a:ext uri="{FF2B5EF4-FFF2-40B4-BE49-F238E27FC236}">
                <a16:creationId xmlns:a16="http://schemas.microsoft.com/office/drawing/2014/main" id="{3D3EA5C2-8DDF-4152-B73B-E33008DF3320}"/>
              </a:ext>
            </a:extLst>
          </p:cNvPr>
          <p:cNvSpPr txBox="1"/>
          <p:nvPr/>
        </p:nvSpPr>
        <p:spPr>
          <a:xfrm>
            <a:off x="3553338" y="3846143"/>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to bring, bringing</a:t>
            </a:r>
          </a:p>
        </p:txBody>
      </p:sp>
      <p:sp>
        <p:nvSpPr>
          <p:cNvPr id="28" name="TextBox 27">
            <a:extLst>
              <a:ext uri="{FF2B5EF4-FFF2-40B4-BE49-F238E27FC236}">
                <a16:creationId xmlns:a16="http://schemas.microsoft.com/office/drawing/2014/main" id="{3E11AE4A-ABD0-43FC-A504-F052C2F7FB75}"/>
              </a:ext>
            </a:extLst>
          </p:cNvPr>
          <p:cNvSpPr txBox="1"/>
          <p:nvPr/>
        </p:nvSpPr>
        <p:spPr>
          <a:xfrm>
            <a:off x="3618174" y="3887414"/>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latin typeface="Century Gothic" panose="020B0502020202020204" pitchFamily="34" charset="0"/>
              </a:rPr>
              <a:t>thank you</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4AA4ADA-E489-4479-B409-045749C35F9E}"/>
              </a:ext>
            </a:extLst>
          </p:cNvPr>
          <p:cNvSpPr txBox="1"/>
          <p:nvPr/>
        </p:nvSpPr>
        <p:spPr>
          <a:xfrm>
            <a:off x="3664413" y="3887414"/>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to love, loving</a:t>
            </a:r>
          </a:p>
        </p:txBody>
      </p:sp>
      <p:sp>
        <p:nvSpPr>
          <p:cNvPr id="30" name="TextBox 29">
            <a:extLst>
              <a:ext uri="{FF2B5EF4-FFF2-40B4-BE49-F238E27FC236}">
                <a16:creationId xmlns:a16="http://schemas.microsoft.com/office/drawing/2014/main" id="{5D3C2070-2ACC-4F5F-8041-01EDB967261E}"/>
              </a:ext>
            </a:extLst>
          </p:cNvPr>
          <p:cNvSpPr txBox="1"/>
          <p:nvPr/>
        </p:nvSpPr>
        <p:spPr>
          <a:xfrm>
            <a:off x="3683009" y="3874675"/>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latin typeface="Century Gothic" panose="020B0502020202020204" pitchFamily="34" charset="0"/>
              </a:rPr>
              <a:t>you’re welcome!</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44759B2-C439-477E-9D98-7D0B7D7EC089}"/>
              </a:ext>
            </a:extLst>
          </p:cNvPr>
          <p:cNvSpPr txBox="1"/>
          <p:nvPr/>
        </p:nvSpPr>
        <p:spPr>
          <a:xfrm>
            <a:off x="3608289" y="3910741"/>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language</a:t>
            </a:r>
          </a:p>
        </p:txBody>
      </p:sp>
      <p:sp>
        <p:nvSpPr>
          <p:cNvPr id="33" name="TextBox 32">
            <a:extLst>
              <a:ext uri="{FF2B5EF4-FFF2-40B4-BE49-F238E27FC236}">
                <a16:creationId xmlns:a16="http://schemas.microsoft.com/office/drawing/2014/main" id="{A7411083-CDAB-46BF-AAC3-C7E4A5BFDE02}"/>
              </a:ext>
            </a:extLst>
          </p:cNvPr>
          <p:cNvSpPr txBox="1"/>
          <p:nvPr/>
        </p:nvSpPr>
        <p:spPr>
          <a:xfrm>
            <a:off x="3747845" y="3874675"/>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the (plural)</a:t>
            </a:r>
          </a:p>
        </p:txBody>
      </p:sp>
      <p:sp>
        <p:nvSpPr>
          <p:cNvPr id="34" name="TextBox 33">
            <a:extLst>
              <a:ext uri="{FF2B5EF4-FFF2-40B4-BE49-F238E27FC236}">
                <a16:creationId xmlns:a16="http://schemas.microsoft.com/office/drawing/2014/main" id="{E2FC746A-9C6D-45A3-B029-623D5E7DF977}"/>
              </a:ext>
            </a:extLst>
          </p:cNvPr>
          <p:cNvSpPr txBox="1"/>
          <p:nvPr/>
        </p:nvSpPr>
        <p:spPr>
          <a:xfrm>
            <a:off x="3657271" y="3886315"/>
            <a:ext cx="4972052" cy="584775"/>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rPr>
              <a:t> (the) morning </a:t>
            </a:r>
          </a:p>
        </p:txBody>
      </p:sp>
      <p:sp>
        <p:nvSpPr>
          <p:cNvPr id="35" name="TextBox 34">
            <a:extLst>
              <a:ext uri="{FF2B5EF4-FFF2-40B4-BE49-F238E27FC236}">
                <a16:creationId xmlns:a16="http://schemas.microsoft.com/office/drawing/2014/main" id="{DB87A975-E31C-42BC-9FFD-B39E389DDE1B}"/>
              </a:ext>
            </a:extLst>
          </p:cNvPr>
          <p:cNvSpPr txBox="1"/>
          <p:nvPr/>
        </p:nvSpPr>
        <p:spPr>
          <a:xfrm>
            <a:off x="3688565" y="3906726"/>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to bring, bringing</a:t>
            </a:r>
          </a:p>
        </p:txBody>
      </p:sp>
      <p:sp>
        <p:nvSpPr>
          <p:cNvPr id="36" name="TextBox 35">
            <a:extLst>
              <a:ext uri="{FF2B5EF4-FFF2-40B4-BE49-F238E27FC236}">
                <a16:creationId xmlns:a16="http://schemas.microsoft.com/office/drawing/2014/main" id="{A9398D4B-DFF3-4625-AA72-39A1B5D5E680}"/>
              </a:ext>
            </a:extLst>
          </p:cNvPr>
          <p:cNvSpPr txBox="1"/>
          <p:nvPr/>
        </p:nvSpPr>
        <p:spPr>
          <a:xfrm>
            <a:off x="3639583" y="3888513"/>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(the) show</a:t>
            </a:r>
          </a:p>
        </p:txBody>
      </p:sp>
      <p:sp>
        <p:nvSpPr>
          <p:cNvPr id="37" name="TextBox 36">
            <a:extLst>
              <a:ext uri="{FF2B5EF4-FFF2-40B4-BE49-F238E27FC236}">
                <a16:creationId xmlns:a16="http://schemas.microsoft.com/office/drawing/2014/main" id="{4358FE92-340F-4AE1-B3F9-4D4F75ACE6FC}"/>
              </a:ext>
            </a:extLst>
          </p:cNvPr>
          <p:cNvSpPr txBox="1"/>
          <p:nvPr/>
        </p:nvSpPr>
        <p:spPr>
          <a:xfrm>
            <a:off x="3670877" y="3874674"/>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(the) language</a:t>
            </a:r>
          </a:p>
        </p:txBody>
      </p:sp>
      <p:sp>
        <p:nvSpPr>
          <p:cNvPr id="38" name="TextBox 37">
            <a:extLst>
              <a:ext uri="{FF2B5EF4-FFF2-40B4-BE49-F238E27FC236}">
                <a16:creationId xmlns:a16="http://schemas.microsoft.com/office/drawing/2014/main" id="{FA520B92-EE61-4930-B32E-9515FB2468C9}"/>
              </a:ext>
            </a:extLst>
          </p:cNvPr>
          <p:cNvSpPr txBox="1"/>
          <p:nvPr/>
        </p:nvSpPr>
        <p:spPr>
          <a:xfrm>
            <a:off x="3663735" y="3875714"/>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thank you</a:t>
            </a:r>
          </a:p>
        </p:txBody>
      </p:sp>
      <p:sp>
        <p:nvSpPr>
          <p:cNvPr id="39" name="TextBox 38">
            <a:extLst>
              <a:ext uri="{FF2B5EF4-FFF2-40B4-BE49-F238E27FC236}">
                <a16:creationId xmlns:a16="http://schemas.microsoft.com/office/drawing/2014/main" id="{2A4A80B1-49CE-406D-B200-19B1CEBC8D32}"/>
              </a:ext>
            </a:extLst>
          </p:cNvPr>
          <p:cNvSpPr txBox="1"/>
          <p:nvPr/>
        </p:nvSpPr>
        <p:spPr>
          <a:xfrm>
            <a:off x="3650129" y="3871648"/>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you’re welcome!</a:t>
            </a:r>
          </a:p>
        </p:txBody>
      </p:sp>
      <p:sp>
        <p:nvSpPr>
          <p:cNvPr id="40" name="TextBox 39">
            <a:extLst>
              <a:ext uri="{FF2B5EF4-FFF2-40B4-BE49-F238E27FC236}">
                <a16:creationId xmlns:a16="http://schemas.microsoft.com/office/drawing/2014/main" id="{C40D8051-93D4-4358-8AC2-E170A5615D33}"/>
              </a:ext>
            </a:extLst>
          </p:cNvPr>
          <p:cNvSpPr txBox="1"/>
          <p:nvPr/>
        </p:nvSpPr>
        <p:spPr>
          <a:xfrm>
            <a:off x="3633813" y="3875714"/>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(the) morning</a:t>
            </a:r>
          </a:p>
        </p:txBody>
      </p:sp>
      <p:sp>
        <p:nvSpPr>
          <p:cNvPr id="41" name="TextBox 40">
            <a:extLst>
              <a:ext uri="{FF2B5EF4-FFF2-40B4-BE49-F238E27FC236}">
                <a16:creationId xmlns:a16="http://schemas.microsoft.com/office/drawing/2014/main" id="{33EABEC2-15CB-496D-BC3C-BD7E560B5011}"/>
              </a:ext>
            </a:extLst>
          </p:cNvPr>
          <p:cNvSpPr txBox="1"/>
          <p:nvPr/>
        </p:nvSpPr>
        <p:spPr>
          <a:xfrm>
            <a:off x="3662425" y="3853924"/>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to love, loving</a:t>
            </a:r>
          </a:p>
        </p:txBody>
      </p:sp>
      <p:sp>
        <p:nvSpPr>
          <p:cNvPr id="42" name="TextBox 41">
            <a:extLst>
              <a:ext uri="{FF2B5EF4-FFF2-40B4-BE49-F238E27FC236}">
                <a16:creationId xmlns:a16="http://schemas.microsoft.com/office/drawing/2014/main" id="{C1D1F1D2-5183-4B06-946F-33DC86B4DFED}"/>
              </a:ext>
            </a:extLst>
          </p:cNvPr>
          <p:cNvSpPr txBox="1"/>
          <p:nvPr/>
        </p:nvSpPr>
        <p:spPr>
          <a:xfrm>
            <a:off x="3683009" y="3895567"/>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(the) song</a:t>
            </a:r>
          </a:p>
        </p:txBody>
      </p:sp>
      <p:sp>
        <p:nvSpPr>
          <p:cNvPr id="43" name="TextBox 42">
            <a:extLst>
              <a:ext uri="{FF2B5EF4-FFF2-40B4-BE49-F238E27FC236}">
                <a16:creationId xmlns:a16="http://schemas.microsoft.com/office/drawing/2014/main" id="{9D9EC8ED-CD18-4361-AC71-DCB7F71011D2}"/>
              </a:ext>
            </a:extLst>
          </p:cNvPr>
          <p:cNvSpPr txBox="1"/>
          <p:nvPr/>
        </p:nvSpPr>
        <p:spPr>
          <a:xfrm>
            <a:off x="3683009" y="3904245"/>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to hate, hating </a:t>
            </a:r>
          </a:p>
        </p:txBody>
      </p:sp>
      <p:sp>
        <p:nvSpPr>
          <p:cNvPr id="44" name="TextBox 43">
            <a:extLst>
              <a:ext uri="{FF2B5EF4-FFF2-40B4-BE49-F238E27FC236}">
                <a16:creationId xmlns:a16="http://schemas.microsoft.com/office/drawing/2014/main" id="{02FD9138-BB61-4C88-9560-E40186CCD0E2}"/>
              </a:ext>
            </a:extLst>
          </p:cNvPr>
          <p:cNvSpPr txBox="1"/>
          <p:nvPr/>
        </p:nvSpPr>
        <p:spPr>
          <a:xfrm>
            <a:off x="3697771" y="3889753"/>
            <a:ext cx="4972052" cy="584775"/>
          </a:xfrm>
          <a:prstGeom prst="rect">
            <a:avLst/>
          </a:prstGeom>
          <a:solidFill>
            <a:srgbClr val="1C8ADB"/>
          </a:solidFill>
        </p:spPr>
        <p:txBody>
          <a:bodyPr wrap="square" rtlCol="0" anchor="ctr">
            <a:spAutoFit/>
          </a:bodyPr>
          <a:lstStyle/>
          <a:p>
            <a:pPr algn="ctr">
              <a:defRPr/>
            </a:pPr>
            <a:r>
              <a:rPr lang="en-GB" sz="3200" b="1" dirty="0">
                <a:solidFill>
                  <a:prstClr val="white"/>
                </a:solidFill>
                <a:latin typeface="Century Gothic" panose="020B0502020202020204" pitchFamily="34" charset="0"/>
              </a:rPr>
              <a:t>the (plural)</a:t>
            </a:r>
          </a:p>
        </p:txBody>
      </p:sp>
      <p:pic>
        <p:nvPicPr>
          <p:cNvPr id="51" name="Picture 2" descr="Angry, Emoji, Emoticon, Anger, Smiley">
            <a:extLst>
              <a:ext uri="{FF2B5EF4-FFF2-40B4-BE49-F238E27FC236}">
                <a16:creationId xmlns:a16="http://schemas.microsoft.com/office/drawing/2014/main" id="{3606CAD0-4115-4738-8C71-71FF3CBE84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3180" y="3509017"/>
            <a:ext cx="1122306" cy="12230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A2F331FC-A86B-49D2-BDD6-79E97E0908BB}"/>
              </a:ext>
            </a:extLst>
          </p:cNvPr>
          <p:cNvPicPr>
            <a:picLocks noChangeAspect="1"/>
          </p:cNvPicPr>
          <p:nvPr/>
        </p:nvPicPr>
        <p:blipFill>
          <a:blip r:embed="rId16"/>
          <a:stretch>
            <a:fillRect/>
          </a:stretch>
        </p:blipFill>
        <p:spPr>
          <a:xfrm>
            <a:off x="4004072" y="1670455"/>
            <a:ext cx="1674260" cy="1262054"/>
          </a:xfrm>
          <a:prstGeom prst="rect">
            <a:avLst/>
          </a:prstGeom>
        </p:spPr>
      </p:pic>
      <p:pic>
        <p:nvPicPr>
          <p:cNvPr id="59" name="Graphic 58" descr="Teacher">
            <a:extLst>
              <a:ext uri="{FF2B5EF4-FFF2-40B4-BE49-F238E27FC236}">
                <a16:creationId xmlns:a16="http://schemas.microsoft.com/office/drawing/2014/main" id="{F60A22DA-AEE1-4FD8-AD18-77BCF00F4DE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023" y="42549"/>
            <a:ext cx="914400" cy="914400"/>
          </a:xfrm>
          <a:prstGeom prst="rect">
            <a:avLst/>
          </a:prstGeom>
        </p:spPr>
      </p:pic>
      <p:sp>
        <p:nvSpPr>
          <p:cNvPr id="60" name="Speech Bubble: Rectangle with Corners Rounded 59">
            <a:hlinkClick r:id="" action="ppaction://noaction">
              <a:snd r:embed="rId19" name="S7_i.wav"/>
            </a:hlinkClick>
            <a:extLst>
              <a:ext uri="{FF2B5EF4-FFF2-40B4-BE49-F238E27FC236}">
                <a16:creationId xmlns:a16="http://schemas.microsoft.com/office/drawing/2014/main" id="{029503CC-597E-4683-A28D-0A22310F322A}"/>
              </a:ext>
            </a:extLst>
          </p:cNvPr>
          <p:cNvSpPr/>
          <p:nvPr/>
        </p:nvSpPr>
        <p:spPr>
          <a:xfrm>
            <a:off x="1196667" y="168673"/>
            <a:ext cx="6119495" cy="508626"/>
          </a:xfrm>
          <a:prstGeom prst="wedgeRoundRectCallout">
            <a:avLst>
              <a:gd name="adj1" fmla="val -55767"/>
              <a:gd name="adj2" fmla="val 1145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CustomShape 7">
            <a:hlinkClick r:id="" action="ppaction://noaction">
              <a:snd r:embed="rId19" name="S7_i.wav"/>
            </a:hlinkClick>
            <a:extLst>
              <a:ext uri="{FF2B5EF4-FFF2-40B4-BE49-F238E27FC236}">
                <a16:creationId xmlns:a16="http://schemas.microsoft.com/office/drawing/2014/main" id="{B4FA35E7-3A3A-4222-BAAC-5BE3444F6D27}"/>
              </a:ext>
            </a:extLst>
          </p:cNvPr>
          <p:cNvSpPr/>
          <p:nvPr/>
        </p:nvSpPr>
        <p:spPr>
          <a:xfrm>
            <a:off x="1273180" y="164158"/>
            <a:ext cx="5896177"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schemeClr val="bg1"/>
              </a:solidFill>
              <a:effectLst/>
              <a:uLnTx/>
              <a:uFillTx/>
              <a:latin typeface="Arial"/>
            </a:endParaRPr>
          </a:p>
        </p:txBody>
      </p:sp>
      <p:grpSp>
        <p:nvGrpSpPr>
          <p:cNvPr id="2" name="Group 1">
            <a:extLst>
              <a:ext uri="{FF2B5EF4-FFF2-40B4-BE49-F238E27FC236}">
                <a16:creationId xmlns:a16="http://schemas.microsoft.com/office/drawing/2014/main" id="{6A1DE7E7-4457-4098-8B5A-BF14DC7856CB}"/>
              </a:ext>
            </a:extLst>
          </p:cNvPr>
          <p:cNvGrpSpPr/>
          <p:nvPr/>
        </p:nvGrpSpPr>
        <p:grpSpPr>
          <a:xfrm>
            <a:off x="9532644" y="5311262"/>
            <a:ext cx="1844464" cy="1010987"/>
            <a:chOff x="12259259" y="5881611"/>
            <a:chExt cx="1844464" cy="1010987"/>
          </a:xfrm>
        </p:grpSpPr>
        <p:pic>
          <p:nvPicPr>
            <p:cNvPr id="46" name="Picture 45" descr="Logo, company name&#10;&#10;Description automatically generated">
              <a:extLst>
                <a:ext uri="{FF2B5EF4-FFF2-40B4-BE49-F238E27FC236}">
                  <a16:creationId xmlns:a16="http://schemas.microsoft.com/office/drawing/2014/main" id="{4CB13F36-26D5-4EB9-AA4A-3FFA2E0C4C8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2259259" y="6092960"/>
              <a:ext cx="1041631" cy="799638"/>
            </a:xfrm>
            <a:prstGeom prst="rect">
              <a:avLst/>
            </a:prstGeom>
          </p:spPr>
        </p:pic>
        <p:pic>
          <p:nvPicPr>
            <p:cNvPr id="62" name="Picture 61" descr="A picture containing logo&#10;&#10;Description automatically generated">
              <a:extLst>
                <a:ext uri="{FF2B5EF4-FFF2-40B4-BE49-F238E27FC236}">
                  <a16:creationId xmlns:a16="http://schemas.microsoft.com/office/drawing/2014/main" id="{0CE9C797-6D1D-4F76-B463-F5DF214989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891313" y="5881611"/>
              <a:ext cx="1212410" cy="820271"/>
            </a:xfrm>
            <a:prstGeom prst="rect">
              <a:avLst/>
            </a:prstGeom>
          </p:spPr>
        </p:pic>
      </p:grpSp>
      <p:pic>
        <p:nvPicPr>
          <p:cNvPr id="8" name="Picture 7" descr="A picture containing icon&#10;&#10;Description automatically generated">
            <a:extLst>
              <a:ext uri="{FF2B5EF4-FFF2-40B4-BE49-F238E27FC236}">
                <a16:creationId xmlns:a16="http://schemas.microsoft.com/office/drawing/2014/main" id="{8A0E644F-11EF-486B-8DE4-75A0E0C204D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66739" y="5210592"/>
            <a:ext cx="1490764" cy="1415948"/>
          </a:xfrm>
          <a:prstGeom prst="rect">
            <a:avLst/>
          </a:prstGeom>
        </p:spPr>
      </p:pic>
      <p:grpSp>
        <p:nvGrpSpPr>
          <p:cNvPr id="64" name="Group 63">
            <a:extLst>
              <a:ext uri="{FF2B5EF4-FFF2-40B4-BE49-F238E27FC236}">
                <a16:creationId xmlns:a16="http://schemas.microsoft.com/office/drawing/2014/main" id="{AE351EF8-F0C1-4B2A-8744-B14779A0741B}"/>
              </a:ext>
            </a:extLst>
          </p:cNvPr>
          <p:cNvGrpSpPr/>
          <p:nvPr/>
        </p:nvGrpSpPr>
        <p:grpSpPr>
          <a:xfrm>
            <a:off x="1168642" y="5287621"/>
            <a:ext cx="1581863" cy="1247587"/>
            <a:chOff x="9735535" y="3429000"/>
            <a:chExt cx="2164579" cy="1681718"/>
          </a:xfrm>
        </p:grpSpPr>
        <p:pic>
          <p:nvPicPr>
            <p:cNvPr id="65" name="Picture 64" descr="Logo&#10;&#10;Description automatically generated">
              <a:extLst>
                <a:ext uri="{FF2B5EF4-FFF2-40B4-BE49-F238E27FC236}">
                  <a16:creationId xmlns:a16="http://schemas.microsoft.com/office/drawing/2014/main" id="{B34AD63D-7C9D-4C5A-902C-1BB195B5BAC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41343" y="3429000"/>
              <a:ext cx="1759820" cy="1229124"/>
            </a:xfrm>
            <a:prstGeom prst="rect">
              <a:avLst/>
            </a:prstGeom>
          </p:spPr>
        </p:pic>
        <p:pic>
          <p:nvPicPr>
            <p:cNvPr id="66" name="Picture 65">
              <a:extLst>
                <a:ext uri="{FF2B5EF4-FFF2-40B4-BE49-F238E27FC236}">
                  <a16:creationId xmlns:a16="http://schemas.microsoft.com/office/drawing/2014/main" id="{185F9833-69FC-4591-9DD9-D5721E4E5C1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35535" y="4658124"/>
              <a:ext cx="2164579" cy="452594"/>
            </a:xfrm>
            <a:prstGeom prst="rect">
              <a:avLst/>
            </a:prstGeom>
          </p:spPr>
        </p:pic>
      </p:grpSp>
      <p:grpSp>
        <p:nvGrpSpPr>
          <p:cNvPr id="67" name="Group 66">
            <a:extLst>
              <a:ext uri="{FF2B5EF4-FFF2-40B4-BE49-F238E27FC236}">
                <a16:creationId xmlns:a16="http://schemas.microsoft.com/office/drawing/2014/main" id="{314956DD-6A1A-44DC-A462-4A3FCEB8293B}"/>
              </a:ext>
            </a:extLst>
          </p:cNvPr>
          <p:cNvGrpSpPr/>
          <p:nvPr/>
        </p:nvGrpSpPr>
        <p:grpSpPr>
          <a:xfrm>
            <a:off x="6603966" y="1534788"/>
            <a:ext cx="1854540" cy="1570630"/>
            <a:chOff x="326460" y="1981616"/>
            <a:chExt cx="1871726" cy="1152930"/>
          </a:xfrm>
        </p:grpSpPr>
        <p:pic>
          <p:nvPicPr>
            <p:cNvPr id="68" name="Graphic 67" descr="Music notation with solid fill">
              <a:extLst>
                <a:ext uri="{FF2B5EF4-FFF2-40B4-BE49-F238E27FC236}">
                  <a16:creationId xmlns:a16="http://schemas.microsoft.com/office/drawing/2014/main" id="{3E603670-97E0-4375-AABE-91FD41A9CD4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45256" y="1981616"/>
              <a:ext cx="1152930" cy="1152930"/>
            </a:xfrm>
            <a:prstGeom prst="rect">
              <a:avLst/>
            </a:prstGeom>
          </p:spPr>
        </p:pic>
        <p:pic>
          <p:nvPicPr>
            <p:cNvPr id="69" name="Graphic 68" descr="Microphone with solid fill">
              <a:extLst>
                <a:ext uri="{FF2B5EF4-FFF2-40B4-BE49-F238E27FC236}">
                  <a16:creationId xmlns:a16="http://schemas.microsoft.com/office/drawing/2014/main" id="{FAB27AA7-A27C-403F-B9C0-22F6A4620BA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26460" y="2135880"/>
              <a:ext cx="914400" cy="914400"/>
            </a:xfrm>
            <a:prstGeom prst="rect">
              <a:avLst/>
            </a:prstGeom>
          </p:spPr>
        </p:pic>
      </p:grpSp>
      <p:pic>
        <p:nvPicPr>
          <p:cNvPr id="95" name="Picture 94" descr="A picture containing text&#10;&#10;Description automatically generated">
            <a:extLst>
              <a:ext uri="{FF2B5EF4-FFF2-40B4-BE49-F238E27FC236}">
                <a16:creationId xmlns:a16="http://schemas.microsoft.com/office/drawing/2014/main" id="{A67AAD16-6ACF-422F-AA1A-BDA678FF311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0723" y="1513677"/>
            <a:ext cx="1954173" cy="1715168"/>
          </a:xfrm>
          <a:prstGeom prst="rect">
            <a:avLst/>
          </a:prstGeom>
        </p:spPr>
      </p:pic>
      <p:pic>
        <p:nvPicPr>
          <p:cNvPr id="97" name="Picture 96" descr="Logo&#10;&#10;Description automatically generated">
            <a:extLst>
              <a:ext uri="{FF2B5EF4-FFF2-40B4-BE49-F238E27FC236}">
                <a16:creationId xmlns:a16="http://schemas.microsoft.com/office/drawing/2014/main" id="{55A03680-57E9-4207-8ED9-7B9FFED6B10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66382" y="3343368"/>
            <a:ext cx="1529557" cy="1415948"/>
          </a:xfrm>
          <a:prstGeom prst="rect">
            <a:avLst/>
          </a:prstGeom>
        </p:spPr>
      </p:pic>
      <p:pic>
        <p:nvPicPr>
          <p:cNvPr id="101" name="Picture 100" descr="A picture containing text&#10;&#10;Description automatically generated">
            <a:extLst>
              <a:ext uri="{FF2B5EF4-FFF2-40B4-BE49-F238E27FC236}">
                <a16:creationId xmlns:a16="http://schemas.microsoft.com/office/drawing/2014/main" id="{C4480596-A404-421E-8D50-F00248FA41D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364811" y="5260258"/>
            <a:ext cx="2468253" cy="1173665"/>
          </a:xfrm>
          <a:prstGeom prst="rect">
            <a:avLst/>
          </a:prstGeom>
        </p:spPr>
      </p:pic>
      <p:pic>
        <p:nvPicPr>
          <p:cNvPr id="103" name="Picture 102" descr="Text&#10;&#10;Description automatically generated">
            <a:extLst>
              <a:ext uri="{FF2B5EF4-FFF2-40B4-BE49-F238E27FC236}">
                <a16:creationId xmlns:a16="http://schemas.microsoft.com/office/drawing/2014/main" id="{D3B2BC46-74B1-482D-8737-16786457B98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58548" y="1640325"/>
            <a:ext cx="2134578" cy="1603043"/>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2.91667E-6 4.07407E-6 L -2.91667E-6 -0.07223 " pathEditMode="relative" rAng="0" ptsTypes="AA">
                                      <p:cBhvr>
                                        <p:cTn id="10" dur="250" accel="50000" decel="50000" autoRev="1" fill="hold">
                                          <p:stCondLst>
                                            <p:cond delay="0"/>
                                          </p:stCondLst>
                                        </p:cTn>
                                        <p:tgtEl>
                                          <p:spTgt spid="17"/>
                                        </p:tgtEl>
                                        <p:attrNameLst>
                                          <p:attrName>ppt_x</p:attrName>
                                          <p:attrName>ppt_y</p:attrName>
                                        </p:attrNameLst>
                                      </p:cBhvr>
                                      <p:rCtr x="0" y="-3611"/>
                                    </p:animMotion>
                                    <p:animRot by="1500000">
                                      <p:cBhvr>
                                        <p:cTn id="11" dur="125" fill="hold">
                                          <p:stCondLst>
                                            <p:cond delay="0"/>
                                          </p:stCondLst>
                                        </p:cTn>
                                        <p:tgtEl>
                                          <p:spTgt spid="17"/>
                                        </p:tgtEl>
                                        <p:attrNameLst>
                                          <p:attrName>r</p:attrName>
                                        </p:attrNameLst>
                                      </p:cBhvr>
                                    </p:animRot>
                                    <p:animRot by="-1500000">
                                      <p:cBhvr>
                                        <p:cTn id="12" dur="125" fill="hold">
                                          <p:stCondLst>
                                            <p:cond delay="125"/>
                                          </p:stCondLst>
                                        </p:cTn>
                                        <p:tgtEl>
                                          <p:spTgt spid="17"/>
                                        </p:tgtEl>
                                        <p:attrNameLst>
                                          <p:attrName>r</p:attrName>
                                        </p:attrNameLst>
                                      </p:cBhvr>
                                    </p:animRot>
                                    <p:animRot by="-1500000">
                                      <p:cBhvr>
                                        <p:cTn id="13" dur="125" fill="hold">
                                          <p:stCondLst>
                                            <p:cond delay="250"/>
                                          </p:stCondLst>
                                        </p:cTn>
                                        <p:tgtEl>
                                          <p:spTgt spid="17"/>
                                        </p:tgtEl>
                                        <p:attrNameLst>
                                          <p:attrName>r</p:attrName>
                                        </p:attrNameLst>
                                      </p:cBhvr>
                                    </p:animRot>
                                    <p:animRot by="1500000">
                                      <p:cBhvr>
                                        <p:cTn id="14" dur="125" fill="hold">
                                          <p:stCondLst>
                                            <p:cond delay="375"/>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 presetClass="exit" presetSubtype="0" fill="hold" grpId="1" nodeType="withEffect">
                                  <p:stCondLst>
                                    <p:cond delay="0"/>
                                  </p:stCondLst>
                                  <p:iterate type="lt">
                                    <p:tmAbs val="0"/>
                                  </p:iterate>
                                  <p:childTnLst>
                                    <p:set>
                                      <p:cBhvr>
                                        <p:cTn id="21"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S7_chans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4" presetClass="emph" presetSubtype="0" fill="hold" grpId="0" nodeType="clickEffect">
                                  <p:stCondLst>
                                    <p:cond delay="0"/>
                                  </p:stCondLst>
                                  <p:iterate type="lt">
                                    <p:tmPct val="10000"/>
                                  </p:iterate>
                                  <p:childTnLst>
                                    <p:animMotion origin="layout" path="M 3.125E-6 2.59259E-6 L 3.125E-6 -0.07222 " pathEditMode="relative" rAng="0" ptsTypes="AA">
                                      <p:cBhvr>
                                        <p:cTn id="29" dur="250" accel="50000" decel="50000" autoRev="1" fill="hold">
                                          <p:stCondLst>
                                            <p:cond delay="0"/>
                                          </p:stCondLst>
                                        </p:cTn>
                                        <p:tgtEl>
                                          <p:spTgt spid="16"/>
                                        </p:tgtEl>
                                        <p:attrNameLst>
                                          <p:attrName>ppt_x</p:attrName>
                                          <p:attrName>ppt_y</p:attrName>
                                        </p:attrNameLst>
                                      </p:cBhvr>
                                      <p:rCtr x="0" y="-3611"/>
                                    </p:animMotion>
                                    <p:animRot by="1500000">
                                      <p:cBhvr>
                                        <p:cTn id="30" dur="125" fill="hold">
                                          <p:stCondLst>
                                            <p:cond delay="0"/>
                                          </p:stCondLst>
                                        </p:cTn>
                                        <p:tgtEl>
                                          <p:spTgt spid="16"/>
                                        </p:tgtEl>
                                        <p:attrNameLst>
                                          <p:attrName>r</p:attrName>
                                        </p:attrNameLst>
                                      </p:cBhvr>
                                    </p:animRot>
                                    <p:animRot by="-1500000">
                                      <p:cBhvr>
                                        <p:cTn id="31" dur="125" fill="hold">
                                          <p:stCondLst>
                                            <p:cond delay="125"/>
                                          </p:stCondLst>
                                        </p:cTn>
                                        <p:tgtEl>
                                          <p:spTgt spid="16"/>
                                        </p:tgtEl>
                                        <p:attrNameLst>
                                          <p:attrName>r</p:attrName>
                                        </p:attrNameLst>
                                      </p:cBhvr>
                                    </p:animRot>
                                    <p:animRot by="-1500000">
                                      <p:cBhvr>
                                        <p:cTn id="32" dur="125" fill="hold">
                                          <p:stCondLst>
                                            <p:cond delay="250"/>
                                          </p:stCondLst>
                                        </p:cTn>
                                        <p:tgtEl>
                                          <p:spTgt spid="16"/>
                                        </p:tgtEl>
                                        <p:attrNameLst>
                                          <p:attrName>r</p:attrName>
                                        </p:attrNameLst>
                                      </p:cBhvr>
                                    </p:animRot>
                                    <p:animRot by="1500000">
                                      <p:cBhvr>
                                        <p:cTn id="33" dur="125" fill="hold">
                                          <p:stCondLst>
                                            <p:cond delay="375"/>
                                          </p:stCondLst>
                                        </p:cTn>
                                        <p:tgtEl>
                                          <p:spTgt spid="1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 presetClass="exit" presetSubtype="0" fill="hold" grpId="1" nodeType="withEffect">
                                  <p:stCondLst>
                                    <p:cond delay="0"/>
                                  </p:stCondLst>
                                  <p:iterate type="lt">
                                    <p:tmAbs val="0"/>
                                  </p:iterate>
                                  <p:childTnLst>
                                    <p:set>
                                      <p:cBhvr>
                                        <p:cTn id="40"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S7_détester.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0"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15"/>
                                        </p:tgtEl>
                                        <p:attrNameLst>
                                          <p:attrName>ppt_x</p:attrName>
                                          <p:attrName>ppt_y</p:attrName>
                                        </p:attrNameLst>
                                      </p:cBhvr>
                                    </p:animMotion>
                                    <p:animRot by="1500000">
                                      <p:cBhvr>
                                        <p:cTn id="49" dur="125" fill="hold">
                                          <p:stCondLst>
                                            <p:cond delay="0"/>
                                          </p:stCondLst>
                                        </p:cTn>
                                        <p:tgtEl>
                                          <p:spTgt spid="15"/>
                                        </p:tgtEl>
                                        <p:attrNameLst>
                                          <p:attrName>r</p:attrName>
                                        </p:attrNameLst>
                                      </p:cBhvr>
                                    </p:animRot>
                                    <p:animRot by="-1500000">
                                      <p:cBhvr>
                                        <p:cTn id="50" dur="125" fill="hold">
                                          <p:stCondLst>
                                            <p:cond delay="125"/>
                                          </p:stCondLst>
                                        </p:cTn>
                                        <p:tgtEl>
                                          <p:spTgt spid="15"/>
                                        </p:tgtEl>
                                        <p:attrNameLst>
                                          <p:attrName>r</p:attrName>
                                        </p:attrNameLst>
                                      </p:cBhvr>
                                    </p:animRot>
                                    <p:animRot by="-1500000">
                                      <p:cBhvr>
                                        <p:cTn id="51" dur="125" fill="hold">
                                          <p:stCondLst>
                                            <p:cond delay="250"/>
                                          </p:stCondLst>
                                        </p:cTn>
                                        <p:tgtEl>
                                          <p:spTgt spid="15"/>
                                        </p:tgtEl>
                                        <p:attrNameLst>
                                          <p:attrName>r</p:attrName>
                                        </p:attrNameLst>
                                      </p:cBhvr>
                                    </p:animRot>
                                    <p:animRot by="1500000">
                                      <p:cBhvr>
                                        <p:cTn id="52" dur="125" fill="hold">
                                          <p:stCondLst>
                                            <p:cond delay="375"/>
                                          </p:stCondLst>
                                        </p:cTn>
                                        <p:tgtEl>
                                          <p:spTgt spid="1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 presetClass="exit" presetSubtype="0" fill="hold" grpId="1" nodeType="withEffect">
                                  <p:stCondLst>
                                    <p:cond delay="0"/>
                                  </p:stCondLst>
                                  <p:iterate type="lt">
                                    <p:tmAbs val="0"/>
                                  </p:iterate>
                                  <p:childTnLst>
                                    <p:set>
                                      <p:cBhvr>
                                        <p:cTn id="59"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S7_spectacle.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34" presetClass="emph" presetSubtype="0" fill="hold" grpId="0" nodeType="clickEffect">
                                  <p:stCondLst>
                                    <p:cond delay="0"/>
                                  </p:stCondLst>
                                  <p:iterate type="lt">
                                    <p:tmPct val="10000"/>
                                  </p:iterate>
                                  <p:childTnLst>
                                    <p:animMotion origin="layout" path="M -1.875E-6 -2.96296E-6 L -1.875E-6 -0.07222 " pathEditMode="relative" rAng="0" ptsTypes="AA">
                                      <p:cBhvr>
                                        <p:cTn id="67" dur="250" accel="50000" decel="50000" autoRev="1" fill="hold">
                                          <p:stCondLst>
                                            <p:cond delay="0"/>
                                          </p:stCondLst>
                                        </p:cTn>
                                        <p:tgtEl>
                                          <p:spTgt spid="19"/>
                                        </p:tgtEl>
                                        <p:attrNameLst>
                                          <p:attrName>ppt_x</p:attrName>
                                          <p:attrName>ppt_y</p:attrName>
                                        </p:attrNameLst>
                                      </p:cBhvr>
                                      <p:rCtr x="0" y="-3611"/>
                                    </p:animMotion>
                                    <p:animRot by="1500000">
                                      <p:cBhvr>
                                        <p:cTn id="68" dur="125" fill="hold">
                                          <p:stCondLst>
                                            <p:cond delay="0"/>
                                          </p:stCondLst>
                                        </p:cTn>
                                        <p:tgtEl>
                                          <p:spTgt spid="19"/>
                                        </p:tgtEl>
                                        <p:attrNameLst>
                                          <p:attrName>r</p:attrName>
                                        </p:attrNameLst>
                                      </p:cBhvr>
                                    </p:animRot>
                                    <p:animRot by="-1500000">
                                      <p:cBhvr>
                                        <p:cTn id="69" dur="125" fill="hold">
                                          <p:stCondLst>
                                            <p:cond delay="125"/>
                                          </p:stCondLst>
                                        </p:cTn>
                                        <p:tgtEl>
                                          <p:spTgt spid="19"/>
                                        </p:tgtEl>
                                        <p:attrNameLst>
                                          <p:attrName>r</p:attrName>
                                        </p:attrNameLst>
                                      </p:cBhvr>
                                    </p:animRot>
                                    <p:animRot by="-1500000">
                                      <p:cBhvr>
                                        <p:cTn id="70" dur="125" fill="hold">
                                          <p:stCondLst>
                                            <p:cond delay="250"/>
                                          </p:stCondLst>
                                        </p:cTn>
                                        <p:tgtEl>
                                          <p:spTgt spid="19"/>
                                        </p:tgtEl>
                                        <p:attrNameLst>
                                          <p:attrName>r</p:attrName>
                                        </p:attrNameLst>
                                      </p:cBhvr>
                                    </p:animRot>
                                    <p:animRot by="1500000">
                                      <p:cBhvr>
                                        <p:cTn id="71" dur="125" fill="hold">
                                          <p:stCondLst>
                                            <p:cond delay="375"/>
                                          </p:stCondLst>
                                        </p:cTn>
                                        <p:tgtEl>
                                          <p:spTgt spid="19"/>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97"/>
                                        </p:tgtEl>
                                        <p:attrNameLst>
                                          <p:attrName>style.visibility</p:attrName>
                                        </p:attrNameLst>
                                      </p:cBhvr>
                                      <p:to>
                                        <p:strVal val="visible"/>
                                      </p:to>
                                    </p:set>
                                    <p:animEffect transition="in" filter="fade">
                                      <p:cBhvr>
                                        <p:cTn id="76" dur="500"/>
                                        <p:tgtEl>
                                          <p:spTgt spid="97"/>
                                        </p:tgtEl>
                                      </p:cBhvr>
                                    </p:animEffec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6" name="S7_apporter.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0" nodeType="clickEffect">
                                  <p:stCondLst>
                                    <p:cond delay="0"/>
                                  </p:stCondLst>
                                  <p:iterate type="lt">
                                    <p:tmPct val="10000"/>
                                  </p:iterate>
                                  <p:childTnLst>
                                    <p:animMotion origin="layout" path="M 3.125E-6 1.11022E-16 L 3.125E-6 -0.07222 " pathEditMode="relative" rAng="0" ptsTypes="AA">
                                      <p:cBhvr>
                                        <p:cTn id="86" dur="250" accel="50000" decel="50000" autoRev="1" fill="hold">
                                          <p:stCondLst>
                                            <p:cond delay="0"/>
                                          </p:stCondLst>
                                        </p:cTn>
                                        <p:tgtEl>
                                          <p:spTgt spid="20"/>
                                        </p:tgtEl>
                                        <p:attrNameLst>
                                          <p:attrName>ppt_x</p:attrName>
                                          <p:attrName>ppt_y</p:attrName>
                                        </p:attrNameLst>
                                      </p:cBhvr>
                                      <p:rCtr x="0" y="-3611"/>
                                    </p:animMotion>
                                    <p:animRot by="1500000">
                                      <p:cBhvr>
                                        <p:cTn id="87" dur="125" fill="hold">
                                          <p:stCondLst>
                                            <p:cond delay="0"/>
                                          </p:stCondLst>
                                        </p:cTn>
                                        <p:tgtEl>
                                          <p:spTgt spid="20"/>
                                        </p:tgtEl>
                                        <p:attrNameLst>
                                          <p:attrName>r</p:attrName>
                                        </p:attrNameLst>
                                      </p:cBhvr>
                                    </p:animRot>
                                    <p:animRot by="-1500000">
                                      <p:cBhvr>
                                        <p:cTn id="88" dur="125" fill="hold">
                                          <p:stCondLst>
                                            <p:cond delay="125"/>
                                          </p:stCondLst>
                                        </p:cTn>
                                        <p:tgtEl>
                                          <p:spTgt spid="20"/>
                                        </p:tgtEl>
                                        <p:attrNameLst>
                                          <p:attrName>r</p:attrName>
                                        </p:attrNameLst>
                                      </p:cBhvr>
                                    </p:animRot>
                                    <p:animRot by="-1500000">
                                      <p:cBhvr>
                                        <p:cTn id="89" dur="125" fill="hold">
                                          <p:stCondLst>
                                            <p:cond delay="250"/>
                                          </p:stCondLst>
                                        </p:cTn>
                                        <p:tgtEl>
                                          <p:spTgt spid="20"/>
                                        </p:tgtEl>
                                        <p:attrNameLst>
                                          <p:attrName>r</p:attrName>
                                        </p:attrNameLst>
                                      </p:cBhvr>
                                    </p:animRot>
                                    <p:animRot by="1500000">
                                      <p:cBhvr>
                                        <p:cTn id="90" dur="125" fill="hold">
                                          <p:stCondLst>
                                            <p:cond delay="375"/>
                                          </p:stCondLst>
                                        </p:cTn>
                                        <p:tgtEl>
                                          <p:spTgt spid="20"/>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par>
                                <p:cTn id="96" presetID="10" presetClass="exit" presetSubtype="0" fill="hold" grpId="1" nodeType="withEffect">
                                  <p:stCondLst>
                                    <p:cond delay="0"/>
                                  </p:stCondLst>
                                  <p:iterate type="lt">
                                    <p:tmPct val="0"/>
                                  </p:iterate>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7" name="S7_merci.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grpId="0" nodeType="clickEffect">
                                  <p:stCondLst>
                                    <p:cond delay="0"/>
                                  </p:stCondLst>
                                  <p:iterate type="lt">
                                    <p:tmPct val="10000"/>
                                  </p:iterate>
                                  <p:childTnLst>
                                    <p:animMotion origin="layout" path="M -1.45833E-6 -1.85185E-6 L -1.45833E-6 -0.07222 " pathEditMode="relative" rAng="0" ptsTypes="AA">
                                      <p:cBhvr>
                                        <p:cTn id="106" dur="250" accel="50000" decel="50000" autoRev="1" fill="hold">
                                          <p:stCondLst>
                                            <p:cond delay="0"/>
                                          </p:stCondLst>
                                        </p:cTn>
                                        <p:tgtEl>
                                          <p:spTgt spid="21"/>
                                        </p:tgtEl>
                                        <p:attrNameLst>
                                          <p:attrName>ppt_x</p:attrName>
                                          <p:attrName>ppt_y</p:attrName>
                                        </p:attrNameLst>
                                      </p:cBhvr>
                                      <p:rCtr x="0" y="-3611"/>
                                    </p:animMotion>
                                    <p:animRot by="1500000">
                                      <p:cBhvr>
                                        <p:cTn id="107" dur="125" fill="hold">
                                          <p:stCondLst>
                                            <p:cond delay="0"/>
                                          </p:stCondLst>
                                        </p:cTn>
                                        <p:tgtEl>
                                          <p:spTgt spid="21"/>
                                        </p:tgtEl>
                                        <p:attrNameLst>
                                          <p:attrName>r</p:attrName>
                                        </p:attrNameLst>
                                      </p:cBhvr>
                                    </p:animRot>
                                    <p:animRot by="-1500000">
                                      <p:cBhvr>
                                        <p:cTn id="108" dur="125" fill="hold">
                                          <p:stCondLst>
                                            <p:cond delay="125"/>
                                          </p:stCondLst>
                                        </p:cTn>
                                        <p:tgtEl>
                                          <p:spTgt spid="21"/>
                                        </p:tgtEl>
                                        <p:attrNameLst>
                                          <p:attrName>r</p:attrName>
                                        </p:attrNameLst>
                                      </p:cBhvr>
                                    </p:animRot>
                                    <p:animRot by="-1500000">
                                      <p:cBhvr>
                                        <p:cTn id="109" dur="125" fill="hold">
                                          <p:stCondLst>
                                            <p:cond delay="250"/>
                                          </p:stCondLst>
                                        </p:cTn>
                                        <p:tgtEl>
                                          <p:spTgt spid="21"/>
                                        </p:tgtEl>
                                        <p:attrNameLst>
                                          <p:attrName>r</p:attrName>
                                        </p:attrNameLst>
                                      </p:cBhvr>
                                    </p:animRot>
                                    <p:animRot by="1500000">
                                      <p:cBhvr>
                                        <p:cTn id="110" dur="125" fill="hold">
                                          <p:stCondLst>
                                            <p:cond delay="375"/>
                                          </p:stCondLst>
                                        </p:cTn>
                                        <p:tgtEl>
                                          <p:spTgt spid="21"/>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fade">
                                      <p:cBhvr>
                                        <p:cTn id="115" dur="500"/>
                                        <p:tgtEl>
                                          <p:spTgt spid="8"/>
                                        </p:tgtEl>
                                      </p:cBhvr>
                                    </p:animEffect>
                                  </p:childTnLst>
                                </p:cTn>
                              </p:par>
                              <p:par>
                                <p:cTn id="116" presetID="1" presetClass="exit" presetSubtype="0" fill="hold" grpId="1" nodeType="withEffect">
                                  <p:stCondLst>
                                    <p:cond delay="0"/>
                                  </p:stCondLst>
                                  <p:iterate type="lt">
                                    <p:tmAbs val="0"/>
                                  </p:iterate>
                                  <p:childTnLst>
                                    <p:set>
                                      <p:cBhvr>
                                        <p:cTn id="11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8" name="S7_adorer.wav"/>
                                        </p:tgtEl>
                                      </p:cMediaNode>
                                    </p:audio>
                                  </p:sub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34" presetClass="emph" presetSubtype="0" fill="hold" grpId="0" nodeType="clickEffect">
                                  <p:stCondLst>
                                    <p:cond delay="0"/>
                                  </p:stCondLst>
                                  <p:iterate type="lt">
                                    <p:tmPct val="10000"/>
                                  </p:iterate>
                                  <p:childTnLst>
                                    <p:animMotion origin="layout" path="M 1.11022E-16 -4.81481E-6 L 1.11022E-16 -0.07222 " pathEditMode="relative" rAng="0" ptsTypes="AA">
                                      <p:cBhvr>
                                        <p:cTn id="125" dur="250" accel="50000" decel="50000" autoRev="1" fill="hold">
                                          <p:stCondLst>
                                            <p:cond delay="0"/>
                                          </p:stCondLst>
                                        </p:cTn>
                                        <p:tgtEl>
                                          <p:spTgt spid="18"/>
                                        </p:tgtEl>
                                        <p:attrNameLst>
                                          <p:attrName>ppt_x</p:attrName>
                                          <p:attrName>ppt_y</p:attrName>
                                        </p:attrNameLst>
                                      </p:cBhvr>
                                      <p:rCtr x="0" y="-3611"/>
                                    </p:animMotion>
                                    <p:animRot by="1500000">
                                      <p:cBhvr>
                                        <p:cTn id="126" dur="125" fill="hold">
                                          <p:stCondLst>
                                            <p:cond delay="0"/>
                                          </p:stCondLst>
                                        </p:cTn>
                                        <p:tgtEl>
                                          <p:spTgt spid="18"/>
                                        </p:tgtEl>
                                        <p:attrNameLst>
                                          <p:attrName>r</p:attrName>
                                        </p:attrNameLst>
                                      </p:cBhvr>
                                    </p:animRot>
                                    <p:animRot by="-1500000">
                                      <p:cBhvr>
                                        <p:cTn id="127" dur="125" fill="hold">
                                          <p:stCondLst>
                                            <p:cond delay="125"/>
                                          </p:stCondLst>
                                        </p:cTn>
                                        <p:tgtEl>
                                          <p:spTgt spid="18"/>
                                        </p:tgtEl>
                                        <p:attrNameLst>
                                          <p:attrName>r</p:attrName>
                                        </p:attrNameLst>
                                      </p:cBhvr>
                                    </p:animRot>
                                    <p:animRot by="-1500000">
                                      <p:cBhvr>
                                        <p:cTn id="128" dur="125" fill="hold">
                                          <p:stCondLst>
                                            <p:cond delay="250"/>
                                          </p:stCondLst>
                                        </p:cTn>
                                        <p:tgtEl>
                                          <p:spTgt spid="18"/>
                                        </p:tgtEl>
                                        <p:attrNameLst>
                                          <p:attrName>r</p:attrName>
                                        </p:attrNameLst>
                                      </p:cBhvr>
                                    </p:animRot>
                                    <p:animRot by="1500000">
                                      <p:cBhvr>
                                        <p:cTn id="129" dur="125" fill="hold">
                                          <p:stCondLst>
                                            <p:cond delay="375"/>
                                          </p:stCondLst>
                                        </p:cTn>
                                        <p:tgtEl>
                                          <p:spTgt spid="18"/>
                                        </p:tgtEl>
                                        <p:attrNameLst>
                                          <p:attrName>r</p:attrName>
                                        </p:attrNameLst>
                                      </p:cBhvr>
                                    </p:animRo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01"/>
                                        </p:tgtEl>
                                        <p:attrNameLst>
                                          <p:attrName>style.visibility</p:attrName>
                                        </p:attrNameLst>
                                      </p:cBhvr>
                                      <p:to>
                                        <p:strVal val="visible"/>
                                      </p:to>
                                    </p:set>
                                    <p:animEffect transition="in" filter="fade">
                                      <p:cBhvr>
                                        <p:cTn id="134" dur="500"/>
                                        <p:tgtEl>
                                          <p:spTgt spid="101"/>
                                        </p:tgtEl>
                                      </p:cBhvr>
                                    </p:animEffect>
                                  </p:childTnLst>
                                </p:cTn>
                              </p:par>
                              <p:par>
                                <p:cTn id="135" presetID="1" presetClass="exit" presetSubtype="0" fill="hold" grpId="1" nodeType="withEffect">
                                  <p:stCondLst>
                                    <p:cond delay="0"/>
                                  </p:stCondLst>
                                  <p:iterate type="lt">
                                    <p:tmAbs val="0"/>
                                  </p:iterate>
                                  <p:childTnLst>
                                    <p:set>
                                      <p:cBhvr>
                                        <p:cTn id="136"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135"/>
                                            </p:cond>
                                          </p:stCondLst>
                                          <p:endCondLst>
                                            <p:cond evt="onStopAudio" delay="0">
                                              <p:tgtEl>
                                                <p:sldTgt/>
                                              </p:tgtEl>
                                            </p:cond>
                                          </p:endCondLst>
                                        </p:cTn>
                                        <p:tgtEl>
                                          <p:sndTgt r:embed="rId9" name="S7_de rien.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34" presetClass="emph" presetSubtype="0" fill="hold" grpId="0" nodeType="clickEffect">
                                  <p:stCondLst>
                                    <p:cond delay="0"/>
                                  </p:stCondLst>
                                  <p:iterate type="lt">
                                    <p:tmPct val="10000"/>
                                  </p:iterate>
                                  <p:childTnLst>
                                    <p:animMotion origin="layout" path="M -1.25E-6 2.96296E-6 L -1.25E-6 -0.07223 " pathEditMode="relative" rAng="0" ptsTypes="AA">
                                      <p:cBhvr>
                                        <p:cTn id="144" dur="250" accel="50000" decel="50000" autoRev="1" fill="hold">
                                          <p:stCondLst>
                                            <p:cond delay="0"/>
                                          </p:stCondLst>
                                        </p:cTn>
                                        <p:tgtEl>
                                          <p:spTgt spid="24"/>
                                        </p:tgtEl>
                                        <p:attrNameLst>
                                          <p:attrName>ppt_x</p:attrName>
                                          <p:attrName>ppt_y</p:attrName>
                                        </p:attrNameLst>
                                      </p:cBhvr>
                                      <p:rCtr x="0" y="-3611"/>
                                    </p:animMotion>
                                    <p:animRot by="1500000">
                                      <p:cBhvr>
                                        <p:cTn id="145" dur="125" fill="hold">
                                          <p:stCondLst>
                                            <p:cond delay="0"/>
                                          </p:stCondLst>
                                        </p:cTn>
                                        <p:tgtEl>
                                          <p:spTgt spid="24"/>
                                        </p:tgtEl>
                                        <p:attrNameLst>
                                          <p:attrName>r</p:attrName>
                                        </p:attrNameLst>
                                      </p:cBhvr>
                                    </p:animRot>
                                    <p:animRot by="-1500000">
                                      <p:cBhvr>
                                        <p:cTn id="146" dur="125" fill="hold">
                                          <p:stCondLst>
                                            <p:cond delay="125"/>
                                          </p:stCondLst>
                                        </p:cTn>
                                        <p:tgtEl>
                                          <p:spTgt spid="24"/>
                                        </p:tgtEl>
                                        <p:attrNameLst>
                                          <p:attrName>r</p:attrName>
                                        </p:attrNameLst>
                                      </p:cBhvr>
                                    </p:animRot>
                                    <p:animRot by="-1500000">
                                      <p:cBhvr>
                                        <p:cTn id="147" dur="125" fill="hold">
                                          <p:stCondLst>
                                            <p:cond delay="250"/>
                                          </p:stCondLst>
                                        </p:cTn>
                                        <p:tgtEl>
                                          <p:spTgt spid="24"/>
                                        </p:tgtEl>
                                        <p:attrNameLst>
                                          <p:attrName>r</p:attrName>
                                        </p:attrNameLst>
                                      </p:cBhvr>
                                    </p:animRot>
                                    <p:animRot by="1500000">
                                      <p:cBhvr>
                                        <p:cTn id="148" dur="125" fill="hold">
                                          <p:stCondLst>
                                            <p:cond delay="375"/>
                                          </p:stCondLst>
                                        </p:cTn>
                                        <p:tgtEl>
                                          <p:spTgt spid="24"/>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2"/>
                                        </p:tgtEl>
                                        <p:attrNameLst>
                                          <p:attrName>style.visibility</p:attrName>
                                        </p:attrNameLst>
                                      </p:cBhvr>
                                      <p:to>
                                        <p:strVal val="visible"/>
                                      </p:to>
                                    </p:set>
                                    <p:animEffect transition="in" filter="fade">
                                      <p:cBhvr>
                                        <p:cTn id="153" dur="500"/>
                                        <p:tgtEl>
                                          <p:spTgt spid="2"/>
                                        </p:tgtEl>
                                      </p:cBhvr>
                                    </p:animEffect>
                                  </p:childTnLst>
                                </p:cTn>
                              </p:par>
                              <p:par>
                                <p:cTn id="154" presetID="1" presetClass="exit" presetSubtype="0" fill="hold" grpId="1" nodeType="withEffect">
                                  <p:stCondLst>
                                    <p:cond delay="0"/>
                                  </p:stCondLst>
                                  <p:iterate type="lt">
                                    <p:tmAbs val="0"/>
                                  </p:iterate>
                                  <p:childTnLst>
                                    <p:set>
                                      <p:cBhvr>
                                        <p:cTn id="155"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154"/>
                                            </p:cond>
                                          </p:stCondLst>
                                          <p:endCondLst>
                                            <p:cond evt="onStopAudio" delay="0">
                                              <p:tgtEl>
                                                <p:sldTgt/>
                                              </p:tgtEl>
                                            </p:cond>
                                          </p:endCondLst>
                                        </p:cTn>
                                        <p:tgtEl>
                                          <p:sndTgt r:embed="rId10" name="S7_la langue.wav"/>
                                        </p:tgtEl>
                                      </p:cMediaNode>
                                    </p:audio>
                                  </p:sub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3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34" presetClass="emph" presetSubtype="0" fill="hold" grpId="0" nodeType="clickEffect">
                                  <p:stCondLst>
                                    <p:cond delay="0"/>
                                  </p:stCondLst>
                                  <p:iterate type="lt">
                                    <p:tmPct val="10000"/>
                                  </p:iterate>
                                  <p:childTnLst>
                                    <p:animMotion origin="layout" path="M -4.16667E-6 4.07407E-6 L -4.16667E-6 -0.07223 " pathEditMode="relative" rAng="0" ptsTypes="AA">
                                      <p:cBhvr>
                                        <p:cTn id="163" dur="250" accel="50000" decel="50000" autoRev="1" fill="hold">
                                          <p:stCondLst>
                                            <p:cond delay="0"/>
                                          </p:stCondLst>
                                        </p:cTn>
                                        <p:tgtEl>
                                          <p:spTgt spid="23"/>
                                        </p:tgtEl>
                                        <p:attrNameLst>
                                          <p:attrName>ppt_x</p:attrName>
                                          <p:attrName>ppt_y</p:attrName>
                                        </p:attrNameLst>
                                      </p:cBhvr>
                                      <p:rCtr x="0" y="-3611"/>
                                    </p:animMotion>
                                    <p:animRot by="1500000">
                                      <p:cBhvr>
                                        <p:cTn id="164" dur="125" fill="hold">
                                          <p:stCondLst>
                                            <p:cond delay="0"/>
                                          </p:stCondLst>
                                        </p:cTn>
                                        <p:tgtEl>
                                          <p:spTgt spid="23"/>
                                        </p:tgtEl>
                                        <p:attrNameLst>
                                          <p:attrName>r</p:attrName>
                                        </p:attrNameLst>
                                      </p:cBhvr>
                                    </p:animRot>
                                    <p:animRot by="-1500000">
                                      <p:cBhvr>
                                        <p:cTn id="165" dur="125" fill="hold">
                                          <p:stCondLst>
                                            <p:cond delay="125"/>
                                          </p:stCondLst>
                                        </p:cTn>
                                        <p:tgtEl>
                                          <p:spTgt spid="23"/>
                                        </p:tgtEl>
                                        <p:attrNameLst>
                                          <p:attrName>r</p:attrName>
                                        </p:attrNameLst>
                                      </p:cBhvr>
                                    </p:animRot>
                                    <p:animRot by="-1500000">
                                      <p:cBhvr>
                                        <p:cTn id="166" dur="125" fill="hold">
                                          <p:stCondLst>
                                            <p:cond delay="250"/>
                                          </p:stCondLst>
                                        </p:cTn>
                                        <p:tgtEl>
                                          <p:spTgt spid="23"/>
                                        </p:tgtEl>
                                        <p:attrNameLst>
                                          <p:attrName>r</p:attrName>
                                        </p:attrNameLst>
                                      </p:cBhvr>
                                    </p:animRot>
                                    <p:animRot by="1500000">
                                      <p:cBhvr>
                                        <p:cTn id="167" dur="125" fill="hold">
                                          <p:stCondLst>
                                            <p:cond delay="375"/>
                                          </p:stCondLst>
                                        </p:cTn>
                                        <p:tgtEl>
                                          <p:spTgt spid="23"/>
                                        </p:tgtEl>
                                        <p:attrNameLst>
                                          <p:attrName>r</p:attrName>
                                        </p:attrNameLst>
                                      </p:cBhvr>
                                    </p:animRo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103"/>
                                        </p:tgtEl>
                                        <p:attrNameLst>
                                          <p:attrName>style.visibility</p:attrName>
                                        </p:attrNameLst>
                                      </p:cBhvr>
                                      <p:to>
                                        <p:strVal val="visible"/>
                                      </p:to>
                                    </p:set>
                                    <p:animEffect transition="in" filter="fade">
                                      <p:cBhvr>
                                        <p:cTn id="172" dur="500"/>
                                        <p:tgtEl>
                                          <p:spTgt spid="103"/>
                                        </p:tgtEl>
                                      </p:cBhvr>
                                    </p:animEffect>
                                  </p:childTnLst>
                                </p:cTn>
                              </p:par>
                              <p:par>
                                <p:cTn id="173" presetID="1" presetClass="exit" presetSubtype="0" fill="hold" grpId="1" nodeType="withEffect">
                                  <p:stCondLst>
                                    <p:cond delay="0"/>
                                  </p:stCondLst>
                                  <p:iterate type="lt">
                                    <p:tmAbs val="0"/>
                                  </p:iterate>
                                  <p:childTnLst>
                                    <p:set>
                                      <p:cBhvr>
                                        <p:cTn id="174"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173"/>
                                            </p:cond>
                                          </p:stCondLst>
                                          <p:endCondLst>
                                            <p:cond evt="onStopAudio" delay="0">
                                              <p:tgtEl>
                                                <p:sldTgt/>
                                              </p:tgtEl>
                                            </p:cond>
                                          </p:endCondLst>
                                        </p:cTn>
                                        <p:tgtEl>
                                          <p:sndTgt r:embed="rId11" name="S7_les.wav"/>
                                        </p:tgtEl>
                                      </p:cMediaNode>
                                    </p:audio>
                                  </p:sub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3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34" presetClass="emph" presetSubtype="0" fill="hold" grpId="0" nodeType="clickEffect">
                                  <p:stCondLst>
                                    <p:cond delay="0"/>
                                  </p:stCondLst>
                                  <p:iterate type="lt">
                                    <p:tmPct val="10000"/>
                                  </p:iterate>
                                  <p:childTnLst>
                                    <p:animMotion origin="layout" path="M 1.66667E-6 4.07407E-6 L 1.66667E-6 -0.07223 " pathEditMode="relative" rAng="0" ptsTypes="AA">
                                      <p:cBhvr>
                                        <p:cTn id="182" dur="250" accel="50000" decel="50000" autoRev="1" fill="hold">
                                          <p:stCondLst>
                                            <p:cond delay="0"/>
                                          </p:stCondLst>
                                        </p:cTn>
                                        <p:tgtEl>
                                          <p:spTgt spid="22"/>
                                        </p:tgtEl>
                                        <p:attrNameLst>
                                          <p:attrName>ppt_x</p:attrName>
                                          <p:attrName>ppt_y</p:attrName>
                                        </p:attrNameLst>
                                      </p:cBhvr>
                                      <p:rCtr x="0" y="-3611"/>
                                    </p:animMotion>
                                    <p:animRot by="1500000">
                                      <p:cBhvr>
                                        <p:cTn id="183" dur="125" fill="hold">
                                          <p:stCondLst>
                                            <p:cond delay="0"/>
                                          </p:stCondLst>
                                        </p:cTn>
                                        <p:tgtEl>
                                          <p:spTgt spid="22"/>
                                        </p:tgtEl>
                                        <p:attrNameLst>
                                          <p:attrName>r</p:attrName>
                                        </p:attrNameLst>
                                      </p:cBhvr>
                                    </p:animRot>
                                    <p:animRot by="-1500000">
                                      <p:cBhvr>
                                        <p:cTn id="184" dur="125" fill="hold">
                                          <p:stCondLst>
                                            <p:cond delay="125"/>
                                          </p:stCondLst>
                                        </p:cTn>
                                        <p:tgtEl>
                                          <p:spTgt spid="22"/>
                                        </p:tgtEl>
                                        <p:attrNameLst>
                                          <p:attrName>r</p:attrName>
                                        </p:attrNameLst>
                                      </p:cBhvr>
                                    </p:animRot>
                                    <p:animRot by="-1500000">
                                      <p:cBhvr>
                                        <p:cTn id="185" dur="125" fill="hold">
                                          <p:stCondLst>
                                            <p:cond delay="250"/>
                                          </p:stCondLst>
                                        </p:cTn>
                                        <p:tgtEl>
                                          <p:spTgt spid="22"/>
                                        </p:tgtEl>
                                        <p:attrNameLst>
                                          <p:attrName>r</p:attrName>
                                        </p:attrNameLst>
                                      </p:cBhvr>
                                    </p:animRot>
                                    <p:animRot by="1500000">
                                      <p:cBhvr>
                                        <p:cTn id="186" dur="125" fill="hold">
                                          <p:stCondLst>
                                            <p:cond delay="375"/>
                                          </p:stCondLst>
                                        </p:cTn>
                                        <p:tgtEl>
                                          <p:spTgt spid="22"/>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57"/>
                                        </p:tgtEl>
                                        <p:attrNameLst>
                                          <p:attrName>style.visibility</p:attrName>
                                        </p:attrNameLst>
                                      </p:cBhvr>
                                      <p:to>
                                        <p:strVal val="visible"/>
                                      </p:to>
                                    </p:set>
                                    <p:animEffect transition="in" filter="fade">
                                      <p:cBhvr>
                                        <p:cTn id="191" dur="500"/>
                                        <p:tgtEl>
                                          <p:spTgt spid="57"/>
                                        </p:tgtEl>
                                      </p:cBhvr>
                                    </p:animEffect>
                                  </p:childTnLst>
                                </p:cTn>
                              </p:par>
                              <p:par>
                                <p:cTn id="192" presetID="1" presetClass="exit" presetSubtype="0" fill="hold" grpId="1" nodeType="withEffect">
                                  <p:stCondLst>
                                    <p:cond delay="0"/>
                                  </p:stCondLst>
                                  <p:iterate type="lt">
                                    <p:tmAbs val="0"/>
                                  </p:iterate>
                                  <p:childTnLst>
                                    <p:set>
                                      <p:cBhvr>
                                        <p:cTn id="193"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192"/>
                                            </p:cond>
                                          </p:stCondLst>
                                          <p:endCondLst>
                                            <p:cond evt="onStopAudio" delay="0">
                                              <p:tgtEl>
                                                <p:sldTgt/>
                                              </p:tgtEl>
                                            </p:cond>
                                          </p:endCondLst>
                                        </p:cTn>
                                        <p:tgtEl>
                                          <p:sndTgt r:embed="rId12" name="S7_le matin.wav"/>
                                        </p:tgtEl>
                                      </p:cMediaNode>
                                    </p:audio>
                                  </p:sub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35"/>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36"/>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37"/>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38"/>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39"/>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40"/>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1" presetClass="entr" presetSubtype="0" fill="hold" grpId="0" nodeType="clickEffect">
                                  <p:stCondLst>
                                    <p:cond delay="0"/>
                                  </p:stCondLst>
                                  <p:childTnLst>
                                    <p:set>
                                      <p:cBhvr>
                                        <p:cTn id="221" dur="1" fill="hold">
                                          <p:stCondLst>
                                            <p:cond delay="0"/>
                                          </p:stCondLst>
                                        </p:cTn>
                                        <p:tgtEl>
                                          <p:spTgt spid="41"/>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42"/>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presetID="1" presetClass="entr" presetSubtype="0" fill="hold" grpId="0" nodeType="clickEffect">
                                  <p:stCondLst>
                                    <p:cond delay="0"/>
                                  </p:stCondLst>
                                  <p:childTnLst>
                                    <p:set>
                                      <p:cBhvr>
                                        <p:cTn id="229" dur="1" fill="hold">
                                          <p:stCondLst>
                                            <p:cond delay="0"/>
                                          </p:stCondLst>
                                        </p:cTn>
                                        <p:tgtEl>
                                          <p:spTgt spid="43"/>
                                        </p:tgtEl>
                                        <p:attrNameLst>
                                          <p:attrName>style.visibility</p:attrName>
                                        </p:attrNameLst>
                                      </p:cBhvr>
                                      <p:to>
                                        <p:strVal val="visible"/>
                                      </p:to>
                                    </p:set>
                                  </p:childTnLst>
                                </p:cTn>
                              </p:par>
                            </p:childTnLst>
                          </p:cTn>
                        </p:par>
                      </p:childTnLst>
                    </p:cTn>
                  </p:par>
                  <p:par>
                    <p:cTn id="230" fill="hold">
                      <p:stCondLst>
                        <p:cond delay="indefinite"/>
                      </p:stCondLst>
                      <p:childTnLst>
                        <p:par>
                          <p:cTn id="231" fill="hold">
                            <p:stCondLst>
                              <p:cond delay="0"/>
                            </p:stCondLst>
                            <p:childTnLst>
                              <p:par>
                                <p:cTn id="232" presetID="1" presetClass="entr" presetSubtype="0" fill="hold" grpId="0" nodeType="clickEffect">
                                  <p:stCondLst>
                                    <p:cond delay="0"/>
                                  </p:stCondLst>
                                  <p:childTnLst>
                                    <p:set>
                                      <p:cBhvr>
                                        <p:cTn id="23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hlinkClick r:id="" action="ppaction://noaction">
                  <a:snd r:embed="rId10" name="S8_t.wav"/>
                </a:hlinkClick>
              </a:rPr>
              <a:t>Les</a:t>
            </a:r>
            <a:endParaRPr lang="en-GB" sz="3600" i="1" dirty="0">
              <a:hlinkClick r:id="" action="ppaction://noaction">
                <a:snd r:embed="rId10" name="S8_t.wav"/>
              </a:hlinkClick>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usually add –s to nouns in French, to talk about more than one: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1">
            <a:alphaModFix/>
          </a:blip>
          <a:srcRect/>
          <a:stretch/>
        </p:blipFill>
        <p:spPr>
          <a:xfrm>
            <a:off x="236748" y="2073381"/>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574766" y="1602859"/>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deux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groupes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1BE15A16-69F6-41F8-A7F8-25419188FB80}"/>
              </a:ext>
            </a:extLst>
          </p:cNvPr>
          <p:cNvSpPr txBox="1"/>
          <p:nvPr/>
        </p:nvSpPr>
        <p:spPr>
          <a:xfrm>
            <a:off x="570857" y="2050361"/>
            <a:ext cx="4509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two groups.</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350265" y="1561761"/>
            <a:ext cx="3899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quatre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personnes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1">
            <a:alphaModFix/>
          </a:blip>
          <a:srcRect/>
          <a:stretch/>
        </p:blipFill>
        <p:spPr>
          <a:xfrm>
            <a:off x="4899809" y="2029302"/>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5393578" y="2035924"/>
            <a:ext cx="38996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four people.</a:t>
            </a:r>
          </a:p>
        </p:txBody>
      </p:sp>
      <p:sp>
        <p:nvSpPr>
          <p:cNvPr id="14" name="Rectangle 13">
            <a:extLst>
              <a:ext uri="{FF2B5EF4-FFF2-40B4-BE49-F238E27FC236}">
                <a16:creationId xmlns:a16="http://schemas.microsoft.com/office/drawing/2014/main" id="{6FAFBE2E-A3C2-46CC-8FEC-5DA2C7621122}"/>
              </a:ext>
            </a:extLst>
          </p:cNvPr>
          <p:cNvSpPr/>
          <p:nvPr/>
        </p:nvSpPr>
        <p:spPr>
          <a:xfrm>
            <a:off x="236748" y="3135111"/>
            <a:ext cx="118144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 word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means some for both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9A58D45C-15DB-41C8-AF7D-F482C9596537}"/>
              </a:ext>
            </a:extLst>
          </p:cNvPr>
          <p:cNvSpPr txBox="1"/>
          <p:nvPr/>
        </p:nvSpPr>
        <p:spPr>
          <a:xfrm>
            <a:off x="570857" y="3660698"/>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groupes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A57F09D-04B2-4735-B510-6C90536AEAA7}"/>
              </a:ext>
            </a:extLst>
          </p:cNvPr>
          <p:cNvSpPr txBox="1"/>
          <p:nvPr/>
        </p:nvSpPr>
        <p:spPr>
          <a:xfrm>
            <a:off x="5456498" y="3656366"/>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personnes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E6F3C0D4-D21F-43CA-8056-5AA50C33ED9D}"/>
              </a:ext>
            </a:extLst>
          </p:cNvPr>
          <p:cNvSpPr/>
          <p:nvPr/>
        </p:nvSpPr>
        <p:spPr>
          <a:xfrm>
            <a:off x="377508" y="4644444"/>
            <a:ext cx="118144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The plural word for ‘the’ is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les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It is the same for both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AF65E2A-B2DE-42A6-8F76-0A9888DAF758}"/>
              </a:ext>
            </a:extLst>
          </p:cNvPr>
          <p:cNvSpPr txBox="1"/>
          <p:nvPr/>
        </p:nvSpPr>
        <p:spPr>
          <a:xfrm>
            <a:off x="746545" y="5733209"/>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groupes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7E6AF12F-5D6F-43D2-9B53-12BD5994BA71}"/>
              </a:ext>
            </a:extLst>
          </p:cNvPr>
          <p:cNvSpPr txBox="1"/>
          <p:nvPr/>
        </p:nvSpPr>
        <p:spPr>
          <a:xfrm>
            <a:off x="5712431" y="5739624"/>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personnes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Tree>
    <p:extLst>
      <p:ext uri="{BB962C8B-B14F-4D97-AF65-F5344CB8AC3E}">
        <p14:creationId xmlns:p14="http://schemas.microsoft.com/office/powerpoint/2010/main" val="27293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8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S8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S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S8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S8_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8" name="S8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hlinkClick r:id="" action="ppaction://noaction">
                  <a:snd r:embed="rId12" name="S9_t.wav"/>
                </a:hlinkClick>
              </a:rPr>
              <a:t>Les </a:t>
            </a:r>
            <a:r>
              <a:rPr lang="en-GB" sz="3600" spc="-1" dirty="0">
                <a:solidFill>
                  <a:srgbClr val="1E4E79"/>
                </a:solidFill>
                <a:latin typeface="Century Gothic" panose="020B0502020202020204" pitchFamily="34" charset="0"/>
                <a:ea typeface="Century Gothic"/>
                <a:hlinkClick r:id="" action="ppaction://noaction">
                  <a:snd r:embed="rId12" name="S9_t.wav"/>
                </a:hlinkClick>
              </a:rPr>
              <a:t>avec la liaison</a:t>
            </a:r>
            <a:endParaRPr lang="en-GB" sz="3600" i="1" dirty="0">
              <a:hlinkClick r:id="" action="ppaction://noaction">
                <a:snd r:embed="rId12" name="S9_t.wav"/>
              </a:hlinkClick>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Use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l’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mean ‘the’ for singular nouns that begin with a vowel or silent ‘h’:</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3FA82625-64E7-46F0-8A06-065CE1D3664B}"/>
              </a:ext>
            </a:extLst>
          </p:cNvPr>
          <p:cNvSpPr/>
          <p:nvPr/>
        </p:nvSpPr>
        <p:spPr>
          <a:xfrm>
            <a:off x="188754" y="1689521"/>
            <a:ext cx="118144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We make a liaison after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les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 with plural forms of nouns that begin with a vowel or silent ‘h’:</a:t>
            </a:r>
          </a:p>
        </p:txBody>
      </p:sp>
      <p:sp>
        <p:nvSpPr>
          <p:cNvPr id="21" name="TextBox 20">
            <a:extLst>
              <a:ext uri="{FF2B5EF4-FFF2-40B4-BE49-F238E27FC236}">
                <a16:creationId xmlns:a16="http://schemas.microsoft.com/office/drawing/2014/main" id="{7EE4922B-A693-4D93-AD39-B78E94BC644F}"/>
              </a:ext>
            </a:extLst>
          </p:cNvPr>
          <p:cNvSpPr txBox="1"/>
          <p:nvPr/>
        </p:nvSpPr>
        <p:spPr>
          <a:xfrm>
            <a:off x="6096000" y="2765949"/>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amis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E9B3C842-4C19-4092-9F7F-A74BE4E37E94}"/>
              </a:ext>
            </a:extLst>
          </p:cNvPr>
          <p:cNvSpPr txBox="1"/>
          <p:nvPr/>
        </p:nvSpPr>
        <p:spPr>
          <a:xfrm>
            <a:off x="6096000" y="3554128"/>
            <a:ext cx="3773828"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lang="en-GB" sz="2400" b="1" dirty="0" err="1">
                <a:solidFill>
                  <a:srgbClr val="002060"/>
                </a:solidFill>
                <a:latin typeface="Century Gothic" panose="020B0502020202020204" pitchFamily="34" charset="0"/>
              </a:rPr>
              <a:t>hôtels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3EF59CD1-7935-4130-88CA-676F5DADC897}"/>
              </a:ext>
            </a:extLst>
          </p:cNvPr>
          <p:cNvSpPr txBox="1"/>
          <p:nvPr/>
        </p:nvSpPr>
        <p:spPr>
          <a:xfrm>
            <a:off x="1576437" y="2769890"/>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FCA9512-BD2B-4356-909E-031D8C98460E}"/>
              </a:ext>
            </a:extLst>
          </p:cNvPr>
          <p:cNvSpPr txBox="1"/>
          <p:nvPr/>
        </p:nvSpPr>
        <p:spPr>
          <a:xfrm>
            <a:off x="1576437" y="3510498"/>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l’hôtel</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EB81220-0AC7-4BC8-A10F-350C1E5481FA}"/>
              </a:ext>
            </a:extLst>
          </p:cNvPr>
          <p:cNvSpPr txBox="1"/>
          <p:nvPr/>
        </p:nvSpPr>
        <p:spPr>
          <a:xfrm>
            <a:off x="1576437" y="4396375"/>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l’image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8DC01B7-AB80-4FBB-80C7-4E8928FEA112}"/>
              </a:ext>
            </a:extLst>
          </p:cNvPr>
          <p:cNvSpPr txBox="1"/>
          <p:nvPr/>
        </p:nvSpPr>
        <p:spPr>
          <a:xfrm>
            <a:off x="1576437" y="5251025"/>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l’émission</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3F7D028-E378-4F4E-B4F8-E9827871254A}"/>
              </a:ext>
            </a:extLst>
          </p:cNvPr>
          <p:cNvSpPr txBox="1"/>
          <p:nvPr/>
        </p:nvSpPr>
        <p:spPr>
          <a:xfrm>
            <a:off x="6096000" y="4414791"/>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images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508052CF-EC95-4BA7-9EE1-5BDD1475122E}"/>
              </a:ext>
            </a:extLst>
          </p:cNvPr>
          <p:cNvSpPr txBox="1"/>
          <p:nvPr/>
        </p:nvSpPr>
        <p:spPr>
          <a:xfrm>
            <a:off x="6096000" y="5275454"/>
            <a:ext cx="3773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émissions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grpSp>
        <p:nvGrpSpPr>
          <p:cNvPr id="63" name="Group 62">
            <a:extLst>
              <a:ext uri="{FF2B5EF4-FFF2-40B4-BE49-F238E27FC236}">
                <a16:creationId xmlns:a16="http://schemas.microsoft.com/office/drawing/2014/main" id="{C4E1B384-0445-4097-B8FA-E750D477625C}"/>
              </a:ext>
            </a:extLst>
          </p:cNvPr>
          <p:cNvGrpSpPr/>
          <p:nvPr/>
        </p:nvGrpSpPr>
        <p:grpSpPr>
          <a:xfrm>
            <a:off x="3455005" y="5076267"/>
            <a:ext cx="1513895" cy="914400"/>
            <a:chOff x="1567320" y="1412240"/>
            <a:chExt cx="1513895" cy="914400"/>
          </a:xfrm>
        </p:grpSpPr>
        <p:pic>
          <p:nvPicPr>
            <p:cNvPr id="64" name="Picture 63" descr="A picture containing text, electronics, display, indoor&#10;&#10;Description automatically generated">
              <a:extLst>
                <a:ext uri="{FF2B5EF4-FFF2-40B4-BE49-F238E27FC236}">
                  <a16:creationId xmlns:a16="http://schemas.microsoft.com/office/drawing/2014/main" id="{67CFB502-FA2E-450C-A355-78F393CDC5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65" name="Picture 64" descr="A person holding a tablet&#10;&#10;Description automatically generated with low confidence">
              <a:extLst>
                <a:ext uri="{FF2B5EF4-FFF2-40B4-BE49-F238E27FC236}">
                  <a16:creationId xmlns:a16="http://schemas.microsoft.com/office/drawing/2014/main" id="{131068E8-53E9-4AA2-8A53-BCEF80797DAF}"/>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grpSp>
        <p:nvGrpSpPr>
          <p:cNvPr id="66" name="Group 65">
            <a:extLst>
              <a:ext uri="{FF2B5EF4-FFF2-40B4-BE49-F238E27FC236}">
                <a16:creationId xmlns:a16="http://schemas.microsoft.com/office/drawing/2014/main" id="{52B27FE3-F76E-40C8-A3A3-9D46A1F3E711}"/>
              </a:ext>
            </a:extLst>
          </p:cNvPr>
          <p:cNvGrpSpPr/>
          <p:nvPr/>
        </p:nvGrpSpPr>
        <p:grpSpPr>
          <a:xfrm>
            <a:off x="7966607" y="5189197"/>
            <a:ext cx="1513895" cy="914400"/>
            <a:chOff x="1567320" y="1412240"/>
            <a:chExt cx="1513895" cy="914400"/>
          </a:xfrm>
        </p:grpSpPr>
        <p:pic>
          <p:nvPicPr>
            <p:cNvPr id="67" name="Picture 66" descr="A picture containing text, electronics, display, indoor&#10;&#10;Description automatically generated">
              <a:extLst>
                <a:ext uri="{FF2B5EF4-FFF2-40B4-BE49-F238E27FC236}">
                  <a16:creationId xmlns:a16="http://schemas.microsoft.com/office/drawing/2014/main" id="{7AF6FCB3-347D-4C22-B34C-6BB43BC4FC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68" name="Picture 67" descr="A person holding a tablet&#10;&#10;Description automatically generated with low confidence">
              <a:extLst>
                <a:ext uri="{FF2B5EF4-FFF2-40B4-BE49-F238E27FC236}">
                  <a16:creationId xmlns:a16="http://schemas.microsoft.com/office/drawing/2014/main" id="{4B5846BA-D7B1-4732-B1F7-FB714AB30E20}"/>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grpSp>
        <p:nvGrpSpPr>
          <p:cNvPr id="69" name="Group 68">
            <a:extLst>
              <a:ext uri="{FF2B5EF4-FFF2-40B4-BE49-F238E27FC236}">
                <a16:creationId xmlns:a16="http://schemas.microsoft.com/office/drawing/2014/main" id="{7C24A091-C668-4937-91D4-0EC64E09B125}"/>
              </a:ext>
            </a:extLst>
          </p:cNvPr>
          <p:cNvGrpSpPr/>
          <p:nvPr/>
        </p:nvGrpSpPr>
        <p:grpSpPr>
          <a:xfrm>
            <a:off x="9233602" y="5169853"/>
            <a:ext cx="1513895" cy="914400"/>
            <a:chOff x="1567320" y="1412240"/>
            <a:chExt cx="1513895" cy="914400"/>
          </a:xfrm>
        </p:grpSpPr>
        <p:pic>
          <p:nvPicPr>
            <p:cNvPr id="70" name="Picture 69" descr="A picture containing text, electronics, display, indoor&#10;&#10;Description automatically generated">
              <a:extLst>
                <a:ext uri="{FF2B5EF4-FFF2-40B4-BE49-F238E27FC236}">
                  <a16:creationId xmlns:a16="http://schemas.microsoft.com/office/drawing/2014/main" id="{EC41BB34-D5A0-4FFC-AA7C-112221C232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71" name="Picture 70" descr="A person holding a tablet&#10;&#10;Description automatically generated with low confidence">
              <a:extLst>
                <a:ext uri="{FF2B5EF4-FFF2-40B4-BE49-F238E27FC236}">
                  <a16:creationId xmlns:a16="http://schemas.microsoft.com/office/drawing/2014/main" id="{2499CC89-9B78-45A8-9809-1AA211649964}"/>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pic>
        <p:nvPicPr>
          <p:cNvPr id="7" name="Graphic 6" descr="Image with solid fill">
            <a:extLst>
              <a:ext uri="{FF2B5EF4-FFF2-40B4-BE49-F238E27FC236}">
                <a16:creationId xmlns:a16="http://schemas.microsoft.com/office/drawing/2014/main" id="{70C2FB96-AA11-4406-B90E-2906C38903E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15330" y="3910262"/>
            <a:ext cx="1379864" cy="1379864"/>
          </a:xfrm>
          <a:prstGeom prst="rect">
            <a:avLst/>
          </a:prstGeom>
        </p:spPr>
      </p:pic>
      <p:pic>
        <p:nvPicPr>
          <p:cNvPr id="72" name="Graphic 71" descr="Image with solid fill">
            <a:extLst>
              <a:ext uri="{FF2B5EF4-FFF2-40B4-BE49-F238E27FC236}">
                <a16:creationId xmlns:a16="http://schemas.microsoft.com/office/drawing/2014/main" id="{D9A4452E-D705-4B90-9752-479C097AFB4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39145" y="4042335"/>
            <a:ext cx="1379864" cy="1379864"/>
          </a:xfrm>
          <a:prstGeom prst="rect">
            <a:avLst/>
          </a:prstGeom>
        </p:spPr>
      </p:pic>
      <p:pic>
        <p:nvPicPr>
          <p:cNvPr id="73" name="Graphic 72" descr="Image with solid fill">
            <a:extLst>
              <a:ext uri="{FF2B5EF4-FFF2-40B4-BE49-F238E27FC236}">
                <a16:creationId xmlns:a16="http://schemas.microsoft.com/office/drawing/2014/main" id="{DD02AFD8-3C62-4F93-9FAF-4DE8CD54B4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59148" y="4035137"/>
            <a:ext cx="1379864" cy="1379864"/>
          </a:xfrm>
          <a:prstGeom prst="rect">
            <a:avLst/>
          </a:prstGeom>
        </p:spPr>
      </p:pic>
      <p:pic>
        <p:nvPicPr>
          <p:cNvPr id="13" name="Picture 12">
            <a:extLst>
              <a:ext uri="{FF2B5EF4-FFF2-40B4-BE49-F238E27FC236}">
                <a16:creationId xmlns:a16="http://schemas.microsoft.com/office/drawing/2014/main" id="{CDF8282E-B44C-4341-9C78-91C7F1712CBA}"/>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966607" y="2493684"/>
            <a:ext cx="2504252" cy="915617"/>
          </a:xfrm>
          <a:prstGeom prst="rect">
            <a:avLst/>
          </a:prstGeom>
        </p:spPr>
      </p:pic>
      <p:pic>
        <p:nvPicPr>
          <p:cNvPr id="14" name="Picture 13">
            <a:extLst>
              <a:ext uri="{FF2B5EF4-FFF2-40B4-BE49-F238E27FC236}">
                <a16:creationId xmlns:a16="http://schemas.microsoft.com/office/drawing/2014/main" id="{8B772E9D-97E8-4B97-A131-738C1024DDB9}"/>
              </a:ext>
            </a:extLst>
          </p:cNvPr>
          <p:cNvPicPr>
            <a:picLocks noChangeAspect="1"/>
          </p:cNvPicPr>
          <p:nvPr/>
        </p:nvPicPr>
        <p:blipFill>
          <a:blip r:embed="rId18"/>
          <a:stretch>
            <a:fillRect/>
          </a:stretch>
        </p:blipFill>
        <p:spPr>
          <a:xfrm>
            <a:off x="3921740" y="2326556"/>
            <a:ext cx="750379" cy="914400"/>
          </a:xfrm>
          <a:prstGeom prst="rect">
            <a:avLst/>
          </a:prstGeom>
        </p:spPr>
      </p:pic>
      <p:pic>
        <p:nvPicPr>
          <p:cNvPr id="15" name="Picture 14">
            <a:extLst>
              <a:ext uri="{FF2B5EF4-FFF2-40B4-BE49-F238E27FC236}">
                <a16:creationId xmlns:a16="http://schemas.microsoft.com/office/drawing/2014/main" id="{4BD7D078-A2FF-43F1-9FC2-4A34DF718673}"/>
              </a:ext>
            </a:extLst>
          </p:cNvPr>
          <p:cNvPicPr>
            <a:picLocks noChangeAspect="1"/>
          </p:cNvPicPr>
          <p:nvPr/>
        </p:nvPicPr>
        <p:blipFill>
          <a:blip r:embed="rId19">
            <a:clrChange>
              <a:clrFrom>
                <a:srgbClr val="FCFEFC"/>
              </a:clrFrom>
              <a:clrTo>
                <a:srgbClr val="FCFEFC">
                  <a:alpha val="0"/>
                </a:srgbClr>
              </a:clrTo>
            </a:clrChange>
          </a:blip>
          <a:stretch>
            <a:fillRect/>
          </a:stretch>
        </p:blipFill>
        <p:spPr>
          <a:xfrm>
            <a:off x="3937725" y="3394957"/>
            <a:ext cx="741141" cy="729041"/>
          </a:xfrm>
          <a:prstGeom prst="rect">
            <a:avLst/>
          </a:prstGeom>
        </p:spPr>
      </p:pic>
      <p:pic>
        <p:nvPicPr>
          <p:cNvPr id="74" name="Picture 73">
            <a:extLst>
              <a:ext uri="{FF2B5EF4-FFF2-40B4-BE49-F238E27FC236}">
                <a16:creationId xmlns:a16="http://schemas.microsoft.com/office/drawing/2014/main" id="{796818F4-0D3D-4DCC-8326-AFEF78E49E4A}"/>
              </a:ext>
            </a:extLst>
          </p:cNvPr>
          <p:cNvPicPr>
            <a:picLocks noChangeAspect="1"/>
          </p:cNvPicPr>
          <p:nvPr/>
        </p:nvPicPr>
        <p:blipFill>
          <a:blip r:embed="rId19">
            <a:clrChange>
              <a:clrFrom>
                <a:srgbClr val="FCFEFC"/>
              </a:clrFrom>
              <a:clrTo>
                <a:srgbClr val="FCFEFC">
                  <a:alpha val="0"/>
                </a:srgbClr>
              </a:clrTo>
            </a:clrChange>
          </a:blip>
          <a:stretch>
            <a:fillRect/>
          </a:stretch>
        </p:blipFill>
        <p:spPr>
          <a:xfrm>
            <a:off x="8394216" y="3491884"/>
            <a:ext cx="741141" cy="729041"/>
          </a:xfrm>
          <a:prstGeom prst="rect">
            <a:avLst/>
          </a:prstGeom>
        </p:spPr>
      </p:pic>
      <p:pic>
        <p:nvPicPr>
          <p:cNvPr id="75" name="Picture 74">
            <a:extLst>
              <a:ext uri="{FF2B5EF4-FFF2-40B4-BE49-F238E27FC236}">
                <a16:creationId xmlns:a16="http://schemas.microsoft.com/office/drawing/2014/main" id="{09134C6F-8239-44FD-B7F9-984F2599F3EF}"/>
              </a:ext>
            </a:extLst>
          </p:cNvPr>
          <p:cNvPicPr>
            <a:picLocks noChangeAspect="1"/>
          </p:cNvPicPr>
          <p:nvPr/>
        </p:nvPicPr>
        <p:blipFill>
          <a:blip r:embed="rId19">
            <a:clrChange>
              <a:clrFrom>
                <a:srgbClr val="FCFEFC"/>
              </a:clrFrom>
              <a:clrTo>
                <a:srgbClr val="FCFEFC">
                  <a:alpha val="0"/>
                </a:srgbClr>
              </a:clrTo>
            </a:clrChange>
          </a:blip>
          <a:stretch>
            <a:fillRect/>
          </a:stretch>
        </p:blipFill>
        <p:spPr>
          <a:xfrm>
            <a:off x="9536378" y="3488929"/>
            <a:ext cx="741141" cy="729041"/>
          </a:xfrm>
          <a:prstGeom prst="rect">
            <a:avLst/>
          </a:prstGeom>
        </p:spPr>
      </p:pic>
    </p:spTree>
    <p:extLst>
      <p:ext uri="{BB962C8B-B14F-4D97-AF65-F5344CB8AC3E}">
        <p14:creationId xmlns:p14="http://schemas.microsoft.com/office/powerpoint/2010/main" val="33788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9_1.wav"/>
                                        </p:tgtEl>
                                      </p:cMediaNode>
                                    </p:audio>
                                  </p:sub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S9_3.wav"/>
                                        </p:tgtEl>
                                      </p:cMediaNode>
                                    </p:audio>
                                  </p:sub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9_5.wav"/>
                                        </p:tgtEl>
                                      </p:cMediaNode>
                                    </p:audio>
                                  </p:sub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S9_7.wav"/>
                                        </p:tgtEl>
                                      </p:cMediaNode>
                                    </p:audio>
                                  </p:subTnLst>
                                </p:cTn>
                              </p:par>
                              <p:par>
                                <p:cTn id="29" presetID="1"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S9_2.wav"/>
                                        </p:tgtEl>
                                      </p:cMediaNode>
                                    </p:audio>
                                  </p:sub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S9_4.wav"/>
                                        </p:tgtEl>
                                      </p:cMediaNode>
                                    </p:audio>
                                  </p:subTnLst>
                                </p:cTn>
                              </p:par>
                              <p:par>
                                <p:cTn id="45" presetID="1" presetClass="entr" presetSubtype="0"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9" name="S9_6.wav"/>
                                        </p:tgtEl>
                                      </p:cMediaNode>
                                    </p:audio>
                                  </p:sub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0" name="S9_8.wav"/>
                                        </p:tgtEl>
                                      </p:cMediaNode>
                                    </p:audio>
                                  </p:subTnLst>
                                </p:cTn>
                              </p:par>
                              <p:par>
                                <p:cTn id="61" presetID="1"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0" grpId="0"/>
      <p:bldP spid="21" grpId="0"/>
      <p:bldP spid="22" grpId="0"/>
      <p:bldP spid="23" grpId="0"/>
      <p:bldP spid="24" grpId="0"/>
      <p:bldP spid="25" grpId="0"/>
      <p:bldP spid="26" grpId="0"/>
      <p:bldP spid="27" grpId="0"/>
      <p:bldP spid="2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3229</TotalTime>
  <Words>2263</Words>
  <Application>Microsoft Office PowerPoint</Application>
  <PresentationFormat>Widescreen</PresentationFormat>
  <Paragraphs>308</Paragraphs>
  <Slides>13</Slides>
  <Notes>13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Calibri</vt:lpstr>
      <vt:lpstr>Cavolini</vt:lpstr>
      <vt:lpstr>Century Gothic</vt:lpstr>
      <vt:lpstr>Century Gothic</vt:lpstr>
      <vt:lpstr>Eras Demi ITC</vt:lpstr>
      <vt:lpstr>Modern Love</vt:lpstr>
      <vt:lpstr>Symbol</vt:lpstr>
      <vt:lpstr>Times New Roman</vt:lpstr>
      <vt:lpstr>Wingdings</vt:lpstr>
      <vt:lpstr>1_Office Theme</vt:lpstr>
      <vt:lpstr>Expressing likes and saying what I and others do</vt:lpstr>
      <vt:lpstr> [r]</vt:lpstr>
      <vt:lpstr>[r]</vt:lpstr>
      <vt:lpstr>[r]</vt:lpstr>
      <vt:lpstr>[r]</vt:lpstr>
      <vt:lpstr> [r]</vt:lpstr>
      <vt:lpstr>vocabulaire</vt:lpstr>
      <vt:lpstr>Les</vt:lpstr>
      <vt:lpstr>Les avec la liaison</vt:lpstr>
      <vt:lpstr>culture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42</cp:revision>
  <dcterms:created xsi:type="dcterms:W3CDTF">2021-07-02T19:27:01Z</dcterms:created>
  <dcterms:modified xsi:type="dcterms:W3CDTF">2023-06-19T13:37:24Z</dcterms:modified>
</cp:coreProperties>
</file>