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4"/>
  </p:notesMasterIdLst>
  <p:sldIdLst>
    <p:sldId id="257" r:id="rId4"/>
    <p:sldId id="361" r:id="rId5"/>
    <p:sldId id="359" r:id="rId6"/>
    <p:sldId id="362" r:id="rId7"/>
    <p:sldId id="279" r:id="rId8"/>
    <p:sldId id="508" r:id="rId9"/>
    <p:sldId id="833" r:id="rId10"/>
    <p:sldId id="837" r:id="rId11"/>
    <p:sldId id="366" r:id="rId12"/>
    <p:sldId id="54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FFF"/>
    <a:srgbClr val="FF0066"/>
    <a:srgbClr val="F9D8A3"/>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3584" autoAdjust="0"/>
  </p:normalViewPr>
  <p:slideViewPr>
    <p:cSldViewPr snapToGrid="0">
      <p:cViewPr varScale="1">
        <p:scale>
          <a:sx n="57" d="100"/>
          <a:sy n="57" d="100"/>
        </p:scale>
        <p:origin x="184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rgbClr val="000000"/>
              </a:buClr>
              <a:buSzPts val="1400"/>
              <a:buFont typeface="Arial"/>
              <a:buNone/>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a:t>
            </a:r>
            <a:r>
              <a:rPr lang="en-GB" sz="1800" b="1" dirty="0">
                <a:solidFill>
                  <a:srgbClr val="002060"/>
                </a:solidFill>
                <a:latin typeface="Century Gothic"/>
                <a:ea typeface="Century Gothic"/>
                <a:cs typeface="Century Gothic"/>
                <a:sym typeface="Century Gothic"/>
              </a:rPr>
              <a:t>-</a:t>
            </a:r>
            <a:r>
              <a:rPr lang="en-GB" sz="1800" b="1" dirty="0" err="1">
                <a:solidFill>
                  <a:srgbClr val="002060"/>
                </a:solidFill>
                <a:latin typeface="Century Gothic"/>
                <a:ea typeface="Century Gothic"/>
                <a:cs typeface="Century Gothic"/>
                <a:sym typeface="Century Gothic"/>
              </a:rPr>
              <a:t>tion</a:t>
            </a:r>
            <a:r>
              <a:rPr lang="en-GB" sz="1800" b="0" dirty="0">
                <a:solidFill>
                  <a:srgbClr val="002060"/>
                </a:solidFill>
                <a:latin typeface="Century Gothic"/>
                <a:ea typeface="Century Gothic"/>
                <a:cs typeface="Century Gothic"/>
                <a:sym typeface="Century Gothic"/>
              </a:rPr>
              <a:t>]</a:t>
            </a:r>
            <a:r>
              <a:rPr lang="en-GB" sz="1800" b="1" dirty="0">
                <a:solidFill>
                  <a:srgbClr val="002060"/>
                </a:solidFill>
                <a:latin typeface="Century Gothic"/>
                <a:ea typeface="Century Gothic"/>
                <a:cs typeface="Century Gothic"/>
                <a:sym typeface="Century Gothic"/>
              </a:rPr>
              <a:t> population </a:t>
            </a:r>
            <a:r>
              <a:rPr lang="en-GB" sz="1800" b="0" dirty="0">
                <a:solidFill>
                  <a:srgbClr val="002060"/>
                </a:solidFill>
                <a:latin typeface="Century Gothic"/>
                <a:ea typeface="Century Gothic"/>
                <a:cs typeface="Century Gothic"/>
                <a:sym typeface="Century Gothic"/>
              </a:rPr>
              <a:t>[509] </a:t>
            </a:r>
            <a:r>
              <a:rPr lang="en-GB" sz="1800" b="1" dirty="0">
                <a:solidFill>
                  <a:srgbClr val="002060"/>
                </a:solidFill>
                <a:latin typeface="Century Gothic"/>
                <a:ea typeface="Century Gothic"/>
                <a:cs typeface="Century Gothic"/>
                <a:sym typeface="Century Gothic"/>
              </a:rPr>
              <a:t>action </a:t>
            </a:r>
            <a:r>
              <a:rPr lang="en-GB" sz="1800" b="0" dirty="0">
                <a:solidFill>
                  <a:srgbClr val="002060"/>
                </a:solidFill>
                <a:latin typeface="Century Gothic"/>
                <a:ea typeface="Century Gothic"/>
                <a:cs typeface="Century Gothic"/>
                <a:sym typeface="Century Gothic"/>
              </a:rPr>
              <a:t>[355] </a:t>
            </a:r>
            <a:r>
              <a:rPr lang="en-GB" sz="1800" b="1" dirty="0">
                <a:solidFill>
                  <a:srgbClr val="002060"/>
                </a:solidFill>
                <a:latin typeface="Century Gothic"/>
                <a:ea typeface="Century Gothic"/>
                <a:cs typeface="Century Gothic"/>
                <a:sym typeface="Century Gothic"/>
              </a:rPr>
              <a:t>situation </a:t>
            </a:r>
            <a:r>
              <a:rPr lang="en-GB" sz="1800" b="0" dirty="0">
                <a:solidFill>
                  <a:srgbClr val="002060"/>
                </a:solidFill>
                <a:latin typeface="Century Gothic"/>
                <a:ea typeface="Century Gothic"/>
                <a:cs typeface="Century Gothic"/>
                <a:sym typeface="Century Gothic"/>
              </a:rPr>
              <a:t>[223] </a:t>
            </a:r>
            <a:r>
              <a:rPr lang="en-GB" sz="1800" b="1" dirty="0">
                <a:solidFill>
                  <a:srgbClr val="002060"/>
                </a:solidFill>
                <a:latin typeface="Century Gothic"/>
                <a:ea typeface="Century Gothic"/>
                <a:cs typeface="Century Gothic"/>
                <a:sym typeface="Century Gothic"/>
              </a:rPr>
              <a:t>international</a:t>
            </a:r>
            <a:r>
              <a:rPr lang="en-GB" sz="1800" b="0" dirty="0">
                <a:solidFill>
                  <a:srgbClr val="002060"/>
                </a:solidFill>
                <a:latin typeface="Century Gothic"/>
                <a:ea typeface="Century Gothic"/>
                <a:cs typeface="Century Gothic"/>
                <a:sym typeface="Century Gothic"/>
              </a:rPr>
              <a:t> [282] </a:t>
            </a:r>
            <a:r>
              <a:rPr lang="en-GB" sz="1800" b="1" dirty="0">
                <a:solidFill>
                  <a:srgbClr val="002060"/>
                </a:solidFill>
                <a:latin typeface="Century Gothic"/>
                <a:ea typeface="Century Gothic"/>
                <a:cs typeface="Century Gothic"/>
                <a:sym typeface="Century Gothic"/>
              </a:rPr>
              <a:t>solution </a:t>
            </a:r>
            <a:r>
              <a:rPr lang="en-GB" sz="1800" b="0" dirty="0">
                <a:solidFill>
                  <a:srgbClr val="002060"/>
                </a:solidFill>
                <a:latin typeface="Century Gothic"/>
                <a:ea typeface="Century Gothic"/>
                <a:cs typeface="Century Gothic"/>
                <a:sym typeface="Century Gothic"/>
              </a:rPr>
              <a:t>[608] </a:t>
            </a:r>
            <a:r>
              <a:rPr lang="en-GB" sz="1800" b="1" dirty="0">
                <a:solidFill>
                  <a:srgbClr val="002060"/>
                </a:solidFill>
                <a:latin typeface="Century Gothic"/>
                <a:ea typeface="Century Gothic"/>
                <a:cs typeface="Century Gothic"/>
                <a:sym typeface="Century Gothic"/>
              </a:rPr>
              <a:t>attention </a:t>
            </a:r>
            <a:r>
              <a:rPr lang="en-GB" sz="1800" b="0" dirty="0">
                <a:solidFill>
                  <a:srgbClr val="002060"/>
                </a:solidFill>
                <a:latin typeface="Century Gothic"/>
                <a:ea typeface="Century Gothic"/>
                <a:cs typeface="Century Gothic"/>
                <a:sym typeface="Century Gothic"/>
              </a:rPr>
              <a:t>[482]</a:t>
            </a:r>
            <a:endParaRPr lang="en-GB" sz="1800" b="1" strike="noStrike" dirty="0">
              <a:solidFill>
                <a:srgbClr val="00206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lang="en-GB" sz="1800" b="1" strike="noStrike" dirty="0">
              <a:solidFill>
                <a:srgbClr val="00206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GB" sz="1800" b="1" strike="noStrike" dirty="0">
                <a:solidFill>
                  <a:srgbClr val="002060"/>
                </a:solidFill>
                <a:latin typeface="Century Gothic"/>
                <a:ea typeface="Century Gothic"/>
                <a:cs typeface="Century Gothic"/>
                <a:sym typeface="Century Gothic"/>
              </a:rPr>
              <a:t>Vocabulary </a:t>
            </a:r>
            <a:r>
              <a:rPr lang="en-GB" sz="1800" b="0" strike="noStrike" dirty="0">
                <a:solidFill>
                  <a:srgbClr val="002060"/>
                </a:solidFill>
                <a:latin typeface="Century Gothic"/>
                <a:ea typeface="Century Gothic"/>
                <a:cs typeface="Century Gothic"/>
                <a:sym typeface="Century Gothic"/>
              </a:rPr>
              <a:t>(new words in </a:t>
            </a:r>
            <a:r>
              <a:rPr lang="en-GB" sz="1800" b="1" strike="noStrike" dirty="0">
                <a:solidFill>
                  <a:srgbClr val="002060"/>
                </a:solidFill>
                <a:latin typeface="Century Gothic"/>
                <a:ea typeface="Century Gothic"/>
                <a:cs typeface="Century Gothic"/>
                <a:sym typeface="Century Gothic"/>
              </a:rPr>
              <a:t>bold</a:t>
            </a:r>
            <a:r>
              <a:rPr lang="en-GB" sz="1800" b="0" strike="noStrike" dirty="0">
                <a:solidFill>
                  <a:srgbClr val="002060"/>
                </a:solidFill>
                <a:latin typeface="Century Gothic"/>
                <a:ea typeface="Century Gothic"/>
                <a:cs typeface="Century Gothic"/>
                <a:sym typeface="Century Gothic"/>
              </a:rPr>
              <a:t>): </a:t>
            </a:r>
            <a:r>
              <a:rPr lang="en-GB" sz="1800" b="1" strike="noStrike" dirty="0">
                <a:solidFill>
                  <a:srgbClr val="002060"/>
                </a:solidFill>
                <a:latin typeface="Century Gothic"/>
                <a:ea typeface="Century Gothic"/>
                <a:cs typeface="Century Gothic"/>
                <a:sym typeface="Century Gothic"/>
              </a:rPr>
              <a:t> </a:t>
            </a:r>
            <a:r>
              <a:rPr lang="fr-FR" sz="1800" b="1" strike="noStrike" dirty="0">
                <a:solidFill>
                  <a:srgbClr val="002060"/>
                </a:solidFill>
                <a:latin typeface="Century Gothic"/>
                <a:ea typeface="Century Gothic"/>
                <a:cs typeface="Century Gothic"/>
                <a:sym typeface="Century Gothic"/>
              </a:rPr>
              <a:t>détester </a:t>
            </a:r>
            <a:r>
              <a:rPr lang="fr-FR" sz="1800" b="0" strike="noStrike" dirty="0">
                <a:solidFill>
                  <a:srgbClr val="002060"/>
                </a:solidFill>
                <a:latin typeface="Century Gothic"/>
                <a:ea typeface="Century Gothic"/>
                <a:cs typeface="Century Gothic"/>
                <a:sym typeface="Century Gothic"/>
              </a:rPr>
              <a:t>[2898] écouter [429] écrire [382] </a:t>
            </a:r>
            <a:r>
              <a:rPr lang="fr-FR" sz="1800" b="1" strike="noStrike" dirty="0">
                <a:solidFill>
                  <a:srgbClr val="002060"/>
                </a:solidFill>
                <a:latin typeface="Century Gothic"/>
                <a:ea typeface="Century Gothic"/>
                <a:cs typeface="Century Gothic"/>
                <a:sym typeface="Century Gothic"/>
              </a:rPr>
              <a:t>étudier </a:t>
            </a:r>
            <a:r>
              <a:rPr lang="fr-FR" sz="1800" b="0" strike="noStrike" dirty="0">
                <a:solidFill>
                  <a:srgbClr val="002060"/>
                </a:solidFill>
                <a:latin typeface="Century Gothic"/>
                <a:ea typeface="Century Gothic"/>
                <a:cs typeface="Century Gothic"/>
                <a:sym typeface="Century Gothic"/>
              </a:rPr>
              <a:t>[960] lire [278] parler [106] </a:t>
            </a:r>
          </a:p>
          <a:p>
            <a:pPr marL="0" lvl="0" indent="0" algn="l" rtl="0">
              <a:lnSpc>
                <a:spcPct val="100000"/>
              </a:lnSpc>
              <a:spcBef>
                <a:spcPts val="0"/>
              </a:spcBef>
              <a:spcAft>
                <a:spcPts val="0"/>
              </a:spcAft>
              <a:buNone/>
            </a:pPr>
            <a:r>
              <a:rPr lang="en-GB" sz="1800" b="0" i="0" strike="noStrike" dirty="0">
                <a:solidFill>
                  <a:srgbClr val="002060"/>
                </a:solidFill>
                <a:latin typeface="Century Gothic"/>
                <a:ea typeface="Century Gothic"/>
                <a:cs typeface="Century Gothic"/>
                <a:sym typeface="Century Gothic"/>
              </a:rPr>
              <a:t>Revisit 1: </a:t>
            </a:r>
            <a:r>
              <a:rPr lang="en-GB" sz="1800" b="0" i="0" u="none" strike="noStrike" dirty="0">
                <a:solidFill>
                  <a:schemeClr val="dk1"/>
                </a:solidFill>
                <a:latin typeface="Calibri"/>
                <a:ea typeface="Calibri"/>
                <a:cs typeface="Calibri"/>
                <a:sym typeface="Calibri"/>
              </a:rPr>
              <a:t> </a:t>
            </a:r>
            <a:r>
              <a:rPr lang="fr-FR" sz="1800" b="1" i="0" u="none" strike="noStrike" dirty="0">
                <a:solidFill>
                  <a:schemeClr val="dk1"/>
                </a:solidFill>
                <a:latin typeface="Calibri"/>
                <a:ea typeface="Calibri"/>
                <a:cs typeface="Calibri"/>
                <a:sym typeface="Calibri"/>
              </a:rPr>
              <a:t>chose</a:t>
            </a:r>
            <a:r>
              <a:rPr lang="fr-FR" sz="1800" b="0" i="0" u="none" strike="noStrike" dirty="0">
                <a:solidFill>
                  <a:schemeClr val="dk1"/>
                </a:solidFill>
                <a:latin typeface="Calibri"/>
                <a:ea typeface="Calibri"/>
                <a:cs typeface="Calibri"/>
                <a:sym typeface="Calibri"/>
              </a:rPr>
              <a:t> [125] </a:t>
            </a:r>
            <a:r>
              <a:rPr lang="fr-FR" sz="1800" b="1" i="0" u="none" strike="noStrike" dirty="0">
                <a:solidFill>
                  <a:schemeClr val="dk1"/>
                </a:solidFill>
                <a:latin typeface="Calibri"/>
                <a:ea typeface="Calibri"/>
                <a:cs typeface="Calibri"/>
                <a:sym typeface="Calibri"/>
              </a:rPr>
              <a:t>actif </a:t>
            </a:r>
            <a:r>
              <a:rPr lang="fr-FR" sz="1800" b="0" i="0" u="none" strike="noStrike" dirty="0">
                <a:solidFill>
                  <a:schemeClr val="dk1"/>
                </a:solidFill>
                <a:latin typeface="Calibri"/>
                <a:ea typeface="Calibri"/>
                <a:cs typeface="Calibri"/>
                <a:sym typeface="Calibri"/>
              </a:rPr>
              <a:t>[1219] </a:t>
            </a:r>
            <a:r>
              <a:rPr lang="fr-FR" sz="1800" b="1" i="0" u="none" strike="noStrike" dirty="0">
                <a:solidFill>
                  <a:schemeClr val="dk1"/>
                </a:solidFill>
                <a:latin typeface="Calibri"/>
                <a:ea typeface="Calibri"/>
                <a:cs typeface="Calibri"/>
                <a:sym typeface="Calibri"/>
              </a:rPr>
              <a:t>massif </a:t>
            </a:r>
            <a:r>
              <a:rPr lang="fr-FR" sz="1800" b="0" i="0" u="none" strike="noStrike" dirty="0">
                <a:solidFill>
                  <a:schemeClr val="dk1"/>
                </a:solidFill>
                <a:latin typeface="Calibri"/>
                <a:ea typeface="Calibri"/>
                <a:cs typeface="Calibri"/>
                <a:sym typeface="Calibri"/>
              </a:rPr>
              <a:t>[1760] </a:t>
            </a:r>
            <a:r>
              <a:rPr lang="fr-FR" sz="1800" b="1" i="0" u="none" strike="noStrike" dirty="0">
                <a:solidFill>
                  <a:schemeClr val="dk1"/>
                </a:solidFill>
                <a:latin typeface="Calibri"/>
                <a:ea typeface="Calibri"/>
                <a:cs typeface="Calibri"/>
                <a:sym typeface="Calibri"/>
              </a:rPr>
              <a:t>préféré</a:t>
            </a:r>
            <a:r>
              <a:rPr lang="fr-FR" sz="1800" b="0" i="0" u="none" strike="noStrike" dirty="0">
                <a:solidFill>
                  <a:schemeClr val="dk1"/>
                </a:solidFill>
                <a:latin typeface="Calibri"/>
                <a:ea typeface="Calibri"/>
                <a:cs typeface="Calibri"/>
                <a:sym typeface="Calibri"/>
              </a:rPr>
              <a:t> [597] </a:t>
            </a:r>
            <a:r>
              <a:rPr lang="fr-FR" sz="1800" b="1" i="0" u="none" strike="noStrike" dirty="0">
                <a:solidFill>
                  <a:schemeClr val="dk1"/>
                </a:solidFill>
                <a:latin typeface="Calibri"/>
                <a:ea typeface="Calibri"/>
                <a:cs typeface="Calibri"/>
                <a:sym typeface="Calibri"/>
              </a:rPr>
              <a:t>propre</a:t>
            </a:r>
            <a:r>
              <a:rPr lang="fr-FR" sz="1800" b="0" i="0" u="none" strike="noStrike" dirty="0">
                <a:solidFill>
                  <a:schemeClr val="dk1"/>
                </a:solidFill>
                <a:latin typeface="Calibri"/>
                <a:ea typeface="Calibri"/>
                <a:cs typeface="Calibri"/>
                <a:sym typeface="Calibri"/>
              </a:rPr>
              <a:t> [237]</a:t>
            </a:r>
            <a:r>
              <a:rPr lang="fr-FR" sz="1800" b="1" i="0" u="none" strike="noStrike" dirty="0">
                <a:solidFill>
                  <a:schemeClr val="dk1"/>
                </a:solidFill>
                <a:latin typeface="Calibri"/>
                <a:ea typeface="Calibri"/>
                <a:cs typeface="Calibri"/>
                <a:sym typeface="Calibri"/>
              </a:rPr>
              <a:t> sale </a:t>
            </a:r>
            <a:r>
              <a:rPr lang="fr-FR" sz="1800" b="0" i="0" u="none" strike="noStrike" dirty="0">
                <a:solidFill>
                  <a:schemeClr val="dk1"/>
                </a:solidFill>
                <a:latin typeface="Calibri"/>
                <a:ea typeface="Calibri"/>
                <a:cs typeface="Calibri"/>
                <a:sym typeface="Calibri"/>
              </a:rPr>
              <a:t>[2906] </a:t>
            </a:r>
            <a:r>
              <a:rPr lang="fr-FR" sz="1800" b="1" i="0" u="none" strike="noStrike" dirty="0">
                <a:solidFill>
                  <a:schemeClr val="dk1"/>
                </a:solidFill>
                <a:latin typeface="Calibri"/>
                <a:ea typeface="Calibri"/>
                <a:cs typeface="Calibri"/>
                <a:sym typeface="Calibri"/>
              </a:rPr>
              <a:t>sportif</a:t>
            </a:r>
            <a:r>
              <a:rPr lang="fr-FR" sz="1800" b="0" i="0" u="none" strike="noStrike" dirty="0">
                <a:solidFill>
                  <a:schemeClr val="dk1"/>
                </a:solidFill>
                <a:latin typeface="Calibri"/>
                <a:ea typeface="Calibri"/>
                <a:cs typeface="Calibri"/>
                <a:sym typeface="Calibri"/>
              </a:rPr>
              <a:t> [2670] </a:t>
            </a:r>
            <a:r>
              <a:rPr lang="fr-FR" sz="1800" b="1" i="0" u="none" strike="noStrike" dirty="0">
                <a:solidFill>
                  <a:schemeClr val="dk1"/>
                </a:solidFill>
                <a:latin typeface="Calibri"/>
                <a:ea typeface="Calibri"/>
                <a:cs typeface="Calibri"/>
                <a:sym typeface="Calibri"/>
              </a:rPr>
              <a:t>idéal</a:t>
            </a:r>
            <a:r>
              <a:rPr lang="fr-FR" sz="1800" b="0" i="0" u="none" strike="noStrike" dirty="0">
                <a:solidFill>
                  <a:schemeClr val="dk1"/>
                </a:solidFill>
                <a:latin typeface="Calibri"/>
                <a:ea typeface="Calibri"/>
                <a:cs typeface="Calibri"/>
                <a:sym typeface="Calibri"/>
              </a:rPr>
              <a:t> [1429]</a:t>
            </a:r>
          </a:p>
          <a:p>
            <a:pPr marL="0" lvl="0" indent="0" algn="l" rtl="0">
              <a:lnSpc>
                <a:spcPct val="100000"/>
              </a:lnSpc>
              <a:spcBef>
                <a:spcPts val="0"/>
              </a:spcBef>
              <a:spcAft>
                <a:spcPts val="0"/>
              </a:spcAft>
              <a:buNone/>
            </a:pPr>
            <a:r>
              <a:rPr lang="en-GB" sz="1800" b="0" i="0" strike="noStrike" dirty="0">
                <a:solidFill>
                  <a:srgbClr val="002060"/>
                </a:solidFill>
                <a:latin typeface="Century Gothic"/>
                <a:ea typeface="Century Gothic"/>
                <a:cs typeface="Century Gothic"/>
                <a:sym typeface="Century Gothic"/>
              </a:rPr>
              <a:t>Revisit 2: </a:t>
            </a:r>
            <a:r>
              <a:rPr lang="en-GB" sz="1800" b="1" i="0" strike="noStrike" dirty="0">
                <a:solidFill>
                  <a:srgbClr val="002060"/>
                </a:solidFill>
                <a:latin typeface="Century Gothic"/>
                <a:ea typeface="Century Gothic"/>
                <a:cs typeface="Century Gothic"/>
                <a:sym typeface="Century Gothic"/>
              </a:rPr>
              <a:t>à</a:t>
            </a:r>
            <a:r>
              <a:rPr lang="en-GB" sz="1800" b="0" i="0" strike="noStrike" dirty="0">
                <a:solidFill>
                  <a:srgbClr val="002060"/>
                </a:solidFill>
                <a:latin typeface="Century Gothic"/>
                <a:ea typeface="Century Gothic"/>
                <a:cs typeface="Century Gothic"/>
                <a:sym typeface="Century Gothic"/>
              </a:rPr>
              <a:t> (meaning ‘to, at, on, in) [4] </a:t>
            </a:r>
            <a:r>
              <a:rPr lang="en-GB" sz="1800" b="1" i="0" strike="noStrike" dirty="0" err="1">
                <a:solidFill>
                  <a:srgbClr val="002060"/>
                </a:solidFill>
                <a:latin typeface="Century Gothic"/>
                <a:ea typeface="Century Gothic"/>
                <a:cs typeface="Century Gothic"/>
                <a:sym typeface="Century Gothic"/>
              </a:rPr>
              <a:t>arriver</a:t>
            </a:r>
            <a:r>
              <a:rPr lang="en-GB" sz="1800" b="1" i="0" strike="noStrike" dirty="0">
                <a:solidFill>
                  <a:srgbClr val="002060"/>
                </a:solidFill>
                <a:latin typeface="Century Gothic"/>
                <a:ea typeface="Century Gothic"/>
                <a:cs typeface="Century Gothic"/>
                <a:sym typeface="Century Gothic"/>
              </a:rPr>
              <a:t> </a:t>
            </a:r>
            <a:r>
              <a:rPr lang="en-GB" sz="1800" b="0" i="0" strike="noStrike" dirty="0">
                <a:solidFill>
                  <a:srgbClr val="002060"/>
                </a:solidFill>
                <a:latin typeface="Century Gothic"/>
                <a:ea typeface="Century Gothic"/>
                <a:cs typeface="Century Gothic"/>
                <a:sym typeface="Century Gothic"/>
              </a:rPr>
              <a:t>[174] </a:t>
            </a:r>
            <a:r>
              <a:rPr lang="en-GB" sz="1800" b="1" i="0" strike="noStrike" dirty="0" err="1">
                <a:solidFill>
                  <a:srgbClr val="002060"/>
                </a:solidFill>
                <a:latin typeface="Century Gothic"/>
                <a:ea typeface="Century Gothic"/>
                <a:cs typeface="Century Gothic"/>
                <a:sym typeface="Century Gothic"/>
              </a:rPr>
              <a:t>montrer</a:t>
            </a:r>
            <a:r>
              <a:rPr lang="en-GB" sz="1800" b="0" i="0" strike="noStrike" dirty="0">
                <a:solidFill>
                  <a:srgbClr val="002060"/>
                </a:solidFill>
                <a:latin typeface="Century Gothic"/>
                <a:ea typeface="Century Gothic"/>
                <a:cs typeface="Century Gothic"/>
                <a:sym typeface="Century Gothic"/>
              </a:rPr>
              <a:t> [108] </a:t>
            </a:r>
            <a:r>
              <a:rPr lang="en-GB" sz="1800" b="1" i="0" strike="noStrike" dirty="0" err="1">
                <a:solidFill>
                  <a:srgbClr val="002060"/>
                </a:solidFill>
                <a:latin typeface="Century Gothic"/>
                <a:ea typeface="Century Gothic"/>
                <a:cs typeface="Century Gothic"/>
                <a:sym typeface="Century Gothic"/>
              </a:rPr>
              <a:t>rester</a:t>
            </a:r>
            <a:r>
              <a:rPr lang="en-GB" sz="1800" b="1" i="0" strike="noStrike" dirty="0">
                <a:solidFill>
                  <a:srgbClr val="002060"/>
                </a:solidFill>
                <a:latin typeface="Century Gothic"/>
                <a:ea typeface="Century Gothic"/>
                <a:cs typeface="Century Gothic"/>
                <a:sym typeface="Century Gothic"/>
              </a:rPr>
              <a:t> </a:t>
            </a:r>
            <a:r>
              <a:rPr lang="en-GB" sz="1800" b="0" i="0" strike="noStrike" dirty="0">
                <a:solidFill>
                  <a:srgbClr val="002060"/>
                </a:solidFill>
                <a:latin typeface="Century Gothic"/>
                <a:ea typeface="Century Gothic"/>
                <a:cs typeface="Century Gothic"/>
                <a:sym typeface="Century Gothic"/>
              </a:rPr>
              <a:t>[100] </a:t>
            </a:r>
            <a:r>
              <a:rPr lang="en-GB" sz="1800" b="1" i="0" strike="noStrike" dirty="0">
                <a:solidFill>
                  <a:srgbClr val="002060"/>
                </a:solidFill>
                <a:latin typeface="Century Gothic"/>
                <a:ea typeface="Century Gothic"/>
                <a:cs typeface="Century Gothic"/>
                <a:sym typeface="Century Gothic"/>
              </a:rPr>
              <a:t>voyage</a:t>
            </a:r>
            <a:r>
              <a:rPr lang="en-GB" sz="1800" b="0" i="0" strike="noStrike" dirty="0">
                <a:solidFill>
                  <a:srgbClr val="002060"/>
                </a:solidFill>
                <a:latin typeface="Century Gothic"/>
                <a:ea typeface="Century Gothic"/>
                <a:cs typeface="Century Gothic"/>
                <a:sym typeface="Century Gothic"/>
              </a:rPr>
              <a:t> [904]</a:t>
            </a:r>
            <a:r>
              <a:rPr lang="en-GB" sz="1800" b="1" i="0" strike="noStrike" dirty="0">
                <a:solidFill>
                  <a:srgbClr val="002060"/>
                </a:solidFill>
                <a:latin typeface="Century Gothic"/>
                <a:ea typeface="Century Gothic"/>
                <a:cs typeface="Century Gothic"/>
                <a:sym typeface="Century Gothic"/>
              </a:rPr>
              <a:t> </a:t>
            </a:r>
            <a:r>
              <a:rPr lang="en-GB" sz="1800" b="1" i="0" strike="noStrike" dirty="0" err="1">
                <a:solidFill>
                  <a:srgbClr val="002060"/>
                </a:solidFill>
                <a:latin typeface="Century Gothic"/>
                <a:ea typeface="Century Gothic"/>
                <a:cs typeface="Century Gothic"/>
                <a:sym typeface="Century Gothic"/>
              </a:rPr>
              <a:t>souvent</a:t>
            </a:r>
            <a:r>
              <a:rPr lang="en-GB" sz="1800" b="1" i="0" strike="noStrike" dirty="0">
                <a:solidFill>
                  <a:srgbClr val="002060"/>
                </a:solidFill>
                <a:latin typeface="Century Gothic"/>
                <a:ea typeface="Century Gothic"/>
                <a:cs typeface="Century Gothic"/>
                <a:sym typeface="Century Gothic"/>
              </a:rPr>
              <a:t> </a:t>
            </a:r>
            <a:r>
              <a:rPr lang="en-GB" sz="1800" b="0" i="0" strike="noStrike" dirty="0">
                <a:solidFill>
                  <a:srgbClr val="002060"/>
                </a:solidFill>
                <a:latin typeface="Century Gothic"/>
                <a:ea typeface="Century Gothic"/>
                <a:cs typeface="Century Gothic"/>
                <a:sym typeface="Century Gothic"/>
              </a:rPr>
              <a:t>[287] </a:t>
            </a:r>
            <a:r>
              <a:rPr lang="en-GB" sz="1800" b="1" i="0" strike="noStrike" dirty="0" err="1">
                <a:solidFill>
                  <a:srgbClr val="002060"/>
                </a:solidFill>
                <a:latin typeface="Century Gothic"/>
                <a:ea typeface="Century Gothic"/>
                <a:cs typeface="Century Gothic"/>
                <a:sym typeface="Century Gothic"/>
              </a:rPr>
              <a:t>en</a:t>
            </a:r>
            <a:r>
              <a:rPr lang="en-GB" sz="1800" b="1" i="0" strike="noStrike" dirty="0">
                <a:solidFill>
                  <a:srgbClr val="002060"/>
                </a:solidFill>
                <a:latin typeface="Century Gothic"/>
                <a:ea typeface="Century Gothic"/>
                <a:cs typeface="Century Gothic"/>
                <a:sym typeface="Century Gothic"/>
              </a:rPr>
              <a:t> </a:t>
            </a:r>
            <a:r>
              <a:rPr lang="en-GB" sz="1800" b="1" i="0" strike="noStrike" dirty="0" err="1">
                <a:solidFill>
                  <a:srgbClr val="002060"/>
                </a:solidFill>
                <a:latin typeface="Century Gothic"/>
                <a:ea typeface="Century Gothic"/>
                <a:cs typeface="Century Gothic"/>
                <a:sym typeface="Century Gothic"/>
              </a:rPr>
              <a:t>ce</a:t>
            </a:r>
            <a:r>
              <a:rPr lang="en-GB" sz="1800" b="1" i="0" strike="noStrike" dirty="0">
                <a:solidFill>
                  <a:srgbClr val="002060"/>
                </a:solidFill>
                <a:latin typeface="Century Gothic"/>
                <a:ea typeface="Century Gothic"/>
                <a:cs typeface="Century Gothic"/>
                <a:sym typeface="Century Gothic"/>
              </a:rPr>
              <a:t> moment </a:t>
            </a:r>
            <a:r>
              <a:rPr lang="en-GB" sz="1800" b="0" i="0" strike="noStrike" dirty="0">
                <a:solidFill>
                  <a:srgbClr val="002060"/>
                </a:solidFill>
                <a:latin typeface="Century Gothic"/>
                <a:ea typeface="Century Gothic"/>
                <a:cs typeface="Century Gothic"/>
                <a:sym typeface="Century Gothic"/>
              </a:rPr>
              <a:t>[n/a]</a:t>
            </a:r>
          </a:p>
          <a:p>
            <a:pPr marL="0" lvl="0" indent="0" algn="l" rtl="0">
              <a:lnSpc>
                <a:spcPct val="100000"/>
              </a:lnSpc>
              <a:spcBef>
                <a:spcPts val="0"/>
              </a:spcBef>
              <a:spcAft>
                <a:spcPts val="0"/>
              </a:spcAft>
              <a:buNone/>
            </a:pPr>
            <a:r>
              <a:rPr lang="en-GB" sz="1600" dirty="0" err="1">
                <a:solidFill>
                  <a:schemeClr val="dk1"/>
                </a:solidFill>
                <a:latin typeface="Century Gothic"/>
                <a:ea typeface="Century Gothic"/>
                <a:cs typeface="Century Gothic"/>
                <a:sym typeface="Century Gothic"/>
              </a:rPr>
              <a:t>Londsale</a:t>
            </a:r>
            <a:r>
              <a:rPr lang="en-GB" sz="1600" dirty="0">
                <a:solidFill>
                  <a:schemeClr val="dk1"/>
                </a:solidFill>
                <a:latin typeface="Century Gothic"/>
                <a:ea typeface="Century Gothic"/>
                <a:cs typeface="Century Gothic"/>
                <a:sym typeface="Century Gothic"/>
              </a:rPr>
              <a:t>, D., &amp; Le Bras, Y.  (2009). </a:t>
            </a:r>
            <a:r>
              <a:rPr lang="en-GB" sz="1600" i="1" dirty="0">
                <a:solidFill>
                  <a:schemeClr val="dk1"/>
                </a:solidFill>
                <a:latin typeface="Century Gothic"/>
                <a:ea typeface="Century Gothic"/>
                <a:cs typeface="Century Gothic"/>
                <a:sym typeface="Century Gothic"/>
              </a:rPr>
              <a:t>A Frequency Dictionary of French: Core vocabulary for learners </a:t>
            </a:r>
            <a:r>
              <a:rPr lang="en-GB" sz="1600" dirty="0">
                <a:solidFill>
                  <a:schemeClr val="dk1"/>
                </a:solidFill>
                <a:latin typeface="Century Gothic"/>
                <a:ea typeface="Century Gothic"/>
                <a:cs typeface="Century Gothic"/>
                <a:sym typeface="Century Gothic"/>
              </a:rPr>
              <a:t>London: Routledge.</a:t>
            </a:r>
            <a:endParaRPr lang="en-GB" sz="1800" dirty="0"/>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Timing: 3 minutes</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Aim: </a:t>
            </a:r>
            <a:r>
              <a:rPr lang="en-US" b="0" dirty="0"/>
              <a:t>To revisit SSC </a:t>
            </a:r>
            <a:r>
              <a:rPr lang="en-US" sz="1200" b="0" i="0" u="none" strike="noStrike" cap="none" dirty="0">
                <a:solidFill>
                  <a:srgbClr val="FFFFFF"/>
                </a:solidFill>
                <a:latin typeface="Century Gothic"/>
                <a:ea typeface="Century Gothic"/>
                <a:cs typeface="Century Gothic"/>
                <a:sym typeface="Century Gothic"/>
              </a:rPr>
              <a:t>[-</a:t>
            </a:r>
            <a:r>
              <a:rPr lang="en-US" sz="1200" b="0" i="0" u="none" strike="noStrike" cap="none" dirty="0" err="1">
                <a:solidFill>
                  <a:srgbClr val="FFFFFF"/>
                </a:solidFill>
                <a:latin typeface="Century Gothic"/>
                <a:ea typeface="Century Gothic"/>
                <a:cs typeface="Century Gothic"/>
                <a:sym typeface="Century Gothic"/>
              </a:rPr>
              <a:t>tion</a:t>
            </a:r>
            <a:r>
              <a:rPr lang="en-US" sz="1200" b="0" i="0" u="none" strike="noStrike" cap="none" dirty="0">
                <a:solidFill>
                  <a:srgbClr val="FFFFFF"/>
                </a:solidFill>
                <a:latin typeface="Century Gothic"/>
                <a:ea typeface="Century Gothic"/>
                <a:cs typeface="Century Gothic"/>
                <a:sym typeface="Century Gothic"/>
              </a:rPr>
              <a:t>] and focus on the identical pronunciation of French words ending in [-</a:t>
            </a:r>
            <a:r>
              <a:rPr lang="en-US" sz="1200" b="0" i="0" u="none" strike="noStrike" cap="none" dirty="0" err="1">
                <a:solidFill>
                  <a:srgbClr val="FFFFFF"/>
                </a:solidFill>
                <a:latin typeface="Century Gothic"/>
                <a:ea typeface="Century Gothic"/>
                <a:cs typeface="Century Gothic"/>
                <a:sym typeface="Century Gothic"/>
              </a:rPr>
              <a:t>ssion</a:t>
            </a:r>
            <a:r>
              <a:rPr lang="en-US" sz="1200" b="0" i="0" u="none" strike="noStrike" cap="none" dirty="0">
                <a:solidFill>
                  <a:srgbClr val="FFFFFF"/>
                </a:solidFill>
                <a:latin typeface="Century Gothic"/>
                <a:ea typeface="Century Gothic"/>
                <a:cs typeface="Century Gothic"/>
                <a:sym typeface="Century Gothic"/>
              </a:rPr>
              <a:t>].</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Introduce the task. Explain that pupil B will turn away from the board, pupil A will pronounce 3 x words and B has to identify the odd one out – the one that has a different spelling from the other two. This relies on pupils’ knowledge of the spelling of these cognates which are identical to their English equivalents.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Bs turn away. Click for the table of words.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As pronounce the words.  Pupils Bs write down the one they think is the odd one out for all three sets.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Bs turn back to face the board and the teacher elicits the responses and clicks to confirm.</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Repeat steps 2 – 4 with Pupil As.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Use the audio attached to numbered buttons, if required.</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addition</a:t>
            </a:r>
            <a:r>
              <a:rPr lang="en-GB" baseline="0" dirty="0"/>
              <a:t> [&gt;5000] </a:t>
            </a:r>
            <a:r>
              <a:rPr lang="en-GB" b="1" baseline="0" dirty="0"/>
              <a:t>attention</a:t>
            </a:r>
            <a:r>
              <a:rPr lang="en-GB" baseline="0" dirty="0"/>
              <a:t> [482]</a:t>
            </a:r>
            <a:r>
              <a:rPr lang="en-GB" b="1" baseline="0" dirty="0"/>
              <a:t> communication </a:t>
            </a:r>
            <a:r>
              <a:rPr lang="en-GB" baseline="0" dirty="0"/>
              <a:t>[1036] </a:t>
            </a:r>
            <a:r>
              <a:rPr lang="en-GB" b="1" baseline="0" dirty="0"/>
              <a:t>compassion </a:t>
            </a:r>
            <a:r>
              <a:rPr lang="en-GB" baseline="0" dirty="0"/>
              <a:t>[3699] </a:t>
            </a:r>
            <a:r>
              <a:rPr lang="en-GB" b="1" baseline="0" dirty="0"/>
              <a:t>confession</a:t>
            </a:r>
            <a:r>
              <a:rPr lang="en-GB" baseline="0" dirty="0"/>
              <a:t> [3878] </a:t>
            </a:r>
            <a:r>
              <a:rPr lang="en-GB" b="1" baseline="0" dirty="0"/>
              <a:t>conversation</a:t>
            </a:r>
            <a:r>
              <a:rPr lang="en-GB" baseline="0" dirty="0"/>
              <a:t> [1747] </a:t>
            </a:r>
            <a:r>
              <a:rPr lang="en-GB" b="1" baseline="0" dirty="0" err="1"/>
              <a:t>définition</a:t>
            </a:r>
            <a:r>
              <a:rPr lang="en-GB" baseline="0" dirty="0"/>
              <a:t> [1587] </a:t>
            </a:r>
            <a:r>
              <a:rPr lang="en-GB" b="1" baseline="0" dirty="0" err="1"/>
              <a:t>dictionnaire</a:t>
            </a:r>
            <a:r>
              <a:rPr lang="en-GB" baseline="0" dirty="0"/>
              <a:t> [4094] </a:t>
            </a:r>
            <a:r>
              <a:rPr lang="en-GB" b="1" baseline="0" dirty="0"/>
              <a:t>direction</a:t>
            </a:r>
            <a:r>
              <a:rPr lang="en-GB" baseline="0" dirty="0"/>
              <a:t> [582] </a:t>
            </a:r>
            <a:r>
              <a:rPr lang="en-GB" b="1" baseline="0" dirty="0" err="1"/>
              <a:t>éducation</a:t>
            </a:r>
            <a:r>
              <a:rPr lang="en-GB" baseline="0" dirty="0"/>
              <a:t> [995] </a:t>
            </a:r>
            <a:r>
              <a:rPr lang="en-GB" b="1" baseline="0" dirty="0"/>
              <a:t>expression</a:t>
            </a:r>
            <a:r>
              <a:rPr lang="en-GB" baseline="0" dirty="0"/>
              <a:t> [952] </a:t>
            </a:r>
            <a:r>
              <a:rPr lang="en-GB" b="1" baseline="0" dirty="0"/>
              <a:t>impression</a:t>
            </a:r>
            <a:r>
              <a:rPr lang="en-GB" baseline="0" dirty="0"/>
              <a:t> [825] </a:t>
            </a:r>
            <a:r>
              <a:rPr lang="en-GB" b="1" baseline="0" dirty="0"/>
              <a:t>information </a:t>
            </a:r>
            <a:r>
              <a:rPr lang="en-GB" baseline="0" dirty="0"/>
              <a:t>[317] </a:t>
            </a:r>
            <a:r>
              <a:rPr lang="en-GB" b="1" baseline="0" dirty="0"/>
              <a:t>passion</a:t>
            </a:r>
            <a:r>
              <a:rPr lang="en-GB" baseline="0" dirty="0"/>
              <a:t> [1866]</a:t>
            </a:r>
            <a:r>
              <a:rPr lang="en-GB" b="1" baseline="0" dirty="0"/>
              <a:t> session </a:t>
            </a:r>
            <a:r>
              <a:rPr lang="en-GB" baseline="0" dirty="0"/>
              <a:t>[2324] </a:t>
            </a:r>
            <a:r>
              <a:rPr lang="en-GB" b="1" baseline="0" dirty="0"/>
              <a:t>situation</a:t>
            </a:r>
            <a:r>
              <a:rPr lang="en-GB" baseline="0" dirty="0"/>
              <a:t> [223]</a:t>
            </a:r>
            <a:r>
              <a:rPr lang="en-GB" b="1" baseline="0" dirty="0"/>
              <a:t> solution </a:t>
            </a:r>
            <a:r>
              <a:rPr lang="en-GB" baseline="0" dirty="0"/>
              <a:t>[68]</a:t>
            </a:r>
            <a:r>
              <a:rPr lang="en-GB" b="1" baseline="0" dirty="0"/>
              <a:t> tradition </a:t>
            </a:r>
            <a:r>
              <a:rPr lang="en-GB" baseline="0" dirty="0"/>
              <a:t>[1371]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transcribing the missing vowels in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Listen and write the missing letter(s).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l’anglais mais je préfère le français.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lire des magazines en français.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étudier pour un test.</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parler avec ma partenaire.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avoir peur.</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la chanson ‘Joyeux anniversaire’.</a:t>
            </a:r>
            <a:b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French infinitive phrases and previously taught vocabulary; to practise written production of two-verb structures with aimer/</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Model the task with the example. Elicit the meaning of the French phrase first. Then elicit suggestions for translating the English sentence into French. Click to reveal.</a:t>
            </a:r>
          </a:p>
          <a:p>
            <a:pPr marL="0" marR="0" lvl="0" indent="0" algn="l" rtl="0">
              <a:lnSpc>
                <a:spcPct val="100000"/>
              </a:lnSpc>
              <a:spcBef>
                <a:spcPts val="0"/>
              </a:spcBef>
              <a:spcAft>
                <a:spcPts val="0"/>
              </a:spcAft>
              <a:buClr>
                <a:schemeClr val="dk1"/>
              </a:buClr>
              <a:buSzPts val="1200"/>
              <a:buFont typeface="Calibri"/>
              <a:buNone/>
            </a:pPr>
            <a:r>
              <a:rPr lang="en-GB" b="0" dirty="0"/>
              <a:t>2. Pupils write phrases 1-5 in their books.</a:t>
            </a:r>
          </a:p>
          <a:p>
            <a:pPr marL="0" marR="0" lvl="0" indent="0" algn="l" rtl="0">
              <a:lnSpc>
                <a:spcPct val="100000"/>
              </a:lnSpc>
              <a:spcBef>
                <a:spcPts val="0"/>
              </a:spcBef>
              <a:spcAft>
                <a:spcPts val="0"/>
              </a:spcAft>
              <a:buClr>
                <a:schemeClr val="dk1"/>
              </a:buClr>
              <a:buSzPts val="1200"/>
              <a:buFont typeface="Calibri"/>
              <a:buNone/>
            </a:pPr>
            <a:r>
              <a:rPr lang="en-GB" b="0" dirty="0"/>
              <a:t>3. Click to check answers.</a:t>
            </a:r>
          </a:p>
          <a:p>
            <a:pPr marL="0" marR="0" lvl="0" indent="0" algn="l" rtl="0">
              <a:lnSpc>
                <a:spcPct val="100000"/>
              </a:lnSpc>
              <a:spcBef>
                <a:spcPts val="0"/>
              </a:spcBef>
              <a:spcAft>
                <a:spcPts val="0"/>
              </a:spcAft>
              <a:buClr>
                <a:schemeClr val="dk1"/>
              </a:buClr>
              <a:buSzPts val="1200"/>
              <a:buFont typeface="Calibri"/>
              <a:buNone/>
            </a:pPr>
            <a:r>
              <a:rPr lang="en-GB" b="0" dirty="0"/>
              <a:t>4. In the audio version, the audio is triggered by the appearance of the French answer. This can work as a listen and check stage, too.</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Do before Follow up 4</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t>
            </a:r>
            <a:r>
              <a:rPr lang="en-GB" sz="1200" b="0" i="1" strike="noStrike" spc="-1" dirty="0" err="1">
                <a:solidFill>
                  <a:srgbClr val="000000"/>
                </a:solidFill>
                <a:latin typeface="Calibri"/>
                <a:ea typeface="Calibri"/>
              </a:rPr>
              <a:t>être</a:t>
            </a:r>
            <a:r>
              <a:rPr lang="en-GB" sz="1200" b="0" strike="noStrike" spc="-1" dirty="0">
                <a:solidFill>
                  <a:srgbClr val="000000"/>
                </a:solidFill>
                <a:latin typeface="Calibri"/>
                <a:ea typeface="Calibri"/>
              </a:rPr>
              <a:t>.  Make sure pupils are clear about the s/he/I pictures as these will come up often in future lessons.</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This is another opportunity to hear and see two of our new words.</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saying what people like/hate doing using two-verb sentences with aimer/</a:t>
            </a:r>
            <a:r>
              <a:rPr lang="en-GB" b="0" dirty="0" err="1"/>
              <a:t>détester</a:t>
            </a:r>
            <a:r>
              <a:rPr lang="en-GB" b="0" dirty="0"/>
              <a:t>.</a:t>
            </a:r>
          </a:p>
          <a:p>
            <a:br>
              <a:rPr lang="en-GB" dirty="0"/>
            </a:br>
            <a:r>
              <a:rPr lang="en-GB" b="1" dirty="0"/>
              <a:t>Procedure:</a:t>
            </a:r>
            <a:br>
              <a:rPr lang="en-GB" dirty="0"/>
            </a:br>
            <a:r>
              <a:rPr lang="en-GB" dirty="0"/>
              <a:t>1. Click to bring up the example.  The questions are prompted by the pictures, but pupils can answer independently, depending on their own likes/dislikes.  They can say: ‘</a:t>
            </a:r>
            <a:r>
              <a:rPr lang="en-GB" dirty="0" err="1"/>
              <a:t>Oui</a:t>
            </a:r>
            <a:r>
              <a:rPr lang="en-GB" dirty="0"/>
              <a:t>, </a:t>
            </a:r>
            <a:r>
              <a:rPr lang="en-GB" dirty="0" err="1"/>
              <a:t>moi</a:t>
            </a:r>
            <a:r>
              <a:rPr lang="en-GB" dirty="0"/>
              <a:t> </a:t>
            </a:r>
            <a:r>
              <a:rPr lang="en-GB" dirty="0" err="1"/>
              <a:t>aussi</a:t>
            </a:r>
            <a:r>
              <a:rPr lang="en-GB" dirty="0"/>
              <a:t>,’ or qualify with something else they prefer, or disagree and say they hate the activity.</a:t>
            </a:r>
          </a:p>
          <a:p>
            <a:r>
              <a:rPr lang="en-GB" dirty="0"/>
              <a:t>2. Pupils take it in turns to start the interaction, until all six prompts have been used.</a:t>
            </a:r>
          </a:p>
          <a:p>
            <a:r>
              <a:rPr lang="en-GB" dirty="0"/>
              <a:t>3. Click the audio buttons to hear sample interactions, if desired.</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911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175363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60444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56671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380520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252147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995771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14390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95575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43368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75135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95854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33944685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7.svg"/><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4.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0.gif"/><Relationship Id="rId2" Type="http://schemas.openxmlformats.org/officeDocument/2006/relationships/notesSlide" Target="../notesSlides/notesSlide3.xml"/><Relationship Id="rId16"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audio" Target="../media/audio14.wav"/><Relationship Id="rId5" Type="http://schemas.openxmlformats.org/officeDocument/2006/relationships/audio" Target="../media/audio9.wav"/><Relationship Id="rId15" Type="http://schemas.openxmlformats.org/officeDocument/2006/relationships/image" Target="../media/image9.png"/><Relationship Id="rId10" Type="http://schemas.openxmlformats.org/officeDocument/2006/relationships/audio" Target="../media/audio13.wav"/><Relationship Id="rId4" Type="http://schemas.openxmlformats.org/officeDocument/2006/relationships/image" Target="../media/image5.svg"/><Relationship Id="rId9" Type="http://schemas.openxmlformats.org/officeDocument/2006/relationships/audio" Target="../media/audio12.wav"/><Relationship Id="rId14" Type="http://schemas.openxmlformats.org/officeDocument/2006/relationships/audio" Target="../media/audio17.wav"/></Relationships>
</file>

<file path=ppt/slides/_rels/slide4.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2.png"/><Relationship Id="rId18" Type="http://schemas.openxmlformats.org/officeDocument/2006/relationships/audio" Target="../media/audio30.wav"/><Relationship Id="rId3" Type="http://schemas.openxmlformats.org/officeDocument/2006/relationships/audio" Target="../media/audio19.wav"/><Relationship Id="rId21" Type="http://schemas.openxmlformats.org/officeDocument/2006/relationships/image" Target="../media/image10.gif"/><Relationship Id="rId7" Type="http://schemas.openxmlformats.org/officeDocument/2006/relationships/audio" Target="../media/audio23.wav"/><Relationship Id="rId12" Type="http://schemas.openxmlformats.org/officeDocument/2006/relationships/image" Target="../media/image11.png"/><Relationship Id="rId17" Type="http://schemas.openxmlformats.org/officeDocument/2006/relationships/audio" Target="../media/audio29.wav"/><Relationship Id="rId2" Type="http://schemas.openxmlformats.org/officeDocument/2006/relationships/notesSlide" Target="../notesSlides/notesSlide4.xml"/><Relationship Id="rId16" Type="http://schemas.openxmlformats.org/officeDocument/2006/relationships/audio" Target="../media/audio28.wav"/><Relationship Id="rId20"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5.wav"/><Relationship Id="rId5" Type="http://schemas.openxmlformats.org/officeDocument/2006/relationships/audio" Target="../media/audio21.wav"/><Relationship Id="rId15" Type="http://schemas.openxmlformats.org/officeDocument/2006/relationships/audio" Target="../media/audio27.wav"/><Relationship Id="rId10" Type="http://schemas.openxmlformats.org/officeDocument/2006/relationships/image" Target="../media/image5.svg"/><Relationship Id="rId19" Type="http://schemas.openxmlformats.org/officeDocument/2006/relationships/audio" Target="../media/audio31.wav"/><Relationship Id="rId4" Type="http://schemas.openxmlformats.org/officeDocument/2006/relationships/audio" Target="../media/audio20.wav"/><Relationship Id="rId9" Type="http://schemas.openxmlformats.org/officeDocument/2006/relationships/image" Target="../media/image4.png"/><Relationship Id="rId14" Type="http://schemas.openxmlformats.org/officeDocument/2006/relationships/audio" Target="../media/audio26.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2.wav"/><Relationship Id="rId7" Type="http://schemas.openxmlformats.org/officeDocument/2006/relationships/image" Target="../media/image14.png"/><Relationship Id="rId12"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35.wav"/><Relationship Id="rId11" Type="http://schemas.openxmlformats.org/officeDocument/2006/relationships/image" Target="../media/image17.png"/><Relationship Id="rId5" Type="http://schemas.openxmlformats.org/officeDocument/2006/relationships/audio" Target="../media/audio34.wav"/><Relationship Id="rId10" Type="http://schemas.openxmlformats.org/officeDocument/2006/relationships/image" Target="../media/image16.gif"/><Relationship Id="rId4" Type="http://schemas.openxmlformats.org/officeDocument/2006/relationships/audio" Target="../media/audio33.wav"/><Relationship Id="rId9" Type="http://schemas.openxmlformats.org/officeDocument/2006/relationships/audio" Target="../media/audio36.wav"/></Relationships>
</file>

<file path=ppt/slides/_rels/slide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gif"/><Relationship Id="rId26" Type="http://schemas.openxmlformats.org/officeDocument/2006/relationships/image" Target="../media/image29.png"/><Relationship Id="rId39" Type="http://schemas.openxmlformats.org/officeDocument/2006/relationships/image" Target="../media/image41.jpg"/><Relationship Id="rId21" Type="http://schemas.openxmlformats.org/officeDocument/2006/relationships/audio" Target="../media/audio43.wav"/><Relationship Id="rId34" Type="http://schemas.openxmlformats.org/officeDocument/2006/relationships/image" Target="../media/image37.png"/><Relationship Id="rId7" Type="http://schemas.openxmlformats.org/officeDocument/2006/relationships/audio" Target="../media/audio39.wav"/><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7.svg"/><Relationship Id="rId33" Type="http://schemas.openxmlformats.org/officeDocument/2006/relationships/image" Target="../media/image36.png"/><Relationship Id="rId38"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audio" Target="../media/audio42.wav"/><Relationship Id="rId29"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5.svg"/><Relationship Id="rId11" Type="http://schemas.openxmlformats.org/officeDocument/2006/relationships/image" Target="../media/image21.png"/><Relationship Id="rId24" Type="http://schemas.openxmlformats.org/officeDocument/2006/relationships/image" Target="../media/image6.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4.png"/><Relationship Id="rId15" Type="http://schemas.openxmlformats.org/officeDocument/2006/relationships/image" Target="../media/image25.svg"/><Relationship Id="rId23" Type="http://schemas.openxmlformats.org/officeDocument/2006/relationships/audio" Target="../media/audio45.wav"/><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20.png"/><Relationship Id="rId19" Type="http://schemas.openxmlformats.org/officeDocument/2006/relationships/audio" Target="../media/audio41.wav"/><Relationship Id="rId31" Type="http://schemas.openxmlformats.org/officeDocument/2006/relationships/image" Target="../media/image34.gif"/><Relationship Id="rId4" Type="http://schemas.openxmlformats.org/officeDocument/2006/relationships/audio" Target="../media/audio38.wav"/><Relationship Id="rId9" Type="http://schemas.openxmlformats.org/officeDocument/2006/relationships/audio" Target="../media/audio40.wav"/><Relationship Id="rId14" Type="http://schemas.openxmlformats.org/officeDocument/2006/relationships/image" Target="../media/image24.png"/><Relationship Id="rId22" Type="http://schemas.openxmlformats.org/officeDocument/2006/relationships/audio" Target="../media/audio44.wav"/><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8" Type="http://schemas.openxmlformats.org/officeDocument/2006/relationships/image" Target="../media/image19.png"/><Relationship Id="rId3" Type="http://schemas.openxmlformats.org/officeDocument/2006/relationships/audio" Target="../media/audio37.wav"/></Relationships>
</file>

<file path=ppt/slides/_rels/slide7.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18" Type="http://schemas.openxmlformats.org/officeDocument/2006/relationships/audio" Target="../media/audio62.wav"/><Relationship Id="rId26" Type="http://schemas.openxmlformats.org/officeDocument/2006/relationships/image" Target="../media/image42.png"/><Relationship Id="rId3" Type="http://schemas.openxmlformats.org/officeDocument/2006/relationships/audio" Target="../media/audio47.wav"/><Relationship Id="rId21" Type="http://schemas.openxmlformats.org/officeDocument/2006/relationships/audio" Target="../media/audio65.wav"/><Relationship Id="rId7" Type="http://schemas.openxmlformats.org/officeDocument/2006/relationships/audio" Target="../media/audio51.wav"/><Relationship Id="rId12" Type="http://schemas.openxmlformats.org/officeDocument/2006/relationships/audio" Target="../media/audio56.wav"/><Relationship Id="rId17" Type="http://schemas.openxmlformats.org/officeDocument/2006/relationships/audio" Target="../media/audio61.wav"/><Relationship Id="rId25"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audio" Target="../media/audio60.wav"/><Relationship Id="rId20" Type="http://schemas.openxmlformats.org/officeDocument/2006/relationships/audio" Target="../media/audio64.wav"/><Relationship Id="rId1" Type="http://schemas.openxmlformats.org/officeDocument/2006/relationships/slideLayout" Target="../slideLayouts/slideLayout28.xml"/><Relationship Id="rId6" Type="http://schemas.openxmlformats.org/officeDocument/2006/relationships/audio" Target="../media/audio50.wav"/><Relationship Id="rId11" Type="http://schemas.openxmlformats.org/officeDocument/2006/relationships/audio" Target="../media/audio55.wav"/><Relationship Id="rId24" Type="http://schemas.openxmlformats.org/officeDocument/2006/relationships/image" Target="../media/image45.png"/><Relationship Id="rId5" Type="http://schemas.openxmlformats.org/officeDocument/2006/relationships/audio" Target="../media/audio49.wav"/><Relationship Id="rId15" Type="http://schemas.openxmlformats.org/officeDocument/2006/relationships/audio" Target="../media/audio59.wav"/><Relationship Id="rId23" Type="http://schemas.openxmlformats.org/officeDocument/2006/relationships/image" Target="../media/image44.png"/><Relationship Id="rId10" Type="http://schemas.openxmlformats.org/officeDocument/2006/relationships/audio" Target="../media/audio54.wav"/><Relationship Id="rId19" Type="http://schemas.openxmlformats.org/officeDocument/2006/relationships/audio" Target="../media/audio63.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8.wav"/><Relationship Id="rId22"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79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0628" y="313365"/>
            <a:ext cx="3588984" cy="1325563"/>
          </a:xfrm>
        </p:spPr>
        <p:txBody>
          <a:bodyPr>
            <a:noAutofit/>
          </a:bodyPr>
          <a:lstStyle/>
          <a:p>
            <a:pPr algn="ctr"/>
            <a:r>
              <a:rPr lang="en-GB" sz="3200" b="1" spc="-1" dirty="0">
                <a:solidFill>
                  <a:schemeClr val="tx1">
                    <a:lumMod val="75000"/>
                    <a:lumOff val="25000"/>
                  </a:schemeClr>
                </a:solidFill>
                <a:latin typeface="Century Gothic" panose="020B0502020202020204" pitchFamily="34" charset="0"/>
                <a:ea typeface="Century Gothic"/>
              </a:rPr>
              <a:t>Expressing likes and saying what I and others do</a:t>
            </a:r>
            <a:br>
              <a:rPr lang="en-GB" sz="3200" dirty="0">
                <a:solidFill>
                  <a:schemeClr val="tx1">
                    <a:lumMod val="75000"/>
                    <a:lumOff val="25000"/>
                  </a:schemeClr>
                </a:solidFill>
                <a:latin typeface="Arial"/>
                <a:cs typeface="Arial"/>
                <a:sym typeface="Arial"/>
              </a:rPr>
            </a:br>
            <a:endParaRPr lang="en-GB" sz="3200" dirty="0">
              <a:solidFill>
                <a:schemeClr val="tx1">
                  <a:lumMod val="75000"/>
                  <a:lumOff val="25000"/>
                </a:schemeClr>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grpSp>
        <p:nvGrpSpPr>
          <p:cNvPr id="7" name="Group 6">
            <a:extLst>
              <a:ext uri="{FF2B5EF4-FFF2-40B4-BE49-F238E27FC236}">
                <a16:creationId xmlns:a16="http://schemas.microsoft.com/office/drawing/2014/main" id="{F4D91862-17DB-43AB-A2E5-025F2BB4B6AD}"/>
              </a:ext>
            </a:extLst>
          </p:cNvPr>
          <p:cNvGrpSpPr/>
          <p:nvPr/>
        </p:nvGrpSpPr>
        <p:grpSpPr>
          <a:xfrm>
            <a:off x="300972" y="1820529"/>
            <a:ext cx="3749040" cy="3941937"/>
            <a:chOff x="-2029557" y="1250903"/>
            <a:chExt cx="3749040" cy="3941937"/>
          </a:xfrm>
        </p:grpSpPr>
        <p:sp>
          <p:nvSpPr>
            <p:cNvPr id="8" name="Rectangle: Rounded Corners 7">
              <a:extLst>
                <a:ext uri="{FF2B5EF4-FFF2-40B4-BE49-F238E27FC236}">
                  <a16:creationId xmlns:a16="http://schemas.microsoft.com/office/drawing/2014/main" id="{067FDDFE-498C-48EA-8E41-B41CABDEF066}"/>
                </a:ext>
              </a:extLst>
            </p:cNvPr>
            <p:cNvSpPr/>
            <p:nvPr/>
          </p:nvSpPr>
          <p:spPr>
            <a:xfrm>
              <a:off x="-2029557" y="1250903"/>
              <a:ext cx="3749040" cy="39419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10;&#10;Description automatically generated with medium confidence">
              <a:extLst>
                <a:ext uri="{FF2B5EF4-FFF2-40B4-BE49-F238E27FC236}">
                  <a16:creationId xmlns:a16="http://schemas.microsoft.com/office/drawing/2014/main" id="{45D03C4B-D7D2-4E71-8859-EA2032728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426" y="1347991"/>
              <a:ext cx="3362778" cy="356616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37D9EB9B-0CA9-4AC7-81D5-779E164EE554}"/>
              </a:ext>
            </a:extLst>
          </p:cNvPr>
          <p:cNvGraphicFramePr>
            <a:graphicFrameLocks noGrp="1"/>
          </p:cNvGraphicFramePr>
          <p:nvPr>
            <p:extLst>
              <p:ext uri="{D42A27DB-BD31-4B8C-83A1-F6EECF244321}">
                <p14:modId xmlns:p14="http://schemas.microsoft.com/office/powerpoint/2010/main" val="2651287073"/>
              </p:ext>
            </p:extLst>
          </p:nvPr>
        </p:nvGraphicFramePr>
        <p:xfrm>
          <a:off x="464082" y="1010762"/>
          <a:ext cx="9971689"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54413">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often</a:t>
                      </a:r>
                    </a:p>
                  </a:txBody>
                  <a:tcPr/>
                </a:tc>
                <a:tc>
                  <a:txBody>
                    <a:bodyPr/>
                    <a:lstStyle/>
                    <a:p>
                      <a:r>
                        <a:rPr lang="en-GB" sz="2400" b="1" dirty="0">
                          <a:solidFill>
                            <a:srgbClr val="002060"/>
                          </a:solidFill>
                          <a:latin typeface="Century Gothic" panose="020B0502020202020204" pitchFamily="34" charset="0"/>
                        </a:rPr>
                        <a:t>at the moment</a:t>
                      </a:r>
                    </a:p>
                  </a:txBody>
                  <a:tcPr/>
                </a:tc>
                <a:tc>
                  <a:txBody>
                    <a:bodyPr/>
                    <a:lstStyle/>
                    <a:p>
                      <a:r>
                        <a:rPr lang="en-GB" sz="2400" b="1" dirty="0">
                          <a:solidFill>
                            <a:srgbClr val="002060"/>
                          </a:solidFill>
                          <a:latin typeface="Century Gothic" panose="020B0502020202020204" pitchFamily="34" charset="0"/>
                        </a:rPr>
                        <a:t>to arrive, arriving</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remain, stay</a:t>
                      </a:r>
                    </a:p>
                  </a:txBody>
                  <a:tcPr/>
                </a:tc>
                <a:tc>
                  <a:txBody>
                    <a:bodyPr/>
                    <a:lstStyle/>
                    <a:p>
                      <a:r>
                        <a:rPr lang="en-GB" sz="2400" b="1" dirty="0">
                          <a:solidFill>
                            <a:srgbClr val="002060"/>
                          </a:solidFill>
                          <a:latin typeface="Century Gothic" panose="020B0502020202020204" pitchFamily="34" charset="0"/>
                        </a:rPr>
                        <a:t>to show, showing</a:t>
                      </a:r>
                    </a:p>
                  </a:txBody>
                  <a:tcPr/>
                </a:tc>
                <a:tc>
                  <a:txBody>
                    <a:bodyPr/>
                    <a:lstStyle/>
                    <a:p>
                      <a:r>
                        <a:rPr lang="en-GB" sz="2400" b="1" dirty="0">
                          <a:solidFill>
                            <a:srgbClr val="002060"/>
                          </a:solidFill>
                          <a:latin typeface="Century Gothic" panose="020B0502020202020204" pitchFamily="34" charset="0"/>
                        </a:rPr>
                        <a:t>(the) trip, journey</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favourite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thing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dirty</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clean</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sporty (m)</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active (f)</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write, writing</a:t>
                      </a:r>
                    </a:p>
                  </a:txBody>
                  <a:tcPr/>
                </a:tc>
                <a:tc>
                  <a:txBody>
                    <a:bodyPr/>
                    <a:lstStyle/>
                    <a:p>
                      <a:r>
                        <a:rPr lang="en-GB" sz="2300" b="1" dirty="0">
                          <a:solidFill>
                            <a:srgbClr val="002060"/>
                          </a:solidFill>
                          <a:latin typeface="Century Gothic" panose="020B0502020202020204" pitchFamily="34" charset="0"/>
                        </a:rPr>
                        <a:t>to speak, speaking</a:t>
                      </a:r>
                    </a:p>
                  </a:txBody>
                  <a:tcPr/>
                </a:tc>
                <a:tc>
                  <a:txBody>
                    <a:bodyPr/>
                    <a:lstStyle/>
                    <a:p>
                      <a:r>
                        <a:rPr lang="en-GB" sz="2400" b="1" dirty="0">
                          <a:solidFill>
                            <a:srgbClr val="002060"/>
                          </a:solidFill>
                          <a:latin typeface="Century Gothic" panose="020B0502020202020204" pitchFamily="34" charset="0"/>
                        </a:rPr>
                        <a:t>to read, reading</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hate, hating</a:t>
                      </a:r>
                    </a:p>
                  </a:txBody>
                  <a:tcPr/>
                </a:tc>
                <a:tc>
                  <a:txBody>
                    <a:bodyPr/>
                    <a:lstStyle/>
                    <a:p>
                      <a:r>
                        <a:rPr lang="en-GB" sz="2400" b="1" dirty="0">
                          <a:solidFill>
                            <a:srgbClr val="002060"/>
                          </a:solidFill>
                          <a:latin typeface="Century Gothic" panose="020B0502020202020204" pitchFamily="34" charset="0"/>
                        </a:rPr>
                        <a:t>to study, studying</a:t>
                      </a:r>
                    </a:p>
                  </a:txBody>
                  <a:tcPr/>
                </a:tc>
                <a:tc>
                  <a:txBody>
                    <a:bodyPr/>
                    <a:lstStyle/>
                    <a:p>
                      <a:r>
                        <a:rPr lang="en-GB" sz="2400" b="1" dirty="0">
                          <a:solidFill>
                            <a:srgbClr val="002060"/>
                          </a:solidFill>
                          <a:latin typeface="Century Gothic" panose="020B0502020202020204" pitchFamily="34" charset="0"/>
                        </a:rPr>
                        <a:t>to listen, listening</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11344E4E-229B-460A-9ACF-44317DFF4B8F}"/>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829C68EB-CFFB-4ACF-9981-E3AE4F903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4" name="Picture 23">
            <a:extLst>
              <a:ext uri="{FF2B5EF4-FFF2-40B4-BE49-F238E27FC236}">
                <a16:creationId xmlns:a16="http://schemas.microsoft.com/office/drawing/2014/main" id="{4603388F-AFC0-4452-BFC9-E56AD1A19DDE}"/>
              </a:ext>
            </a:extLst>
          </p:cNvPr>
          <p:cNvPicPr>
            <a:picLocks noChangeAspect="1"/>
          </p:cNvPicPr>
          <p:nvPr/>
        </p:nvPicPr>
        <p:blipFill>
          <a:blip r:embed="rId7"/>
          <a:stretch>
            <a:fillRect/>
          </a:stretch>
        </p:blipFill>
        <p:spPr>
          <a:xfrm>
            <a:off x="922093" y="4558325"/>
            <a:ext cx="804850" cy="762489"/>
          </a:xfrm>
          <a:prstGeom prst="rect">
            <a:avLst/>
          </a:prstGeom>
        </p:spPr>
      </p:pic>
      <p:sp>
        <p:nvSpPr>
          <p:cNvPr id="27" name="TextBox 26">
            <a:extLst>
              <a:ext uri="{FF2B5EF4-FFF2-40B4-BE49-F238E27FC236}">
                <a16:creationId xmlns:a16="http://schemas.microsoft.com/office/drawing/2014/main" id="{3D150BED-E773-4555-985C-1D3DA6775401}"/>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0128C673-1284-4BE2-AB2C-A5533CCCC757}"/>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D308BE1C-049C-438D-A37F-D9042A91339A}"/>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6671889" cy="675762"/>
          </a:xfrm>
        </p:spPr>
        <p:txBody>
          <a:bodyPr>
            <a:normAutofit fontScale="90000"/>
          </a:bodyPr>
          <a:lstStyle/>
          <a:p>
            <a:r>
              <a:rPr lang="en-GB" sz="3200" b="1" dirty="0">
                <a:solidFill>
                  <a:srgbClr val="002060"/>
                </a:solidFill>
                <a:latin typeface="Century Gothic"/>
                <a:ea typeface="Century Gothic"/>
                <a:cs typeface="Century Gothic"/>
                <a:sym typeface="Century Gothic"/>
                <a:hlinkClick r:id="" action="ppaction://noaction">
                  <a:snd r:embed="rId4" name="FS2i.wav"/>
                </a:hlinkClick>
              </a:rPr>
              <a:t>Follow up 1: </a:t>
            </a:r>
            <a:r>
              <a:rPr lang="en-GB" sz="3200" b="1" dirty="0" err="1">
                <a:solidFill>
                  <a:srgbClr val="002060"/>
                </a:solidFill>
                <a:latin typeface="Century Gothic"/>
                <a:ea typeface="Century Gothic"/>
                <a:cs typeface="Century Gothic"/>
                <a:sym typeface="Century Gothic"/>
                <a:hlinkClick r:id="" action="ppaction://noaction">
                  <a:snd r:embed="rId4" name="FS2i.wav"/>
                </a:hlinkClick>
              </a:rPr>
              <a:t>C’est</a:t>
            </a:r>
            <a:r>
              <a:rPr lang="en-GB" sz="3200" b="1" dirty="0">
                <a:solidFill>
                  <a:srgbClr val="002060"/>
                </a:solidFill>
                <a:latin typeface="Century Gothic"/>
                <a:ea typeface="Century Gothic"/>
                <a:cs typeface="Century Gothic"/>
                <a:sym typeface="Century Gothic"/>
                <a:hlinkClick r:id="" action="ppaction://noaction">
                  <a:snd r:embed="rId4" name="FS2i.wav"/>
                </a:hlinkClick>
              </a:rPr>
              <a:t> [-</a:t>
            </a:r>
            <a:r>
              <a:rPr lang="en-GB" sz="3200" b="1" dirty="0" err="1">
                <a:solidFill>
                  <a:srgbClr val="002060"/>
                </a:solidFill>
                <a:latin typeface="Century Gothic"/>
                <a:ea typeface="Century Gothic"/>
                <a:cs typeface="Century Gothic"/>
                <a:sym typeface="Century Gothic"/>
                <a:hlinkClick r:id="" action="ppaction://noaction">
                  <a:snd r:embed="rId4" name="FS2i.wav"/>
                </a:hlinkClick>
              </a:rPr>
              <a:t>tion</a:t>
            </a:r>
            <a:r>
              <a:rPr lang="en-GB" sz="3200" b="1" dirty="0">
                <a:solidFill>
                  <a:srgbClr val="002060"/>
                </a:solidFill>
                <a:latin typeface="Century Gothic"/>
                <a:ea typeface="Century Gothic"/>
                <a:cs typeface="Century Gothic"/>
                <a:sym typeface="Century Gothic"/>
                <a:hlinkClick r:id="" action="ppaction://noaction">
                  <a:snd r:embed="rId4" name="FS2i.wav"/>
                </a:hlinkClick>
              </a:rPr>
              <a:t>] </a:t>
            </a:r>
            <a:r>
              <a:rPr lang="en-GB" sz="3200" b="1" dirty="0" err="1">
                <a:solidFill>
                  <a:srgbClr val="002060"/>
                </a:solidFill>
                <a:latin typeface="Century Gothic"/>
                <a:ea typeface="Century Gothic"/>
                <a:cs typeface="Century Gothic"/>
                <a:sym typeface="Century Gothic"/>
                <a:hlinkClick r:id="" action="ppaction://noaction">
                  <a:snd r:embed="rId4" name="FS2i.wav"/>
                </a:hlinkClick>
              </a:rPr>
              <a:t>ou</a:t>
            </a:r>
            <a:r>
              <a:rPr lang="en-GB" sz="3200" b="1" dirty="0">
                <a:solidFill>
                  <a:srgbClr val="002060"/>
                </a:solidFill>
                <a:latin typeface="Century Gothic"/>
                <a:ea typeface="Century Gothic"/>
                <a:cs typeface="Century Gothic"/>
                <a:sym typeface="Century Gothic"/>
                <a:hlinkClick r:id="" action="ppaction://noaction">
                  <a:snd r:embed="rId4" name="FS2i.wav"/>
                </a:hlinkClick>
              </a:rPr>
              <a:t> [-</a:t>
            </a:r>
            <a:r>
              <a:rPr lang="en-GB" sz="3200" b="1" dirty="0" err="1">
                <a:solidFill>
                  <a:srgbClr val="002060"/>
                </a:solidFill>
                <a:latin typeface="Century Gothic"/>
                <a:ea typeface="Century Gothic"/>
                <a:cs typeface="Century Gothic"/>
                <a:sym typeface="Century Gothic"/>
                <a:hlinkClick r:id="" action="ppaction://noaction">
                  <a:snd r:embed="rId4" name="FS2i.wav"/>
                </a:hlinkClick>
              </a:rPr>
              <a:t>ssion</a:t>
            </a:r>
            <a:r>
              <a:rPr lang="en-GB" sz="3200" b="1" dirty="0">
                <a:solidFill>
                  <a:srgbClr val="002060"/>
                </a:solidFill>
                <a:latin typeface="Century Gothic"/>
                <a:ea typeface="Century Gothic"/>
                <a:cs typeface="Century Gothic"/>
                <a:sym typeface="Century Gothic"/>
                <a:hlinkClick r:id="" action="ppaction://noaction">
                  <a:snd r:embed="rId4" name="FS2i.wav"/>
                </a:hlinkClick>
              </a:rPr>
              <a:t>] ? </a:t>
            </a:r>
            <a:endParaRPr lang="en-GB" sz="3200" dirty="0">
              <a:hlinkClick r:id="" action="ppaction://noaction">
                <a:snd r:embed="rId4" name="FS2i.wav"/>
              </a:hlinkClick>
            </a:endParaRPr>
          </a:p>
        </p:txBody>
      </p:sp>
      <p:sp>
        <p:nvSpPr>
          <p:cNvPr id="152" name="Google Shape;152;p2"/>
          <p:cNvSpPr/>
          <p:nvPr/>
        </p:nvSpPr>
        <p:spPr>
          <a:xfrm>
            <a:off x="9509131" y="1339529"/>
            <a:ext cx="2389747" cy="2194855"/>
          </a:xfrm>
          <a:prstGeom prst="wedgeRoundRectCallout">
            <a:avLst>
              <a:gd name="adj1" fmla="val 25829"/>
              <a:gd name="adj2" fmla="val 7259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words in this activity are exact cognates, i.e., spelt the same in English.</a:t>
            </a:r>
            <a:endParaRPr kumimoji="0" sz="2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1" name="TextBox 1">
            <a:extLst>
              <a:ext uri="{FF2B5EF4-FFF2-40B4-BE49-F238E27FC236}">
                <a16:creationId xmlns:a16="http://schemas.microsoft.com/office/drawing/2014/main" id="{506AFC52-D21F-4E9E-88BF-E11DDAE72BB9}"/>
              </a:ext>
            </a:extLst>
          </p:cNvPr>
          <p:cNvSpPr txBox="1"/>
          <p:nvPr/>
        </p:nvSpPr>
        <p:spPr>
          <a:xfrm>
            <a:off x="8331201" y="60672"/>
            <a:ext cx="2859746" cy="400110"/>
          </a:xfrm>
          <a:prstGeom prst="rect">
            <a:avLst/>
          </a:prstGeom>
          <a:solidFill>
            <a:srgbClr val="92D050"/>
          </a:solidFill>
        </p:spPr>
        <p:txBody>
          <a:bodyPr wrap="square" rtlCol="0">
            <a:spAutoFit/>
          </a:bodyPr>
          <a:lstStyle/>
          <a:p>
            <a:pPr algn="ctr">
              <a:defRPr/>
            </a:pPr>
            <a:r>
              <a:rPr lang="en-GB" sz="2000" dirty="0" err="1">
                <a:solidFill>
                  <a:srgbClr val="002060"/>
                </a:solidFill>
                <a:latin typeface="Century Gothic" panose="020B0502020202020204" pitchFamily="34" charset="0"/>
              </a:rPr>
              <a:t>l’intrus</a:t>
            </a:r>
            <a:r>
              <a:rPr lang="en-GB" sz="2000" dirty="0">
                <a:solidFill>
                  <a:srgbClr val="002060"/>
                </a:solidFill>
                <a:latin typeface="Century Gothic" panose="020B0502020202020204" pitchFamily="34" charset="0"/>
              </a:rPr>
              <a:t> – odd one out</a:t>
            </a:r>
          </a:p>
        </p:txBody>
      </p:sp>
      <p:graphicFrame>
        <p:nvGraphicFramePr>
          <p:cNvPr id="59" name="Table 13">
            <a:extLst>
              <a:ext uri="{FF2B5EF4-FFF2-40B4-BE49-F238E27FC236}">
                <a16:creationId xmlns:a16="http://schemas.microsoft.com/office/drawing/2014/main" id="{545614EB-2B5E-46A1-8FF8-80A81FC3D13B}"/>
              </a:ext>
            </a:extLst>
          </p:cNvPr>
          <p:cNvGraphicFramePr>
            <a:graphicFrameLocks noGrp="1"/>
          </p:cNvGraphicFramePr>
          <p:nvPr>
            <p:extLst>
              <p:ext uri="{D42A27DB-BD31-4B8C-83A1-F6EECF244321}">
                <p14:modId xmlns:p14="http://schemas.microsoft.com/office/powerpoint/2010/main" val="2569396103"/>
              </p:ext>
            </p:extLst>
          </p:nvPr>
        </p:nvGraphicFramePr>
        <p:xfrm>
          <a:off x="319313" y="1458518"/>
          <a:ext cx="8853010" cy="2418546"/>
        </p:xfrm>
        <a:graphic>
          <a:graphicData uri="http://schemas.openxmlformats.org/drawingml/2006/table">
            <a:tbl>
              <a:tblPr firstRow="1" bandRow="1"/>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ctr"/>
                      <a:r>
                        <a:rPr lang="en-GB" sz="2800" dirty="0" err="1">
                          <a:solidFill>
                            <a:srgbClr val="002060"/>
                          </a:solidFill>
                          <a:latin typeface="Century Gothic" panose="020B0502020202020204" pitchFamily="34" charset="0"/>
                        </a:rPr>
                        <a:t>éducation</a:t>
                      </a:r>
                      <a:r>
                        <a:rPr lang="en-GB" sz="2800" dirty="0">
                          <a:solidFill>
                            <a:srgbClr val="002060"/>
                          </a:solidFill>
                          <a:latin typeface="Century Gothic" panose="020B0502020202020204" pitchFamily="34" charset="0"/>
                        </a:rPr>
                        <a:t>    |   passion        |  situation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89995"/>
                  </a:ext>
                </a:extLst>
              </a:tr>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ctr"/>
                      <a:r>
                        <a:rPr lang="en-GB" sz="2800" dirty="0">
                          <a:solidFill>
                            <a:srgbClr val="002060"/>
                          </a:solidFill>
                          <a:latin typeface="Century Gothic" panose="020B0502020202020204" pitchFamily="34" charset="0"/>
                        </a:rPr>
                        <a:t>expression       |     solution     | information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876686"/>
                  </a:ext>
                </a:extLst>
              </a:tr>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ctr"/>
                      <a:r>
                        <a:rPr lang="en-GB" sz="2800" dirty="0">
                          <a:solidFill>
                            <a:srgbClr val="002060"/>
                          </a:solidFill>
                          <a:latin typeface="Century Gothic" panose="020B0502020202020204" pitchFamily="34" charset="0"/>
                        </a:rPr>
                        <a:t>tradition        |    direction       |   session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063606"/>
                  </a:ext>
                </a:extLst>
              </a:tr>
            </a:tbl>
          </a:graphicData>
        </a:graphic>
      </p:graphicFrame>
      <p:sp>
        <p:nvSpPr>
          <p:cNvPr id="60" name="CustomShape 23">
            <a:hlinkClick r:id="" action="ppaction://noaction">
              <a:snd r:embed="rId5" name="FS2_1.wav"/>
            </a:hlinkClick>
            <a:extLst>
              <a:ext uri="{FF2B5EF4-FFF2-40B4-BE49-F238E27FC236}">
                <a16:creationId xmlns:a16="http://schemas.microsoft.com/office/drawing/2014/main" id="{55FEAF1C-C412-473C-8585-9B08B32D72FF}"/>
              </a:ext>
            </a:extLst>
          </p:cNvPr>
          <p:cNvSpPr/>
          <p:nvPr/>
        </p:nvSpPr>
        <p:spPr>
          <a:xfrm>
            <a:off x="465232" y="163625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1</a:t>
            </a:r>
            <a:endParaRPr lang="en-GB" sz="2400" kern="0" spc="-1" dirty="0">
              <a:solidFill>
                <a:prstClr val="white"/>
              </a:solidFill>
              <a:latin typeface="Century Gothic" panose="020B0502020202020204" pitchFamily="34" charset="0"/>
            </a:endParaRPr>
          </a:p>
        </p:txBody>
      </p:sp>
      <p:sp>
        <p:nvSpPr>
          <p:cNvPr id="61" name="CustomShape 23">
            <a:hlinkClick r:id="" action="ppaction://noaction">
              <a:snd r:embed="rId6" name="FS2_2.wav"/>
            </a:hlinkClick>
            <a:extLst>
              <a:ext uri="{FF2B5EF4-FFF2-40B4-BE49-F238E27FC236}">
                <a16:creationId xmlns:a16="http://schemas.microsoft.com/office/drawing/2014/main" id="{8BC215EE-36F4-4D69-BCC4-0C71824F86F2}"/>
              </a:ext>
            </a:extLst>
          </p:cNvPr>
          <p:cNvSpPr/>
          <p:nvPr/>
        </p:nvSpPr>
        <p:spPr>
          <a:xfrm>
            <a:off x="465232" y="2436958"/>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2</a:t>
            </a:r>
            <a:endParaRPr lang="en-GB" sz="2400" kern="0" spc="-1" dirty="0">
              <a:solidFill>
                <a:prstClr val="white"/>
              </a:solidFill>
              <a:latin typeface="Century Gothic" panose="020B0502020202020204" pitchFamily="34" charset="0"/>
            </a:endParaRPr>
          </a:p>
        </p:txBody>
      </p:sp>
      <p:sp>
        <p:nvSpPr>
          <p:cNvPr id="62" name="CustomShape 23">
            <a:hlinkClick r:id="" action="ppaction://noaction">
              <a:snd r:embed="rId7" name="FS2_3.wav"/>
            </a:hlinkClick>
            <a:extLst>
              <a:ext uri="{FF2B5EF4-FFF2-40B4-BE49-F238E27FC236}">
                <a16:creationId xmlns:a16="http://schemas.microsoft.com/office/drawing/2014/main" id="{C11D0420-3A0F-4319-B4E7-5529B44CB55F}"/>
              </a:ext>
            </a:extLst>
          </p:cNvPr>
          <p:cNvSpPr/>
          <p:nvPr/>
        </p:nvSpPr>
        <p:spPr>
          <a:xfrm>
            <a:off x="465232" y="320789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3</a:t>
            </a:r>
            <a:endParaRPr lang="en-GB" sz="2400" kern="0" spc="-1" dirty="0">
              <a:solidFill>
                <a:prstClr val="white"/>
              </a:solidFill>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C2D346CF-108D-4AF0-9D59-7632A7EEDFF2}"/>
              </a:ext>
            </a:extLst>
          </p:cNvPr>
          <p:cNvSpPr/>
          <p:nvPr/>
        </p:nvSpPr>
        <p:spPr>
          <a:xfrm>
            <a:off x="4280159" y="1636253"/>
            <a:ext cx="1828800" cy="461665"/>
          </a:xfrm>
          <a:prstGeom prst="roundRect">
            <a:avLst/>
          </a:prstGeom>
          <a:noFill/>
          <a:ln w="5715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64" name="Rectangle: Rounded Corners 63">
            <a:extLst>
              <a:ext uri="{FF2B5EF4-FFF2-40B4-BE49-F238E27FC236}">
                <a16:creationId xmlns:a16="http://schemas.microsoft.com/office/drawing/2014/main" id="{37AB9E24-727D-425C-8AF2-43B4311977CA}"/>
              </a:ext>
            </a:extLst>
          </p:cNvPr>
          <p:cNvSpPr/>
          <p:nvPr/>
        </p:nvSpPr>
        <p:spPr>
          <a:xfrm>
            <a:off x="1300766" y="2436957"/>
            <a:ext cx="2124389" cy="461665"/>
          </a:xfrm>
          <a:prstGeom prst="roundRect">
            <a:avLst/>
          </a:prstGeom>
          <a:noFill/>
          <a:ln w="5715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65" name="Rectangle: Rounded Corners 64">
            <a:extLst>
              <a:ext uri="{FF2B5EF4-FFF2-40B4-BE49-F238E27FC236}">
                <a16:creationId xmlns:a16="http://schemas.microsoft.com/office/drawing/2014/main" id="{F4EC465C-3610-4504-9517-ECB3038BBFBD}"/>
              </a:ext>
            </a:extLst>
          </p:cNvPr>
          <p:cNvSpPr/>
          <p:nvPr/>
        </p:nvSpPr>
        <p:spPr>
          <a:xfrm>
            <a:off x="7216409" y="3273246"/>
            <a:ext cx="1440840" cy="461665"/>
          </a:xfrm>
          <a:prstGeom prst="roundRect">
            <a:avLst/>
          </a:prstGeom>
          <a:noFill/>
          <a:ln w="5715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graphicFrame>
        <p:nvGraphicFramePr>
          <p:cNvPr id="66" name="Table 13">
            <a:extLst>
              <a:ext uri="{FF2B5EF4-FFF2-40B4-BE49-F238E27FC236}">
                <a16:creationId xmlns:a16="http://schemas.microsoft.com/office/drawing/2014/main" id="{0938747B-F033-420E-AA55-229FBEDDD715}"/>
              </a:ext>
            </a:extLst>
          </p:cNvPr>
          <p:cNvGraphicFramePr>
            <a:graphicFrameLocks noGrp="1"/>
          </p:cNvGraphicFramePr>
          <p:nvPr>
            <p:extLst>
              <p:ext uri="{D42A27DB-BD31-4B8C-83A1-F6EECF244321}">
                <p14:modId xmlns:p14="http://schemas.microsoft.com/office/powerpoint/2010/main" val="2143978605"/>
              </p:ext>
            </p:extLst>
          </p:nvPr>
        </p:nvGraphicFramePr>
        <p:xfrm>
          <a:off x="319313" y="4378782"/>
          <a:ext cx="8846202" cy="2418546"/>
        </p:xfrm>
        <a:graphic>
          <a:graphicData uri="http://schemas.openxmlformats.org/drawingml/2006/table">
            <a:tbl>
              <a:tblPr firstRow="1" bandRow="1"/>
              <a:tblGrid>
                <a:gridCol w="790448">
                  <a:extLst>
                    <a:ext uri="{9D8B030D-6E8A-4147-A177-3AD203B41FA5}">
                      <a16:colId xmlns:a16="http://schemas.microsoft.com/office/drawing/2014/main" val="3519236234"/>
                    </a:ext>
                  </a:extLst>
                </a:gridCol>
                <a:gridCol w="8055754">
                  <a:extLst>
                    <a:ext uri="{9D8B030D-6E8A-4147-A177-3AD203B41FA5}">
                      <a16:colId xmlns:a16="http://schemas.microsoft.com/office/drawing/2014/main" val="1454820256"/>
                    </a:ext>
                  </a:extLst>
                </a:gridCol>
              </a:tblGrid>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l"/>
                      <a:r>
                        <a:rPr lang="en-GB" sz="2800" dirty="0">
                          <a:solidFill>
                            <a:srgbClr val="002060"/>
                          </a:solidFill>
                          <a:latin typeface="Century Gothic" panose="020B0502020202020204" pitchFamily="34" charset="0"/>
                        </a:rPr>
                        <a:t>   communication  |   attention  |confession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89995"/>
                  </a:ext>
                </a:extLst>
              </a:tr>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l"/>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définition</a:t>
                      </a:r>
                      <a:r>
                        <a:rPr lang="en-GB" sz="2800" dirty="0">
                          <a:solidFill>
                            <a:srgbClr val="002060"/>
                          </a:solidFill>
                          <a:latin typeface="Century Gothic" panose="020B0502020202020204" pitchFamily="34" charset="0"/>
                        </a:rPr>
                        <a:t>   |   compassion  |  conversation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876686"/>
                  </a:ext>
                </a:extLst>
              </a:tr>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l"/>
                      <a:r>
                        <a:rPr lang="en-GB" sz="2800" dirty="0">
                          <a:solidFill>
                            <a:srgbClr val="002060"/>
                          </a:solidFill>
                          <a:latin typeface="Century Gothic" panose="020B0502020202020204" pitchFamily="34" charset="0"/>
                        </a:rPr>
                        <a:t>    addition    |   </a:t>
                      </a:r>
                      <a:r>
                        <a:rPr lang="en-GB" sz="2800" dirty="0" err="1">
                          <a:solidFill>
                            <a:srgbClr val="002060"/>
                          </a:solidFill>
                          <a:latin typeface="Century Gothic" panose="020B0502020202020204" pitchFamily="34" charset="0"/>
                        </a:rPr>
                        <a:t>dictionnaire</a:t>
                      </a:r>
                      <a:r>
                        <a:rPr lang="en-GB" sz="2800" dirty="0">
                          <a:solidFill>
                            <a:srgbClr val="002060"/>
                          </a:solidFill>
                          <a:latin typeface="Century Gothic" panose="020B0502020202020204" pitchFamily="34" charset="0"/>
                        </a:rPr>
                        <a:t>    |   impression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063606"/>
                  </a:ext>
                </a:extLst>
              </a:tr>
            </a:tbl>
          </a:graphicData>
        </a:graphic>
      </p:graphicFrame>
      <p:sp>
        <p:nvSpPr>
          <p:cNvPr id="67" name="CustomShape 23">
            <a:hlinkClick r:id="" action="ppaction://noaction">
              <a:snd r:embed="rId8" name="FS2_4.wav"/>
            </a:hlinkClick>
            <a:extLst>
              <a:ext uri="{FF2B5EF4-FFF2-40B4-BE49-F238E27FC236}">
                <a16:creationId xmlns:a16="http://schemas.microsoft.com/office/drawing/2014/main" id="{8D15E325-80E7-4311-B258-C3858ED22742}"/>
              </a:ext>
            </a:extLst>
          </p:cNvPr>
          <p:cNvSpPr/>
          <p:nvPr/>
        </p:nvSpPr>
        <p:spPr>
          <a:xfrm>
            <a:off x="475688" y="455984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sp>
        <p:nvSpPr>
          <p:cNvPr id="68" name="CustomShape 23">
            <a:hlinkClick r:id="" action="ppaction://noaction">
              <a:snd r:embed="rId9" name="FS2_5.wav"/>
            </a:hlinkClick>
            <a:extLst>
              <a:ext uri="{FF2B5EF4-FFF2-40B4-BE49-F238E27FC236}">
                <a16:creationId xmlns:a16="http://schemas.microsoft.com/office/drawing/2014/main" id="{95E3D546-4C2B-4CD8-A1E4-12D2B5ACAEA5}"/>
              </a:ext>
            </a:extLst>
          </p:cNvPr>
          <p:cNvSpPr/>
          <p:nvPr/>
        </p:nvSpPr>
        <p:spPr>
          <a:xfrm>
            <a:off x="475688" y="536054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5</a:t>
            </a:r>
            <a:endParaRPr lang="en-GB" sz="2400" kern="0" spc="-1" dirty="0">
              <a:solidFill>
                <a:prstClr val="white"/>
              </a:solidFill>
              <a:latin typeface="Century Gothic" panose="020B0502020202020204" pitchFamily="34" charset="0"/>
            </a:endParaRPr>
          </a:p>
        </p:txBody>
      </p:sp>
      <p:sp>
        <p:nvSpPr>
          <p:cNvPr id="69" name="CustomShape 23">
            <a:hlinkClick r:id="" action="ppaction://noaction">
              <a:snd r:embed="rId10" name="FS2_6.wav"/>
            </a:hlinkClick>
            <a:extLst>
              <a:ext uri="{FF2B5EF4-FFF2-40B4-BE49-F238E27FC236}">
                <a16:creationId xmlns:a16="http://schemas.microsoft.com/office/drawing/2014/main" id="{E4AC28A5-A4AA-48BB-80FF-736ED38D395A}"/>
              </a:ext>
            </a:extLst>
          </p:cNvPr>
          <p:cNvSpPr/>
          <p:nvPr/>
        </p:nvSpPr>
        <p:spPr>
          <a:xfrm>
            <a:off x="475688" y="613148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6</a:t>
            </a:r>
            <a:endParaRPr lang="en-GB" sz="2400" kern="0" spc="-1" dirty="0">
              <a:solidFill>
                <a:prstClr val="white"/>
              </a:solidFill>
              <a:latin typeface="Century Gothic" panose="020B0502020202020204" pitchFamily="34" charset="0"/>
            </a:endParaRPr>
          </a:p>
        </p:txBody>
      </p:sp>
      <p:sp>
        <p:nvSpPr>
          <p:cNvPr id="70" name="Rectangle: Rounded Corners 69">
            <a:extLst>
              <a:ext uri="{FF2B5EF4-FFF2-40B4-BE49-F238E27FC236}">
                <a16:creationId xmlns:a16="http://schemas.microsoft.com/office/drawing/2014/main" id="{9F2396EC-5B65-4ABF-A861-1A2C06AE11CC}"/>
              </a:ext>
            </a:extLst>
          </p:cNvPr>
          <p:cNvSpPr/>
          <p:nvPr/>
        </p:nvSpPr>
        <p:spPr>
          <a:xfrm>
            <a:off x="6962932" y="4535661"/>
            <a:ext cx="1977868" cy="461665"/>
          </a:xfrm>
          <a:prstGeom prst="roundRect">
            <a:avLst/>
          </a:prstGeom>
          <a:noFill/>
          <a:ln w="5715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71" name="Rectangle: Rounded Corners 70">
            <a:extLst>
              <a:ext uri="{FF2B5EF4-FFF2-40B4-BE49-F238E27FC236}">
                <a16:creationId xmlns:a16="http://schemas.microsoft.com/office/drawing/2014/main" id="{D57B29D4-047E-46A4-B9D3-2AA0EA2EB25B}"/>
              </a:ext>
            </a:extLst>
          </p:cNvPr>
          <p:cNvSpPr/>
          <p:nvPr/>
        </p:nvSpPr>
        <p:spPr>
          <a:xfrm>
            <a:off x="3762862" y="5360544"/>
            <a:ext cx="2346097" cy="461665"/>
          </a:xfrm>
          <a:prstGeom prst="roundRect">
            <a:avLst/>
          </a:prstGeom>
          <a:noFill/>
          <a:ln w="5715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72" name="Rectangle: Rounded Corners 71">
            <a:extLst>
              <a:ext uri="{FF2B5EF4-FFF2-40B4-BE49-F238E27FC236}">
                <a16:creationId xmlns:a16="http://schemas.microsoft.com/office/drawing/2014/main" id="{36983799-AD52-4ECD-942D-62C4443AD04D}"/>
              </a:ext>
            </a:extLst>
          </p:cNvPr>
          <p:cNvSpPr/>
          <p:nvPr/>
        </p:nvSpPr>
        <p:spPr>
          <a:xfrm>
            <a:off x="6688208" y="6160510"/>
            <a:ext cx="2252591" cy="461665"/>
          </a:xfrm>
          <a:prstGeom prst="roundRect">
            <a:avLst/>
          </a:prstGeom>
          <a:noFill/>
          <a:ln w="5715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73" name="Rectangle 72">
            <a:hlinkClick r:id="" action="ppaction://noaction">
              <a:snd r:embed="rId11" name="FS2i2.wav"/>
            </a:hlinkClick>
            <a:extLst>
              <a:ext uri="{FF2B5EF4-FFF2-40B4-BE49-F238E27FC236}">
                <a16:creationId xmlns:a16="http://schemas.microsoft.com/office/drawing/2014/main" id="{9618780C-5058-4D1A-B027-DB9AA95CAF03}"/>
              </a:ext>
            </a:extLst>
          </p:cNvPr>
          <p:cNvSpPr/>
          <p:nvPr/>
        </p:nvSpPr>
        <p:spPr>
          <a:xfrm>
            <a:off x="1079143" y="568466"/>
            <a:ext cx="7231936" cy="830997"/>
          </a:xfrm>
          <a:prstGeom prst="rect">
            <a:avLst/>
          </a:prstGeom>
        </p:spPr>
        <p:txBody>
          <a:bodyPr wrap="square">
            <a:spAutoFit/>
          </a:bodyPr>
          <a:lstStyle/>
          <a:p>
            <a:pPr>
              <a:defRPr/>
            </a:pPr>
            <a:r>
              <a:rPr lang="en-GB" sz="2400" b="1" dirty="0" err="1">
                <a:solidFill>
                  <a:srgbClr val="002060"/>
                </a:solidFill>
                <a:latin typeface="Century Gothic"/>
              </a:rPr>
              <a:t>Prononce</a:t>
            </a:r>
            <a:r>
              <a:rPr lang="en-GB" sz="2400" b="1" dirty="0">
                <a:solidFill>
                  <a:srgbClr val="002060"/>
                </a:solidFill>
                <a:latin typeface="Century Gothic"/>
              </a:rPr>
              <a:t> les mots pour ton/ta </a:t>
            </a:r>
            <a:r>
              <a:rPr lang="en-GB" sz="2400" b="1" dirty="0" err="1">
                <a:solidFill>
                  <a:srgbClr val="002060"/>
                </a:solidFill>
                <a:latin typeface="Century Gothic"/>
              </a:rPr>
              <a:t>partenaire</a:t>
            </a:r>
            <a:r>
              <a:rPr lang="en-GB" sz="2400" b="1" dirty="0">
                <a:solidFill>
                  <a:srgbClr val="002060"/>
                </a:solidFill>
                <a:latin typeface="Century Gothic"/>
              </a:rPr>
              <a:t>.</a:t>
            </a:r>
          </a:p>
          <a:p>
            <a:pPr>
              <a:defRPr/>
            </a:pPr>
            <a:r>
              <a:rPr lang="en-GB" sz="2400" b="1" dirty="0">
                <a:solidFill>
                  <a:srgbClr val="002060"/>
                </a:solidFill>
                <a:latin typeface="Century Gothic"/>
              </a:rPr>
              <a:t>Il/</a:t>
            </a:r>
            <a:r>
              <a:rPr lang="en-GB" sz="2400" b="1" dirty="0" err="1">
                <a:solidFill>
                  <a:srgbClr val="002060"/>
                </a:solidFill>
                <a:latin typeface="Century Gothic"/>
              </a:rPr>
              <a:t>elle</a:t>
            </a:r>
            <a:r>
              <a:rPr lang="en-GB" sz="2400" b="1" dirty="0">
                <a:solidFill>
                  <a:srgbClr val="002060"/>
                </a:solidFill>
                <a:latin typeface="Century Gothic"/>
              </a:rPr>
              <a:t> </a:t>
            </a:r>
            <a:r>
              <a:rPr lang="en-GB" sz="2400" b="1" dirty="0" err="1">
                <a:solidFill>
                  <a:srgbClr val="002060"/>
                </a:solidFill>
                <a:latin typeface="Century Gothic"/>
              </a:rPr>
              <a:t>identifie</a:t>
            </a:r>
            <a:r>
              <a:rPr lang="en-GB" sz="2400" b="1" dirty="0">
                <a:solidFill>
                  <a:srgbClr val="002060"/>
                </a:solidFill>
                <a:latin typeface="Century Gothic"/>
              </a:rPr>
              <a:t> </a:t>
            </a:r>
            <a:r>
              <a:rPr lang="en-GB" sz="2400" b="1" dirty="0" err="1">
                <a:solidFill>
                  <a:srgbClr val="002060"/>
                </a:solidFill>
                <a:latin typeface="Century Gothic"/>
              </a:rPr>
              <a:t>l’intrus</a:t>
            </a:r>
            <a:r>
              <a:rPr lang="en-GB" sz="2400" b="1" dirty="0">
                <a:solidFill>
                  <a:srgbClr val="002060"/>
                </a:solidFill>
                <a:latin typeface="Century Gothic"/>
              </a:rPr>
              <a:t>. </a:t>
            </a:r>
          </a:p>
        </p:txBody>
      </p:sp>
      <p:pic>
        <p:nvPicPr>
          <p:cNvPr id="74" name="Graphic 73" descr="Teacher">
            <a:extLst>
              <a:ext uri="{FF2B5EF4-FFF2-40B4-BE49-F238E27FC236}">
                <a16:creationId xmlns:a16="http://schemas.microsoft.com/office/drawing/2014/main" id="{227C43E3-A7C1-4A5E-995F-5DF2BFCC66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513971"/>
            <a:ext cx="1043752" cy="1043752"/>
          </a:xfrm>
          <a:prstGeom prst="rect">
            <a:avLst/>
          </a:prstGeom>
        </p:spPr>
      </p:pic>
      <p:grpSp>
        <p:nvGrpSpPr>
          <p:cNvPr id="75" name="Group 74">
            <a:extLst>
              <a:ext uri="{FF2B5EF4-FFF2-40B4-BE49-F238E27FC236}">
                <a16:creationId xmlns:a16="http://schemas.microsoft.com/office/drawing/2014/main" id="{23818733-95B3-4EDC-A0D3-FC338B5E2E4B}"/>
              </a:ext>
            </a:extLst>
          </p:cNvPr>
          <p:cNvGrpSpPr/>
          <p:nvPr/>
        </p:nvGrpSpPr>
        <p:grpSpPr>
          <a:xfrm>
            <a:off x="8257923" y="513971"/>
            <a:ext cx="914400" cy="914400"/>
            <a:chOff x="8257923" y="513971"/>
            <a:chExt cx="914400" cy="914400"/>
          </a:xfrm>
        </p:grpSpPr>
        <p:pic>
          <p:nvPicPr>
            <p:cNvPr id="76" name="Graphic 75" descr="User with solid fill">
              <a:extLst>
                <a:ext uri="{FF2B5EF4-FFF2-40B4-BE49-F238E27FC236}">
                  <a16:creationId xmlns:a16="http://schemas.microsoft.com/office/drawing/2014/main" id="{17F71B54-AC0C-471B-BFEB-02DD1B7C9A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57923" y="513971"/>
              <a:ext cx="914400" cy="914400"/>
            </a:xfrm>
            <a:prstGeom prst="rect">
              <a:avLst/>
            </a:prstGeom>
          </p:spPr>
        </p:pic>
        <p:sp>
          <p:nvSpPr>
            <p:cNvPr id="77" name="TextBox 76">
              <a:extLst>
                <a:ext uri="{FF2B5EF4-FFF2-40B4-BE49-F238E27FC236}">
                  <a16:creationId xmlns:a16="http://schemas.microsoft.com/office/drawing/2014/main" id="{8700DC82-1EED-42C3-A9B8-E47A4ECE407C}"/>
                </a:ext>
              </a:extLst>
            </p:cNvPr>
            <p:cNvSpPr txBox="1"/>
            <p:nvPr/>
          </p:nvSpPr>
          <p:spPr>
            <a:xfrm>
              <a:off x="8519363" y="909438"/>
              <a:ext cx="275772" cy="461665"/>
            </a:xfrm>
            <a:prstGeom prst="rect">
              <a:avLst/>
            </a:prstGeom>
            <a:noFill/>
          </p:spPr>
          <p:txBody>
            <a:bodyPr wrap="square" rtlCol="0">
              <a:spAutoFit/>
            </a:bodyPr>
            <a:lstStyle/>
            <a:p>
              <a:pPr>
                <a:defRPr/>
              </a:pPr>
              <a:r>
                <a:rPr lang="en-GB" sz="2400" b="1" dirty="0">
                  <a:solidFill>
                    <a:prstClr val="white"/>
                  </a:solidFill>
                  <a:latin typeface="Century Gothic" panose="020B0502020202020204" pitchFamily="34" charset="0"/>
                </a:rPr>
                <a:t>B</a:t>
              </a:r>
            </a:p>
          </p:txBody>
        </p:sp>
      </p:grpSp>
      <p:grpSp>
        <p:nvGrpSpPr>
          <p:cNvPr id="78" name="Group 77">
            <a:extLst>
              <a:ext uri="{FF2B5EF4-FFF2-40B4-BE49-F238E27FC236}">
                <a16:creationId xmlns:a16="http://schemas.microsoft.com/office/drawing/2014/main" id="{AFB5A38A-00F8-4711-B4E3-17F9EE4AFEC4}"/>
              </a:ext>
            </a:extLst>
          </p:cNvPr>
          <p:cNvGrpSpPr/>
          <p:nvPr/>
        </p:nvGrpSpPr>
        <p:grpSpPr>
          <a:xfrm>
            <a:off x="8257923" y="487572"/>
            <a:ext cx="914400" cy="914400"/>
            <a:chOff x="8257923" y="513971"/>
            <a:chExt cx="914400" cy="914400"/>
          </a:xfrm>
        </p:grpSpPr>
        <p:pic>
          <p:nvPicPr>
            <p:cNvPr id="79" name="Graphic 78" descr="User with solid fill">
              <a:extLst>
                <a:ext uri="{FF2B5EF4-FFF2-40B4-BE49-F238E27FC236}">
                  <a16:creationId xmlns:a16="http://schemas.microsoft.com/office/drawing/2014/main" id="{6EA47702-F5B6-474E-B726-807C58D711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57923" y="513971"/>
              <a:ext cx="914400" cy="914400"/>
            </a:xfrm>
            <a:prstGeom prst="rect">
              <a:avLst/>
            </a:prstGeom>
          </p:spPr>
        </p:pic>
        <p:sp>
          <p:nvSpPr>
            <p:cNvPr id="80" name="TextBox 79">
              <a:extLst>
                <a:ext uri="{FF2B5EF4-FFF2-40B4-BE49-F238E27FC236}">
                  <a16:creationId xmlns:a16="http://schemas.microsoft.com/office/drawing/2014/main" id="{C2BCA3AB-36E0-4A92-9437-6947DD53EDB0}"/>
                </a:ext>
              </a:extLst>
            </p:cNvPr>
            <p:cNvSpPr txBox="1"/>
            <p:nvPr/>
          </p:nvSpPr>
          <p:spPr>
            <a:xfrm>
              <a:off x="8519363" y="909438"/>
              <a:ext cx="275772" cy="461665"/>
            </a:xfrm>
            <a:prstGeom prst="rect">
              <a:avLst/>
            </a:prstGeom>
            <a:noFill/>
          </p:spPr>
          <p:txBody>
            <a:bodyPr wrap="square" rtlCol="0">
              <a:spAutoFit/>
            </a:bodyPr>
            <a:lstStyle/>
            <a:p>
              <a:pPr>
                <a:defRPr/>
              </a:pPr>
              <a:r>
                <a:rPr lang="en-GB" sz="2400" b="1" dirty="0">
                  <a:solidFill>
                    <a:prstClr val="white"/>
                  </a:solidFill>
                  <a:latin typeface="Century Gothic" panose="020B0502020202020204" pitchFamily="34" charset="0"/>
                </a:rPr>
                <a:t>A</a:t>
              </a:r>
            </a:p>
          </p:txBody>
        </p:sp>
      </p:grpSp>
      <p:sp>
        <p:nvSpPr>
          <p:cNvPr id="81" name="Google Shape;167;p2">
            <a:extLst>
              <a:ext uri="{FF2B5EF4-FFF2-40B4-BE49-F238E27FC236}">
                <a16:creationId xmlns:a16="http://schemas.microsoft.com/office/drawing/2014/main" id="{9C5D7127-82A9-40D5-B78C-71295BED32E4}"/>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heel(1)">
                                      <p:cBhvr>
                                        <p:cTn id="21" dur="20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heel(1)">
                                      <p:cBhvr>
                                        <p:cTn id="26" dur="2000"/>
                                        <p:tgtEl>
                                          <p:spTgt spid="6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heel(1)">
                                      <p:cBhvr>
                                        <p:cTn id="31" dur="20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9"/>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60"/>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61"/>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62"/>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6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6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heel(1)">
                                      <p:cBhvr>
                                        <p:cTn id="62" dur="2000"/>
                                        <p:tgtEl>
                                          <p:spTgt spid="7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wheel(1)">
                                      <p:cBhvr>
                                        <p:cTn id="67" dur="2000"/>
                                        <p:tgtEl>
                                          <p:spTgt spid="71"/>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wheel(1)">
                                      <p:cBhvr>
                                        <p:cTn id="72" dur="20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6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67"/>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6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6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7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7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45" presetClass="entr" presetSubtype="0"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fade">
                                      <p:cBhvr>
                                        <p:cTn id="93" dur="2000"/>
                                        <p:tgtEl>
                                          <p:spTgt spid="75"/>
                                        </p:tgtEl>
                                      </p:cBhvr>
                                    </p:animEffect>
                                    <p:anim calcmode="lin" valueType="num">
                                      <p:cBhvr>
                                        <p:cTn id="94" dur="2000" fill="hold"/>
                                        <p:tgtEl>
                                          <p:spTgt spid="75"/>
                                        </p:tgtEl>
                                        <p:attrNameLst>
                                          <p:attrName>ppt_w</p:attrName>
                                        </p:attrNameLst>
                                      </p:cBhvr>
                                      <p:tavLst>
                                        <p:tav tm="0" fmla="#ppt_w*sin(2.5*pi*$)">
                                          <p:val>
                                            <p:fltVal val="0"/>
                                          </p:val>
                                        </p:tav>
                                        <p:tav tm="100000">
                                          <p:val>
                                            <p:fltVal val="1"/>
                                          </p:val>
                                        </p:tav>
                                      </p:tavLst>
                                    </p:anim>
                                    <p:anim calcmode="lin" valueType="num">
                                      <p:cBhvr>
                                        <p:cTn id="95" dur="2000" fill="hold"/>
                                        <p:tgtEl>
                                          <p:spTgt spid="75"/>
                                        </p:tgtEl>
                                        <p:attrNameLst>
                                          <p:attrName>ppt_h</p:attrName>
                                        </p:attrNameLst>
                                      </p:cBhvr>
                                      <p:tavLst>
                                        <p:tav tm="0">
                                          <p:val>
                                            <p:strVal val="#ppt_h"/>
                                          </p:val>
                                        </p:tav>
                                        <p:tav tm="100000">
                                          <p:val>
                                            <p:strVal val="#ppt_h"/>
                                          </p:val>
                                        </p:tav>
                                      </p:tavLst>
                                    </p:anim>
                                  </p:childTnLst>
                                </p:cTn>
                              </p:par>
                              <p:par>
                                <p:cTn id="96" presetID="1" presetClass="exit" presetSubtype="0" fill="hold" nodeType="withEffect">
                                  <p:stCondLst>
                                    <p:cond delay="0"/>
                                  </p:stCondLst>
                                  <p:childTnLst>
                                    <p:set>
                                      <p:cBhvr>
                                        <p:cTn id="97" dur="1" fill="hold">
                                          <p:stCondLst>
                                            <p:cond delay="0"/>
                                          </p:stCondLst>
                                        </p:cTn>
                                        <p:tgtEl>
                                          <p:spTgt spid="7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5" presetClass="entr" presetSubtype="0" fill="hold" nodeType="clickEffect">
                                  <p:stCondLst>
                                    <p:cond delay="0"/>
                                  </p:stCondLst>
                                  <p:childTnLst>
                                    <p:set>
                                      <p:cBhvr>
                                        <p:cTn id="101" dur="1" fill="hold">
                                          <p:stCondLst>
                                            <p:cond delay="0"/>
                                          </p:stCondLst>
                                        </p:cTn>
                                        <p:tgtEl>
                                          <p:spTgt spid="78"/>
                                        </p:tgtEl>
                                        <p:attrNameLst>
                                          <p:attrName>style.visibility</p:attrName>
                                        </p:attrNameLst>
                                      </p:cBhvr>
                                      <p:to>
                                        <p:strVal val="visible"/>
                                      </p:to>
                                    </p:set>
                                    <p:animEffect transition="in" filter="fade">
                                      <p:cBhvr>
                                        <p:cTn id="102" dur="2000"/>
                                        <p:tgtEl>
                                          <p:spTgt spid="78"/>
                                        </p:tgtEl>
                                      </p:cBhvr>
                                    </p:animEffect>
                                    <p:anim calcmode="lin" valueType="num">
                                      <p:cBhvr>
                                        <p:cTn id="103" dur="2000" fill="hold"/>
                                        <p:tgtEl>
                                          <p:spTgt spid="78"/>
                                        </p:tgtEl>
                                        <p:attrNameLst>
                                          <p:attrName>ppt_w</p:attrName>
                                        </p:attrNameLst>
                                      </p:cBhvr>
                                      <p:tavLst>
                                        <p:tav tm="0" fmla="#ppt_w*sin(2.5*pi*$)">
                                          <p:val>
                                            <p:fltVal val="0"/>
                                          </p:val>
                                        </p:tav>
                                        <p:tav tm="100000">
                                          <p:val>
                                            <p:fltVal val="1"/>
                                          </p:val>
                                        </p:tav>
                                      </p:tavLst>
                                    </p:anim>
                                    <p:anim calcmode="lin" valueType="num">
                                      <p:cBhvr>
                                        <p:cTn id="104"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phic 58" descr="Teacher">
            <a:extLst>
              <a:ext uri="{FF2B5EF4-FFF2-40B4-BE49-F238E27FC236}">
                <a16:creationId xmlns:a16="http://schemas.microsoft.com/office/drawing/2014/main" id="{87C672CB-E435-483E-9321-F9B563112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89" y="643807"/>
            <a:ext cx="914400" cy="914400"/>
          </a:xfrm>
          <a:prstGeom prst="rect">
            <a:avLst/>
          </a:prstGeom>
        </p:spPr>
      </p:pic>
      <p:sp>
        <p:nvSpPr>
          <p:cNvPr id="61" name="Speech Bubble: Rectangle with Corners Rounded 60">
            <a:hlinkClick r:id="" action="ppaction://noaction">
              <a:snd r:embed="rId5" name="FS3i.wav"/>
            </a:hlinkClick>
            <a:extLst>
              <a:ext uri="{FF2B5EF4-FFF2-40B4-BE49-F238E27FC236}">
                <a16:creationId xmlns:a16="http://schemas.microsoft.com/office/drawing/2014/main" id="{3B48ACCF-4DAD-4984-A166-932C3FE5D433}"/>
              </a:ext>
            </a:extLst>
          </p:cNvPr>
          <p:cNvSpPr/>
          <p:nvPr/>
        </p:nvSpPr>
        <p:spPr>
          <a:xfrm>
            <a:off x="1084533" y="713157"/>
            <a:ext cx="7614837" cy="771498"/>
          </a:xfrm>
          <a:prstGeom prst="wedgeRoundRectCallout">
            <a:avLst>
              <a:gd name="adj1" fmla="val -58392"/>
              <a:gd name="adj2" fmla="val -5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2" name="CustomShape 3">
            <a:hlinkClick r:id="" action="ppaction://noaction">
              <a:snd r:embed="rId7" name="FS3t.wav"/>
            </a:hlinkClick>
            <a:extLst>
              <a:ext uri="{FF2B5EF4-FFF2-40B4-BE49-F238E27FC236}">
                <a16:creationId xmlns:a16="http://schemas.microsoft.com/office/drawing/2014/main" id="{976A85E5-4281-4E0F-BAB0-72DE6B3B6253}"/>
              </a:ext>
            </a:extLst>
          </p:cNvPr>
          <p:cNvSpPr/>
          <p:nvPr/>
        </p:nvSpPr>
        <p:spPr>
          <a:xfrm>
            <a:off x="3098817" y="108715"/>
            <a:ext cx="72353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Sanaya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parle de la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classe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3">
            <a:hlinkClick r:id="" action="ppaction://noaction">
              <a:snd r:embed="rId8" name="2_2.wav"/>
            </a:hlinkClick>
            <a:extLst>
              <a:ext uri="{FF2B5EF4-FFF2-40B4-BE49-F238E27FC236}">
                <a16:creationId xmlns:a16="http://schemas.microsoft.com/office/drawing/2014/main" id="{74F8CADF-42D4-4644-B82A-DFF568762576}"/>
              </a:ext>
            </a:extLst>
          </p:cNvPr>
          <p:cNvSpPr/>
          <p:nvPr/>
        </p:nvSpPr>
        <p:spPr>
          <a:xfrm>
            <a:off x="1107368" y="662191"/>
            <a:ext cx="7592002" cy="47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Elle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aime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quoi ? Elle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déteste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quoi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63" name="Table 4">
            <a:extLst>
              <a:ext uri="{FF2B5EF4-FFF2-40B4-BE49-F238E27FC236}">
                <a16:creationId xmlns:a16="http://schemas.microsoft.com/office/drawing/2014/main" id="{E452DB12-EE67-4345-8781-2BC0CA833BE4}"/>
              </a:ext>
            </a:extLst>
          </p:cNvPr>
          <p:cNvGraphicFramePr>
            <a:graphicFrameLocks noGrp="1"/>
          </p:cNvGraphicFramePr>
          <p:nvPr/>
        </p:nvGraphicFramePr>
        <p:xfrm>
          <a:off x="110212" y="1558207"/>
          <a:ext cx="11025932" cy="5155640"/>
        </p:xfrm>
        <a:graphic>
          <a:graphicData uri="http://schemas.openxmlformats.org/drawingml/2006/table">
            <a:tbl>
              <a:tblPr firstRow="1" bandRow="1">
                <a:tableStyleId>{5940675A-B579-460E-94D1-54222C63F5DA}</a:tableStyleId>
              </a:tblPr>
              <a:tblGrid>
                <a:gridCol w="647874">
                  <a:extLst>
                    <a:ext uri="{9D8B030D-6E8A-4147-A177-3AD203B41FA5}">
                      <a16:colId xmlns:a16="http://schemas.microsoft.com/office/drawing/2014/main" val="2910748462"/>
                    </a:ext>
                  </a:extLst>
                </a:gridCol>
                <a:gridCol w="1203601">
                  <a:extLst>
                    <a:ext uri="{9D8B030D-6E8A-4147-A177-3AD203B41FA5}">
                      <a16:colId xmlns:a16="http://schemas.microsoft.com/office/drawing/2014/main" val="361160588"/>
                    </a:ext>
                  </a:extLst>
                </a:gridCol>
                <a:gridCol w="1408881">
                  <a:extLst>
                    <a:ext uri="{9D8B030D-6E8A-4147-A177-3AD203B41FA5}">
                      <a16:colId xmlns:a16="http://schemas.microsoft.com/office/drawing/2014/main" val="1922615919"/>
                    </a:ext>
                  </a:extLst>
                </a:gridCol>
                <a:gridCol w="7765576">
                  <a:extLst>
                    <a:ext uri="{9D8B030D-6E8A-4147-A177-3AD203B41FA5}">
                      <a16:colId xmlns:a16="http://schemas.microsoft.com/office/drawing/2014/main" val="4125815739"/>
                    </a:ext>
                  </a:extLst>
                </a:gridCol>
              </a:tblGrid>
              <a:tr h="736520">
                <a:tc>
                  <a:txBody>
                    <a:body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chose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activité</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0" dirty="0" err="1">
                          <a:solidFill>
                            <a:srgbClr val="002060"/>
                          </a:solidFill>
                          <a:latin typeface="Century Gothic" panose="020B0502020202020204" pitchFamily="34" charset="0"/>
                        </a:rPr>
                        <a:t>en</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anglais</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71791654"/>
                  </a:ext>
                </a:extLst>
              </a:tr>
              <a:tr h="736520">
                <a:tc>
                  <a:txBody>
                    <a:bodyPr/>
                    <a:lstStyle/>
                    <a:p>
                      <a:pPr algn="ctr"/>
                      <a:r>
                        <a:rPr lang="en-GB" sz="28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942031"/>
                  </a:ext>
                </a:extLst>
              </a:tr>
              <a:tr h="736520">
                <a:tc>
                  <a:txBody>
                    <a:bodyPr/>
                    <a:lstStyle/>
                    <a:p>
                      <a:pPr algn="ctr"/>
                      <a:r>
                        <a:rPr lang="en-GB" sz="28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12879938"/>
                  </a:ext>
                </a:extLst>
              </a:tr>
              <a:tr h="736520">
                <a:tc>
                  <a:txBody>
                    <a:bodyPr/>
                    <a:lstStyle/>
                    <a:p>
                      <a:pPr algn="ctr"/>
                      <a:r>
                        <a:rPr lang="en-GB" sz="28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50301879"/>
                  </a:ext>
                </a:extLst>
              </a:tr>
              <a:tr h="736520">
                <a:tc>
                  <a:txBody>
                    <a:bodyPr/>
                    <a:lstStyle/>
                    <a:p>
                      <a:pPr algn="ctr"/>
                      <a:r>
                        <a:rPr lang="en-GB" sz="28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655483"/>
                  </a:ext>
                </a:extLst>
              </a:tr>
              <a:tr h="736520">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85927684"/>
                  </a:ext>
                </a:extLst>
              </a:tr>
              <a:tr h="736520">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67054450"/>
                  </a:ext>
                </a:extLst>
              </a:tr>
            </a:tbl>
          </a:graphicData>
        </a:graphic>
      </p:graphicFrame>
      <p:sp>
        <p:nvSpPr>
          <p:cNvPr id="71" name="Action Button: Blank 70">
            <a:hlinkClick r:id="" action="ppaction://noaction" highlightClick="1">
              <a:snd r:embed="rId9" name="FS3_1.wav"/>
            </a:hlinkClick>
            <a:extLst>
              <a:ext uri="{FF2B5EF4-FFF2-40B4-BE49-F238E27FC236}">
                <a16:creationId xmlns:a16="http://schemas.microsoft.com/office/drawing/2014/main" id="{49C1A4D2-B6B8-44AE-8BF9-49FC8A296754}"/>
              </a:ext>
            </a:extLst>
          </p:cNvPr>
          <p:cNvSpPr/>
          <p:nvPr/>
        </p:nvSpPr>
        <p:spPr>
          <a:xfrm>
            <a:off x="199345" y="2486271"/>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10" name="FS3_2.wav"/>
            </a:hlinkClick>
            <a:extLst>
              <a:ext uri="{FF2B5EF4-FFF2-40B4-BE49-F238E27FC236}">
                <a16:creationId xmlns:a16="http://schemas.microsoft.com/office/drawing/2014/main" id="{0D291079-B36C-4554-B0B0-4F866A8F9879}"/>
              </a:ext>
            </a:extLst>
          </p:cNvPr>
          <p:cNvSpPr/>
          <p:nvPr/>
        </p:nvSpPr>
        <p:spPr>
          <a:xfrm>
            <a:off x="204825" y="3252312"/>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11" name="FS3_3.wav"/>
            </a:hlinkClick>
            <a:extLst>
              <a:ext uri="{FF2B5EF4-FFF2-40B4-BE49-F238E27FC236}">
                <a16:creationId xmlns:a16="http://schemas.microsoft.com/office/drawing/2014/main" id="{51A8A6C9-B5BB-4AA6-86DA-991B7F4549DF}"/>
              </a:ext>
            </a:extLst>
          </p:cNvPr>
          <p:cNvSpPr/>
          <p:nvPr/>
        </p:nvSpPr>
        <p:spPr>
          <a:xfrm>
            <a:off x="204824" y="3940462"/>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12" name="FS3_4.wav"/>
            </a:hlinkClick>
            <a:extLst>
              <a:ext uri="{FF2B5EF4-FFF2-40B4-BE49-F238E27FC236}">
                <a16:creationId xmlns:a16="http://schemas.microsoft.com/office/drawing/2014/main" id="{D5F3D157-73B7-4973-B955-3CF9BB272275}"/>
              </a:ext>
            </a:extLst>
          </p:cNvPr>
          <p:cNvSpPr/>
          <p:nvPr/>
        </p:nvSpPr>
        <p:spPr>
          <a:xfrm>
            <a:off x="202145" y="4694704"/>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13" name="FS3_5.wav"/>
            </a:hlinkClick>
            <a:extLst>
              <a:ext uri="{FF2B5EF4-FFF2-40B4-BE49-F238E27FC236}">
                <a16:creationId xmlns:a16="http://schemas.microsoft.com/office/drawing/2014/main" id="{EE68FD65-A5C1-4D1D-9BB8-4A670A1FADD4}"/>
              </a:ext>
            </a:extLst>
          </p:cNvPr>
          <p:cNvSpPr/>
          <p:nvPr/>
        </p:nvSpPr>
        <p:spPr>
          <a:xfrm>
            <a:off x="190119" y="5408306"/>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4" name="FS3_6.wav"/>
            </a:hlinkClick>
            <a:extLst>
              <a:ext uri="{FF2B5EF4-FFF2-40B4-BE49-F238E27FC236}">
                <a16:creationId xmlns:a16="http://schemas.microsoft.com/office/drawing/2014/main" id="{6D79FAE1-FC83-4BAB-AFC5-BF638E41F560}"/>
              </a:ext>
            </a:extLst>
          </p:cNvPr>
          <p:cNvSpPr/>
          <p:nvPr/>
        </p:nvSpPr>
        <p:spPr>
          <a:xfrm>
            <a:off x="199344" y="6180740"/>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112" name="Picture 111">
            <a:extLst>
              <a:ext uri="{FF2B5EF4-FFF2-40B4-BE49-F238E27FC236}">
                <a16:creationId xmlns:a16="http://schemas.microsoft.com/office/drawing/2014/main" id="{BF90DBBC-AD53-49D3-B930-37B2C47DE6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2361152"/>
            <a:ext cx="498794" cy="519576"/>
          </a:xfrm>
          <a:prstGeom prst="rect">
            <a:avLst/>
          </a:prstGeom>
        </p:spPr>
      </p:pic>
      <p:sp>
        <p:nvSpPr>
          <p:cNvPr id="113" name="CustomShape 3">
            <a:extLst>
              <a:ext uri="{FF2B5EF4-FFF2-40B4-BE49-F238E27FC236}">
                <a16:creationId xmlns:a16="http://schemas.microsoft.com/office/drawing/2014/main" id="{44FBA2F8-F62C-47EC-82A3-B29CE51936AB}"/>
              </a:ext>
            </a:extLst>
          </p:cNvPr>
          <p:cNvSpPr/>
          <p:nvPr/>
        </p:nvSpPr>
        <p:spPr>
          <a:xfrm>
            <a:off x="3492630" y="2429844"/>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like English but I prefer French.</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4" name="Picture 113">
            <a:extLst>
              <a:ext uri="{FF2B5EF4-FFF2-40B4-BE49-F238E27FC236}">
                <a16:creationId xmlns:a16="http://schemas.microsoft.com/office/drawing/2014/main" id="{CA121B05-4ADD-4B66-B67A-5B575C0A9F3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6179" y="3127193"/>
            <a:ext cx="498794" cy="519576"/>
          </a:xfrm>
          <a:prstGeom prst="rect">
            <a:avLst/>
          </a:prstGeom>
        </p:spPr>
      </p:pic>
      <p:sp>
        <p:nvSpPr>
          <p:cNvPr id="115" name="CustomShape 3">
            <a:extLst>
              <a:ext uri="{FF2B5EF4-FFF2-40B4-BE49-F238E27FC236}">
                <a16:creationId xmlns:a16="http://schemas.microsoft.com/office/drawing/2014/main" id="{C190B68B-91B9-4748-888A-60507DC38074}"/>
              </a:ext>
            </a:extLst>
          </p:cNvPr>
          <p:cNvSpPr/>
          <p:nvPr/>
        </p:nvSpPr>
        <p:spPr>
          <a:xfrm>
            <a:off x="3544142" y="319052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like reading magazines in French.</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6" name="Picture 115">
            <a:extLst>
              <a:ext uri="{FF2B5EF4-FFF2-40B4-BE49-F238E27FC236}">
                <a16:creationId xmlns:a16="http://schemas.microsoft.com/office/drawing/2014/main" id="{B9B423D8-3F84-44EB-9DA7-FFEF3D4518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4755" y="3877135"/>
            <a:ext cx="498794" cy="519576"/>
          </a:xfrm>
          <a:prstGeom prst="rect">
            <a:avLst/>
          </a:prstGeom>
        </p:spPr>
      </p:pic>
      <p:sp>
        <p:nvSpPr>
          <p:cNvPr id="117" name="CustomShape 3">
            <a:extLst>
              <a:ext uri="{FF2B5EF4-FFF2-40B4-BE49-F238E27FC236}">
                <a16:creationId xmlns:a16="http://schemas.microsoft.com/office/drawing/2014/main" id="{CB6EEC6E-DA7C-433F-89B2-5F6B894130B1}"/>
              </a:ext>
            </a:extLst>
          </p:cNvPr>
          <p:cNvSpPr/>
          <p:nvPr/>
        </p:nvSpPr>
        <p:spPr>
          <a:xfrm>
            <a:off x="3502718" y="3940462"/>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hate studying for a test.</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8" name="Picture 117">
            <a:extLst>
              <a:ext uri="{FF2B5EF4-FFF2-40B4-BE49-F238E27FC236}">
                <a16:creationId xmlns:a16="http://schemas.microsoft.com/office/drawing/2014/main" id="{38B67E50-3D4C-4F49-90BF-3E5893BB9A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4556976"/>
            <a:ext cx="498794" cy="519576"/>
          </a:xfrm>
          <a:prstGeom prst="rect">
            <a:avLst/>
          </a:prstGeom>
        </p:spPr>
      </p:pic>
      <p:sp>
        <p:nvSpPr>
          <p:cNvPr id="119" name="CustomShape 3">
            <a:extLst>
              <a:ext uri="{FF2B5EF4-FFF2-40B4-BE49-F238E27FC236}">
                <a16:creationId xmlns:a16="http://schemas.microsoft.com/office/drawing/2014/main" id="{B3CF7237-928A-4F80-A520-F24A1B2AB20C}"/>
              </a:ext>
            </a:extLst>
          </p:cNvPr>
          <p:cNvSpPr/>
          <p:nvPr/>
        </p:nvSpPr>
        <p:spPr>
          <a:xfrm>
            <a:off x="3502718" y="464890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like speaking with my partner.</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0" name="Picture 119">
            <a:extLst>
              <a:ext uri="{FF2B5EF4-FFF2-40B4-BE49-F238E27FC236}">
                <a16:creationId xmlns:a16="http://schemas.microsoft.com/office/drawing/2014/main" id="{E6617CA8-0817-4787-8880-0FB6E536FD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6473" y="5357961"/>
            <a:ext cx="498794" cy="519576"/>
          </a:xfrm>
          <a:prstGeom prst="rect">
            <a:avLst/>
          </a:prstGeom>
        </p:spPr>
      </p:pic>
      <p:sp>
        <p:nvSpPr>
          <p:cNvPr id="121" name="CustomShape 3">
            <a:extLst>
              <a:ext uri="{FF2B5EF4-FFF2-40B4-BE49-F238E27FC236}">
                <a16:creationId xmlns:a16="http://schemas.microsoft.com/office/drawing/2014/main" id="{E4A3444D-116C-41D3-9CFE-A4607B0DEA5D}"/>
              </a:ext>
            </a:extLst>
          </p:cNvPr>
          <p:cNvSpPr/>
          <p:nvPr/>
        </p:nvSpPr>
        <p:spPr>
          <a:xfrm>
            <a:off x="3502718" y="536512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hate being scared.</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2" name="Picture 121">
            <a:extLst>
              <a:ext uri="{FF2B5EF4-FFF2-40B4-BE49-F238E27FC236}">
                <a16:creationId xmlns:a16="http://schemas.microsoft.com/office/drawing/2014/main" id="{562B6031-B6DA-4A8E-A6D6-E75D399C16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5995726"/>
            <a:ext cx="498794" cy="519576"/>
          </a:xfrm>
          <a:prstGeom prst="rect">
            <a:avLst/>
          </a:prstGeom>
        </p:spPr>
      </p:pic>
      <p:sp>
        <p:nvSpPr>
          <p:cNvPr id="123" name="CustomShape 3">
            <a:extLst>
              <a:ext uri="{FF2B5EF4-FFF2-40B4-BE49-F238E27FC236}">
                <a16:creationId xmlns:a16="http://schemas.microsoft.com/office/drawing/2014/main" id="{0E614841-1E46-499B-9432-82E3A2DEECB6}"/>
              </a:ext>
            </a:extLst>
          </p:cNvPr>
          <p:cNvSpPr/>
          <p:nvPr/>
        </p:nvSpPr>
        <p:spPr>
          <a:xfrm>
            <a:off x="3502718" y="6067567"/>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hate the ‘Happy birthday’ song.</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3">
            <a:hlinkClick r:id="" action="ppaction://noaction">
              <a:snd r:embed="rId16" name="2_3.wav"/>
            </a:hlinkClick>
            <a:extLst>
              <a:ext uri="{FF2B5EF4-FFF2-40B4-BE49-F238E27FC236}">
                <a16:creationId xmlns:a16="http://schemas.microsoft.com/office/drawing/2014/main" id="{10EC9318-98FF-4783-8049-AB92E2B4F895}"/>
              </a:ext>
            </a:extLst>
          </p:cNvPr>
          <p:cNvSpPr/>
          <p:nvPr/>
        </p:nvSpPr>
        <p:spPr>
          <a:xfrm>
            <a:off x="1084533" y="1034777"/>
            <a:ext cx="7592002" cy="5159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C’est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chose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activité</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descr="A child's drawing of a child&#10;&#10;Description automatically generated with low confidence">
            <a:extLst>
              <a:ext uri="{FF2B5EF4-FFF2-40B4-BE49-F238E27FC236}">
                <a16:creationId xmlns:a16="http://schemas.microsoft.com/office/drawing/2014/main" id="{FC9F75EC-C9AC-47B9-841D-FE65B6C5A2B8}"/>
              </a:ext>
            </a:extLst>
          </p:cNvPr>
          <p:cNvPicPr>
            <a:picLocks noChangeAspect="1"/>
          </p:cNvPicPr>
          <p:nvPr/>
        </p:nvPicPr>
        <p:blipFill rotWithShape="1">
          <a:blip r:embed="rId17">
            <a:extLst>
              <a:ext uri="{28A0092B-C50C-407E-A947-70E740481C1C}">
                <a14:useLocalDpi xmlns:a14="http://schemas.microsoft.com/office/drawing/2010/main" val="0"/>
              </a:ext>
            </a:extLst>
          </a:blip>
          <a:srcRect b="46068"/>
          <a:stretch/>
        </p:blipFill>
        <p:spPr>
          <a:xfrm>
            <a:off x="9514028" y="110285"/>
            <a:ext cx="1609570" cy="1458941"/>
          </a:xfrm>
          <a:prstGeom prst="rect">
            <a:avLst/>
          </a:prstGeom>
        </p:spPr>
      </p:pic>
      <p:sp>
        <p:nvSpPr>
          <p:cNvPr id="33" name="Google Shape;167;p2">
            <a:extLst>
              <a:ext uri="{FF2B5EF4-FFF2-40B4-BE49-F238E27FC236}">
                <a16:creationId xmlns:a16="http://schemas.microsoft.com/office/drawing/2014/main" id="{476D2674-36EA-4950-89DF-022671DB9C76}"/>
              </a:ext>
            </a:extLst>
          </p:cNvPr>
          <p:cNvSpPr/>
          <p:nvPr/>
        </p:nvSpPr>
        <p:spPr>
          <a:xfrm>
            <a:off x="115295" y="19382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5" grpId="0"/>
      <p:bldP spid="117" grpId="0"/>
      <p:bldP spid="119" grpId="0"/>
      <p:bldP spid="121" grpId="0"/>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Teacher">
            <a:extLst>
              <a:ext uri="{FF2B5EF4-FFF2-40B4-BE49-F238E27FC236}">
                <a16:creationId xmlns:a16="http://schemas.microsoft.com/office/drawing/2014/main" id="{6108CFEA-83EC-4B34-A3E6-CF0089344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667" y="522885"/>
            <a:ext cx="914400" cy="914400"/>
          </a:xfrm>
          <a:prstGeom prst="rect">
            <a:avLst/>
          </a:prstGeom>
        </p:spPr>
      </p:pic>
      <p:sp>
        <p:nvSpPr>
          <p:cNvPr id="14" name="Speech Bubble: Rectangle with Corners Rounded 13">
            <a:hlinkClick r:id="" action="ppaction://noaction">
              <a:snd r:embed="rId11" name="FS4i.wav"/>
            </a:hlinkClick>
            <a:extLst>
              <a:ext uri="{FF2B5EF4-FFF2-40B4-BE49-F238E27FC236}">
                <a16:creationId xmlns:a16="http://schemas.microsoft.com/office/drawing/2014/main" id="{ECCF6BEB-B412-437A-8DDA-9781AF9A13A8}"/>
              </a:ext>
            </a:extLst>
          </p:cNvPr>
          <p:cNvSpPr/>
          <p:nvPr/>
        </p:nvSpPr>
        <p:spPr>
          <a:xfrm>
            <a:off x="892021" y="691416"/>
            <a:ext cx="10515599" cy="474368"/>
          </a:xfrm>
          <a:prstGeom prst="wedgeRoundRectCallout">
            <a:avLst>
              <a:gd name="adj1" fmla="val -53302"/>
              <a:gd name="adj2" fmla="val 167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6" name="Rectangle 5">
            <a:hlinkClick r:id="" action="ppaction://noaction">
              <a:snd r:embed="rId11" name="FS4i.wav"/>
            </a:hlinkClick>
            <a:extLst>
              <a:ext uri="{FF2B5EF4-FFF2-40B4-BE49-F238E27FC236}">
                <a16:creationId xmlns:a16="http://schemas.microsoft.com/office/drawing/2014/main" id="{67F195E3-B4A8-4B57-84B5-E286C7573A0E}"/>
              </a:ext>
            </a:extLst>
          </p:cNvPr>
          <p:cNvSpPr/>
          <p:nvPr/>
        </p:nvSpPr>
        <p:spPr>
          <a:xfrm>
            <a:off x="863086" y="679921"/>
            <a:ext cx="10734428"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Lis les phrases et écris une phrase correspondante avec ‘aimer’ ou ‘détester’.</a:t>
            </a:r>
            <a:endParaRPr kumimoji="0" lang="en-GB" sz="2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8" descr="Icon&#10;&#10;Description automatically generated">
            <a:extLst>
              <a:ext uri="{FF2B5EF4-FFF2-40B4-BE49-F238E27FC236}">
                <a16:creationId xmlns:a16="http://schemas.microsoft.com/office/drawing/2014/main" id="{69F83371-A71E-41BB-89DA-E063C2CDE76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48322" y="80118"/>
            <a:ext cx="914400" cy="914400"/>
          </a:xfrm>
          <a:prstGeom prst="rect">
            <a:avLst/>
          </a:prstGeom>
        </p:spPr>
      </p:pic>
      <p:sp>
        <p:nvSpPr>
          <p:cNvPr id="10" name="Title 2">
            <a:extLst>
              <a:ext uri="{FF2B5EF4-FFF2-40B4-BE49-F238E27FC236}">
                <a16:creationId xmlns:a16="http://schemas.microsoft.com/office/drawing/2014/main" id="{6E892FF3-B114-4303-A7C5-12665F802605}"/>
              </a:ext>
            </a:extLst>
          </p:cNvPr>
          <p:cNvSpPr txBox="1">
            <a:spLocks/>
          </p:cNvSpPr>
          <p:nvPr/>
        </p:nvSpPr>
        <p:spPr>
          <a:xfrm>
            <a:off x="11542545" y="1035062"/>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lire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1" name="Title 2">
            <a:extLst>
              <a:ext uri="{FF2B5EF4-FFF2-40B4-BE49-F238E27FC236}">
                <a16:creationId xmlns:a16="http://schemas.microsoft.com/office/drawing/2014/main" id="{C0A5E462-1332-49E4-93D9-1E506A500F16}"/>
              </a:ext>
            </a:extLst>
          </p:cNvPr>
          <p:cNvSpPr txBox="1">
            <a:spLocks/>
          </p:cNvSpPr>
          <p:nvPr/>
        </p:nvSpPr>
        <p:spPr>
          <a:xfrm>
            <a:off x="11236688" y="2455938"/>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2" name="Picture 11" descr="Icon&#10;&#10;Description automatically generated">
            <a:extLst>
              <a:ext uri="{FF2B5EF4-FFF2-40B4-BE49-F238E27FC236}">
                <a16:creationId xmlns:a16="http://schemas.microsoft.com/office/drawing/2014/main" id="{5F01B2D8-33F4-4F65-AF67-C75CD25EDC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80405" y="1484655"/>
            <a:ext cx="911595" cy="914400"/>
          </a:xfrm>
          <a:prstGeom prst="rect">
            <a:avLst/>
          </a:prstGeom>
        </p:spPr>
      </p:pic>
      <p:sp>
        <p:nvSpPr>
          <p:cNvPr id="15" name="Rectangle 14">
            <a:hlinkClick r:id="" action="ppaction://noaction">
              <a:snd r:embed="rId14" name="FS4_ex.wav"/>
            </a:hlinkClick>
            <a:extLst>
              <a:ext uri="{FF2B5EF4-FFF2-40B4-BE49-F238E27FC236}">
                <a16:creationId xmlns:a16="http://schemas.microsoft.com/office/drawing/2014/main" id="{4102DAE3-EAC7-44FD-AA97-B936D81184B5}"/>
              </a:ext>
            </a:extLst>
          </p:cNvPr>
          <p:cNvSpPr/>
          <p:nvPr/>
        </p:nvSpPr>
        <p:spPr>
          <a:xfrm>
            <a:off x="123171" y="1426140"/>
            <a:ext cx="155206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Exemple</a:t>
            </a:r>
            <a:r>
              <a:rPr kumimoji="0" lang="es-A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2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peech Bubble: Rectangle with Corners Rounded 15">
            <a:extLst>
              <a:ext uri="{FF2B5EF4-FFF2-40B4-BE49-F238E27FC236}">
                <a16:creationId xmlns:a16="http://schemas.microsoft.com/office/drawing/2014/main" id="{B11D197D-7E21-4304-B52A-A34BDB5C54FD}"/>
              </a:ext>
            </a:extLst>
          </p:cNvPr>
          <p:cNvSpPr/>
          <p:nvPr/>
        </p:nvSpPr>
        <p:spPr>
          <a:xfrm>
            <a:off x="1701457" y="1286152"/>
            <a:ext cx="4044250" cy="999769"/>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hlinkClick r:id="" action="ppaction://noaction">
                  <a:snd r:embed="rId14" name="FS4_ex.wav"/>
                </a:hlinkClick>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facile de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Oval 16">
            <a:hlinkClick r:id="" action="ppaction://noaction">
              <a:snd r:embed="rId15" name="FS4_1.wav"/>
            </a:hlinkClick>
            <a:extLst>
              <a:ext uri="{FF2B5EF4-FFF2-40B4-BE49-F238E27FC236}">
                <a16:creationId xmlns:a16="http://schemas.microsoft.com/office/drawing/2014/main" id="{F36BBFCC-BA96-42F0-A4BE-28BB4966029B}"/>
              </a:ext>
            </a:extLst>
          </p:cNvPr>
          <p:cNvSpPr/>
          <p:nvPr/>
        </p:nvSpPr>
        <p:spPr>
          <a:xfrm>
            <a:off x="383856" y="317705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3" name="Rectangle 2">
            <a:extLst>
              <a:ext uri="{FF2B5EF4-FFF2-40B4-BE49-F238E27FC236}">
                <a16:creationId xmlns:a16="http://schemas.microsoft.com/office/drawing/2014/main" id="{79F2C6D9-4ECA-424B-B39C-777A24C920AC}"/>
              </a:ext>
            </a:extLst>
          </p:cNvPr>
          <p:cNvSpPr/>
          <p:nvPr/>
        </p:nvSpPr>
        <p:spPr>
          <a:xfrm>
            <a:off x="1858406" y="1916351"/>
            <a:ext cx="3730352"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speaking in French.]</a:t>
            </a:r>
          </a:p>
        </p:txBody>
      </p:sp>
      <p:sp>
        <p:nvSpPr>
          <p:cNvPr id="18" name="Oval 17">
            <a:hlinkClick r:id="" action="ppaction://noaction">
              <a:snd r:embed="rId16" name="FS4_2.wav"/>
            </a:hlinkClick>
            <a:extLst>
              <a:ext uri="{FF2B5EF4-FFF2-40B4-BE49-F238E27FC236}">
                <a16:creationId xmlns:a16="http://schemas.microsoft.com/office/drawing/2014/main" id="{EDDC0F96-7E1C-46CB-94DF-56FF740DD7EB}"/>
              </a:ext>
            </a:extLst>
          </p:cNvPr>
          <p:cNvSpPr/>
          <p:nvPr/>
        </p:nvSpPr>
        <p:spPr>
          <a:xfrm>
            <a:off x="383856" y="488782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19" name="Oval 18">
            <a:hlinkClick r:id="" action="ppaction://noaction">
              <a:snd r:embed="rId17" name="FS4_3.wav"/>
            </a:hlinkClick>
            <a:extLst>
              <a:ext uri="{FF2B5EF4-FFF2-40B4-BE49-F238E27FC236}">
                <a16:creationId xmlns:a16="http://schemas.microsoft.com/office/drawing/2014/main" id="{FBAD7972-FEC3-4EB0-8E28-0A3702D19D43}"/>
              </a:ext>
            </a:extLst>
          </p:cNvPr>
          <p:cNvSpPr/>
          <p:nvPr/>
        </p:nvSpPr>
        <p:spPr>
          <a:xfrm>
            <a:off x="6096231" y="1500744"/>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20" name="Oval 19">
            <a:hlinkClick r:id="" action="ppaction://noaction">
              <a:snd r:embed="rId18" name="FS4_4.wav"/>
            </a:hlinkClick>
            <a:extLst>
              <a:ext uri="{FF2B5EF4-FFF2-40B4-BE49-F238E27FC236}">
                <a16:creationId xmlns:a16="http://schemas.microsoft.com/office/drawing/2014/main" id="{8A1F21EF-7F41-4795-B71D-1F8DB8EE6E03}"/>
              </a:ext>
            </a:extLst>
          </p:cNvPr>
          <p:cNvSpPr/>
          <p:nvPr/>
        </p:nvSpPr>
        <p:spPr>
          <a:xfrm>
            <a:off x="6096000" y="313864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21" name="Oval 20">
            <a:hlinkClick r:id="" action="ppaction://noaction">
              <a:snd r:embed="rId19" name="FS4_5.wav"/>
            </a:hlinkClick>
            <a:extLst>
              <a:ext uri="{FF2B5EF4-FFF2-40B4-BE49-F238E27FC236}">
                <a16:creationId xmlns:a16="http://schemas.microsoft.com/office/drawing/2014/main" id="{5A3C00CA-0D56-41A3-866D-0ABACD071976}"/>
              </a:ext>
            </a:extLst>
          </p:cNvPr>
          <p:cNvSpPr/>
          <p:nvPr/>
        </p:nvSpPr>
        <p:spPr>
          <a:xfrm>
            <a:off x="6111151" y="488782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22" name="Speech Bubble: Rectangle with Corners Rounded 21">
            <a:extLst>
              <a:ext uri="{FF2B5EF4-FFF2-40B4-BE49-F238E27FC236}">
                <a16:creationId xmlns:a16="http://schemas.microsoft.com/office/drawing/2014/main" id="{B77701C5-F64F-4DB3-BF89-C54B1B5EB2C2}"/>
              </a:ext>
            </a:extLst>
          </p:cNvPr>
          <p:cNvSpPr/>
          <p:nvPr/>
        </p:nvSpPr>
        <p:spPr>
          <a:xfrm>
            <a:off x="1247300" y="2977165"/>
            <a:ext cx="4697068" cy="79051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des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super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des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Speech Bubble: Rectangle with Corners Rounded 22">
            <a:extLst>
              <a:ext uri="{FF2B5EF4-FFF2-40B4-BE49-F238E27FC236}">
                <a16:creationId xmlns:a16="http://schemas.microsoft.com/office/drawing/2014/main" id="{E471D14E-1990-41D5-A72B-E8A3AA8D33A4}"/>
              </a:ext>
            </a:extLst>
          </p:cNvPr>
          <p:cNvSpPr/>
          <p:nvPr/>
        </p:nvSpPr>
        <p:spPr>
          <a:xfrm>
            <a:off x="1280650" y="4772776"/>
            <a:ext cx="4697067" cy="137206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Enseigner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mots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drôle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enseigner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mots à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chat.</a:t>
            </a:r>
          </a:p>
        </p:txBody>
      </p:sp>
      <p:sp>
        <p:nvSpPr>
          <p:cNvPr id="24" name="Rectangle 23">
            <a:extLst>
              <a:ext uri="{FF2B5EF4-FFF2-40B4-BE49-F238E27FC236}">
                <a16:creationId xmlns:a16="http://schemas.microsoft.com/office/drawing/2014/main" id="{F1FB5437-8F2D-400A-882F-1703F8492577}"/>
              </a:ext>
            </a:extLst>
          </p:cNvPr>
          <p:cNvSpPr/>
          <p:nvPr/>
        </p:nvSpPr>
        <p:spPr>
          <a:xfrm>
            <a:off x="1350933" y="3344088"/>
            <a:ext cx="4506768"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studying</a:t>
            </a:r>
            <a:r>
              <a:rPr kumimoji="0" lang="en-GB" sz="2000" b="0" i="0" u="none" strike="noStrike" kern="1200" cap="none" spc="0" normalizeH="0" noProof="0" dirty="0">
                <a:ln>
                  <a:noFill/>
                </a:ln>
                <a:solidFill>
                  <a:srgbClr val="26859D"/>
                </a:solidFill>
                <a:effectLst/>
                <a:uLnTx/>
                <a:uFillTx/>
                <a:latin typeface="Century Gothic" panose="020B0502020202020204" pitchFamily="34" charset="0"/>
                <a:ea typeface="+mn-ea"/>
                <a:cs typeface="+mn-cs"/>
              </a:rPr>
              <a:t> with (some) friends</a:t>
            </a: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a:t>
            </a:r>
          </a:p>
        </p:txBody>
      </p:sp>
      <p:sp>
        <p:nvSpPr>
          <p:cNvPr id="25" name="Rectangle 24">
            <a:extLst>
              <a:ext uri="{FF2B5EF4-FFF2-40B4-BE49-F238E27FC236}">
                <a16:creationId xmlns:a16="http://schemas.microsoft.com/office/drawing/2014/main" id="{2193C430-419A-4B1D-B5F9-0F6E44A0F78E}"/>
              </a:ext>
            </a:extLst>
          </p:cNvPr>
          <p:cNvSpPr/>
          <p:nvPr/>
        </p:nvSpPr>
        <p:spPr>
          <a:xfrm>
            <a:off x="1409182" y="5431860"/>
            <a:ext cx="4308108" cy="700714"/>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teaching words to my cat.]</a:t>
            </a:r>
          </a:p>
        </p:txBody>
      </p:sp>
      <p:sp>
        <p:nvSpPr>
          <p:cNvPr id="26" name="Speech Bubble: Rectangle with Corners Rounded 25">
            <a:extLst>
              <a:ext uri="{FF2B5EF4-FFF2-40B4-BE49-F238E27FC236}">
                <a16:creationId xmlns:a16="http://schemas.microsoft.com/office/drawing/2014/main" id="{51043F7E-9B97-43A8-B70A-580EE9260113}"/>
              </a:ext>
            </a:extLst>
          </p:cNvPr>
          <p:cNvSpPr/>
          <p:nvPr/>
        </p:nvSpPr>
        <p:spPr>
          <a:xfrm>
            <a:off x="6710554" y="1294912"/>
            <a:ext cx="4399792" cy="137206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génial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d’écouter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chansons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chansons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Rectangle 26">
            <a:extLst>
              <a:ext uri="{FF2B5EF4-FFF2-40B4-BE49-F238E27FC236}">
                <a16:creationId xmlns:a16="http://schemas.microsoft.com/office/drawing/2014/main" id="{CC396F9F-02D2-4397-B75E-0665F9704E71}"/>
              </a:ext>
            </a:extLst>
          </p:cNvPr>
          <p:cNvSpPr/>
          <p:nvPr/>
        </p:nvSpPr>
        <p:spPr>
          <a:xfrm>
            <a:off x="6829926" y="1996583"/>
            <a:ext cx="4080812" cy="634198"/>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listening to (some) songs in French.]</a:t>
            </a:r>
          </a:p>
        </p:txBody>
      </p:sp>
      <p:sp>
        <p:nvSpPr>
          <p:cNvPr id="28" name="Speech Bubble: Rectangle with Corners Rounded 27">
            <a:extLst>
              <a:ext uri="{FF2B5EF4-FFF2-40B4-BE49-F238E27FC236}">
                <a16:creationId xmlns:a16="http://schemas.microsoft.com/office/drawing/2014/main" id="{39FDA782-4EE5-4C3B-B377-2A7D68C6D009}"/>
              </a:ext>
            </a:extLst>
          </p:cNvPr>
          <p:cNvSpPr/>
          <p:nvPr/>
        </p:nvSpPr>
        <p:spPr>
          <a:xfrm>
            <a:off x="6975603" y="3138297"/>
            <a:ext cx="4952539" cy="79051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difficile de poser des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poser des questions.</a:t>
            </a:r>
          </a:p>
        </p:txBody>
      </p:sp>
      <p:sp>
        <p:nvSpPr>
          <p:cNvPr id="29" name="Rectangle 28">
            <a:extLst>
              <a:ext uri="{FF2B5EF4-FFF2-40B4-BE49-F238E27FC236}">
                <a16:creationId xmlns:a16="http://schemas.microsoft.com/office/drawing/2014/main" id="{08DFD4B5-8FB4-4896-B791-6A20FDF59715}"/>
              </a:ext>
            </a:extLst>
          </p:cNvPr>
          <p:cNvSpPr/>
          <p:nvPr/>
        </p:nvSpPr>
        <p:spPr>
          <a:xfrm>
            <a:off x="7111739" y="3568954"/>
            <a:ext cx="3860005"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hate asking questions.]</a:t>
            </a:r>
          </a:p>
        </p:txBody>
      </p:sp>
      <p:sp>
        <p:nvSpPr>
          <p:cNvPr id="30" name="Speech Bubble: Rectangle with Corners Rounded 29">
            <a:extLst>
              <a:ext uri="{FF2B5EF4-FFF2-40B4-BE49-F238E27FC236}">
                <a16:creationId xmlns:a16="http://schemas.microsoft.com/office/drawing/2014/main" id="{63B77646-FC95-45D4-A657-1EB912F71480}"/>
              </a:ext>
            </a:extLst>
          </p:cNvPr>
          <p:cNvSpPr/>
          <p:nvPr/>
        </p:nvSpPr>
        <p:spPr>
          <a:xfrm>
            <a:off x="7003107" y="4400132"/>
            <a:ext cx="5017002" cy="127820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Chercher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ligne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idéal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chercher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ligne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Rectangle 30">
            <a:extLst>
              <a:ext uri="{FF2B5EF4-FFF2-40B4-BE49-F238E27FC236}">
                <a16:creationId xmlns:a16="http://schemas.microsoft.com/office/drawing/2014/main" id="{515FE569-D9DF-48F8-8771-5B5FE899D71B}"/>
              </a:ext>
            </a:extLst>
          </p:cNvPr>
          <p:cNvSpPr/>
          <p:nvPr/>
        </p:nvSpPr>
        <p:spPr>
          <a:xfrm>
            <a:off x="7163721" y="5172944"/>
            <a:ext cx="4816403" cy="430631"/>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a:t>
            </a:r>
            <a:r>
              <a:rPr lang="en-GB" sz="2000" dirty="0">
                <a:solidFill>
                  <a:srgbClr val="26859D"/>
                </a:solidFill>
                <a:latin typeface="Century Gothic" panose="020B0502020202020204" pitchFamily="34" charset="0"/>
              </a:rPr>
              <a:t>looking for</a:t>
            </a: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 (some) info online.]</a:t>
            </a:r>
          </a:p>
        </p:txBody>
      </p:sp>
      <p:sp>
        <p:nvSpPr>
          <p:cNvPr id="32" name="Google Shape;167;p2">
            <a:extLst>
              <a:ext uri="{FF2B5EF4-FFF2-40B4-BE49-F238E27FC236}">
                <a16:creationId xmlns:a16="http://schemas.microsoft.com/office/drawing/2014/main" id="{A6DD1821-ECD8-4F63-9B4C-80364D7026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553E7CF4-250C-48C8-A701-B98BEEB0724A}"/>
              </a:ext>
            </a:extLst>
          </p:cNvPr>
          <p:cNvPicPr>
            <a:picLocks noChangeAspect="1"/>
          </p:cNvPicPr>
          <p:nvPr/>
        </p:nvPicPr>
        <p:blipFill>
          <a:blip r:embed="rId20"/>
          <a:stretch>
            <a:fillRect/>
          </a:stretch>
        </p:blipFill>
        <p:spPr>
          <a:xfrm>
            <a:off x="5944368" y="5603575"/>
            <a:ext cx="1219353" cy="1194966"/>
          </a:xfrm>
          <a:prstGeom prst="rect">
            <a:avLst/>
          </a:prstGeom>
        </p:spPr>
      </p:pic>
      <p:pic>
        <p:nvPicPr>
          <p:cNvPr id="33" name="Picture 32" descr="A child's drawing of a child&#10;&#10;Description automatically generated with low confidence">
            <a:extLst>
              <a:ext uri="{FF2B5EF4-FFF2-40B4-BE49-F238E27FC236}">
                <a16:creationId xmlns:a16="http://schemas.microsoft.com/office/drawing/2014/main" id="{09C97873-B41B-4C72-9A4D-CE7038192421}"/>
              </a:ext>
            </a:extLst>
          </p:cNvPr>
          <p:cNvPicPr>
            <a:picLocks noChangeAspect="1"/>
          </p:cNvPicPr>
          <p:nvPr/>
        </p:nvPicPr>
        <p:blipFill rotWithShape="1">
          <a:blip r:embed="rId21">
            <a:extLst>
              <a:ext uri="{28A0092B-C50C-407E-A947-70E740481C1C}">
                <a14:useLocalDpi xmlns:a14="http://schemas.microsoft.com/office/drawing/2010/main" val="0"/>
              </a:ext>
            </a:extLst>
          </a:blip>
          <a:srcRect b="46068"/>
          <a:stretch/>
        </p:blipFill>
        <p:spPr>
          <a:xfrm>
            <a:off x="47897" y="1904114"/>
            <a:ext cx="1303036" cy="1181093"/>
          </a:xfrm>
          <a:prstGeom prst="ellipse">
            <a:avLst/>
          </a:prstGeom>
        </p:spPr>
      </p:pic>
    </p:spTree>
    <p:extLst>
      <p:ext uri="{BB962C8B-B14F-4D97-AF65-F5344CB8AC3E}">
        <p14:creationId xmlns:p14="http://schemas.microsoft.com/office/powerpoint/2010/main" val="34553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FS4_ex R.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FS4_1 R.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FS4_2 R.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FS4_3 R.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FS4_4 R.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8" name="FS4_5 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7" grpId="0" animBg="1"/>
      <p:bldP spid="29"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F40EA5-AAC8-497C-8666-F9C373D609A0}"/>
              </a:ext>
            </a:extLst>
          </p:cNvPr>
          <p:cNvSpPr/>
          <p:nvPr/>
        </p:nvSpPr>
        <p:spPr>
          <a:xfrm>
            <a:off x="451104" y="4432369"/>
            <a:ext cx="5193792" cy="518040"/>
          </a:xfrm>
          <a:prstGeom prst="roundRect">
            <a:avLst/>
          </a:prstGeom>
          <a:solidFill>
            <a:srgbClr val="B3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oogle Shape;170;p8"/>
          <p:cNvPicPr/>
          <p:nvPr/>
        </p:nvPicPr>
        <p:blipFill>
          <a:blip r:embed="rId7"/>
          <a:stretch/>
        </p:blipFill>
        <p:spPr>
          <a:xfrm>
            <a:off x="10721400" y="111744"/>
            <a:ext cx="1329840" cy="1331640"/>
          </a:xfrm>
          <a:prstGeom prst="rect">
            <a:avLst/>
          </a:prstGeom>
          <a:ln>
            <a:noFill/>
          </a:ln>
        </p:spPr>
      </p:pic>
      <p:sp>
        <p:nvSpPr>
          <p:cNvPr id="90" name="CustomShape 3"/>
          <p:cNvSpPr/>
          <p:nvPr/>
        </p:nvSpPr>
        <p:spPr>
          <a:xfrm>
            <a:off x="88974" y="72492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that </a:t>
            </a:r>
            <a:r>
              <a:rPr lang="en-GB" sz="2800" b="1" spc="-1" dirty="0" err="1">
                <a:solidFill>
                  <a:srgbClr val="002060"/>
                </a:solidFill>
                <a:latin typeface="Century Gothic" panose="020B0502020202020204" pitchFamily="34" charset="0"/>
              </a:rPr>
              <a:t>moi</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toi</a:t>
            </a:r>
            <a:r>
              <a:rPr lang="en-GB" sz="2800" spc="-1" dirty="0">
                <a:solidFill>
                  <a:srgbClr val="002060"/>
                </a:solidFill>
                <a:latin typeface="Century Gothic" panose="020B0502020202020204" pitchFamily="34" charset="0"/>
              </a:rPr>
              <a:t> mean ‘me’ and ‘you’ after prepositions like </a:t>
            </a:r>
            <a:r>
              <a:rPr lang="en-GB" sz="2800" b="1" spc="-1" dirty="0">
                <a:solidFill>
                  <a:srgbClr val="002060"/>
                </a:solidFill>
                <a:latin typeface="Century Gothic" panose="020B0502020202020204" pitchFamily="34" charset="0"/>
              </a:rPr>
              <a:t>pour</a:t>
            </a:r>
            <a:r>
              <a:rPr lang="en-GB" sz="2800" spc="-1" dirty="0">
                <a:solidFill>
                  <a:srgbClr val="002060"/>
                </a:solidFill>
                <a:latin typeface="Century Gothic" panose="020B0502020202020204" pitchFamily="34" charset="0"/>
              </a:rPr>
              <a:t> (for):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8"/>
          <a:stretch/>
        </p:blipFill>
        <p:spPr>
          <a:xfrm>
            <a:off x="5754624" y="436538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25609" y="68651"/>
            <a:ext cx="7267988" cy="708913"/>
          </a:xfrm>
        </p:spPr>
        <p:txBody>
          <a:bodyPr/>
          <a:lstStyle/>
          <a:p>
            <a:r>
              <a:rPr lang="en-GB" sz="3600" b="1" spc="-1" dirty="0">
                <a:solidFill>
                  <a:srgbClr val="1E4E79"/>
                </a:solidFill>
                <a:latin typeface="Century Gothic" panose="020B0502020202020204" pitchFamily="34" charset="0"/>
                <a:ea typeface="Century Gothic"/>
                <a:hlinkClick r:id="" action="ppaction://noaction">
                  <a:snd r:embed="rId9" name="FS5t.wav"/>
                </a:hlinkClick>
              </a:rPr>
              <a:t>Questions</a:t>
            </a:r>
            <a:endParaRPr lang="en-GB" sz="3600" dirty="0">
              <a:hlinkClick r:id="" action="ppaction://noaction">
                <a:snd r:embed="rId9" name="FS5t.wav"/>
              </a:hlinkClick>
            </a:endParaRPr>
          </a:p>
        </p:txBody>
      </p:sp>
      <p:sp>
        <p:nvSpPr>
          <p:cNvPr id="25" name="Speech Bubble: Rectangle with Corners Rounded 24">
            <a:extLst>
              <a:ext uri="{FF2B5EF4-FFF2-40B4-BE49-F238E27FC236}">
                <a16:creationId xmlns:a16="http://schemas.microsoft.com/office/drawing/2014/main" id="{4ABDF720-DE17-4F9C-AAC0-99E617FAC635}"/>
              </a:ext>
            </a:extLst>
          </p:cNvPr>
          <p:cNvSpPr/>
          <p:nvPr/>
        </p:nvSpPr>
        <p:spPr>
          <a:xfrm>
            <a:off x="3919957" y="1733896"/>
            <a:ext cx="3395160" cy="1187385"/>
          </a:xfrm>
          <a:prstGeom prst="wedgeRoundRectCallout">
            <a:avLst>
              <a:gd name="adj1" fmla="val -66490"/>
              <a:gd name="adj2" fmla="val 2331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Hugo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6" name="Speech Bubble: Rectangle with Corners Rounded 25">
            <a:extLst>
              <a:ext uri="{FF2B5EF4-FFF2-40B4-BE49-F238E27FC236}">
                <a16:creationId xmlns:a16="http://schemas.microsoft.com/office/drawing/2014/main" id="{59191CD9-1D60-49E3-94B0-C42009D5ED90}"/>
              </a:ext>
            </a:extLst>
          </p:cNvPr>
          <p:cNvSpPr/>
          <p:nvPr/>
        </p:nvSpPr>
        <p:spPr>
          <a:xfrm>
            <a:off x="6992981" y="1341367"/>
            <a:ext cx="2410475" cy="69791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7" name="Picture 26" descr="A picture containing text&#10;&#10;Description automatically generated">
            <a:extLst>
              <a:ext uri="{FF2B5EF4-FFF2-40B4-BE49-F238E27FC236}">
                <a16:creationId xmlns:a16="http://schemas.microsoft.com/office/drawing/2014/main" id="{154B19C1-3363-4943-AD71-813C20E6C9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1618" y="1649205"/>
            <a:ext cx="2818926" cy="2052495"/>
          </a:xfrm>
          <a:prstGeom prst="rect">
            <a:avLst/>
          </a:prstGeom>
        </p:spPr>
      </p:pic>
      <p:pic>
        <p:nvPicPr>
          <p:cNvPr id="28" name="Picture 27" descr="A picture containing text, table, worktable&#10;&#10;Description automatically generated">
            <a:extLst>
              <a:ext uri="{FF2B5EF4-FFF2-40B4-BE49-F238E27FC236}">
                <a16:creationId xmlns:a16="http://schemas.microsoft.com/office/drawing/2014/main" id="{FDBE1721-DF9E-4FAA-9E1B-6D5FCBDBA2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2767" y="2881108"/>
            <a:ext cx="1110453" cy="712251"/>
          </a:xfrm>
          <a:prstGeom prst="rect">
            <a:avLst/>
          </a:prstGeom>
        </p:spPr>
      </p:pic>
      <p:pic>
        <p:nvPicPr>
          <p:cNvPr id="29" name="Picture 28">
            <a:extLst>
              <a:ext uri="{FF2B5EF4-FFF2-40B4-BE49-F238E27FC236}">
                <a16:creationId xmlns:a16="http://schemas.microsoft.com/office/drawing/2014/main" id="{1CF2CA06-79AF-4594-B705-1AFF6CA6BF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617796" y="1685492"/>
            <a:ext cx="3128097" cy="1733088"/>
          </a:xfrm>
          <a:prstGeom prst="rect">
            <a:avLst/>
          </a:prstGeom>
        </p:spPr>
      </p:pic>
      <p:sp>
        <p:nvSpPr>
          <p:cNvPr id="30" name="CustomShape 3">
            <a:extLst>
              <a:ext uri="{FF2B5EF4-FFF2-40B4-BE49-F238E27FC236}">
                <a16:creationId xmlns:a16="http://schemas.microsoft.com/office/drawing/2014/main" id="{E52F8C16-B892-4778-BF90-0CFC549F6FDB}"/>
              </a:ext>
            </a:extLst>
          </p:cNvPr>
          <p:cNvSpPr/>
          <p:nvPr/>
        </p:nvSpPr>
        <p:spPr>
          <a:xfrm>
            <a:off x="125609" y="376029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Also use </a:t>
            </a:r>
            <a:r>
              <a:rPr lang="en-GB" sz="2800" b="1" spc="-1" dirty="0" err="1">
                <a:solidFill>
                  <a:srgbClr val="002060"/>
                </a:solidFill>
                <a:latin typeface="Century Gothic" panose="020B0502020202020204" pitchFamily="34" charset="0"/>
              </a:rPr>
              <a:t>toi</a:t>
            </a:r>
            <a:r>
              <a:rPr lang="en-GB" sz="2800" spc="-1" dirty="0">
                <a:solidFill>
                  <a:srgbClr val="002060"/>
                </a:solidFill>
                <a:latin typeface="Century Gothic" panose="020B0502020202020204" pitchFamily="34" charset="0"/>
              </a:rPr>
              <a:t> in a question: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CustomShape 3">
            <a:extLst>
              <a:ext uri="{FF2B5EF4-FFF2-40B4-BE49-F238E27FC236}">
                <a16:creationId xmlns:a16="http://schemas.microsoft.com/office/drawing/2014/main" id="{5D50F858-DBDD-4B00-860F-99D03783ADBF}"/>
              </a:ext>
            </a:extLst>
          </p:cNvPr>
          <p:cNvSpPr/>
          <p:nvPr/>
        </p:nvSpPr>
        <p:spPr>
          <a:xfrm>
            <a:off x="407682" y="4415563"/>
            <a:ext cx="52806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noProof="0" dirty="0" err="1">
                <a:solidFill>
                  <a:srgbClr val="002060"/>
                </a:solidFill>
                <a:latin typeface="Century Gothic" panose="020B0502020202020204" pitchFamily="34" charset="0"/>
              </a:rPr>
              <a:t>J’aime</a:t>
            </a:r>
            <a:r>
              <a:rPr lang="en-GB" sz="2800" spc="-1" noProof="0" dirty="0">
                <a:solidFill>
                  <a:srgbClr val="002060"/>
                </a:solidFill>
                <a:latin typeface="Century Gothic" panose="020B0502020202020204" pitchFamily="34" charset="0"/>
              </a:rPr>
              <a:t> </a:t>
            </a:r>
            <a:r>
              <a:rPr lang="en-GB" sz="2800" spc="-1" noProof="0" dirty="0" err="1">
                <a:solidFill>
                  <a:srgbClr val="002060"/>
                </a:solidFill>
                <a:latin typeface="Century Gothic" panose="020B0502020202020204" pitchFamily="34" charset="0"/>
              </a:rPr>
              <a:t>parler</a:t>
            </a:r>
            <a:r>
              <a:rPr lang="en-GB" sz="2800" spc="-1" noProof="0" dirty="0">
                <a:solidFill>
                  <a:srgbClr val="002060"/>
                </a:solidFill>
                <a:latin typeface="Century Gothic" panose="020B0502020202020204" pitchFamily="34" charset="0"/>
              </a:rPr>
              <a:t> </a:t>
            </a:r>
            <a:r>
              <a:rPr lang="en-GB" sz="2800" spc="-1" noProof="0" dirty="0" err="1">
                <a:solidFill>
                  <a:srgbClr val="002060"/>
                </a:solidFill>
                <a:latin typeface="Century Gothic" panose="020B0502020202020204" pitchFamily="34" charset="0"/>
              </a:rPr>
              <a:t>français</a:t>
            </a:r>
            <a:r>
              <a:rPr lang="en-GB" sz="2800" spc="-1" noProof="0" dirty="0">
                <a:solidFill>
                  <a:srgbClr val="002060"/>
                </a:solidFill>
                <a:latin typeface="Century Gothic" panose="020B0502020202020204" pitchFamily="34" charset="0"/>
              </a:rPr>
              <a:t>. Et </a:t>
            </a:r>
            <a:r>
              <a:rPr lang="en-GB" sz="2800" b="1" spc="-1" noProof="0" dirty="0" err="1">
                <a:solidFill>
                  <a:srgbClr val="002060"/>
                </a:solidFill>
                <a:latin typeface="Century Gothic" panose="020B0502020202020204" pitchFamily="34" charset="0"/>
              </a:rPr>
              <a:t>toi</a:t>
            </a:r>
            <a:r>
              <a:rPr lang="en-GB" sz="2800" spc="-1" noProof="0"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07C1735F-86C9-4520-90F2-D6692673F259}"/>
              </a:ext>
            </a:extLst>
          </p:cNvPr>
          <p:cNvSpPr/>
          <p:nvPr/>
        </p:nvSpPr>
        <p:spPr>
          <a:xfrm>
            <a:off x="1549884" y="5746395"/>
            <a:ext cx="2653031" cy="518040"/>
          </a:xfrm>
          <a:prstGeom prst="roundRect">
            <a:avLst/>
          </a:prstGeom>
          <a:solidFill>
            <a:srgbClr val="B3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stomShape 3">
            <a:extLst>
              <a:ext uri="{FF2B5EF4-FFF2-40B4-BE49-F238E27FC236}">
                <a16:creationId xmlns:a16="http://schemas.microsoft.com/office/drawing/2014/main" id="{530BF60E-BE62-4D7A-94D7-3E30FCD62C4E}"/>
              </a:ext>
            </a:extLst>
          </p:cNvPr>
          <p:cNvSpPr/>
          <p:nvPr/>
        </p:nvSpPr>
        <p:spPr>
          <a:xfrm>
            <a:off x="1593651" y="5700986"/>
            <a:ext cx="26530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noProof="0" dirty="0" err="1">
                <a:solidFill>
                  <a:srgbClr val="002060"/>
                </a:solidFill>
                <a:latin typeface="Century Gothic" panose="020B0502020202020204" pitchFamily="34" charset="0"/>
              </a:rPr>
              <a:t>Oui</a:t>
            </a:r>
            <a:r>
              <a:rPr lang="en-GB" sz="2800" spc="-1" noProof="0" dirty="0">
                <a:solidFill>
                  <a:srgbClr val="002060"/>
                </a:solidFill>
                <a:latin typeface="Century Gothic" panose="020B0502020202020204" pitchFamily="34" charset="0"/>
              </a:rPr>
              <a:t>, </a:t>
            </a:r>
            <a:r>
              <a:rPr lang="en-GB" sz="2800" b="1" spc="-1" noProof="0" dirty="0" err="1">
                <a:solidFill>
                  <a:srgbClr val="002060"/>
                </a:solidFill>
                <a:latin typeface="Century Gothic" panose="020B0502020202020204" pitchFamily="34" charset="0"/>
              </a:rPr>
              <a:t>moi</a:t>
            </a:r>
            <a:r>
              <a:rPr lang="en-GB" sz="2800" spc="-1" noProof="0" dirty="0">
                <a:solidFill>
                  <a:srgbClr val="002060"/>
                </a:solidFill>
                <a:latin typeface="Century Gothic" panose="020B0502020202020204" pitchFamily="34" charset="0"/>
              </a:rPr>
              <a:t> </a:t>
            </a:r>
            <a:r>
              <a:rPr lang="en-GB" sz="2800" spc="-1" noProof="0" dirty="0" err="1">
                <a:solidFill>
                  <a:srgbClr val="002060"/>
                </a:solidFill>
                <a:latin typeface="Century Gothic" panose="020B0502020202020204" pitchFamily="34" charset="0"/>
              </a:rPr>
              <a:t>aussi</a:t>
            </a:r>
            <a:r>
              <a:rPr lang="en-GB" sz="2800" spc="-1" noProof="0"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3">
            <a:extLst>
              <a:ext uri="{FF2B5EF4-FFF2-40B4-BE49-F238E27FC236}">
                <a16:creationId xmlns:a16="http://schemas.microsoft.com/office/drawing/2014/main" id="{BED23C3A-A106-41D7-B84C-200623478A30}"/>
              </a:ext>
            </a:extLst>
          </p:cNvPr>
          <p:cNvSpPr/>
          <p:nvPr/>
        </p:nvSpPr>
        <p:spPr>
          <a:xfrm>
            <a:off x="6388584" y="4460830"/>
            <a:ext cx="58034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spc="-1" noProof="0" dirty="0">
                <a:solidFill>
                  <a:srgbClr val="002060"/>
                </a:solidFill>
                <a:latin typeface="Century Gothic" panose="020B0502020202020204" pitchFamily="34" charset="0"/>
              </a:rPr>
              <a:t>I like speaking French. And </a:t>
            </a:r>
            <a:r>
              <a:rPr lang="en-GB" sz="2800" b="1" i="1" spc="-1" noProof="0" dirty="0">
                <a:solidFill>
                  <a:srgbClr val="002060"/>
                </a:solidFill>
                <a:latin typeface="Century Gothic" panose="020B0502020202020204" pitchFamily="34" charset="0"/>
              </a:rPr>
              <a:t>you</a:t>
            </a:r>
            <a:r>
              <a:rPr lang="en-GB" sz="2800" i="1" spc="-1" noProof="0" dirty="0">
                <a:solidFill>
                  <a:srgbClr val="002060"/>
                </a:solidFill>
                <a:latin typeface="Century Gothic" panose="020B0502020202020204" pitchFamily="34" charset="0"/>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3">
            <a:extLst>
              <a:ext uri="{FF2B5EF4-FFF2-40B4-BE49-F238E27FC236}">
                <a16:creationId xmlns:a16="http://schemas.microsoft.com/office/drawing/2014/main" id="{FA0A626E-3AA1-496C-85BF-F4C885879F54}"/>
              </a:ext>
            </a:extLst>
          </p:cNvPr>
          <p:cNvSpPr/>
          <p:nvPr/>
        </p:nvSpPr>
        <p:spPr>
          <a:xfrm>
            <a:off x="125609" y="507431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can use </a:t>
            </a:r>
            <a:r>
              <a:rPr lang="en-GB" sz="2800" b="1" spc="-1" dirty="0" err="1">
                <a:solidFill>
                  <a:srgbClr val="002060"/>
                </a:solidFill>
                <a:latin typeface="Century Gothic" panose="020B0502020202020204" pitchFamily="34" charset="0"/>
              </a:rPr>
              <a:t>moi</a:t>
            </a:r>
            <a:r>
              <a:rPr lang="en-GB" sz="2800" spc="-1" dirty="0">
                <a:solidFill>
                  <a:srgbClr val="002060"/>
                </a:solidFill>
                <a:latin typeface="Century Gothic" panose="020B0502020202020204" pitchFamily="34" charset="0"/>
              </a:rPr>
              <a:t> in your answer: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DC33D0FD-C92A-4A2E-A374-543EA715CC4C}"/>
              </a:ext>
            </a:extLst>
          </p:cNvPr>
          <p:cNvPicPr/>
          <p:nvPr/>
        </p:nvPicPr>
        <p:blipFill>
          <a:blip r:embed="rId8"/>
          <a:stretch/>
        </p:blipFill>
        <p:spPr>
          <a:xfrm>
            <a:off x="5714723" y="5592357"/>
            <a:ext cx="633960" cy="671040"/>
          </a:xfrm>
          <a:prstGeom prst="rect">
            <a:avLst/>
          </a:prstGeom>
          <a:ln>
            <a:noFill/>
          </a:ln>
        </p:spPr>
      </p:pic>
      <p:sp>
        <p:nvSpPr>
          <p:cNvPr id="37" name="CustomShape 3">
            <a:extLst>
              <a:ext uri="{FF2B5EF4-FFF2-40B4-BE49-F238E27FC236}">
                <a16:creationId xmlns:a16="http://schemas.microsoft.com/office/drawing/2014/main" id="{5C9B255B-6F0A-44D1-B3FD-B4A1A872109E}"/>
              </a:ext>
            </a:extLst>
          </p:cNvPr>
          <p:cNvSpPr/>
          <p:nvPr/>
        </p:nvSpPr>
        <p:spPr>
          <a:xfrm>
            <a:off x="6348683" y="5668857"/>
            <a:ext cx="237054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spc="-1" noProof="0" dirty="0">
                <a:solidFill>
                  <a:srgbClr val="002060"/>
                </a:solidFill>
                <a:latin typeface="Century Gothic" panose="020B0502020202020204" pitchFamily="34" charset="0"/>
              </a:rPr>
              <a:t>Yes, </a:t>
            </a:r>
            <a:r>
              <a:rPr lang="en-GB" sz="2800" b="1" i="1" spc="-1" noProof="0" dirty="0">
                <a:solidFill>
                  <a:srgbClr val="002060"/>
                </a:solidFill>
                <a:latin typeface="Century Gothic" panose="020B0502020202020204" pitchFamily="34" charset="0"/>
              </a:rPr>
              <a:t>me</a:t>
            </a:r>
            <a:r>
              <a:rPr lang="en-GB" sz="2800" i="1" spc="-1" noProof="0" dirty="0">
                <a:solidFill>
                  <a:srgbClr val="002060"/>
                </a:solidFill>
                <a:latin typeface="Century Gothic" panose="020B0502020202020204" pitchFamily="34" charset="0"/>
              </a:rPr>
              <a:t> too.</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S5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S5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FS5_3.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FS5_4.wav"/>
                                        </p:tgtEl>
                                      </p:cMediaNode>
                                    </p:audio>
                                  </p:sub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0" grpId="0"/>
      <p:bldP spid="25" grpId="0" animBg="1"/>
      <p:bldP spid="2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Graphic 30" descr="Teacher">
            <a:extLst>
              <a:ext uri="{FF2B5EF4-FFF2-40B4-BE49-F238E27FC236}">
                <a16:creationId xmlns:a16="http://schemas.microsoft.com/office/drawing/2014/main" id="{ADA3A51C-F52F-42DD-9A6C-D17240166A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40" y="581172"/>
            <a:ext cx="833947" cy="914400"/>
          </a:xfrm>
          <a:prstGeom prst="rect">
            <a:avLst/>
          </a:prstGeom>
        </p:spPr>
      </p:pic>
      <p:sp>
        <p:nvSpPr>
          <p:cNvPr id="32" name="Speech Bubble: Rectangle with Corners Rounded 31">
            <a:hlinkClick r:id="" action="ppaction://noaction">
              <a:snd r:embed="rId7" name="FS6i.wav"/>
            </a:hlinkClick>
            <a:extLst>
              <a:ext uri="{FF2B5EF4-FFF2-40B4-BE49-F238E27FC236}">
                <a16:creationId xmlns:a16="http://schemas.microsoft.com/office/drawing/2014/main" id="{EF9298FA-E249-480F-9B39-AE5B43C8A8A4}"/>
              </a:ext>
            </a:extLst>
          </p:cNvPr>
          <p:cNvSpPr/>
          <p:nvPr/>
        </p:nvSpPr>
        <p:spPr>
          <a:xfrm>
            <a:off x="899381" y="607524"/>
            <a:ext cx="2556719" cy="474368"/>
          </a:xfrm>
          <a:prstGeom prst="wedgeRoundRectCallout">
            <a:avLst>
              <a:gd name="adj1" fmla="val -58071"/>
              <a:gd name="adj2" fmla="val 193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03" name="TextBox 202">
            <a:extLst>
              <a:ext uri="{FF2B5EF4-FFF2-40B4-BE49-F238E27FC236}">
                <a16:creationId xmlns:a16="http://schemas.microsoft.com/office/drawing/2014/main" id="{03800C6C-3C05-4F54-B102-192624A364FE}"/>
              </a:ext>
            </a:extLst>
          </p:cNvPr>
          <p:cNvSpPr txBox="1"/>
          <p:nvPr/>
        </p:nvSpPr>
        <p:spPr>
          <a:xfrm>
            <a:off x="993377" y="656517"/>
            <a:ext cx="24627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Parle</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0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3" name="Google Shape;167;p2">
            <a:extLst>
              <a:ext uri="{FF2B5EF4-FFF2-40B4-BE49-F238E27FC236}">
                <a16:creationId xmlns:a16="http://schemas.microsoft.com/office/drawing/2014/main" id="{E46F6289-CEC2-42EB-9CDA-05873CA1C58C}"/>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Rectangle: Rounded Corners 2">
            <a:extLst>
              <a:ext uri="{FF2B5EF4-FFF2-40B4-BE49-F238E27FC236}">
                <a16:creationId xmlns:a16="http://schemas.microsoft.com/office/drawing/2014/main" id="{055ADB36-A5AF-45D5-BCCB-D022FCF4ADCE}"/>
              </a:ext>
            </a:extLst>
          </p:cNvPr>
          <p:cNvSpPr/>
          <p:nvPr/>
        </p:nvSpPr>
        <p:spPr>
          <a:xfrm>
            <a:off x="719329" y="1660760"/>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hlinkClick r:id="" action="ppaction://noaction">
              <a:snd r:embed="rId9" name="FS6_1.wav"/>
            </a:hlinkClick>
            <a:extLst>
              <a:ext uri="{FF2B5EF4-FFF2-40B4-BE49-F238E27FC236}">
                <a16:creationId xmlns:a16="http://schemas.microsoft.com/office/drawing/2014/main" id="{0FC2701E-24F6-452F-AAA8-6E8EAC7C4487}"/>
              </a:ext>
            </a:extLst>
          </p:cNvPr>
          <p:cNvSpPr/>
          <p:nvPr/>
        </p:nvSpPr>
        <p:spPr>
          <a:xfrm>
            <a:off x="152671" y="1892538"/>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4" name="Rectangle: Rounded Corners 3">
            <a:extLst>
              <a:ext uri="{FF2B5EF4-FFF2-40B4-BE49-F238E27FC236}">
                <a16:creationId xmlns:a16="http://schemas.microsoft.com/office/drawing/2014/main" id="{444BEF99-0C63-4617-9BFE-2F07ED20FCFC}"/>
              </a:ext>
            </a:extLst>
          </p:cNvPr>
          <p:cNvSpPr/>
          <p:nvPr/>
        </p:nvSpPr>
        <p:spPr>
          <a:xfrm>
            <a:off x="810561" y="1761991"/>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Icon&#10;&#10;Description automatically generated">
            <a:extLst>
              <a:ext uri="{FF2B5EF4-FFF2-40B4-BE49-F238E27FC236}">
                <a16:creationId xmlns:a16="http://schemas.microsoft.com/office/drawing/2014/main" id="{63744336-69BF-4512-8717-858DB668A8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6441" y="1919066"/>
            <a:ext cx="703640" cy="689990"/>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79FBBBEB-F1E2-4A5D-B291-6F6E3DC738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0797" y="1891524"/>
            <a:ext cx="703640" cy="696426"/>
          </a:xfrm>
          <a:prstGeom prst="rect">
            <a:avLst/>
          </a:prstGeom>
        </p:spPr>
      </p:pic>
      <p:pic>
        <p:nvPicPr>
          <p:cNvPr id="10" name="Picture 9">
            <a:extLst>
              <a:ext uri="{FF2B5EF4-FFF2-40B4-BE49-F238E27FC236}">
                <a16:creationId xmlns:a16="http://schemas.microsoft.com/office/drawing/2014/main" id="{E7C22B4F-C8B9-4B57-BE12-33C923019DB3}"/>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828193" y="1806550"/>
            <a:ext cx="536788" cy="824037"/>
          </a:xfrm>
          <a:prstGeom prst="rect">
            <a:avLst/>
          </a:prstGeom>
        </p:spPr>
      </p:pic>
      <p:pic>
        <p:nvPicPr>
          <p:cNvPr id="12" name="Picture 11">
            <a:extLst>
              <a:ext uri="{FF2B5EF4-FFF2-40B4-BE49-F238E27FC236}">
                <a16:creationId xmlns:a16="http://schemas.microsoft.com/office/drawing/2014/main" id="{D2FA287D-97DB-427C-96E3-3F0B728FA53C}"/>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627193" y="1847412"/>
            <a:ext cx="1020323" cy="717141"/>
          </a:xfrm>
          <a:prstGeom prst="rect">
            <a:avLst/>
          </a:prstGeom>
        </p:spPr>
      </p:pic>
      <p:grpSp>
        <p:nvGrpSpPr>
          <p:cNvPr id="67" name="Group 66">
            <a:extLst>
              <a:ext uri="{FF2B5EF4-FFF2-40B4-BE49-F238E27FC236}">
                <a16:creationId xmlns:a16="http://schemas.microsoft.com/office/drawing/2014/main" id="{BADCD4EF-1FDA-4DA0-A8DB-0B4E3D17E834}"/>
              </a:ext>
            </a:extLst>
          </p:cNvPr>
          <p:cNvGrpSpPr/>
          <p:nvPr/>
        </p:nvGrpSpPr>
        <p:grpSpPr>
          <a:xfrm>
            <a:off x="2843084" y="1832451"/>
            <a:ext cx="1005853" cy="770361"/>
            <a:chOff x="326460" y="1981616"/>
            <a:chExt cx="1871726" cy="1152930"/>
          </a:xfrm>
        </p:grpSpPr>
        <p:pic>
          <p:nvPicPr>
            <p:cNvPr id="68" name="Graphic 67" descr="Music notation with solid fill">
              <a:extLst>
                <a:ext uri="{FF2B5EF4-FFF2-40B4-BE49-F238E27FC236}">
                  <a16:creationId xmlns:a16="http://schemas.microsoft.com/office/drawing/2014/main" id="{B4FF7DA5-BDF9-49FE-B529-02126212F1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5256" y="1981616"/>
              <a:ext cx="1152930" cy="1152930"/>
            </a:xfrm>
            <a:prstGeom prst="rect">
              <a:avLst/>
            </a:prstGeom>
          </p:spPr>
        </p:pic>
        <p:pic>
          <p:nvPicPr>
            <p:cNvPr id="69" name="Graphic 68" descr="Microphone with solid fill">
              <a:extLst>
                <a:ext uri="{FF2B5EF4-FFF2-40B4-BE49-F238E27FC236}">
                  <a16:creationId xmlns:a16="http://schemas.microsoft.com/office/drawing/2014/main" id="{F67623B5-51CA-4DB9-B09E-245FF14C839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6460" y="2135880"/>
              <a:ext cx="914400" cy="914400"/>
            </a:xfrm>
            <a:prstGeom prst="rect">
              <a:avLst/>
            </a:prstGeom>
          </p:spPr>
        </p:pic>
      </p:grpSp>
      <p:pic>
        <p:nvPicPr>
          <p:cNvPr id="70" name="Picture 69" descr="A picture containing logo&#10;&#10;Description automatically generated">
            <a:extLst>
              <a:ext uri="{FF2B5EF4-FFF2-40B4-BE49-F238E27FC236}">
                <a16:creationId xmlns:a16="http://schemas.microsoft.com/office/drawing/2014/main" id="{A8599B19-9DAE-4F52-AE1E-05250ABF965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14768" y="1963196"/>
            <a:ext cx="837611" cy="566696"/>
          </a:xfrm>
          <a:prstGeom prst="rect">
            <a:avLst/>
          </a:prstGeom>
        </p:spPr>
      </p:pic>
      <p:sp>
        <p:nvSpPr>
          <p:cNvPr id="81" name="Rectangle: Rounded Corners 80">
            <a:extLst>
              <a:ext uri="{FF2B5EF4-FFF2-40B4-BE49-F238E27FC236}">
                <a16:creationId xmlns:a16="http://schemas.microsoft.com/office/drawing/2014/main" id="{4993566E-A61D-45BD-9DD3-F2D0D6890EFC}"/>
              </a:ext>
            </a:extLst>
          </p:cNvPr>
          <p:cNvSpPr/>
          <p:nvPr/>
        </p:nvSpPr>
        <p:spPr>
          <a:xfrm>
            <a:off x="6851454" y="1639654"/>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hlinkClick r:id="" action="ppaction://noaction">
              <a:snd r:embed="rId19" name="FS6_2.wav"/>
            </a:hlinkClick>
            <a:extLst>
              <a:ext uri="{FF2B5EF4-FFF2-40B4-BE49-F238E27FC236}">
                <a16:creationId xmlns:a16="http://schemas.microsoft.com/office/drawing/2014/main" id="{8B7BE421-3134-45E8-9DC5-1D9718E22E17}"/>
              </a:ext>
            </a:extLst>
          </p:cNvPr>
          <p:cNvSpPr/>
          <p:nvPr/>
        </p:nvSpPr>
        <p:spPr>
          <a:xfrm>
            <a:off x="6284796" y="1871432"/>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83" name="Rectangle: Rounded Corners 82">
            <a:extLst>
              <a:ext uri="{FF2B5EF4-FFF2-40B4-BE49-F238E27FC236}">
                <a16:creationId xmlns:a16="http://schemas.microsoft.com/office/drawing/2014/main" id="{34A7AAB5-CED4-4B52-9300-B4B88DB33240}"/>
              </a:ext>
            </a:extLst>
          </p:cNvPr>
          <p:cNvSpPr/>
          <p:nvPr/>
        </p:nvSpPr>
        <p:spPr>
          <a:xfrm>
            <a:off x="6942686" y="1740885"/>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descr="Icon&#10;&#10;Description automatically generated">
            <a:extLst>
              <a:ext uri="{FF2B5EF4-FFF2-40B4-BE49-F238E27FC236}">
                <a16:creationId xmlns:a16="http://schemas.microsoft.com/office/drawing/2014/main" id="{782FED98-649C-4CAD-9FD1-95E632CF53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9714" y="1845368"/>
            <a:ext cx="703640" cy="689990"/>
          </a:xfrm>
          <a:prstGeom prst="rect">
            <a:avLst/>
          </a:prstGeom>
        </p:spPr>
      </p:pic>
      <p:pic>
        <p:nvPicPr>
          <p:cNvPr id="86" name="Picture 85">
            <a:extLst>
              <a:ext uri="{FF2B5EF4-FFF2-40B4-BE49-F238E27FC236}">
                <a16:creationId xmlns:a16="http://schemas.microsoft.com/office/drawing/2014/main" id="{17CE9F93-AF73-4FDD-82C1-3C01D23D7EB3}"/>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6960318" y="1748192"/>
            <a:ext cx="536788" cy="824037"/>
          </a:xfrm>
          <a:prstGeom prst="rect">
            <a:avLst/>
          </a:prstGeom>
        </p:spPr>
      </p:pic>
      <p:sp>
        <p:nvSpPr>
          <p:cNvPr id="91" name="Rectangle: Rounded Corners 90">
            <a:extLst>
              <a:ext uri="{FF2B5EF4-FFF2-40B4-BE49-F238E27FC236}">
                <a16:creationId xmlns:a16="http://schemas.microsoft.com/office/drawing/2014/main" id="{D79E40A3-0026-4BA0-8A36-85B4388652A2}"/>
              </a:ext>
            </a:extLst>
          </p:cNvPr>
          <p:cNvSpPr/>
          <p:nvPr/>
        </p:nvSpPr>
        <p:spPr>
          <a:xfrm>
            <a:off x="719329" y="3185033"/>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hlinkClick r:id="" action="ppaction://noaction">
              <a:snd r:embed="rId20" name="FS6_3.wav"/>
            </a:hlinkClick>
            <a:extLst>
              <a:ext uri="{FF2B5EF4-FFF2-40B4-BE49-F238E27FC236}">
                <a16:creationId xmlns:a16="http://schemas.microsoft.com/office/drawing/2014/main" id="{B8912B95-A9B7-44F0-BCB0-9F1C6410400E}"/>
              </a:ext>
            </a:extLst>
          </p:cNvPr>
          <p:cNvSpPr/>
          <p:nvPr/>
        </p:nvSpPr>
        <p:spPr>
          <a:xfrm>
            <a:off x="152671" y="3416811"/>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93" name="Rectangle: Rounded Corners 92">
            <a:extLst>
              <a:ext uri="{FF2B5EF4-FFF2-40B4-BE49-F238E27FC236}">
                <a16:creationId xmlns:a16="http://schemas.microsoft.com/office/drawing/2014/main" id="{5CC5D347-4929-4C2E-8ED1-92CDD18CD476}"/>
              </a:ext>
            </a:extLst>
          </p:cNvPr>
          <p:cNvSpPr/>
          <p:nvPr/>
        </p:nvSpPr>
        <p:spPr>
          <a:xfrm>
            <a:off x="810561" y="3286264"/>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Picture 95">
            <a:extLst>
              <a:ext uri="{FF2B5EF4-FFF2-40B4-BE49-F238E27FC236}">
                <a16:creationId xmlns:a16="http://schemas.microsoft.com/office/drawing/2014/main" id="{F6B7333C-F3F2-4C7A-9976-5487B21B46C3}"/>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804547" y="3322531"/>
            <a:ext cx="536788" cy="824037"/>
          </a:xfrm>
          <a:prstGeom prst="rect">
            <a:avLst/>
          </a:prstGeom>
        </p:spPr>
      </p:pic>
      <p:sp>
        <p:nvSpPr>
          <p:cNvPr id="101" name="Rectangle: Rounded Corners 100">
            <a:extLst>
              <a:ext uri="{FF2B5EF4-FFF2-40B4-BE49-F238E27FC236}">
                <a16:creationId xmlns:a16="http://schemas.microsoft.com/office/drawing/2014/main" id="{3C246A42-D984-4EEE-84B0-43975DE510CD}"/>
              </a:ext>
            </a:extLst>
          </p:cNvPr>
          <p:cNvSpPr/>
          <p:nvPr/>
        </p:nvSpPr>
        <p:spPr>
          <a:xfrm>
            <a:off x="6851454" y="3163927"/>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hlinkClick r:id="" action="ppaction://noaction">
              <a:snd r:embed="rId21" name="FS6_4.wav"/>
            </a:hlinkClick>
            <a:extLst>
              <a:ext uri="{FF2B5EF4-FFF2-40B4-BE49-F238E27FC236}">
                <a16:creationId xmlns:a16="http://schemas.microsoft.com/office/drawing/2014/main" id="{A42D480D-C10A-4893-B32F-A49F7CA7D674}"/>
              </a:ext>
            </a:extLst>
          </p:cNvPr>
          <p:cNvSpPr/>
          <p:nvPr/>
        </p:nvSpPr>
        <p:spPr>
          <a:xfrm>
            <a:off x="6284796" y="3395705"/>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103" name="Rectangle: Rounded Corners 102">
            <a:extLst>
              <a:ext uri="{FF2B5EF4-FFF2-40B4-BE49-F238E27FC236}">
                <a16:creationId xmlns:a16="http://schemas.microsoft.com/office/drawing/2014/main" id="{9EAF8A6C-66AC-4D11-98CF-56DE7203C335}"/>
              </a:ext>
            </a:extLst>
          </p:cNvPr>
          <p:cNvSpPr/>
          <p:nvPr/>
        </p:nvSpPr>
        <p:spPr>
          <a:xfrm>
            <a:off x="6942686" y="3265158"/>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 name="Picture 103" descr="Icon&#10;&#10;Description automatically generated">
            <a:extLst>
              <a:ext uri="{FF2B5EF4-FFF2-40B4-BE49-F238E27FC236}">
                <a16:creationId xmlns:a16="http://schemas.microsoft.com/office/drawing/2014/main" id="{A4BD691B-503C-4576-9BB4-C11A491719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8112" y="3345571"/>
            <a:ext cx="703640" cy="689990"/>
          </a:xfrm>
          <a:prstGeom prst="rect">
            <a:avLst/>
          </a:prstGeom>
        </p:spPr>
      </p:pic>
      <p:pic>
        <p:nvPicPr>
          <p:cNvPr id="106" name="Picture 105">
            <a:extLst>
              <a:ext uri="{FF2B5EF4-FFF2-40B4-BE49-F238E27FC236}">
                <a16:creationId xmlns:a16="http://schemas.microsoft.com/office/drawing/2014/main" id="{E1D7EA65-AE91-43CA-BC18-9CC0AB5A7F6C}"/>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6987969" y="3286264"/>
            <a:ext cx="536788" cy="824037"/>
          </a:xfrm>
          <a:prstGeom prst="rect">
            <a:avLst/>
          </a:prstGeom>
        </p:spPr>
      </p:pic>
      <p:sp>
        <p:nvSpPr>
          <p:cNvPr id="111" name="Rectangle: Rounded Corners 110">
            <a:extLst>
              <a:ext uri="{FF2B5EF4-FFF2-40B4-BE49-F238E27FC236}">
                <a16:creationId xmlns:a16="http://schemas.microsoft.com/office/drawing/2014/main" id="{93D6DB1D-B9F7-4041-92B0-2CAAFB6AF9D2}"/>
              </a:ext>
            </a:extLst>
          </p:cNvPr>
          <p:cNvSpPr/>
          <p:nvPr/>
        </p:nvSpPr>
        <p:spPr>
          <a:xfrm>
            <a:off x="719892" y="4758969"/>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hlinkClick r:id="" action="ppaction://noaction">
              <a:snd r:embed="rId22" name="FS6_5.wav"/>
            </a:hlinkClick>
            <a:extLst>
              <a:ext uri="{FF2B5EF4-FFF2-40B4-BE49-F238E27FC236}">
                <a16:creationId xmlns:a16="http://schemas.microsoft.com/office/drawing/2014/main" id="{5608588C-F142-4779-9A6F-AEB9C238598D}"/>
              </a:ext>
            </a:extLst>
          </p:cNvPr>
          <p:cNvSpPr/>
          <p:nvPr/>
        </p:nvSpPr>
        <p:spPr>
          <a:xfrm>
            <a:off x="153234" y="4990747"/>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113" name="Rectangle: Rounded Corners 112">
            <a:extLst>
              <a:ext uri="{FF2B5EF4-FFF2-40B4-BE49-F238E27FC236}">
                <a16:creationId xmlns:a16="http://schemas.microsoft.com/office/drawing/2014/main" id="{5A058830-D92C-4793-BB3F-4F1FF5ACEB64}"/>
              </a:ext>
            </a:extLst>
          </p:cNvPr>
          <p:cNvSpPr/>
          <p:nvPr/>
        </p:nvSpPr>
        <p:spPr>
          <a:xfrm>
            <a:off x="811124" y="4860200"/>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4" name="Picture 113" descr="Icon&#10;&#10;Description automatically generated">
            <a:extLst>
              <a:ext uri="{FF2B5EF4-FFF2-40B4-BE49-F238E27FC236}">
                <a16:creationId xmlns:a16="http://schemas.microsoft.com/office/drawing/2014/main" id="{D5CDFC09-171C-4DC2-A4F1-79F8D7B776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4684" y="4978915"/>
            <a:ext cx="703640" cy="689990"/>
          </a:xfrm>
          <a:prstGeom prst="rect">
            <a:avLst/>
          </a:prstGeom>
        </p:spPr>
      </p:pic>
      <p:pic>
        <p:nvPicPr>
          <p:cNvPr id="116" name="Picture 115">
            <a:extLst>
              <a:ext uri="{FF2B5EF4-FFF2-40B4-BE49-F238E27FC236}">
                <a16:creationId xmlns:a16="http://schemas.microsoft.com/office/drawing/2014/main" id="{BDEB55EF-4083-4EA3-BEEE-176C3C99FBF4}"/>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852779" y="4894072"/>
            <a:ext cx="536788" cy="824037"/>
          </a:xfrm>
          <a:prstGeom prst="rect">
            <a:avLst/>
          </a:prstGeom>
        </p:spPr>
      </p:pic>
      <p:sp>
        <p:nvSpPr>
          <p:cNvPr id="121" name="Rectangle: Rounded Corners 120">
            <a:extLst>
              <a:ext uri="{FF2B5EF4-FFF2-40B4-BE49-F238E27FC236}">
                <a16:creationId xmlns:a16="http://schemas.microsoft.com/office/drawing/2014/main" id="{6E95478B-ACFA-4965-844B-076C339CA2DC}"/>
              </a:ext>
            </a:extLst>
          </p:cNvPr>
          <p:cNvSpPr/>
          <p:nvPr/>
        </p:nvSpPr>
        <p:spPr>
          <a:xfrm>
            <a:off x="6852017" y="4737863"/>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a:hlinkClick r:id="" action="ppaction://noaction">
              <a:snd r:embed="rId23" name="FS6_6.wav"/>
            </a:hlinkClick>
            <a:extLst>
              <a:ext uri="{FF2B5EF4-FFF2-40B4-BE49-F238E27FC236}">
                <a16:creationId xmlns:a16="http://schemas.microsoft.com/office/drawing/2014/main" id="{C9B760F4-317B-47D4-B5E0-E662441961F9}"/>
              </a:ext>
            </a:extLst>
          </p:cNvPr>
          <p:cNvSpPr/>
          <p:nvPr/>
        </p:nvSpPr>
        <p:spPr>
          <a:xfrm>
            <a:off x="6285359" y="4969641"/>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123" name="Rectangle: Rounded Corners 122">
            <a:extLst>
              <a:ext uri="{FF2B5EF4-FFF2-40B4-BE49-F238E27FC236}">
                <a16:creationId xmlns:a16="http://schemas.microsoft.com/office/drawing/2014/main" id="{4BC3495E-B4A4-401A-A86F-A42A5D552F4C}"/>
              </a:ext>
            </a:extLst>
          </p:cNvPr>
          <p:cNvSpPr/>
          <p:nvPr/>
        </p:nvSpPr>
        <p:spPr>
          <a:xfrm>
            <a:off x="6943249" y="4839094"/>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Picture 125">
            <a:extLst>
              <a:ext uri="{FF2B5EF4-FFF2-40B4-BE49-F238E27FC236}">
                <a16:creationId xmlns:a16="http://schemas.microsoft.com/office/drawing/2014/main" id="{E33A7BD6-CD46-4CD5-8CCC-8810D97EAAD4}"/>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7155465" y="4932735"/>
            <a:ext cx="536788" cy="824037"/>
          </a:xfrm>
          <a:prstGeom prst="rect">
            <a:avLst/>
          </a:prstGeom>
        </p:spPr>
      </p:pic>
      <p:sp>
        <p:nvSpPr>
          <p:cNvPr id="13" name="TextBox 12">
            <a:extLst>
              <a:ext uri="{FF2B5EF4-FFF2-40B4-BE49-F238E27FC236}">
                <a16:creationId xmlns:a16="http://schemas.microsoft.com/office/drawing/2014/main" id="{5EA612B1-E492-465B-9C23-F0E56CD2F10C}"/>
              </a:ext>
            </a:extLst>
          </p:cNvPr>
          <p:cNvSpPr txBox="1"/>
          <p:nvPr/>
        </p:nvSpPr>
        <p:spPr>
          <a:xfrm>
            <a:off x="4491052" y="1935527"/>
            <a:ext cx="282043"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a:t>
            </a:r>
          </a:p>
        </p:txBody>
      </p:sp>
      <p:sp>
        <p:nvSpPr>
          <p:cNvPr id="132" name="TextBox 131">
            <a:extLst>
              <a:ext uri="{FF2B5EF4-FFF2-40B4-BE49-F238E27FC236}">
                <a16:creationId xmlns:a16="http://schemas.microsoft.com/office/drawing/2014/main" id="{B747DBB8-3A57-49F3-A32A-DC2629F15CC8}"/>
              </a:ext>
            </a:extLst>
          </p:cNvPr>
          <p:cNvSpPr txBox="1"/>
          <p:nvPr/>
        </p:nvSpPr>
        <p:spPr>
          <a:xfrm>
            <a:off x="5395936" y="1910118"/>
            <a:ext cx="282043"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a:t>
            </a:r>
          </a:p>
        </p:txBody>
      </p:sp>
      <p:sp>
        <p:nvSpPr>
          <p:cNvPr id="14" name="Speech Bubble: Rectangle with Corners Rounded 13">
            <a:extLst>
              <a:ext uri="{FF2B5EF4-FFF2-40B4-BE49-F238E27FC236}">
                <a16:creationId xmlns:a16="http://schemas.microsoft.com/office/drawing/2014/main" id="{CFCE69A3-A1D0-4E07-8E02-F712F8A1D2B5}"/>
              </a:ext>
            </a:extLst>
          </p:cNvPr>
          <p:cNvSpPr/>
          <p:nvPr/>
        </p:nvSpPr>
        <p:spPr>
          <a:xfrm>
            <a:off x="4004003" y="89361"/>
            <a:ext cx="2847451" cy="1115286"/>
          </a:xfrm>
          <a:prstGeom prst="wedgeRoundRectCallout">
            <a:avLst>
              <a:gd name="adj1" fmla="val -32784"/>
              <a:gd name="adj2" fmla="val 70152"/>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J’aime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écouter</a:t>
            </a:r>
            <a:r>
              <a:rPr lang="en-GB" sz="2400" dirty="0">
                <a:solidFill>
                  <a:schemeClr val="bg1"/>
                </a:solidFill>
                <a:latin typeface="Century Gothic" panose="020B0502020202020204" pitchFamily="34" charset="0"/>
              </a:rPr>
              <a:t> des chansons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français</a:t>
            </a:r>
            <a:r>
              <a:rPr lang="en-GB" sz="2400" dirty="0">
                <a:solidFill>
                  <a:schemeClr val="bg1"/>
                </a:solidFill>
                <a:latin typeface="Century Gothic" panose="020B0502020202020204" pitchFamily="34" charset="0"/>
              </a:rPr>
              <a:t>. Et </a:t>
            </a:r>
            <a:r>
              <a:rPr lang="en-GB" sz="2400" dirty="0" err="1">
                <a:solidFill>
                  <a:schemeClr val="bg1"/>
                </a:solidFill>
                <a:latin typeface="Century Gothic" panose="020B0502020202020204" pitchFamily="34" charset="0"/>
              </a:rPr>
              <a:t>toi</a:t>
            </a:r>
            <a:r>
              <a:rPr lang="en-GB" sz="2400" dirty="0">
                <a:solidFill>
                  <a:schemeClr val="bg1"/>
                </a:solidFill>
                <a:latin typeface="Century Gothic" panose="020B0502020202020204" pitchFamily="34" charset="0"/>
              </a:rPr>
              <a:t> ?</a:t>
            </a:r>
          </a:p>
        </p:txBody>
      </p:sp>
      <p:grpSp>
        <p:nvGrpSpPr>
          <p:cNvPr id="18" name="Group 17">
            <a:extLst>
              <a:ext uri="{FF2B5EF4-FFF2-40B4-BE49-F238E27FC236}">
                <a16:creationId xmlns:a16="http://schemas.microsoft.com/office/drawing/2014/main" id="{5B4EED63-0FC6-4749-9A8C-BAE24ACC2C09}"/>
              </a:ext>
            </a:extLst>
          </p:cNvPr>
          <p:cNvGrpSpPr/>
          <p:nvPr/>
        </p:nvGrpSpPr>
        <p:grpSpPr>
          <a:xfrm>
            <a:off x="3272852" y="753739"/>
            <a:ext cx="914400" cy="914400"/>
            <a:chOff x="3272852" y="753739"/>
            <a:chExt cx="914400" cy="914400"/>
          </a:xfrm>
        </p:grpSpPr>
        <p:pic>
          <p:nvPicPr>
            <p:cNvPr id="16" name="Graphic 15" descr="User with solid fill">
              <a:extLst>
                <a:ext uri="{FF2B5EF4-FFF2-40B4-BE49-F238E27FC236}">
                  <a16:creationId xmlns:a16="http://schemas.microsoft.com/office/drawing/2014/main" id="{A495E2F1-F642-4A7A-BEC7-909ED9449DD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72852" y="753739"/>
              <a:ext cx="914400" cy="914400"/>
            </a:xfrm>
            <a:prstGeom prst="rect">
              <a:avLst/>
            </a:prstGeom>
          </p:spPr>
        </p:pic>
        <p:sp>
          <p:nvSpPr>
            <p:cNvPr id="17" name="TextBox 16">
              <a:extLst>
                <a:ext uri="{FF2B5EF4-FFF2-40B4-BE49-F238E27FC236}">
                  <a16:creationId xmlns:a16="http://schemas.microsoft.com/office/drawing/2014/main" id="{9F060C06-0869-4579-8EA5-69B09A324376}"/>
                </a:ext>
              </a:extLst>
            </p:cNvPr>
            <p:cNvSpPr txBox="1"/>
            <p:nvPr/>
          </p:nvSpPr>
          <p:spPr>
            <a:xfrm>
              <a:off x="3539148" y="1155671"/>
              <a:ext cx="299602" cy="461665"/>
            </a:xfrm>
            <a:prstGeom prst="rect">
              <a:avLst/>
            </a:prstGeom>
            <a:noFill/>
          </p:spPr>
          <p:txBody>
            <a:bodyPr wrap="square" rtlCol="0">
              <a:spAutoFit/>
            </a:bodyPr>
            <a:lstStyle/>
            <a:p>
              <a:r>
                <a:rPr lang="en-GB" sz="2400" b="1" dirty="0">
                  <a:solidFill>
                    <a:schemeClr val="bg1"/>
                  </a:solidFill>
                  <a:latin typeface="Cavolini" panose="03000502040302020204" pitchFamily="66" charset="0"/>
                  <a:cs typeface="Cavolini" panose="03000502040302020204" pitchFamily="66" charset="0"/>
                </a:rPr>
                <a:t>A</a:t>
              </a:r>
            </a:p>
          </p:txBody>
        </p:sp>
      </p:grpSp>
      <p:grpSp>
        <p:nvGrpSpPr>
          <p:cNvPr id="138" name="Group 137">
            <a:extLst>
              <a:ext uri="{FF2B5EF4-FFF2-40B4-BE49-F238E27FC236}">
                <a16:creationId xmlns:a16="http://schemas.microsoft.com/office/drawing/2014/main" id="{E799F316-4614-40C9-BFC2-8E0AB4EDDC2A}"/>
              </a:ext>
            </a:extLst>
          </p:cNvPr>
          <p:cNvGrpSpPr/>
          <p:nvPr/>
        </p:nvGrpSpPr>
        <p:grpSpPr>
          <a:xfrm>
            <a:off x="9789489" y="740422"/>
            <a:ext cx="914400" cy="914400"/>
            <a:chOff x="3272852" y="753739"/>
            <a:chExt cx="914400" cy="914400"/>
          </a:xfrm>
        </p:grpSpPr>
        <p:pic>
          <p:nvPicPr>
            <p:cNvPr id="139" name="Graphic 138" descr="User with solid fill">
              <a:extLst>
                <a:ext uri="{FF2B5EF4-FFF2-40B4-BE49-F238E27FC236}">
                  <a16:creationId xmlns:a16="http://schemas.microsoft.com/office/drawing/2014/main" id="{03CA5F6B-1E7F-419F-AAEC-B819FEB33C6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72852" y="753739"/>
              <a:ext cx="914400" cy="914400"/>
            </a:xfrm>
            <a:prstGeom prst="rect">
              <a:avLst/>
            </a:prstGeom>
          </p:spPr>
        </p:pic>
        <p:sp>
          <p:nvSpPr>
            <p:cNvPr id="140" name="TextBox 139">
              <a:extLst>
                <a:ext uri="{FF2B5EF4-FFF2-40B4-BE49-F238E27FC236}">
                  <a16:creationId xmlns:a16="http://schemas.microsoft.com/office/drawing/2014/main" id="{23228F3C-755D-4B35-BF40-903FB27F14BF}"/>
                </a:ext>
              </a:extLst>
            </p:cNvPr>
            <p:cNvSpPr txBox="1"/>
            <p:nvPr/>
          </p:nvSpPr>
          <p:spPr>
            <a:xfrm>
              <a:off x="3539148" y="1155671"/>
              <a:ext cx="299602" cy="461665"/>
            </a:xfrm>
            <a:prstGeom prst="rect">
              <a:avLst/>
            </a:prstGeom>
            <a:noFill/>
          </p:spPr>
          <p:txBody>
            <a:bodyPr wrap="square" rtlCol="0">
              <a:spAutoFit/>
            </a:bodyPr>
            <a:lstStyle/>
            <a:p>
              <a:r>
                <a:rPr lang="en-GB" sz="2400" b="1" dirty="0">
                  <a:solidFill>
                    <a:schemeClr val="bg1"/>
                  </a:solidFill>
                  <a:latin typeface="Cavolini" panose="03000502040302020204" pitchFamily="66" charset="0"/>
                  <a:cs typeface="Cavolini" panose="03000502040302020204" pitchFamily="66" charset="0"/>
                </a:rPr>
                <a:t>B</a:t>
              </a:r>
            </a:p>
          </p:txBody>
        </p:sp>
      </p:grpSp>
      <p:sp>
        <p:nvSpPr>
          <p:cNvPr id="141" name="Speech Bubble: Rectangle with Corners Rounded 140">
            <a:extLst>
              <a:ext uri="{FF2B5EF4-FFF2-40B4-BE49-F238E27FC236}">
                <a16:creationId xmlns:a16="http://schemas.microsoft.com/office/drawing/2014/main" id="{5086870C-F405-4E0A-9DF1-94F5275E7357}"/>
              </a:ext>
            </a:extLst>
          </p:cNvPr>
          <p:cNvSpPr/>
          <p:nvPr/>
        </p:nvSpPr>
        <p:spPr>
          <a:xfrm>
            <a:off x="6971756" y="102462"/>
            <a:ext cx="3029613" cy="914400"/>
          </a:xfrm>
          <a:prstGeom prst="wedgeRoundRectCallout">
            <a:avLst>
              <a:gd name="adj1" fmla="val 40458"/>
              <a:gd name="adj2" fmla="val 7948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Oui</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moi</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aussi</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mais</a:t>
            </a:r>
            <a:r>
              <a:rPr lang="en-GB" sz="2400" dirty="0">
                <a:solidFill>
                  <a:schemeClr val="bg1"/>
                </a:solidFill>
                <a:latin typeface="Century Gothic" panose="020B0502020202020204" pitchFamily="34" charset="0"/>
              </a:rPr>
              <a:t> je </a:t>
            </a:r>
            <a:r>
              <a:rPr lang="en-GB" sz="2400" dirty="0" err="1">
                <a:solidFill>
                  <a:schemeClr val="bg1"/>
                </a:solidFill>
                <a:latin typeface="Century Gothic" panose="020B0502020202020204" pitchFamily="34" charset="0"/>
              </a:rPr>
              <a:t>préfère</a:t>
            </a:r>
            <a:r>
              <a:rPr lang="en-GB" sz="2400" dirty="0">
                <a:solidFill>
                  <a:schemeClr val="bg1"/>
                </a:solidFill>
                <a:latin typeface="Century Gothic" panose="020B0502020202020204" pitchFamily="34" charset="0"/>
              </a:rPr>
              <a:t>…)</a:t>
            </a:r>
          </a:p>
        </p:txBody>
      </p:sp>
      <p:pic>
        <p:nvPicPr>
          <p:cNvPr id="46" name="Picture 45" descr="Icon&#10;&#10;Description automatically generated">
            <a:extLst>
              <a:ext uri="{FF2B5EF4-FFF2-40B4-BE49-F238E27FC236}">
                <a16:creationId xmlns:a16="http://schemas.microsoft.com/office/drawing/2014/main" id="{365C3036-7C59-40C4-9DD7-6EDE4EDB2BF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46815" y="1832451"/>
            <a:ext cx="703976" cy="700797"/>
          </a:xfrm>
          <a:prstGeom prst="rect">
            <a:avLst/>
          </a:prstGeom>
        </p:spPr>
      </p:pic>
      <p:pic>
        <p:nvPicPr>
          <p:cNvPr id="21" name="Picture 20">
            <a:extLst>
              <a:ext uri="{FF2B5EF4-FFF2-40B4-BE49-F238E27FC236}">
                <a16:creationId xmlns:a16="http://schemas.microsoft.com/office/drawing/2014/main" id="{805FD5B1-0C5B-44F0-8807-8B5862F33538}"/>
              </a:ext>
            </a:extLst>
          </p:cNvPr>
          <p:cNvPicPr>
            <a:picLocks noChangeAspect="1"/>
          </p:cNvPicPr>
          <p:nvPr/>
        </p:nvPicPr>
        <p:blipFill>
          <a:blip r:embed="rId27"/>
          <a:stretch>
            <a:fillRect/>
          </a:stretch>
        </p:blipFill>
        <p:spPr>
          <a:xfrm>
            <a:off x="8899751" y="1805742"/>
            <a:ext cx="586094" cy="807030"/>
          </a:xfrm>
          <a:prstGeom prst="rect">
            <a:avLst/>
          </a:prstGeom>
        </p:spPr>
      </p:pic>
      <p:pic>
        <p:nvPicPr>
          <p:cNvPr id="22" name="Picture 21">
            <a:extLst>
              <a:ext uri="{FF2B5EF4-FFF2-40B4-BE49-F238E27FC236}">
                <a16:creationId xmlns:a16="http://schemas.microsoft.com/office/drawing/2014/main" id="{71A01890-93E5-4A0C-AF8C-F261E2A6D888}"/>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9270280" y="1701724"/>
            <a:ext cx="713083" cy="935652"/>
          </a:xfrm>
          <a:prstGeom prst="rect">
            <a:avLst/>
          </a:prstGeom>
        </p:spPr>
      </p:pic>
      <p:pic>
        <p:nvPicPr>
          <p:cNvPr id="146" name="Picture 145">
            <a:extLst>
              <a:ext uri="{FF2B5EF4-FFF2-40B4-BE49-F238E27FC236}">
                <a16:creationId xmlns:a16="http://schemas.microsoft.com/office/drawing/2014/main" id="{EB9E73D9-DEB4-4226-8F5F-2CD6EC4E4744}"/>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67556" y="1829367"/>
            <a:ext cx="1020323" cy="717141"/>
          </a:xfrm>
          <a:prstGeom prst="rect">
            <a:avLst/>
          </a:prstGeom>
        </p:spPr>
      </p:pic>
      <p:sp>
        <p:nvSpPr>
          <p:cNvPr id="147" name="TextBox 146">
            <a:extLst>
              <a:ext uri="{FF2B5EF4-FFF2-40B4-BE49-F238E27FC236}">
                <a16:creationId xmlns:a16="http://schemas.microsoft.com/office/drawing/2014/main" id="{4E7AE1B4-350B-43F0-BAA4-DEB241DD40F9}"/>
              </a:ext>
            </a:extLst>
          </p:cNvPr>
          <p:cNvSpPr txBox="1"/>
          <p:nvPr/>
        </p:nvSpPr>
        <p:spPr>
          <a:xfrm>
            <a:off x="10692837" y="1904167"/>
            <a:ext cx="282043"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a:t>
            </a:r>
          </a:p>
        </p:txBody>
      </p:sp>
      <p:sp>
        <p:nvSpPr>
          <p:cNvPr id="148" name="TextBox 147">
            <a:extLst>
              <a:ext uri="{FF2B5EF4-FFF2-40B4-BE49-F238E27FC236}">
                <a16:creationId xmlns:a16="http://schemas.microsoft.com/office/drawing/2014/main" id="{6165DFFC-378D-4C6C-B0B1-5F1CA4C08910}"/>
              </a:ext>
            </a:extLst>
          </p:cNvPr>
          <p:cNvSpPr txBox="1"/>
          <p:nvPr/>
        </p:nvSpPr>
        <p:spPr>
          <a:xfrm>
            <a:off x="11549106" y="1876473"/>
            <a:ext cx="282043"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a:t>
            </a:r>
          </a:p>
        </p:txBody>
      </p:sp>
      <p:pic>
        <p:nvPicPr>
          <p:cNvPr id="149" name="Picture 148" descr="A picture containing logo&#10;&#10;Description automatically generated">
            <a:extLst>
              <a:ext uri="{FF2B5EF4-FFF2-40B4-BE49-F238E27FC236}">
                <a16:creationId xmlns:a16="http://schemas.microsoft.com/office/drawing/2014/main" id="{42C3837D-4AF6-41B3-BBBF-9CBD7881B88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66914" y="1956389"/>
            <a:ext cx="837611" cy="566696"/>
          </a:xfrm>
          <a:prstGeom prst="rect">
            <a:avLst/>
          </a:prstGeom>
        </p:spPr>
      </p:pic>
      <p:pic>
        <p:nvPicPr>
          <p:cNvPr id="43" name="Picture 42" descr="Icon&#10;&#10;Description automatically generated">
            <a:extLst>
              <a:ext uri="{FF2B5EF4-FFF2-40B4-BE49-F238E27FC236}">
                <a16:creationId xmlns:a16="http://schemas.microsoft.com/office/drawing/2014/main" id="{C929111C-B6E2-4231-94AB-43DF62E3D2E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05741" y="3421396"/>
            <a:ext cx="630067" cy="617076"/>
          </a:xfrm>
          <a:prstGeom prst="rect">
            <a:avLst/>
          </a:prstGeom>
        </p:spPr>
      </p:pic>
      <p:pic>
        <p:nvPicPr>
          <p:cNvPr id="44" name="Picture 43" descr="Logo, icon&#10;&#10;Description automatically generated">
            <a:extLst>
              <a:ext uri="{FF2B5EF4-FFF2-40B4-BE49-F238E27FC236}">
                <a16:creationId xmlns:a16="http://schemas.microsoft.com/office/drawing/2014/main" id="{4A4A6737-33E1-49BD-8AFF-D0CFEA2C82A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052256" y="3362563"/>
            <a:ext cx="709819" cy="716228"/>
          </a:xfrm>
          <a:prstGeom prst="rect">
            <a:avLst/>
          </a:prstGeom>
        </p:spPr>
      </p:pic>
      <p:pic>
        <p:nvPicPr>
          <p:cNvPr id="24" name="Picture 23" descr="A picture containing text, vector graphics&#10;&#10;Description automatically generated">
            <a:extLst>
              <a:ext uri="{FF2B5EF4-FFF2-40B4-BE49-F238E27FC236}">
                <a16:creationId xmlns:a16="http://schemas.microsoft.com/office/drawing/2014/main" id="{4F0F9DD5-B50A-4159-990E-AEE00028B71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984446" y="3345571"/>
            <a:ext cx="840312" cy="634678"/>
          </a:xfrm>
          <a:prstGeom prst="ellipse">
            <a:avLst/>
          </a:prstGeom>
        </p:spPr>
      </p:pic>
      <p:pic>
        <p:nvPicPr>
          <p:cNvPr id="152" name="Picture 151">
            <a:extLst>
              <a:ext uri="{FF2B5EF4-FFF2-40B4-BE49-F238E27FC236}">
                <a16:creationId xmlns:a16="http://schemas.microsoft.com/office/drawing/2014/main" id="{2D7ED133-F05F-4206-A335-E6291732C8D0}"/>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897854" y="3352404"/>
            <a:ext cx="1020323" cy="717141"/>
          </a:xfrm>
          <a:prstGeom prst="rect">
            <a:avLst/>
          </a:prstGeom>
        </p:spPr>
      </p:pic>
      <p:sp>
        <p:nvSpPr>
          <p:cNvPr id="153" name="TextBox 152">
            <a:extLst>
              <a:ext uri="{FF2B5EF4-FFF2-40B4-BE49-F238E27FC236}">
                <a16:creationId xmlns:a16="http://schemas.microsoft.com/office/drawing/2014/main" id="{F32D2843-8A67-4FF9-853E-40CB4D55A6F5}"/>
              </a:ext>
            </a:extLst>
          </p:cNvPr>
          <p:cNvSpPr txBox="1"/>
          <p:nvPr/>
        </p:nvSpPr>
        <p:spPr>
          <a:xfrm>
            <a:off x="3761713" y="3440519"/>
            <a:ext cx="282043"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a:t>
            </a:r>
          </a:p>
        </p:txBody>
      </p:sp>
      <p:sp>
        <p:nvSpPr>
          <p:cNvPr id="154" name="TextBox 153">
            <a:extLst>
              <a:ext uri="{FF2B5EF4-FFF2-40B4-BE49-F238E27FC236}">
                <a16:creationId xmlns:a16="http://schemas.microsoft.com/office/drawing/2014/main" id="{41950EBC-9152-44E1-BDA9-CE4404A14221}"/>
              </a:ext>
            </a:extLst>
          </p:cNvPr>
          <p:cNvSpPr txBox="1"/>
          <p:nvPr/>
        </p:nvSpPr>
        <p:spPr>
          <a:xfrm>
            <a:off x="4704018" y="3412764"/>
            <a:ext cx="282043"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a:t>
            </a:r>
          </a:p>
        </p:txBody>
      </p:sp>
      <p:sp>
        <p:nvSpPr>
          <p:cNvPr id="25" name="TextBox 24">
            <a:extLst>
              <a:ext uri="{FF2B5EF4-FFF2-40B4-BE49-F238E27FC236}">
                <a16:creationId xmlns:a16="http://schemas.microsoft.com/office/drawing/2014/main" id="{77409760-FD18-430E-8A2E-0616DEE5BFD3}"/>
              </a:ext>
            </a:extLst>
          </p:cNvPr>
          <p:cNvSpPr txBox="1"/>
          <p:nvPr/>
        </p:nvSpPr>
        <p:spPr>
          <a:xfrm>
            <a:off x="2971713" y="3871118"/>
            <a:ext cx="110597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alone</a:t>
            </a:r>
          </a:p>
        </p:txBody>
      </p:sp>
      <p:pic>
        <p:nvPicPr>
          <p:cNvPr id="156" name="Picture 155" descr="Icon&#10;&#10;Description automatically generated">
            <a:extLst>
              <a:ext uri="{FF2B5EF4-FFF2-40B4-BE49-F238E27FC236}">
                <a16:creationId xmlns:a16="http://schemas.microsoft.com/office/drawing/2014/main" id="{0180EC9D-84B4-4ADB-ADBC-E4EE0388E83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82907" y="4940612"/>
            <a:ext cx="703657" cy="689149"/>
          </a:xfrm>
          <a:prstGeom prst="rect">
            <a:avLst/>
          </a:prstGeom>
        </p:spPr>
      </p:pic>
      <p:pic>
        <p:nvPicPr>
          <p:cNvPr id="48" name="Picture 47" descr="A picture containing text, sign, vector graphics&#10;&#10;Description automatically generated">
            <a:extLst>
              <a:ext uri="{FF2B5EF4-FFF2-40B4-BE49-F238E27FC236}">
                <a16:creationId xmlns:a16="http://schemas.microsoft.com/office/drawing/2014/main" id="{703382DC-0FAA-49B7-B51C-73D412BDF90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498861" y="4917462"/>
            <a:ext cx="787264" cy="735448"/>
          </a:xfrm>
          <a:prstGeom prst="rect">
            <a:avLst/>
          </a:prstGeom>
        </p:spPr>
      </p:pic>
      <p:grpSp>
        <p:nvGrpSpPr>
          <p:cNvPr id="157" name="Group 156">
            <a:extLst>
              <a:ext uri="{FF2B5EF4-FFF2-40B4-BE49-F238E27FC236}">
                <a16:creationId xmlns:a16="http://schemas.microsoft.com/office/drawing/2014/main" id="{F9B8A65C-DF5D-45E8-BE8B-9697DA07050E}"/>
              </a:ext>
            </a:extLst>
          </p:cNvPr>
          <p:cNvGrpSpPr/>
          <p:nvPr/>
        </p:nvGrpSpPr>
        <p:grpSpPr>
          <a:xfrm>
            <a:off x="9302044" y="4859646"/>
            <a:ext cx="1068860" cy="814187"/>
            <a:chOff x="-1960772" y="2871756"/>
            <a:chExt cx="2048141" cy="1778852"/>
          </a:xfrm>
        </p:grpSpPr>
        <p:sp>
          <p:nvSpPr>
            <p:cNvPr id="158" name="Cloud 157">
              <a:extLst>
                <a:ext uri="{FF2B5EF4-FFF2-40B4-BE49-F238E27FC236}">
                  <a16:creationId xmlns:a16="http://schemas.microsoft.com/office/drawing/2014/main" id="{FE0CDB08-6DD2-4551-B64F-8D5FB447E65C}"/>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59" name="Picture 158">
              <a:extLst>
                <a:ext uri="{FF2B5EF4-FFF2-40B4-BE49-F238E27FC236}">
                  <a16:creationId xmlns:a16="http://schemas.microsoft.com/office/drawing/2014/main" id="{B6C18096-AB4A-4FCC-B4F7-3D59B51BE4D6}"/>
                </a:ext>
              </a:extLst>
            </p:cNvPr>
            <p:cNvPicPr>
              <a:picLocks noChangeAspect="1"/>
            </p:cNvPicPr>
            <p:nvPr/>
          </p:nvPicPr>
          <p:blipFill rotWithShape="1">
            <a:blip r:embed="rId33">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160" name="Picture 159">
              <a:extLst>
                <a:ext uri="{FF2B5EF4-FFF2-40B4-BE49-F238E27FC236}">
                  <a16:creationId xmlns:a16="http://schemas.microsoft.com/office/drawing/2014/main" id="{D7E0FC3E-5ACA-4119-9D56-77E96BB6343E}"/>
                </a:ext>
              </a:extLst>
            </p:cNvPr>
            <p:cNvPicPr>
              <a:picLocks noChangeAspect="1"/>
            </p:cNvPicPr>
            <p:nvPr/>
          </p:nvPicPr>
          <p:blipFill rotWithShape="1">
            <a:blip r:embed="rId34">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161" name="Picture 160">
              <a:extLst>
                <a:ext uri="{FF2B5EF4-FFF2-40B4-BE49-F238E27FC236}">
                  <a16:creationId xmlns:a16="http://schemas.microsoft.com/office/drawing/2014/main" id="{5F5054F2-36F1-4754-9BAE-C3E9D319C6C0}"/>
                </a:ext>
              </a:extLst>
            </p:cNvPr>
            <p:cNvPicPr>
              <a:picLocks noChangeAspect="1"/>
            </p:cNvPicPr>
            <p:nvPr/>
          </p:nvPicPr>
          <p:blipFill>
            <a:blip r:embed="rId35"/>
            <a:stretch>
              <a:fillRect/>
            </a:stretch>
          </p:blipFill>
          <p:spPr>
            <a:xfrm>
              <a:off x="-1760443" y="4071880"/>
              <a:ext cx="823741" cy="578728"/>
            </a:xfrm>
            <a:prstGeom prst="rect">
              <a:avLst/>
            </a:prstGeom>
          </p:spPr>
        </p:pic>
      </p:grpSp>
      <p:pic>
        <p:nvPicPr>
          <p:cNvPr id="162" name="Picture 161">
            <a:extLst>
              <a:ext uri="{FF2B5EF4-FFF2-40B4-BE49-F238E27FC236}">
                <a16:creationId xmlns:a16="http://schemas.microsoft.com/office/drawing/2014/main" id="{C2EF86A3-222D-44A1-9B5E-C0ACEBA05822}"/>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465722" y="4883080"/>
            <a:ext cx="1020323" cy="717141"/>
          </a:xfrm>
          <a:prstGeom prst="rect">
            <a:avLst/>
          </a:prstGeom>
        </p:spPr>
      </p:pic>
      <p:sp>
        <p:nvSpPr>
          <p:cNvPr id="163" name="TextBox 162">
            <a:extLst>
              <a:ext uri="{FF2B5EF4-FFF2-40B4-BE49-F238E27FC236}">
                <a16:creationId xmlns:a16="http://schemas.microsoft.com/office/drawing/2014/main" id="{39632FF8-9361-473F-85C6-BEAB9FC2676C}"/>
              </a:ext>
            </a:extLst>
          </p:cNvPr>
          <p:cNvSpPr txBox="1"/>
          <p:nvPr/>
        </p:nvSpPr>
        <p:spPr>
          <a:xfrm>
            <a:off x="10329581" y="4971195"/>
            <a:ext cx="282043"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a:t>
            </a:r>
          </a:p>
        </p:txBody>
      </p:sp>
      <p:sp>
        <p:nvSpPr>
          <p:cNvPr id="164" name="TextBox 163">
            <a:extLst>
              <a:ext uri="{FF2B5EF4-FFF2-40B4-BE49-F238E27FC236}">
                <a16:creationId xmlns:a16="http://schemas.microsoft.com/office/drawing/2014/main" id="{7095D677-0938-4150-9C14-CAF7A2E2BC64}"/>
              </a:ext>
            </a:extLst>
          </p:cNvPr>
          <p:cNvSpPr txBox="1"/>
          <p:nvPr/>
        </p:nvSpPr>
        <p:spPr>
          <a:xfrm>
            <a:off x="11295234" y="4918460"/>
            <a:ext cx="282043"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a:t>
            </a:r>
          </a:p>
        </p:txBody>
      </p:sp>
      <p:pic>
        <p:nvPicPr>
          <p:cNvPr id="45" name="Picture 44" descr="Icon&#10;&#10;Description automatically generated">
            <a:extLst>
              <a:ext uri="{FF2B5EF4-FFF2-40B4-BE49-F238E27FC236}">
                <a16:creationId xmlns:a16="http://schemas.microsoft.com/office/drawing/2014/main" id="{5F7BAC5F-D948-4496-85BE-3E33560ED1B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086051" y="4969270"/>
            <a:ext cx="745579" cy="740530"/>
          </a:xfrm>
          <a:prstGeom prst="rect">
            <a:avLst/>
          </a:prstGeom>
        </p:spPr>
      </p:pic>
      <p:sp>
        <p:nvSpPr>
          <p:cNvPr id="165" name="TextBox 164">
            <a:extLst>
              <a:ext uri="{FF2B5EF4-FFF2-40B4-BE49-F238E27FC236}">
                <a16:creationId xmlns:a16="http://schemas.microsoft.com/office/drawing/2014/main" id="{A588D227-3D71-4E9E-833C-7920038A8A5C}"/>
              </a:ext>
            </a:extLst>
          </p:cNvPr>
          <p:cNvSpPr txBox="1"/>
          <p:nvPr/>
        </p:nvSpPr>
        <p:spPr>
          <a:xfrm>
            <a:off x="2837078" y="4801613"/>
            <a:ext cx="1105976"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words</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words</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words</a:t>
            </a:r>
            <a:endParaRPr lang="en-GB" sz="2000" dirty="0">
              <a:solidFill>
                <a:srgbClr val="002060"/>
              </a:solidFill>
              <a:latin typeface="Century Gothic" panose="020B0502020202020204" pitchFamily="34" charset="0"/>
            </a:endParaRPr>
          </a:p>
        </p:txBody>
      </p:sp>
      <p:pic>
        <p:nvPicPr>
          <p:cNvPr id="166" name="Picture 165">
            <a:extLst>
              <a:ext uri="{FF2B5EF4-FFF2-40B4-BE49-F238E27FC236}">
                <a16:creationId xmlns:a16="http://schemas.microsoft.com/office/drawing/2014/main" id="{25A01D70-6EF9-451A-ACC4-909C587025E9}"/>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522423" y="4951480"/>
            <a:ext cx="1020323" cy="717141"/>
          </a:xfrm>
          <a:prstGeom prst="rect">
            <a:avLst/>
          </a:prstGeom>
        </p:spPr>
      </p:pic>
      <p:sp>
        <p:nvSpPr>
          <p:cNvPr id="167" name="TextBox 166">
            <a:extLst>
              <a:ext uri="{FF2B5EF4-FFF2-40B4-BE49-F238E27FC236}">
                <a16:creationId xmlns:a16="http://schemas.microsoft.com/office/drawing/2014/main" id="{7DA1FB89-A11E-499D-ABA2-03D53EB93FF7}"/>
              </a:ext>
            </a:extLst>
          </p:cNvPr>
          <p:cNvSpPr txBox="1"/>
          <p:nvPr/>
        </p:nvSpPr>
        <p:spPr>
          <a:xfrm>
            <a:off x="4386282" y="5039595"/>
            <a:ext cx="282043"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a:t>
            </a:r>
          </a:p>
        </p:txBody>
      </p:sp>
      <p:sp>
        <p:nvSpPr>
          <p:cNvPr id="168" name="TextBox 167">
            <a:extLst>
              <a:ext uri="{FF2B5EF4-FFF2-40B4-BE49-F238E27FC236}">
                <a16:creationId xmlns:a16="http://schemas.microsoft.com/office/drawing/2014/main" id="{CF612118-A128-4C4D-8A9B-867812D28E48}"/>
              </a:ext>
            </a:extLst>
          </p:cNvPr>
          <p:cNvSpPr txBox="1"/>
          <p:nvPr/>
        </p:nvSpPr>
        <p:spPr>
          <a:xfrm>
            <a:off x="5351935" y="4986860"/>
            <a:ext cx="282043"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a:t>
            </a:r>
          </a:p>
        </p:txBody>
      </p:sp>
      <p:pic>
        <p:nvPicPr>
          <p:cNvPr id="26" name="Picture 25">
            <a:extLst>
              <a:ext uri="{FF2B5EF4-FFF2-40B4-BE49-F238E27FC236}">
                <a16:creationId xmlns:a16="http://schemas.microsoft.com/office/drawing/2014/main" id="{627227C2-C479-4BB7-9FBD-AC86060E6BA1}"/>
              </a:ext>
            </a:extLst>
          </p:cNvPr>
          <p:cNvPicPr>
            <a:picLocks noChangeAspect="1"/>
          </p:cNvPicPr>
          <p:nvPr/>
        </p:nvPicPr>
        <p:blipFill>
          <a:blip r:embed="rId37">
            <a:duotone>
              <a:schemeClr val="accent5">
                <a:shade val="45000"/>
                <a:satMod val="135000"/>
              </a:schemeClr>
              <a:prstClr val="white"/>
            </a:duotone>
          </a:blip>
          <a:stretch>
            <a:fillRect/>
          </a:stretch>
        </p:blipFill>
        <p:spPr>
          <a:xfrm>
            <a:off x="3824082" y="4982949"/>
            <a:ext cx="689990" cy="689990"/>
          </a:xfrm>
          <a:prstGeom prst="rect">
            <a:avLst/>
          </a:prstGeom>
        </p:spPr>
      </p:pic>
      <p:sp>
        <p:nvSpPr>
          <p:cNvPr id="170" name="TextBox 169">
            <a:extLst>
              <a:ext uri="{FF2B5EF4-FFF2-40B4-BE49-F238E27FC236}">
                <a16:creationId xmlns:a16="http://schemas.microsoft.com/office/drawing/2014/main" id="{0CCA2DDB-0A3E-4DE6-B5DC-533033C1B20E}"/>
              </a:ext>
            </a:extLst>
          </p:cNvPr>
          <p:cNvSpPr txBox="1"/>
          <p:nvPr/>
        </p:nvSpPr>
        <p:spPr>
          <a:xfrm rot="20346670">
            <a:off x="3697206" y="5123855"/>
            <a:ext cx="1105976"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online</a:t>
            </a:r>
          </a:p>
        </p:txBody>
      </p:sp>
      <p:pic>
        <p:nvPicPr>
          <p:cNvPr id="171" name="Picture 170" descr="Icon&#10;&#10;Description automatically generated">
            <a:extLst>
              <a:ext uri="{FF2B5EF4-FFF2-40B4-BE49-F238E27FC236}">
                <a16:creationId xmlns:a16="http://schemas.microsoft.com/office/drawing/2014/main" id="{8634214F-4E17-4E73-9C7C-993C04591E8D}"/>
              </a:ext>
            </a:extLst>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0752" y="3275839"/>
            <a:ext cx="844167" cy="844167"/>
          </a:xfrm>
          <a:prstGeom prst="rect">
            <a:avLst/>
          </a:prstGeom>
        </p:spPr>
      </p:pic>
      <p:pic>
        <p:nvPicPr>
          <p:cNvPr id="172" name="Picture 171">
            <a:extLst>
              <a:ext uri="{FF2B5EF4-FFF2-40B4-BE49-F238E27FC236}">
                <a16:creationId xmlns:a16="http://schemas.microsoft.com/office/drawing/2014/main" id="{9C07F00C-7899-45A4-B2E8-F91A04A3E470}"/>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30668" y="3322531"/>
            <a:ext cx="1020323" cy="717141"/>
          </a:xfrm>
          <a:prstGeom prst="rect">
            <a:avLst/>
          </a:prstGeom>
        </p:spPr>
      </p:pic>
      <p:sp>
        <p:nvSpPr>
          <p:cNvPr id="173" name="TextBox 172">
            <a:extLst>
              <a:ext uri="{FF2B5EF4-FFF2-40B4-BE49-F238E27FC236}">
                <a16:creationId xmlns:a16="http://schemas.microsoft.com/office/drawing/2014/main" id="{98565973-8C63-4F6B-A08B-7AAFECEAFDFF}"/>
              </a:ext>
            </a:extLst>
          </p:cNvPr>
          <p:cNvSpPr txBox="1"/>
          <p:nvPr/>
        </p:nvSpPr>
        <p:spPr>
          <a:xfrm>
            <a:off x="10655949" y="3397331"/>
            <a:ext cx="282043"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a:t>
            </a:r>
          </a:p>
        </p:txBody>
      </p:sp>
      <p:sp>
        <p:nvSpPr>
          <p:cNvPr id="174" name="TextBox 173">
            <a:extLst>
              <a:ext uri="{FF2B5EF4-FFF2-40B4-BE49-F238E27FC236}">
                <a16:creationId xmlns:a16="http://schemas.microsoft.com/office/drawing/2014/main" id="{176953E7-62AA-4A67-9923-B81764459F14}"/>
              </a:ext>
            </a:extLst>
          </p:cNvPr>
          <p:cNvSpPr txBox="1"/>
          <p:nvPr/>
        </p:nvSpPr>
        <p:spPr>
          <a:xfrm>
            <a:off x="11512218" y="3369637"/>
            <a:ext cx="282043"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a:t>
            </a:r>
          </a:p>
        </p:txBody>
      </p:sp>
      <p:pic>
        <p:nvPicPr>
          <p:cNvPr id="175" name="Picture 174" descr="A picture containing logo&#10;&#10;Description automatically generated">
            <a:extLst>
              <a:ext uri="{FF2B5EF4-FFF2-40B4-BE49-F238E27FC236}">
                <a16:creationId xmlns:a16="http://schemas.microsoft.com/office/drawing/2014/main" id="{E43B4D3E-BF6A-474E-944C-7A3822C81E1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30026" y="3449553"/>
            <a:ext cx="837611" cy="566696"/>
          </a:xfrm>
          <a:prstGeom prst="rect">
            <a:avLst/>
          </a:prstGeom>
        </p:spPr>
      </p:pic>
      <p:pic>
        <p:nvPicPr>
          <p:cNvPr id="28" name="Picture 27" descr="Text&#10;&#10;Description automatically generated">
            <a:extLst>
              <a:ext uri="{FF2B5EF4-FFF2-40B4-BE49-F238E27FC236}">
                <a16:creationId xmlns:a16="http://schemas.microsoft.com/office/drawing/2014/main" id="{240DFBB1-7E79-4DF5-96F3-791345B1F5E3}"/>
              </a:ext>
            </a:extLst>
          </p:cNvPr>
          <p:cNvPicPr>
            <a:picLocks noChangeAspect="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55147" y="3460065"/>
            <a:ext cx="818022" cy="541690"/>
          </a:xfrm>
          <a:prstGeom prst="rect">
            <a:avLst/>
          </a:prstGeom>
        </p:spPr>
      </p:pic>
    </p:spTree>
    <p:extLst>
      <p:ext uri="{BB962C8B-B14F-4D97-AF65-F5344CB8AC3E}">
        <p14:creationId xmlns:p14="http://schemas.microsoft.com/office/powerpoint/2010/main" val="35578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FS6_A.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S6_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743482470"/>
              </p:ext>
            </p:extLst>
          </p:nvPr>
        </p:nvGraphicFramePr>
        <p:xfrm>
          <a:off x="401618" y="1026110"/>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rester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montrer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voyage</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tc>
                  <a:txBody>
                    <a:bodyPr/>
                    <a:lstStyle/>
                    <a:p>
                      <a:r>
                        <a:rPr lang="en-GB" sz="2400" b="1" dirty="0" err="1">
                          <a:solidFill>
                            <a:srgbClr val="00B0F0"/>
                          </a:solidFill>
                          <a:latin typeface="Century Gothic" panose="020B0502020202020204" pitchFamily="34" charset="0"/>
                        </a:rPr>
                        <a:t>en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ce</a:t>
                      </a:r>
                      <a:r>
                        <a:rPr lang="en-GB" sz="2400" b="1" dirty="0">
                          <a:solidFill>
                            <a:srgbClr val="00B0F0"/>
                          </a:solidFill>
                          <a:latin typeface="Century Gothic" panose="020B0502020202020204" pitchFamily="34" charset="0"/>
                        </a:rPr>
                        <a:t> moment</a:t>
                      </a:r>
                    </a:p>
                  </a:txBody>
                  <a:tcPr/>
                </a:tc>
                <a:tc>
                  <a:txBody>
                    <a:bodyPr/>
                    <a:lstStyle/>
                    <a:p>
                      <a:r>
                        <a:rPr lang="en-GB" sz="2400" b="1" dirty="0" err="1">
                          <a:solidFill>
                            <a:srgbClr val="00B0F0"/>
                          </a:solidFill>
                          <a:latin typeface="Century Gothic" panose="020B0502020202020204" pitchFamily="34" charset="0"/>
                        </a:rPr>
                        <a:t>souvent</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sportive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massif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chose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préféré</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sale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propre</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détester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écrire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écouter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lire</a:t>
                      </a:r>
                    </a:p>
                  </a:txBody>
                  <a:tcPr/>
                </a:tc>
                <a:tc>
                  <a:txBody>
                    <a:bodyPr/>
                    <a:lstStyle/>
                    <a:p>
                      <a:r>
                        <a:rPr lang="en-GB" sz="2400" b="1" dirty="0" err="1">
                          <a:solidFill>
                            <a:srgbClr val="FF3399"/>
                          </a:solidFill>
                          <a:latin typeface="Century Gothic" panose="020B0502020202020204" pitchFamily="34" charset="0"/>
                        </a:rPr>
                        <a:t>parler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étudier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23452" y="4558286"/>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FS7i.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006554" y="5780519"/>
            <a:ext cx="25012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read, reading</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474769" y="577826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speak,</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speaking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498362" y="576627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study, studying</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054200" y="489648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hate, hating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555718" y="4896482"/>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write, writing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16969" y="4058762"/>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favourite (m)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450262" y="403495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dirty (m/f)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499891" y="405471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clean (m/f)</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146471" y="319148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sporty (f)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massive (m)</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16969" y="2349161"/>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 on</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466234" y="231996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the moment</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498362" y="232784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often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16969" y="1467379"/>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stay, remain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346940" y="145305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show, showing</a:t>
            </a:r>
          </a:p>
        </p:txBody>
      </p:sp>
      <p:sp>
        <p:nvSpPr>
          <p:cNvPr id="39" name="TextBox 38">
            <a:extLst>
              <a:ext uri="{FF2B5EF4-FFF2-40B4-BE49-F238E27FC236}">
                <a16:creationId xmlns:a16="http://schemas.microsoft.com/office/drawing/2014/main" id="{9D1DC7A4-F325-441C-AB05-600A3C8460E0}"/>
              </a:ext>
            </a:extLst>
          </p:cNvPr>
          <p:cNvSpPr txBox="1"/>
          <p:nvPr/>
        </p:nvSpPr>
        <p:spPr>
          <a:xfrm>
            <a:off x="7436617" y="4948360"/>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listen,</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listening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48160414-C858-4B55-87AA-2D0948BEE2B3}"/>
              </a:ext>
            </a:extLst>
          </p:cNvPr>
          <p:cNvSpPr txBox="1"/>
          <p:nvPr/>
        </p:nvSpPr>
        <p:spPr>
          <a:xfrm>
            <a:off x="7493791" y="3189368"/>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a:t>
            </a:r>
          </a:p>
        </p:txBody>
      </p:sp>
      <p:sp>
        <p:nvSpPr>
          <p:cNvPr id="50" name="TextBox 49">
            <a:extLst>
              <a:ext uri="{FF2B5EF4-FFF2-40B4-BE49-F238E27FC236}">
                <a16:creationId xmlns:a16="http://schemas.microsoft.com/office/drawing/2014/main" id="{079254D4-71DE-46B4-B778-0FDDFEC3E136}"/>
              </a:ext>
            </a:extLst>
          </p:cNvPr>
          <p:cNvSpPr txBox="1"/>
          <p:nvPr/>
        </p:nvSpPr>
        <p:spPr>
          <a:xfrm>
            <a:off x="7401353" y="1460338"/>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trip, journey</a:t>
            </a:r>
          </a:p>
        </p:txBody>
      </p:sp>
      <p:sp>
        <p:nvSpPr>
          <p:cNvPr id="51" name="Google Shape;167;p2">
            <a:extLst>
              <a:ext uri="{FF2B5EF4-FFF2-40B4-BE49-F238E27FC236}">
                <a16:creationId xmlns:a16="http://schemas.microsoft.com/office/drawing/2014/main" id="{D41C9FDB-9552-4325-90BC-42435FF41267}"/>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40" grpId="0"/>
      <p:bldP spid="41" grpId="0"/>
      <p:bldP spid="42" grpId="0"/>
      <p:bldP spid="43" grpId="0"/>
      <p:bldP spid="44" grpId="0"/>
      <p:bldP spid="46" grpId="0"/>
      <p:bldP spid="47" grpId="0"/>
      <p:bldP spid="48" grpId="0"/>
      <p:bldP spid="35" grpId="0"/>
      <p:bldP spid="36" grpId="0"/>
      <p:bldP spid="39" grpId="0"/>
      <p:bldP spid="45"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2748580386"/>
              </p:ext>
            </p:extLst>
          </p:nvPr>
        </p:nvGraphicFramePr>
        <p:xfrm>
          <a:off x="464082" y="1010762"/>
          <a:ext cx="9971689"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54413">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often</a:t>
                      </a:r>
                    </a:p>
                  </a:txBody>
                  <a:tcPr/>
                </a:tc>
                <a:tc>
                  <a:txBody>
                    <a:bodyPr/>
                    <a:lstStyle/>
                    <a:p>
                      <a:r>
                        <a:rPr lang="en-GB" sz="2400" b="1" dirty="0">
                          <a:solidFill>
                            <a:srgbClr val="00B0F0"/>
                          </a:solidFill>
                          <a:latin typeface="Century Gothic" panose="020B0502020202020204" pitchFamily="34" charset="0"/>
                        </a:rPr>
                        <a:t>at the moment</a:t>
                      </a:r>
                    </a:p>
                  </a:txBody>
                  <a:tcPr/>
                </a:tc>
                <a:tc>
                  <a:txBody>
                    <a:bodyPr/>
                    <a:lstStyle/>
                    <a:p>
                      <a:r>
                        <a:rPr lang="en-GB" sz="2400" b="1" dirty="0">
                          <a:solidFill>
                            <a:srgbClr val="00B0F0"/>
                          </a:solidFill>
                          <a:latin typeface="Century Gothic" panose="020B0502020202020204" pitchFamily="34" charset="0"/>
                        </a:rPr>
                        <a:t>to arrive, arriving</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remain, stay</a:t>
                      </a:r>
                    </a:p>
                  </a:txBody>
                  <a:tcPr/>
                </a:tc>
                <a:tc>
                  <a:txBody>
                    <a:bodyPr/>
                    <a:lstStyle/>
                    <a:p>
                      <a:r>
                        <a:rPr lang="en-GB" sz="2400" b="1" dirty="0">
                          <a:solidFill>
                            <a:srgbClr val="00B0F0"/>
                          </a:solidFill>
                          <a:latin typeface="Century Gothic" panose="020B0502020202020204" pitchFamily="34" charset="0"/>
                        </a:rPr>
                        <a:t>to show, showing</a:t>
                      </a:r>
                    </a:p>
                  </a:txBody>
                  <a:tcPr/>
                </a:tc>
                <a:tc>
                  <a:txBody>
                    <a:bodyPr/>
                    <a:lstStyle/>
                    <a:p>
                      <a:r>
                        <a:rPr lang="en-GB" sz="2400" b="1" dirty="0">
                          <a:solidFill>
                            <a:srgbClr val="00B0F0"/>
                          </a:solidFill>
                          <a:latin typeface="Century Gothic" panose="020B0502020202020204" pitchFamily="34" charset="0"/>
                        </a:rPr>
                        <a:t>(the) trip, journey</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favourite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thing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dirty</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clean</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sporty (m)</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active (f)</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write, writing</a:t>
                      </a:r>
                    </a:p>
                  </a:txBody>
                  <a:tcPr/>
                </a:tc>
                <a:tc>
                  <a:txBody>
                    <a:bodyPr/>
                    <a:lstStyle/>
                    <a:p>
                      <a:r>
                        <a:rPr lang="en-GB" sz="2300" b="1" dirty="0">
                          <a:solidFill>
                            <a:srgbClr val="FF3399"/>
                          </a:solidFill>
                          <a:latin typeface="Century Gothic" panose="020B0502020202020204" pitchFamily="34" charset="0"/>
                        </a:rPr>
                        <a:t>to speak, speaking</a:t>
                      </a:r>
                    </a:p>
                  </a:txBody>
                  <a:tcPr/>
                </a:tc>
                <a:tc>
                  <a:txBody>
                    <a:bodyPr/>
                    <a:lstStyle/>
                    <a:p>
                      <a:r>
                        <a:rPr lang="en-GB" sz="2400" b="1" dirty="0">
                          <a:solidFill>
                            <a:srgbClr val="FF3399"/>
                          </a:solidFill>
                          <a:latin typeface="Century Gothic" panose="020B0502020202020204" pitchFamily="34" charset="0"/>
                        </a:rPr>
                        <a:t>to read, reading</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hate, hating</a:t>
                      </a:r>
                    </a:p>
                  </a:txBody>
                  <a:tcPr/>
                </a:tc>
                <a:tc>
                  <a:txBody>
                    <a:bodyPr/>
                    <a:lstStyle/>
                    <a:p>
                      <a:r>
                        <a:rPr lang="en-GB" sz="2400" b="1" dirty="0">
                          <a:solidFill>
                            <a:srgbClr val="FF3399"/>
                          </a:solidFill>
                          <a:latin typeface="Century Gothic" panose="020B0502020202020204" pitchFamily="34" charset="0"/>
                        </a:rPr>
                        <a:t>to study, studying</a:t>
                      </a:r>
                    </a:p>
                  </a:txBody>
                  <a:tcPr/>
                </a:tc>
                <a:tc>
                  <a:txBody>
                    <a:bodyPr/>
                    <a:lstStyle/>
                    <a:p>
                      <a:r>
                        <a:rPr lang="en-GB" sz="2400" b="1" dirty="0">
                          <a:solidFill>
                            <a:srgbClr val="FF3399"/>
                          </a:solidFill>
                          <a:latin typeface="Century Gothic" panose="020B0502020202020204" pitchFamily="34" charset="0"/>
                        </a:rPr>
                        <a:t>to listen, listening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a:t>
            </a:r>
            <a:endParaRPr lang="en-GB" sz="2800" dirty="0"/>
          </a:p>
        </p:txBody>
      </p:sp>
      <p:sp>
        <p:nvSpPr>
          <p:cNvPr id="9" name="TextBox 8">
            <a:hlinkClick r:id="" action="ppaction://noaction">
              <a:snd r:embed="rId21" name="FS8i.wav"/>
            </a:hlinkClick>
            <a:extLst>
              <a:ext uri="{FF2B5EF4-FFF2-40B4-BE49-F238E27FC236}">
                <a16:creationId xmlns:a16="http://schemas.microsoft.com/office/drawing/2014/main" id="{26E49D80-89C5-409C-B5AA-4477A7C9E9A1}"/>
              </a:ext>
            </a:extLst>
          </p:cNvPr>
          <p:cNvSpPr txBox="1"/>
          <p:nvPr/>
        </p:nvSpPr>
        <p:spPr>
          <a:xfrm>
            <a:off x="2970791" y="107945"/>
            <a:ext cx="27332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22"/>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24"/>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extLst>
              <a:ext uri="{FF2B5EF4-FFF2-40B4-BE49-F238E27FC236}">
                <a16:creationId xmlns:a16="http://schemas.microsoft.com/office/drawing/2014/main" id="{15CE0EFC-CF0B-451D-8115-2F7400E122CF}"/>
              </a:ext>
            </a:extLst>
          </p:cNvPr>
          <p:cNvSpPr txBox="1"/>
          <p:nvPr/>
        </p:nvSpPr>
        <p:spPr>
          <a:xfrm>
            <a:off x="2184381"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détester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étudier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0" name="TextBox 19">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écouter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parler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6CDFE3BD-128B-45E4-8251-20EE47E201F1}"/>
              </a:ext>
            </a:extLst>
          </p:cNvPr>
          <p:cNvSpPr txBox="1"/>
          <p:nvPr/>
        </p:nvSpPr>
        <p:spPr>
          <a:xfrm>
            <a:off x="2213689" y="40078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propre</a:t>
            </a:r>
          </a:p>
        </p:txBody>
      </p:sp>
      <p:sp>
        <p:nvSpPr>
          <p:cNvPr id="25" name="TextBox 24">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sportif</a:t>
            </a:r>
          </a:p>
        </p:txBody>
      </p:sp>
      <p:sp>
        <p:nvSpPr>
          <p:cNvPr id="26" name="TextBox 25">
            <a:extLst>
              <a:ext uri="{FF2B5EF4-FFF2-40B4-BE49-F238E27FC236}">
                <a16:creationId xmlns:a16="http://schemas.microsoft.com/office/drawing/2014/main" id="{94C1EE82-F948-4AB2-9EF8-F58C478320A1}"/>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active</a:t>
            </a:r>
          </a:p>
        </p:txBody>
      </p:sp>
      <p:sp>
        <p:nvSpPr>
          <p:cNvPr id="27" name="TextBox 26">
            <a:extLst>
              <a:ext uri="{FF2B5EF4-FFF2-40B4-BE49-F238E27FC236}">
                <a16:creationId xmlns:a16="http://schemas.microsoft.com/office/drawing/2014/main" id="{D9254AB9-13E1-4255-BC9F-D47513E7182D}"/>
              </a:ext>
            </a:extLst>
          </p:cNvPr>
          <p:cNvSpPr txBox="1"/>
          <p:nvPr/>
        </p:nvSpPr>
        <p:spPr>
          <a:xfrm>
            <a:off x="2213689"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préférée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TextBox 27">
            <a:extLst>
              <a:ext uri="{FF2B5EF4-FFF2-40B4-BE49-F238E27FC236}">
                <a16:creationId xmlns:a16="http://schemas.microsoft.com/office/drawing/2014/main" id="{69E142E6-ED99-4540-BDDD-953D3CA8E296}"/>
              </a:ext>
            </a:extLst>
          </p:cNvPr>
          <p:cNvSpPr txBox="1"/>
          <p:nvPr/>
        </p:nvSpPr>
        <p:spPr>
          <a:xfrm>
            <a:off x="4579727" y="3148439"/>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chose</a:t>
            </a:r>
          </a:p>
        </p:txBody>
      </p:sp>
      <p:sp>
        <p:nvSpPr>
          <p:cNvPr id="30" name="TextBox 29">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voyage</a:t>
            </a:r>
          </a:p>
        </p:txBody>
      </p:sp>
      <p:sp>
        <p:nvSpPr>
          <p:cNvPr id="33" name="TextBox 32">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souvent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991F7AE0-17FA-4B3B-AFB7-48F96042CEBC}"/>
              </a:ext>
            </a:extLst>
          </p:cNvPr>
          <p:cNvSpPr txBox="1"/>
          <p:nvPr/>
        </p:nvSpPr>
        <p:spPr>
          <a:xfrm>
            <a:off x="4480519" y="1440223"/>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moment</a:t>
            </a: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5" name="Google Shape;167;p2">
            <a:extLst>
              <a:ext uri="{FF2B5EF4-FFF2-40B4-BE49-F238E27FC236}">
                <a16:creationId xmlns:a16="http://schemas.microsoft.com/office/drawing/2014/main" id="{14BDAE56-E1B1-4BD9-A16F-E33FED31501E}"/>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D72B6A24-A066-49A8-846C-5E7A1DBDC0C5}"/>
              </a:ext>
            </a:extLst>
          </p:cNvPr>
          <p:cNvSpPr txBox="1"/>
          <p:nvPr/>
        </p:nvSpPr>
        <p:spPr>
          <a:xfrm>
            <a:off x="7585125" y="4846673"/>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4" name="TextBox 43">
            <a:extLst>
              <a:ext uri="{FF2B5EF4-FFF2-40B4-BE49-F238E27FC236}">
                <a16:creationId xmlns:a16="http://schemas.microsoft.com/office/drawing/2014/main" id="{09F07A6B-EF96-4344-A7A1-C6ED976D674E}"/>
              </a:ext>
            </a:extLst>
          </p:cNvPr>
          <p:cNvSpPr txBox="1"/>
          <p:nvPr/>
        </p:nvSpPr>
        <p:spPr>
          <a:xfrm>
            <a:off x="7585125" y="3156665"/>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sale</a:t>
            </a:r>
          </a:p>
        </p:txBody>
      </p:sp>
      <p:sp>
        <p:nvSpPr>
          <p:cNvPr id="45" name="TextBox 44">
            <a:extLst>
              <a:ext uri="{FF2B5EF4-FFF2-40B4-BE49-F238E27FC236}">
                <a16:creationId xmlns:a16="http://schemas.microsoft.com/office/drawing/2014/main" id="{BFE1D1AC-BDAA-4267-8202-8AFC72AFE5FB}"/>
              </a:ext>
            </a:extLst>
          </p:cNvPr>
          <p:cNvSpPr txBox="1"/>
          <p:nvPr/>
        </p:nvSpPr>
        <p:spPr>
          <a:xfrm>
            <a:off x="7488589" y="1390006"/>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arriver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S8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S8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S8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S8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S8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S8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S8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S8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S8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S8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S8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S8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S8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S8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S8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S8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S8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S8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4" grpId="0"/>
      <p:bldP spid="25" grpId="0"/>
      <p:bldP spid="26" grpId="0"/>
      <p:bldP spid="27" grpId="0"/>
      <p:bldP spid="28" grpId="0"/>
      <p:bldP spid="30" grpId="0"/>
      <p:bldP spid="31" grpId="0"/>
      <p:bldP spid="32" grpId="0"/>
      <p:bldP spid="33" grpId="0"/>
      <p:bldP spid="34"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8D7DFEC8-4631-48B9-9213-CBAFD88CCF17}"/>
              </a:ext>
            </a:extLst>
          </p:cNvPr>
          <p:cNvGraphicFramePr>
            <a:graphicFrameLocks noGrp="1"/>
          </p:cNvGraphicFramePr>
          <p:nvPr>
            <p:extLst>
              <p:ext uri="{D42A27DB-BD31-4B8C-83A1-F6EECF244321}">
                <p14:modId xmlns:p14="http://schemas.microsoft.com/office/powerpoint/2010/main" val="3121236531"/>
              </p:ext>
            </p:extLst>
          </p:nvPr>
        </p:nvGraphicFramePr>
        <p:xfrm>
          <a:off x="401618" y="1026110"/>
          <a:ext cx="9810698" cy="5168388"/>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rester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montrer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voyage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souvent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sportive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massif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chose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préféré</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sale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propre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détester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écrire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écouter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parler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4" name="Picture 23">
            <a:extLst>
              <a:ext uri="{FF2B5EF4-FFF2-40B4-BE49-F238E27FC236}">
                <a16:creationId xmlns:a16="http://schemas.microsoft.com/office/drawing/2014/main" id="{CE3CB868-5C97-4C1B-ABC1-35C29247B749}"/>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82A7E042-8282-474C-AA94-CA1A33E536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6" name="Picture 25">
            <a:extLst>
              <a:ext uri="{FF2B5EF4-FFF2-40B4-BE49-F238E27FC236}">
                <a16:creationId xmlns:a16="http://schemas.microsoft.com/office/drawing/2014/main" id="{A21FCE0E-4DD2-40D2-ADEC-6AF5226F6BA0}"/>
              </a:ext>
            </a:extLst>
          </p:cNvPr>
          <p:cNvPicPr>
            <a:picLocks noChangeAspect="1"/>
          </p:cNvPicPr>
          <p:nvPr/>
        </p:nvPicPr>
        <p:blipFill>
          <a:blip r:embed="rId7"/>
          <a:stretch>
            <a:fillRect/>
          </a:stretch>
        </p:blipFill>
        <p:spPr>
          <a:xfrm>
            <a:off x="823452" y="4558286"/>
            <a:ext cx="804850" cy="762489"/>
          </a:xfrm>
          <a:prstGeom prst="rect">
            <a:avLst/>
          </a:prstGeom>
        </p:spPr>
      </p:pic>
      <p:sp>
        <p:nvSpPr>
          <p:cNvPr id="27" name="TextBox 26">
            <a:extLst>
              <a:ext uri="{FF2B5EF4-FFF2-40B4-BE49-F238E27FC236}">
                <a16:creationId xmlns:a16="http://schemas.microsoft.com/office/drawing/2014/main" id="{0E29F768-BE84-4408-A656-DA6D998A58DB}"/>
              </a:ext>
            </a:extLst>
          </p:cNvPr>
          <p:cNvSpPr txBox="1"/>
          <p:nvPr/>
        </p:nvSpPr>
        <p:spPr>
          <a:xfrm>
            <a:off x="984081" y="532077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9" name="TextBox 28">
            <a:extLst>
              <a:ext uri="{FF2B5EF4-FFF2-40B4-BE49-F238E27FC236}">
                <a16:creationId xmlns:a16="http://schemas.microsoft.com/office/drawing/2014/main" id="{E5F50B55-4B1F-4332-A65B-72EEB13F2177}"/>
              </a:ext>
            </a:extLst>
          </p:cNvPr>
          <p:cNvSpPr txBox="1"/>
          <p:nvPr/>
        </p:nvSpPr>
        <p:spPr>
          <a:xfrm>
            <a:off x="922093" y="38777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30" name="TextBox 29">
            <a:extLst>
              <a:ext uri="{FF2B5EF4-FFF2-40B4-BE49-F238E27FC236}">
                <a16:creationId xmlns:a16="http://schemas.microsoft.com/office/drawing/2014/main" id="{5935DBDE-66D6-4D00-8C90-37BA9915E582}"/>
              </a:ext>
            </a:extLst>
          </p:cNvPr>
          <p:cNvSpPr txBox="1"/>
          <p:nvPr/>
        </p:nvSpPr>
        <p:spPr>
          <a:xfrm>
            <a:off x="993953" y="200240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1919</TotalTime>
  <Words>1993</Words>
  <Application>Microsoft Office PowerPoint</Application>
  <PresentationFormat>Widescreen</PresentationFormat>
  <Paragraphs>324</Paragraphs>
  <Slides>10</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vt:i4>
      </vt:variant>
    </vt:vector>
  </HeadingPairs>
  <TitlesOfParts>
    <vt:vector size="22" baseType="lpstr">
      <vt:lpstr>Arial</vt:lpstr>
      <vt:lpstr>Calibri</vt:lpstr>
      <vt:lpstr>Calibri Light</vt:lpstr>
      <vt:lpstr>Cavolini</vt:lpstr>
      <vt:lpstr>Century Gothic</vt:lpstr>
      <vt:lpstr>Eras Demi ITC</vt:lpstr>
      <vt:lpstr>Modern Love</vt:lpstr>
      <vt:lpstr>Symbol</vt:lpstr>
      <vt:lpstr>Wingdings</vt:lpstr>
      <vt:lpstr>1_Office Theme</vt:lpstr>
      <vt:lpstr>2_Office Theme</vt:lpstr>
      <vt:lpstr>5_Office Theme</vt:lpstr>
      <vt:lpstr>Expressing likes and saying what I and others do </vt:lpstr>
      <vt:lpstr>Follow up 1: C’est [-tion] ou [-ssion] ? </vt:lpstr>
      <vt:lpstr>Follow up 2:</vt:lpstr>
      <vt:lpstr>Follow up 3</vt:lpstr>
      <vt:lpstr>Questions</vt:lpstr>
      <vt:lpstr>Follow up 4 </vt:lpstr>
      <vt:lpstr>vocabulaire</vt:lpstr>
      <vt:lpstr>Follow up 5:</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60</cp:revision>
  <dcterms:created xsi:type="dcterms:W3CDTF">2021-06-12T06:20:35Z</dcterms:created>
  <dcterms:modified xsi:type="dcterms:W3CDTF">2023-06-19T12:59:56Z</dcterms:modified>
</cp:coreProperties>
</file>