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7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256" r:id="rId3"/>
    <p:sldId id="886" r:id="rId4"/>
    <p:sldId id="874" r:id="rId5"/>
    <p:sldId id="866" r:id="rId6"/>
    <p:sldId id="749" r:id="rId7"/>
    <p:sldId id="868" r:id="rId8"/>
    <p:sldId id="869" r:id="rId9"/>
    <p:sldId id="867" r:id="rId10"/>
    <p:sldId id="870" r:id="rId11"/>
    <p:sldId id="871" r:id="rId12"/>
    <p:sldId id="884" r:id="rId13"/>
    <p:sldId id="872" r:id="rId14"/>
    <p:sldId id="873" r:id="rId15"/>
    <p:sldId id="490" r:id="rId16"/>
    <p:sldId id="885" r:id="rId17"/>
    <p:sldId id="881" r:id="rId18"/>
    <p:sldId id="882" r:id="rId19"/>
    <p:sldId id="883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45123" autoAdjust="0"/>
  </p:normalViewPr>
  <p:slideViewPr>
    <p:cSldViewPr snapToGrid="0">
      <p:cViewPr varScale="1">
        <p:scale>
          <a:sx n="47" d="100"/>
          <a:sy n="47" d="100"/>
        </p:scale>
        <p:origin x="30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[SFe] timide [3835] monde [77] moderne [1239] centre [491] douze [1664]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 revisit nouns: carte [955]  chaise [3419] chambre [633] affiche [2886] lit [1837] bureau [273]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à (meaning ‘to, at, on, in) [4] arriver [174] montrer [108] rester [100] voyage [904] souvent [287] en ce moment 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[336] dessiner [2086] présenter [209] prononcer [706] image [659] mot [220] pays [114] texte [631] facile [822] intéressant [1244]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0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1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[9/9]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17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but where the m and f forms sound the 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that many m and f adjectives sound different – add –e and pronounce the final consonant.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no change for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900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b="1" baseline="0" dirty="0"/>
              <a:t>Timing: 5 minutes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Aim: </a:t>
            </a:r>
            <a:r>
              <a:rPr lang="en-GB" b="0" baseline="0" dirty="0"/>
              <a:t>Aural recognition of adjectives.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Pupils</a:t>
            </a:r>
            <a:r>
              <a:rPr lang="en-GB" baseline="0" dirty="0"/>
              <a:t> write 1-6 in their books.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write down the English for the noun and the adjective that they hear.</a:t>
            </a:r>
          </a:p>
          <a:p>
            <a:pPr marL="228600" indent="-228600">
              <a:buAutoNum type="arabicPeriod"/>
            </a:pPr>
            <a:r>
              <a:rPr lang="en-GB" baseline="0" dirty="0"/>
              <a:t>Check answers on the following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magazine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important.</a:t>
            </a:r>
            <a:b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blanche.</a:t>
            </a:r>
            <a:b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 noire.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chat prudent.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lit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reinforce the idea that many adjectives add an –e to describe a feminine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Ask the question and elicit ‘française’ and ‘grise’ from pupils.</a:t>
            </a:r>
          </a:p>
          <a:p>
            <a:pPr>
              <a:buAutoNum type="arabicPeriod"/>
            </a:pPr>
            <a:r>
              <a:rPr lang="en-GB" b="0" dirty="0"/>
              <a:t> Click to bring up the callout reminding pupils that adjectives already ending in ‘e’ stay the same.</a:t>
            </a:r>
          </a:p>
          <a:p>
            <a:pPr>
              <a:buAutoNum type="arabicPeriod"/>
            </a:pPr>
            <a:r>
              <a:rPr lang="en-GB" b="0" dirty="0"/>
              <a:t> Click again to draw attention to the feminine form of noir (noire) which adds an accent as well as an ‘e’ but importantly there is no pronunciation change.</a:t>
            </a:r>
          </a:p>
          <a:p>
            <a:pPr>
              <a:buAutoNum type="arabicPeriod"/>
            </a:pPr>
            <a:r>
              <a:rPr lang="en-GB" b="0" dirty="0"/>
              <a:t> Click for an emphasis effect for each noun phrase and elicit English meanings from pupils – this will practise the cross-linguistic difference in word order again.</a:t>
            </a:r>
            <a:br>
              <a:rPr lang="en-GB" b="0" dirty="0"/>
            </a:br>
            <a:r>
              <a:rPr lang="en-GB" b="0" dirty="0"/>
              <a:t>5. Click on the text for each item to hear the audio, if desired.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of masculine and feminine forms, their connection to nouns of the matching gender, and comprehension of both nouns and adjectives.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French.</a:t>
            </a:r>
          </a:p>
          <a:p>
            <a:pPr>
              <a:buAutoNum type="arabicPeriod"/>
            </a:pPr>
            <a:r>
              <a:rPr lang="en-GB" b="0" dirty="0"/>
              <a:t> Pupils decide which noun it is, based on the form of the adjective.</a:t>
            </a:r>
          </a:p>
          <a:p>
            <a:pPr>
              <a:buAutoNum type="arabicPeriod"/>
            </a:pPr>
            <a:r>
              <a:rPr lang="en-GB" b="0" dirty="0"/>
              <a:t> Elicit the answers from pupils. Note that both answers are right for numbers 5 and 6.</a:t>
            </a:r>
          </a:p>
          <a:p>
            <a:pPr>
              <a:buAutoNum type="arabicPeriod"/>
            </a:pPr>
            <a:r>
              <a:rPr lang="en-GB" b="0" dirty="0"/>
              <a:t> Then click to hear the full phrase, if desired.</a:t>
            </a:r>
          </a:p>
          <a:p>
            <a:pPr>
              <a:buAutoNum type="arabicPeriod"/>
            </a:pPr>
            <a:r>
              <a:rPr lang="en-GB" b="0" dirty="0"/>
              <a:t> Ask questions to elicit comprehension, e.g., what is important? what kind of book is it?  - teachers can ask these questions in a jumbled order for greater challenge.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maison importante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peluche grise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 anglais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animal cher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tortue rapide, un stakeboard rapide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chanson moderne, un sac moderne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3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(9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interesting –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3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8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1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4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2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1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8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5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87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1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776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1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04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047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1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audio" Target="../media/audio1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audio" Target="../media/audio1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audio" Target="../media/audio1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33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image" Target="../media/image3.png"/><Relationship Id="rId5" Type="http://schemas.openxmlformats.org/officeDocument/2006/relationships/audio" Target="../media/audio20.wav"/><Relationship Id="rId10" Type="http://schemas.openxmlformats.org/officeDocument/2006/relationships/image" Target="../media/image32.png"/><Relationship Id="rId4" Type="http://schemas.openxmlformats.org/officeDocument/2006/relationships/audio" Target="../media/audio19.wav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8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9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2.jpg"/><Relationship Id="rId3" Type="http://schemas.openxmlformats.org/officeDocument/2006/relationships/image" Target="../media/image19.png"/><Relationship Id="rId7" Type="http://schemas.openxmlformats.org/officeDocument/2006/relationships/audio" Target="../media/audio33.wav"/><Relationship Id="rId12" Type="http://schemas.openxmlformats.org/officeDocument/2006/relationships/image" Target="../media/image3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image" Target="../media/image7.png"/><Relationship Id="rId5" Type="http://schemas.openxmlformats.org/officeDocument/2006/relationships/audio" Target="../media/audio31.wav"/><Relationship Id="rId15" Type="http://schemas.openxmlformats.org/officeDocument/2006/relationships/image" Target="../media/image4.png"/><Relationship Id="rId10" Type="http://schemas.openxmlformats.org/officeDocument/2006/relationships/audio" Target="../media/audio36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audio" Target="../media/audio41.wav"/><Relationship Id="rId3" Type="http://schemas.openxmlformats.org/officeDocument/2006/relationships/image" Target="../media/image31.png"/><Relationship Id="rId7" Type="http://schemas.openxmlformats.org/officeDocument/2006/relationships/audio" Target="../media/audio38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audio" Target="../media/audio40.wav"/><Relationship Id="rId5" Type="http://schemas.openxmlformats.org/officeDocument/2006/relationships/audio" Target="../media/audio37.wav"/><Relationship Id="rId15" Type="http://schemas.openxmlformats.org/officeDocument/2006/relationships/audio" Target="../media/audio42.wav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audio" Target="../media/audio39.wav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audio" Target="../media/audio49.wav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audio" Target="../media/audio47.wav"/><Relationship Id="rId5" Type="http://schemas.openxmlformats.org/officeDocument/2006/relationships/audio" Target="../media/audio44.wav"/><Relationship Id="rId15" Type="http://schemas.openxmlformats.org/officeDocument/2006/relationships/image" Target="../media/image48.png"/><Relationship Id="rId10" Type="http://schemas.openxmlformats.org/officeDocument/2006/relationships/audio" Target="../media/audio46.wav"/><Relationship Id="rId4" Type="http://schemas.openxmlformats.org/officeDocument/2006/relationships/audio" Target="../media/audio43.wav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gif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audio" Target="../media/audio12.wav"/><Relationship Id="rId10" Type="http://schemas.openxmlformats.org/officeDocument/2006/relationships/image" Target="../media/image27.jpg"/><Relationship Id="rId4" Type="http://schemas.openxmlformats.org/officeDocument/2006/relationships/audio" Target="../media/audio11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gif"/><Relationship Id="rId5" Type="http://schemas.openxmlformats.org/officeDocument/2006/relationships/audio" Target="../media/audio11.wav"/><Relationship Id="rId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467184" y="495415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953097"/>
            <a:ext cx="4511040" cy="913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indent="-457200">
              <a:buFont typeface="Wingdings" panose="05000000000000000000" pitchFamily="2" charset="2"/>
              <a:buChar char="§"/>
              <a:defRPr/>
            </a:pPr>
            <a:r>
              <a:rPr lang="fr-FR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Adjectives after the noun</a:t>
            </a:r>
          </a:p>
          <a:p>
            <a:pPr marL="457920" indent="-457200">
              <a:buFont typeface="Wingdings" panose="05000000000000000000" pitchFamily="2" charset="2"/>
              <a:buChar char="§"/>
              <a:defRPr/>
            </a:pPr>
            <a:r>
              <a:rPr lang="fr-FR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SFe – Silent Final e</a:t>
            </a:r>
            <a:endParaRPr lang="en-GB" sz="2400" b="1" spc="-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0" y="131531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things and people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6277AEE-2000-4B43-9960-E3A1598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" y="3663368"/>
            <a:ext cx="2092389" cy="13855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442D86-4A7C-4225-A9D8-C2AD3EFFFF69}"/>
              </a:ext>
            </a:extLst>
          </p:cNvPr>
          <p:cNvSpPr/>
          <p:nvPr/>
        </p:nvSpPr>
        <p:spPr>
          <a:xfrm>
            <a:off x="79154" y="1657358"/>
            <a:ext cx="4182613" cy="339158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hape, rectangle, square&#10;&#10;Description automatically generated">
            <a:extLst>
              <a:ext uri="{FF2B5EF4-FFF2-40B4-BE49-F238E27FC236}">
                <a16:creationId xmlns:a16="http://schemas.microsoft.com/office/drawing/2014/main" id="{C3BA77D3-726F-4FEC-AB1F-9173DAE6E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3" y="1939899"/>
            <a:ext cx="1171242" cy="1766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B9F74-1BE2-45E5-9BE4-0F2509B9F1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112" y="3695554"/>
            <a:ext cx="1965254" cy="1110796"/>
          </a:xfrm>
          <a:prstGeom prst="rect">
            <a:avLst/>
          </a:prstGeom>
        </p:spPr>
      </p:pic>
      <p:pic>
        <p:nvPicPr>
          <p:cNvPr id="14" name="Graphic 13" descr="Cave Drawing with solid fill">
            <a:extLst>
              <a:ext uri="{FF2B5EF4-FFF2-40B4-BE49-F238E27FC236}">
                <a16:creationId xmlns:a16="http://schemas.microsoft.com/office/drawing/2014/main" id="{EBC9AE07-AA9B-4331-BDF7-3A733BE91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445" y="231806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0DFC9-2930-44FA-BE40-6EEA854D0B5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1769" y="3004789"/>
            <a:ext cx="1171243" cy="976035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ACD8828-090E-4B7D-AEB0-6EFBB4EF28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6" y="4177175"/>
            <a:ext cx="1155119" cy="764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8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266468" y="4678838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5956854" y="4903518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631516" y="4467824"/>
            <a:ext cx="3218269" cy="2068933"/>
          </a:xfrm>
          <a:prstGeom prst="wedgeRoundRectCallout">
            <a:avLst>
              <a:gd name="adj1" fmla="val -91069"/>
              <a:gd name="adj2" fmla="val -213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some adjectives already have an ‘e’ already.  Don’t add another ‘e’! </a:t>
            </a:r>
          </a:p>
        </p:txBody>
      </p:sp>
      <p:pic>
        <p:nvPicPr>
          <p:cNvPr id="7" name="Picture 6" descr="A picture containing text, sign, outdoor, clock&#10;&#10;Description automatically generated">
            <a:extLst>
              <a:ext uri="{FF2B5EF4-FFF2-40B4-BE49-F238E27FC236}">
                <a16:creationId xmlns:a16="http://schemas.microsoft.com/office/drawing/2014/main" id="{03E57583-8D8D-404E-AB8F-FF32ADFE0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1" y="1618275"/>
            <a:ext cx="2407225" cy="27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9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43716" y="4678838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63786" y="4923396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9C16EA0-2BB8-4EEC-B564-6FC14E209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16" y="1455979"/>
            <a:ext cx="4956313" cy="2555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7051D-B2DA-44A6-B94B-D036762A3366}"/>
              </a:ext>
            </a:extLst>
          </p:cNvPr>
          <p:cNvSpPr txBox="1"/>
          <p:nvPr/>
        </p:nvSpPr>
        <p:spPr>
          <a:xfrm>
            <a:off x="4068788" y="4014978"/>
            <a:ext cx="370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[shop]</a:t>
            </a:r>
          </a:p>
        </p:txBody>
      </p:sp>
    </p:spTree>
    <p:extLst>
      <p:ext uri="{BB962C8B-B14F-4D97-AF65-F5344CB8AC3E}">
        <p14:creationId xmlns:p14="http://schemas.microsoft.com/office/powerpoint/2010/main" val="3618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10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27981" y="493869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55CEE60-7096-495F-9D7C-C7A83155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21" y="1543682"/>
            <a:ext cx="4979132" cy="32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8" name="S13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720806" y="175500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porte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022289" y="1763236"/>
            <a:ext cx="2634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magazine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587958" y="4741332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noir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5670674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10256829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blanche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D9C3FC-03AA-47ED-A253-BBFD2846C751}"/>
              </a:ext>
            </a:extLst>
          </p:cNvPr>
          <p:cNvGrpSpPr/>
          <p:nvPr/>
        </p:nvGrpSpPr>
        <p:grpSpPr>
          <a:xfrm>
            <a:off x="669777" y="1133378"/>
            <a:ext cx="2666126" cy="2289683"/>
            <a:chOff x="669777" y="1133378"/>
            <a:chExt cx="2666126" cy="22896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C0A82C-0E15-45E0-9ED7-2BF0F5EF7690}"/>
                </a:ext>
              </a:extLst>
            </p:cNvPr>
            <p:cNvSpPr txBox="1"/>
            <p:nvPr/>
          </p:nvSpPr>
          <p:spPr>
            <a:xfrm>
              <a:off x="669777" y="2899841"/>
              <a:ext cx="266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[door]</a:t>
              </a:r>
            </a:p>
          </p:txBody>
        </p:sp>
        <p:pic>
          <p:nvPicPr>
            <p:cNvPr id="36" name="Picture 35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933383E-3687-42C7-9C03-92EB2C81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19" y="1133378"/>
              <a:ext cx="1171242" cy="1766463"/>
            </a:xfrm>
            <a:prstGeom prst="rect">
              <a:avLst/>
            </a:prstGeom>
          </p:spPr>
        </p:pic>
      </p:grp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59BC24F0-6210-4396-8383-EA5F5935AD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00" y="1585435"/>
            <a:ext cx="2092389" cy="13855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8B575-1CB9-46A6-AB2A-9955A5651660}"/>
              </a:ext>
            </a:extLst>
          </p:cNvPr>
          <p:cNvSpPr/>
          <p:nvPr/>
        </p:nvSpPr>
        <p:spPr>
          <a:xfrm>
            <a:off x="669777" y="4472609"/>
            <a:ext cx="1417440" cy="125201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hape, rectangle, square&#10;&#10;Description automatically generated">
            <a:extLst>
              <a:ext uri="{FF2B5EF4-FFF2-40B4-BE49-F238E27FC236}">
                <a16:creationId xmlns:a16="http://schemas.microsoft.com/office/drawing/2014/main" id="{834E2AD4-FBA8-44AD-970E-34A78F0F1F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03" y="3463307"/>
            <a:ext cx="1417440" cy="2634442"/>
          </a:xfrm>
          <a:prstGeom prst="rect">
            <a:avLst/>
          </a:prstGeom>
        </p:spPr>
      </p:pic>
      <p:pic>
        <p:nvPicPr>
          <p:cNvPr id="39" name="Picture 38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BC9AA5F1-0BF9-45F7-8C8E-8BBBB81AEA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40" y="4438948"/>
            <a:ext cx="1502014" cy="1442983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3B10F50-062A-4D4B-9B6E-E4ED0604CCCE}"/>
              </a:ext>
            </a:extLst>
          </p:cNvPr>
          <p:cNvSpPr/>
          <p:nvPr/>
        </p:nvSpPr>
        <p:spPr>
          <a:xfrm>
            <a:off x="8341304" y="5890044"/>
            <a:ext cx="3487499" cy="785898"/>
          </a:xfrm>
          <a:prstGeom prst="wedgeRoundRectCallout">
            <a:avLst>
              <a:gd name="adj1" fmla="val 12244"/>
              <a:gd name="adj2" fmla="val -1201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white for feminine nouns.</a:t>
            </a:r>
          </a:p>
        </p:txBody>
      </p:sp>
    </p:spTree>
    <p:extLst>
      <p:ext uri="{BB962C8B-B14F-4D97-AF65-F5344CB8AC3E}">
        <p14:creationId xmlns:p14="http://schemas.microsoft.com/office/powerpoint/2010/main" val="14572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  <p:bldP spid="2" grpId="0" animBg="1"/>
      <p:bldP spid="2" grpId="1" animBg="1"/>
      <p:bldP spid="2" grpId="2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 [1/2]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04710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adjectives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664330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63821" y="2870451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But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oir 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noir</a:t>
            </a:r>
            <a:r>
              <a:rPr lang="en-GB" sz="20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sound the same.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0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6" y="1488561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460573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is and then what it is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68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interesting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magazine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5217731" y="4368665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magazine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9844" y="433716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5256622" y="543745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intéressant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8313" y="530581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390806"/>
            <a:ext cx="476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interesting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AEB8830-1E70-4719-8823-C3473466F4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73" y="1961195"/>
            <a:ext cx="1205630" cy="827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99704-52AE-4542-8BDE-C968AE5F9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852" y="2893871"/>
            <a:ext cx="812613" cy="1199153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C50C425E-EEDB-4BD3-BC59-A703B51A4D00}"/>
              </a:ext>
            </a:extLst>
          </p:cNvPr>
          <p:cNvSpPr/>
          <p:nvPr/>
        </p:nvSpPr>
        <p:spPr>
          <a:xfrm>
            <a:off x="8527869" y="5995885"/>
            <a:ext cx="3487499" cy="785898"/>
          </a:xfrm>
          <a:prstGeom prst="wedgeRoundRectCallout">
            <a:avLst>
              <a:gd name="adj1" fmla="val -23426"/>
              <a:gd name="adj2" fmla="val -687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pronounce the final consonant!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 [2/2]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952423"/>
            <a:ext cx="1018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a masculine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5060947" y="207073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363909" y="1959905"/>
            <a:ext cx="260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310561" y="5145180"/>
            <a:ext cx="400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blanc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51628" y="3866100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a feminine noun: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363909" y="5910436"/>
            <a:ext cx="3487499" cy="785898"/>
          </a:xfrm>
          <a:prstGeom prst="wedgeRoundRectCallout">
            <a:avLst>
              <a:gd name="adj1" fmla="val 33281"/>
              <a:gd name="adj2" fmla="val -917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Instead of adding –e, we add –he to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6121" y="5145180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5755586" y="5145180"/>
            <a:ext cx="268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BB9C8AC8-A0D9-41A5-9A38-2CA3376C77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5238" y="2070737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E1955-71B1-47C0-A40F-D272E6F28A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990"/>
          <a:stretch/>
        </p:blipFill>
        <p:spPr>
          <a:xfrm>
            <a:off x="2553068" y="1475643"/>
            <a:ext cx="1857284" cy="1634597"/>
          </a:xfrm>
          <a:prstGeom prst="rect">
            <a:avLst/>
          </a:prstGeom>
        </p:spPr>
      </p:pic>
      <p:pic>
        <p:nvPicPr>
          <p:cNvPr id="27" name="Picture 26" descr="Shape, rectangle, square&#10;&#10;Description automatically generated">
            <a:extLst>
              <a:ext uri="{FF2B5EF4-FFF2-40B4-BE49-F238E27FC236}">
                <a16:creationId xmlns:a16="http://schemas.microsoft.com/office/drawing/2014/main" id="{78118BFC-0784-4150-930F-511675237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78" y="4439553"/>
            <a:ext cx="918469" cy="17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4" name="S16_1.wav"/>
            </a:hlinkClick>
            <a:extLst>
              <a:ext uri="{FF2B5EF4-FFF2-40B4-BE49-F238E27FC236}">
                <a16:creationId xmlns:a16="http://schemas.microsoft.com/office/drawing/2014/main" id="{BBAAF609-23D8-441F-833E-F7FC3B5DDCCB}"/>
              </a:ext>
            </a:extLst>
          </p:cNvPr>
          <p:cNvSpPr txBox="1"/>
          <p:nvPr/>
        </p:nvSpPr>
        <p:spPr>
          <a:xfrm>
            <a:off x="180896" y="176493"/>
            <a:ext cx="1120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Identifie la chose et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4" name="Rectangle 63">
            <a:hlinkClick r:id="" action="ppaction://noaction">
              <a:snd r:embed="rId5" name="S16_2.wav"/>
            </a:hlinkClick>
            <a:extLst>
              <a:ext uri="{FF2B5EF4-FFF2-40B4-BE49-F238E27FC236}">
                <a16:creationId xmlns:a16="http://schemas.microsoft.com/office/drawing/2014/main" id="{73A1D123-94C5-469E-A325-692B826B989D}"/>
              </a:ext>
            </a:extLst>
          </p:cNvPr>
          <p:cNvSpPr/>
          <p:nvPr/>
        </p:nvSpPr>
        <p:spPr>
          <a:xfrm>
            <a:off x="404289" y="1036715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6" name="S16_3.wav"/>
            </a:hlinkClick>
            <a:extLst>
              <a:ext uri="{FF2B5EF4-FFF2-40B4-BE49-F238E27FC236}">
                <a16:creationId xmlns:a16="http://schemas.microsoft.com/office/drawing/2014/main" id="{1E13A106-1F12-420E-AA34-3D403C86E3EC}"/>
              </a:ext>
            </a:extLst>
          </p:cNvPr>
          <p:cNvSpPr/>
          <p:nvPr/>
        </p:nvSpPr>
        <p:spPr>
          <a:xfrm>
            <a:off x="404289" y="1948081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7" name="S16_4.wav"/>
            </a:hlinkClick>
            <a:extLst>
              <a:ext uri="{FF2B5EF4-FFF2-40B4-BE49-F238E27FC236}">
                <a16:creationId xmlns:a16="http://schemas.microsoft.com/office/drawing/2014/main" id="{8CCDC6DD-E689-473C-85EF-2DC535629AAA}"/>
              </a:ext>
            </a:extLst>
          </p:cNvPr>
          <p:cNvSpPr/>
          <p:nvPr/>
        </p:nvSpPr>
        <p:spPr>
          <a:xfrm>
            <a:off x="404289" y="2923230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8" name="S16_5.wav"/>
            </a:hlinkClick>
            <a:extLst>
              <a:ext uri="{FF2B5EF4-FFF2-40B4-BE49-F238E27FC236}">
                <a16:creationId xmlns:a16="http://schemas.microsoft.com/office/drawing/2014/main" id="{E38A126C-79AD-4DEF-A4AE-D7B653309D88}"/>
              </a:ext>
            </a:extLst>
          </p:cNvPr>
          <p:cNvSpPr/>
          <p:nvPr/>
        </p:nvSpPr>
        <p:spPr>
          <a:xfrm>
            <a:off x="404289" y="3893122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8" name="Rectangle 67">
            <a:hlinkClick r:id="" action="ppaction://noaction">
              <a:snd r:embed="rId9" name="S16_6.wav"/>
            </a:hlinkClick>
            <a:extLst>
              <a:ext uri="{FF2B5EF4-FFF2-40B4-BE49-F238E27FC236}">
                <a16:creationId xmlns:a16="http://schemas.microsoft.com/office/drawing/2014/main" id="{602425FB-735F-4C64-978D-B3B1F9DCADBF}"/>
              </a:ext>
            </a:extLst>
          </p:cNvPr>
          <p:cNvSpPr/>
          <p:nvPr/>
        </p:nvSpPr>
        <p:spPr>
          <a:xfrm>
            <a:off x="404289" y="4968373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9" name="Rectangle 68">
            <a:hlinkClick r:id="" action="ppaction://noaction">
              <a:snd r:embed="rId10" name="S16_7.wav"/>
            </a:hlinkClick>
            <a:extLst>
              <a:ext uri="{FF2B5EF4-FFF2-40B4-BE49-F238E27FC236}">
                <a16:creationId xmlns:a16="http://schemas.microsoft.com/office/drawing/2014/main" id="{6A4AC589-0C3E-459F-A560-25BFFF20F771}"/>
              </a:ext>
            </a:extLst>
          </p:cNvPr>
          <p:cNvSpPr/>
          <p:nvPr/>
        </p:nvSpPr>
        <p:spPr>
          <a:xfrm>
            <a:off x="404289" y="6043624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9" name="Flowchart: Alternative Process 78">
            <a:extLst>
              <a:ext uri="{FF2B5EF4-FFF2-40B4-BE49-F238E27FC236}">
                <a16:creationId xmlns:a16="http://schemas.microsoft.com/office/drawing/2014/main" id="{D53DDA17-120F-4E00-A62D-65D2F30E3214}"/>
              </a:ext>
            </a:extLst>
          </p:cNvPr>
          <p:cNvSpPr/>
          <p:nvPr/>
        </p:nvSpPr>
        <p:spPr>
          <a:xfrm>
            <a:off x="5695144" y="4372813"/>
            <a:ext cx="5469775" cy="2345034"/>
          </a:xfrm>
          <a:prstGeom prst="flowChartAlternateProcess">
            <a:avLst/>
          </a:prstGeom>
          <a:solidFill>
            <a:srgbClr val="FEF7E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49C4BF-8A49-41B2-8B12-8250AA09909D}"/>
              </a:ext>
            </a:extLst>
          </p:cNvPr>
          <p:cNvSpPr txBox="1"/>
          <p:nvPr/>
        </p:nvSpPr>
        <p:spPr>
          <a:xfrm>
            <a:off x="6040123" y="446387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noir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925BF6E-E824-469F-B4D9-D6D957CBFF62}"/>
              </a:ext>
            </a:extLst>
          </p:cNvPr>
          <p:cNvSpPr txBox="1"/>
          <p:nvPr/>
        </p:nvSpPr>
        <p:spPr>
          <a:xfrm>
            <a:off x="9100742" y="5949183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20AB9B-72D5-4308-8CE3-E29DA6DD1B56}"/>
              </a:ext>
            </a:extLst>
          </p:cNvPr>
          <p:cNvSpPr txBox="1"/>
          <p:nvPr/>
        </p:nvSpPr>
        <p:spPr>
          <a:xfrm>
            <a:off x="5995679" y="5982613"/>
            <a:ext cx="221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CA4EB9-E1E4-4BFA-9F27-ADB9D9CACDC7}"/>
              </a:ext>
            </a:extLst>
          </p:cNvPr>
          <p:cNvSpPr txBox="1"/>
          <p:nvPr/>
        </p:nvSpPr>
        <p:spPr>
          <a:xfrm>
            <a:off x="8921868" y="4447209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61B679-684F-4CC5-9B25-7AA204F2F2B7}"/>
              </a:ext>
            </a:extLst>
          </p:cNvPr>
          <p:cNvSpPr txBox="1"/>
          <p:nvPr/>
        </p:nvSpPr>
        <p:spPr>
          <a:xfrm>
            <a:off x="7522559" y="5283720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EDEA14A-5AC9-4719-8AB7-4D5B28E0A6F1}"/>
              </a:ext>
            </a:extLst>
          </p:cNvPr>
          <p:cNvSpPr txBox="1"/>
          <p:nvPr/>
        </p:nvSpPr>
        <p:spPr>
          <a:xfrm>
            <a:off x="1136073" y="1056397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French magazine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E18B24-0043-4A81-941B-0B768C5184B5}"/>
              </a:ext>
            </a:extLst>
          </p:cNvPr>
          <p:cNvSpPr txBox="1"/>
          <p:nvPr/>
        </p:nvSpPr>
        <p:spPr>
          <a:xfrm>
            <a:off x="1135356" y="1948081"/>
            <a:ext cx="362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important drawing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44CF19-2074-412B-B583-30645FE9FF9C}"/>
              </a:ext>
            </a:extLst>
          </p:cNvPr>
          <p:cNvSpPr txBox="1"/>
          <p:nvPr/>
        </p:nvSpPr>
        <p:spPr>
          <a:xfrm>
            <a:off x="1135356" y="2923230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white door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58D8D5-9523-492D-AA09-FD7CA2331FF8}"/>
              </a:ext>
            </a:extLst>
          </p:cNvPr>
          <p:cNvSpPr txBox="1"/>
          <p:nvPr/>
        </p:nvSpPr>
        <p:spPr>
          <a:xfrm>
            <a:off x="1135356" y="391114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black chair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84B40A-B9CC-4A8F-A1C8-A20BA3E21B2A}"/>
              </a:ext>
            </a:extLst>
          </p:cNvPr>
          <p:cNvSpPr txBox="1"/>
          <p:nvPr/>
        </p:nvSpPr>
        <p:spPr>
          <a:xfrm>
            <a:off x="1135356" y="4967602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careful cat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AA67B3-39FF-4ED6-9205-18F1958CC067}"/>
              </a:ext>
            </a:extLst>
          </p:cNvPr>
          <p:cNvSpPr txBox="1"/>
          <p:nvPr/>
        </p:nvSpPr>
        <p:spPr>
          <a:xfrm>
            <a:off x="1112646" y="604416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white bed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0800D-824B-4057-AE06-5D89770931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4088" y="792544"/>
            <a:ext cx="1779350" cy="1482791"/>
          </a:xfrm>
          <a:prstGeom prst="rect">
            <a:avLst/>
          </a:prstGeom>
        </p:spPr>
      </p:pic>
      <p:pic>
        <p:nvPicPr>
          <p:cNvPr id="35" name="Picture 34" descr="Shape, rectangle, square&#10;&#10;Description automatically generated">
            <a:extLst>
              <a:ext uri="{FF2B5EF4-FFF2-40B4-BE49-F238E27FC236}">
                <a16:creationId xmlns:a16="http://schemas.microsoft.com/office/drawing/2014/main" id="{0910C142-CBE0-420F-AC6F-B7AFCA3F7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85" y="788943"/>
            <a:ext cx="1171242" cy="1766463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2784288D-62AC-4467-A66B-DF9EC84A5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08" y="2794953"/>
            <a:ext cx="2092389" cy="1385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E402D-BAE2-42B7-84B1-6042A62F2C9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457" y="815127"/>
            <a:ext cx="1952625" cy="23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717C2-05AF-4C48-9D4D-BD1E6AC86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4400" y="2862235"/>
            <a:ext cx="1965254" cy="1110796"/>
          </a:xfrm>
          <a:prstGeom prst="rect">
            <a:avLst/>
          </a:prstGeom>
        </p:spPr>
      </p:pic>
      <p:pic>
        <p:nvPicPr>
          <p:cNvPr id="8" name="Graphic 7" descr="Cave Drawing with solid fill">
            <a:extLst>
              <a:ext uri="{FF2B5EF4-FFF2-40B4-BE49-F238E27FC236}">
                <a16:creationId xmlns:a16="http://schemas.microsoft.com/office/drawing/2014/main" id="{06C971C7-DDAA-4704-A2B2-8645EEE5FF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41926" y="31713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66254" y="64541"/>
            <a:ext cx="1021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Which adjectives change their spelling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sound to match the feminine noun?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4D357AB-5328-42E9-954E-4B4A4656ADD2}"/>
              </a:ext>
            </a:extLst>
          </p:cNvPr>
          <p:cNvSpPr/>
          <p:nvPr/>
        </p:nvSpPr>
        <p:spPr>
          <a:xfrm>
            <a:off x="11542378" y="2474009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F2FF64-2990-4B08-891B-EFE34B09F50B}"/>
              </a:ext>
            </a:extLst>
          </p:cNvPr>
          <p:cNvSpPr/>
          <p:nvPr/>
        </p:nvSpPr>
        <p:spPr>
          <a:xfrm>
            <a:off x="11361991" y="5762746"/>
            <a:ext cx="49884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5C70BC2-9643-4250-8223-D18099F19062}"/>
              </a:ext>
            </a:extLst>
          </p:cNvPr>
          <p:cNvSpPr/>
          <p:nvPr/>
        </p:nvSpPr>
        <p:spPr>
          <a:xfrm>
            <a:off x="2765407" y="3123237"/>
            <a:ext cx="4328120" cy="611525"/>
          </a:xfrm>
          <a:prstGeom prst="wedgeRoundRectCallout">
            <a:avLst>
              <a:gd name="adj1" fmla="val -36669"/>
              <a:gd name="adj2" fmla="val -874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65C5F87-335A-4191-BA95-2A75CDD66B54}"/>
              </a:ext>
            </a:extLst>
          </p:cNvPr>
          <p:cNvSpPr/>
          <p:nvPr/>
        </p:nvSpPr>
        <p:spPr>
          <a:xfrm>
            <a:off x="2758722" y="3124372"/>
            <a:ext cx="4328120" cy="611525"/>
          </a:xfrm>
          <a:prstGeom prst="wedgeRoundRectCallout">
            <a:avLst>
              <a:gd name="adj1" fmla="val 46879"/>
              <a:gd name="adj2" fmla="val -9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724F6C-7DD5-42B4-9402-E526B84DC6C4}"/>
              </a:ext>
            </a:extLst>
          </p:cNvPr>
          <p:cNvSpPr/>
          <p:nvPr/>
        </p:nvSpPr>
        <p:spPr>
          <a:xfrm>
            <a:off x="3440507" y="6181934"/>
            <a:ext cx="4914651" cy="611525"/>
          </a:xfrm>
          <a:prstGeom prst="wedgeRoundRectCallout">
            <a:avLst>
              <a:gd name="adj1" fmla="val 24351"/>
              <a:gd name="adj2" fmla="val -647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adds ‘-e’ but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sound the same.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167A5-3586-4F7C-A863-7E0EE4D05243}"/>
              </a:ext>
            </a:extLst>
          </p:cNvPr>
          <p:cNvGrpSpPr/>
          <p:nvPr/>
        </p:nvGrpSpPr>
        <p:grpSpPr>
          <a:xfrm>
            <a:off x="7629697" y="689675"/>
            <a:ext cx="4562303" cy="2245999"/>
            <a:chOff x="7629697" y="689675"/>
            <a:chExt cx="4562303" cy="2245999"/>
          </a:xfrm>
        </p:grpSpPr>
        <p:sp>
          <p:nvSpPr>
            <p:cNvPr id="40" name="TextBox 39">
              <a:hlinkClick r:id="" action="ppaction://noaction">
                <a:snd r:embed="rId5" name="S17_5.wav"/>
              </a:hlinkClick>
              <a:extLst>
                <a:ext uri="{FF2B5EF4-FFF2-40B4-BE49-F238E27FC236}">
                  <a16:creationId xmlns:a16="http://schemas.microsoft.com/office/drawing/2014/main" id="{1CA8D7A0-E2E9-44BE-8EE4-3D9C4C675621}"/>
                </a:ext>
              </a:extLst>
            </p:cNvPr>
            <p:cNvSpPr txBox="1"/>
            <p:nvPr/>
          </p:nvSpPr>
          <p:spPr>
            <a:xfrm>
              <a:off x="7629697" y="2474009"/>
              <a:ext cx="4562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amie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indépendante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DF13A5-9CC4-48EA-B24F-064B7B4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0202" y="689675"/>
              <a:ext cx="564645" cy="179135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56BBA5-A393-4FD8-8C25-CEA44F5458CD}"/>
              </a:ext>
            </a:extLst>
          </p:cNvPr>
          <p:cNvGrpSpPr/>
          <p:nvPr/>
        </p:nvGrpSpPr>
        <p:grpSpPr>
          <a:xfrm>
            <a:off x="4077876" y="1099407"/>
            <a:ext cx="3542393" cy="1841212"/>
            <a:chOff x="4077876" y="1099407"/>
            <a:chExt cx="3542393" cy="1841212"/>
          </a:xfrm>
        </p:grpSpPr>
        <p:sp>
          <p:nvSpPr>
            <p:cNvPr id="39" name="TextBox 38">
              <a:hlinkClick r:id="" action="ppaction://noaction">
                <a:snd r:embed="rId7" name="S17_2.wav"/>
              </a:hlinkClick>
              <a:extLst>
                <a:ext uri="{FF2B5EF4-FFF2-40B4-BE49-F238E27FC236}">
                  <a16:creationId xmlns:a16="http://schemas.microsoft.com/office/drawing/2014/main" id="{03435958-79D3-4737-9A6E-8D9EA4CB4A39}"/>
                </a:ext>
              </a:extLst>
            </p:cNvPr>
            <p:cNvSpPr txBox="1"/>
            <p:nvPr/>
          </p:nvSpPr>
          <p:spPr>
            <a:xfrm>
              <a:off x="4077876" y="247895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 magazine difficile</a:t>
              </a:r>
            </a:p>
          </p:txBody>
        </p:sp>
        <p:pic>
          <p:nvPicPr>
            <p:cNvPr id="45" name="Picture 44" descr="Text&#10;&#10;Description automatically generated">
              <a:extLst>
                <a:ext uri="{FF2B5EF4-FFF2-40B4-BE49-F238E27FC236}">
                  <a16:creationId xmlns:a16="http://schemas.microsoft.com/office/drawing/2014/main" id="{5047AAA2-4267-4C32-9D65-81108BD88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965" y="1099407"/>
              <a:ext cx="2092389" cy="13855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11270-13E2-4381-9289-5BDFA963BDA6}"/>
              </a:ext>
            </a:extLst>
          </p:cNvPr>
          <p:cNvGrpSpPr/>
          <p:nvPr/>
        </p:nvGrpSpPr>
        <p:grpSpPr>
          <a:xfrm>
            <a:off x="4126637" y="3899927"/>
            <a:ext cx="3542393" cy="2270467"/>
            <a:chOff x="4126637" y="3899927"/>
            <a:chExt cx="3542393" cy="2270467"/>
          </a:xfrm>
        </p:grpSpPr>
        <p:sp>
          <p:nvSpPr>
            <p:cNvPr id="42" name="TextBox 41">
              <a:hlinkClick r:id="" action="ppaction://noaction">
                <a:snd r:embed="rId9" name="S17_4.wav"/>
              </a:hlinkClick>
              <a:extLst>
                <a:ext uri="{FF2B5EF4-FFF2-40B4-BE49-F238E27FC236}">
                  <a16:creationId xmlns:a16="http://schemas.microsoft.com/office/drawing/2014/main" id="{9E03680F-3554-42E5-B744-607C737C2C20}"/>
                </a:ext>
              </a:extLst>
            </p:cNvPr>
            <p:cNvSpPr txBox="1"/>
            <p:nvPr/>
          </p:nvSpPr>
          <p:spPr>
            <a:xfrm>
              <a:off x="4126637" y="5708729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porte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noire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3AF8DC2-A257-483E-B1C8-AFEC06F1D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0109" y="3899927"/>
              <a:ext cx="1217925" cy="17972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798F5B-A424-486B-80F7-A34B8B27AAB7}"/>
              </a:ext>
            </a:extLst>
          </p:cNvPr>
          <p:cNvGrpSpPr/>
          <p:nvPr/>
        </p:nvGrpSpPr>
        <p:grpSpPr>
          <a:xfrm>
            <a:off x="8355158" y="3317674"/>
            <a:ext cx="3542393" cy="2918655"/>
            <a:chOff x="8355158" y="3317674"/>
            <a:chExt cx="3542393" cy="2918655"/>
          </a:xfrm>
        </p:grpSpPr>
        <p:sp>
          <p:nvSpPr>
            <p:cNvPr id="46" name="TextBox 45">
              <a:hlinkClick r:id="" action="ppaction://noaction">
                <a:snd r:embed="rId11" name="S17_6.wav"/>
              </a:hlinkClick>
              <a:extLst>
                <a:ext uri="{FF2B5EF4-FFF2-40B4-BE49-F238E27FC236}">
                  <a16:creationId xmlns:a16="http://schemas.microsoft.com/office/drawing/2014/main" id="{5A676801-396A-4D3E-AE81-E3758D6FFAE7}"/>
                </a:ext>
              </a:extLst>
            </p:cNvPr>
            <p:cNvSpPr txBox="1"/>
            <p:nvPr/>
          </p:nvSpPr>
          <p:spPr>
            <a:xfrm>
              <a:off x="8355158" y="577466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chambre blanche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06CEA7-194A-4020-92C3-2D80AC58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26189" y="3317674"/>
              <a:ext cx="2376514" cy="23795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44952-2B0B-4886-88A2-D60B5B25C98B}"/>
              </a:ext>
            </a:extLst>
          </p:cNvPr>
          <p:cNvGrpSpPr/>
          <p:nvPr/>
        </p:nvGrpSpPr>
        <p:grpSpPr>
          <a:xfrm>
            <a:off x="-228331" y="3948884"/>
            <a:ext cx="3542393" cy="2226131"/>
            <a:chOff x="-228331" y="3948884"/>
            <a:chExt cx="3542393" cy="2226131"/>
          </a:xfrm>
        </p:grpSpPr>
        <p:sp>
          <p:nvSpPr>
            <p:cNvPr id="41" name="TextBox 40">
              <a:hlinkClick r:id="" action="ppaction://noaction">
                <a:snd r:embed="rId13" name="S17_3.wav"/>
              </a:hlinkClick>
              <a:extLst>
                <a:ext uri="{FF2B5EF4-FFF2-40B4-BE49-F238E27FC236}">
                  <a16:creationId xmlns:a16="http://schemas.microsoft.com/office/drawing/2014/main" id="{8573640C-9EBA-4D76-A129-864F12C15EAF}"/>
                </a:ext>
              </a:extLst>
            </p:cNvPr>
            <p:cNvSpPr txBox="1"/>
            <p:nvPr/>
          </p:nvSpPr>
          <p:spPr>
            <a:xfrm>
              <a:off x="-228331" y="5713350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 chat noir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411119-0195-46E3-9799-380085B2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5572" y="3948884"/>
              <a:ext cx="1454585" cy="169934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AA826D-5C11-4D18-921A-60BCA851ED18}"/>
              </a:ext>
            </a:extLst>
          </p:cNvPr>
          <p:cNvGrpSpPr/>
          <p:nvPr/>
        </p:nvGrpSpPr>
        <p:grpSpPr>
          <a:xfrm>
            <a:off x="166254" y="889066"/>
            <a:ext cx="3542393" cy="2051553"/>
            <a:chOff x="166254" y="889066"/>
            <a:chExt cx="3542393" cy="2051553"/>
          </a:xfrm>
        </p:grpSpPr>
        <p:sp>
          <p:nvSpPr>
            <p:cNvPr id="38" name="TextBox 37">
              <a:hlinkClick r:id="" action="ppaction://noaction">
                <a:snd r:embed="rId15" name="S17_1.wav"/>
              </a:hlinkClick>
              <a:extLst>
                <a:ext uri="{FF2B5EF4-FFF2-40B4-BE49-F238E27FC236}">
                  <a16:creationId xmlns:a16="http://schemas.microsoft.com/office/drawing/2014/main" id="{2ACC61C5-2BAF-4B89-B024-AE73EA2CA389}"/>
                </a:ext>
              </a:extLst>
            </p:cNvPr>
            <p:cNvSpPr txBox="1"/>
            <p:nvPr/>
          </p:nvSpPr>
          <p:spPr>
            <a:xfrm>
              <a:off x="166254" y="247895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question difficile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0A9390-1C08-4E16-9E8A-63A3B3B5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910" y="889066"/>
              <a:ext cx="2762250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9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id="{CC4EE038-6A50-4CFE-B204-C3BE4BA22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" y="678062"/>
            <a:ext cx="10180245" cy="586188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4" name="S18_1.wav"/>
            </a:hlinkClick>
            <a:extLst>
              <a:ext uri="{FF2B5EF4-FFF2-40B4-BE49-F238E27FC236}">
                <a16:creationId xmlns:a16="http://schemas.microsoft.com/office/drawing/2014/main" id="{208A7ABA-62BD-4672-ACA8-29545E08B680}"/>
              </a:ext>
            </a:extLst>
          </p:cNvPr>
          <p:cNvSpPr/>
          <p:nvPr/>
        </p:nvSpPr>
        <p:spPr>
          <a:xfrm>
            <a:off x="1036292" y="128709"/>
            <a:ext cx="6054011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hlinkClick r:id="" action="ppaction://noaction">
              <a:snd r:embed="rId5" name="R_i.wav"/>
            </a:hlinkClick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236595" y="99435"/>
            <a:ext cx="668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Lis. Le mot correct, c’est quoi 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1317229" y="107358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F78BE8-6A99-482B-9E98-416679D0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539" y="1173684"/>
            <a:ext cx="648000" cy="461665"/>
          </a:xfrm>
        </p:spPr>
        <p:txBody>
          <a:bodyPr/>
          <a:lstStyle/>
          <a:p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lire</a:t>
            </a:r>
            <a:b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4FF92975-DCE5-447B-B652-37B24EF24A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71" y="-41476"/>
            <a:ext cx="914400" cy="914400"/>
          </a:xfrm>
          <a:prstGeom prst="rect">
            <a:avLst/>
          </a:prstGeom>
        </p:spPr>
      </p:pic>
      <p:sp>
        <p:nvSpPr>
          <p:cNvPr id="10" name="Oval 9">
            <a:hlinkClick r:id="" action="ppaction://noaction">
              <a:snd r:embed="rId9" name="S18_2.wav"/>
            </a:hlinkClick>
            <a:extLst>
              <a:ext uri="{FF2B5EF4-FFF2-40B4-BE49-F238E27FC236}">
                <a16:creationId xmlns:a16="http://schemas.microsoft.com/office/drawing/2014/main" id="{20D4B702-FFD6-4084-8665-C1001D9E040D}"/>
              </a:ext>
            </a:extLst>
          </p:cNvPr>
          <p:cNvSpPr/>
          <p:nvPr/>
        </p:nvSpPr>
        <p:spPr>
          <a:xfrm>
            <a:off x="194591" y="87292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Oval 17">
            <a:hlinkClick r:id="" action="ppaction://noaction">
              <a:snd r:embed="rId10" name="S18_3.wav"/>
            </a:hlinkClick>
            <a:extLst>
              <a:ext uri="{FF2B5EF4-FFF2-40B4-BE49-F238E27FC236}">
                <a16:creationId xmlns:a16="http://schemas.microsoft.com/office/drawing/2014/main" id="{37D9A38C-1C06-45F0-ACD6-38E267994B90}"/>
              </a:ext>
            </a:extLst>
          </p:cNvPr>
          <p:cNvSpPr/>
          <p:nvPr/>
        </p:nvSpPr>
        <p:spPr>
          <a:xfrm>
            <a:off x="194591" y="167945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Oval 18">
            <a:hlinkClick r:id="" action="ppaction://noaction">
              <a:snd r:embed="rId11" name="S18_4.wav"/>
            </a:hlinkClick>
            <a:extLst>
              <a:ext uri="{FF2B5EF4-FFF2-40B4-BE49-F238E27FC236}">
                <a16:creationId xmlns:a16="http://schemas.microsoft.com/office/drawing/2014/main" id="{13307E84-1B2B-4E45-BC7B-B065AC4FD501}"/>
              </a:ext>
            </a:extLst>
          </p:cNvPr>
          <p:cNvSpPr/>
          <p:nvPr/>
        </p:nvSpPr>
        <p:spPr>
          <a:xfrm>
            <a:off x="194591" y="245999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Oval 19">
            <a:hlinkClick r:id="" action="ppaction://noaction">
              <a:snd r:embed="rId12" name="S18_5.wav"/>
            </a:hlinkClick>
            <a:extLst>
              <a:ext uri="{FF2B5EF4-FFF2-40B4-BE49-F238E27FC236}">
                <a16:creationId xmlns:a16="http://schemas.microsoft.com/office/drawing/2014/main" id="{B617AD41-B393-493A-AF51-E1C530A3EB11}"/>
              </a:ext>
            </a:extLst>
          </p:cNvPr>
          <p:cNvSpPr/>
          <p:nvPr/>
        </p:nvSpPr>
        <p:spPr>
          <a:xfrm>
            <a:off x="194591" y="336985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Oval 20">
            <a:hlinkClick r:id="" action="ppaction://noaction">
              <a:snd r:embed="rId13" name="S18_5.wav"/>
            </a:hlinkClick>
            <a:extLst>
              <a:ext uri="{FF2B5EF4-FFF2-40B4-BE49-F238E27FC236}">
                <a16:creationId xmlns:a16="http://schemas.microsoft.com/office/drawing/2014/main" id="{63F24785-B218-4013-8FD3-6D5C9B4D9BEC}"/>
              </a:ext>
            </a:extLst>
          </p:cNvPr>
          <p:cNvSpPr/>
          <p:nvPr/>
        </p:nvSpPr>
        <p:spPr>
          <a:xfrm>
            <a:off x="194591" y="427971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Oval 21">
            <a:hlinkClick r:id="" action="ppaction://noaction">
              <a:snd r:embed="rId14" name="S18_6.wav"/>
            </a:hlinkClick>
            <a:extLst>
              <a:ext uri="{FF2B5EF4-FFF2-40B4-BE49-F238E27FC236}">
                <a16:creationId xmlns:a16="http://schemas.microsoft.com/office/drawing/2014/main" id="{630002A2-DD45-437C-9ECE-0B190619EDCB}"/>
              </a:ext>
            </a:extLst>
          </p:cNvPr>
          <p:cNvSpPr/>
          <p:nvPr/>
        </p:nvSpPr>
        <p:spPr>
          <a:xfrm>
            <a:off x="194591" y="508816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75217C-91B8-4C87-8D88-AB780A68E4F3}"/>
              </a:ext>
            </a:extLst>
          </p:cNvPr>
          <p:cNvSpPr/>
          <p:nvPr/>
        </p:nvSpPr>
        <p:spPr>
          <a:xfrm>
            <a:off x="1646266" y="853003"/>
            <a:ext cx="542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message  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chambre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A3C932-4D64-4293-9A92-BEDC4A6982FF}"/>
              </a:ext>
            </a:extLst>
          </p:cNvPr>
          <p:cNvSpPr/>
          <p:nvPr/>
        </p:nvSpPr>
        <p:spPr>
          <a:xfrm>
            <a:off x="7840662" y="850464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B0DBFC3D-0A2F-4403-8690-22245655EB1A}"/>
              </a:ext>
            </a:extLst>
          </p:cNvPr>
          <p:cNvSpPr/>
          <p:nvPr/>
        </p:nvSpPr>
        <p:spPr>
          <a:xfrm>
            <a:off x="1945331" y="889016"/>
            <a:ext cx="1648118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638EBA-723B-4003-B829-E5E07CFA1A4C}"/>
              </a:ext>
            </a:extLst>
          </p:cNvPr>
          <p:cNvSpPr/>
          <p:nvPr/>
        </p:nvSpPr>
        <p:spPr>
          <a:xfrm>
            <a:off x="1691412" y="1635349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chaise  |  un bureau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6456C2-817B-4B8B-9A2A-BC6D71344BE3}"/>
              </a:ext>
            </a:extLst>
          </p:cNvPr>
          <p:cNvSpPr/>
          <p:nvPr/>
        </p:nvSpPr>
        <p:spPr>
          <a:xfrm>
            <a:off x="1691412" y="2478871"/>
            <a:ext cx="3342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 un lit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3CD9A7-76D0-414F-A022-F96C340FA9AA}"/>
              </a:ext>
            </a:extLst>
          </p:cNvPr>
          <p:cNvSpPr/>
          <p:nvPr/>
        </p:nvSpPr>
        <p:spPr>
          <a:xfrm>
            <a:off x="1691411" y="3324933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59E490-E7DF-4438-BBA9-7CED7CF4CE31}"/>
              </a:ext>
            </a:extLst>
          </p:cNvPr>
          <p:cNvSpPr/>
          <p:nvPr/>
        </p:nvSpPr>
        <p:spPr>
          <a:xfrm>
            <a:off x="1691411" y="4202627"/>
            <a:ext cx="4919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carte   |  un magazine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7E0115-CC63-40D1-BE60-116588633B8E}"/>
              </a:ext>
            </a:extLst>
          </p:cNvPr>
          <p:cNvSpPr/>
          <p:nvPr/>
        </p:nvSpPr>
        <p:spPr>
          <a:xfrm>
            <a:off x="1691411" y="5043245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|  un dessin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9F6184-7AFA-484C-851C-D55C9E166F97}"/>
              </a:ext>
            </a:extLst>
          </p:cNvPr>
          <p:cNvSpPr/>
          <p:nvPr/>
        </p:nvSpPr>
        <p:spPr>
          <a:xfrm>
            <a:off x="7840662" y="1688061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8605E4-2555-48E6-A388-7E710C55C3C4}"/>
              </a:ext>
            </a:extLst>
          </p:cNvPr>
          <p:cNvSpPr/>
          <p:nvPr/>
        </p:nvSpPr>
        <p:spPr>
          <a:xfrm>
            <a:off x="7840662" y="2542806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E5A0BB-7DF9-461B-B828-0B8E78C443CB}"/>
              </a:ext>
            </a:extLst>
          </p:cNvPr>
          <p:cNvSpPr/>
          <p:nvPr/>
        </p:nvSpPr>
        <p:spPr>
          <a:xfrm>
            <a:off x="7840662" y="3380403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1EA922-EA9D-4A87-B192-3693D520FF9C}"/>
              </a:ext>
            </a:extLst>
          </p:cNvPr>
          <p:cNvSpPr/>
          <p:nvPr/>
        </p:nvSpPr>
        <p:spPr>
          <a:xfrm>
            <a:off x="7840662" y="4266562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E09FC-075C-4FA0-995D-CF5EB2EB1A80}"/>
              </a:ext>
            </a:extLst>
          </p:cNvPr>
          <p:cNvSpPr/>
          <p:nvPr/>
        </p:nvSpPr>
        <p:spPr>
          <a:xfrm>
            <a:off x="7840662" y="5104159"/>
            <a:ext cx="1877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8E70F838-7DE6-4C86-A4D1-8FB1702A308A}"/>
              </a:ext>
            </a:extLst>
          </p:cNvPr>
          <p:cNvSpPr/>
          <p:nvPr/>
        </p:nvSpPr>
        <p:spPr>
          <a:xfrm>
            <a:off x="4776363" y="1611958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B69119FE-F6AC-4908-8726-7231F459AE14}"/>
              </a:ext>
            </a:extLst>
          </p:cNvPr>
          <p:cNvSpPr/>
          <p:nvPr/>
        </p:nvSpPr>
        <p:spPr>
          <a:xfrm>
            <a:off x="1871504" y="2484624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Free-form: Shape 56">
            <a:extLst>
              <a:ext uri="{FF2B5EF4-FFF2-40B4-BE49-F238E27FC236}">
                <a16:creationId xmlns:a16="http://schemas.microsoft.com/office/drawing/2014/main" id="{147FD786-5520-4F9E-A379-6A4EA77A06C5}"/>
              </a:ext>
            </a:extLst>
          </p:cNvPr>
          <p:cNvSpPr/>
          <p:nvPr/>
        </p:nvSpPr>
        <p:spPr>
          <a:xfrm>
            <a:off x="1885823" y="4227036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42480-2300-4869-A3B4-D068519E71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68" y="746143"/>
            <a:ext cx="498794" cy="519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CF2C4C-6395-4232-A93A-25F093A920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30" y="1574331"/>
            <a:ext cx="498794" cy="5195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0A3506-8571-4D89-9D06-41AC7C8E77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39" y="2386870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654169-D394-4D79-9018-96276E63B6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6" y="3227488"/>
            <a:ext cx="498794" cy="5195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651AB5-79EC-434B-A246-1117324393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97" y="4105182"/>
            <a:ext cx="498794" cy="51957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4101B3-B66C-4166-883F-A62AC9E077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03" y="4956070"/>
            <a:ext cx="498794" cy="5195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E964C4-E1CF-4183-B473-5B3AB8E8E4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3" y="3269088"/>
            <a:ext cx="498794" cy="519576"/>
          </a:xfrm>
          <a:prstGeom prst="rect">
            <a:avLst/>
          </a:prstGeom>
        </p:spPr>
      </p:pic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18561CD0-1AB9-42CE-982F-2CAFA9B6FF36}"/>
              </a:ext>
            </a:extLst>
          </p:cNvPr>
          <p:cNvSpPr/>
          <p:nvPr/>
        </p:nvSpPr>
        <p:spPr>
          <a:xfrm>
            <a:off x="4101982" y="5030503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4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497613" y="0"/>
            <a:ext cx="73036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600"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kumimoji="0" lang="en-GB" sz="8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  <p:pic>
        <p:nvPicPr>
          <p:cNvPr id="5" name="timide">
            <a:hlinkClick r:id="" action="ppaction://media"/>
            <a:extLst>
              <a:ext uri="{FF2B5EF4-FFF2-40B4-BE49-F238E27FC236}">
                <a16:creationId xmlns:a16="http://schemas.microsoft.com/office/drawing/2014/main" id="{DC304B06-0DDB-4EA3-B5CD-F81C488CC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815" y="3626362"/>
            <a:ext cx="3982948" cy="2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64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35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91206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733742" y="490759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4" name="S4_1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S4_2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9EDDDC8-133D-428E-9A77-9A8C8F029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72" y="1849354"/>
            <a:ext cx="4429098" cy="28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10304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5" name="P_i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B1C669D-B4D2-471A-9179-184DFCB649C9}"/>
              </a:ext>
            </a:extLst>
          </p:cNvPr>
          <p:cNvSpPr/>
          <p:nvPr/>
        </p:nvSpPr>
        <p:spPr>
          <a:xfrm>
            <a:off x="8492836" y="1724012"/>
            <a:ext cx="3507645" cy="2068933"/>
          </a:xfrm>
          <a:prstGeom prst="wedgeRoundRectCallout">
            <a:avLst>
              <a:gd name="adj1" fmla="val -82712"/>
              <a:gd name="adj2" fmla="val -399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you hear the final consonant (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d, p, s, t) there is usually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B2C7EDC-84CA-402D-9D8C-316AA193E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84" y="1450403"/>
            <a:ext cx="3589204" cy="3054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4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5882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85721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5EB8B22-A4EE-467B-8EF6-5CF166F6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3" y="1272247"/>
            <a:ext cx="23443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S4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900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567570" y="4941218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[white]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460EC01-5436-4193-B387-1E57B759A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10" y="2777925"/>
            <a:ext cx="1355420" cy="1302150"/>
          </a:xfrm>
          <a:prstGeom prst="rect">
            <a:avLst/>
          </a:prstGeom>
        </p:spPr>
      </p:pic>
      <p:pic>
        <p:nvPicPr>
          <p:cNvPr id="10" name="Picture 9" descr="A pair of glasses&#10;&#10;Description automatically generated with medium confidence">
            <a:extLst>
              <a:ext uri="{FF2B5EF4-FFF2-40B4-BE49-F238E27FC236}">
                <a16:creationId xmlns:a16="http://schemas.microsoft.com/office/drawing/2014/main" id="{105BEDD0-9096-4967-9406-3E5ABC47A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23" y="2596627"/>
            <a:ext cx="3273552" cy="139293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6FE974E-11E2-484A-AF41-893CD1332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72" y="2545731"/>
            <a:ext cx="2933700" cy="1562100"/>
          </a:xfrm>
          <a:prstGeom prst="rect">
            <a:avLst/>
          </a:prstGeom>
        </p:spPr>
      </p:pic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B74C95B8-81A9-4F26-BDFC-2BE7BAD6A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5" y="2663999"/>
            <a:ext cx="1355419" cy="1325564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BF530E19-1A1C-4068-BA89-72A52E23B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30" y="2163649"/>
            <a:ext cx="1746280" cy="21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6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5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1216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4870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2C3D9C-BCB0-4F98-A89C-3C8BEC07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96" y="1325307"/>
            <a:ext cx="40294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61168" y="4889412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[door]</a:t>
            </a:r>
          </a:p>
        </p:txBody>
      </p:sp>
      <p:pic>
        <p:nvPicPr>
          <p:cNvPr id="4" name="Picture 3" descr="Shape, rectangle, square&#10;&#10;Description automatically generated">
            <a:extLst>
              <a:ext uri="{FF2B5EF4-FFF2-40B4-BE49-F238E27FC236}">
                <a16:creationId xmlns:a16="http://schemas.microsoft.com/office/drawing/2014/main" id="{824AB64D-F195-422F-A83F-564F9BC9D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14" y="1211421"/>
            <a:ext cx="2296146" cy="3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2074</Words>
  <Application>Microsoft Office PowerPoint</Application>
  <PresentationFormat>Widescreen</PresentationFormat>
  <Paragraphs>327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Times New Roman</vt:lpstr>
      <vt:lpstr>Wingdings</vt:lpstr>
      <vt:lpstr>1_Office Theme</vt:lpstr>
      <vt:lpstr>Office Theme</vt:lpstr>
      <vt:lpstr>Describing things and people</vt:lpstr>
      <vt:lpstr>prononcer</vt:lpstr>
      <vt:lpstr>prononcer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vocabulaire</vt:lpstr>
      <vt:lpstr>Adjectives following the noun [1/2]</vt:lpstr>
      <vt:lpstr>Adjectives following the noun [2/2]</vt:lpstr>
      <vt:lpstr>écouter</vt:lpstr>
      <vt:lpstr>parler</vt:lpstr>
      <vt:lpstr>lire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36</cp:revision>
  <dcterms:created xsi:type="dcterms:W3CDTF">2021-07-02T19:27:01Z</dcterms:created>
  <dcterms:modified xsi:type="dcterms:W3CDTF">2023-04-16T16:26:11Z</dcterms:modified>
</cp:coreProperties>
</file>