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6.jpg" ContentType="image/png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3" r:id="rId2"/>
  </p:sldMasterIdLst>
  <p:notesMasterIdLst>
    <p:notesMasterId r:id="rId22"/>
  </p:notesMasterIdLst>
  <p:sldIdLst>
    <p:sldId id="256" r:id="rId3"/>
    <p:sldId id="379" r:id="rId4"/>
    <p:sldId id="736" r:id="rId5"/>
    <p:sldId id="886" r:id="rId6"/>
    <p:sldId id="887" r:id="rId7"/>
    <p:sldId id="888" r:id="rId8"/>
    <p:sldId id="889" r:id="rId9"/>
    <p:sldId id="890" r:id="rId10"/>
    <p:sldId id="891" r:id="rId11"/>
    <p:sldId id="892" r:id="rId12"/>
    <p:sldId id="893" r:id="rId13"/>
    <p:sldId id="894" r:id="rId14"/>
    <p:sldId id="873" r:id="rId15"/>
    <p:sldId id="490" r:id="rId16"/>
    <p:sldId id="885" r:id="rId17"/>
    <p:sldId id="895" r:id="rId18"/>
    <p:sldId id="882" r:id="rId19"/>
    <p:sldId id="883" r:id="rId20"/>
    <p:sldId id="509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EFF9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75" autoAdjust="0"/>
    <p:restoredTop sz="90075" autoAdjust="0"/>
  </p:normalViewPr>
  <p:slideViewPr>
    <p:cSldViewPr snapToGrid="0">
      <p:cViewPr varScale="1">
        <p:scale>
          <a:sx n="99" d="100"/>
          <a:sy n="99" d="100"/>
        </p:scale>
        <p:origin x="1044" y="90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3197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A2C99A-C469-487C-B7F3-BEA3E06E0D84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88A7DB-3951-47CF-8E53-B42241E86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73592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Artwork by Steve Clarke. Pronoun pictures from NCELP (www.ncelp.org). All additional pictures selected from </a:t>
            </a:r>
            <a:r>
              <a:rPr lang="en-GB" sz="1200" b="0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Pixabay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and are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available under a Creative Commons license, no attribution required.</a:t>
            </a:r>
            <a:endParaRPr lang="en-GB" sz="1200" b="0" strike="noStrike" spc="-1" dirty="0">
              <a:latin typeface="Arial"/>
            </a:endParaRPr>
          </a:p>
          <a:p>
            <a:pPr marL="219710" indent="-219710">
              <a:spcAft>
                <a:spcPts val="0"/>
              </a:spcAft>
            </a:pPr>
            <a:endParaRPr lang="en-GB" sz="1200" b="1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The AUDIO version of the lesson material includes additional audio for the new language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presented (phonics, vocabulary) and audio for the instructions on the slide.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addition, it includes VIDEO clips of the phonics and the phonics’ source words.  Pupils can be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encouraged to look at the shape of the mouth/lips on</a:t>
            </a:r>
            <a:r>
              <a:rPr lang="en-GB" sz="12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slides where these appear, and try to copy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9710" indent="-219710">
              <a:spcAft>
                <a:spcPts val="0"/>
              </a:spcAft>
            </a:pPr>
            <a:r>
              <a:rPr lang="en-GB" sz="1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it/them.</a:t>
            </a:r>
            <a:endParaRPr lang="en-GB" sz="12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marR="0" lvl="0" indent="-2160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lang="en-GB" sz="12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Phonics: </a:t>
            </a:r>
            <a:r>
              <a:rPr lang="fr-FR" sz="1200" b="0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[SFe] timide [3835] monde [77] moderne [1239] centre [491] douze [1664]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solidFill>
                <a:srgbClr val="002060"/>
              </a:solidFill>
              <a:latin typeface="Century Gothic"/>
              <a:ea typeface="Century Gothic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Frequency of new words: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it-IT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Vocabulary</a:t>
            </a:r>
            <a:r>
              <a:rPr lang="it-IT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magazine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[2033]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porte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[696]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blanche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[708] </a:t>
            </a:r>
            <a:r>
              <a:rPr lang="fr-FR" sz="1200" b="1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noir </a:t>
            </a:r>
            <a:r>
              <a:rPr lang="fr-FR" sz="1200" b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[572] revisit nouns: carte [955]  chaise [3419] chambre [633] affiche [2886] lit [1837] bureau [273]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1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:  à (meaning ‘to, at, on, in) [4] arriver [174] montrer [108] rester [100] voyage [904] souvent [287] en ce moment [n/a]</a:t>
            </a:r>
          </a:p>
          <a:p>
            <a:pPr marL="216000" indent="-216000">
              <a:lnSpc>
                <a:spcPct val="100000"/>
              </a:lnSpc>
            </a:pPr>
            <a:r>
              <a:rPr lang="fr-FR" sz="1200" b="1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Revisit 2: </a:t>
            </a:r>
            <a:r>
              <a:rPr lang="fr-FR" sz="1200" b="0" i="0" strike="noStrike" spc="-1" dirty="0">
                <a:solidFill>
                  <a:srgbClr val="002060"/>
                </a:solidFill>
                <a:latin typeface="Century Gothic"/>
                <a:ea typeface="Century Gothic"/>
              </a:rPr>
              <a:t>chercher [336] dessiner [2086] présenter [209] prononcer [706] image [659] mot [220] pays [114] texte [631] facile [822] intéressant [1244]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i="0" u="none" strike="noStrike" cap="none" dirty="0" err="1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Londsale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, D., &amp; Le Bras, Y.  (2009). </a:t>
            </a:r>
            <a:r>
              <a:rPr lang="en-GB" sz="1100" b="0" i="1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A Frequency Dictionary of French: Core vocabulary for learners </a:t>
            </a:r>
            <a:r>
              <a:rPr lang="en-GB" sz="1100" b="0" i="0" u="none" strike="noStrike" cap="none" dirty="0">
                <a:solidFill>
                  <a:schemeClr val="dk1"/>
                </a:solidFill>
                <a:effectLst/>
                <a:latin typeface="Century Gothic" panose="020B0502020202020204" pitchFamily="34" charset="0"/>
                <a:ea typeface="Calibri"/>
                <a:cs typeface="Calibri"/>
                <a:sym typeface="Calibri"/>
              </a:rPr>
              <a:t>London: Routledge.</a:t>
            </a:r>
          </a:p>
          <a:p>
            <a:pPr marL="216000" indent="-216000">
              <a:lnSpc>
                <a:spcPct val="100000"/>
              </a:lnSpc>
            </a:pP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frequency rankings for words that occur in this PowerPoint which have been</a:t>
            </a:r>
            <a:r>
              <a:rPr lang="en-GB" sz="11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 previously</a:t>
            </a: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 introduced in these resources are given</a:t>
            </a:r>
          </a:p>
          <a:p>
            <a:pPr marL="216000" indent="-216000">
              <a:lnSpc>
                <a:spcPct val="100000"/>
              </a:lnSpc>
            </a:pPr>
            <a:r>
              <a:rPr lang="en-GB" sz="11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 the SOW and in the resources that first introduced and formally re-visited those words. </a:t>
            </a:r>
            <a:endParaRPr lang="en-GB" sz="11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For any </a:t>
            </a:r>
            <a:r>
              <a:rPr lang="en-GB" sz="1200" b="0" i="1" strike="noStrike" spc="-1" dirty="0">
                <a:solidFill>
                  <a:srgbClr val="000000"/>
                </a:solidFill>
                <a:latin typeface="Calibri"/>
                <a:ea typeface="Calibri"/>
              </a:rPr>
              <a:t>other 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words that occur incidentally in this PowerPoint, frequency rankings will be provided in the notes field wherever</a:t>
            </a:r>
          </a:p>
          <a:p>
            <a:pPr marL="216000" indent="-216000">
              <a:lnSpc>
                <a:spcPct val="100000"/>
              </a:lnSpc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possible.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286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CD74213-264C-415B-8B29-4DFEF3354BDA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[7/9]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475033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[8/9]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1514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[9/9]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magazine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10173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5 minutes</a:t>
            </a:r>
          </a:p>
          <a:p>
            <a:pPr marL="216000" indent="-215280">
              <a:lnSpc>
                <a:spcPct val="100000"/>
              </a:lnSpc>
            </a:pP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528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written comprehension and read aloud of the new vocabulary for this week.</a:t>
            </a:r>
          </a:p>
          <a:p>
            <a:pPr marL="216000" indent="-215280">
              <a:lnSpc>
                <a:spcPct val="100000"/>
              </a:lnSpc>
            </a:pPr>
            <a:endParaRPr lang="en-GB" sz="1200" b="0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br>
              <a:rPr lang="en-GB" b="1" dirty="0"/>
            </a:br>
            <a:r>
              <a:rPr lang="en-GB" b="0" dirty="0"/>
              <a:t>1. Click for a French word. Elicit pronunciation from pupils.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2. Click for the English meaning and picture prompt. Elicit the French word again.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3. Present all five words like this, in order.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4. Click for one English meaning to disappear.  Elicit the English meaning from pupils. Continue with the remaining items.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0" dirty="0"/>
              <a:t>5. Click for the French word to disappear.  Elicit the French from pupils. Continue with the remaining items.</a:t>
            </a:r>
            <a:br>
              <a:rPr lang="en-GB" b="0" dirty="0"/>
            </a:b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9714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 (two slides)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 but where the m and f forms sound the same.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that many m and f adjectives sound different – add –e and pronounce the final consonant.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14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20723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3 minutes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 postnominal adjective agreement.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through the animations to present the information.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Elicit English translations for the French examples provided. 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1 highlights the difference between English and French.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Callout 2 reminds pupils about gender agreement of adjectives.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dirty="0"/>
              <a:t>Callout 2 reminds pupils about no change for adjectives ending in –e. 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</p:txBody>
      </p:sp>
      <p:sp>
        <p:nvSpPr>
          <p:cNvPr id="166" name="Google Shape;166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Calibri"/>
                <a:buNone/>
                <a:tabLst/>
                <a:defRPr/>
              </a:pPr>
              <a:t>15</a:t>
            </a:fld>
            <a:endParaRPr kumimoji="0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99008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indent="0">
              <a:buNone/>
            </a:pPr>
            <a:r>
              <a:rPr lang="en-GB" b="1" baseline="0" dirty="0"/>
              <a:t>Timing: 5 minutes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Aim: </a:t>
            </a:r>
            <a:r>
              <a:rPr lang="en-GB" b="0" baseline="0" dirty="0"/>
              <a:t>Aural recognition of adjectives.</a:t>
            </a:r>
          </a:p>
          <a:p>
            <a:pPr marL="0" indent="0">
              <a:buNone/>
            </a:pPr>
            <a:endParaRPr lang="en-GB" b="1" baseline="0" dirty="0"/>
          </a:p>
          <a:p>
            <a:pPr marL="0" indent="0">
              <a:buNone/>
            </a:pPr>
            <a:r>
              <a:rPr lang="en-GB" b="1" baseline="0" dirty="0"/>
              <a:t>Procedure:</a:t>
            </a:r>
          </a:p>
          <a:p>
            <a:pPr marL="228600" indent="-228600">
              <a:buAutoNum type="arabicPeriod"/>
            </a:pPr>
            <a:r>
              <a:rPr lang="en-GB" b="0" baseline="0" dirty="0"/>
              <a:t>Pupils</a:t>
            </a:r>
            <a:r>
              <a:rPr lang="en-GB" baseline="0" dirty="0"/>
              <a:t> write 1-6 in their books.</a:t>
            </a:r>
          </a:p>
          <a:p>
            <a:pPr marL="228600" indent="-228600">
              <a:buAutoNum type="arabicPeriod"/>
            </a:pPr>
            <a:r>
              <a:rPr lang="en-GB" baseline="0" dirty="0"/>
              <a:t>Pupils write down the English for the noun and the adjective that they hear.</a:t>
            </a:r>
          </a:p>
          <a:p>
            <a:pPr marL="228600" indent="-228600">
              <a:buAutoNum type="arabicPeriod"/>
            </a:pPr>
            <a:r>
              <a:rPr lang="en-GB" baseline="0" dirty="0"/>
              <a:t>Check answers on the following slide.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Transcript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magazine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français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dessin important.</a:t>
            </a:r>
            <a:b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porte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blanche.</a:t>
            </a:r>
            <a:b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chaise noire.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chat prudent.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J’ai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 lit </a:t>
            </a:r>
            <a:r>
              <a:rPr lang="en-GB" sz="1200" b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blanc</a:t>
            </a:r>
            <a:r>
              <a:rPr lang="en-GB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3385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3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reinforce the idea that many adjectives add an –e to describe a feminine noun.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GB" b="0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Ask the question and elicit ‘française’ and ‘grise’ from pupils.</a:t>
            </a:r>
          </a:p>
          <a:p>
            <a:pPr>
              <a:buAutoNum type="arabicPeriod"/>
            </a:pPr>
            <a:r>
              <a:rPr lang="en-GB" b="0" dirty="0"/>
              <a:t> Click to bring up the callout reminding pupils that adjectives already ending in ‘e’ stay the same.</a:t>
            </a:r>
          </a:p>
          <a:p>
            <a:pPr>
              <a:buAutoNum type="arabicPeriod"/>
            </a:pPr>
            <a:r>
              <a:rPr lang="en-GB" b="0" dirty="0"/>
              <a:t> Click again to draw attention to the feminine form of </a:t>
            </a:r>
            <a:r>
              <a:rPr lang="en-GB" b="0" dirty="0" err="1"/>
              <a:t>cher</a:t>
            </a:r>
            <a:r>
              <a:rPr lang="en-GB" b="0" dirty="0"/>
              <a:t> (</a:t>
            </a:r>
            <a:r>
              <a:rPr lang="en-GB" b="0" dirty="0" err="1"/>
              <a:t>chère</a:t>
            </a:r>
            <a:r>
              <a:rPr lang="en-GB" b="0" dirty="0"/>
              <a:t>) which adds an accent as well as an ‘e’ but importantly there is no pronunciation change.</a:t>
            </a:r>
          </a:p>
          <a:p>
            <a:pPr>
              <a:buAutoNum type="arabicPeriod"/>
            </a:pPr>
            <a:r>
              <a:rPr lang="en-GB" b="0" dirty="0"/>
              <a:t> Click for an emphasis effect for each noun phrase and elicit English meanings from pupils – this will practise the cross-linguistic difference in word order again.</a:t>
            </a:r>
            <a:br>
              <a:rPr lang="en-GB" b="0" dirty="0"/>
            </a:br>
            <a:r>
              <a:rPr lang="en-GB" b="0" dirty="0"/>
              <a:t>5. Click on the picture to hear the audio, if desired.</a:t>
            </a:r>
            <a:endParaRPr lang="en-GB" dirty="0"/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45270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4960" cy="359892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1" baseline="0" dirty="0"/>
              <a:t>Timing:</a:t>
            </a:r>
            <a:r>
              <a:rPr lang="en-GB" b="0" baseline="0" dirty="0"/>
              <a:t> 7 minutes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="0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GB" b="1" dirty="0"/>
              <a:t>Aim: </a:t>
            </a:r>
            <a:r>
              <a:rPr lang="en-GB" b="0" dirty="0"/>
              <a:t>to practise written recognition of masculine and feminine forms, their connection to nouns of the matching gender, and comprehension of both nouns and adjectives.</a:t>
            </a:r>
            <a:endParaRPr lang="en-GB" dirty="0"/>
          </a:p>
          <a:p>
            <a:endParaRPr lang="en-GB" b="1" dirty="0"/>
          </a:p>
          <a:p>
            <a:r>
              <a:rPr lang="en-GB" b="1" dirty="0"/>
              <a:t>Procedure:</a:t>
            </a:r>
          </a:p>
          <a:p>
            <a:pPr>
              <a:buAutoNum type="arabicPeriod"/>
            </a:pPr>
            <a:r>
              <a:rPr lang="en-GB" b="0" dirty="0"/>
              <a:t> Teacher reads the instruction in French.</a:t>
            </a:r>
          </a:p>
          <a:p>
            <a:pPr>
              <a:buAutoNum type="arabicPeriod"/>
            </a:pPr>
            <a:r>
              <a:rPr lang="en-GB" b="0" dirty="0"/>
              <a:t> Pupils decide which noun it is, based on the form of the adjective.</a:t>
            </a:r>
          </a:p>
          <a:p>
            <a:pPr>
              <a:buAutoNum type="arabicPeriod"/>
            </a:pPr>
            <a:r>
              <a:rPr lang="en-GB" b="0" dirty="0"/>
              <a:t> Elicit the answers from pupils. Note that both answers are right for numbers 5 and 6.</a:t>
            </a:r>
          </a:p>
          <a:p>
            <a:pPr>
              <a:buAutoNum type="arabicPeriod"/>
            </a:pPr>
            <a:r>
              <a:rPr lang="en-GB" b="0" dirty="0"/>
              <a:t> Then click to hear the full phrase, if desired.</a:t>
            </a:r>
          </a:p>
          <a:p>
            <a:pPr>
              <a:buAutoNum type="arabicPeriod"/>
            </a:pPr>
            <a:r>
              <a:rPr lang="en-GB" b="0" dirty="0"/>
              <a:t> Ask questions to elicit comprehension, e.g., what is important? what kind of book is it?  - teachers can ask these questions in a jumbled order for greater challenge.</a:t>
            </a: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en-GB" sz="1200" b="1" strike="noStrike" spc="-1" dirty="0">
                <a:latin typeface="Arial"/>
              </a:rPr>
              <a:t>Transcript:</a:t>
            </a:r>
          </a:p>
          <a:p>
            <a:pPr>
              <a:lnSpc>
                <a:spcPct val="100000"/>
              </a:lnSpc>
            </a:pP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maison importante</a:t>
            </a:r>
            <a:b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b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peluche grise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livre anglais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 animal cher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tortue rapide, un stakeboard rapide</a:t>
            </a:r>
          </a:p>
          <a:p>
            <a:pPr>
              <a:lnSpc>
                <a:spcPct val="100000"/>
              </a:lnSpc>
            </a:pPr>
            <a:r>
              <a:rPr lang="es-ES_tradnl" sz="1200" b="0" strike="noStrike" kern="1200" spc="-1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une chanson moderne, un sac moderne</a:t>
            </a:r>
            <a:endParaRPr lang="en-GB" sz="1200" b="0" strike="noStrike" spc="-1" dirty="0">
              <a:latin typeface="Arial"/>
            </a:endParaRPr>
          </a:p>
        </p:txBody>
      </p:sp>
      <p:sp>
        <p:nvSpPr>
          <p:cNvPr id="310" name="CustomShape 3"/>
          <p:cNvSpPr/>
          <p:nvPr/>
        </p:nvSpPr>
        <p:spPr>
          <a:xfrm>
            <a:off x="3884760" y="8685360"/>
            <a:ext cx="2970360" cy="45720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E67E6C-8E78-4A5B-9102-73F3F0679BAE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813781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2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</p:txBody>
      </p:sp>
      <p:sp>
        <p:nvSpPr>
          <p:cNvPr id="322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8A66831-990D-4F2F-9C07-338AF4E9D4C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00235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Timing: 1 minute</a:t>
            </a: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Aim: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to present and practise SSC Silent Final –e.</a:t>
            </a:r>
            <a:endParaRPr lang="en-GB" sz="1200" b="1" strike="noStrike" spc="-1" dirty="0">
              <a:solidFill>
                <a:srgbClr val="000000"/>
              </a:solidFill>
              <a:latin typeface="Calibri"/>
              <a:ea typeface="Calibri"/>
            </a:endParaRPr>
          </a:p>
          <a:p>
            <a:pPr marL="216000" indent="-216000"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216000" indent="-216000">
              <a:lnSpc>
                <a:spcPct val="100000"/>
              </a:lnSpc>
            </a:pP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Procedure: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Introduce and elicit the pronunciation of 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individual SSC [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SFe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] 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the </a:t>
            </a:r>
            <a:r>
              <a:rPr lang="en-GB" sz="1200" b="1" strike="noStrike" spc="-1" dirty="0">
                <a:solidFill>
                  <a:srgbClr val="000000"/>
                </a:solidFill>
                <a:latin typeface="Calibri"/>
                <a:ea typeface="Calibri"/>
              </a:rPr>
              <a:t>source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 word ‘</a:t>
            </a:r>
            <a:r>
              <a:rPr lang="en-GB" sz="1200" b="1" strike="noStrike" spc="-1" dirty="0" err="1">
                <a:solidFill>
                  <a:srgbClr val="000000"/>
                </a:solidFill>
                <a:latin typeface="Calibri"/>
                <a:ea typeface="Calibri"/>
              </a:rPr>
              <a:t>timide</a:t>
            </a: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’ with gesture, if using.</a:t>
            </a:r>
            <a:endParaRPr lang="en-GB" sz="1200" b="0" strike="noStrike" spc="-1" dirty="0">
              <a:latin typeface="Arial"/>
            </a:endParaRP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  <a:ea typeface="Calibri"/>
              </a:rPr>
              <a:t>Click to bring on the picture and get pupils to repeat (with gesture, if using).</a:t>
            </a:r>
          </a:p>
          <a:p>
            <a:pPr marL="228600" indent="-227880">
              <a:lnSpc>
                <a:spcPct val="100000"/>
              </a:lnSpc>
              <a:buClr>
                <a:srgbClr val="000000"/>
              </a:buClr>
              <a:buFont typeface="Calibri"/>
              <a:buAutoNum type="arabicPeriod"/>
            </a:pPr>
            <a:r>
              <a:rPr lang="en-GB" sz="1200" b="0" strike="noStrike" spc="-1" dirty="0">
                <a:solidFill>
                  <a:srgbClr val="000000"/>
                </a:solidFill>
                <a:latin typeface="Calibri"/>
              </a:rPr>
              <a:t>Move to the next slide to present and practise the cluster words.</a:t>
            </a:r>
            <a:endParaRPr lang="en-GB" sz="1200" b="0" strike="noStrike" spc="-1" dirty="0">
              <a:latin typeface="Arial"/>
            </a:endParaRPr>
          </a:p>
          <a:p>
            <a:pPr>
              <a:lnSpc>
                <a:spcPct val="100000"/>
              </a:lnSpc>
            </a:pPr>
            <a:endParaRPr lang="en-GB" sz="1200" b="0" strike="noStrike" spc="-1" dirty="0">
              <a:latin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b="1" strike="noStrike" spc="-1" dirty="0">
                <a:latin typeface="Arial"/>
              </a:rPr>
              <a:t>Suggested gesture</a:t>
            </a:r>
            <a:r>
              <a:rPr lang="en-GB" sz="1200" b="0" strike="noStrike" spc="-1" dirty="0">
                <a:latin typeface="Arial"/>
              </a:rPr>
              <a:t>: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Bring up the palm of one hand in a gesture of covering / hiding the face.</a:t>
            </a:r>
            <a:br>
              <a:rPr lang="en-GB" sz="1200" b="0" strike="noStrike" spc="-1" dirty="0">
                <a:latin typeface="Arial"/>
              </a:rPr>
            </a:br>
            <a:r>
              <a:rPr lang="en-GB" sz="1200" b="0" strike="noStrike" spc="-1" dirty="0">
                <a:latin typeface="Arial"/>
              </a:rPr>
              <a:t>This is like the 4</a:t>
            </a:r>
            <a:r>
              <a:rPr lang="en-GB" sz="1200" b="0" strike="noStrike" spc="-1" baseline="30000" dirty="0">
                <a:latin typeface="Arial"/>
              </a:rPr>
              <a:t>th</a:t>
            </a:r>
            <a:r>
              <a:rPr lang="en-GB" sz="1200" b="0" strike="noStrike" spc="-1" dirty="0">
                <a:latin typeface="Arial"/>
              </a:rPr>
              <a:t> video on the BSL site, here: https://www.signbsl.com/sign/shy </a:t>
            </a:r>
            <a:endParaRPr lang="en-US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339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88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2 minutes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introduce/consolidate SSC </a:t>
            </a:r>
            <a:r>
              <a:rPr lang="en-GB" b="1" dirty="0"/>
              <a:t>[</a:t>
            </a:r>
            <a:r>
              <a:rPr lang="en-GB" b="1" dirty="0" err="1"/>
              <a:t>SFe</a:t>
            </a:r>
            <a:r>
              <a:rPr lang="en-GB" b="1" dirty="0"/>
              <a:t>]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dirty="0"/>
              <a:t>1. Practise the pronunciation of the </a:t>
            </a:r>
            <a:r>
              <a:rPr lang="en-GB" b="1" dirty="0"/>
              <a:t>individual SSC [</a:t>
            </a:r>
            <a:r>
              <a:rPr lang="en-GB" b="1" dirty="0" err="1"/>
              <a:t>SFe</a:t>
            </a:r>
            <a:r>
              <a:rPr lang="en-GB" b="1" dirty="0"/>
              <a:t>] </a:t>
            </a:r>
            <a:r>
              <a:rPr lang="en-GB" dirty="0"/>
              <a:t>and then the </a:t>
            </a:r>
            <a:r>
              <a:rPr lang="en-GB" b="1" dirty="0"/>
              <a:t>source</a:t>
            </a:r>
            <a:r>
              <a:rPr lang="en-GB" dirty="0"/>
              <a:t> word again ‘</a:t>
            </a:r>
            <a:r>
              <a:rPr lang="en-GB" b="1" dirty="0" err="1"/>
              <a:t>timide</a:t>
            </a:r>
            <a:r>
              <a:rPr lang="en-GB" dirty="0"/>
              <a:t>’ (with gesture, if using).</a:t>
            </a:r>
            <a:br>
              <a:rPr lang="en-GB" dirty="0"/>
            </a:br>
            <a:r>
              <a:rPr lang="en-GB" dirty="0"/>
              <a:t>2. Then present and elicit the pronunciation of the four </a:t>
            </a:r>
            <a:r>
              <a:rPr lang="en-GB" b="1" dirty="0"/>
              <a:t>cluster</a:t>
            </a:r>
            <a:r>
              <a:rPr lang="en-GB" dirty="0"/>
              <a:t> words.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Frequency: </a:t>
            </a:r>
            <a:br>
              <a:rPr lang="en-GB" dirty="0"/>
            </a:br>
            <a:r>
              <a:rPr lang="en-GB" b="1" dirty="0"/>
              <a:t>monde</a:t>
            </a:r>
            <a:r>
              <a:rPr lang="en-GB" dirty="0"/>
              <a:t> [77] </a:t>
            </a:r>
            <a:r>
              <a:rPr lang="en-GB" b="1" dirty="0" err="1"/>
              <a:t>moderne</a:t>
            </a:r>
            <a:r>
              <a:rPr lang="en-GB" b="1" dirty="0"/>
              <a:t> </a:t>
            </a:r>
            <a:r>
              <a:rPr lang="en-GB" b="0" dirty="0"/>
              <a:t>[1239]</a:t>
            </a:r>
            <a:r>
              <a:rPr lang="en-GB" dirty="0"/>
              <a:t> </a:t>
            </a:r>
            <a:r>
              <a:rPr lang="en-GB" b="1" dirty="0"/>
              <a:t>centre </a:t>
            </a:r>
            <a:r>
              <a:rPr lang="en-GB" dirty="0"/>
              <a:t>[491] </a:t>
            </a:r>
            <a:r>
              <a:rPr lang="en-GB" b="1" dirty="0"/>
              <a:t>vie</a:t>
            </a:r>
            <a:r>
              <a:rPr lang="en-GB" dirty="0"/>
              <a:t> [132] </a:t>
            </a:r>
            <a:r>
              <a:rPr lang="en-GB" b="1" dirty="0" err="1"/>
              <a:t>douze</a:t>
            </a:r>
            <a:r>
              <a:rPr lang="en-GB" dirty="0"/>
              <a:t> [1664] </a:t>
            </a:r>
            <a:r>
              <a:rPr lang="en-GB" b="1" dirty="0" err="1"/>
              <a:t>timide</a:t>
            </a:r>
            <a:r>
              <a:rPr lang="en-GB" b="1" dirty="0"/>
              <a:t> </a:t>
            </a:r>
            <a:r>
              <a:rPr lang="en-GB" dirty="0"/>
              <a:t>[3835]</a:t>
            </a:r>
            <a:br>
              <a:rPr lang="en-GB" dirty="0"/>
            </a:br>
            <a:r>
              <a:rPr lang="en-GB" sz="1200" b="0" i="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Source: </a:t>
            </a:r>
            <a:r>
              <a:rPr lang="en-GB" sz="1200" dirty="0" err="1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Londsale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, D., &amp; Le Bras, Y. (2009). </a:t>
            </a:r>
            <a:r>
              <a:rPr lang="en-GB" sz="1200" i="1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 Frequency Dictionary of French: Core vocabulary for learners </a:t>
            </a:r>
            <a:r>
              <a:rPr lang="en-GB" sz="1200" dirty="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London: Routledge.</a:t>
            </a:r>
            <a:endParaRPr lang="en-GB" dirty="0"/>
          </a:p>
        </p:txBody>
      </p:sp>
      <p:sp>
        <p:nvSpPr>
          <p:cNvPr id="289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099D3-7515-44A9-9431-B3F3D19D5CE0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7141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Timing: 5 minutes (9 slides)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Aim: </a:t>
            </a:r>
            <a:r>
              <a:rPr lang="en-GB" b="0" dirty="0"/>
              <a:t>to practise aural recognition of the presence of </a:t>
            </a:r>
            <a:r>
              <a:rPr lang="en-GB" b="0" dirty="0" err="1"/>
              <a:t>SFe</a:t>
            </a:r>
            <a:r>
              <a:rPr lang="en-GB" b="0" dirty="0"/>
              <a:t> contrasted with SFC (Silent Final Consonant) when there is no ‘e’.</a:t>
            </a:r>
            <a:endParaRPr lang="en-GB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GB" b="1" dirty="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Procedure:</a:t>
            </a:r>
            <a:endParaRPr lang="en-GB" dirty="0"/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listen to the word.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Pupils respond ‘avec ‘e’’ if they decide there is a </a:t>
            </a:r>
            <a:r>
              <a:rPr lang="en-GB" dirty="0" err="1"/>
              <a:t>SFe</a:t>
            </a:r>
            <a:r>
              <a:rPr lang="en-GB" dirty="0"/>
              <a:t> and ‘sans ‘e’’ if they decided there is no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to remove the rectangle to see the presence or absence of ‘e’.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Click again to bring up the corresponding emoji, and ensure that pupils are clear about the meaning of the word (i.e. interesting – for a masculine noun/male person)</a:t>
            </a:r>
          </a:p>
          <a:p>
            <a:pPr marL="2286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AutoNum type="arabicPeriod"/>
            </a:pPr>
            <a:r>
              <a:rPr lang="en-GB" dirty="0"/>
              <a:t>Repeat steps 1-4 for the next 7 slides.</a:t>
            </a:r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6035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[2/9]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68840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[4/9]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208420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[3/9]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8812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3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/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GB" b="1" dirty="0"/>
              <a:t>[6/9]</a:t>
            </a:r>
            <a:endParaRPr lang="en-GB" dirty="0"/>
          </a:p>
          <a:p>
            <a:endParaRPr lang="en-US" b="0" dirty="0"/>
          </a:p>
          <a:p>
            <a:r>
              <a:rPr lang="en-US" b="1" dirty="0"/>
              <a:t>Transcript:</a:t>
            </a:r>
            <a:br>
              <a:rPr lang="en-US" b="1" dirty="0"/>
            </a:b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301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C2DAAC-B4A0-4BDE-8066-F18D17B26261}" type="slidenum">
              <a:rPr kumimoji="0" lang="en-GB" sz="1200" b="0" i="0" u="none" strike="noStrike" kern="1200" cap="none" spc="-1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GB" sz="1200" b="0" i="0" u="none" strike="noStrike" kern="1200" cap="none" spc="-1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047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46224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10836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0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72560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3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4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5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6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37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59596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D7A33-7853-4EB4-AABF-D3211206BD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AC7E99E-6FCB-4FCA-8969-E90EE53F03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A7FBE9-B5D3-4673-A314-8D9E0E61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9CC368-178C-428D-98B4-B4E8BEDE83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E92F28-0C9A-467D-8ADB-1D4D102AD8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61289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910E70-BBA3-4B2E-B9AD-BFE4BC3A2A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01FA7-821A-43B4-B251-82C810CE4EB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D99174-0327-423C-96F9-F48BDB21DB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9DBC09-EA88-4787-811F-A95F590FA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674032-3A40-4A2D-A74D-1E7A134DEE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3138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16C07-4500-48E6-A183-498520A7B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75D7393-22A0-44D5-9E80-1BC5F448399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CAA88A-337A-4458-B56E-10892C3E1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8A783A-5BAC-408B-8877-5DA455797F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5EB7F1-E283-4AEF-9829-7233074F41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50847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BB5853-2E4F-4701-B16F-3022152894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A832FC-8C71-4F15-A291-7220897D2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098AAA-2D0E-40D2-B393-BF26A3FE65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77710F7-BAA5-42F1-A101-D452AED446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FB7D1F-37B9-44ED-95FA-64FEAB584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A483197-B57A-4D84-8650-5DBEBE4BF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354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DB426-6E99-4EB5-9357-2D584BE69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73702C-52F9-4D45-BB99-BC1EA3BDE83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BC230B-93EA-4D78-AEF4-F376CFA687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154EA5C-E5B8-4961-B661-F1A80580E2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27A84C-2A26-4E4A-885D-DAB8B448E3B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9F56EFE-FE4D-49D8-9C6D-FF4A19960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EDFCFE-F667-45A2-A121-BD131CF5BA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E9DADA1-81BC-46E2-85F5-BBB52B84D0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487125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C8566-1D78-4B06-ABEA-138CF2347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D00745A-78E4-4416-B3ED-5797215C65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291CFD-0F8F-438F-8683-676E59BA6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9A48A81-B10C-4101-8631-A3FB3AC93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07107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B48194-4584-4E99-9700-3EF1000B13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41155DA-17D8-4399-8718-4C3CA036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C4926E-F98D-4F43-9641-FA4E08F99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89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808189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A1346-C444-4A28-A57C-C28963349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A5EFD7-A4CD-4690-8F82-50142C9903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14CA21-E9A0-493C-9F46-8DC21CAFE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BA6D6A-B165-4F0F-9B8B-E2541E77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47729-2965-4BCA-8EC5-B5996E88E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6809A8-E04C-404A-9B4F-0C81EA76D8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57768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90831-FBDC-44C5-8CB8-AB04EFAAC9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92C45F9-3AC3-4172-BB7E-744F81DE30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57CA0A-A523-4E1F-BE5A-2C94AA4F0C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DEC818-213F-4E30-A4E4-B8133A4809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DA90B6-C618-43F8-9370-20EAEED4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206722-F9AF-4076-9093-3AE24367AA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28186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49209-D0AF-44BB-A51E-DA7136239A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F4CFE05-944B-4310-9F4A-BA473BFC15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F4F8C7-E8FA-4099-8EDD-CC2492E7E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72B05-CFA8-4557-9E7E-5CFFE6E9E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889F9C-65B9-47E0-BFAD-B949E8A82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44042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C8146D5-3023-4B01-92B0-AD4E0FCF49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AA46E7-F170-4885-BDE5-5D6374215E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E2A555-ED81-4885-8D15-6B796FF3DE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7B3B-7F82-450A-A581-EF3714146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208BEC-A723-4C42-9C2F-78814C807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8047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title"/>
          </p:nvPr>
        </p:nvSpPr>
        <p:spPr>
          <a:xfrm>
            <a:off x="611967" y="595200"/>
            <a:ext cx="5268000" cy="108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body" idx="1"/>
          </p:nvPr>
        </p:nvSpPr>
        <p:spPr>
          <a:xfrm>
            <a:off x="611967" y="1917533"/>
            <a:ext cx="5268000" cy="39748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228600" lvl="0" indent="-215900">
              <a:spcBef>
                <a:spcPts val="0"/>
              </a:spcBef>
              <a:spcAft>
                <a:spcPts val="0"/>
              </a:spcAft>
              <a:buSzPts val="3200"/>
              <a:buChar char="●"/>
              <a:defRPr/>
            </a:lvl1pPr>
            <a:lvl2pPr marL="457200" lvl="1" indent="-215900">
              <a:spcBef>
                <a:spcPts val="1000"/>
              </a:spcBef>
              <a:spcAft>
                <a:spcPts val="0"/>
              </a:spcAft>
              <a:buSzPts val="3200"/>
              <a:buChar char="–"/>
              <a:defRPr/>
            </a:lvl2pPr>
            <a:lvl3pPr marL="685800" lvl="2" indent="-203200">
              <a:spcBef>
                <a:spcPts val="1000"/>
              </a:spcBef>
              <a:spcAft>
                <a:spcPts val="0"/>
              </a:spcAft>
              <a:buSzPts val="2800"/>
              <a:buChar char="–"/>
              <a:defRPr/>
            </a:lvl3pPr>
            <a:lvl4pPr marL="914400" lvl="3" indent="-203200">
              <a:spcBef>
                <a:spcPts val="800"/>
              </a:spcBef>
              <a:spcAft>
                <a:spcPts val="0"/>
              </a:spcAft>
              <a:buSzPts val="2800"/>
              <a:buChar char="–"/>
              <a:defRPr/>
            </a:lvl4pPr>
            <a:lvl5pPr marL="1143000" lvl="4" indent="-190500">
              <a:spcBef>
                <a:spcPts val="800"/>
              </a:spcBef>
              <a:spcAft>
                <a:spcPts val="0"/>
              </a:spcAft>
              <a:buSzPts val="2400"/>
              <a:buChar char="–"/>
              <a:defRPr sz="1200"/>
            </a:lvl5pPr>
            <a:lvl6pPr marL="1371600" lvl="5" indent="-190500">
              <a:spcBef>
                <a:spcPts val="600"/>
              </a:spcBef>
              <a:spcAft>
                <a:spcPts val="0"/>
              </a:spcAft>
              <a:buSzPts val="2400"/>
              <a:buChar char="–"/>
              <a:defRPr sz="1200"/>
            </a:lvl6pPr>
            <a:lvl7pPr marL="1600200" lvl="6" indent="-177800">
              <a:spcBef>
                <a:spcPts val="600"/>
              </a:spcBef>
              <a:spcAft>
                <a:spcPts val="0"/>
              </a:spcAft>
              <a:buSzPts val="2000"/>
              <a:buChar char="–"/>
              <a:defRPr/>
            </a:lvl7pPr>
            <a:lvl8pPr marL="1828800" lvl="7" indent="-177800">
              <a:spcBef>
                <a:spcPts val="400"/>
              </a:spcBef>
              <a:spcAft>
                <a:spcPts val="0"/>
              </a:spcAft>
              <a:buSzPts val="2000"/>
              <a:buChar char="–"/>
              <a:defRPr/>
            </a:lvl8pPr>
            <a:lvl9pPr marL="2057400" lvl="8" indent="-165100">
              <a:spcBef>
                <a:spcPts val="400"/>
              </a:spcBef>
              <a:spcAft>
                <a:spcPts val="200"/>
              </a:spcAft>
              <a:buSzPts val="1600"/>
              <a:buChar char="–"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sldNum" idx="12"/>
          </p:nvPr>
        </p:nvSpPr>
        <p:spPr>
          <a:xfrm>
            <a:off x="611960" y="6391100"/>
            <a:ext cx="960000" cy="2400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lvl="0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lvl="2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lvl="3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lvl="4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lvl="5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lvl="6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lvl="7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lvl="8" rtl="0">
              <a:buNone/>
              <a:defRPr sz="800"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pPr algn="l"/>
            <a:fld id="{00000000-1234-1234-1234-123412341234}" type="slidenum">
              <a:rPr lang="en-GB" smtClean="0"/>
              <a:pPr algn="l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767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47888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8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400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5383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718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906417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216433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GB" sz="4400" b="0" strike="noStrike" spc="-1">
              <a:latin typeface="Aria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en-GB" sz="3200" b="0" strike="noStrike" spc="-1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785809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r>
              <a:rPr lang="en-GB" sz="4400" b="0" strike="noStrike" spc="-1">
                <a:latin typeface="Arial"/>
              </a:rPr>
              <a:t>Click to edit the title text format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3200" b="0" strike="noStrike" spc="-1">
                <a:latin typeface="Arial"/>
              </a:rPr>
              <a:t>Click to edit the outline text format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800" b="0" strike="noStrike" spc="-1">
                <a:latin typeface="Arial"/>
              </a:rPr>
              <a:t>Second Outline Level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400" b="0" strike="noStrike" spc="-1">
                <a:latin typeface="Arial"/>
              </a:rPr>
              <a:t>Third Outline Level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en-GB" sz="2000" b="0" strike="noStrike" spc="-1">
                <a:latin typeface="Arial"/>
              </a:rPr>
              <a:t>Fourth Outline Level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Fifth Outline Level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Sixth Outline Level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en-GB" sz="2000" b="0" strike="noStrike" spc="-1">
                <a:latin typeface="Arial"/>
              </a:rPr>
              <a:t>Seventh Outline Level</a:t>
            </a:r>
          </a:p>
        </p:txBody>
      </p:sp>
    </p:spTree>
    <p:extLst>
      <p:ext uri="{BB962C8B-B14F-4D97-AF65-F5344CB8AC3E}">
        <p14:creationId xmlns:p14="http://schemas.microsoft.com/office/powerpoint/2010/main" val="27428338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F33F5D0-871A-4F15-ACCE-99DFF964E2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977838-3430-45A2-8B4C-9D0CC9234F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4C005E-A6DC-40C2-AC17-C56A800AD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F2A7EC-56B3-430A-B84F-D46E877EB8AA}" type="datetimeFigureOut">
              <a:rPr lang="en-GB" smtClean="0"/>
              <a:t>16/04/2023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A7A08-8008-4D3D-9E57-F43FBE25F2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178C35-43A8-492B-87C4-32819E45A2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36FBC1-0D59-4181-9187-1FCA4575505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7318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sv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openxmlformats.org/officeDocument/2006/relationships/audio" Target="../media/audio10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png"/><Relationship Id="rId4" Type="http://schemas.openxmlformats.org/officeDocument/2006/relationships/audio" Target="../media/audio11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jpg"/><Relationship Id="rId4" Type="http://schemas.openxmlformats.org/officeDocument/2006/relationships/audio" Target="../media/audio12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30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3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2.jpg"/><Relationship Id="rId3" Type="http://schemas.openxmlformats.org/officeDocument/2006/relationships/image" Target="../media/image18.png"/><Relationship Id="rId7" Type="http://schemas.openxmlformats.org/officeDocument/2006/relationships/audio" Target="../media/audio16.wav"/><Relationship Id="rId12" Type="http://schemas.openxmlformats.org/officeDocument/2006/relationships/image" Target="../media/image3.png"/><Relationship Id="rId17" Type="http://schemas.openxmlformats.org/officeDocument/2006/relationships/image" Target="../media/image6.svg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openxmlformats.org/officeDocument/2006/relationships/audio" Target="../media/audio15.wav"/><Relationship Id="rId11" Type="http://schemas.openxmlformats.org/officeDocument/2006/relationships/image" Target="../media/image7.png"/><Relationship Id="rId5" Type="http://schemas.openxmlformats.org/officeDocument/2006/relationships/audio" Target="../media/audio14.wav"/><Relationship Id="rId15" Type="http://schemas.openxmlformats.org/officeDocument/2006/relationships/image" Target="../media/image4.png"/><Relationship Id="rId10" Type="http://schemas.openxmlformats.org/officeDocument/2006/relationships/audio" Target="../media/audio19.wav"/><Relationship Id="rId4" Type="http://schemas.openxmlformats.org/officeDocument/2006/relationships/audio" Target="../media/audio13.wav"/><Relationship Id="rId9" Type="http://schemas.openxmlformats.org/officeDocument/2006/relationships/audio" Target="../media/audio18.wav"/><Relationship Id="rId1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0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.jpg"/><Relationship Id="rId5" Type="http://schemas.openxmlformats.org/officeDocument/2006/relationships/image" Target="../media/image40.png"/><Relationship Id="rId10" Type="http://schemas.openxmlformats.org/officeDocument/2006/relationships/image" Target="../media/image43.png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svg"/><Relationship Id="rId5" Type="http://schemas.openxmlformats.org/officeDocument/2006/relationships/image" Target="../media/image45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8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gif"/><Relationship Id="rId5" Type="http://schemas.openxmlformats.org/officeDocument/2006/relationships/audio" Target="../media/audio2.wav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gif"/><Relationship Id="rId5" Type="http://schemas.openxmlformats.org/officeDocument/2006/relationships/audio" Target="../media/audio4.wav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gif"/><Relationship Id="rId4" Type="http://schemas.openxmlformats.org/officeDocument/2006/relationships/audio" Target="../media/audio5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8.png"/><Relationship Id="rId7" Type="http://schemas.openxmlformats.org/officeDocument/2006/relationships/image" Target="../media/image2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2.png"/><Relationship Id="rId5" Type="http://schemas.openxmlformats.org/officeDocument/2006/relationships/audio" Target="../media/audio7.wav"/><Relationship Id="rId10" Type="http://schemas.openxmlformats.org/officeDocument/2006/relationships/image" Target="../media/image26.jpg"/><Relationship Id="rId4" Type="http://schemas.openxmlformats.org/officeDocument/2006/relationships/audio" Target="../media/audio6.wav"/><Relationship Id="rId9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gif"/><Relationship Id="rId5" Type="http://schemas.openxmlformats.org/officeDocument/2006/relationships/audio" Target="../media/audio6.wav"/><Relationship Id="rId4" Type="http://schemas.openxmlformats.org/officeDocument/2006/relationships/audio" Target="../media/audio8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audio" Target="../media/audio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ustomShape 1">
            <a:extLst>
              <a:ext uri="{FF2B5EF4-FFF2-40B4-BE49-F238E27FC236}">
                <a16:creationId xmlns:a16="http://schemas.microsoft.com/office/drawing/2014/main" id="{3A2C2736-0132-4577-8FC6-315E15541256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6467184" y="4954150"/>
            <a:ext cx="56448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47" name="CustomShape 3"/>
          <p:cNvSpPr/>
          <p:nvPr/>
        </p:nvSpPr>
        <p:spPr>
          <a:xfrm>
            <a:off x="0" y="5953097"/>
            <a:ext cx="4511040" cy="91341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457920" indent="-457200">
              <a:buFont typeface="Wingdings" panose="05000000000000000000" pitchFamily="2" charset="2"/>
              <a:buChar char="§"/>
              <a:defRPr/>
            </a:pPr>
            <a:r>
              <a:rPr lang="fr-FR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Adjectives after the noun</a:t>
            </a:r>
          </a:p>
          <a:p>
            <a:pPr marL="457920" indent="-457200">
              <a:buFont typeface="Wingdings" panose="05000000000000000000" pitchFamily="2" charset="2"/>
              <a:buChar char="§"/>
              <a:defRPr/>
            </a:pPr>
            <a:r>
              <a:rPr lang="fr-FR" sz="2400" b="1" spc="-1" dirty="0">
                <a:solidFill>
                  <a:srgbClr val="E7E6E6">
                    <a:lumMod val="25000"/>
                  </a:srgbClr>
                </a:solidFill>
                <a:latin typeface="Century Gothic" panose="020B0502020202020204" pitchFamily="34" charset="0"/>
                <a:sym typeface="Arial"/>
              </a:rPr>
              <a:t>SFe – Silent Final e</a:t>
            </a:r>
            <a:endParaRPr lang="en-GB" sz="2400" b="1" spc="-1" dirty="0">
              <a:solidFill>
                <a:srgbClr val="E7E6E6">
                  <a:lumMod val="25000"/>
                </a:srgbClr>
              </a:solidFill>
              <a:latin typeface="Century Gothic" panose="020B0502020202020204" pitchFamily="34" charset="0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55CF993-3D71-4C59-9D34-78FA39EC2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4660" y="131531"/>
            <a:ext cx="4350240" cy="1144800"/>
          </a:xfrm>
        </p:spPr>
        <p:txBody>
          <a:bodyPr/>
          <a:lstStyle/>
          <a:p>
            <a:pPr algn="ctr"/>
            <a:r>
              <a:rPr lang="en-GB" sz="4000" b="1" spc="-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  <a:ea typeface="Century Gothic"/>
              </a:rPr>
              <a:t>Describing things and people</a:t>
            </a:r>
            <a:endParaRPr lang="en-GB" sz="40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8BDFFAE7-0C45-4A30-878F-996539E2D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116" y="426354"/>
            <a:ext cx="5084505" cy="4359018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6277AEE-2000-4B43-9960-E3A15984A2A3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54" y="3663368"/>
            <a:ext cx="2092389" cy="138557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1442D86-4A7C-4225-A9D8-C2AD3EFFFF69}"/>
              </a:ext>
            </a:extLst>
          </p:cNvPr>
          <p:cNvSpPr/>
          <p:nvPr/>
        </p:nvSpPr>
        <p:spPr>
          <a:xfrm>
            <a:off x="79154" y="1657358"/>
            <a:ext cx="4182613" cy="3391580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hape, rectangle, square&#10;&#10;Description automatically generated">
            <a:extLst>
              <a:ext uri="{FF2B5EF4-FFF2-40B4-BE49-F238E27FC236}">
                <a16:creationId xmlns:a16="http://schemas.microsoft.com/office/drawing/2014/main" id="{C3BA77D3-726F-4FEC-AB1F-9173DAE6E4D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773" y="1939899"/>
            <a:ext cx="1171242" cy="176646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A6B9F74-1BE2-45E5-9BE4-0F2509B9F120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5112" y="3695554"/>
            <a:ext cx="1965254" cy="1110796"/>
          </a:xfrm>
          <a:prstGeom prst="rect">
            <a:avLst/>
          </a:prstGeom>
        </p:spPr>
      </p:pic>
      <p:pic>
        <p:nvPicPr>
          <p:cNvPr id="14" name="Graphic 13" descr="Cave Drawing with solid fill">
            <a:extLst>
              <a:ext uri="{FF2B5EF4-FFF2-40B4-BE49-F238E27FC236}">
                <a16:creationId xmlns:a16="http://schemas.microsoft.com/office/drawing/2014/main" id="{EBC9AE07-AA9B-4331-BDF7-3A733BE916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91445" y="2318067"/>
            <a:ext cx="914400" cy="9144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10DFC9-2930-44FA-BE40-6EEA854D0B51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731769" y="3004789"/>
            <a:ext cx="1171243" cy="976035"/>
          </a:xfrm>
          <a:prstGeom prst="rect">
            <a:avLst/>
          </a:prstGeom>
        </p:spPr>
      </p:pic>
      <p:pic>
        <p:nvPicPr>
          <p:cNvPr id="15" name="Picture 14" descr="Text&#10;&#10;Description automatically generated">
            <a:extLst>
              <a:ext uri="{FF2B5EF4-FFF2-40B4-BE49-F238E27FC236}">
                <a16:creationId xmlns:a16="http://schemas.microsoft.com/office/drawing/2014/main" id="{1ACD8828-090E-4B7D-AEB0-6EFBB4EF28C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1866" y="4177175"/>
            <a:ext cx="1155119" cy="76491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8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266468" y="4678838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5956854" y="4903518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1E41615E-117D-4545-B23A-2E494F5B67C0}"/>
              </a:ext>
            </a:extLst>
          </p:cNvPr>
          <p:cNvSpPr/>
          <p:nvPr/>
        </p:nvSpPr>
        <p:spPr>
          <a:xfrm>
            <a:off x="8631516" y="4467824"/>
            <a:ext cx="3218269" cy="2068933"/>
          </a:xfrm>
          <a:prstGeom prst="wedgeRoundRectCallout">
            <a:avLst>
              <a:gd name="adj1" fmla="val -91069"/>
              <a:gd name="adj2" fmla="val -21325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some adjectives already have an ‘e’ already.  Don’t add another ‘e’! </a:t>
            </a:r>
          </a:p>
        </p:txBody>
      </p:sp>
      <p:pic>
        <p:nvPicPr>
          <p:cNvPr id="7" name="Picture 6" descr="A picture containing text, sign, outdoor, clock&#10;&#10;Description automatically generated">
            <a:extLst>
              <a:ext uri="{FF2B5EF4-FFF2-40B4-BE49-F238E27FC236}">
                <a16:creationId xmlns:a16="http://schemas.microsoft.com/office/drawing/2014/main" id="{03E57583-8D8D-404E-AB8F-FF32ADFE04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481" y="1618275"/>
            <a:ext cx="2407225" cy="2757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2550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9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36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</a:t>
            </a:r>
            <a:endParaRPr kumimoji="0" lang="en-GB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443716" y="4678838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magasin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63786" y="4923396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A picture containing shape&#10;&#10;Description automatically generated">
            <a:extLst>
              <a:ext uri="{FF2B5EF4-FFF2-40B4-BE49-F238E27FC236}">
                <a16:creationId xmlns:a16="http://schemas.microsoft.com/office/drawing/2014/main" id="{C9C16EA0-2BB8-4EEC-B564-6FC14E209C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716" y="1455979"/>
            <a:ext cx="4956313" cy="25555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E7051D-B2DA-44A6-B94B-D036762A3366}"/>
              </a:ext>
            </a:extLst>
          </p:cNvPr>
          <p:cNvSpPr txBox="1"/>
          <p:nvPr/>
        </p:nvSpPr>
        <p:spPr>
          <a:xfrm>
            <a:off x="4068788" y="4014978"/>
            <a:ext cx="3706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[shop]</a:t>
            </a:r>
          </a:p>
        </p:txBody>
      </p:sp>
    </p:spTree>
    <p:extLst>
      <p:ext uri="{BB962C8B-B14F-4D97-AF65-F5344CB8AC3E}">
        <p14:creationId xmlns:p14="http://schemas.microsoft.com/office/powerpoint/2010/main" val="1078464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10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magazine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927981" y="493869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F55CEE60-7096-495F-9D7C-C7A83155FBE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5921" y="1543682"/>
            <a:ext cx="4979132" cy="329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389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CustomShape 6"/>
          <p:cNvSpPr/>
          <p:nvPr/>
        </p:nvSpPr>
        <p:spPr>
          <a:xfrm>
            <a:off x="67678" y="77103"/>
            <a:ext cx="8125560" cy="5173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sym typeface="Arial"/>
              </a:rPr>
              <a:t>Vocabulaire</a:t>
            </a:r>
            <a:endParaRPr kumimoji="0" lang="en-GB" sz="2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sym typeface="Arial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313" y="12477"/>
            <a:ext cx="1139687" cy="1143194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E66F45F2-B677-46FD-A292-E05CE1F4A1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0305" y="77103"/>
            <a:ext cx="933659" cy="933659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B8BE6A60-1CFA-43E3-94FE-71206E822483}"/>
              </a:ext>
            </a:extLst>
          </p:cNvPr>
          <p:cNvSpPr/>
          <p:nvPr/>
        </p:nvSpPr>
        <p:spPr>
          <a:xfrm rot="20101036">
            <a:off x="11050892" y="160678"/>
            <a:ext cx="1051265" cy="846793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 w="762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1" name="Explosion: 8 Points 10">
            <a:extLst>
              <a:ext uri="{FF2B5EF4-FFF2-40B4-BE49-F238E27FC236}">
                <a16:creationId xmlns:a16="http://schemas.microsoft.com/office/drawing/2014/main" id="{B41BDBF2-E6DC-4745-8986-04DDABD48D4D}"/>
              </a:ext>
            </a:extLst>
          </p:cNvPr>
          <p:cNvSpPr/>
          <p:nvPr/>
        </p:nvSpPr>
        <p:spPr>
          <a:xfrm rot="20101036">
            <a:off x="11055408" y="156605"/>
            <a:ext cx="1042233" cy="839518"/>
          </a:xfrm>
          <a:prstGeom prst="irregularSeal1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5871A45-33B3-485C-BB71-EBE790506937}"/>
              </a:ext>
            </a:extLst>
          </p:cNvPr>
          <p:cNvSpPr txBox="1"/>
          <p:nvPr/>
        </p:nvSpPr>
        <p:spPr>
          <a:xfrm rot="20326871">
            <a:off x="11015203" y="345714"/>
            <a:ext cx="11226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Eras Demi ITC" panose="020B0805030504020804" pitchFamily="34" charset="0"/>
                <a:cs typeface="Arial"/>
                <a:sym typeface="Arial"/>
              </a:rPr>
              <a:t>mots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56562" y="1081382"/>
            <a:ext cx="1557451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vocabulaire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57BDC1D-ACEF-4729-9FBF-14BBA62ABAE2}"/>
              </a:ext>
            </a:extLst>
          </p:cNvPr>
          <p:cNvSpPr txBox="1"/>
          <p:nvPr/>
        </p:nvSpPr>
        <p:spPr>
          <a:xfrm>
            <a:off x="2720806" y="1755000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GB" sz="2800" b="1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la </a:t>
            </a:r>
            <a:r>
              <a:rPr lang="en-GB" sz="2800" b="1" kern="0" dirty="0" err="1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Arial"/>
              </a:rPr>
              <a:t>porte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0BED56CE-4AAF-4EAD-89BA-3B71597F682C}"/>
              </a:ext>
            </a:extLst>
          </p:cNvPr>
          <p:cNvSpPr txBox="1"/>
          <p:nvPr/>
        </p:nvSpPr>
        <p:spPr>
          <a:xfrm>
            <a:off x="8022289" y="1763236"/>
            <a:ext cx="26342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le magazine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D80741DC-B5E3-4139-AB4D-AEC8E3708A3B}"/>
              </a:ext>
            </a:extLst>
          </p:cNvPr>
          <p:cNvSpPr txBox="1"/>
          <p:nvPr/>
        </p:nvSpPr>
        <p:spPr>
          <a:xfrm>
            <a:off x="1587958" y="4741332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noir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E1D6AC94-FD1B-4898-AE43-C6D73443C750}"/>
              </a:ext>
            </a:extLst>
          </p:cNvPr>
          <p:cNvSpPr txBox="1"/>
          <p:nvPr/>
        </p:nvSpPr>
        <p:spPr>
          <a:xfrm>
            <a:off x="5670674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</a:t>
            </a:r>
            <a:endParaRPr kumimoji="0" lang="en-GB" sz="2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cs typeface="Arial"/>
              <a:sym typeface="Arial"/>
            </a:endParaRP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C03251EB-32EB-4CB2-B91E-65D5BDD14B67}"/>
              </a:ext>
            </a:extLst>
          </p:cNvPr>
          <p:cNvSpPr txBox="1"/>
          <p:nvPr/>
        </p:nvSpPr>
        <p:spPr>
          <a:xfrm>
            <a:off x="10256829" y="4780528"/>
            <a:ext cx="21782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GB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cs typeface="Arial"/>
                <a:sym typeface="Arial"/>
              </a:rPr>
              <a:t>blanche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86D9C3FC-03AA-47ED-A253-BBFD2846C751}"/>
              </a:ext>
            </a:extLst>
          </p:cNvPr>
          <p:cNvGrpSpPr/>
          <p:nvPr/>
        </p:nvGrpSpPr>
        <p:grpSpPr>
          <a:xfrm>
            <a:off x="669777" y="1133378"/>
            <a:ext cx="2666126" cy="2289683"/>
            <a:chOff x="669777" y="1133378"/>
            <a:chExt cx="2666126" cy="2289683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A6C0A82C-0E15-45E0-9ED7-2BF0F5EF7690}"/>
                </a:ext>
              </a:extLst>
            </p:cNvPr>
            <p:cNvSpPr txBox="1"/>
            <p:nvPr/>
          </p:nvSpPr>
          <p:spPr>
            <a:xfrm>
              <a:off x="669777" y="2899841"/>
              <a:ext cx="266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[door]</a:t>
              </a:r>
            </a:p>
          </p:txBody>
        </p:sp>
        <p:pic>
          <p:nvPicPr>
            <p:cNvPr id="36" name="Picture 35" descr="Shape, rectangle, square&#10;&#10;Description automatically generated">
              <a:extLst>
                <a:ext uri="{FF2B5EF4-FFF2-40B4-BE49-F238E27FC236}">
                  <a16:creationId xmlns:a16="http://schemas.microsoft.com/office/drawing/2014/main" id="{C933383E-3687-42C7-9C03-92EB2C81E7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219" y="1133378"/>
              <a:ext cx="1171242" cy="1766463"/>
            </a:xfrm>
            <a:prstGeom prst="rect">
              <a:avLst/>
            </a:prstGeom>
          </p:spPr>
        </p:pic>
      </p:grpSp>
      <p:pic>
        <p:nvPicPr>
          <p:cNvPr id="37" name="Picture 36" descr="Text&#10;&#10;Description automatically generated">
            <a:extLst>
              <a:ext uri="{FF2B5EF4-FFF2-40B4-BE49-F238E27FC236}">
                <a16:creationId xmlns:a16="http://schemas.microsoft.com/office/drawing/2014/main" id="{59BC24F0-6210-4396-8383-EA5F5935AD4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9900" y="1585435"/>
            <a:ext cx="2092389" cy="1385570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D48B575-1CB9-46A6-AB2A-9955A5651660}"/>
              </a:ext>
            </a:extLst>
          </p:cNvPr>
          <p:cNvSpPr/>
          <p:nvPr/>
        </p:nvSpPr>
        <p:spPr>
          <a:xfrm>
            <a:off x="669777" y="4472609"/>
            <a:ext cx="1417440" cy="1252013"/>
          </a:xfrm>
          <a:prstGeom prst="round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 descr="Shape, rectangle, square&#10;&#10;Description automatically generated">
            <a:extLst>
              <a:ext uri="{FF2B5EF4-FFF2-40B4-BE49-F238E27FC236}">
                <a16:creationId xmlns:a16="http://schemas.microsoft.com/office/drawing/2014/main" id="{834E2AD4-FBA8-44AD-970E-34A78F0F1F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1803" y="3463307"/>
            <a:ext cx="1417440" cy="2634442"/>
          </a:xfrm>
          <a:prstGeom prst="rect">
            <a:avLst/>
          </a:prstGeom>
        </p:spPr>
      </p:pic>
      <p:pic>
        <p:nvPicPr>
          <p:cNvPr id="39" name="Picture 38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BC9AA5F1-0BF9-45F7-8C8E-8BBBB81AEA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840" y="4438948"/>
            <a:ext cx="1502014" cy="1442983"/>
          </a:xfrm>
          <a:prstGeom prst="rect">
            <a:avLst/>
          </a:prstGeom>
        </p:spPr>
      </p:pic>
      <p:sp>
        <p:nvSpPr>
          <p:cNvPr id="40" name="Speech Bubble: Rectangle with Corners Rounded 39">
            <a:extLst>
              <a:ext uri="{FF2B5EF4-FFF2-40B4-BE49-F238E27FC236}">
                <a16:creationId xmlns:a16="http://schemas.microsoft.com/office/drawing/2014/main" id="{93B10F50-062A-4D4B-9B6E-E4ED0604CCCE}"/>
              </a:ext>
            </a:extLst>
          </p:cNvPr>
          <p:cNvSpPr/>
          <p:nvPr/>
        </p:nvSpPr>
        <p:spPr>
          <a:xfrm>
            <a:off x="8341304" y="5890044"/>
            <a:ext cx="3487499" cy="785898"/>
          </a:xfrm>
          <a:prstGeom prst="wedgeRoundRectCallout">
            <a:avLst>
              <a:gd name="adj1" fmla="val 12244"/>
              <a:gd name="adj2" fmla="val -12017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white for feminine nouns.</a:t>
            </a:r>
          </a:p>
        </p:txBody>
      </p:sp>
    </p:spTree>
    <p:extLst>
      <p:ext uri="{BB962C8B-B14F-4D97-AF65-F5344CB8AC3E}">
        <p14:creationId xmlns:p14="http://schemas.microsoft.com/office/powerpoint/2010/main" val="1457206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5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6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7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9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0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4" dur="2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26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38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50" dur="2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6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53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29" grpId="2"/>
      <p:bldP spid="69" grpId="0"/>
      <p:bldP spid="69" grpId="1"/>
      <p:bldP spid="69" grpId="2"/>
      <p:bldP spid="71" grpId="0"/>
      <p:bldP spid="71" grpId="1"/>
      <p:bldP spid="71" grpId="2"/>
      <p:bldP spid="73" grpId="0"/>
      <p:bldP spid="73" grpId="1"/>
      <p:bldP spid="73" grpId="2"/>
      <p:bldP spid="76" grpId="0"/>
      <p:bldP spid="76" grpId="1"/>
      <p:bldP spid="76" grpId="2"/>
      <p:bldP spid="2" grpId="0" animBg="1"/>
      <p:bldP spid="2" grpId="1" animBg="1"/>
      <p:bldP spid="2" grpId="2" animBg="1"/>
      <p:bldP spid="40" grpId="0" animBg="1"/>
      <p:bldP spid="40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 [1/2]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6" y="1004710"/>
            <a:ext cx="802544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English, adjectives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before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352372" y="211697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black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4664330" y="2067340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lit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Speech Bubble: Rectangle with Corners Rounded 40">
            <a:extLst>
              <a:ext uri="{FF2B5EF4-FFF2-40B4-BE49-F238E27FC236}">
                <a16:creationId xmlns:a16="http://schemas.microsoft.com/office/drawing/2014/main" id="{44C9686D-D14D-4D7D-83CC-0F76F4BFA3CF}"/>
              </a:ext>
            </a:extLst>
          </p:cNvPr>
          <p:cNvSpPr/>
          <p:nvPr/>
        </p:nvSpPr>
        <p:spPr>
          <a:xfrm>
            <a:off x="7663821" y="2870451"/>
            <a:ext cx="4333826" cy="1308471"/>
          </a:xfrm>
          <a:prstGeom prst="wedgeRoundRectCallout">
            <a:avLst>
              <a:gd name="adj1" fmla="val -62061"/>
              <a:gd name="adj2" fmla="val -842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Many adjectives add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describe feminine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nouns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But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oir 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and </a:t>
            </a:r>
            <a:r>
              <a:rPr lang="en-GB" sz="2000" b="1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noir</a:t>
            </a:r>
            <a:r>
              <a:rPr lang="en-GB" sz="2000" b="1" noProof="0" dirty="0">
                <a:solidFill>
                  <a:srgbClr val="FF0066"/>
                </a:solidFill>
                <a:latin typeface="Century Gothic" panose="020B0502020202020204" pitchFamily="34" charset="0"/>
              </a:rPr>
              <a:t>e</a:t>
            </a:r>
            <a:r>
              <a:rPr lang="en-GB" sz="2000" noProof="0" dirty="0">
                <a:solidFill>
                  <a:srgbClr val="002060"/>
                </a:solidFill>
                <a:latin typeface="Century Gothic" panose="020B0502020202020204" pitchFamily="34" charset="0"/>
              </a:rPr>
              <a:t> sound the same.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4133827" y="3236653"/>
            <a:ext cx="30586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noir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10526" y="1488561"/>
            <a:ext cx="961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French, adjectives normally come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after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the noun.</a:t>
            </a: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8460573" y="1936001"/>
            <a:ext cx="3487499" cy="785898"/>
          </a:xfrm>
          <a:prstGeom prst="wedgeRoundRectCallout">
            <a:avLst>
              <a:gd name="adj1" fmla="val -77999"/>
              <a:gd name="adj2" fmla="val -9231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 French we say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what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it is and then what it is </a:t>
            </a:r>
            <a:r>
              <a:rPr kumimoji="0" lang="en-GB" sz="20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like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697049" y="320788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352372" y="3255825"/>
            <a:ext cx="268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black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C2370A3-A434-476F-B455-496E77C5FE6B}"/>
              </a:ext>
            </a:extLst>
          </p:cNvPr>
          <p:cNvSpPr txBox="1"/>
          <p:nvPr/>
        </p:nvSpPr>
        <p:spPr>
          <a:xfrm>
            <a:off x="352372" y="441991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interesting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magazine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361BBA-7FFE-46EE-8842-0F6602D4C173}"/>
              </a:ext>
            </a:extLst>
          </p:cNvPr>
          <p:cNvSpPr txBox="1"/>
          <p:nvPr/>
        </p:nvSpPr>
        <p:spPr>
          <a:xfrm>
            <a:off x="5217731" y="4368665"/>
            <a:ext cx="66218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magazine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intéressant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4" name="Google Shape;183;p8">
            <a:extLst>
              <a:ext uri="{FF2B5EF4-FFF2-40B4-BE49-F238E27FC236}">
                <a16:creationId xmlns:a16="http://schemas.microsoft.com/office/drawing/2014/main" id="{367D6F8B-B2AA-4E7B-91C2-A97FB568F84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19844" y="4337166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D279B226-38AD-44CE-8726-1080EB240FF1}"/>
              </a:ext>
            </a:extLst>
          </p:cNvPr>
          <p:cNvSpPr txBox="1"/>
          <p:nvPr/>
        </p:nvSpPr>
        <p:spPr>
          <a:xfrm>
            <a:off x="5256622" y="5437451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question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intéressant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37" name="Google Shape;183;p8">
            <a:extLst>
              <a:ext uri="{FF2B5EF4-FFF2-40B4-BE49-F238E27FC236}">
                <a16:creationId xmlns:a16="http://schemas.microsoft.com/office/drawing/2014/main" id="{ACF0216D-5DE0-4364-AA53-CD51BD6A2C5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48313" y="5305819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55589CDA-6058-4851-A6F6-775F2F7B6BFE}"/>
              </a:ext>
            </a:extLst>
          </p:cNvPr>
          <p:cNvSpPr txBox="1"/>
          <p:nvPr/>
        </p:nvSpPr>
        <p:spPr>
          <a:xfrm>
            <a:off x="352372" y="5390806"/>
            <a:ext cx="47611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an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interesting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question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CAEB8830-1E70-4719-8823-C3473466F442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0773" y="1961195"/>
            <a:ext cx="1205630" cy="82748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EF99704-52AE-4542-8BDE-C968AE5F915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849852" y="2893871"/>
            <a:ext cx="812613" cy="1199153"/>
          </a:xfrm>
          <a:prstGeom prst="rect">
            <a:avLst/>
          </a:prstGeom>
        </p:spPr>
      </p:pic>
      <p:sp>
        <p:nvSpPr>
          <p:cNvPr id="29" name="Speech Bubble: Rectangle with Corners Rounded 28">
            <a:extLst>
              <a:ext uri="{FF2B5EF4-FFF2-40B4-BE49-F238E27FC236}">
                <a16:creationId xmlns:a16="http://schemas.microsoft.com/office/drawing/2014/main" id="{C50C425E-EEDB-4BD3-BC59-A703B51A4D00}"/>
              </a:ext>
            </a:extLst>
          </p:cNvPr>
          <p:cNvSpPr/>
          <p:nvPr/>
        </p:nvSpPr>
        <p:spPr>
          <a:xfrm>
            <a:off x="8527869" y="5995885"/>
            <a:ext cx="3487499" cy="785898"/>
          </a:xfrm>
          <a:prstGeom prst="wedgeRoundRectCallout">
            <a:avLst>
              <a:gd name="adj1" fmla="val -23426"/>
              <a:gd name="adj2" fmla="val -6876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 dirty="0">
                <a:solidFill>
                  <a:srgbClr val="002060"/>
                </a:solidFill>
                <a:latin typeface="Century Gothic" panose="020B0502020202020204" pitchFamily="34" charset="0"/>
              </a:rPr>
              <a:t>Remember to pronounce the final consonant!</a:t>
            </a:r>
            <a:endParaRPr kumimoji="0" lang="en-GB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947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21" grpId="0" animBg="1"/>
      <p:bldP spid="2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4A6DC-187E-4C4A-92B8-4D8EDD2BB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236" y="124452"/>
            <a:ext cx="10515600" cy="770175"/>
          </a:xfrm>
        </p:spPr>
        <p:txBody>
          <a:bodyPr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8625"/>
              <a:buFont typeface="Century Gothic"/>
              <a:buNone/>
            </a:pPr>
            <a:r>
              <a:rPr lang="en-GB" sz="4400" b="1" i="0" u="none" strike="noStrike" cap="none" dirty="0">
                <a:solidFill>
                  <a:srgbClr val="1E4E79"/>
                </a:solidFill>
                <a:latin typeface="Century Gothic" panose="020B0502020202020204" pitchFamily="34" charset="0"/>
                <a:ea typeface="Century Gothic"/>
                <a:cs typeface="Century Gothic"/>
                <a:sym typeface="Century Gothic"/>
              </a:rPr>
              <a:t>Adjectives following the noun [2/2]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604CFD-752D-4507-BDB4-003447BC0065}"/>
              </a:ext>
            </a:extLst>
          </p:cNvPr>
          <p:cNvSpPr txBox="1"/>
          <p:nvPr/>
        </p:nvSpPr>
        <p:spPr>
          <a:xfrm>
            <a:off x="204235" y="952423"/>
            <a:ext cx="101837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</a:t>
            </a:r>
            <a:r>
              <a:rPr kumimoji="0" lang="en-GB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a masculine noun: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4D38324-6363-4A9B-A873-6C859BA3DB68}"/>
              </a:ext>
            </a:extLst>
          </p:cNvPr>
          <p:cNvSpPr txBox="1"/>
          <p:nvPr/>
        </p:nvSpPr>
        <p:spPr>
          <a:xfrm>
            <a:off x="5060947" y="2070737"/>
            <a:ext cx="55808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white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bed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1BB123-2EDB-4787-BECF-CEAB9A4F59B4}"/>
              </a:ext>
            </a:extLst>
          </p:cNvPr>
          <p:cNvSpPr txBox="1"/>
          <p:nvPr/>
        </p:nvSpPr>
        <p:spPr>
          <a:xfrm>
            <a:off x="363909" y="1959905"/>
            <a:ext cx="2606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un lit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25" name="Google Shape;170;p8" descr="Jigsaw, Puzzle, Piece, Game, Concept, Solution">
            <a:extLst>
              <a:ext uri="{FF2B5EF4-FFF2-40B4-BE49-F238E27FC236}">
                <a16:creationId xmlns:a16="http://schemas.microsoft.com/office/drawing/2014/main" id="{20A2F853-0CF4-4CB0-9B24-6365D924ED7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657369" y="76217"/>
            <a:ext cx="1330395" cy="13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BAC23637-095B-4C62-80C1-D35E0B4F9C43}"/>
              </a:ext>
            </a:extLst>
          </p:cNvPr>
          <p:cNvSpPr txBox="1"/>
          <p:nvPr/>
        </p:nvSpPr>
        <p:spPr>
          <a:xfrm>
            <a:off x="310561" y="5145180"/>
            <a:ext cx="40000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un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porte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blanc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he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CE3B5A4-4634-490E-87F0-5AD9D6A6624C}"/>
              </a:ext>
            </a:extLst>
          </p:cNvPr>
          <p:cNvSpPr txBox="1"/>
          <p:nvPr/>
        </p:nvSpPr>
        <p:spPr>
          <a:xfrm>
            <a:off x="251628" y="3866100"/>
            <a:ext cx="961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Use 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he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to mean </a:t>
            </a:r>
            <a:r>
              <a:rPr kumimoji="0" lang="en-GB" sz="2800" b="0" i="1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white</a:t>
            </a:r>
            <a:r>
              <a:rPr kumimoji="0" lang="en-GB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with a feminine noun: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sp>
        <p:nvSpPr>
          <p:cNvPr id="21" name="Speech Bubble: Rectangle with Corners Rounded 20">
            <a:extLst>
              <a:ext uri="{FF2B5EF4-FFF2-40B4-BE49-F238E27FC236}">
                <a16:creationId xmlns:a16="http://schemas.microsoft.com/office/drawing/2014/main" id="{530109CE-CEE2-4E3F-B337-CE610CB55F2B}"/>
              </a:ext>
            </a:extLst>
          </p:cNvPr>
          <p:cNvSpPr/>
          <p:nvPr/>
        </p:nvSpPr>
        <p:spPr>
          <a:xfrm>
            <a:off x="363909" y="5910436"/>
            <a:ext cx="3487499" cy="785898"/>
          </a:xfrm>
          <a:prstGeom prst="wedgeRoundRectCallout">
            <a:avLst>
              <a:gd name="adj1" fmla="val 33281"/>
              <a:gd name="adj2" fmla="val -9175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Instead of adding –e, we add –he to </a:t>
            </a: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blanc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</a:t>
            </a:r>
          </a:p>
        </p:txBody>
      </p:sp>
      <p:pic>
        <p:nvPicPr>
          <p:cNvPr id="22" name="Google Shape;183;p8">
            <a:extLst>
              <a:ext uri="{FF2B5EF4-FFF2-40B4-BE49-F238E27FC236}">
                <a16:creationId xmlns:a16="http://schemas.microsoft.com/office/drawing/2014/main" id="{06E8A64E-C5C4-4BF3-A5D7-8CFCE9090C3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296121" y="5145180"/>
            <a:ext cx="436778" cy="5946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D7C12EF7-0DF6-48BB-842C-15BAD3F471A9}"/>
              </a:ext>
            </a:extLst>
          </p:cNvPr>
          <p:cNvSpPr txBox="1"/>
          <p:nvPr/>
        </p:nvSpPr>
        <p:spPr>
          <a:xfrm>
            <a:off x="5755586" y="5145180"/>
            <a:ext cx="26885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2D050"/>
              </a:buClr>
              <a:buSzPts val="2800"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a </a:t>
            </a:r>
            <a:r>
              <a:rPr lang="en-GB" sz="2800" b="1" dirty="0">
                <a:solidFill>
                  <a:srgbClr val="00206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white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door</a:t>
            </a:r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Google Shape;183;p8">
            <a:extLst>
              <a:ext uri="{FF2B5EF4-FFF2-40B4-BE49-F238E27FC236}">
                <a16:creationId xmlns:a16="http://schemas.microsoft.com/office/drawing/2014/main" id="{BB9C8AC8-A0D9-41A5-9A38-2CA3376C77FB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565238" y="2070737"/>
            <a:ext cx="436778" cy="594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CAE1955-71B1-47C0-A40F-D272E6F28A9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b="11990"/>
          <a:stretch/>
        </p:blipFill>
        <p:spPr>
          <a:xfrm>
            <a:off x="2553068" y="1475643"/>
            <a:ext cx="1857284" cy="1634597"/>
          </a:xfrm>
          <a:prstGeom prst="rect">
            <a:avLst/>
          </a:prstGeom>
        </p:spPr>
      </p:pic>
      <p:pic>
        <p:nvPicPr>
          <p:cNvPr id="27" name="Picture 26" descr="Shape, rectangle, square&#10;&#10;Description automatically generated">
            <a:extLst>
              <a:ext uri="{FF2B5EF4-FFF2-40B4-BE49-F238E27FC236}">
                <a16:creationId xmlns:a16="http://schemas.microsoft.com/office/drawing/2014/main" id="{78118BFC-0784-4150-930F-5116752376E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2478" y="4439553"/>
            <a:ext cx="918469" cy="1707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974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33" name="TextBox 32">
            <a:hlinkClick r:id="" action="ppaction://noaction">
              <a:snd r:embed="rId4" name="S16_1.wav"/>
            </a:hlinkClick>
            <a:extLst>
              <a:ext uri="{FF2B5EF4-FFF2-40B4-BE49-F238E27FC236}">
                <a16:creationId xmlns:a16="http://schemas.microsoft.com/office/drawing/2014/main" id="{BBAAF609-23D8-441F-833E-F7FC3B5DDCCB}"/>
              </a:ext>
            </a:extLst>
          </p:cNvPr>
          <p:cNvSpPr txBox="1"/>
          <p:nvPr/>
        </p:nvSpPr>
        <p:spPr>
          <a:xfrm>
            <a:off x="180896" y="176493"/>
            <a:ext cx="112067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Identifie la chose et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écris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en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r>
              <a:rPr kumimoji="0" lang="en-GB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64" name="Rectangle 63">
            <a:hlinkClick r:id="" action="ppaction://noaction">
              <a:snd r:embed="rId5" name="S16_2.wav"/>
            </a:hlinkClick>
            <a:extLst>
              <a:ext uri="{FF2B5EF4-FFF2-40B4-BE49-F238E27FC236}">
                <a16:creationId xmlns:a16="http://schemas.microsoft.com/office/drawing/2014/main" id="{73A1D123-94C5-469E-A325-692B826B989D}"/>
              </a:ext>
            </a:extLst>
          </p:cNvPr>
          <p:cNvSpPr/>
          <p:nvPr/>
        </p:nvSpPr>
        <p:spPr>
          <a:xfrm>
            <a:off x="404289" y="1036715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1</a:t>
            </a:r>
          </a:p>
        </p:txBody>
      </p:sp>
      <p:sp>
        <p:nvSpPr>
          <p:cNvPr id="65" name="Rectangle 64">
            <a:hlinkClick r:id="" action="ppaction://noaction">
              <a:snd r:embed="rId6" name="S16_3.wav"/>
            </a:hlinkClick>
            <a:extLst>
              <a:ext uri="{FF2B5EF4-FFF2-40B4-BE49-F238E27FC236}">
                <a16:creationId xmlns:a16="http://schemas.microsoft.com/office/drawing/2014/main" id="{1E13A106-1F12-420E-AA34-3D403C86E3EC}"/>
              </a:ext>
            </a:extLst>
          </p:cNvPr>
          <p:cNvSpPr/>
          <p:nvPr/>
        </p:nvSpPr>
        <p:spPr>
          <a:xfrm>
            <a:off x="404289" y="1948081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2</a:t>
            </a:r>
          </a:p>
        </p:txBody>
      </p:sp>
      <p:sp>
        <p:nvSpPr>
          <p:cNvPr id="66" name="Rectangle 65">
            <a:hlinkClick r:id="" action="ppaction://noaction">
              <a:snd r:embed="rId7" name="S16_4.wav"/>
            </a:hlinkClick>
            <a:extLst>
              <a:ext uri="{FF2B5EF4-FFF2-40B4-BE49-F238E27FC236}">
                <a16:creationId xmlns:a16="http://schemas.microsoft.com/office/drawing/2014/main" id="{8CCDC6DD-E689-473C-85EF-2DC535629AAA}"/>
              </a:ext>
            </a:extLst>
          </p:cNvPr>
          <p:cNvSpPr/>
          <p:nvPr/>
        </p:nvSpPr>
        <p:spPr>
          <a:xfrm>
            <a:off x="404289" y="2923230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3</a:t>
            </a:r>
          </a:p>
        </p:txBody>
      </p:sp>
      <p:sp>
        <p:nvSpPr>
          <p:cNvPr id="67" name="Rectangle 66">
            <a:hlinkClick r:id="" action="ppaction://noaction">
              <a:snd r:embed="rId8" name="S16_5.wav"/>
            </a:hlinkClick>
            <a:extLst>
              <a:ext uri="{FF2B5EF4-FFF2-40B4-BE49-F238E27FC236}">
                <a16:creationId xmlns:a16="http://schemas.microsoft.com/office/drawing/2014/main" id="{E38A126C-79AD-4DEF-A4AE-D7B653309D88}"/>
              </a:ext>
            </a:extLst>
          </p:cNvPr>
          <p:cNvSpPr/>
          <p:nvPr/>
        </p:nvSpPr>
        <p:spPr>
          <a:xfrm>
            <a:off x="404289" y="3893122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4</a:t>
            </a:r>
          </a:p>
        </p:txBody>
      </p:sp>
      <p:sp>
        <p:nvSpPr>
          <p:cNvPr id="68" name="Rectangle 67">
            <a:hlinkClick r:id="" action="ppaction://noaction">
              <a:snd r:embed="rId9" name="S16_6.wav"/>
            </a:hlinkClick>
            <a:extLst>
              <a:ext uri="{FF2B5EF4-FFF2-40B4-BE49-F238E27FC236}">
                <a16:creationId xmlns:a16="http://schemas.microsoft.com/office/drawing/2014/main" id="{602425FB-735F-4C64-978D-B3B1F9DCADBF}"/>
              </a:ext>
            </a:extLst>
          </p:cNvPr>
          <p:cNvSpPr/>
          <p:nvPr/>
        </p:nvSpPr>
        <p:spPr>
          <a:xfrm>
            <a:off x="404289" y="4968373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5</a:t>
            </a:r>
          </a:p>
        </p:txBody>
      </p:sp>
      <p:sp>
        <p:nvSpPr>
          <p:cNvPr id="69" name="Rectangle 68">
            <a:hlinkClick r:id="" action="ppaction://noaction">
              <a:snd r:embed="rId10" name="S16_7.wav"/>
            </a:hlinkClick>
            <a:extLst>
              <a:ext uri="{FF2B5EF4-FFF2-40B4-BE49-F238E27FC236}">
                <a16:creationId xmlns:a16="http://schemas.microsoft.com/office/drawing/2014/main" id="{6A4AC589-0C3E-459F-A560-25BFFF20F771}"/>
              </a:ext>
            </a:extLst>
          </p:cNvPr>
          <p:cNvSpPr/>
          <p:nvPr/>
        </p:nvSpPr>
        <p:spPr>
          <a:xfrm>
            <a:off x="404289" y="6043624"/>
            <a:ext cx="525374" cy="540475"/>
          </a:xfrm>
          <a:prstGeom prst="rect">
            <a:avLst/>
          </a:prstGeom>
          <a:solidFill>
            <a:srgbClr val="002060"/>
          </a:solidFill>
          <a:ln w="12700"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F0302020204030204"/>
                <a:ea typeface="+mn-ea"/>
                <a:cs typeface="+mn-cs"/>
              </a:rPr>
              <a:t>6</a:t>
            </a:r>
          </a:p>
        </p:txBody>
      </p:sp>
      <p:sp>
        <p:nvSpPr>
          <p:cNvPr id="79" name="Flowchart: Alternative Process 78">
            <a:extLst>
              <a:ext uri="{FF2B5EF4-FFF2-40B4-BE49-F238E27FC236}">
                <a16:creationId xmlns:a16="http://schemas.microsoft.com/office/drawing/2014/main" id="{D53DDA17-120F-4E00-A62D-65D2F30E3214}"/>
              </a:ext>
            </a:extLst>
          </p:cNvPr>
          <p:cNvSpPr/>
          <p:nvPr/>
        </p:nvSpPr>
        <p:spPr>
          <a:xfrm>
            <a:off x="5695144" y="4372813"/>
            <a:ext cx="5469775" cy="2345034"/>
          </a:xfrm>
          <a:prstGeom prst="flowChartAlternateProcess">
            <a:avLst/>
          </a:prstGeom>
          <a:solidFill>
            <a:srgbClr val="FEF7EC"/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0049C4BF-8A49-41B2-8B12-8250AA09909D}"/>
              </a:ext>
            </a:extLst>
          </p:cNvPr>
          <p:cNvSpPr txBox="1"/>
          <p:nvPr/>
        </p:nvSpPr>
        <p:spPr>
          <a:xfrm>
            <a:off x="6040123" y="4463876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noir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C925BF6E-E824-469F-B4D9-D6D957CBFF62}"/>
              </a:ext>
            </a:extLst>
          </p:cNvPr>
          <p:cNvSpPr txBox="1"/>
          <p:nvPr/>
        </p:nvSpPr>
        <p:spPr>
          <a:xfrm>
            <a:off x="9100742" y="5949183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0920AB9B-72D5-4308-8CE3-E29DA6DD1B56}"/>
              </a:ext>
            </a:extLst>
          </p:cNvPr>
          <p:cNvSpPr txBox="1"/>
          <p:nvPr/>
        </p:nvSpPr>
        <p:spPr>
          <a:xfrm>
            <a:off x="5995679" y="5982613"/>
            <a:ext cx="22126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4CCA4EB9-E1E4-4BFA-9F27-ADB9D9CACDC7}"/>
              </a:ext>
            </a:extLst>
          </p:cNvPr>
          <p:cNvSpPr txBox="1"/>
          <p:nvPr/>
        </p:nvSpPr>
        <p:spPr>
          <a:xfrm>
            <a:off x="8921868" y="4447209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prudent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C61B679-684F-4CC5-9B25-7AA204F2F2B7}"/>
              </a:ext>
            </a:extLst>
          </p:cNvPr>
          <p:cNvSpPr txBox="1"/>
          <p:nvPr/>
        </p:nvSpPr>
        <p:spPr>
          <a:xfrm>
            <a:off x="7522559" y="5283720"/>
            <a:ext cx="1814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</a:t>
            </a:r>
            <a:endParaRPr kumimoji="0" lang="en-GB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6EDEA14A-5AC9-4719-8AB7-4D5B28E0A6F1}"/>
              </a:ext>
            </a:extLst>
          </p:cNvPr>
          <p:cNvSpPr txBox="1"/>
          <p:nvPr/>
        </p:nvSpPr>
        <p:spPr>
          <a:xfrm>
            <a:off x="1136073" y="1056397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French magazine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91E18B24-0043-4A81-941B-0B768C5184B5}"/>
              </a:ext>
            </a:extLst>
          </p:cNvPr>
          <p:cNvSpPr txBox="1"/>
          <p:nvPr/>
        </p:nvSpPr>
        <p:spPr>
          <a:xfrm>
            <a:off x="1135356" y="1948081"/>
            <a:ext cx="36222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 important drawing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844CF19-2074-412B-B583-30645FE9FF9C}"/>
              </a:ext>
            </a:extLst>
          </p:cNvPr>
          <p:cNvSpPr txBox="1"/>
          <p:nvPr/>
        </p:nvSpPr>
        <p:spPr>
          <a:xfrm>
            <a:off x="1135356" y="2923230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white door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B58D8D5-9523-492D-AA09-FD7CA2331FF8}"/>
              </a:ext>
            </a:extLst>
          </p:cNvPr>
          <p:cNvSpPr txBox="1"/>
          <p:nvPr/>
        </p:nvSpPr>
        <p:spPr>
          <a:xfrm>
            <a:off x="1135356" y="391114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black chair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984B40A-B9CC-4A8F-A1C8-A20BA3E21B2A}"/>
              </a:ext>
            </a:extLst>
          </p:cNvPr>
          <p:cNvSpPr txBox="1"/>
          <p:nvPr/>
        </p:nvSpPr>
        <p:spPr>
          <a:xfrm>
            <a:off x="1135356" y="4967602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careful cat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03AA67B3-39FF-4ED6-9205-18F1958CC067}"/>
              </a:ext>
            </a:extLst>
          </p:cNvPr>
          <p:cNvSpPr txBox="1"/>
          <p:nvPr/>
        </p:nvSpPr>
        <p:spPr>
          <a:xfrm>
            <a:off x="1112646" y="6044168"/>
            <a:ext cx="3269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 white bed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40800D-824B-4057-AE06-5D89770931C9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44088" y="792544"/>
            <a:ext cx="1779350" cy="1482791"/>
          </a:xfrm>
          <a:prstGeom prst="rect">
            <a:avLst/>
          </a:prstGeom>
        </p:spPr>
      </p:pic>
      <p:pic>
        <p:nvPicPr>
          <p:cNvPr id="35" name="Picture 34" descr="Shape, rectangle, square&#10;&#10;Description automatically generated">
            <a:extLst>
              <a:ext uri="{FF2B5EF4-FFF2-40B4-BE49-F238E27FC236}">
                <a16:creationId xmlns:a16="http://schemas.microsoft.com/office/drawing/2014/main" id="{0910C142-CBE0-420F-AC6F-B7AFCA3F723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5785" y="788943"/>
            <a:ext cx="1171242" cy="1766463"/>
          </a:xfrm>
          <a:prstGeom prst="rect">
            <a:avLst/>
          </a:prstGeom>
        </p:spPr>
      </p:pic>
      <p:pic>
        <p:nvPicPr>
          <p:cNvPr id="36" name="Picture 35" descr="Text&#10;&#10;Description automatically generated">
            <a:extLst>
              <a:ext uri="{FF2B5EF4-FFF2-40B4-BE49-F238E27FC236}">
                <a16:creationId xmlns:a16="http://schemas.microsoft.com/office/drawing/2014/main" id="{2784288D-62AC-4467-A66B-DF9EC84A59D7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2808" y="2794953"/>
            <a:ext cx="2092389" cy="13855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13E402D-BAE2-42B7-84B1-6042A62F2C9C}"/>
              </a:ext>
            </a:extLst>
          </p:cNvPr>
          <p:cNvPicPr>
            <a:picLocks noChangeAspect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350457" y="815127"/>
            <a:ext cx="1952625" cy="23336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53717C2-05AF-4C48-9D4D-BD1E6AC8688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54400" y="2862235"/>
            <a:ext cx="1965254" cy="1110796"/>
          </a:xfrm>
          <a:prstGeom prst="rect">
            <a:avLst/>
          </a:prstGeom>
        </p:spPr>
      </p:pic>
      <p:pic>
        <p:nvPicPr>
          <p:cNvPr id="8" name="Graphic 7" descr="Cave Drawing with solid fill">
            <a:extLst>
              <a:ext uri="{FF2B5EF4-FFF2-40B4-BE49-F238E27FC236}">
                <a16:creationId xmlns:a16="http://schemas.microsoft.com/office/drawing/2014/main" id="{06C971C7-DDAA-4704-A2B2-8645EEE5FFD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941926" y="3171335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764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  <p:bldP spid="89" grpId="0"/>
      <p:bldP spid="90" grpId="0"/>
      <p:bldP spid="91" grpId="0"/>
      <p:bldP spid="9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1CFC2B9-E651-4F49-9EBC-A81A35066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220851" y="1049215"/>
            <a:ext cx="781120" cy="374973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parler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6C07F60C-7096-4792-A80E-10C02A603778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3837" y="12477"/>
            <a:ext cx="1098163" cy="110154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166254" y="64541"/>
            <a:ext cx="102129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Which adjectives change their spelling </a:t>
            </a:r>
            <a:r>
              <a:rPr kumimoji="0" lang="fr-FR" sz="24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and</a:t>
            </a: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sound to match the feminine noun?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1161" y="1851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0227932" y="105249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lire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C4D357AB-5328-42E9-954E-4B4A4656ADD2}"/>
              </a:ext>
            </a:extLst>
          </p:cNvPr>
          <p:cNvSpPr/>
          <p:nvPr/>
        </p:nvSpPr>
        <p:spPr>
          <a:xfrm>
            <a:off x="11542378" y="2474009"/>
            <a:ext cx="20108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72F2FF64-2990-4B08-891B-EFE34B09F50B}"/>
              </a:ext>
            </a:extLst>
          </p:cNvPr>
          <p:cNvSpPr/>
          <p:nvPr/>
        </p:nvSpPr>
        <p:spPr>
          <a:xfrm>
            <a:off x="11361991" y="5762746"/>
            <a:ext cx="498840" cy="473583"/>
          </a:xfrm>
          <a:prstGeom prst="ellipse">
            <a:avLst/>
          </a:prstGeom>
          <a:noFill/>
          <a:ln w="381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9" name="Speech Bubble: Rectangle with Corners Rounded 48">
            <a:extLst>
              <a:ext uri="{FF2B5EF4-FFF2-40B4-BE49-F238E27FC236}">
                <a16:creationId xmlns:a16="http://schemas.microsoft.com/office/drawing/2014/main" id="{C5C70BC2-9643-4250-8223-D18099F19062}"/>
              </a:ext>
            </a:extLst>
          </p:cNvPr>
          <p:cNvSpPr/>
          <p:nvPr/>
        </p:nvSpPr>
        <p:spPr>
          <a:xfrm>
            <a:off x="2765407" y="3123237"/>
            <a:ext cx="4328120" cy="611525"/>
          </a:xfrm>
          <a:prstGeom prst="wedgeRoundRectCallout">
            <a:avLst>
              <a:gd name="adj1" fmla="val -36669"/>
              <a:gd name="adj2" fmla="val -87419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0" name="Speech Bubble: Rectangle with Corners Rounded 49">
            <a:extLst>
              <a:ext uri="{FF2B5EF4-FFF2-40B4-BE49-F238E27FC236}">
                <a16:creationId xmlns:a16="http://schemas.microsoft.com/office/drawing/2014/main" id="{065C5F87-335A-4191-BA95-2A75CDD66B54}"/>
              </a:ext>
            </a:extLst>
          </p:cNvPr>
          <p:cNvSpPr/>
          <p:nvPr/>
        </p:nvSpPr>
        <p:spPr>
          <a:xfrm>
            <a:off x="2758722" y="3124372"/>
            <a:ext cx="4328120" cy="611525"/>
          </a:xfrm>
          <a:prstGeom prst="wedgeRoundRectCallout">
            <a:avLst>
              <a:gd name="adj1" fmla="val 46879"/>
              <a:gd name="adj2" fmla="val -9195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Adjectives that already end in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stay the same.</a:t>
            </a:r>
          </a:p>
        </p:txBody>
      </p:sp>
      <p:sp>
        <p:nvSpPr>
          <p:cNvPr id="51" name="Speech Bubble: Rectangle with Corners Rounded 50">
            <a:extLst>
              <a:ext uri="{FF2B5EF4-FFF2-40B4-BE49-F238E27FC236}">
                <a16:creationId xmlns:a16="http://schemas.microsoft.com/office/drawing/2014/main" id="{32724F6C-7DD5-42B4-9402-E526B84DC6C4}"/>
              </a:ext>
            </a:extLst>
          </p:cNvPr>
          <p:cNvSpPr/>
          <p:nvPr/>
        </p:nvSpPr>
        <p:spPr>
          <a:xfrm>
            <a:off x="3440507" y="6181934"/>
            <a:ext cx="4914651" cy="611525"/>
          </a:xfrm>
          <a:prstGeom prst="wedgeRoundRectCallout">
            <a:avLst>
              <a:gd name="adj1" fmla="val 24351"/>
              <a:gd name="adj2" fmla="val -64764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adds ‘-e’ but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 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and 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noire</a:t>
            </a:r>
            <a:r>
              <a: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sound the same.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F3167A5-3586-4F7C-A863-7E0EE4D05243}"/>
              </a:ext>
            </a:extLst>
          </p:cNvPr>
          <p:cNvGrpSpPr/>
          <p:nvPr/>
        </p:nvGrpSpPr>
        <p:grpSpPr>
          <a:xfrm>
            <a:off x="7629697" y="689675"/>
            <a:ext cx="4562303" cy="2245999"/>
            <a:chOff x="7629697" y="689675"/>
            <a:chExt cx="4562303" cy="2245999"/>
          </a:xfrm>
        </p:grpSpPr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CA8D7A0-E2E9-44BE-8EE4-3D9C4C675621}"/>
                </a:ext>
              </a:extLst>
            </p:cNvPr>
            <p:cNvSpPr txBox="1"/>
            <p:nvPr/>
          </p:nvSpPr>
          <p:spPr>
            <a:xfrm>
              <a:off x="7629697" y="2474009"/>
              <a:ext cx="456230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amie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indépendante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endParaRPr>
            </a:p>
          </p:txBody>
        </p:sp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59DF13A5-9CC4-48EA-B24F-064B7B49226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170202" y="689675"/>
              <a:ext cx="564645" cy="1791358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856BBA5-A393-4FD8-8C25-CEA44F5458CD}"/>
              </a:ext>
            </a:extLst>
          </p:cNvPr>
          <p:cNvGrpSpPr/>
          <p:nvPr/>
        </p:nvGrpSpPr>
        <p:grpSpPr>
          <a:xfrm>
            <a:off x="4077876" y="1099407"/>
            <a:ext cx="3542393" cy="1841212"/>
            <a:chOff x="4077876" y="1099407"/>
            <a:chExt cx="3542393" cy="1841212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03435958-79D3-4737-9A6E-8D9EA4CB4A39}"/>
                </a:ext>
              </a:extLst>
            </p:cNvPr>
            <p:cNvSpPr txBox="1"/>
            <p:nvPr/>
          </p:nvSpPr>
          <p:spPr>
            <a:xfrm>
              <a:off x="4077876" y="2478954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 magazine difficile</a:t>
              </a:r>
            </a:p>
          </p:txBody>
        </p:sp>
        <p:pic>
          <p:nvPicPr>
            <p:cNvPr id="45" name="Picture 44" descr="Text&#10;&#10;Description automatically generated">
              <a:extLst>
                <a:ext uri="{FF2B5EF4-FFF2-40B4-BE49-F238E27FC236}">
                  <a16:creationId xmlns:a16="http://schemas.microsoft.com/office/drawing/2014/main" id="{5047AAA2-4267-4C32-9D65-81108BD88C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9965" y="1099407"/>
              <a:ext cx="2092389" cy="1385570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011270-13E2-4381-9289-5BDFA963BDA6}"/>
              </a:ext>
            </a:extLst>
          </p:cNvPr>
          <p:cNvGrpSpPr/>
          <p:nvPr/>
        </p:nvGrpSpPr>
        <p:grpSpPr>
          <a:xfrm>
            <a:off x="4126637" y="3899927"/>
            <a:ext cx="3542393" cy="2270467"/>
            <a:chOff x="4126637" y="3899927"/>
            <a:chExt cx="3542393" cy="2270467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9E03680F-3554-42E5-B744-607C737C2C20}"/>
                </a:ext>
              </a:extLst>
            </p:cNvPr>
            <p:cNvSpPr txBox="1"/>
            <p:nvPr/>
          </p:nvSpPr>
          <p:spPr>
            <a:xfrm>
              <a:off x="4126637" y="5708729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</a:t>
              </a: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porte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noire</a:t>
              </a:r>
            </a:p>
          </p:txBody>
        </p:sp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F3AF8DC2-A257-483E-B1C8-AFEC06F1D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240109" y="3899927"/>
              <a:ext cx="1217925" cy="1797262"/>
            </a:xfrm>
            <a:prstGeom prst="rect">
              <a:avLst/>
            </a:prstGeom>
          </p:spPr>
        </p:pic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09798F5B-A424-486B-80F7-A34B8B27AAB7}"/>
              </a:ext>
            </a:extLst>
          </p:cNvPr>
          <p:cNvGrpSpPr/>
          <p:nvPr/>
        </p:nvGrpSpPr>
        <p:grpSpPr>
          <a:xfrm>
            <a:off x="8355158" y="3317674"/>
            <a:ext cx="3542393" cy="2918655"/>
            <a:chOff x="8355158" y="3317674"/>
            <a:chExt cx="3542393" cy="2918655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A676801-396A-4D3E-AE81-E3758D6FFAE7}"/>
                </a:ext>
              </a:extLst>
            </p:cNvPr>
            <p:cNvSpPr txBox="1"/>
            <p:nvPr/>
          </p:nvSpPr>
          <p:spPr>
            <a:xfrm>
              <a:off x="8355158" y="5774664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chambre blanche</a:t>
              </a:r>
            </a:p>
          </p:txBody>
        </p:sp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06CEA7-194A-4020-92C3-2D80AC58213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8726189" y="3317674"/>
              <a:ext cx="2376514" cy="2379515"/>
            </a:xfrm>
            <a:prstGeom prst="rect">
              <a:avLst/>
            </a:prstGeom>
          </p:spPr>
        </p:pic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D944952-2B0B-4886-88A2-D60B5B25C98B}"/>
              </a:ext>
            </a:extLst>
          </p:cNvPr>
          <p:cNvGrpSpPr/>
          <p:nvPr/>
        </p:nvGrpSpPr>
        <p:grpSpPr>
          <a:xfrm>
            <a:off x="-228331" y="3948884"/>
            <a:ext cx="3542393" cy="2226131"/>
            <a:chOff x="-228331" y="3948884"/>
            <a:chExt cx="3542393" cy="2226131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8573640C-9EBA-4D76-A129-864F12C15EAF}"/>
                </a:ext>
              </a:extLst>
            </p:cNvPr>
            <p:cNvSpPr txBox="1"/>
            <p:nvPr/>
          </p:nvSpPr>
          <p:spPr>
            <a:xfrm>
              <a:off x="-228331" y="5713350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 chat noir</a:t>
              </a: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4411119-0195-46E3-9799-380085B2382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5572" y="3948884"/>
              <a:ext cx="1454585" cy="1699347"/>
            </a:xfrm>
            <a:prstGeom prst="rect">
              <a:avLst/>
            </a:prstGeom>
          </p:spPr>
        </p:pic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0AA826D-5C11-4D18-921A-60BCA851ED18}"/>
              </a:ext>
            </a:extLst>
          </p:cNvPr>
          <p:cNvGrpSpPr/>
          <p:nvPr/>
        </p:nvGrpSpPr>
        <p:grpSpPr>
          <a:xfrm>
            <a:off x="166254" y="889066"/>
            <a:ext cx="3542393" cy="2051553"/>
            <a:chOff x="166254" y="889066"/>
            <a:chExt cx="3542393" cy="2051553"/>
          </a:xfrm>
        </p:grpSpPr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ACC61C5-2BAF-4B89-B024-AE73EA2CA389}"/>
                </a:ext>
              </a:extLst>
            </p:cNvPr>
            <p:cNvSpPr txBox="1"/>
            <p:nvPr/>
          </p:nvSpPr>
          <p:spPr>
            <a:xfrm>
              <a:off x="166254" y="2478954"/>
              <a:ext cx="354239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une</a:t>
              </a:r>
              <a:r>
                <a:rPr kumimoji="0" lang="en-GB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entury Gothic" panose="020B0502020202020204" pitchFamily="34" charset="0"/>
                </a:rPr>
                <a:t> question difficile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210A9390-1C08-4E16-9E8A-63A3B3B5CA4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clrChange>
                <a:clrFrom>
                  <a:srgbClr val="F7F7F7"/>
                </a:clrFrom>
                <a:clrTo>
                  <a:srgbClr val="F7F7F7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481910" y="889066"/>
              <a:ext cx="2762250" cy="16573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49962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background pattern&#10;&#10;Description automatically generated">
            <a:extLst>
              <a:ext uri="{FF2B5EF4-FFF2-40B4-BE49-F238E27FC236}">
                <a16:creationId xmlns:a16="http://schemas.microsoft.com/office/drawing/2014/main" id="{CC4EE038-6A50-4CFE-B204-C3BE4BA224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442" y="678062"/>
            <a:ext cx="10180245" cy="5861880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08A7ABA-62BD-4672-ACA8-29545E08B680}"/>
              </a:ext>
            </a:extLst>
          </p:cNvPr>
          <p:cNvSpPr/>
          <p:nvPr/>
        </p:nvSpPr>
        <p:spPr>
          <a:xfrm>
            <a:off x="1036292" y="128709"/>
            <a:ext cx="6054011" cy="461665"/>
          </a:xfrm>
          <a:prstGeom prst="wedgeRoundRectCallout">
            <a:avLst>
              <a:gd name="adj1" fmla="val -54991"/>
              <a:gd name="adj2" fmla="val -7585"/>
              <a:gd name="adj3" fmla="val 16667"/>
            </a:avLst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07EE6A2-E363-41D3-ABCF-807A35915558}"/>
              </a:ext>
            </a:extLst>
          </p:cNvPr>
          <p:cNvSpPr txBox="1"/>
          <p:nvPr/>
        </p:nvSpPr>
        <p:spPr>
          <a:xfrm>
            <a:off x="1131721" y="88841"/>
            <a:ext cx="62962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Lis. Le mot correct, c’est quoi ?</a:t>
            </a:r>
          </a:p>
        </p:txBody>
      </p:sp>
      <p:pic>
        <p:nvPicPr>
          <p:cNvPr id="43" name="Picture 42" descr="Icon&#10;&#10;Description automatically generated">
            <a:extLst>
              <a:ext uri="{FF2B5EF4-FFF2-40B4-BE49-F238E27FC236}">
                <a16:creationId xmlns:a16="http://schemas.microsoft.com/office/drawing/2014/main" id="{E6E70CF5-C7A5-4D88-A170-BA82C65DD567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0458" y="39603"/>
            <a:ext cx="1101542" cy="1101542"/>
          </a:xfrm>
          <a:prstGeom prst="rect">
            <a:avLst/>
          </a:prstGeom>
        </p:spPr>
      </p:pic>
      <p:sp>
        <p:nvSpPr>
          <p:cNvPr id="44" name="Title 2">
            <a:extLst>
              <a:ext uri="{FF2B5EF4-FFF2-40B4-BE49-F238E27FC236}">
                <a16:creationId xmlns:a16="http://schemas.microsoft.com/office/drawing/2014/main" id="{538A3AE3-EFE0-40D4-9A76-7F6801C7A3CE}"/>
              </a:ext>
            </a:extLst>
          </p:cNvPr>
          <p:cNvSpPr txBox="1">
            <a:spLocks/>
          </p:cNvSpPr>
          <p:nvPr/>
        </p:nvSpPr>
        <p:spPr>
          <a:xfrm>
            <a:off x="11317229" y="1073584"/>
            <a:ext cx="648000" cy="374973"/>
          </a:xfrm>
          <a:prstGeom prst="rect">
            <a:avLst/>
          </a:prstGeom>
          <a:solidFill>
            <a:srgbClr val="786EB1"/>
          </a:solidFill>
        </p:spPr>
        <p:txBody>
          <a:bodyPr lIns="0" tIns="0" rIns="0" bIns="0"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6F78BE8-6A99-482B-9E98-416679D0B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8539" y="1173684"/>
            <a:ext cx="648000" cy="461665"/>
          </a:xfrm>
        </p:spPr>
        <p:txBody>
          <a:bodyPr/>
          <a:lstStyle/>
          <a:p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lire</a:t>
            </a:r>
            <a:b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endParaRPr lang="en-GB" sz="2000" dirty="0"/>
          </a:p>
        </p:txBody>
      </p:sp>
      <p:pic>
        <p:nvPicPr>
          <p:cNvPr id="11" name="Graphic 10" descr="Teacher">
            <a:extLst>
              <a:ext uri="{FF2B5EF4-FFF2-40B4-BE49-F238E27FC236}">
                <a16:creationId xmlns:a16="http://schemas.microsoft.com/office/drawing/2014/main" id="{4FF92975-DCE5-447B-B652-37B24EF24A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3571" y="-41476"/>
            <a:ext cx="914400" cy="91440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20D4B702-FFD6-4084-8665-C1001D9E040D}"/>
              </a:ext>
            </a:extLst>
          </p:cNvPr>
          <p:cNvSpPr/>
          <p:nvPr/>
        </p:nvSpPr>
        <p:spPr>
          <a:xfrm>
            <a:off x="194591" y="87292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7D9A38C-1C06-45F0-ACD6-38E267994B90}"/>
              </a:ext>
            </a:extLst>
          </p:cNvPr>
          <p:cNvSpPr/>
          <p:nvPr/>
        </p:nvSpPr>
        <p:spPr>
          <a:xfrm>
            <a:off x="194591" y="1679457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3307E84-1B2B-4E45-BC7B-B065AC4FD501}"/>
              </a:ext>
            </a:extLst>
          </p:cNvPr>
          <p:cNvSpPr/>
          <p:nvPr/>
        </p:nvSpPr>
        <p:spPr>
          <a:xfrm>
            <a:off x="194591" y="245999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617AD41-B393-493A-AF51-E1C530A3EB11}"/>
              </a:ext>
            </a:extLst>
          </p:cNvPr>
          <p:cNvSpPr/>
          <p:nvPr/>
        </p:nvSpPr>
        <p:spPr>
          <a:xfrm>
            <a:off x="194591" y="336985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63F24785-B218-4013-8FD3-6D5C9B4D9BEC}"/>
              </a:ext>
            </a:extLst>
          </p:cNvPr>
          <p:cNvSpPr/>
          <p:nvPr/>
        </p:nvSpPr>
        <p:spPr>
          <a:xfrm>
            <a:off x="194591" y="4279712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630002A2-DD45-437C-9ECE-0B190619EDCB}"/>
              </a:ext>
            </a:extLst>
          </p:cNvPr>
          <p:cNvSpPr/>
          <p:nvPr/>
        </p:nvSpPr>
        <p:spPr>
          <a:xfrm>
            <a:off x="194591" y="5088164"/>
            <a:ext cx="450166" cy="478301"/>
          </a:xfrm>
          <a:prstGeom prst="ellipse">
            <a:avLst/>
          </a:prstGeom>
          <a:solidFill>
            <a:srgbClr val="786EB1"/>
          </a:solidFill>
          <a:ln>
            <a:solidFill>
              <a:schemeClr val="bg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8475217C-91B8-4C87-8D88-AB780A68E4F3}"/>
              </a:ext>
            </a:extLst>
          </p:cNvPr>
          <p:cNvSpPr/>
          <p:nvPr/>
        </p:nvSpPr>
        <p:spPr>
          <a:xfrm>
            <a:off x="1646266" y="853003"/>
            <a:ext cx="54232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message  |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chambre 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72A3C932-4D64-4293-9A92-BEDC4A6982FF}"/>
              </a:ext>
            </a:extLst>
          </p:cNvPr>
          <p:cNvSpPr/>
          <p:nvPr/>
        </p:nvSpPr>
        <p:spPr>
          <a:xfrm>
            <a:off x="7840662" y="850464"/>
            <a:ext cx="21242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" name="Free-form: Shape 3">
            <a:extLst>
              <a:ext uri="{FF2B5EF4-FFF2-40B4-BE49-F238E27FC236}">
                <a16:creationId xmlns:a16="http://schemas.microsoft.com/office/drawing/2014/main" id="{B0DBFC3D-0A2F-4403-8690-22245655EB1A}"/>
              </a:ext>
            </a:extLst>
          </p:cNvPr>
          <p:cNvSpPr/>
          <p:nvPr/>
        </p:nvSpPr>
        <p:spPr>
          <a:xfrm>
            <a:off x="1945331" y="889016"/>
            <a:ext cx="1648118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6638EBA-723B-4003-B829-E5E07CFA1A4C}"/>
              </a:ext>
            </a:extLst>
          </p:cNvPr>
          <p:cNvSpPr/>
          <p:nvPr/>
        </p:nvSpPr>
        <p:spPr>
          <a:xfrm>
            <a:off x="1691412" y="1635349"/>
            <a:ext cx="454323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chaise  |  un bureau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046456C2-817B-4B8B-9A2A-BC6D71344BE3}"/>
              </a:ext>
            </a:extLst>
          </p:cNvPr>
          <p:cNvSpPr/>
          <p:nvPr/>
        </p:nvSpPr>
        <p:spPr>
          <a:xfrm>
            <a:off x="1691412" y="2478871"/>
            <a:ext cx="3342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porte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 un lit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623CD9A7-76D0-414F-A022-F96C340FA9AA}"/>
              </a:ext>
            </a:extLst>
          </p:cNvPr>
          <p:cNvSpPr/>
          <p:nvPr/>
        </p:nvSpPr>
        <p:spPr>
          <a:xfrm>
            <a:off x="1691411" y="3324933"/>
            <a:ext cx="433323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texte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| 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réponse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9859E490-E7DF-4438-BBA9-7CED7CF4CE31}"/>
              </a:ext>
            </a:extLst>
          </p:cNvPr>
          <p:cNvSpPr/>
          <p:nvPr/>
        </p:nvSpPr>
        <p:spPr>
          <a:xfrm>
            <a:off x="1691411" y="4202627"/>
            <a:ext cx="49199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carte   |  un magazine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927E0115-CC63-40D1-BE60-116588633B8E}"/>
              </a:ext>
            </a:extLst>
          </p:cNvPr>
          <p:cNvSpPr/>
          <p:nvPr/>
        </p:nvSpPr>
        <p:spPr>
          <a:xfrm>
            <a:off x="1691411" y="5043245"/>
            <a:ext cx="402706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une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|  un dessin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A89F6184-7AFA-484C-851C-D55C9E166F97}"/>
              </a:ext>
            </a:extLst>
          </p:cNvPr>
          <p:cNvSpPr/>
          <p:nvPr/>
        </p:nvSpPr>
        <p:spPr>
          <a:xfrm>
            <a:off x="7840662" y="1688061"/>
            <a:ext cx="105349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noire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248605E4-2555-48E6-A388-7E710C55C3C4}"/>
              </a:ext>
            </a:extLst>
          </p:cNvPr>
          <p:cNvSpPr/>
          <p:nvPr/>
        </p:nvSpPr>
        <p:spPr>
          <a:xfrm>
            <a:off x="7840662" y="2542806"/>
            <a:ext cx="119936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F9E5A0BB-7DF9-461B-B828-0B8E78C443CB}"/>
              </a:ext>
            </a:extLst>
          </p:cNvPr>
          <p:cNvSpPr/>
          <p:nvPr/>
        </p:nvSpPr>
        <p:spPr>
          <a:xfrm>
            <a:off x="7840662" y="3380403"/>
            <a:ext cx="115288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facile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DA1EA922-EA9D-4A87-B192-3693D520FF9C}"/>
              </a:ext>
            </a:extLst>
          </p:cNvPr>
          <p:cNvSpPr/>
          <p:nvPr/>
        </p:nvSpPr>
        <p:spPr>
          <a:xfrm>
            <a:off x="7840662" y="4266562"/>
            <a:ext cx="142058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7F7E09FC-075C-4FA0-995D-CF5EB2EB1A80}"/>
              </a:ext>
            </a:extLst>
          </p:cNvPr>
          <p:cNvSpPr/>
          <p:nvPr/>
        </p:nvSpPr>
        <p:spPr>
          <a:xfrm>
            <a:off x="7840662" y="5104159"/>
            <a:ext cx="187743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différente</a:t>
            </a:r>
            <a:endParaRPr kumimoji="0" lang="en-GB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55" name="Free-form: Shape 54">
            <a:extLst>
              <a:ext uri="{FF2B5EF4-FFF2-40B4-BE49-F238E27FC236}">
                <a16:creationId xmlns:a16="http://schemas.microsoft.com/office/drawing/2014/main" id="{8E70F838-7DE6-4C86-A4D1-8FB1702A308A}"/>
              </a:ext>
            </a:extLst>
          </p:cNvPr>
          <p:cNvSpPr/>
          <p:nvPr/>
        </p:nvSpPr>
        <p:spPr>
          <a:xfrm>
            <a:off x="4776363" y="1611958"/>
            <a:ext cx="125605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6" name="Free-form: Shape 55">
            <a:extLst>
              <a:ext uri="{FF2B5EF4-FFF2-40B4-BE49-F238E27FC236}">
                <a16:creationId xmlns:a16="http://schemas.microsoft.com/office/drawing/2014/main" id="{B69119FE-F6AC-4908-8726-7231F459AE14}"/>
              </a:ext>
            </a:extLst>
          </p:cNvPr>
          <p:cNvSpPr/>
          <p:nvPr/>
        </p:nvSpPr>
        <p:spPr>
          <a:xfrm>
            <a:off x="1871504" y="2484624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57" name="Free-form: Shape 56">
            <a:extLst>
              <a:ext uri="{FF2B5EF4-FFF2-40B4-BE49-F238E27FC236}">
                <a16:creationId xmlns:a16="http://schemas.microsoft.com/office/drawing/2014/main" id="{147FD786-5520-4F9E-A379-6A4EA77A06C5}"/>
              </a:ext>
            </a:extLst>
          </p:cNvPr>
          <p:cNvSpPr/>
          <p:nvPr/>
        </p:nvSpPr>
        <p:spPr>
          <a:xfrm>
            <a:off x="1885823" y="4227036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15742480-2300-4869-A3B4-D068519E710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8568" y="746143"/>
            <a:ext cx="498794" cy="519576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A5CF2C4C-6395-4232-A93A-25F093A9204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3630" y="1574331"/>
            <a:ext cx="498794" cy="519576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4B0A3506-8571-4D89-9D06-41AC7C8E77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939" y="2386870"/>
            <a:ext cx="498794" cy="519576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3A654169-D394-4D79-9018-96276E63B67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46" y="3227488"/>
            <a:ext cx="498794" cy="519576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A7651AB5-79EC-434B-A246-11173243936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1897" y="4105182"/>
            <a:ext cx="498794" cy="519576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F34101B3-B66C-4166-883F-A62AC9E0779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503" y="4956070"/>
            <a:ext cx="498794" cy="519576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07E964C4-E1CF-4183-B473-5B3AB8E8E4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1113" y="3269088"/>
            <a:ext cx="498794" cy="519576"/>
          </a:xfrm>
          <a:prstGeom prst="rect">
            <a:avLst/>
          </a:prstGeom>
        </p:spPr>
      </p:pic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18561CD0-1AB9-42CE-982F-2CAFA9B6FF36}"/>
              </a:ext>
            </a:extLst>
          </p:cNvPr>
          <p:cNvSpPr/>
          <p:nvPr/>
        </p:nvSpPr>
        <p:spPr>
          <a:xfrm>
            <a:off x="4101982" y="5030503"/>
            <a:ext cx="1649006" cy="530977"/>
          </a:xfrm>
          <a:custGeom>
            <a:avLst/>
            <a:gdLst>
              <a:gd name="connsiteX0" fmla="*/ 0 w 1256056"/>
              <a:gd name="connsiteY0" fmla="*/ 471055 h 530977"/>
              <a:gd name="connsiteX1" fmla="*/ 13855 w 1256056"/>
              <a:gd name="connsiteY1" fmla="*/ 387927 h 530977"/>
              <a:gd name="connsiteX2" fmla="*/ 277091 w 1256056"/>
              <a:gd name="connsiteY2" fmla="*/ 0 h 530977"/>
              <a:gd name="connsiteX3" fmla="*/ 290946 w 1256056"/>
              <a:gd name="connsiteY3" fmla="*/ 304800 h 530977"/>
              <a:gd name="connsiteX4" fmla="*/ 304800 w 1256056"/>
              <a:gd name="connsiteY4" fmla="*/ 526473 h 530977"/>
              <a:gd name="connsiteX5" fmla="*/ 443346 w 1256056"/>
              <a:gd name="connsiteY5" fmla="*/ 221673 h 530977"/>
              <a:gd name="connsiteX6" fmla="*/ 457200 w 1256056"/>
              <a:gd name="connsiteY6" fmla="*/ 443346 h 530977"/>
              <a:gd name="connsiteX7" fmla="*/ 512618 w 1256056"/>
              <a:gd name="connsiteY7" fmla="*/ 429491 h 530977"/>
              <a:gd name="connsiteX8" fmla="*/ 678873 w 1256056"/>
              <a:gd name="connsiteY8" fmla="*/ 152400 h 530977"/>
              <a:gd name="connsiteX9" fmla="*/ 734291 w 1256056"/>
              <a:gd name="connsiteY9" fmla="*/ 304800 h 530977"/>
              <a:gd name="connsiteX10" fmla="*/ 762000 w 1256056"/>
              <a:gd name="connsiteY10" fmla="*/ 443346 h 530977"/>
              <a:gd name="connsiteX11" fmla="*/ 817418 w 1256056"/>
              <a:gd name="connsiteY11" fmla="*/ 387927 h 530977"/>
              <a:gd name="connsiteX12" fmla="*/ 1039091 w 1256056"/>
              <a:gd name="connsiteY12" fmla="*/ 69273 h 530977"/>
              <a:gd name="connsiteX13" fmla="*/ 1052946 w 1256056"/>
              <a:gd name="connsiteY13" fmla="*/ 207818 h 530977"/>
              <a:gd name="connsiteX14" fmla="*/ 1066800 w 1256056"/>
              <a:gd name="connsiteY14" fmla="*/ 360218 h 530977"/>
              <a:gd name="connsiteX15" fmla="*/ 1122218 w 1256056"/>
              <a:gd name="connsiteY15" fmla="*/ 332509 h 530977"/>
              <a:gd name="connsiteX16" fmla="*/ 1191491 w 1256056"/>
              <a:gd name="connsiteY16" fmla="*/ 193964 h 530977"/>
              <a:gd name="connsiteX17" fmla="*/ 1246909 w 1256056"/>
              <a:gd name="connsiteY17" fmla="*/ 166255 h 530977"/>
              <a:gd name="connsiteX18" fmla="*/ 1246909 w 1256056"/>
              <a:gd name="connsiteY18" fmla="*/ 332509 h 5309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1256056" h="530977">
                <a:moveTo>
                  <a:pt x="0" y="471055"/>
                </a:moveTo>
                <a:cubicBezTo>
                  <a:pt x="4618" y="443346"/>
                  <a:pt x="-388" y="412140"/>
                  <a:pt x="13855" y="387927"/>
                </a:cubicBezTo>
                <a:cubicBezTo>
                  <a:pt x="93087" y="253233"/>
                  <a:pt x="277091" y="0"/>
                  <a:pt x="277091" y="0"/>
                </a:cubicBezTo>
                <a:cubicBezTo>
                  <a:pt x="281709" y="101600"/>
                  <a:pt x="285601" y="203236"/>
                  <a:pt x="290946" y="304800"/>
                </a:cubicBezTo>
                <a:cubicBezTo>
                  <a:pt x="294837" y="378733"/>
                  <a:pt x="239805" y="561925"/>
                  <a:pt x="304800" y="526473"/>
                </a:cubicBezTo>
                <a:cubicBezTo>
                  <a:pt x="402776" y="473032"/>
                  <a:pt x="443346" y="221673"/>
                  <a:pt x="443346" y="221673"/>
                </a:cubicBezTo>
                <a:cubicBezTo>
                  <a:pt x="447964" y="295564"/>
                  <a:pt x="433788" y="373110"/>
                  <a:pt x="457200" y="443346"/>
                </a:cubicBezTo>
                <a:cubicBezTo>
                  <a:pt x="463221" y="461410"/>
                  <a:pt x="499751" y="443527"/>
                  <a:pt x="512618" y="429491"/>
                </a:cubicBezTo>
                <a:cubicBezTo>
                  <a:pt x="552108" y="386411"/>
                  <a:pt x="645913" y="211729"/>
                  <a:pt x="678873" y="152400"/>
                </a:cubicBezTo>
                <a:cubicBezTo>
                  <a:pt x="697346" y="203200"/>
                  <a:pt x="719441" y="252825"/>
                  <a:pt x="734291" y="304800"/>
                </a:cubicBezTo>
                <a:cubicBezTo>
                  <a:pt x="747229" y="350084"/>
                  <a:pt x="728698" y="410044"/>
                  <a:pt x="762000" y="443346"/>
                </a:cubicBezTo>
                <a:cubicBezTo>
                  <a:pt x="780473" y="461819"/>
                  <a:pt x="801868" y="408920"/>
                  <a:pt x="817418" y="387927"/>
                </a:cubicBezTo>
                <a:cubicBezTo>
                  <a:pt x="894435" y="283954"/>
                  <a:pt x="1039091" y="69273"/>
                  <a:pt x="1039091" y="69273"/>
                </a:cubicBezTo>
                <a:cubicBezTo>
                  <a:pt x="1043709" y="115455"/>
                  <a:pt x="1048546" y="161615"/>
                  <a:pt x="1052946" y="207818"/>
                </a:cubicBezTo>
                <a:cubicBezTo>
                  <a:pt x="1057782" y="258598"/>
                  <a:pt x="1042028" y="315628"/>
                  <a:pt x="1066800" y="360218"/>
                </a:cubicBezTo>
                <a:cubicBezTo>
                  <a:pt x="1076830" y="378272"/>
                  <a:pt x="1103745" y="341745"/>
                  <a:pt x="1122218" y="332509"/>
                </a:cubicBezTo>
                <a:cubicBezTo>
                  <a:pt x="1145309" y="286327"/>
                  <a:pt x="1160511" y="235270"/>
                  <a:pt x="1191491" y="193964"/>
                </a:cubicBezTo>
                <a:cubicBezTo>
                  <a:pt x="1203883" y="177442"/>
                  <a:pt x="1239239" y="147079"/>
                  <a:pt x="1246909" y="166255"/>
                </a:cubicBezTo>
                <a:cubicBezTo>
                  <a:pt x="1267491" y="217709"/>
                  <a:pt x="1246909" y="277091"/>
                  <a:pt x="1246909" y="332509"/>
                </a:cubicBezTo>
              </a:path>
            </a:pathLst>
          </a:custGeom>
          <a:noFill/>
          <a:ln w="57150">
            <a:solidFill>
              <a:srgbClr val="786EB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9448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5" grpId="0" animBg="1"/>
      <p:bldP spid="56" grpId="0" animBg="1"/>
      <p:bldP spid="57" grpId="0" animBg="1"/>
      <p:bldP spid="4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stomShape 1">
            <a:extLst>
              <a:ext uri="{FF2B5EF4-FFF2-40B4-BE49-F238E27FC236}">
                <a16:creationId xmlns:a16="http://schemas.microsoft.com/office/drawing/2014/main" id="{74503C82-F7B5-47BE-BCB4-4259B7700981}"/>
              </a:ext>
            </a:extLst>
          </p:cNvPr>
          <p:cNvSpPr/>
          <p:nvPr/>
        </p:nvSpPr>
        <p:spPr>
          <a:xfrm>
            <a:off x="0" y="9236"/>
            <a:ext cx="4350240" cy="6857280"/>
          </a:xfrm>
          <a:prstGeom prst="rect">
            <a:avLst/>
          </a:prstGeom>
          <a:solidFill>
            <a:srgbClr val="FADD2E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1" name="CustomShape 2"/>
          <p:cNvSpPr/>
          <p:nvPr/>
        </p:nvSpPr>
        <p:spPr>
          <a:xfrm>
            <a:off x="5254920" y="4998600"/>
            <a:ext cx="5954400" cy="155448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3333"/>
              </a:buClr>
              <a:buSzPts val="9600"/>
              <a:buFontTx/>
              <a:buNone/>
              <a:tabLst/>
              <a:defRPr/>
            </a:pPr>
            <a:r>
              <a:rPr kumimoji="0" lang="en-GB" sz="9600" b="1" i="0" u="none" strike="noStrike" kern="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Modern Love" panose="04090805081005020601" pitchFamily="82" charset="0"/>
                <a:cs typeface="Arial"/>
                <a:sym typeface="Arial"/>
              </a:rPr>
              <a:t>jaune</a:t>
            </a:r>
            <a:endParaRPr kumimoji="0" lang="en-GB" sz="1400" b="0" i="0" u="none" strike="noStrike" kern="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Modern Love" panose="04090805081005020601" pitchFamily="82" charset="0"/>
              <a:cs typeface="Arial"/>
              <a:sym typeface="Arial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4BB08CD-FDA4-46B1-8623-507F63ABF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rot="20294405">
            <a:off x="238991" y="2856240"/>
            <a:ext cx="4216910" cy="1144800"/>
          </a:xfrm>
        </p:spPr>
        <p:txBody>
          <a:bodyPr/>
          <a:lstStyle/>
          <a:p>
            <a:r>
              <a:rPr lang="en-GB" sz="6000" b="1" dirty="0">
                <a:solidFill>
                  <a:schemeClr val="bg2">
                    <a:lumMod val="25000"/>
                  </a:schemeClr>
                </a:solidFill>
                <a:latin typeface="Century Gothic" panose="020B0502020202020204" pitchFamily="34" charset="0"/>
              </a:rPr>
              <a:t>Au revoir !</a:t>
            </a:r>
          </a:p>
        </p:txBody>
      </p:sp>
      <p:pic>
        <p:nvPicPr>
          <p:cNvPr id="10" name="Picture 9" descr="A picture containing text, electronics, computer, display&#10;&#10;Description automatically generated">
            <a:extLst>
              <a:ext uri="{FF2B5EF4-FFF2-40B4-BE49-F238E27FC236}">
                <a16:creationId xmlns:a16="http://schemas.microsoft.com/office/drawing/2014/main" id="{17C22E2F-CBD6-4D67-8E52-6985005A9A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9867" y="382879"/>
            <a:ext cx="5084505" cy="4359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6764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143114" y="186818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78995" y="3712100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71280" y="4523128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D27582-104E-43C3-B968-6C91B684C372}"/>
              </a:ext>
            </a:extLst>
          </p:cNvPr>
          <p:cNvSpPr/>
          <p:nvPr/>
        </p:nvSpPr>
        <p:spPr>
          <a:xfrm>
            <a:off x="2610624" y="0"/>
            <a:ext cx="7077580" cy="14465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6600"/>
              <a:buFontTx/>
              <a:buNone/>
              <a:tabLst/>
              <a:defRPr/>
            </a:pP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ilent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f</a:t>
            </a:r>
            <a:r>
              <a:rPr kumimoji="0" lang="en-GB" sz="8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inal </a:t>
            </a:r>
            <a:r>
              <a:rPr kumimoji="0" lang="en-GB" sz="8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-e</a:t>
            </a:r>
            <a:endParaRPr kumimoji="0" lang="en-GB" sz="8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18" name="Google Shape;339;p5" descr="Quiet Sign Clip Art">
            <a:extLst>
              <a:ext uri="{FF2B5EF4-FFF2-40B4-BE49-F238E27FC236}">
                <a16:creationId xmlns:a16="http://schemas.microsoft.com/office/drawing/2014/main" id="{1B3FF9F1-BEC8-473A-AA17-2496E822C7A1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489424" y="1560241"/>
            <a:ext cx="666750" cy="942976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Speech Bubble: Rectangle with Corners Rounded 18">
            <a:extLst>
              <a:ext uri="{FF2B5EF4-FFF2-40B4-BE49-F238E27FC236}">
                <a16:creationId xmlns:a16="http://schemas.microsoft.com/office/drawing/2014/main" id="{7423AAB0-2849-4AAB-A7A3-A794F6723FDA}"/>
              </a:ext>
            </a:extLst>
          </p:cNvPr>
          <p:cNvSpPr/>
          <p:nvPr/>
        </p:nvSpPr>
        <p:spPr>
          <a:xfrm>
            <a:off x="8079069" y="3712100"/>
            <a:ext cx="3218269" cy="2068933"/>
          </a:xfrm>
          <a:prstGeom prst="wedgeRoundRectCallout">
            <a:avLst>
              <a:gd name="adj1" fmla="val -80737"/>
              <a:gd name="adj2" fmla="val -62090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The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means you pronounce the final consonant. </a:t>
            </a:r>
          </a:p>
        </p:txBody>
      </p:sp>
    </p:spTree>
    <p:extLst>
      <p:ext uri="{BB962C8B-B14F-4D97-AF65-F5344CB8AC3E}">
        <p14:creationId xmlns:p14="http://schemas.microsoft.com/office/powerpoint/2010/main" val="743231789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2"/>
          <p:cNvSpPr/>
          <p:nvPr/>
        </p:nvSpPr>
        <p:spPr>
          <a:xfrm>
            <a:off x="3249940" y="1521820"/>
            <a:ext cx="5798947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timid</a:t>
            </a:r>
            <a:r>
              <a:rPr kumimoji="0" lang="en-GB" sz="115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115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115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54" name="Google Shape;111;p3"/>
          <p:cNvPicPr/>
          <p:nvPr/>
        </p:nvPicPr>
        <p:blipFill>
          <a:blip r:embed="rId3"/>
          <a:stretch/>
        </p:blipFill>
        <p:spPr>
          <a:xfrm>
            <a:off x="11085614" y="71250"/>
            <a:ext cx="775440" cy="775440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BED60B0-FDC1-4F98-8EEA-0AF91BDA82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54668" y="934595"/>
            <a:ext cx="1437332" cy="396360"/>
          </a:xfrm>
          <a:solidFill>
            <a:srgbClr val="FF0066"/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chemeClr val="bg1"/>
                </a:solidFill>
                <a:latin typeface="Century Gothic" panose="020B0502020202020204" pitchFamily="34" charset="0"/>
              </a:rPr>
              <a:t>prononcer</a:t>
            </a:r>
            <a:endParaRPr lang="en-GB" sz="2000" b="1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CustomShape 1">
            <a:extLst>
              <a:ext uri="{FF2B5EF4-FFF2-40B4-BE49-F238E27FC236}">
                <a16:creationId xmlns:a16="http://schemas.microsoft.com/office/drawing/2014/main" id="{12BE5591-C9AA-4FFA-8CBE-9AE38D8F9828}"/>
              </a:ext>
            </a:extLst>
          </p:cNvPr>
          <p:cNvSpPr/>
          <p:nvPr/>
        </p:nvSpPr>
        <p:spPr>
          <a:xfrm>
            <a:off x="-1" y="-75270"/>
            <a:ext cx="3143115" cy="184392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[</a:t>
            </a:r>
            <a:r>
              <a:rPr kumimoji="0" lang="en-GB" sz="8800" b="1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SFe</a:t>
            </a:r>
            <a:r>
              <a:rPr kumimoji="0" lang="en-GB" sz="8800" b="1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]</a:t>
            </a:r>
            <a:endParaRPr kumimoji="0" lang="en-GB" sz="88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5" name="Google Shape;335;p5" descr="boy holding a sign that says 'shy'">
            <a:extLst>
              <a:ext uri="{FF2B5EF4-FFF2-40B4-BE49-F238E27FC236}">
                <a16:creationId xmlns:a16="http://schemas.microsoft.com/office/drawing/2014/main" id="{2046586F-8E19-4200-BBB6-A6089C9C0CF0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59669" y="3167103"/>
            <a:ext cx="2034010" cy="271957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Google Shape;336;p5">
            <a:extLst>
              <a:ext uri="{FF2B5EF4-FFF2-40B4-BE49-F238E27FC236}">
                <a16:creationId xmlns:a16="http://schemas.microsoft.com/office/drawing/2014/main" id="{CC59E0EC-69D4-4243-B52D-87A7956C5DE9}"/>
              </a:ext>
            </a:extLst>
          </p:cNvPr>
          <p:cNvSpPr/>
          <p:nvPr/>
        </p:nvSpPr>
        <p:spPr>
          <a:xfrm>
            <a:off x="5351954" y="3978131"/>
            <a:ext cx="1449436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15076"/>
              </a:buClr>
              <a:buSzPts val="4400"/>
              <a:buFont typeface="Century Gothic"/>
              <a:buNone/>
              <a:tabLst/>
              <a:defRPr/>
            </a:pPr>
            <a:r>
              <a:rPr kumimoji="0" lang="en-GB" sz="4400" b="0" i="0" u="none" strike="noStrike" kern="0" cap="none" spc="0" normalizeH="0" baseline="0" noProof="0">
                <a:ln>
                  <a:noFill/>
                </a:ln>
                <a:solidFill>
                  <a:srgbClr val="115076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[shy]</a:t>
            </a: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9" name="Picture 8" descr="A picture containing balloon, aircraft, transport&#10;&#10;Description automatically generated">
            <a:extLst>
              <a:ext uri="{FF2B5EF4-FFF2-40B4-BE49-F238E27FC236}">
                <a16:creationId xmlns:a16="http://schemas.microsoft.com/office/drawing/2014/main" id="{04E18F8F-2D9B-458D-9F07-083BFBAD16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113" y="2531297"/>
            <a:ext cx="1668885" cy="1668885"/>
          </a:xfrm>
          <a:prstGeom prst="rect">
            <a:avLst/>
          </a:prstGeom>
        </p:spPr>
      </p:pic>
      <p:sp>
        <p:nvSpPr>
          <p:cNvPr id="10" name="CustomShape 2">
            <a:extLst>
              <a:ext uri="{FF2B5EF4-FFF2-40B4-BE49-F238E27FC236}">
                <a16:creationId xmlns:a16="http://schemas.microsoft.com/office/drawing/2014/main" id="{CE2B4022-FEA4-4C02-8FB5-B337760E503E}"/>
              </a:ext>
            </a:extLst>
          </p:cNvPr>
          <p:cNvSpPr/>
          <p:nvPr/>
        </p:nvSpPr>
        <p:spPr>
          <a:xfrm>
            <a:off x="-146245" y="1517919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mond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1" name="CustomShape 2">
            <a:extLst>
              <a:ext uri="{FF2B5EF4-FFF2-40B4-BE49-F238E27FC236}">
                <a16:creationId xmlns:a16="http://schemas.microsoft.com/office/drawing/2014/main" id="{C4F70807-1D11-4FEC-BD47-819389FFB350}"/>
              </a:ext>
            </a:extLst>
          </p:cNvPr>
          <p:cNvSpPr/>
          <p:nvPr/>
        </p:nvSpPr>
        <p:spPr>
          <a:xfrm>
            <a:off x="-146246" y="4330774"/>
            <a:ext cx="3879599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centr</a:t>
            </a:r>
            <a:r>
              <a:rPr kumimoji="0" lang="en-GB" sz="6600" b="0" i="0" u="none" strike="noStrike" kern="1200" cap="none" spc="-1" normalizeH="0" baseline="0" noProof="0" dirty="0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2" name="Google Shape;356;p6" descr="target with an arrow in the centre">
            <a:extLst>
              <a:ext uri="{FF2B5EF4-FFF2-40B4-BE49-F238E27FC236}">
                <a16:creationId xmlns:a16="http://schemas.microsoft.com/office/drawing/2014/main" id="{AA18C156-BBDB-419E-811F-F8EE39C98487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343139" y="5504867"/>
            <a:ext cx="1042296" cy="1028018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CustomShape 2">
            <a:extLst>
              <a:ext uri="{FF2B5EF4-FFF2-40B4-BE49-F238E27FC236}">
                <a16:creationId xmlns:a16="http://schemas.microsoft.com/office/drawing/2014/main" id="{17A8F196-F5B8-4B4F-97E9-CC6751347F06}"/>
              </a:ext>
            </a:extLst>
          </p:cNvPr>
          <p:cNvSpPr/>
          <p:nvPr/>
        </p:nvSpPr>
        <p:spPr>
          <a:xfrm>
            <a:off x="7909560" y="428793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modern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14" name="Google Shape;360;p6" descr="yellow sports car">
            <a:extLst>
              <a:ext uri="{FF2B5EF4-FFF2-40B4-BE49-F238E27FC236}">
                <a16:creationId xmlns:a16="http://schemas.microsoft.com/office/drawing/2014/main" id="{7D46B2BE-1708-4063-885B-ED9F7457ED07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033548" y="5862021"/>
            <a:ext cx="1912451" cy="956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361;p6" descr="green checkmark">
            <a:extLst>
              <a:ext uri="{FF2B5EF4-FFF2-40B4-BE49-F238E27FC236}">
                <a16:creationId xmlns:a16="http://schemas.microsoft.com/office/drawing/2014/main" id="{353EB380-DB55-4519-9872-78E969954EFB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989773" y="5357179"/>
            <a:ext cx="480045" cy="500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362;p6" descr="old red car">
            <a:extLst>
              <a:ext uri="{FF2B5EF4-FFF2-40B4-BE49-F238E27FC236}">
                <a16:creationId xmlns:a16="http://schemas.microsoft.com/office/drawing/2014/main" id="{3769F06B-0D26-4369-9C31-8DED36CDB6CD}"/>
              </a:ext>
            </a:extLst>
          </p:cNvPr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017360" y="5857225"/>
            <a:ext cx="1437332" cy="902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363;p6" descr="red cross">
            <a:extLst>
              <a:ext uri="{FF2B5EF4-FFF2-40B4-BE49-F238E27FC236}">
                <a16:creationId xmlns:a16="http://schemas.microsoft.com/office/drawing/2014/main" id="{56469352-B744-481F-A3CA-B858571C808D}"/>
              </a:ext>
            </a:extLst>
          </p:cNvPr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641434" y="5340545"/>
            <a:ext cx="497082" cy="566897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CustomShape 2">
            <a:extLst>
              <a:ext uri="{FF2B5EF4-FFF2-40B4-BE49-F238E27FC236}">
                <a16:creationId xmlns:a16="http://schemas.microsoft.com/office/drawing/2014/main" id="{A2528893-39F6-4F15-976D-18379AA7B5D3}"/>
              </a:ext>
            </a:extLst>
          </p:cNvPr>
          <p:cNvSpPr/>
          <p:nvPr/>
        </p:nvSpPr>
        <p:spPr>
          <a:xfrm>
            <a:off x="8336425" y="1470724"/>
            <a:ext cx="4108647" cy="126411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douz</a:t>
            </a:r>
            <a:r>
              <a:rPr kumimoji="0" lang="en-GB" sz="6600" b="0" i="0" u="none" strike="noStrike" kern="1200" cap="none" spc="-1" normalizeH="0" baseline="0" noProof="0" dirty="0" err="1">
                <a:ln>
                  <a:noFill/>
                </a:ln>
                <a:solidFill>
                  <a:srgbClr val="E7E6E6">
                    <a:lumMod val="50000"/>
                  </a:srgbClr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e</a:t>
            </a:r>
            <a:r>
              <a:rPr kumimoji="0" lang="en-GB" sz="6600" b="1" i="0" u="none" strike="noStrike" kern="1200" cap="none" spc="-1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entury Gothic" panose="020B0502020202020204" pitchFamily="34" charset="0"/>
                <a:ea typeface="Century Gothic"/>
              </a:rPr>
              <a:t> </a:t>
            </a:r>
            <a:endParaRPr kumimoji="0" lang="en-GB" sz="6600" b="0" i="0" u="none" strike="noStrike" kern="1200" cap="none" spc="-1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21" name="Google Shape;365;p6" descr="the number twelve">
            <a:extLst>
              <a:ext uri="{FF2B5EF4-FFF2-40B4-BE49-F238E27FC236}">
                <a16:creationId xmlns:a16="http://schemas.microsoft.com/office/drawing/2014/main" id="{C79B6EEA-D9C8-4E61-98C3-5F19199B402F}"/>
              </a:ext>
            </a:extLst>
          </p:cNvPr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657783" y="2531297"/>
            <a:ext cx="1815551" cy="1457943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145289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91206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intéressant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733742" y="4907595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4" name="S4_1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S4_2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1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F9EDDDC8-133D-428E-9A77-9A8C8F029DA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372" y="1849354"/>
            <a:ext cx="4429098" cy="2854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724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3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8549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française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103040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hlinkClick r:id="" action="ppaction://noaction">
              <a:snd r:embed="rId5" name="P_i.wav"/>
            </a:hlinkClick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10" name="Speech Bubble: Rectangle with Corners Rounded 9">
            <a:extLst>
              <a:ext uri="{FF2B5EF4-FFF2-40B4-BE49-F238E27FC236}">
                <a16:creationId xmlns:a16="http://schemas.microsoft.com/office/drawing/2014/main" id="{FB1C669D-B4D2-471A-9179-184DFCB649C9}"/>
              </a:ext>
            </a:extLst>
          </p:cNvPr>
          <p:cNvSpPr/>
          <p:nvPr/>
        </p:nvSpPr>
        <p:spPr>
          <a:xfrm>
            <a:off x="8492836" y="1724012"/>
            <a:ext cx="3507645" cy="2068933"/>
          </a:xfrm>
          <a:prstGeom prst="wedgeRoundRectCallout">
            <a:avLst>
              <a:gd name="adj1" fmla="val -82712"/>
              <a:gd name="adj2" fmla="val -39992"/>
              <a:gd name="adj3" fmla="val 16667"/>
            </a:avLst>
          </a:prstGeom>
          <a:solidFill>
            <a:srgbClr val="2BC0C7"/>
          </a:solidFill>
          <a:ln>
            <a:solidFill>
              <a:srgbClr val="2BC0C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⚠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Remember: If you hear the final consonant (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d, p, s, t) there is usually a 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S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ilent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F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inal </a:t>
            </a: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-e</a:t>
            </a: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. </a:t>
            </a: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6B2C7EDC-84CA-402D-9D8C-316AA193E9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884" y="1450403"/>
            <a:ext cx="3589204" cy="305438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4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5882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important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85721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5EB8B22-A4EE-467B-8EF6-5CF166F69E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7113" y="1272247"/>
            <a:ext cx="2344373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863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hlinkClick r:id="" action="ppaction://noaction">
              <a:snd r:embed="rId4" name="il_ou_ils.wav"/>
            </a:hlinkClick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5" name="S4_5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4900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blanc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567570" y="4941218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[white]</a:t>
            </a:r>
          </a:p>
        </p:txBody>
      </p:sp>
      <p:pic>
        <p:nvPicPr>
          <p:cNvPr id="7" name="Picture 6" descr="A cartoon of a person&#10;&#10;Description automatically generated with low confidence">
            <a:extLst>
              <a:ext uri="{FF2B5EF4-FFF2-40B4-BE49-F238E27FC236}">
                <a16:creationId xmlns:a16="http://schemas.microsoft.com/office/drawing/2014/main" id="{0460EC01-5436-4193-B387-1E57B759A41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6710" y="2777925"/>
            <a:ext cx="1355420" cy="1302150"/>
          </a:xfrm>
          <a:prstGeom prst="rect">
            <a:avLst/>
          </a:prstGeom>
        </p:spPr>
      </p:pic>
      <p:pic>
        <p:nvPicPr>
          <p:cNvPr id="10" name="Picture 9" descr="A pair of glasses&#10;&#10;Description automatically generated with medium confidence">
            <a:extLst>
              <a:ext uri="{FF2B5EF4-FFF2-40B4-BE49-F238E27FC236}">
                <a16:creationId xmlns:a16="http://schemas.microsoft.com/office/drawing/2014/main" id="{105BEDD0-9096-4967-9406-3E5ABC47AF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3323" y="2596627"/>
            <a:ext cx="3273552" cy="1392936"/>
          </a:xfrm>
          <a:prstGeom prst="rect">
            <a:avLst/>
          </a:prstGeom>
        </p:spPr>
      </p:pic>
      <p:pic>
        <p:nvPicPr>
          <p:cNvPr id="12" name="Picture 11" descr="Diagram&#10;&#10;Description automatically generated">
            <a:extLst>
              <a:ext uri="{FF2B5EF4-FFF2-40B4-BE49-F238E27FC236}">
                <a16:creationId xmlns:a16="http://schemas.microsoft.com/office/drawing/2014/main" id="{B6FE974E-11E2-484A-AF41-893CD133202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372" y="2545731"/>
            <a:ext cx="2933700" cy="1562100"/>
          </a:xfrm>
          <a:prstGeom prst="rect">
            <a:avLst/>
          </a:prstGeom>
        </p:spPr>
      </p:pic>
      <p:pic>
        <p:nvPicPr>
          <p:cNvPr id="15" name="Picture 14" descr="Shape, square&#10;&#10;Description automatically generated">
            <a:extLst>
              <a:ext uri="{FF2B5EF4-FFF2-40B4-BE49-F238E27FC236}">
                <a16:creationId xmlns:a16="http://schemas.microsoft.com/office/drawing/2014/main" id="{B74C95B8-81A9-4F26-BDFC-2BE7BAD6AC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5" y="2663999"/>
            <a:ext cx="1355419" cy="1325564"/>
          </a:xfrm>
          <a:prstGeom prst="rect">
            <a:avLst/>
          </a:prstGeom>
        </p:spPr>
      </p:pic>
      <p:pic>
        <p:nvPicPr>
          <p:cNvPr id="17" name="Picture 16" descr="Shape, circle&#10;&#10;Description automatically generated">
            <a:extLst>
              <a:ext uri="{FF2B5EF4-FFF2-40B4-BE49-F238E27FC236}">
                <a16:creationId xmlns:a16="http://schemas.microsoft.com/office/drawing/2014/main" id="{BF530E19-1A1C-4068-BA89-72A52E23B4A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9430" y="2163649"/>
            <a:ext cx="1746280" cy="2115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132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6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18" name="Title 3">
            <a:hlinkClick r:id="" action="ppaction://noaction">
              <a:snd r:embed="rId5" name="il_ou_ils.wav"/>
            </a:hlinkClick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4121612" y="4704292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anglaise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7248708" y="4943274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6A2C3D9C-BCB0-4F98-A89C-3C8BEC07C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7996" y="1325307"/>
            <a:ext cx="402940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592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5AD19556-E243-4B47-A3DA-4C64F155D4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4720" y="0"/>
            <a:ext cx="1097280" cy="109728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A2985FB-F7F0-4622-AB6F-A5BEAD131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50576" y="1059840"/>
            <a:ext cx="1241424" cy="424815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algn="ctr"/>
            <a:r>
              <a:rPr lang="en-GB" sz="2000" b="1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écouter</a:t>
            </a:r>
            <a:endParaRPr lang="en-GB" sz="2000" b="1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5" name="Title 3">
            <a:extLst>
              <a:ext uri="{FF2B5EF4-FFF2-40B4-BE49-F238E27FC236}">
                <a16:creationId xmlns:a16="http://schemas.microsoft.com/office/drawing/2014/main" id="{8D25FE69-5337-48CA-810A-E3F41D98DC78}"/>
              </a:ext>
            </a:extLst>
          </p:cNvPr>
          <p:cNvSpPr txBox="1">
            <a:spLocks/>
          </p:cNvSpPr>
          <p:nvPr/>
        </p:nvSpPr>
        <p:spPr>
          <a:xfrm>
            <a:off x="44104" y="-98943"/>
            <a:ext cx="1492300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</a:t>
            </a: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SFe</a:t>
            </a:r>
            <a:r>
              <a:rPr kumimoji="0" lang="en-GB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]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3" name="Action Button: Blank 22">
            <a:hlinkClick r:id="" action="ppaction://noaction" highlightClick="1">
              <a:snd r:embed="rId4" name="S4_7.wav"/>
            </a:hlinkClick>
            <a:extLst>
              <a:ext uri="{FF2B5EF4-FFF2-40B4-BE49-F238E27FC236}">
                <a16:creationId xmlns:a16="http://schemas.microsoft.com/office/drawing/2014/main" id="{153707AE-F458-4A0B-8D3E-265231A61898}"/>
              </a:ext>
            </a:extLst>
          </p:cNvPr>
          <p:cNvSpPr/>
          <p:nvPr/>
        </p:nvSpPr>
        <p:spPr>
          <a:xfrm>
            <a:off x="3490099" y="5013631"/>
            <a:ext cx="729625" cy="706883"/>
          </a:xfrm>
          <a:prstGeom prst="actionButtonBlank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206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DC4E3C19-2579-452E-BC04-B7C642E564B5}"/>
              </a:ext>
            </a:extLst>
          </p:cNvPr>
          <p:cNvSpPr txBox="1">
            <a:spLocks/>
          </p:cNvSpPr>
          <p:nvPr/>
        </p:nvSpPr>
        <p:spPr>
          <a:xfrm>
            <a:off x="3604399" y="4704290"/>
            <a:ext cx="4482176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porte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940EB97-C083-446D-BC2C-223FDDF4FECA}"/>
              </a:ext>
            </a:extLst>
          </p:cNvPr>
          <p:cNvSpPr/>
          <p:nvPr/>
        </p:nvSpPr>
        <p:spPr>
          <a:xfrm>
            <a:off x="6261168" y="4889412"/>
            <a:ext cx="822960" cy="777240"/>
          </a:xfrm>
          <a:prstGeom prst="rect">
            <a:avLst/>
          </a:prstGeom>
          <a:solidFill>
            <a:srgbClr val="FF0066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 pitchFamily="34" charset="0"/>
              </a:rPr>
              <a:t>?</a:t>
            </a:r>
          </a:p>
        </p:txBody>
      </p:sp>
      <p:sp>
        <p:nvSpPr>
          <p:cNvPr id="20" name="Title 3">
            <a:extLst>
              <a:ext uri="{FF2B5EF4-FFF2-40B4-BE49-F238E27FC236}">
                <a16:creationId xmlns:a16="http://schemas.microsoft.com/office/drawing/2014/main" id="{73668E8B-B5C2-4DD1-AB39-B651BC3B1079}"/>
              </a:ext>
            </a:extLst>
          </p:cNvPr>
          <p:cNvSpPr txBox="1">
            <a:spLocks/>
          </p:cNvSpPr>
          <p:nvPr/>
        </p:nvSpPr>
        <p:spPr>
          <a:xfrm>
            <a:off x="1536404" y="-114142"/>
            <a:ext cx="7600612" cy="1325563"/>
          </a:xfrm>
          <a:prstGeom prst="rect">
            <a:avLst/>
          </a:prstGeom>
        </p:spPr>
        <p:txBody>
          <a:bodyPr lIns="0" tIns="0" rIns="0" bIns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Écoute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.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C’est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avec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</a:t>
            </a:r>
            <a:r>
              <a:rPr kumimoji="0" lang="en-GB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ou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</a:t>
            </a:r>
            <a:r>
              <a:rPr kumimoji="0" lang="en-GB" sz="2800" b="1" i="0" u="sng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sans</a:t>
            </a:r>
            <a:r>
              <a:rPr kumimoji="0" lang="en-GB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 ‘e’ 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entury Gothic" panose="020B0502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A908124-6D43-44E6-B6F1-A44F02F55247}"/>
              </a:ext>
            </a:extLst>
          </p:cNvPr>
          <p:cNvSpPr txBox="1"/>
          <p:nvPr/>
        </p:nvSpPr>
        <p:spPr>
          <a:xfrm>
            <a:off x="4398124" y="5656440"/>
            <a:ext cx="26661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entury Gothic" panose="020B0502020202020204" pitchFamily="34" charset="0"/>
              </a:rPr>
              <a:t>[door]</a:t>
            </a:r>
          </a:p>
        </p:txBody>
      </p:sp>
      <p:pic>
        <p:nvPicPr>
          <p:cNvPr id="4" name="Picture 3" descr="Shape, rectangle, square&#10;&#10;Description automatically generated">
            <a:extLst>
              <a:ext uri="{FF2B5EF4-FFF2-40B4-BE49-F238E27FC236}">
                <a16:creationId xmlns:a16="http://schemas.microsoft.com/office/drawing/2014/main" id="{824AB64D-F195-422F-A83F-564F9BC9D84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7414" y="1211421"/>
            <a:ext cx="2296146" cy="3463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255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2371</TotalTime>
  <Words>2071</Words>
  <Application>Microsoft Office PowerPoint</Application>
  <PresentationFormat>Widescreen</PresentationFormat>
  <Paragraphs>327</Paragraphs>
  <Slides>19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Calibri</vt:lpstr>
      <vt:lpstr>Calibri Light</vt:lpstr>
      <vt:lpstr>Century gothic</vt:lpstr>
      <vt:lpstr>Century gothic</vt:lpstr>
      <vt:lpstr>Eras Demi ITC</vt:lpstr>
      <vt:lpstr>Modern Love</vt:lpstr>
      <vt:lpstr>Montserrat Medium</vt:lpstr>
      <vt:lpstr>Symbol</vt:lpstr>
      <vt:lpstr>Times New Roman</vt:lpstr>
      <vt:lpstr>Wingdings</vt:lpstr>
      <vt:lpstr>1_Office Theme</vt:lpstr>
      <vt:lpstr>Office Theme</vt:lpstr>
      <vt:lpstr>Describing things and people</vt:lpstr>
      <vt:lpstr>prononcer</vt:lpstr>
      <vt:lpstr>prononcer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écouter</vt:lpstr>
      <vt:lpstr>vocabulaire</vt:lpstr>
      <vt:lpstr>Adjectives following the noun [1/2]</vt:lpstr>
      <vt:lpstr>Adjectives following the noun [2/2]</vt:lpstr>
      <vt:lpstr>écouter</vt:lpstr>
      <vt:lpstr>parler</vt:lpstr>
      <vt:lpstr>lire </vt:lpstr>
      <vt:lpstr>Au revoir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Describing me and others</dc:title>
  <dc:creator>Rachel Hawkes</dc:creator>
  <cp:lastModifiedBy>Rachel Hawkes</cp:lastModifiedBy>
  <cp:revision>35</cp:revision>
  <dcterms:created xsi:type="dcterms:W3CDTF">2021-07-02T19:27:01Z</dcterms:created>
  <dcterms:modified xsi:type="dcterms:W3CDTF">2023-04-16T16:26:31Z</dcterms:modified>
</cp:coreProperties>
</file>