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Lst>
  <p:notesMasterIdLst>
    <p:notesMasterId r:id="rId18"/>
  </p:notesMasterIdLst>
  <p:sldIdLst>
    <p:sldId id="257" r:id="rId5"/>
    <p:sldId id="904" r:id="rId6"/>
    <p:sldId id="801" r:id="rId7"/>
    <p:sldId id="903" r:id="rId8"/>
    <p:sldId id="519" r:id="rId9"/>
    <p:sldId id="486" r:id="rId10"/>
    <p:sldId id="837" r:id="rId11"/>
    <p:sldId id="833" r:id="rId12"/>
    <p:sldId id="901" r:id="rId13"/>
    <p:sldId id="853" r:id="rId14"/>
    <p:sldId id="852" r:id="rId15"/>
    <p:sldId id="366" r:id="rId16"/>
    <p:sldId id="54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ADD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2772" autoAdjust="0"/>
  </p:normalViewPr>
  <p:slideViewPr>
    <p:cSldViewPr snapToGrid="0">
      <p:cViewPr varScale="1">
        <p:scale>
          <a:sx n="83" d="100"/>
          <a:sy n="83" d="100"/>
        </p:scale>
        <p:origin x="924"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21/03/2023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solidFill>
                  <a:srgbClr val="002060"/>
                </a:solidFill>
                <a:latin typeface="Century Gothic"/>
                <a:ea typeface="Century Gothic"/>
                <a:cs typeface="Century Gothic"/>
                <a:sym typeface="Century Gothic"/>
              </a:rPr>
              <a:t>Phonics: </a:t>
            </a:r>
            <a:r>
              <a:rPr lang="fr-FR" sz="1800" b="0" dirty="0">
                <a:solidFill>
                  <a:srgbClr val="002060"/>
                </a:solidFill>
                <a:latin typeface="Century Gothic"/>
                <a:ea typeface="Century Gothic"/>
                <a:cs typeface="Century Gothic"/>
                <a:sym typeface="Century Gothic"/>
              </a:rPr>
              <a:t>[SFe] timide [3835] monde [77] moderne [1239] centre [491] douze [1664]</a:t>
            </a:r>
            <a:endParaRPr lang="en-GB" sz="1800" b="0" strike="noStrike" spc="-1" dirty="0">
              <a:latin typeface="Arial"/>
            </a:endParaRPr>
          </a:p>
          <a:p>
            <a:pPr marL="216000" indent="-216000">
              <a:lnSpc>
                <a:spcPct val="100000"/>
              </a:lnSpc>
            </a:pPr>
            <a:endParaRPr lang="en-GB" sz="1800" b="0" strike="noStrike" spc="-1" dirty="0">
              <a:solidFill>
                <a:srgbClr val="002060"/>
              </a:solidFill>
              <a:latin typeface="Century Gothic"/>
              <a:ea typeface="Century Gothic"/>
            </a:endParaRPr>
          </a:p>
          <a:p>
            <a:pPr marL="216000" indent="-216000">
              <a:lnSpc>
                <a:spcPct val="100000"/>
              </a:lnSpc>
            </a:pPr>
            <a:r>
              <a:rPr lang="en-GB" sz="1800" b="0" strike="noStrike" spc="-1" dirty="0">
                <a:solidFill>
                  <a:srgbClr val="002060"/>
                </a:solidFill>
                <a:latin typeface="Century Gothic"/>
                <a:ea typeface="Century Gothic"/>
              </a:rPr>
              <a:t>Frequency of new words:</a:t>
            </a:r>
            <a:endParaRPr lang="en-GB" sz="1800" b="0" strike="noStrike" spc="-1" dirty="0">
              <a:latin typeface="Arial"/>
            </a:endParaRP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magazine </a:t>
            </a:r>
            <a:r>
              <a:rPr lang="fr-FR" sz="1800" b="0" strike="noStrike" spc="-1" dirty="0">
                <a:solidFill>
                  <a:srgbClr val="002060"/>
                </a:solidFill>
                <a:latin typeface="Century Gothic"/>
                <a:ea typeface="Century Gothic"/>
              </a:rPr>
              <a:t>[2033] </a:t>
            </a:r>
            <a:r>
              <a:rPr lang="fr-FR" sz="1800" b="1" strike="noStrike" spc="-1" dirty="0">
                <a:solidFill>
                  <a:srgbClr val="002060"/>
                </a:solidFill>
                <a:latin typeface="Century Gothic"/>
                <a:ea typeface="Century Gothic"/>
              </a:rPr>
              <a:t>porte </a:t>
            </a:r>
            <a:r>
              <a:rPr lang="fr-FR" sz="1800" b="0" strike="noStrike" spc="-1" dirty="0">
                <a:solidFill>
                  <a:srgbClr val="002060"/>
                </a:solidFill>
                <a:latin typeface="Century Gothic"/>
                <a:ea typeface="Century Gothic"/>
              </a:rPr>
              <a:t>[696] </a:t>
            </a:r>
            <a:r>
              <a:rPr lang="fr-FR" sz="1800" b="1" strike="noStrike" spc="-1" dirty="0">
                <a:solidFill>
                  <a:srgbClr val="002060"/>
                </a:solidFill>
                <a:latin typeface="Century Gothic"/>
                <a:ea typeface="Century Gothic"/>
              </a:rPr>
              <a:t>blanc </a:t>
            </a:r>
            <a:r>
              <a:rPr lang="fr-FR" sz="1800" b="0" strike="noStrike" spc="-1" dirty="0">
                <a:solidFill>
                  <a:srgbClr val="002060"/>
                </a:solidFill>
                <a:latin typeface="Century Gothic"/>
                <a:ea typeface="Century Gothic"/>
              </a:rPr>
              <a:t>[708] </a:t>
            </a:r>
            <a:r>
              <a:rPr lang="fr-FR" sz="1800" b="1" strike="noStrike" spc="-1" dirty="0">
                <a:solidFill>
                  <a:srgbClr val="002060"/>
                </a:solidFill>
                <a:latin typeface="Century Gothic"/>
                <a:ea typeface="Century Gothic"/>
              </a:rPr>
              <a:t>blanche </a:t>
            </a:r>
            <a:r>
              <a:rPr lang="fr-FR" sz="1800" b="0" strike="noStrike" spc="-1" dirty="0">
                <a:solidFill>
                  <a:srgbClr val="002060"/>
                </a:solidFill>
                <a:latin typeface="Century Gothic"/>
                <a:ea typeface="Century Gothic"/>
              </a:rPr>
              <a:t>[708] </a:t>
            </a:r>
            <a:r>
              <a:rPr lang="fr-FR" sz="1800" b="1" strike="noStrike" spc="-1" dirty="0">
                <a:solidFill>
                  <a:srgbClr val="002060"/>
                </a:solidFill>
                <a:latin typeface="Century Gothic"/>
                <a:ea typeface="Century Gothic"/>
              </a:rPr>
              <a:t>noir </a:t>
            </a:r>
            <a:r>
              <a:rPr lang="fr-FR" sz="1800" b="0" strike="noStrike" spc="-1" dirty="0">
                <a:solidFill>
                  <a:srgbClr val="002060"/>
                </a:solidFill>
                <a:latin typeface="Century Gothic"/>
                <a:ea typeface="Century Gothic"/>
              </a:rPr>
              <a:t>[572] revisit nouns: carte [955]  chaise [3419] chambre [633] affiche [2886] lit [1837] bureau [273]</a:t>
            </a:r>
          </a:p>
          <a:p>
            <a:pPr marL="216000" indent="-216000">
              <a:lnSpc>
                <a:spcPct val="100000"/>
              </a:lnSpc>
            </a:pPr>
            <a:r>
              <a:rPr lang="fr-FR" sz="1800" b="1" i="0" strike="noStrike" spc="-1" dirty="0">
                <a:solidFill>
                  <a:srgbClr val="002060"/>
                </a:solidFill>
                <a:latin typeface="Century Gothic"/>
                <a:ea typeface="Century Gothic"/>
              </a:rPr>
              <a:t>Revisit 1</a:t>
            </a:r>
            <a:r>
              <a:rPr lang="fr-FR" sz="1800" b="0" i="0" strike="noStrike" spc="-1" dirty="0">
                <a:solidFill>
                  <a:srgbClr val="002060"/>
                </a:solidFill>
                <a:latin typeface="Century Gothic"/>
                <a:ea typeface="Century Gothic"/>
              </a:rPr>
              <a:t>:  à (meaning ‘to, at, on, in) [4] arriver [174] montrer [108] rester [100] voyage [904] souvent [287] en ce moment [n/a]</a:t>
            </a:r>
          </a:p>
          <a:p>
            <a:pPr marL="216000" indent="-216000">
              <a:lnSpc>
                <a:spcPct val="100000"/>
              </a:lnSpc>
            </a:pPr>
            <a:r>
              <a:rPr lang="fr-FR" sz="1800" b="1" i="0" strike="noStrike" spc="-1" dirty="0">
                <a:solidFill>
                  <a:srgbClr val="002060"/>
                </a:solidFill>
                <a:latin typeface="Century Gothic"/>
                <a:ea typeface="Century Gothic"/>
              </a:rPr>
              <a:t>Revisit 2: </a:t>
            </a:r>
            <a:r>
              <a:rPr lang="fr-FR" sz="1800" b="0" i="0" strike="noStrike" spc="-1" dirty="0">
                <a:solidFill>
                  <a:srgbClr val="002060"/>
                </a:solidFill>
                <a:latin typeface="Century Gothic"/>
                <a:ea typeface="Century Gothic"/>
              </a:rPr>
              <a:t>chercher [336] dessiner [2086] présenter [209] prononcer [706] image [659] mot [220] pays [114] texte [631] facile [822] intéressant [1244]</a:t>
            </a:r>
          </a:p>
          <a:p>
            <a:pPr marL="216000" indent="-216000">
              <a:lnSpc>
                <a:spcPct val="100000"/>
              </a:lnSpc>
            </a:pPr>
            <a:r>
              <a:rPr lang="en-GB" sz="16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6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6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6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a:t>
            </a:r>
          </a:p>
          <a:p>
            <a:pPr marL="216000" indent="-216000">
              <a:lnSpc>
                <a:spcPct val="100000"/>
              </a:lnSpc>
            </a:pPr>
            <a:r>
              <a:rPr lang="en-GB" sz="1600" b="0" strike="noStrike" spc="-1" dirty="0">
                <a:solidFill>
                  <a:srgbClr val="000000"/>
                </a:solidFill>
                <a:latin typeface="Calibri"/>
                <a:ea typeface="Calibri"/>
              </a:rPr>
              <a:t>in the SOW and in the resources that first 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a:t>
            </a:r>
          </a:p>
          <a:p>
            <a:pPr marL="216000" indent="-216000">
              <a:lnSpc>
                <a:spcPct val="100000"/>
              </a:lnSpc>
            </a:pPr>
            <a:r>
              <a:rPr lang="en-GB" sz="1800" b="0" strike="noStrike" spc="-1" dirty="0">
                <a:solidFill>
                  <a:srgbClr val="000000"/>
                </a:solidFill>
                <a:latin typeface="Calibri"/>
                <a:ea typeface="Calibri"/>
              </a:rPr>
              <a:t>possible.</a:t>
            </a:r>
            <a:endParaRPr lang="en-GB" sz="1800" b="0" strike="noStrike" spc="-1" dirty="0">
              <a:latin typeface="Arial"/>
            </a:endParaRP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None/>
            </a:pPr>
            <a:r>
              <a:rPr lang="en-GB" b="1" dirty="0"/>
              <a:t>HANDOUT – PARTENAIRE 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37588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None/>
            </a:pPr>
            <a:r>
              <a:rPr lang="en-GB" b="1" dirty="0"/>
              <a:t>HANDOUT – PARTENAIRE 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65886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 5.1</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877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 5.2</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30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3 minutes</a:t>
            </a:r>
          </a:p>
          <a:p>
            <a:endParaRPr lang="en-US" b="1" dirty="0"/>
          </a:p>
          <a:p>
            <a:r>
              <a:rPr lang="en-US" b="1" dirty="0"/>
              <a:t>Aim: </a:t>
            </a:r>
            <a:r>
              <a:rPr lang="en-US" b="0" dirty="0"/>
              <a:t>to </a:t>
            </a:r>
            <a:r>
              <a:rPr lang="en-US" b="0" dirty="0" err="1"/>
              <a:t>practise</a:t>
            </a:r>
            <a:r>
              <a:rPr lang="en-US" b="0" dirty="0"/>
              <a:t> aural distinction between words with </a:t>
            </a:r>
            <a:r>
              <a:rPr lang="en-US" b="0" dirty="0" err="1"/>
              <a:t>SFe</a:t>
            </a:r>
            <a:r>
              <a:rPr lang="en-US" b="0" dirty="0"/>
              <a:t> and SFC.</a:t>
            </a:r>
          </a:p>
          <a:p>
            <a:endParaRPr lang="en-US" b="1" dirty="0"/>
          </a:p>
          <a:p>
            <a:r>
              <a:rPr lang="en-US" b="1" dirty="0"/>
              <a:t>Procedure:</a:t>
            </a:r>
          </a:p>
          <a:p>
            <a:pPr marL="228600" indent="-228600">
              <a:buAutoNum type="arabicPeriod"/>
            </a:pPr>
            <a:r>
              <a:rPr lang="en-US" b="0" dirty="0"/>
              <a:t>Read the instruction.</a:t>
            </a:r>
          </a:p>
          <a:p>
            <a:pPr marL="228600" indent="-228600">
              <a:buAutoNum type="arabicPeriod"/>
            </a:pPr>
            <a:r>
              <a:rPr lang="en-US" b="0" dirty="0"/>
              <a:t>Do the first one with pupils.</a:t>
            </a:r>
          </a:p>
          <a:p>
            <a:pPr marL="228600" indent="-228600">
              <a:buAutoNum type="arabicPeriod"/>
            </a:pPr>
            <a:r>
              <a:rPr lang="en-US" b="0" dirty="0"/>
              <a:t>They can write down either [e] or [--].</a:t>
            </a:r>
          </a:p>
          <a:p>
            <a:pPr marL="228600" indent="-228600">
              <a:buAutoNum type="arabicPeriod"/>
            </a:pPr>
            <a:r>
              <a:rPr lang="en-US" b="0" dirty="0"/>
              <a:t>Elicit responses chorally, and click to reveal the answers.</a:t>
            </a:r>
          </a:p>
          <a:p>
            <a:pPr marL="228600" indent="-228600">
              <a:buAutoNum type="arabicPeriod"/>
            </a:pPr>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effort</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route</a:t>
            </a:r>
            <a:br>
              <a:rPr lang="en-GB" sz="1200" b="0" kern="1200" dirty="0">
                <a:solidFill>
                  <a:schemeClr val="tx1"/>
                </a:solidFill>
                <a:effectLst/>
                <a:latin typeface="+mn-lt"/>
                <a:ea typeface="+mn-ea"/>
                <a:cs typeface="+mn-cs"/>
              </a:rPr>
            </a:br>
            <a:r>
              <a:rPr lang="en-GB" sz="1200" b="0" kern="1200" dirty="0" err="1">
                <a:solidFill>
                  <a:schemeClr val="tx1"/>
                </a:solidFill>
                <a:effectLst/>
                <a:latin typeface="+mn-lt"/>
                <a:ea typeface="+mn-ea"/>
                <a:cs typeface="+mn-cs"/>
              </a:rPr>
              <a:t>soupe</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point</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client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parent</a:t>
            </a:r>
            <a:br>
              <a:rPr lang="en-GB" sz="1200" b="0" kern="1200" dirty="0">
                <a:solidFill>
                  <a:schemeClr val="tx1"/>
                </a:solidFill>
                <a:effectLst/>
                <a:latin typeface="+mn-lt"/>
                <a:ea typeface="+mn-ea"/>
                <a:cs typeface="+mn-cs"/>
              </a:rPr>
            </a:br>
            <a:r>
              <a:rPr lang="en-GB" sz="1200" b="0" kern="1200" dirty="0" err="1">
                <a:solidFill>
                  <a:schemeClr val="tx1"/>
                </a:solidFill>
                <a:effectLst/>
                <a:latin typeface="+mn-lt"/>
                <a:ea typeface="+mn-ea"/>
                <a:cs typeface="+mn-cs"/>
              </a:rPr>
              <a:t>timide</a:t>
            </a:r>
            <a:br>
              <a:rPr lang="en-GB" sz="1200" b="0" kern="1200" dirty="0">
                <a:solidFill>
                  <a:schemeClr val="tx1"/>
                </a:solidFill>
                <a:effectLst/>
                <a:latin typeface="+mn-lt"/>
                <a:ea typeface="+mn-ea"/>
                <a:cs typeface="+mn-cs"/>
              </a:rPr>
            </a:br>
            <a:r>
              <a:rPr lang="en-GB" sz="1200" b="0" kern="1200" dirty="0" err="1">
                <a:solidFill>
                  <a:schemeClr val="tx1"/>
                </a:solidFill>
                <a:effectLst/>
                <a:latin typeface="+mn-lt"/>
                <a:ea typeface="+mn-ea"/>
                <a:cs typeface="+mn-cs"/>
              </a:rPr>
              <a:t>groupe</a:t>
            </a:r>
            <a:br>
              <a:rPr lang="en-GB" sz="1200" b="0" kern="1200" dirty="0">
                <a:solidFill>
                  <a:schemeClr val="tx1"/>
                </a:solidFill>
                <a:effectLst/>
                <a:latin typeface="+mn-lt"/>
                <a:ea typeface="+mn-ea"/>
                <a:cs typeface="+mn-cs"/>
              </a:rPr>
            </a:b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Frequency</a:t>
            </a:r>
            <a:r>
              <a:rPr lang="en-GB" sz="1200" b="0" kern="1200" dirty="0">
                <a:solidFill>
                  <a:schemeClr val="tx1"/>
                </a:solidFill>
                <a:effectLst/>
                <a:latin typeface="+mn-lt"/>
                <a:ea typeface="+mn-ea"/>
                <a:cs typeface="+mn-cs"/>
              </a:rPr>
              <a:t>:</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effort [388] route [512] </a:t>
            </a:r>
            <a:r>
              <a:rPr lang="en-GB" sz="1200" b="0" kern="1200" dirty="0" err="1">
                <a:solidFill>
                  <a:schemeClr val="tx1"/>
                </a:solidFill>
                <a:effectLst/>
                <a:latin typeface="+mn-lt"/>
                <a:ea typeface="+mn-ea"/>
                <a:cs typeface="+mn-cs"/>
              </a:rPr>
              <a:t>soupe</a:t>
            </a:r>
            <a:r>
              <a:rPr lang="en-GB" sz="1200" b="0" kern="1200" dirty="0">
                <a:solidFill>
                  <a:schemeClr val="tx1"/>
                </a:solidFill>
                <a:effectLst/>
                <a:latin typeface="+mn-lt"/>
                <a:ea typeface="+mn-ea"/>
                <a:cs typeface="+mn-cs"/>
              </a:rPr>
              <a:t> [4563] point [&gt;5000] client [917] parent [546] </a:t>
            </a:r>
            <a:r>
              <a:rPr lang="en-GB" sz="1200" b="0" kern="1200" dirty="0" err="1">
                <a:solidFill>
                  <a:schemeClr val="tx1"/>
                </a:solidFill>
                <a:effectLst/>
                <a:latin typeface="+mn-lt"/>
                <a:ea typeface="+mn-ea"/>
                <a:cs typeface="+mn-cs"/>
              </a:rPr>
              <a:t>timide</a:t>
            </a:r>
            <a:r>
              <a:rPr lang="en-GB" sz="1200" b="0" kern="1200" dirty="0">
                <a:solidFill>
                  <a:schemeClr val="tx1"/>
                </a:solidFill>
                <a:effectLst/>
                <a:latin typeface="+mn-lt"/>
                <a:ea typeface="+mn-ea"/>
                <a:cs typeface="+mn-cs"/>
              </a:rPr>
              <a:t> [3835] </a:t>
            </a:r>
            <a:r>
              <a:rPr lang="en-GB" sz="1200" b="0" kern="1200" dirty="0" err="1">
                <a:solidFill>
                  <a:schemeClr val="tx1"/>
                </a:solidFill>
                <a:effectLst/>
                <a:latin typeface="+mn-lt"/>
                <a:ea typeface="+mn-ea"/>
                <a:cs typeface="+mn-cs"/>
              </a:rPr>
              <a:t>groupe</a:t>
            </a:r>
            <a:r>
              <a:rPr lang="en-GB" sz="1200" b="0" kern="1200" dirty="0">
                <a:solidFill>
                  <a:schemeClr val="tx1"/>
                </a:solidFill>
                <a:effectLst/>
                <a:latin typeface="+mn-lt"/>
                <a:ea typeface="+mn-ea"/>
                <a:cs typeface="+mn-cs"/>
              </a:rPr>
              <a:t> [187]</a:t>
            </a: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endParaRPr lang="en-GB" b="0" dirty="0"/>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Timing: 5 minutes</a:t>
            </a:r>
          </a:p>
          <a:p>
            <a:pPr marL="0" indent="0">
              <a:buNone/>
            </a:pPr>
            <a:endParaRPr lang="en-GB" sz="1200" b="1" kern="1200" baseline="0" dirty="0">
              <a:solidFill>
                <a:schemeClr val="tx1"/>
              </a:solidFill>
              <a:effectLst/>
              <a:latin typeface="+mn-lt"/>
              <a:ea typeface="+mn-ea"/>
              <a:cs typeface="+mn-cs"/>
            </a:endParaRPr>
          </a:p>
          <a:p>
            <a:pPr marL="0" indent="0">
              <a:buNone/>
            </a:pPr>
            <a:r>
              <a:rPr lang="en-GB" sz="1200" b="1" kern="1200" baseline="0" dirty="0">
                <a:solidFill>
                  <a:schemeClr val="tx1"/>
                </a:solidFill>
                <a:effectLst/>
                <a:latin typeface="+mn-lt"/>
                <a:ea typeface="+mn-ea"/>
                <a:cs typeface="+mn-cs"/>
              </a:rPr>
              <a:t>Aim: </a:t>
            </a:r>
            <a:r>
              <a:rPr lang="en-GB" sz="1200" b="0" kern="1200" baseline="0" dirty="0">
                <a:solidFill>
                  <a:schemeClr val="tx1"/>
                </a:solidFill>
                <a:effectLst/>
                <a:latin typeface="+mn-lt"/>
                <a:ea typeface="+mn-ea"/>
                <a:cs typeface="+mn-cs"/>
              </a:rPr>
              <a:t>to practise written production of noun/adjective phrases.</a:t>
            </a:r>
          </a:p>
          <a:p>
            <a:pPr marL="0" indent="0">
              <a:buNone/>
            </a:pPr>
            <a:endParaRPr lang="en-GB" sz="1200" b="0" kern="1200" baseline="0" dirty="0">
              <a:solidFill>
                <a:schemeClr val="tx1"/>
              </a:solidFill>
              <a:effectLst/>
              <a:latin typeface="+mn-lt"/>
              <a:ea typeface="+mn-ea"/>
              <a:cs typeface="+mn-cs"/>
            </a:endParaRPr>
          </a:p>
          <a:p>
            <a:pPr marL="0" indent="0">
              <a:buNone/>
            </a:pPr>
            <a:r>
              <a:rPr lang="en-GB" sz="1200" b="1" kern="1200" baseline="0" dirty="0">
                <a:solidFill>
                  <a:schemeClr val="tx1"/>
                </a:solidFill>
                <a:effectLst/>
                <a:latin typeface="+mn-lt"/>
                <a:ea typeface="+mn-ea"/>
                <a:cs typeface="+mn-cs"/>
              </a:rPr>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Pupils write as many combinations of nouns and adjectives as they can in four minutes (a total of 25 combinations is possible!)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Elicit some examples from pupils orally and/or type them up on a slide or on the board.</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0" lvl="0" indent="0" algn="l" rtl="0">
              <a:spcBef>
                <a:spcPts val="0"/>
              </a:spcBef>
              <a:spcAft>
                <a:spcPts val="0"/>
              </a:spcAft>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i="0" u="none" strike="noStrike" kern="1200" dirty="0">
                <a:solidFill>
                  <a:schemeClr val="tx1"/>
                </a:solidFill>
                <a:effectLst/>
                <a:latin typeface="+mn-lt"/>
                <a:ea typeface="+mn-ea"/>
                <a:cs typeface="+mn-cs"/>
              </a:rPr>
              <a:t>Timing</a:t>
            </a:r>
            <a:r>
              <a:rPr lang="es-ES" sz="1200" b="0" i="0" u="none" strike="noStrike" kern="1200" dirty="0">
                <a:solidFill>
                  <a:schemeClr val="tx1"/>
                </a:solidFill>
                <a:effectLst/>
                <a:latin typeface="+mn-lt"/>
                <a:ea typeface="+mn-ea"/>
                <a:cs typeface="+mn-cs"/>
              </a:rPr>
              <a:t>: 5 minutes</a:t>
            </a:r>
          </a:p>
          <a:p>
            <a:endParaRPr lang="es-E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revisit 12 items of</a:t>
            </a:r>
            <a:r>
              <a:rPr lang="en-GB" b="0" baseline="0" dirty="0"/>
              <a:t> </a:t>
            </a:r>
            <a:r>
              <a:rPr lang="en-GB" b="0" dirty="0"/>
              <a:t>previously-taught vocabulary in both receptive and productive modes of language use. </a:t>
            </a:r>
            <a:endParaRPr lang="es-ES" sz="1200" b="0" i="0" u="none" strike="noStrike" kern="1200" dirty="0">
              <a:solidFill>
                <a:schemeClr val="tx1"/>
              </a:solidFill>
              <a:effectLst/>
              <a:latin typeface="+mn-lt"/>
              <a:ea typeface="+mn-ea"/>
              <a:cs typeface="+mn-cs"/>
            </a:endParaRPr>
          </a:p>
          <a:p>
            <a:endParaRPr lang="es-ES" sz="1200" b="0" i="0" u="none" strike="noStrike" kern="1200" dirty="0">
              <a:solidFill>
                <a:schemeClr val="tx1"/>
              </a:solidFill>
              <a:effectLst/>
              <a:latin typeface="+mn-lt"/>
              <a:ea typeface="+mn-ea"/>
              <a:cs typeface="+mn-cs"/>
            </a:endParaRPr>
          </a:p>
          <a:p>
            <a:r>
              <a:rPr lang="es-ES" sz="1200" b="1" i="0" u="none" strike="noStrike" kern="1200" dirty="0">
                <a:solidFill>
                  <a:schemeClr val="tx1"/>
                </a:solidFill>
                <a:effectLst/>
                <a:latin typeface="+mn-lt"/>
                <a:ea typeface="+mn-ea"/>
                <a:cs typeface="+mn-cs"/>
              </a:rPr>
              <a:t>Procedure:</a:t>
            </a:r>
          </a:p>
          <a:p>
            <a:pPr marL="228600" indent="-228600">
              <a:buAutoNum type="arabicPeriod"/>
            </a:pPr>
            <a:r>
              <a:rPr lang="es-ES" sz="1200" b="0" i="0" u="none" strike="noStrike" kern="1200" dirty="0">
                <a:solidFill>
                  <a:schemeClr val="tx1"/>
                </a:solidFill>
                <a:effectLst/>
                <a:latin typeface="+mn-lt"/>
                <a:ea typeface="+mn-ea"/>
                <a:cs typeface="+mn-cs"/>
              </a:rPr>
              <a:t>Ask pupils to write the numbers 1-12.  That way, if they miss one of the words, they can leave that number out and go on to the next one.</a:t>
            </a:r>
          </a:p>
          <a:p>
            <a:pPr marL="228600" indent="-228600">
              <a:buAutoNum type="arabicPeriod"/>
            </a:pPr>
            <a:r>
              <a:rPr lang="es-ES" sz="1200" b="0" i="0" u="none" strike="noStrike" kern="1200" dirty="0">
                <a:solidFill>
                  <a:schemeClr val="tx1"/>
                </a:solidFill>
                <a:effectLst/>
                <a:latin typeface="+mn-lt"/>
                <a:ea typeface="+mn-ea"/>
                <a:cs typeface="+mn-cs"/>
              </a:rPr>
              <a:t>Teacher clicks on the screen to trigger each animation.</a:t>
            </a:r>
          </a:p>
          <a:p>
            <a:pPr marL="228600" indent="-228600">
              <a:buAutoNum type="arabicPeriod"/>
            </a:pPr>
            <a:r>
              <a:rPr lang="es-ES" sz="1200" b="0" i="0" u="none" strike="noStrike" kern="1200" dirty="0">
                <a:solidFill>
                  <a:schemeClr val="tx1"/>
                </a:solidFill>
                <a:effectLst/>
                <a:latin typeface="+mn-lt"/>
                <a:ea typeface="+mn-ea"/>
                <a:cs typeface="+mn-cs"/>
              </a:rPr>
              <a:t>Pupils write a list with an English translation of each word that appears. They should </a:t>
            </a:r>
            <a:r>
              <a:rPr lang="es-ES" sz="1200" b="0" i="0" u="none" strike="noStrike" kern="1200" baseline="0" dirty="0">
                <a:solidFill>
                  <a:schemeClr val="tx1"/>
                </a:solidFill>
                <a:effectLst/>
                <a:latin typeface="+mn-lt"/>
                <a:ea typeface="+mn-ea"/>
                <a:cs typeface="+mn-cs"/>
              </a:rPr>
              <a:t>challenge themselves not to write the French.</a:t>
            </a:r>
          </a:p>
          <a:p>
            <a:pPr marL="228600" indent="-228600">
              <a:buAutoNum type="arabicPeriod"/>
            </a:pPr>
            <a:r>
              <a:rPr lang="es-ES" sz="1200" b="0" i="0" u="none" strike="noStrike" kern="1200" baseline="0" dirty="0">
                <a:solidFill>
                  <a:schemeClr val="tx1"/>
                </a:solidFill>
                <a:effectLst/>
                <a:latin typeface="+mn-lt"/>
                <a:ea typeface="+mn-ea"/>
                <a:cs typeface="+mn-cs"/>
              </a:rPr>
              <a:t>Teachers checks the answers to ensure that all pupils have the correct list of 12 words in English.</a:t>
            </a:r>
            <a:endParaRPr lang="es-ES" sz="1200" b="0" i="0" u="none" strike="noStrike" kern="1200" dirty="0">
              <a:solidFill>
                <a:schemeClr val="tx1"/>
              </a:solidFill>
              <a:effectLst/>
              <a:latin typeface="+mn-lt"/>
              <a:ea typeface="+mn-ea"/>
              <a:cs typeface="+mn-cs"/>
            </a:endParaRPr>
          </a:p>
          <a:p>
            <a:pPr marL="228600" indent="-228600">
              <a:buAutoNum type="arabicPeriod"/>
            </a:pPr>
            <a:r>
              <a:rPr lang="es-ES" sz="1200" b="0" i="0" u="none" strike="noStrike" kern="1200" dirty="0">
                <a:solidFill>
                  <a:schemeClr val="tx1"/>
                </a:solidFill>
                <a:effectLst/>
                <a:latin typeface="+mn-lt"/>
                <a:ea typeface="+mn-ea"/>
                <a:cs typeface="+mn-cs"/>
              </a:rPr>
              <a:t>Afterwards, pupils orally</a:t>
            </a:r>
            <a:r>
              <a:rPr lang="es-ES" sz="1200" b="0" i="0" u="none" strike="noStrike" kern="1200" baseline="0" dirty="0">
                <a:solidFill>
                  <a:schemeClr val="tx1"/>
                </a:solidFill>
                <a:effectLst/>
                <a:latin typeface="+mn-lt"/>
                <a:ea typeface="+mn-ea"/>
                <a:cs typeface="+mn-cs"/>
              </a:rPr>
              <a:t> translate each English word on their list into French, working with a partner (either taking turns or each trying to do all twelve). Partners can give each other feedback.</a:t>
            </a:r>
          </a:p>
          <a:p>
            <a:pPr marL="0" indent="0">
              <a:buNone/>
            </a:pPr>
            <a:endParaRPr lang="es-ES" sz="1200" b="0" i="0" u="none" strike="noStrike" kern="1200" baseline="0" dirty="0">
              <a:solidFill>
                <a:schemeClr val="tx1"/>
              </a:solidFill>
              <a:effectLst/>
              <a:latin typeface="+mn-lt"/>
              <a:ea typeface="+mn-ea"/>
              <a:cs typeface="+mn-cs"/>
            </a:endParaRPr>
          </a:p>
          <a:p>
            <a:pPr marL="0" indent="0">
              <a:buNone/>
            </a:pPr>
            <a:r>
              <a:rPr lang="es-ES" sz="1200" b="1" i="0" u="none" strike="noStrike" kern="1200" baseline="0" dirty="0">
                <a:solidFill>
                  <a:schemeClr val="tx1"/>
                </a:solidFill>
                <a:effectLst/>
                <a:latin typeface="+mn-lt"/>
                <a:ea typeface="+mn-ea"/>
                <a:cs typeface="+mn-cs"/>
              </a:rPr>
              <a:t>Note</a:t>
            </a:r>
            <a:r>
              <a:rPr lang="es-ES" sz="1200" b="0" i="0" u="none" strike="noStrike" kern="1200" baseline="0" dirty="0">
                <a:solidFill>
                  <a:schemeClr val="tx1"/>
                </a:solidFill>
                <a:effectLst/>
                <a:latin typeface="+mn-lt"/>
                <a:ea typeface="+mn-ea"/>
                <a:cs typeface="+mn-cs"/>
              </a:rPr>
              <a:t>: the teacher can speed up the activity by clicking to end one word’s animation and begin the next. In this way s/he can adapt it to suit the class.</a:t>
            </a:r>
          </a:p>
          <a:p>
            <a:pPr marL="0" indent="0">
              <a:buNone/>
            </a:pPr>
            <a:endParaRPr lang="es-ES" sz="1200" b="0" i="0" u="none" strike="noStrike" kern="1200" baseline="0" dirty="0">
              <a:solidFill>
                <a:schemeClr val="tx1"/>
              </a:solidFill>
              <a:effectLst/>
              <a:latin typeface="+mn-lt"/>
              <a:ea typeface="+mn-ea"/>
              <a:cs typeface="+mn-cs"/>
            </a:endParaRPr>
          </a:p>
          <a:p>
            <a:pPr marL="0" indent="0">
              <a:buNone/>
            </a:pPr>
            <a:r>
              <a:rPr lang="es-ES" sz="1200" b="1" i="0" u="none" strike="noStrike" kern="1200" baseline="0" dirty="0">
                <a:solidFill>
                  <a:schemeClr val="tx1"/>
                </a:solidFill>
                <a:effectLst/>
                <a:latin typeface="+mn-lt"/>
                <a:ea typeface="+mn-ea"/>
                <a:cs typeface="+mn-cs"/>
              </a:rPr>
              <a:t>English words (in the order in which French words appear on the slide)</a:t>
            </a:r>
            <a:endParaRPr lang="es-ES" sz="1200" b="0" i="0" u="none" strike="noStrike" kern="1200" baseline="0" dirty="0">
              <a:solidFill>
                <a:schemeClr val="tx1"/>
              </a:solidFill>
              <a:effectLst/>
              <a:latin typeface="+mn-lt"/>
              <a:ea typeface="+mn-ea"/>
              <a:cs typeface="+mn-cs"/>
            </a:endParaRPr>
          </a:p>
          <a:p>
            <a:pPr marL="228600" indent="-228600">
              <a:buAutoNum type="arabicPeriod"/>
            </a:pPr>
            <a:r>
              <a:rPr lang="es-ES" sz="1200" b="0" i="0" u="none" strike="noStrike" kern="1200" baseline="0" dirty="0">
                <a:solidFill>
                  <a:schemeClr val="tx1"/>
                </a:solidFill>
                <a:effectLst/>
                <a:latin typeface="+mn-lt"/>
                <a:ea typeface="+mn-ea"/>
                <a:cs typeface="+mn-cs"/>
              </a:rPr>
              <a:t>trip, journey</a:t>
            </a:r>
          </a:p>
          <a:p>
            <a:pPr marL="228600" indent="-228600">
              <a:buAutoNum type="arabicPeriod"/>
            </a:pPr>
            <a:r>
              <a:rPr lang="es-ES" sz="1200" b="0" i="0" u="none" strike="noStrike" kern="1200" baseline="0" dirty="0">
                <a:solidFill>
                  <a:schemeClr val="tx1"/>
                </a:solidFill>
                <a:effectLst/>
                <a:latin typeface="+mn-lt"/>
                <a:ea typeface="+mn-ea"/>
                <a:cs typeface="+mn-cs"/>
              </a:rPr>
              <a:t>often</a:t>
            </a:r>
          </a:p>
          <a:p>
            <a:pPr marL="228600" indent="-228600">
              <a:buAutoNum type="arabicPeriod"/>
            </a:pPr>
            <a:r>
              <a:rPr lang="es-ES" sz="1200" b="0" i="0" u="none" strike="noStrike" kern="1200" baseline="0" dirty="0">
                <a:solidFill>
                  <a:schemeClr val="tx1"/>
                </a:solidFill>
                <a:effectLst/>
                <a:latin typeface="+mn-lt"/>
                <a:ea typeface="+mn-ea"/>
                <a:cs typeface="+mn-cs"/>
              </a:rPr>
              <a:t>door</a:t>
            </a:r>
          </a:p>
          <a:p>
            <a:pPr marL="228600" indent="-228600">
              <a:buAutoNum type="arabicPeriod"/>
            </a:pPr>
            <a:r>
              <a:rPr lang="es-ES" sz="1200" b="0" i="0" u="none" strike="noStrike" kern="1200" baseline="0" dirty="0">
                <a:solidFill>
                  <a:schemeClr val="tx1"/>
                </a:solidFill>
                <a:effectLst/>
                <a:latin typeface="+mn-lt"/>
                <a:ea typeface="+mn-ea"/>
                <a:cs typeface="+mn-cs"/>
              </a:rPr>
              <a:t>white (m)</a:t>
            </a:r>
          </a:p>
          <a:p>
            <a:pPr marL="228600" indent="-228600">
              <a:buAutoNum type="arabicPeriod"/>
            </a:pPr>
            <a:r>
              <a:rPr lang="es-ES" sz="1200" b="0" i="0" u="none" strike="noStrike" kern="1200" baseline="0" dirty="0">
                <a:solidFill>
                  <a:schemeClr val="tx1"/>
                </a:solidFill>
                <a:effectLst/>
                <a:latin typeface="+mn-lt"/>
                <a:ea typeface="+mn-ea"/>
                <a:cs typeface="+mn-cs"/>
              </a:rPr>
              <a:t>black</a:t>
            </a:r>
          </a:p>
          <a:p>
            <a:pPr marL="228600" indent="-228600">
              <a:buAutoNum type="arabicPeriod"/>
            </a:pPr>
            <a:r>
              <a:rPr lang="es-ES" sz="1200" b="0" i="0" u="none" strike="noStrike" kern="1200" baseline="0" dirty="0">
                <a:solidFill>
                  <a:schemeClr val="tx1"/>
                </a:solidFill>
                <a:effectLst/>
                <a:latin typeface="+mn-lt"/>
                <a:ea typeface="+mn-ea"/>
                <a:cs typeface="+mn-cs"/>
              </a:rPr>
              <a:t>to, at, on, in</a:t>
            </a:r>
          </a:p>
          <a:p>
            <a:pPr marL="228600" indent="-228600">
              <a:buAutoNum type="arabicPeriod"/>
            </a:pPr>
            <a:r>
              <a:rPr lang="es-ES" sz="1200" b="0" i="0" u="none" strike="noStrike" kern="1200" baseline="0" dirty="0">
                <a:solidFill>
                  <a:schemeClr val="tx1"/>
                </a:solidFill>
                <a:effectLst/>
                <a:latin typeface="+mn-lt"/>
                <a:ea typeface="+mn-ea"/>
                <a:cs typeface="+mn-cs"/>
              </a:rPr>
              <a:t>to look for, looking for</a:t>
            </a:r>
          </a:p>
          <a:p>
            <a:pPr marL="228600" indent="-228600">
              <a:buAutoNum type="arabicPeriod"/>
            </a:pPr>
            <a:r>
              <a:rPr lang="es-ES" sz="1200" b="0" i="0" u="none" strike="noStrike" kern="1200" baseline="0" dirty="0">
                <a:solidFill>
                  <a:schemeClr val="tx1"/>
                </a:solidFill>
                <a:effectLst/>
                <a:latin typeface="+mn-lt"/>
                <a:ea typeface="+mn-ea"/>
                <a:cs typeface="+mn-cs"/>
              </a:rPr>
              <a:t>to stay, remain</a:t>
            </a:r>
          </a:p>
          <a:p>
            <a:pPr marL="228600" indent="-228600">
              <a:buAutoNum type="arabicPeriod"/>
            </a:pPr>
            <a:r>
              <a:rPr lang="es-ES" sz="1200" b="0" i="0" u="none" strike="noStrike" kern="1200" baseline="0" dirty="0">
                <a:solidFill>
                  <a:schemeClr val="tx1"/>
                </a:solidFill>
                <a:effectLst/>
                <a:latin typeface="+mn-lt"/>
                <a:ea typeface="+mn-ea"/>
                <a:cs typeface="+mn-cs"/>
              </a:rPr>
              <a:t>easy</a:t>
            </a:r>
          </a:p>
          <a:p>
            <a:pPr marL="228600" indent="-228600">
              <a:buAutoNum type="arabicPeriod"/>
            </a:pPr>
            <a:r>
              <a:rPr lang="es-ES" sz="1200" b="0" i="0" u="none" strike="noStrike" kern="1200" baseline="0" dirty="0">
                <a:solidFill>
                  <a:schemeClr val="tx1"/>
                </a:solidFill>
                <a:effectLst/>
                <a:latin typeface="+mn-lt"/>
                <a:ea typeface="+mn-ea"/>
                <a:cs typeface="+mn-cs"/>
              </a:rPr>
              <a:t>montrer</a:t>
            </a:r>
          </a:p>
          <a:p>
            <a:pPr marL="228600" indent="-228600">
              <a:buAutoNum type="arabicPeriod"/>
            </a:pPr>
            <a:r>
              <a:rPr lang="es-ES" sz="1200" b="0" i="0" u="none" strike="noStrike" kern="1200" baseline="0" dirty="0">
                <a:solidFill>
                  <a:schemeClr val="tx1"/>
                </a:solidFill>
                <a:effectLst/>
                <a:latin typeface="+mn-lt"/>
                <a:ea typeface="+mn-ea"/>
                <a:cs typeface="+mn-cs"/>
              </a:rPr>
              <a:t>at the moment</a:t>
            </a:r>
          </a:p>
          <a:p>
            <a:pPr marL="228600" indent="-228600">
              <a:buAutoNum type="arabicPeriod"/>
            </a:pPr>
            <a:r>
              <a:rPr lang="es-ES" sz="1200" b="0" i="0" u="none" strike="noStrike" kern="1200" baseline="0" dirty="0">
                <a:solidFill>
                  <a:schemeClr val="tx1"/>
                </a:solidFill>
                <a:effectLst/>
                <a:latin typeface="+mn-lt"/>
                <a:ea typeface="+mn-ea"/>
                <a:cs typeface="+mn-cs"/>
              </a:rPr>
              <a:t>white (f)</a:t>
            </a:r>
            <a:endParaRPr lang="es-ES" sz="1200" b="0" i="0" u="none" strike="noStrike"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51212F4-EB5A-464B-92EC-DACFCB1CC2CD}" type="slidenum">
              <a:rPr kumimoji="0" lang="en-GB"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84846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DO BEFORE FOLLOW UP 4</a:t>
            </a:r>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the verb </a:t>
            </a:r>
            <a:r>
              <a:rPr lang="en-GB" b="0" dirty="0" err="1"/>
              <a:t>avoir</a:t>
            </a:r>
            <a:r>
              <a:rPr lang="en-GB" b="0" dirty="0"/>
              <a:t> (to have), I have, you have and how to form intonation questions.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fairly quickly to present the information (as this is revision).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the English at each stage from pupils after presenting the French examples.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07136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how to form intonation questions.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the English at each stage from pupils after presenting the French examples.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05724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a:t>
            </a:r>
            <a:r>
              <a:rPr lang="en-GB" b="0" dirty="0">
                <a:latin typeface="Calibri" panose="020F0502020204030204" pitchFamily="34" charset="0"/>
                <a:cs typeface="Calibri" panose="020F0502020204030204" pitchFamily="34" charset="0"/>
              </a:rPr>
              <a:t>  5-10 minutes (two rounds of speaking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oral production and comprehension of singular and plural nouns with indefinite articles and/or numbers.</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r>
              <a:rPr lang="en-GB" b="1" dirty="0"/>
              <a:t>Note: </a:t>
            </a:r>
            <a:r>
              <a:rPr lang="en-GB" b="0" baseline="0" noProof="0" dirty="0"/>
              <a:t>This slide shows how the speaking task is intended to work. The stages are animated to support the teacher in modelling the task.</a:t>
            </a:r>
            <a:endParaRPr lang="en-US" b="0" dirty="0"/>
          </a:p>
          <a:p>
            <a:endParaRPr lang="en-US" b="0" dirty="0"/>
          </a:p>
          <a:p>
            <a:r>
              <a:rPr lang="en-US" b="1" dirty="0"/>
              <a:t>Procedure:</a:t>
            </a:r>
          </a:p>
          <a:p>
            <a:pPr marL="228600" indent="-228600">
              <a:buAutoNum type="arabicPeriod"/>
            </a:pPr>
            <a:r>
              <a:rPr lang="en-US" b="0" dirty="0"/>
              <a:t>After modelling this example, give out the task sheets (at the end of this PPT).</a:t>
            </a:r>
          </a:p>
          <a:p>
            <a:pPr marL="228600" indent="-228600">
              <a:buAutoNum type="arabicPeriod"/>
            </a:pPr>
            <a:r>
              <a:rPr lang="en-US" b="0" baseline="0" noProof="0" dirty="0"/>
              <a:t>Partner As ask first and Bs answer.</a:t>
            </a:r>
          </a:p>
          <a:p>
            <a:pPr marL="228600" indent="-228600">
              <a:buAutoNum type="arabicPeriod"/>
            </a:pPr>
            <a:r>
              <a:rPr lang="en-US" b="0" baseline="0" noProof="0" dirty="0"/>
              <a:t>Then swap roles for Round 2.  </a:t>
            </a:r>
          </a:p>
          <a:p>
            <a:pPr marL="0" indent="0">
              <a:buNone/>
            </a:pPr>
            <a:endParaRPr lang="en-US" b="0" baseline="0" noProof="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76510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English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602128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785505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15003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3682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7643908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482877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88902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42947397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3561862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7877085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6813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28844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292104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396227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530001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21/03/2023</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0486256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21/03/2023</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3990732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21/03/2023</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1874462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21/03/2023</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6977911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21/03/2023</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7704939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21/03/2023</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751170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21/03/2023</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7327070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21/03/2023</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3304559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21/03/2023</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101318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21/03/2023</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0074513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21/03/2023</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578669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2372184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21/03/2023</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412549105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jp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7.png"/><Relationship Id="rId12"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9.xml"/><Relationship Id="rId6" Type="http://schemas.openxmlformats.org/officeDocument/2006/relationships/image" Target="../media/image45.svg"/><Relationship Id="rId11" Type="http://schemas.openxmlformats.org/officeDocument/2006/relationships/image" Target="../media/image6.svg"/><Relationship Id="rId5" Type="http://schemas.openxmlformats.org/officeDocument/2006/relationships/image" Target="../media/image44.png"/><Relationship Id="rId15" Type="http://schemas.openxmlformats.org/officeDocument/2006/relationships/image" Target="../media/image61.png"/><Relationship Id="rId10" Type="http://schemas.openxmlformats.org/officeDocument/2006/relationships/image" Target="../media/image5.png"/><Relationship Id="rId4" Type="http://schemas.openxmlformats.org/officeDocument/2006/relationships/image" Target="../media/image58.png"/><Relationship Id="rId9" Type="http://schemas.openxmlformats.org/officeDocument/2006/relationships/image" Target="../media/image20.png"/><Relationship Id="rId14" Type="http://schemas.openxmlformats.org/officeDocument/2006/relationships/image" Target="../media/image60.png"/></Relationships>
</file>

<file path=ppt/slides/_rels/slide11.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45.svg"/><Relationship Id="rId3" Type="http://schemas.openxmlformats.org/officeDocument/2006/relationships/image" Target="../media/image49.png"/><Relationship Id="rId7" Type="http://schemas.openxmlformats.org/officeDocument/2006/relationships/image" Target="../media/image6.svg"/><Relationship Id="rId12"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39.xml"/><Relationship Id="rId6" Type="http://schemas.openxmlformats.org/officeDocument/2006/relationships/image" Target="../media/image5.png"/><Relationship Id="rId11" Type="http://schemas.openxmlformats.org/officeDocument/2006/relationships/image" Target="../media/image58.png"/><Relationship Id="rId5" Type="http://schemas.openxmlformats.org/officeDocument/2006/relationships/image" Target="../media/image20.png"/><Relationship Id="rId15" Type="http://schemas.openxmlformats.org/officeDocument/2006/relationships/image" Target="../media/image21.png"/><Relationship Id="rId10" Type="http://schemas.openxmlformats.org/officeDocument/2006/relationships/image" Target="../media/image61.png"/><Relationship Id="rId4" Type="http://schemas.openxmlformats.org/officeDocument/2006/relationships/image" Target="../media/image2.jpg"/><Relationship Id="rId9" Type="http://schemas.openxmlformats.org/officeDocument/2006/relationships/image" Target="../media/image60.png"/><Relationship Id="rId1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audio" Target="../media/audio8.wav"/><Relationship Id="rId18" Type="http://schemas.openxmlformats.org/officeDocument/2006/relationships/image" Target="../media/image11.jpg"/><Relationship Id="rId3" Type="http://schemas.openxmlformats.org/officeDocument/2006/relationships/audio" Target="../media/audio1.wav"/><Relationship Id="rId21" Type="http://schemas.openxmlformats.org/officeDocument/2006/relationships/image" Target="../media/image14.jpg"/><Relationship Id="rId7" Type="http://schemas.openxmlformats.org/officeDocument/2006/relationships/image" Target="../media/image10.png"/><Relationship Id="rId12" Type="http://schemas.openxmlformats.org/officeDocument/2006/relationships/audio" Target="../media/audio7.wav"/><Relationship Id="rId17" Type="http://schemas.openxmlformats.org/officeDocument/2006/relationships/audio" Target="../media/audio12.wav"/><Relationship Id="rId25" Type="http://schemas.openxmlformats.org/officeDocument/2006/relationships/image" Target="../media/image18.png"/><Relationship Id="rId2" Type="http://schemas.openxmlformats.org/officeDocument/2006/relationships/notesSlide" Target="../notesSlides/notesSlide2.xml"/><Relationship Id="rId16" Type="http://schemas.openxmlformats.org/officeDocument/2006/relationships/audio" Target="../media/audio11.wav"/><Relationship Id="rId20" Type="http://schemas.openxmlformats.org/officeDocument/2006/relationships/image" Target="../media/image13.png"/><Relationship Id="rId1" Type="http://schemas.openxmlformats.org/officeDocument/2006/relationships/slideLayout" Target="../slideLayouts/slideLayout16.xml"/><Relationship Id="rId6" Type="http://schemas.openxmlformats.org/officeDocument/2006/relationships/audio" Target="../media/audio2.wav"/><Relationship Id="rId11" Type="http://schemas.openxmlformats.org/officeDocument/2006/relationships/audio" Target="../media/audio6.wav"/><Relationship Id="rId24" Type="http://schemas.openxmlformats.org/officeDocument/2006/relationships/image" Target="../media/image17.gif"/><Relationship Id="rId5" Type="http://schemas.openxmlformats.org/officeDocument/2006/relationships/image" Target="../media/image9.svg"/><Relationship Id="rId15" Type="http://schemas.openxmlformats.org/officeDocument/2006/relationships/audio" Target="../media/audio10.wav"/><Relationship Id="rId23" Type="http://schemas.openxmlformats.org/officeDocument/2006/relationships/image" Target="../media/image16.png"/><Relationship Id="rId10" Type="http://schemas.openxmlformats.org/officeDocument/2006/relationships/audio" Target="../media/audio5.wav"/><Relationship Id="rId19" Type="http://schemas.openxmlformats.org/officeDocument/2006/relationships/image" Target="../media/image12.jfif"/><Relationship Id="rId4" Type="http://schemas.openxmlformats.org/officeDocument/2006/relationships/image" Target="../media/image8.png"/><Relationship Id="rId9" Type="http://schemas.openxmlformats.org/officeDocument/2006/relationships/audio" Target="../media/audio4.wav"/><Relationship Id="rId14" Type="http://schemas.openxmlformats.org/officeDocument/2006/relationships/audio" Target="../media/audio9.wav"/><Relationship Id="rId22" Type="http://schemas.openxmlformats.org/officeDocument/2006/relationships/image" Target="../media/image15.gif"/></Relationships>
</file>

<file path=ppt/slides/_rels/slide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9.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2.jpg"/><Relationship Id="rId4" Type="http://schemas.openxmlformats.org/officeDocument/2006/relationships/image" Target="../media/image7.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3.wdp"/><Relationship Id="rId18" Type="http://schemas.openxmlformats.org/officeDocument/2006/relationships/image" Target="../media/image33.gif"/><Relationship Id="rId3" Type="http://schemas.openxmlformats.org/officeDocument/2006/relationships/image" Target="../media/image22.png"/><Relationship Id="rId21" Type="http://schemas.openxmlformats.org/officeDocument/2006/relationships/audio" Target="../media/audio13.wav"/><Relationship Id="rId7" Type="http://schemas.openxmlformats.org/officeDocument/2006/relationships/image" Target="../media/image25.png"/><Relationship Id="rId12" Type="http://schemas.openxmlformats.org/officeDocument/2006/relationships/image" Target="../media/image29.png"/><Relationship Id="rId17" Type="http://schemas.openxmlformats.org/officeDocument/2006/relationships/image" Target="../media/image32.png"/><Relationship Id="rId25" Type="http://schemas.openxmlformats.org/officeDocument/2006/relationships/audio" Target="../media/audio14.wav"/><Relationship Id="rId2" Type="http://schemas.openxmlformats.org/officeDocument/2006/relationships/notesSlide" Target="../notesSlides/notesSlide4.xml"/><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slideLayout" Target="../slideLayouts/slideLayout35.xml"/><Relationship Id="rId6" Type="http://schemas.microsoft.com/office/2007/relationships/hdphoto" Target="../media/hdphoto1.wdp"/><Relationship Id="rId11" Type="http://schemas.microsoft.com/office/2007/relationships/hdphoto" Target="../media/hdphoto2.wdp"/><Relationship Id="rId24" Type="http://schemas.openxmlformats.org/officeDocument/2006/relationships/image" Target="../media/image38.svg"/><Relationship Id="rId5" Type="http://schemas.openxmlformats.org/officeDocument/2006/relationships/image" Target="../media/image24.png"/><Relationship Id="rId15" Type="http://schemas.microsoft.com/office/2007/relationships/hdphoto" Target="../media/hdphoto4.wdp"/><Relationship Id="rId23" Type="http://schemas.openxmlformats.org/officeDocument/2006/relationships/image" Target="../media/image37.png"/><Relationship Id="rId10" Type="http://schemas.openxmlformats.org/officeDocument/2006/relationships/image" Target="../media/image28.png"/><Relationship Id="rId19" Type="http://schemas.openxmlformats.org/officeDocument/2006/relationships/image" Target="../media/image34.png"/><Relationship Id="rId4" Type="http://schemas.openxmlformats.org/officeDocument/2006/relationships/image" Target="../media/image23.png"/><Relationship Id="rId9" Type="http://schemas.openxmlformats.org/officeDocument/2006/relationships/image" Target="../media/image27.png"/><Relationship Id="rId14" Type="http://schemas.openxmlformats.org/officeDocument/2006/relationships/image" Target="../media/image30.png"/><Relationship Id="rId22"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svg"/></Relationships>
</file>

<file path=ppt/slides/_rels/slide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8.svg"/></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gif"/><Relationship Id="rId2" Type="http://schemas.openxmlformats.org/officeDocument/2006/relationships/notesSlide" Target="../notesSlides/notesSlide7.xml"/><Relationship Id="rId1" Type="http://schemas.openxmlformats.org/officeDocument/2006/relationships/slideLayout" Target="../slideLayouts/slideLayout3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39.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39.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8E65F3BF-D1B3-4F7A-AAC8-255D93C5F38F}"/>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chemeClr val="tx2">
                    <a:lumMod val="25000"/>
                  </a:schemeClr>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chemeClr val="tx2">
                  <a:lumMod val="25000"/>
                </a:schemeClr>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744" y="193370"/>
            <a:ext cx="4350240" cy="1325563"/>
          </a:xfrm>
        </p:spPr>
        <p:txBody>
          <a:bodyPr>
            <a:noAutofit/>
          </a:bodyPr>
          <a:lstStyle/>
          <a:p>
            <a:pPr algn="ctr"/>
            <a:r>
              <a:rPr lang="en-GB" sz="3600" b="1" dirty="0">
                <a:solidFill>
                  <a:schemeClr val="tx2">
                    <a:lumMod val="25000"/>
                  </a:schemeClr>
                </a:solidFill>
                <a:latin typeface="Century Gothic"/>
                <a:ea typeface="Century Gothic"/>
                <a:cs typeface="Century Gothic"/>
                <a:sym typeface="Century Gothic"/>
              </a:rPr>
              <a:t>Describing things </a:t>
            </a:r>
            <a:r>
              <a:rPr lang="en-GB" sz="3600" b="1">
                <a:solidFill>
                  <a:schemeClr val="tx2">
                    <a:lumMod val="25000"/>
                  </a:schemeClr>
                </a:solidFill>
                <a:latin typeface="Century Gothic"/>
                <a:ea typeface="Century Gothic"/>
                <a:cs typeface="Century Gothic"/>
                <a:sym typeface="Century Gothic"/>
              </a:rPr>
              <a:t>and people</a:t>
            </a:r>
            <a:br>
              <a:rPr lang="en-GB" sz="3600" dirty="0">
                <a:solidFill>
                  <a:srgbClr val="002060"/>
                </a:solidFill>
                <a:latin typeface="Arial"/>
                <a:cs typeface="Arial"/>
                <a:sym typeface="Arial"/>
              </a:rPr>
            </a:br>
            <a:endParaRPr lang="en-GB" sz="3600" dirty="0">
              <a:solidFill>
                <a:srgbClr val="002060"/>
              </a:solidFil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8F0C2F7A-216B-43A8-A849-7A82598C4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820" y="193370"/>
            <a:ext cx="5084505" cy="4359018"/>
          </a:xfrm>
          <a:prstGeom prst="rect">
            <a:avLst/>
          </a:prstGeom>
        </p:spPr>
      </p:pic>
      <p:pic>
        <p:nvPicPr>
          <p:cNvPr id="7" name="Picture 6" descr="Text&#10;&#10;Description automatically generated">
            <a:extLst>
              <a:ext uri="{FF2B5EF4-FFF2-40B4-BE49-F238E27FC236}">
                <a16:creationId xmlns:a16="http://schemas.microsoft.com/office/drawing/2014/main" id="{ACAC76CB-C61A-4A4D-9EB6-F6D6AB84A6B4}"/>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154" y="3663368"/>
            <a:ext cx="2092389" cy="1385570"/>
          </a:xfrm>
          <a:prstGeom prst="rect">
            <a:avLst/>
          </a:prstGeom>
        </p:spPr>
      </p:pic>
      <p:sp>
        <p:nvSpPr>
          <p:cNvPr id="8" name="Rectangle: Rounded Corners 7">
            <a:extLst>
              <a:ext uri="{FF2B5EF4-FFF2-40B4-BE49-F238E27FC236}">
                <a16:creationId xmlns:a16="http://schemas.microsoft.com/office/drawing/2014/main" id="{CFEB9666-660E-476C-A181-A006A3210B6F}"/>
              </a:ext>
            </a:extLst>
          </p:cNvPr>
          <p:cNvSpPr/>
          <p:nvPr/>
        </p:nvSpPr>
        <p:spPr>
          <a:xfrm>
            <a:off x="79154" y="1657358"/>
            <a:ext cx="4182613" cy="3391580"/>
          </a:xfrm>
          <a:prstGeom prst="roundRect">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Shape, rectangle, square&#10;&#10;Description automatically generated">
            <a:extLst>
              <a:ext uri="{FF2B5EF4-FFF2-40B4-BE49-F238E27FC236}">
                <a16:creationId xmlns:a16="http://schemas.microsoft.com/office/drawing/2014/main" id="{5B8F0985-2AC3-4212-9A39-341CDC642F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6773" y="1939899"/>
            <a:ext cx="1171242" cy="1766463"/>
          </a:xfrm>
          <a:prstGeom prst="rect">
            <a:avLst/>
          </a:prstGeom>
        </p:spPr>
      </p:pic>
      <p:pic>
        <p:nvPicPr>
          <p:cNvPr id="11" name="Picture 10">
            <a:extLst>
              <a:ext uri="{FF2B5EF4-FFF2-40B4-BE49-F238E27FC236}">
                <a16:creationId xmlns:a16="http://schemas.microsoft.com/office/drawing/2014/main" id="{68E3CFA3-B4F7-43D3-AC11-478DACE5B427}"/>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95112" y="3695554"/>
            <a:ext cx="1965254" cy="1110796"/>
          </a:xfrm>
          <a:prstGeom prst="rect">
            <a:avLst/>
          </a:prstGeom>
        </p:spPr>
      </p:pic>
      <p:pic>
        <p:nvPicPr>
          <p:cNvPr id="12" name="Graphic 11" descr="Cave Drawing with solid fill">
            <a:extLst>
              <a:ext uri="{FF2B5EF4-FFF2-40B4-BE49-F238E27FC236}">
                <a16:creationId xmlns:a16="http://schemas.microsoft.com/office/drawing/2014/main" id="{AB091818-DCFC-4D8D-A5D9-A228E6770AA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1445" y="2318067"/>
            <a:ext cx="914400" cy="914400"/>
          </a:xfrm>
          <a:prstGeom prst="rect">
            <a:avLst/>
          </a:prstGeom>
        </p:spPr>
      </p:pic>
      <p:pic>
        <p:nvPicPr>
          <p:cNvPr id="13" name="Picture 12">
            <a:extLst>
              <a:ext uri="{FF2B5EF4-FFF2-40B4-BE49-F238E27FC236}">
                <a16:creationId xmlns:a16="http://schemas.microsoft.com/office/drawing/2014/main" id="{389D768A-9EAF-46F0-90A2-D70A335CC3E4}"/>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2731769" y="3004789"/>
            <a:ext cx="1171243" cy="976035"/>
          </a:xfrm>
          <a:prstGeom prst="rect">
            <a:avLst/>
          </a:prstGeom>
        </p:spPr>
      </p:pic>
      <p:pic>
        <p:nvPicPr>
          <p:cNvPr id="14" name="Picture 13" descr="Text&#10;&#10;Description automatically generated">
            <a:extLst>
              <a:ext uri="{FF2B5EF4-FFF2-40B4-BE49-F238E27FC236}">
                <a16:creationId xmlns:a16="http://schemas.microsoft.com/office/drawing/2014/main" id="{EAD2204E-70C5-4135-B0E9-C2DA21CDCFB3}"/>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41866" y="4177175"/>
            <a:ext cx="1155119" cy="76491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37" name="Table 36">
            <a:extLst>
              <a:ext uri="{FF2B5EF4-FFF2-40B4-BE49-F238E27FC236}">
                <a16:creationId xmlns:a16="http://schemas.microsoft.com/office/drawing/2014/main" id="{AB3A997F-1C44-4008-ACA5-74B40F32CF87}"/>
              </a:ext>
            </a:extLst>
          </p:cNvPr>
          <p:cNvGraphicFramePr>
            <a:graphicFrameLocks noGrp="1"/>
          </p:cNvGraphicFramePr>
          <p:nvPr/>
        </p:nvGraphicFramePr>
        <p:xfrm>
          <a:off x="6785687" y="1526443"/>
          <a:ext cx="4064000" cy="818901"/>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tblGrid>
              <a:tr h="818901">
                <a:tc>
                  <a:txBody>
                    <a:bodyPr/>
                    <a:lstStyle/>
                    <a:p>
                      <a:pPr algn="ctr"/>
                      <a:r>
                        <a:rPr lang="en-GB" sz="2000" b="1" dirty="0">
                          <a:solidFill>
                            <a:srgbClr val="002060"/>
                          </a:solidFill>
                          <a:latin typeface="Century Gothic" panose="020B0502020202020204" pitchFamily="34" charset="0"/>
                        </a:rPr>
                        <a:t>When asked, say you have these:</a:t>
                      </a:r>
                      <a:endParaRPr lang="en-GB" sz="2000" b="1" i="1"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3401956" y="71649"/>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a:ea typeface="+mj-ea"/>
                <a:cs typeface="+mj-cs"/>
                <a:sym typeface="Century Gothic"/>
              </a:rPr>
              <a:t>Partenaire</a:t>
            </a:r>
            <a:r>
              <a:rPr kumimoji="0" lang="en-GB" sz="3200" b="0" i="0" u="none" strike="noStrike" kern="1200" cap="none" spc="0" normalizeH="0" baseline="0" noProof="0" dirty="0">
                <a:ln>
                  <a:noFill/>
                </a:ln>
                <a:solidFill>
                  <a:srgbClr val="002060"/>
                </a:solidFill>
                <a:effectLst/>
                <a:uLnTx/>
                <a:uFillTx/>
                <a:latin typeface="Century Gothic"/>
                <a:ea typeface="+mj-ea"/>
                <a:cs typeface="+mj-cs"/>
                <a:sym typeface="Century Gothic"/>
              </a:rPr>
              <a:t> A</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1052313" y="1155671"/>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graphicFrame>
        <p:nvGraphicFramePr>
          <p:cNvPr id="40" name="Table 39">
            <a:extLst>
              <a:ext uri="{FF2B5EF4-FFF2-40B4-BE49-F238E27FC236}">
                <a16:creationId xmlns:a16="http://schemas.microsoft.com/office/drawing/2014/main" id="{40806533-1F45-4980-BCE4-8659D63222C5}"/>
              </a:ext>
            </a:extLst>
          </p:cNvPr>
          <p:cNvGraphicFramePr>
            <a:graphicFrameLocks noGrp="1"/>
          </p:cNvGraphicFramePr>
          <p:nvPr/>
        </p:nvGraphicFramePr>
        <p:xfrm>
          <a:off x="320334" y="1544952"/>
          <a:ext cx="4751396" cy="797257"/>
        </p:xfrm>
        <a:graphic>
          <a:graphicData uri="http://schemas.openxmlformats.org/drawingml/2006/table">
            <a:tbl>
              <a:tblPr firstRow="1" bandRow="1">
                <a:tableStyleId>{5940675A-B579-460E-94D1-54222C63F5DA}</a:tableStyleId>
              </a:tblPr>
              <a:tblGrid>
                <a:gridCol w="4751396">
                  <a:extLst>
                    <a:ext uri="{9D8B030D-6E8A-4147-A177-3AD203B41FA5}">
                      <a16:colId xmlns:a16="http://schemas.microsoft.com/office/drawing/2014/main" val="20000"/>
                    </a:ext>
                  </a:extLst>
                </a:gridCol>
              </a:tblGrid>
              <a:tr h="797257">
                <a:tc>
                  <a:txBody>
                    <a:bodyPr/>
                    <a:lstStyle/>
                    <a:p>
                      <a:pPr algn="ctr"/>
                      <a:r>
                        <a:rPr lang="en-GB" sz="2000" b="1" dirty="0">
                          <a:solidFill>
                            <a:srgbClr val="002060"/>
                          </a:solidFill>
                          <a:latin typeface="Century Gothic" panose="020B0502020202020204" pitchFamily="34" charset="0"/>
                        </a:rPr>
                        <a:t>Ask your partner if s/he has these things and circle the ones s/he has:</a:t>
                      </a:r>
                      <a:endParaRPr lang="en-GB" sz="2000" b="1" i="1"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41" name="TextBox 40">
            <a:extLst>
              <a:ext uri="{FF2B5EF4-FFF2-40B4-BE49-F238E27FC236}">
                <a16:creationId xmlns:a16="http://schemas.microsoft.com/office/drawing/2014/main" id="{C4A2DD7E-AD57-46CD-8E07-89212C9F07C8}"/>
              </a:ext>
            </a:extLst>
          </p:cNvPr>
          <p:cNvSpPr txBox="1"/>
          <p:nvPr/>
        </p:nvSpPr>
        <p:spPr>
          <a:xfrm>
            <a:off x="238112" y="976910"/>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Round 1</a:t>
            </a:r>
          </a:p>
        </p:txBody>
      </p:sp>
      <p:sp>
        <p:nvSpPr>
          <p:cNvPr id="42" name="TextBox 41">
            <a:extLst>
              <a:ext uri="{FF2B5EF4-FFF2-40B4-BE49-F238E27FC236}">
                <a16:creationId xmlns:a16="http://schemas.microsoft.com/office/drawing/2014/main" id="{CDD133ED-BC93-4E03-84D8-D477154B148B}"/>
              </a:ext>
            </a:extLst>
          </p:cNvPr>
          <p:cNvSpPr txBox="1"/>
          <p:nvPr/>
        </p:nvSpPr>
        <p:spPr>
          <a:xfrm>
            <a:off x="6785687" y="976910"/>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Round 2</a:t>
            </a:r>
          </a:p>
        </p:txBody>
      </p:sp>
      <p:pic>
        <p:nvPicPr>
          <p:cNvPr id="16" name="Picture 15" descr="Icon&#10;&#10;Description automatically generated with low confidence">
            <a:extLst>
              <a:ext uri="{FF2B5EF4-FFF2-40B4-BE49-F238E27FC236}">
                <a16:creationId xmlns:a16="http://schemas.microsoft.com/office/drawing/2014/main" id="{D2389012-0FC3-4C42-AC7A-3B7DA9286B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2296" y="3230352"/>
            <a:ext cx="1219867" cy="609934"/>
          </a:xfrm>
          <a:prstGeom prst="rect">
            <a:avLst/>
          </a:prstGeom>
        </p:spPr>
      </p:pic>
      <p:sp>
        <p:nvSpPr>
          <p:cNvPr id="19" name="Google Shape;167;p2">
            <a:extLst>
              <a:ext uri="{FF2B5EF4-FFF2-40B4-BE49-F238E27FC236}">
                <a16:creationId xmlns:a16="http://schemas.microsoft.com/office/drawing/2014/main" id="{236DFE82-D8CA-42D7-ACC8-0A1FAEAE323A}"/>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0" name="Graphic 19" descr="Image with solid fill">
            <a:extLst>
              <a:ext uri="{FF2B5EF4-FFF2-40B4-BE49-F238E27FC236}">
                <a16:creationId xmlns:a16="http://schemas.microsoft.com/office/drawing/2014/main" id="{8E01052F-4315-45BB-8081-2F217D75A07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00925" y="2587898"/>
            <a:ext cx="1692130" cy="1692130"/>
          </a:xfrm>
          <a:prstGeom prst="rect">
            <a:avLst/>
          </a:prstGeom>
        </p:spPr>
      </p:pic>
      <p:pic>
        <p:nvPicPr>
          <p:cNvPr id="21" name="Picture 20">
            <a:extLst>
              <a:ext uri="{FF2B5EF4-FFF2-40B4-BE49-F238E27FC236}">
                <a16:creationId xmlns:a16="http://schemas.microsoft.com/office/drawing/2014/main" id="{EFC221BE-6B3C-4E63-AA02-1FF45946A71D}"/>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9628709" y="4882699"/>
            <a:ext cx="1779350" cy="1482791"/>
          </a:xfrm>
          <a:prstGeom prst="rect">
            <a:avLst/>
          </a:prstGeom>
        </p:spPr>
      </p:pic>
      <p:pic>
        <p:nvPicPr>
          <p:cNvPr id="22" name="Picture 21" descr="Text&#10;&#10;Description automatically generated">
            <a:extLst>
              <a:ext uri="{FF2B5EF4-FFF2-40B4-BE49-F238E27FC236}">
                <a16:creationId xmlns:a16="http://schemas.microsoft.com/office/drawing/2014/main" id="{871576AC-E5C5-432B-97F8-6B604AAEDE3E}"/>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1074" y="3139750"/>
            <a:ext cx="2092389" cy="1385570"/>
          </a:xfrm>
          <a:prstGeom prst="rect">
            <a:avLst/>
          </a:prstGeom>
        </p:spPr>
      </p:pic>
      <p:pic>
        <p:nvPicPr>
          <p:cNvPr id="23" name="Picture 22">
            <a:extLst>
              <a:ext uri="{FF2B5EF4-FFF2-40B4-BE49-F238E27FC236}">
                <a16:creationId xmlns:a16="http://schemas.microsoft.com/office/drawing/2014/main" id="{95B2DE80-5862-4FE0-8E1C-E9B604C352A8}"/>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3247875" y="2467788"/>
            <a:ext cx="1952625" cy="2333625"/>
          </a:xfrm>
          <a:prstGeom prst="rect">
            <a:avLst/>
          </a:prstGeom>
        </p:spPr>
      </p:pic>
      <p:pic>
        <p:nvPicPr>
          <p:cNvPr id="24" name="Graphic 23" descr="Cave Drawing with solid fill">
            <a:extLst>
              <a:ext uri="{FF2B5EF4-FFF2-40B4-BE49-F238E27FC236}">
                <a16:creationId xmlns:a16="http://schemas.microsoft.com/office/drawing/2014/main" id="{83A87C19-1F83-406C-8A32-7DE2BEE9BC4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48783" y="4900718"/>
            <a:ext cx="1217044" cy="1217044"/>
          </a:xfrm>
          <a:prstGeom prst="rect">
            <a:avLst/>
          </a:prstGeom>
        </p:spPr>
      </p:pic>
      <p:pic>
        <p:nvPicPr>
          <p:cNvPr id="25" name="Picture 24">
            <a:extLst>
              <a:ext uri="{FF2B5EF4-FFF2-40B4-BE49-F238E27FC236}">
                <a16:creationId xmlns:a16="http://schemas.microsoft.com/office/drawing/2014/main" id="{D15F5735-0C3A-48A8-9993-D94D7509D376}"/>
              </a:ext>
            </a:extLst>
          </p:cNvPr>
          <p:cNvPicPr>
            <a:picLocks noChangeAspect="1"/>
          </p:cNvPicPr>
          <p:nvPr/>
        </p:nvPicPr>
        <p:blipFill>
          <a:blip r:embed="rId12">
            <a:clrChange>
              <a:clrFrom>
                <a:srgbClr val="FEFEFE"/>
              </a:clrFrom>
              <a:clrTo>
                <a:srgbClr val="FEFEFE">
                  <a:alpha val="0"/>
                </a:srgbClr>
              </a:clrTo>
            </a:clrChange>
          </a:blip>
          <a:stretch>
            <a:fillRect/>
          </a:stretch>
        </p:blipFill>
        <p:spPr>
          <a:xfrm>
            <a:off x="7522238" y="4507080"/>
            <a:ext cx="1259362" cy="1858410"/>
          </a:xfrm>
          <a:prstGeom prst="rect">
            <a:avLst/>
          </a:prstGeom>
        </p:spPr>
      </p:pic>
      <p:grpSp>
        <p:nvGrpSpPr>
          <p:cNvPr id="28" name="Group 27">
            <a:extLst>
              <a:ext uri="{FF2B5EF4-FFF2-40B4-BE49-F238E27FC236}">
                <a16:creationId xmlns:a16="http://schemas.microsoft.com/office/drawing/2014/main" id="{A6AE9DEC-0D4B-4D70-8427-BA6D7829E2FD}"/>
              </a:ext>
            </a:extLst>
          </p:cNvPr>
          <p:cNvGrpSpPr/>
          <p:nvPr/>
        </p:nvGrpSpPr>
        <p:grpSpPr>
          <a:xfrm>
            <a:off x="2963463" y="5313048"/>
            <a:ext cx="2321738" cy="797258"/>
            <a:chOff x="2154254" y="4816717"/>
            <a:chExt cx="3739525" cy="1329888"/>
          </a:xfrm>
        </p:grpSpPr>
        <p:pic>
          <p:nvPicPr>
            <p:cNvPr id="29" name="Picture 28" descr="Graphical user interface, application&#10;&#10;Description automatically generated">
              <a:extLst>
                <a:ext uri="{FF2B5EF4-FFF2-40B4-BE49-F238E27FC236}">
                  <a16:creationId xmlns:a16="http://schemas.microsoft.com/office/drawing/2014/main" id="{40A323FF-67B8-4B64-B825-5F2F0EFD660A}"/>
                </a:ext>
              </a:extLst>
            </p:cNvPr>
            <p:cNvPicPr>
              <a:picLocks noChangeAspect="1"/>
            </p:cNvPicPr>
            <p:nvPr/>
          </p:nvPicPr>
          <p:blipFill rotWithShape="1">
            <a:blip r:embed="rId13">
              <a:extLst>
                <a:ext uri="{28A0092B-C50C-407E-A947-70E740481C1C}">
                  <a14:useLocalDpi xmlns:a14="http://schemas.microsoft.com/office/drawing/2010/main" val="0"/>
                </a:ext>
              </a:extLst>
            </a:blip>
            <a:srcRect l="35070" t="5555" r="37139" b="7325"/>
            <a:stretch/>
          </p:blipFill>
          <p:spPr>
            <a:xfrm>
              <a:off x="3547549" y="4870961"/>
              <a:ext cx="709619" cy="1275644"/>
            </a:xfrm>
            <a:prstGeom prst="rect">
              <a:avLst/>
            </a:prstGeom>
          </p:spPr>
        </p:pic>
        <p:pic>
          <p:nvPicPr>
            <p:cNvPr id="30" name="Picture 29" descr="A picture containing text, table, silhouette&#10;&#10;Description automatically generated">
              <a:extLst>
                <a:ext uri="{FF2B5EF4-FFF2-40B4-BE49-F238E27FC236}">
                  <a16:creationId xmlns:a16="http://schemas.microsoft.com/office/drawing/2014/main" id="{C752714C-AC9A-472F-A808-D56383D0AB3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94327" y="4861366"/>
              <a:ext cx="1299452" cy="1285239"/>
            </a:xfrm>
            <a:prstGeom prst="rect">
              <a:avLst/>
            </a:prstGeom>
          </p:spPr>
        </p:pic>
        <p:pic>
          <p:nvPicPr>
            <p:cNvPr id="31" name="Picture 30" descr="Shape&#10;&#10;Description automatically generated">
              <a:extLst>
                <a:ext uri="{FF2B5EF4-FFF2-40B4-BE49-F238E27FC236}">
                  <a16:creationId xmlns:a16="http://schemas.microsoft.com/office/drawing/2014/main" id="{A37606D7-9C71-4705-94D9-BBF7CC2224C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54254" y="4816717"/>
              <a:ext cx="1148018" cy="1037701"/>
            </a:xfrm>
            <a:prstGeom prst="rect">
              <a:avLst/>
            </a:prstGeom>
          </p:spPr>
        </p:pic>
      </p:grpSp>
    </p:spTree>
    <p:extLst>
      <p:ext uri="{BB962C8B-B14F-4D97-AF65-F5344CB8AC3E}">
        <p14:creationId xmlns:p14="http://schemas.microsoft.com/office/powerpoint/2010/main" val="2303379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37" name="Table 36">
            <a:extLst>
              <a:ext uri="{FF2B5EF4-FFF2-40B4-BE49-F238E27FC236}">
                <a16:creationId xmlns:a16="http://schemas.microsoft.com/office/drawing/2014/main" id="{AB3A997F-1C44-4008-ACA5-74B40F32CF87}"/>
              </a:ext>
            </a:extLst>
          </p:cNvPr>
          <p:cNvGraphicFramePr>
            <a:graphicFrameLocks noGrp="1"/>
          </p:cNvGraphicFramePr>
          <p:nvPr/>
        </p:nvGraphicFramePr>
        <p:xfrm>
          <a:off x="6785687" y="1526443"/>
          <a:ext cx="4064000" cy="818901"/>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tblGrid>
              <a:tr h="818901">
                <a:tc>
                  <a:txBody>
                    <a:bodyPr/>
                    <a:lstStyle/>
                    <a:p>
                      <a:pPr algn="ctr"/>
                      <a:r>
                        <a:rPr lang="en-GB" sz="2000" b="1" dirty="0">
                          <a:solidFill>
                            <a:srgbClr val="002060"/>
                          </a:solidFill>
                          <a:latin typeface="Century Gothic" panose="020B0502020202020204" pitchFamily="34" charset="0"/>
                        </a:rPr>
                        <a:t>When asked, say you have these:</a:t>
                      </a:r>
                      <a:endParaRPr lang="en-GB" sz="2000" b="1" i="1"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3401956" y="71649"/>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a:ea typeface="+mj-ea"/>
                <a:cs typeface="+mj-cs"/>
                <a:sym typeface="Century Gothic"/>
              </a:rPr>
              <a:t>Partenaire</a:t>
            </a:r>
            <a:r>
              <a:rPr kumimoji="0" lang="en-GB" sz="3200" b="0" i="0" u="none" strike="noStrike" kern="1200" cap="none" spc="0" normalizeH="0" baseline="0" noProof="0" dirty="0">
                <a:ln>
                  <a:noFill/>
                </a:ln>
                <a:solidFill>
                  <a:srgbClr val="002060"/>
                </a:solidFill>
                <a:effectLst/>
                <a:uLnTx/>
                <a:uFillTx/>
                <a:latin typeface="Century Gothic"/>
                <a:ea typeface="+mj-ea"/>
                <a:cs typeface="+mj-cs"/>
                <a:sym typeface="Century Gothic"/>
              </a:rPr>
              <a:t> B</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1052313" y="1155671"/>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graphicFrame>
        <p:nvGraphicFramePr>
          <p:cNvPr id="40" name="Table 39">
            <a:extLst>
              <a:ext uri="{FF2B5EF4-FFF2-40B4-BE49-F238E27FC236}">
                <a16:creationId xmlns:a16="http://schemas.microsoft.com/office/drawing/2014/main" id="{40806533-1F45-4980-BCE4-8659D63222C5}"/>
              </a:ext>
            </a:extLst>
          </p:cNvPr>
          <p:cNvGraphicFramePr>
            <a:graphicFrameLocks noGrp="1"/>
          </p:cNvGraphicFramePr>
          <p:nvPr/>
        </p:nvGraphicFramePr>
        <p:xfrm>
          <a:off x="320334" y="1544952"/>
          <a:ext cx="4751396" cy="797257"/>
        </p:xfrm>
        <a:graphic>
          <a:graphicData uri="http://schemas.openxmlformats.org/drawingml/2006/table">
            <a:tbl>
              <a:tblPr firstRow="1" bandRow="1">
                <a:tableStyleId>{5940675A-B579-460E-94D1-54222C63F5DA}</a:tableStyleId>
              </a:tblPr>
              <a:tblGrid>
                <a:gridCol w="4751396">
                  <a:extLst>
                    <a:ext uri="{9D8B030D-6E8A-4147-A177-3AD203B41FA5}">
                      <a16:colId xmlns:a16="http://schemas.microsoft.com/office/drawing/2014/main" val="20000"/>
                    </a:ext>
                  </a:extLst>
                </a:gridCol>
              </a:tblGrid>
              <a:tr h="797257">
                <a:tc>
                  <a:txBody>
                    <a:bodyPr/>
                    <a:lstStyle/>
                    <a:p>
                      <a:pPr algn="ctr"/>
                      <a:r>
                        <a:rPr lang="en-GB" sz="2000" b="1" dirty="0">
                          <a:solidFill>
                            <a:srgbClr val="002060"/>
                          </a:solidFill>
                          <a:latin typeface="Century Gothic" panose="020B0502020202020204" pitchFamily="34" charset="0"/>
                        </a:rPr>
                        <a:t>Ask your partner if s/he has these things and circle the ones s/he has:</a:t>
                      </a:r>
                      <a:endParaRPr lang="en-GB" sz="2000" b="1" i="1"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41" name="TextBox 40">
            <a:extLst>
              <a:ext uri="{FF2B5EF4-FFF2-40B4-BE49-F238E27FC236}">
                <a16:creationId xmlns:a16="http://schemas.microsoft.com/office/drawing/2014/main" id="{C4A2DD7E-AD57-46CD-8E07-89212C9F07C8}"/>
              </a:ext>
            </a:extLst>
          </p:cNvPr>
          <p:cNvSpPr txBox="1"/>
          <p:nvPr/>
        </p:nvSpPr>
        <p:spPr>
          <a:xfrm>
            <a:off x="238112" y="976910"/>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Round 1</a:t>
            </a:r>
          </a:p>
        </p:txBody>
      </p:sp>
      <p:sp>
        <p:nvSpPr>
          <p:cNvPr id="42" name="TextBox 41">
            <a:extLst>
              <a:ext uri="{FF2B5EF4-FFF2-40B4-BE49-F238E27FC236}">
                <a16:creationId xmlns:a16="http://schemas.microsoft.com/office/drawing/2014/main" id="{CDD133ED-BC93-4E03-84D8-D477154B148B}"/>
              </a:ext>
            </a:extLst>
          </p:cNvPr>
          <p:cNvSpPr txBox="1"/>
          <p:nvPr/>
        </p:nvSpPr>
        <p:spPr>
          <a:xfrm>
            <a:off x="6785687" y="976910"/>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Round 2</a:t>
            </a:r>
          </a:p>
        </p:txBody>
      </p:sp>
      <p:sp>
        <p:nvSpPr>
          <p:cNvPr id="19" name="Google Shape;167;p2">
            <a:extLst>
              <a:ext uri="{FF2B5EF4-FFF2-40B4-BE49-F238E27FC236}">
                <a16:creationId xmlns:a16="http://schemas.microsoft.com/office/drawing/2014/main" id="{ADC1E97B-6E4B-4422-BCC2-414D57B64D05}"/>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0" name="Picture 19" descr="Text&#10;&#10;Description automatically generated">
            <a:extLst>
              <a:ext uri="{FF2B5EF4-FFF2-40B4-BE49-F238E27FC236}">
                <a16:creationId xmlns:a16="http://schemas.microsoft.com/office/drawing/2014/main" id="{844821D0-9E15-43D2-8F4A-C675188D92A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35775" y="4911112"/>
            <a:ext cx="2092389" cy="1385570"/>
          </a:xfrm>
          <a:prstGeom prst="rect">
            <a:avLst/>
          </a:prstGeom>
        </p:spPr>
      </p:pic>
      <p:pic>
        <p:nvPicPr>
          <p:cNvPr id="22" name="Picture 21">
            <a:extLst>
              <a:ext uri="{FF2B5EF4-FFF2-40B4-BE49-F238E27FC236}">
                <a16:creationId xmlns:a16="http://schemas.microsoft.com/office/drawing/2014/main" id="{772FC03F-CA2C-49FB-9D4C-CBCCB5E2340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795358" y="4286720"/>
            <a:ext cx="1952625" cy="2333625"/>
          </a:xfrm>
          <a:prstGeom prst="rect">
            <a:avLst/>
          </a:prstGeom>
        </p:spPr>
      </p:pic>
      <p:pic>
        <p:nvPicPr>
          <p:cNvPr id="23" name="Graphic 22" descr="Cave Drawing with solid fill">
            <a:extLst>
              <a:ext uri="{FF2B5EF4-FFF2-40B4-BE49-F238E27FC236}">
                <a16:creationId xmlns:a16="http://schemas.microsoft.com/office/drawing/2014/main" id="{A8B1209F-2ECF-4824-AEEC-D28874DD486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30425" y="2802119"/>
            <a:ext cx="1217044" cy="1217044"/>
          </a:xfrm>
          <a:prstGeom prst="rect">
            <a:avLst/>
          </a:prstGeom>
        </p:spPr>
      </p:pic>
      <p:grpSp>
        <p:nvGrpSpPr>
          <p:cNvPr id="24" name="Group 23">
            <a:extLst>
              <a:ext uri="{FF2B5EF4-FFF2-40B4-BE49-F238E27FC236}">
                <a16:creationId xmlns:a16="http://schemas.microsoft.com/office/drawing/2014/main" id="{BFD0769B-5ABA-4624-B950-7D5C4B671572}"/>
              </a:ext>
            </a:extLst>
          </p:cNvPr>
          <p:cNvGrpSpPr/>
          <p:nvPr/>
        </p:nvGrpSpPr>
        <p:grpSpPr>
          <a:xfrm>
            <a:off x="6906956" y="3016555"/>
            <a:ext cx="2321738" cy="797258"/>
            <a:chOff x="2154254" y="4816717"/>
            <a:chExt cx="3739525" cy="1329888"/>
          </a:xfrm>
        </p:grpSpPr>
        <p:pic>
          <p:nvPicPr>
            <p:cNvPr id="25" name="Picture 24" descr="Graphical user interface, application&#10;&#10;Description automatically generated">
              <a:extLst>
                <a:ext uri="{FF2B5EF4-FFF2-40B4-BE49-F238E27FC236}">
                  <a16:creationId xmlns:a16="http://schemas.microsoft.com/office/drawing/2014/main" id="{78DFEA28-B448-419A-91FF-FEBCE87C8667}"/>
                </a:ext>
              </a:extLst>
            </p:cNvPr>
            <p:cNvPicPr>
              <a:picLocks noChangeAspect="1"/>
            </p:cNvPicPr>
            <p:nvPr/>
          </p:nvPicPr>
          <p:blipFill rotWithShape="1">
            <a:blip r:embed="rId8">
              <a:extLst>
                <a:ext uri="{28A0092B-C50C-407E-A947-70E740481C1C}">
                  <a14:useLocalDpi xmlns:a14="http://schemas.microsoft.com/office/drawing/2010/main" val="0"/>
                </a:ext>
              </a:extLst>
            </a:blip>
            <a:srcRect l="35070" t="5555" r="37139" b="7325"/>
            <a:stretch/>
          </p:blipFill>
          <p:spPr>
            <a:xfrm>
              <a:off x="3547549" y="4870961"/>
              <a:ext cx="709619" cy="1275644"/>
            </a:xfrm>
            <a:prstGeom prst="rect">
              <a:avLst/>
            </a:prstGeom>
          </p:spPr>
        </p:pic>
        <p:pic>
          <p:nvPicPr>
            <p:cNvPr id="26" name="Picture 25" descr="A picture containing text, table, silhouette&#10;&#10;Description automatically generated">
              <a:extLst>
                <a:ext uri="{FF2B5EF4-FFF2-40B4-BE49-F238E27FC236}">
                  <a16:creationId xmlns:a16="http://schemas.microsoft.com/office/drawing/2014/main" id="{4A9422D0-66EB-498C-9F31-741283A047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4327" y="4861366"/>
              <a:ext cx="1299452" cy="1285239"/>
            </a:xfrm>
            <a:prstGeom prst="rect">
              <a:avLst/>
            </a:prstGeom>
          </p:spPr>
        </p:pic>
        <p:pic>
          <p:nvPicPr>
            <p:cNvPr id="27" name="Picture 26" descr="Shape&#10;&#10;Description automatically generated">
              <a:extLst>
                <a:ext uri="{FF2B5EF4-FFF2-40B4-BE49-F238E27FC236}">
                  <a16:creationId xmlns:a16="http://schemas.microsoft.com/office/drawing/2014/main" id="{0ECA5D8A-84F5-4577-B4C1-37F456B94D9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54254" y="4816717"/>
              <a:ext cx="1148018" cy="1037701"/>
            </a:xfrm>
            <a:prstGeom prst="rect">
              <a:avLst/>
            </a:prstGeom>
          </p:spPr>
        </p:pic>
      </p:grpSp>
      <p:pic>
        <p:nvPicPr>
          <p:cNvPr id="28" name="Picture 27" descr="Icon&#10;&#10;Description automatically generated with low confidence">
            <a:extLst>
              <a:ext uri="{FF2B5EF4-FFF2-40B4-BE49-F238E27FC236}">
                <a16:creationId xmlns:a16="http://schemas.microsoft.com/office/drawing/2014/main" id="{8548EBCC-DA51-4619-83E4-F19C1214101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89854" y="5448591"/>
            <a:ext cx="1219867" cy="609934"/>
          </a:xfrm>
          <a:prstGeom prst="rect">
            <a:avLst/>
          </a:prstGeom>
        </p:spPr>
      </p:pic>
      <p:pic>
        <p:nvPicPr>
          <p:cNvPr id="29" name="Graphic 28" descr="Image with solid fill">
            <a:extLst>
              <a:ext uri="{FF2B5EF4-FFF2-40B4-BE49-F238E27FC236}">
                <a16:creationId xmlns:a16="http://schemas.microsoft.com/office/drawing/2014/main" id="{7DEE9B01-26D9-477E-8162-D4CADAAD44B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40863" y="4564080"/>
            <a:ext cx="1692130" cy="1692130"/>
          </a:xfrm>
          <a:prstGeom prst="rect">
            <a:avLst/>
          </a:prstGeom>
        </p:spPr>
      </p:pic>
      <p:pic>
        <p:nvPicPr>
          <p:cNvPr id="30" name="Picture 29">
            <a:extLst>
              <a:ext uri="{FF2B5EF4-FFF2-40B4-BE49-F238E27FC236}">
                <a16:creationId xmlns:a16="http://schemas.microsoft.com/office/drawing/2014/main" id="{F0403B31-A972-4E03-AD66-33848C4E7C05}"/>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553643" y="2786110"/>
            <a:ext cx="1779350" cy="1482791"/>
          </a:xfrm>
          <a:prstGeom prst="rect">
            <a:avLst/>
          </a:prstGeom>
        </p:spPr>
      </p:pic>
      <p:pic>
        <p:nvPicPr>
          <p:cNvPr id="31" name="Picture 30">
            <a:extLst>
              <a:ext uri="{FF2B5EF4-FFF2-40B4-BE49-F238E27FC236}">
                <a16:creationId xmlns:a16="http://schemas.microsoft.com/office/drawing/2014/main" id="{9F7B8DFA-20C5-4855-B9D9-507C4920CD22}"/>
              </a:ext>
            </a:extLst>
          </p:cNvPr>
          <p:cNvPicPr>
            <a:picLocks noChangeAspect="1"/>
          </p:cNvPicPr>
          <p:nvPr/>
        </p:nvPicPr>
        <p:blipFill>
          <a:blip r:embed="rId15">
            <a:clrChange>
              <a:clrFrom>
                <a:srgbClr val="FEFEFE"/>
              </a:clrFrom>
              <a:clrTo>
                <a:srgbClr val="FEFEFE">
                  <a:alpha val="0"/>
                </a:srgbClr>
              </a:clrTo>
            </a:clrChange>
          </a:blip>
          <a:stretch>
            <a:fillRect/>
          </a:stretch>
        </p:blipFill>
        <p:spPr>
          <a:xfrm>
            <a:off x="3464427" y="2705670"/>
            <a:ext cx="1259362" cy="1858410"/>
          </a:xfrm>
          <a:prstGeom prst="rect">
            <a:avLst/>
          </a:prstGeom>
        </p:spPr>
      </p:pic>
    </p:spTree>
    <p:extLst>
      <p:ext uri="{BB962C8B-B14F-4D97-AF65-F5344CB8AC3E}">
        <p14:creationId xmlns:p14="http://schemas.microsoft.com/office/powerpoint/2010/main" val="1276982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22" name="Table 4">
            <a:extLst>
              <a:ext uri="{FF2B5EF4-FFF2-40B4-BE49-F238E27FC236}">
                <a16:creationId xmlns:a16="http://schemas.microsoft.com/office/drawing/2014/main" id="{76C84F4D-EC90-4E51-ADB1-E68DFF4A6B7B}"/>
              </a:ext>
            </a:extLst>
          </p:cNvPr>
          <p:cNvGraphicFramePr>
            <a:graphicFrameLocks noGrp="1"/>
          </p:cNvGraphicFramePr>
          <p:nvPr>
            <p:extLst>
              <p:ext uri="{D42A27DB-BD31-4B8C-83A1-F6EECF244321}">
                <p14:modId xmlns:p14="http://schemas.microsoft.com/office/powerpoint/2010/main" val="1550224096"/>
              </p:ext>
            </p:extLst>
          </p:nvPr>
        </p:nvGraphicFramePr>
        <p:xfrm>
          <a:off x="447432" y="686823"/>
          <a:ext cx="9810698" cy="5168388"/>
        </p:xfrm>
        <a:graphic>
          <a:graphicData uri="http://schemas.openxmlformats.org/drawingml/2006/table">
            <a:tbl>
              <a:tblPr firstRow="1" bandRow="1"/>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le mot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err="1">
                          <a:solidFill>
                            <a:srgbClr val="002060"/>
                          </a:solidFill>
                          <a:latin typeface="Century Gothic" panose="020B0502020202020204" pitchFamily="34" charset="0"/>
                        </a:rPr>
                        <a:t>dessiner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err="1">
                          <a:solidFill>
                            <a:srgbClr val="002060"/>
                          </a:solidFill>
                          <a:latin typeface="Century Gothic" panose="020B0502020202020204" pitchFamily="34" charset="0"/>
                        </a:rPr>
                        <a:t>présenter</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le pays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err="1">
                          <a:solidFill>
                            <a:srgbClr val="002060"/>
                          </a:solidFill>
                          <a:latin typeface="Century Gothic" panose="020B0502020202020204" pitchFamily="34" charset="0"/>
                        </a:rPr>
                        <a:t>chercher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à</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rester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ce</a:t>
                      </a:r>
                      <a:r>
                        <a:rPr lang="en-GB" sz="2400" b="1" dirty="0">
                          <a:solidFill>
                            <a:srgbClr val="002060"/>
                          </a:solidFill>
                          <a:latin typeface="Century Gothic" panose="020B0502020202020204" pitchFamily="34" charset="0"/>
                        </a:rPr>
                        <a:t> moment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souvent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le voyage</a:t>
                      </a: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montrer</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arriver</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198778360"/>
                  </a:ext>
                </a:extLst>
              </a:tr>
              <a:tr h="861398">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blanche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le magazine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porte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noire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err="1">
                          <a:solidFill>
                            <a:srgbClr val="002060"/>
                          </a:solidFill>
                          <a:latin typeface="Century Gothic" panose="020B0502020202020204" pitchFamily="34" charset="0"/>
                        </a:rPr>
                        <a:t>blanc</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noir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pic>
        <p:nvPicPr>
          <p:cNvPr id="23" name="Picture 22">
            <a:extLst>
              <a:ext uri="{FF2B5EF4-FFF2-40B4-BE49-F238E27FC236}">
                <a16:creationId xmlns:a16="http://schemas.microsoft.com/office/drawing/2014/main" id="{E170CA23-DE55-4FF4-BA89-9CE4D1E630D1}"/>
              </a:ext>
            </a:extLst>
          </p:cNvPr>
          <p:cNvPicPr>
            <a:picLocks noChangeAspect="1"/>
          </p:cNvPicPr>
          <p:nvPr/>
        </p:nvPicPr>
        <p:blipFill>
          <a:blip r:embed="rId5"/>
          <a:stretch>
            <a:fillRect/>
          </a:stretch>
        </p:blipFill>
        <p:spPr>
          <a:xfrm>
            <a:off x="789772" y="2584797"/>
            <a:ext cx="1186070" cy="1080360"/>
          </a:xfrm>
          <a:prstGeom prst="rect">
            <a:avLst/>
          </a:prstGeom>
        </p:spPr>
      </p:pic>
      <p:pic>
        <p:nvPicPr>
          <p:cNvPr id="24" name="Picture 23" descr="Icon&#10;&#10;Description automatically generated">
            <a:extLst>
              <a:ext uri="{FF2B5EF4-FFF2-40B4-BE49-F238E27FC236}">
                <a16:creationId xmlns:a16="http://schemas.microsoft.com/office/drawing/2014/main" id="{46E73B6E-B3EF-42F4-8CE5-7BAC7A3F6D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533" y="935421"/>
            <a:ext cx="1186070" cy="1186070"/>
          </a:xfrm>
          <a:prstGeom prst="rect">
            <a:avLst/>
          </a:prstGeom>
        </p:spPr>
      </p:pic>
      <p:pic>
        <p:nvPicPr>
          <p:cNvPr id="27" name="Picture 26">
            <a:extLst>
              <a:ext uri="{FF2B5EF4-FFF2-40B4-BE49-F238E27FC236}">
                <a16:creationId xmlns:a16="http://schemas.microsoft.com/office/drawing/2014/main" id="{9E560811-E3A5-4388-AB80-8649372109A5}"/>
              </a:ext>
            </a:extLst>
          </p:cNvPr>
          <p:cNvPicPr>
            <a:picLocks noChangeAspect="1"/>
          </p:cNvPicPr>
          <p:nvPr/>
        </p:nvPicPr>
        <p:blipFill>
          <a:blip r:embed="rId7"/>
          <a:stretch>
            <a:fillRect/>
          </a:stretch>
        </p:blipFill>
        <p:spPr>
          <a:xfrm>
            <a:off x="978794" y="4318582"/>
            <a:ext cx="804850" cy="762489"/>
          </a:xfrm>
          <a:prstGeom prst="rect">
            <a:avLst/>
          </a:prstGeom>
        </p:spPr>
      </p:pic>
      <p:sp>
        <p:nvSpPr>
          <p:cNvPr id="29" name="TextBox 28">
            <a:extLst>
              <a:ext uri="{FF2B5EF4-FFF2-40B4-BE49-F238E27FC236}">
                <a16:creationId xmlns:a16="http://schemas.microsoft.com/office/drawing/2014/main" id="{03FD8741-9923-4186-AB4E-0F45DC1EA16D}"/>
              </a:ext>
            </a:extLst>
          </p:cNvPr>
          <p:cNvSpPr txBox="1"/>
          <p:nvPr/>
        </p:nvSpPr>
        <p:spPr>
          <a:xfrm>
            <a:off x="1031908" y="5253992"/>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31" name="TextBox 30">
            <a:extLst>
              <a:ext uri="{FF2B5EF4-FFF2-40B4-BE49-F238E27FC236}">
                <a16:creationId xmlns:a16="http://schemas.microsoft.com/office/drawing/2014/main" id="{C76D4A8A-A607-442A-933B-C991D8EEA546}"/>
              </a:ext>
            </a:extLst>
          </p:cNvPr>
          <p:cNvSpPr txBox="1"/>
          <p:nvPr/>
        </p:nvSpPr>
        <p:spPr>
          <a:xfrm>
            <a:off x="971607" y="3602912"/>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32" name="TextBox 31">
            <a:extLst>
              <a:ext uri="{FF2B5EF4-FFF2-40B4-BE49-F238E27FC236}">
                <a16:creationId xmlns:a16="http://schemas.microsoft.com/office/drawing/2014/main" id="{85EE59D6-DF70-494F-8BF9-FAB3991D2654}"/>
              </a:ext>
            </a:extLst>
          </p:cNvPr>
          <p:cNvSpPr txBox="1"/>
          <p:nvPr/>
        </p:nvSpPr>
        <p:spPr>
          <a:xfrm>
            <a:off x="975179" y="185482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Tree>
    <p:extLst>
      <p:ext uri="{BB962C8B-B14F-4D97-AF65-F5344CB8AC3E}">
        <p14:creationId xmlns:p14="http://schemas.microsoft.com/office/powerpoint/2010/main" val="1077907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6" name="Table 4">
            <a:extLst>
              <a:ext uri="{FF2B5EF4-FFF2-40B4-BE49-F238E27FC236}">
                <a16:creationId xmlns:a16="http://schemas.microsoft.com/office/drawing/2014/main" id="{88016274-95F8-48F1-8B3E-8461B4F14DBA}"/>
              </a:ext>
            </a:extLst>
          </p:cNvPr>
          <p:cNvGraphicFramePr>
            <a:graphicFrameLocks noGrp="1"/>
          </p:cNvGraphicFramePr>
          <p:nvPr>
            <p:extLst>
              <p:ext uri="{D42A27DB-BD31-4B8C-83A1-F6EECF244321}">
                <p14:modId xmlns:p14="http://schemas.microsoft.com/office/powerpoint/2010/main" val="1049964343"/>
              </p:ext>
            </p:extLst>
          </p:nvPr>
        </p:nvGraphicFramePr>
        <p:xfrm>
          <a:off x="447432" y="686823"/>
          <a:ext cx="9810698" cy="5168388"/>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country</a:t>
                      </a:r>
                    </a:p>
                  </a:txBody>
                  <a:tcPr/>
                </a:tc>
                <a:tc>
                  <a:txBody>
                    <a:bodyPr/>
                    <a:lstStyle/>
                    <a:p>
                      <a:r>
                        <a:rPr lang="en-GB" sz="2400" b="1" dirty="0">
                          <a:solidFill>
                            <a:srgbClr val="002060"/>
                          </a:solidFill>
                          <a:latin typeface="Century Gothic" panose="020B0502020202020204" pitchFamily="34" charset="0"/>
                        </a:rPr>
                        <a:t>to present, presenting</a:t>
                      </a:r>
                    </a:p>
                  </a:txBody>
                  <a:tcPr/>
                </a:tc>
                <a:tc>
                  <a:txBody>
                    <a:bodyPr/>
                    <a:lstStyle/>
                    <a:p>
                      <a:r>
                        <a:rPr lang="en-GB" sz="2400" b="1" dirty="0">
                          <a:solidFill>
                            <a:srgbClr val="002060"/>
                          </a:solidFill>
                          <a:latin typeface="Century Gothic" panose="020B0502020202020204" pitchFamily="34" charset="0"/>
                        </a:rPr>
                        <a:t>(the) word</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at, in, on</a:t>
                      </a:r>
                    </a:p>
                  </a:txBody>
                  <a:tcPr/>
                </a:tc>
                <a:tc>
                  <a:txBody>
                    <a:bodyPr/>
                    <a:lstStyle/>
                    <a:p>
                      <a:r>
                        <a:rPr lang="en-GB" sz="2200" b="1" dirty="0">
                          <a:solidFill>
                            <a:srgbClr val="002060"/>
                          </a:solidFill>
                          <a:latin typeface="Century Gothic" panose="020B0502020202020204" pitchFamily="34" charset="0"/>
                        </a:rPr>
                        <a:t>to draw, drawing</a:t>
                      </a:r>
                    </a:p>
                  </a:txBody>
                  <a:tcPr/>
                </a:tc>
                <a:tc>
                  <a:txBody>
                    <a:bodyPr/>
                    <a:lstStyle/>
                    <a:p>
                      <a:r>
                        <a:rPr lang="en-GB" sz="2400" b="1" dirty="0">
                          <a:solidFill>
                            <a:srgbClr val="002060"/>
                          </a:solidFill>
                          <a:latin typeface="Century Gothic" panose="020B0502020202020204" pitchFamily="34" charset="0"/>
                        </a:rPr>
                        <a:t>to look for</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to show</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(the) trip, journey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often</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to arrive</a:t>
                      </a: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at the moment</a:t>
                      </a: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to stay, remain</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black (f)</a:t>
                      </a:r>
                    </a:p>
                  </a:txBody>
                  <a:tcPr/>
                </a:tc>
                <a:tc>
                  <a:txBody>
                    <a:bodyPr/>
                    <a:lstStyle/>
                    <a:p>
                      <a:r>
                        <a:rPr lang="en-GB" sz="2400" b="1" dirty="0">
                          <a:solidFill>
                            <a:srgbClr val="002060"/>
                          </a:solidFill>
                          <a:latin typeface="Century Gothic" panose="020B0502020202020204" pitchFamily="34" charset="0"/>
                        </a:rPr>
                        <a:t>black (m)</a:t>
                      </a:r>
                    </a:p>
                  </a:txBody>
                  <a:tcPr/>
                </a:tc>
                <a:tc>
                  <a:txBody>
                    <a:bodyPr/>
                    <a:lstStyle/>
                    <a:p>
                      <a:r>
                        <a:rPr lang="en-GB" sz="2400" b="1" dirty="0">
                          <a:solidFill>
                            <a:srgbClr val="002060"/>
                          </a:solidFill>
                          <a:latin typeface="Century Gothic" panose="020B0502020202020204" pitchFamily="34" charset="0"/>
                        </a:rPr>
                        <a:t>white (f)</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door</a:t>
                      </a:r>
                    </a:p>
                  </a:txBody>
                  <a:tcPr/>
                </a:tc>
                <a:tc>
                  <a:txBody>
                    <a:bodyPr/>
                    <a:lstStyle/>
                    <a:p>
                      <a:r>
                        <a:rPr lang="en-GB" sz="2400" b="1" dirty="0">
                          <a:solidFill>
                            <a:srgbClr val="002060"/>
                          </a:solidFill>
                          <a:latin typeface="Century Gothic" panose="020B0502020202020204" pitchFamily="34" charset="0"/>
                        </a:rPr>
                        <a:t>(the) magazine</a:t>
                      </a:r>
                    </a:p>
                  </a:txBody>
                  <a:tcPr/>
                </a:tc>
                <a:tc>
                  <a:txBody>
                    <a:bodyPr/>
                    <a:lstStyle/>
                    <a:p>
                      <a:r>
                        <a:rPr lang="en-GB" sz="2400" b="1" dirty="0">
                          <a:solidFill>
                            <a:srgbClr val="002060"/>
                          </a:solidFill>
                          <a:latin typeface="Century Gothic" panose="020B0502020202020204" pitchFamily="34" charset="0"/>
                        </a:rPr>
                        <a:t>white (m)</a:t>
                      </a:r>
                    </a:p>
                  </a:txBody>
                  <a:tcPr/>
                </a:tc>
                <a:extLst>
                  <a:ext uri="{0D108BD9-81ED-4DB2-BD59-A6C34878D82A}">
                    <a16:rowId xmlns:a16="http://schemas.microsoft.com/office/drawing/2014/main" val="3232139915"/>
                  </a:ext>
                </a:extLst>
              </a:tr>
            </a:tbl>
          </a:graphicData>
        </a:graphic>
      </p:graphicFrame>
      <p:pic>
        <p:nvPicPr>
          <p:cNvPr id="17" name="Picture 16">
            <a:extLst>
              <a:ext uri="{FF2B5EF4-FFF2-40B4-BE49-F238E27FC236}">
                <a16:creationId xmlns:a16="http://schemas.microsoft.com/office/drawing/2014/main" id="{2A7A7711-C980-40E4-9789-3502211386A8}"/>
              </a:ext>
            </a:extLst>
          </p:cNvPr>
          <p:cNvPicPr>
            <a:picLocks noChangeAspect="1"/>
          </p:cNvPicPr>
          <p:nvPr/>
        </p:nvPicPr>
        <p:blipFill>
          <a:blip r:embed="rId5"/>
          <a:stretch>
            <a:fillRect/>
          </a:stretch>
        </p:blipFill>
        <p:spPr>
          <a:xfrm>
            <a:off x="687627" y="2907991"/>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B2AC8DA1-49E0-4758-842C-9AC2F95977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533" y="935421"/>
            <a:ext cx="1186070" cy="1186070"/>
          </a:xfrm>
          <a:prstGeom prst="rect">
            <a:avLst/>
          </a:prstGeom>
        </p:spPr>
      </p:pic>
      <p:pic>
        <p:nvPicPr>
          <p:cNvPr id="20" name="Picture 19">
            <a:extLst>
              <a:ext uri="{FF2B5EF4-FFF2-40B4-BE49-F238E27FC236}">
                <a16:creationId xmlns:a16="http://schemas.microsoft.com/office/drawing/2014/main" id="{517CE0D8-D209-4782-91C4-336C3DA63560}"/>
              </a:ext>
            </a:extLst>
          </p:cNvPr>
          <p:cNvPicPr>
            <a:picLocks noChangeAspect="1"/>
          </p:cNvPicPr>
          <p:nvPr/>
        </p:nvPicPr>
        <p:blipFill>
          <a:blip r:embed="rId7"/>
          <a:stretch>
            <a:fillRect/>
          </a:stretch>
        </p:blipFill>
        <p:spPr>
          <a:xfrm>
            <a:off x="833657" y="4555537"/>
            <a:ext cx="804850" cy="762489"/>
          </a:xfrm>
          <a:prstGeom prst="rect">
            <a:avLst/>
          </a:prstGeom>
        </p:spPr>
      </p:pic>
      <p:sp>
        <p:nvSpPr>
          <p:cNvPr id="21" name="TextBox 20">
            <a:extLst>
              <a:ext uri="{FF2B5EF4-FFF2-40B4-BE49-F238E27FC236}">
                <a16:creationId xmlns:a16="http://schemas.microsoft.com/office/drawing/2014/main" id="{46B7F6B5-AD1C-46CB-819D-D3E232FB112B}"/>
              </a:ext>
            </a:extLst>
          </p:cNvPr>
          <p:cNvSpPr txBox="1"/>
          <p:nvPr/>
        </p:nvSpPr>
        <p:spPr>
          <a:xfrm>
            <a:off x="1560872" y="523602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2A381CFC-84B8-469F-8F8B-0DB451548056}"/>
              </a:ext>
            </a:extLst>
          </p:cNvPr>
          <p:cNvSpPr txBox="1"/>
          <p:nvPr/>
        </p:nvSpPr>
        <p:spPr>
          <a:xfrm>
            <a:off x="1595796" y="355961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CB92A69A-94EF-4F2F-B440-E47FCA867E72}"/>
              </a:ext>
            </a:extLst>
          </p:cNvPr>
          <p:cNvSpPr txBox="1"/>
          <p:nvPr/>
        </p:nvSpPr>
        <p:spPr>
          <a:xfrm>
            <a:off x="1568966" y="184726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732259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7" name="Speech Bubble: Rectangle with Corners Rounded 126">
            <a:hlinkClick r:id="" action="ppaction://noaction">
              <a:snd r:embed="rId3" name="FUS2_2.wav"/>
            </a:hlinkClick>
            <a:extLst>
              <a:ext uri="{FF2B5EF4-FFF2-40B4-BE49-F238E27FC236}">
                <a16:creationId xmlns:a16="http://schemas.microsoft.com/office/drawing/2014/main" id="{5EB1F263-9A0B-4C99-937F-4354E614ECAA}"/>
              </a:ext>
            </a:extLst>
          </p:cNvPr>
          <p:cNvSpPr/>
          <p:nvPr/>
        </p:nvSpPr>
        <p:spPr>
          <a:xfrm>
            <a:off x="1054349" y="1200577"/>
            <a:ext cx="3685431" cy="461665"/>
          </a:xfrm>
          <a:prstGeom prst="wedgeRoundRectCallout">
            <a:avLst>
              <a:gd name="adj1" fmla="val -54733"/>
              <a:gd name="adj2" fmla="val 798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26" name="Graphic 125" descr="Teacher">
            <a:extLst>
              <a:ext uri="{FF2B5EF4-FFF2-40B4-BE49-F238E27FC236}">
                <a16:creationId xmlns:a16="http://schemas.microsoft.com/office/drawing/2014/main" id="{CCC0190A-5754-4636-896A-9864C0BE64C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501141"/>
            <a:ext cx="1043752" cy="1043752"/>
          </a:xfrm>
          <a:prstGeom prst="rect">
            <a:avLst/>
          </a:prstGeom>
        </p:spPr>
      </p:pic>
      <p:sp>
        <p:nvSpPr>
          <p:cNvPr id="7" name="Speech Bubble: Rectangle with Corners Rounded 6">
            <a:hlinkClick r:id="" action="ppaction://noaction">
              <a:snd r:embed="rId6" name="FUS2_1.wav"/>
            </a:hlinkClick>
            <a:extLst>
              <a:ext uri="{FF2B5EF4-FFF2-40B4-BE49-F238E27FC236}">
                <a16:creationId xmlns:a16="http://schemas.microsoft.com/office/drawing/2014/main" id="{EB1FE294-85CB-49D0-8AD0-304BBDC1FAA3}"/>
              </a:ext>
            </a:extLst>
          </p:cNvPr>
          <p:cNvSpPr/>
          <p:nvPr/>
        </p:nvSpPr>
        <p:spPr>
          <a:xfrm>
            <a:off x="1054349" y="663832"/>
            <a:ext cx="5754144" cy="461665"/>
          </a:xfrm>
          <a:prstGeom prst="wedgeRoundRectCallout">
            <a:avLst>
              <a:gd name="adj1" fmla="val -54733"/>
              <a:gd name="adj2" fmla="val 798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587155" y="37638"/>
            <a:ext cx="6481860"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19" name="Google Shape;111;p3">
            <a:extLst>
              <a:ext uri="{FF2B5EF4-FFF2-40B4-BE49-F238E27FC236}">
                <a16:creationId xmlns:a16="http://schemas.microsoft.com/office/drawing/2014/main" id="{8EE364A6-7F02-42E5-AD55-8D6D557A235C}"/>
              </a:ext>
            </a:extLst>
          </p:cNvPr>
          <p:cNvPicPr/>
          <p:nvPr/>
        </p:nvPicPr>
        <p:blipFill>
          <a:blip r:embed="rId7"/>
          <a:stretch/>
        </p:blipFill>
        <p:spPr>
          <a:xfrm>
            <a:off x="11085614" y="71250"/>
            <a:ext cx="775440" cy="775440"/>
          </a:xfrm>
          <a:prstGeom prst="rect">
            <a:avLst/>
          </a:prstGeom>
          <a:ln>
            <a:noFill/>
          </a:ln>
        </p:spPr>
      </p:pic>
      <p:sp>
        <p:nvSpPr>
          <p:cNvPr id="20" name="Title 1">
            <a:extLst>
              <a:ext uri="{FF2B5EF4-FFF2-40B4-BE49-F238E27FC236}">
                <a16:creationId xmlns:a16="http://schemas.microsoft.com/office/drawing/2014/main" id="{A27F0D73-D063-40FF-85EB-F4BE0D1BB089}"/>
              </a:ext>
            </a:extLst>
          </p:cNvPr>
          <p:cNvSpPr txBox="1">
            <a:spLocks/>
          </p:cNvSpPr>
          <p:nvPr/>
        </p:nvSpPr>
        <p:spPr>
          <a:xfrm>
            <a:off x="10754668" y="934595"/>
            <a:ext cx="1437332" cy="396360"/>
          </a:xfrm>
          <a:prstGeom prst="rect">
            <a:avLst/>
          </a:prstGeom>
          <a:solidFill>
            <a:srgbClr val="FF0066"/>
          </a:solid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prononcer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58" name="TextBox 57">
            <a:hlinkClick r:id="" action="ppaction://noaction">
              <a:snd r:embed="rId8" name="P_i.wav"/>
            </a:hlinkClick>
            <a:extLst>
              <a:ext uri="{FF2B5EF4-FFF2-40B4-BE49-F238E27FC236}">
                <a16:creationId xmlns:a16="http://schemas.microsoft.com/office/drawing/2014/main" id="{C70F02DE-1360-45C2-820F-0466DACA58C9}"/>
              </a:ext>
            </a:extLst>
          </p:cNvPr>
          <p:cNvSpPr txBox="1"/>
          <p:nvPr/>
        </p:nvSpPr>
        <p:spPr>
          <a:xfrm>
            <a:off x="1204096" y="677805"/>
            <a:ext cx="5454650" cy="466987"/>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Écoute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C’est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avec</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ou</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sans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‘e’ ? </a:t>
            </a:r>
            <a:endParaRPr kumimoji="0" lang="en-GB" sz="2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9" name="TextBox 58">
            <a:hlinkClick r:id="" action="ppaction://noaction">
              <a:snd r:embed="rId9" name="P_ii.wav"/>
            </a:hlinkClick>
            <a:extLst>
              <a:ext uri="{FF2B5EF4-FFF2-40B4-BE49-F238E27FC236}">
                <a16:creationId xmlns:a16="http://schemas.microsoft.com/office/drawing/2014/main" id="{7A7AC9BC-ABE0-45B0-9F28-0E29F2C9AA3E}"/>
              </a:ext>
            </a:extLst>
          </p:cNvPr>
          <p:cNvSpPr txBox="1"/>
          <p:nvPr/>
        </p:nvSpPr>
        <p:spPr>
          <a:xfrm>
            <a:off x="1054349" y="1159024"/>
            <a:ext cx="38173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Puis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prononce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mots.</a:t>
            </a:r>
          </a:p>
        </p:txBody>
      </p:sp>
      <p:graphicFrame>
        <p:nvGraphicFramePr>
          <p:cNvPr id="60" name="Table 4">
            <a:extLst>
              <a:ext uri="{FF2B5EF4-FFF2-40B4-BE49-F238E27FC236}">
                <a16:creationId xmlns:a16="http://schemas.microsoft.com/office/drawing/2014/main" id="{5ADE297E-979A-462F-B473-C1D025C5BBBD}"/>
              </a:ext>
            </a:extLst>
          </p:cNvPr>
          <p:cNvGraphicFramePr>
            <a:graphicFrameLocks noGrp="1"/>
          </p:cNvGraphicFramePr>
          <p:nvPr/>
        </p:nvGraphicFramePr>
        <p:xfrm>
          <a:off x="714222" y="1988540"/>
          <a:ext cx="5454650" cy="3984024"/>
        </p:xfrm>
        <a:graphic>
          <a:graphicData uri="http://schemas.openxmlformats.org/drawingml/2006/table">
            <a:tbl>
              <a:tblPr firstRow="1" bandRow="1">
                <a:tableStyleId>{5940675A-B579-460E-94D1-54222C63F5DA}</a:tableStyleId>
              </a:tblPr>
              <a:tblGrid>
                <a:gridCol w="3302000">
                  <a:extLst>
                    <a:ext uri="{9D8B030D-6E8A-4147-A177-3AD203B41FA5}">
                      <a16:colId xmlns:a16="http://schemas.microsoft.com/office/drawing/2014/main" val="1697490510"/>
                    </a:ext>
                  </a:extLst>
                </a:gridCol>
                <a:gridCol w="2152650">
                  <a:extLst>
                    <a:ext uri="{9D8B030D-6E8A-4147-A177-3AD203B41FA5}">
                      <a16:colId xmlns:a16="http://schemas.microsoft.com/office/drawing/2014/main" val="2312480290"/>
                    </a:ext>
                  </a:extLst>
                </a:gridCol>
              </a:tblGrid>
              <a:tr h="996006">
                <a:tc>
                  <a:txBody>
                    <a:bodyPr/>
                    <a:lstStyle/>
                    <a:p>
                      <a:pPr algn="ctr"/>
                      <a:r>
                        <a:rPr lang="en-GB" sz="2800" b="1" dirty="0">
                          <a:solidFill>
                            <a:srgbClr val="002060"/>
                          </a:solidFill>
                          <a:latin typeface="Century Gothic" panose="020B0502020202020204" pitchFamily="34" charset="0"/>
                        </a:rPr>
                        <a:t>e f </a:t>
                      </a:r>
                      <a:r>
                        <a:rPr lang="en-GB" sz="2800" b="1" dirty="0" err="1">
                          <a:solidFill>
                            <a:srgbClr val="002060"/>
                          </a:solidFill>
                          <a:latin typeface="Century Gothic" panose="020B0502020202020204" pitchFamily="34" charset="0"/>
                        </a:rPr>
                        <a:t>f</a:t>
                      </a:r>
                      <a:r>
                        <a:rPr lang="en-GB" sz="2800" b="1" dirty="0">
                          <a:solidFill>
                            <a:srgbClr val="002060"/>
                          </a:solidFill>
                          <a:latin typeface="Century Gothic" panose="020B0502020202020204" pitchFamily="34" charset="0"/>
                        </a:rPr>
                        <a:t> o r 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573754542"/>
                  </a:ext>
                </a:extLst>
              </a:tr>
              <a:tr h="996006">
                <a:tc>
                  <a:txBody>
                    <a:bodyPr/>
                    <a:lstStyle/>
                    <a:p>
                      <a:pPr algn="ctr"/>
                      <a:r>
                        <a:rPr lang="en-GB" sz="2800" b="1" dirty="0">
                          <a:solidFill>
                            <a:srgbClr val="002060"/>
                          </a:solidFill>
                          <a:latin typeface="Century Gothic" panose="020B0502020202020204" pitchFamily="34" charset="0"/>
                        </a:rPr>
                        <a:t>r o u t 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42467240"/>
                  </a:ext>
                </a:extLst>
              </a:tr>
              <a:tr h="996006">
                <a:tc>
                  <a:txBody>
                    <a:bodyPr/>
                    <a:lstStyle/>
                    <a:p>
                      <a:pPr algn="ctr"/>
                      <a:r>
                        <a:rPr lang="en-GB" sz="2800" b="1" dirty="0">
                          <a:solidFill>
                            <a:srgbClr val="002060"/>
                          </a:solidFill>
                          <a:latin typeface="Century Gothic" panose="020B0502020202020204" pitchFamily="34" charset="0"/>
                        </a:rPr>
                        <a:t>s o u p 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11902142"/>
                  </a:ext>
                </a:extLst>
              </a:tr>
              <a:tr h="996006">
                <a:tc>
                  <a:txBody>
                    <a:bodyPr/>
                    <a:lstStyle/>
                    <a:p>
                      <a:pPr algn="ctr"/>
                      <a:r>
                        <a:rPr lang="en-GB" sz="2800" b="1" dirty="0">
                          <a:solidFill>
                            <a:srgbClr val="002060"/>
                          </a:solidFill>
                          <a:latin typeface="Century Gothic" panose="020B0502020202020204" pitchFamily="34" charset="0"/>
                        </a:rPr>
                        <a:t>p o i n t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71003426"/>
                  </a:ext>
                </a:extLst>
              </a:tr>
            </a:tbl>
          </a:graphicData>
        </a:graphic>
      </p:graphicFrame>
      <p:sp>
        <p:nvSpPr>
          <p:cNvPr id="61" name="Rectangle: Rounded Corners 60">
            <a:extLst>
              <a:ext uri="{FF2B5EF4-FFF2-40B4-BE49-F238E27FC236}">
                <a16:creationId xmlns:a16="http://schemas.microsoft.com/office/drawing/2014/main" id="{34A754FA-BC24-49C8-98A3-B308193AC560}"/>
              </a:ext>
            </a:extLst>
          </p:cNvPr>
          <p:cNvSpPr/>
          <p:nvPr/>
        </p:nvSpPr>
        <p:spPr>
          <a:xfrm>
            <a:off x="3102570" y="2258759"/>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62" name="CustomShape 23">
            <a:hlinkClick r:id="" action="ppaction://noaction">
              <a:snd r:embed="rId10" name="FUS2_3.wav"/>
            </a:hlinkClick>
            <a:extLst>
              <a:ext uri="{FF2B5EF4-FFF2-40B4-BE49-F238E27FC236}">
                <a16:creationId xmlns:a16="http://schemas.microsoft.com/office/drawing/2014/main" id="{18357F38-4629-4504-8130-18685F357253}"/>
              </a:ext>
            </a:extLst>
          </p:cNvPr>
          <p:cNvSpPr/>
          <p:nvPr/>
        </p:nvSpPr>
        <p:spPr>
          <a:xfrm>
            <a:off x="126597" y="2295885"/>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3" name="CustomShape 23">
            <a:hlinkClick r:id="" action="ppaction://noaction">
              <a:snd r:embed="rId11" name="FUS2_4.wav"/>
            </a:hlinkClick>
            <a:extLst>
              <a:ext uri="{FF2B5EF4-FFF2-40B4-BE49-F238E27FC236}">
                <a16:creationId xmlns:a16="http://schemas.microsoft.com/office/drawing/2014/main" id="{9C609E5B-9C28-4A4E-AB17-0E89C9A4577E}"/>
              </a:ext>
            </a:extLst>
          </p:cNvPr>
          <p:cNvSpPr/>
          <p:nvPr/>
        </p:nvSpPr>
        <p:spPr>
          <a:xfrm>
            <a:off x="130023" y="327063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4" name="CustomShape 23">
            <a:hlinkClick r:id="" action="ppaction://noaction">
              <a:snd r:embed="rId12" name="FUS2_5.wav"/>
            </a:hlinkClick>
            <a:extLst>
              <a:ext uri="{FF2B5EF4-FFF2-40B4-BE49-F238E27FC236}">
                <a16:creationId xmlns:a16="http://schemas.microsoft.com/office/drawing/2014/main" id="{B6D49E85-6D00-4851-9322-3553AB362F4F}"/>
              </a:ext>
            </a:extLst>
          </p:cNvPr>
          <p:cNvSpPr/>
          <p:nvPr/>
        </p:nvSpPr>
        <p:spPr>
          <a:xfrm>
            <a:off x="123171" y="4361922"/>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5" name="CustomShape 23">
            <a:hlinkClick r:id="" action="ppaction://noaction">
              <a:snd r:embed="rId13" name="FUS2_6.wav"/>
            </a:hlinkClick>
            <a:extLst>
              <a:ext uri="{FF2B5EF4-FFF2-40B4-BE49-F238E27FC236}">
                <a16:creationId xmlns:a16="http://schemas.microsoft.com/office/drawing/2014/main" id="{91D1AAA7-8FED-47BF-B457-946A889EAB4E}"/>
              </a:ext>
            </a:extLst>
          </p:cNvPr>
          <p:cNvSpPr/>
          <p:nvPr/>
        </p:nvSpPr>
        <p:spPr>
          <a:xfrm>
            <a:off x="126597" y="5336674"/>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7" name="Rectangle: Rounded Corners 66">
            <a:extLst>
              <a:ext uri="{FF2B5EF4-FFF2-40B4-BE49-F238E27FC236}">
                <a16:creationId xmlns:a16="http://schemas.microsoft.com/office/drawing/2014/main" id="{897189CE-609E-4B5F-B444-752407AA95D7}"/>
              </a:ext>
            </a:extLst>
          </p:cNvPr>
          <p:cNvSpPr/>
          <p:nvPr/>
        </p:nvSpPr>
        <p:spPr>
          <a:xfrm>
            <a:off x="2735139" y="3221229"/>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68" name="Rectangle: Rounded Corners 67">
            <a:extLst>
              <a:ext uri="{FF2B5EF4-FFF2-40B4-BE49-F238E27FC236}">
                <a16:creationId xmlns:a16="http://schemas.microsoft.com/office/drawing/2014/main" id="{4731381C-027F-44F9-8963-A9EFEB20248C}"/>
              </a:ext>
            </a:extLst>
          </p:cNvPr>
          <p:cNvSpPr/>
          <p:nvPr/>
        </p:nvSpPr>
        <p:spPr>
          <a:xfrm>
            <a:off x="2801075" y="4220934"/>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69" name="Rectangle: Rounded Corners 68">
            <a:extLst>
              <a:ext uri="{FF2B5EF4-FFF2-40B4-BE49-F238E27FC236}">
                <a16:creationId xmlns:a16="http://schemas.microsoft.com/office/drawing/2014/main" id="{2248678F-1432-48DD-869F-ED25B9ED2951}"/>
              </a:ext>
            </a:extLst>
          </p:cNvPr>
          <p:cNvSpPr/>
          <p:nvPr/>
        </p:nvSpPr>
        <p:spPr>
          <a:xfrm>
            <a:off x="3058989" y="5237832"/>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graphicFrame>
        <p:nvGraphicFramePr>
          <p:cNvPr id="71" name="Table 4">
            <a:extLst>
              <a:ext uri="{FF2B5EF4-FFF2-40B4-BE49-F238E27FC236}">
                <a16:creationId xmlns:a16="http://schemas.microsoft.com/office/drawing/2014/main" id="{9FAF584D-E5A0-415E-8657-CDF82A819069}"/>
              </a:ext>
            </a:extLst>
          </p:cNvPr>
          <p:cNvGraphicFramePr>
            <a:graphicFrameLocks noGrp="1"/>
          </p:cNvGraphicFramePr>
          <p:nvPr/>
        </p:nvGraphicFramePr>
        <p:xfrm>
          <a:off x="6808493" y="1965940"/>
          <a:ext cx="5245975" cy="3984024"/>
        </p:xfrm>
        <a:graphic>
          <a:graphicData uri="http://schemas.openxmlformats.org/drawingml/2006/table">
            <a:tbl>
              <a:tblPr firstRow="1" bandRow="1">
                <a:tableStyleId>{5940675A-B579-460E-94D1-54222C63F5DA}</a:tableStyleId>
              </a:tblPr>
              <a:tblGrid>
                <a:gridCol w="2893068">
                  <a:extLst>
                    <a:ext uri="{9D8B030D-6E8A-4147-A177-3AD203B41FA5}">
                      <a16:colId xmlns:a16="http://schemas.microsoft.com/office/drawing/2014/main" val="1697490510"/>
                    </a:ext>
                  </a:extLst>
                </a:gridCol>
                <a:gridCol w="2352907">
                  <a:extLst>
                    <a:ext uri="{9D8B030D-6E8A-4147-A177-3AD203B41FA5}">
                      <a16:colId xmlns:a16="http://schemas.microsoft.com/office/drawing/2014/main" val="2312480290"/>
                    </a:ext>
                  </a:extLst>
                </a:gridCol>
              </a:tblGrid>
              <a:tr h="996006">
                <a:tc>
                  <a:txBody>
                    <a:bodyPr/>
                    <a:lstStyle/>
                    <a:p>
                      <a:pPr algn="ctr"/>
                      <a:r>
                        <a:rPr lang="en-GB" sz="2800" b="1" dirty="0">
                          <a:solidFill>
                            <a:srgbClr val="002060"/>
                          </a:solidFill>
                          <a:latin typeface="Century Gothic" panose="020B0502020202020204" pitchFamily="34" charset="0"/>
                        </a:rPr>
                        <a:t>c l i e n 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573754542"/>
                  </a:ext>
                </a:extLst>
              </a:tr>
              <a:tr h="996006">
                <a:tc>
                  <a:txBody>
                    <a:bodyPr/>
                    <a:lstStyle/>
                    <a:p>
                      <a:pPr algn="ctr"/>
                      <a:r>
                        <a:rPr lang="en-GB" sz="2800" b="1" dirty="0">
                          <a:solidFill>
                            <a:srgbClr val="002060"/>
                          </a:solidFill>
                          <a:latin typeface="Century Gothic" panose="020B0502020202020204" pitchFamily="34" charset="0"/>
                        </a:rPr>
                        <a:t>p a r e n 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42467240"/>
                  </a:ext>
                </a:extLst>
              </a:tr>
              <a:tr h="996006">
                <a:tc>
                  <a:txBody>
                    <a:bodyPr/>
                    <a:lstStyle/>
                    <a:p>
                      <a:pPr algn="ctr"/>
                      <a:r>
                        <a:rPr lang="en-GB" sz="2800" b="1" dirty="0">
                          <a:solidFill>
                            <a:srgbClr val="002060"/>
                          </a:solidFill>
                          <a:latin typeface="Century Gothic" panose="020B0502020202020204" pitchFamily="34" charset="0"/>
                        </a:rPr>
                        <a:t>t i m i d 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11902142"/>
                  </a:ext>
                </a:extLst>
              </a:tr>
              <a:tr h="996006">
                <a:tc>
                  <a:txBody>
                    <a:bodyPr/>
                    <a:lstStyle/>
                    <a:p>
                      <a:pPr algn="ctr"/>
                      <a:r>
                        <a:rPr lang="en-GB" sz="2800" b="1" dirty="0">
                          <a:solidFill>
                            <a:srgbClr val="002060"/>
                          </a:solidFill>
                          <a:latin typeface="Century Gothic" panose="020B0502020202020204" pitchFamily="34" charset="0"/>
                        </a:rPr>
                        <a:t>g r o u p 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71003426"/>
                  </a:ext>
                </a:extLst>
              </a:tr>
            </a:tbl>
          </a:graphicData>
        </a:graphic>
      </p:graphicFrame>
      <p:sp>
        <p:nvSpPr>
          <p:cNvPr id="72" name="Rectangle: Rounded Corners 71">
            <a:extLst>
              <a:ext uri="{FF2B5EF4-FFF2-40B4-BE49-F238E27FC236}">
                <a16:creationId xmlns:a16="http://schemas.microsoft.com/office/drawing/2014/main" id="{97221E66-6C7C-4490-8233-D04310E60FA8}"/>
              </a:ext>
            </a:extLst>
          </p:cNvPr>
          <p:cNvSpPr/>
          <p:nvPr/>
        </p:nvSpPr>
        <p:spPr>
          <a:xfrm>
            <a:off x="9037204" y="2239650"/>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73" name="CustomShape 23">
            <a:hlinkClick r:id="" action="ppaction://noaction">
              <a:snd r:embed="rId14" name="FUS2_7.wav"/>
            </a:hlinkClick>
            <a:extLst>
              <a:ext uri="{FF2B5EF4-FFF2-40B4-BE49-F238E27FC236}">
                <a16:creationId xmlns:a16="http://schemas.microsoft.com/office/drawing/2014/main" id="{1D8B56E6-C9CC-406C-B406-BCBA708EE8A3}"/>
              </a:ext>
            </a:extLst>
          </p:cNvPr>
          <p:cNvSpPr/>
          <p:nvPr/>
        </p:nvSpPr>
        <p:spPr>
          <a:xfrm>
            <a:off x="6220868" y="2273285"/>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4" name="CustomShape 23">
            <a:hlinkClick r:id="" action="ppaction://noaction">
              <a:snd r:embed="rId15" name="FUS2_8.wav"/>
            </a:hlinkClick>
            <a:extLst>
              <a:ext uri="{FF2B5EF4-FFF2-40B4-BE49-F238E27FC236}">
                <a16:creationId xmlns:a16="http://schemas.microsoft.com/office/drawing/2014/main" id="{D93598D6-2017-4D37-83A2-C405909C51F8}"/>
              </a:ext>
            </a:extLst>
          </p:cNvPr>
          <p:cNvSpPr/>
          <p:nvPr/>
        </p:nvSpPr>
        <p:spPr>
          <a:xfrm>
            <a:off x="6224294" y="324803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5" name="CustomShape 23">
            <a:hlinkClick r:id="" action="ppaction://noaction">
              <a:snd r:embed="rId16" name="FUS2_9.wav"/>
            </a:hlinkClick>
            <a:extLst>
              <a:ext uri="{FF2B5EF4-FFF2-40B4-BE49-F238E27FC236}">
                <a16:creationId xmlns:a16="http://schemas.microsoft.com/office/drawing/2014/main" id="{A2C5CBD5-9859-4015-B9CD-958C4D712334}"/>
              </a:ext>
            </a:extLst>
          </p:cNvPr>
          <p:cNvSpPr/>
          <p:nvPr/>
        </p:nvSpPr>
        <p:spPr>
          <a:xfrm>
            <a:off x="6217442" y="4339322"/>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7</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6" name="CustomShape 23">
            <a:hlinkClick r:id="" action="ppaction://noaction">
              <a:snd r:embed="rId17" name="FUS2_10.wav"/>
            </a:hlinkClick>
            <a:extLst>
              <a:ext uri="{FF2B5EF4-FFF2-40B4-BE49-F238E27FC236}">
                <a16:creationId xmlns:a16="http://schemas.microsoft.com/office/drawing/2014/main" id="{F77B39E7-D6D6-4AA3-A708-88925F0CF699}"/>
              </a:ext>
            </a:extLst>
          </p:cNvPr>
          <p:cNvSpPr/>
          <p:nvPr/>
        </p:nvSpPr>
        <p:spPr>
          <a:xfrm>
            <a:off x="6220868" y="5314074"/>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8</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8" name="Rectangle: Rounded Corners 77">
            <a:extLst>
              <a:ext uri="{FF2B5EF4-FFF2-40B4-BE49-F238E27FC236}">
                <a16:creationId xmlns:a16="http://schemas.microsoft.com/office/drawing/2014/main" id="{D66ABD8E-EDC9-40A5-8334-8B7CB3F2B791}"/>
              </a:ext>
            </a:extLst>
          </p:cNvPr>
          <p:cNvSpPr/>
          <p:nvPr/>
        </p:nvSpPr>
        <p:spPr>
          <a:xfrm>
            <a:off x="9130817" y="3181350"/>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79" name="Rectangle: Rounded Corners 78">
            <a:extLst>
              <a:ext uri="{FF2B5EF4-FFF2-40B4-BE49-F238E27FC236}">
                <a16:creationId xmlns:a16="http://schemas.microsoft.com/office/drawing/2014/main" id="{7CEBF648-8ADB-4D80-A783-8411C6B95C5A}"/>
              </a:ext>
            </a:extLst>
          </p:cNvPr>
          <p:cNvSpPr/>
          <p:nvPr/>
        </p:nvSpPr>
        <p:spPr>
          <a:xfrm>
            <a:off x="8742939" y="4200993"/>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80" name="Rectangle: Rounded Corners 79">
            <a:extLst>
              <a:ext uri="{FF2B5EF4-FFF2-40B4-BE49-F238E27FC236}">
                <a16:creationId xmlns:a16="http://schemas.microsoft.com/office/drawing/2014/main" id="{FB1494D7-C68F-494A-9CF2-7A0DE8410B61}"/>
              </a:ext>
            </a:extLst>
          </p:cNvPr>
          <p:cNvSpPr/>
          <p:nvPr/>
        </p:nvSpPr>
        <p:spPr>
          <a:xfrm>
            <a:off x="8904864" y="5202687"/>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38" name="Google Shape;167;p2">
            <a:extLst>
              <a:ext uri="{FF2B5EF4-FFF2-40B4-BE49-F238E27FC236}">
                <a16:creationId xmlns:a16="http://schemas.microsoft.com/office/drawing/2014/main" id="{500B308F-5B44-47C6-8E6A-FB764396BCE2}"/>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D549B7E0-DE62-42E6-8ECB-E119231029BC}"/>
              </a:ext>
            </a:extLst>
          </p:cNvPr>
          <p:cNvPicPr>
            <a:picLocks noChangeAspect="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27617" y="2089374"/>
            <a:ext cx="778070" cy="725616"/>
          </a:xfrm>
          <a:prstGeom prst="rect">
            <a:avLst/>
          </a:prstGeom>
        </p:spPr>
      </p:pic>
      <p:pic>
        <p:nvPicPr>
          <p:cNvPr id="9" name="Picture 8" descr="A picture containing clipart&#10;&#10;Description automatically generated">
            <a:extLst>
              <a:ext uri="{FF2B5EF4-FFF2-40B4-BE49-F238E27FC236}">
                <a16:creationId xmlns:a16="http://schemas.microsoft.com/office/drawing/2014/main" id="{80ED8B79-C4FD-4D37-A080-A4A78EAE588E}"/>
              </a:ext>
            </a:extLst>
          </p:cNvPr>
          <p:cNvPicPr>
            <a:picLocks noChangeAspect="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49854" y="4188032"/>
            <a:ext cx="615691" cy="612955"/>
          </a:xfrm>
          <a:prstGeom prst="rect">
            <a:avLst/>
          </a:prstGeom>
        </p:spPr>
      </p:pic>
      <p:pic>
        <p:nvPicPr>
          <p:cNvPr id="11" name="Picture 10" descr="A picture containing clipart&#10;&#10;Description automatically generated">
            <a:extLst>
              <a:ext uri="{FF2B5EF4-FFF2-40B4-BE49-F238E27FC236}">
                <a16:creationId xmlns:a16="http://schemas.microsoft.com/office/drawing/2014/main" id="{35625524-2D34-461B-A2BA-3269FD101B1A}"/>
              </a:ext>
            </a:extLst>
          </p:cNvPr>
          <p:cNvPicPr>
            <a:picLocks noChangeAspect="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94141" y="3024501"/>
            <a:ext cx="820172" cy="908735"/>
          </a:xfrm>
          <a:prstGeom prst="rect">
            <a:avLst/>
          </a:prstGeom>
        </p:spPr>
      </p:pic>
      <p:pic>
        <p:nvPicPr>
          <p:cNvPr id="14" name="Picture 13" descr="Shape, arrow&#10;&#10;Description automatically generated">
            <a:extLst>
              <a:ext uri="{FF2B5EF4-FFF2-40B4-BE49-F238E27FC236}">
                <a16:creationId xmlns:a16="http://schemas.microsoft.com/office/drawing/2014/main" id="{2D8437B0-7BAC-4E31-B81E-9C8DD067EA7B}"/>
              </a:ext>
            </a:extLst>
          </p:cNvPr>
          <p:cNvPicPr>
            <a:picLocks noChangeAspect="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35120" y="1915905"/>
            <a:ext cx="1338214" cy="892589"/>
          </a:xfrm>
          <a:prstGeom prst="rect">
            <a:avLst/>
          </a:prstGeom>
        </p:spPr>
      </p:pic>
      <p:pic>
        <p:nvPicPr>
          <p:cNvPr id="16" name="Picture 15" descr="Shape, circle&#10;&#10;Description automatically generated">
            <a:extLst>
              <a:ext uri="{FF2B5EF4-FFF2-40B4-BE49-F238E27FC236}">
                <a16:creationId xmlns:a16="http://schemas.microsoft.com/office/drawing/2014/main" id="{D0E8731B-60E5-48BC-AE8F-23291B83C8D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759477" y="5285327"/>
            <a:ext cx="514350" cy="519157"/>
          </a:xfrm>
          <a:prstGeom prst="rect">
            <a:avLst/>
          </a:prstGeom>
        </p:spPr>
      </p:pic>
      <p:pic>
        <p:nvPicPr>
          <p:cNvPr id="18" name="Picture 17" descr="A picture containing clipart&#10;&#10;Description automatically generated">
            <a:extLst>
              <a:ext uri="{FF2B5EF4-FFF2-40B4-BE49-F238E27FC236}">
                <a16:creationId xmlns:a16="http://schemas.microsoft.com/office/drawing/2014/main" id="{DE56327C-2347-4D1A-B95B-47EF60F216E9}"/>
              </a:ext>
            </a:extLst>
          </p:cNvPr>
          <p:cNvPicPr>
            <a:picLocks noChangeAspect="1"/>
          </p:cNvPicPr>
          <p:nvPr/>
        </p:nvPicPr>
        <p:blipFill>
          <a:blip r:embed="rId23">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110709" y="3931645"/>
            <a:ext cx="2028825" cy="1105957"/>
          </a:xfrm>
          <a:prstGeom prst="rect">
            <a:avLst/>
          </a:prstGeom>
        </p:spPr>
      </p:pic>
      <p:pic>
        <p:nvPicPr>
          <p:cNvPr id="23" name="Picture 22" descr="Diagram&#10;&#10;Description automatically generated">
            <a:extLst>
              <a:ext uri="{FF2B5EF4-FFF2-40B4-BE49-F238E27FC236}">
                <a16:creationId xmlns:a16="http://schemas.microsoft.com/office/drawing/2014/main" id="{6B5A592B-FE3B-4804-B92F-245827A07C75}"/>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572000" y="3094239"/>
            <a:ext cx="838997" cy="838997"/>
          </a:xfrm>
          <a:prstGeom prst="rect">
            <a:avLst/>
          </a:prstGeom>
        </p:spPr>
      </p:pic>
      <p:pic>
        <p:nvPicPr>
          <p:cNvPr id="27" name="Picture 26" descr="Shape&#10;&#10;Description automatically generated with low confidence">
            <a:extLst>
              <a:ext uri="{FF2B5EF4-FFF2-40B4-BE49-F238E27FC236}">
                <a16:creationId xmlns:a16="http://schemas.microsoft.com/office/drawing/2014/main" id="{EE79937A-B498-43B7-B95E-9136DFD60AB3}"/>
              </a:ext>
            </a:extLst>
          </p:cNvPr>
          <p:cNvPicPr>
            <a:picLocks noChangeAspect="1"/>
          </p:cNvPicPr>
          <p:nvPr/>
        </p:nvPicPr>
        <p:blipFill>
          <a:blip r:embed="rId2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24837" y="4885607"/>
            <a:ext cx="1059661" cy="10596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1"/>
                                        </p:tgtEl>
                                      </p:cBhvr>
                                    </p:animEffect>
                                    <p:set>
                                      <p:cBhvr>
                                        <p:cTn id="7" dur="1" fill="hold">
                                          <p:stCondLst>
                                            <p:cond delay="499"/>
                                          </p:stCondLst>
                                        </p:cTn>
                                        <p:tgtEl>
                                          <p:spTgt spid="6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7"/>
                                        </p:tgtEl>
                                      </p:cBhvr>
                                    </p:animEffect>
                                    <p:set>
                                      <p:cBhvr>
                                        <p:cTn id="12" dur="1" fill="hold">
                                          <p:stCondLst>
                                            <p:cond delay="499"/>
                                          </p:stCondLst>
                                        </p:cTn>
                                        <p:tgtEl>
                                          <p:spTgt spid="6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8"/>
                                        </p:tgtEl>
                                      </p:cBhvr>
                                    </p:animEffect>
                                    <p:set>
                                      <p:cBhvr>
                                        <p:cTn id="17" dur="1" fill="hold">
                                          <p:stCondLst>
                                            <p:cond delay="499"/>
                                          </p:stCondLst>
                                        </p:cTn>
                                        <p:tgtEl>
                                          <p:spTgt spid="6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69"/>
                                        </p:tgtEl>
                                      </p:cBhvr>
                                    </p:animEffect>
                                    <p:set>
                                      <p:cBhvr>
                                        <p:cTn id="22" dur="1" fill="hold">
                                          <p:stCondLst>
                                            <p:cond delay="499"/>
                                          </p:stCondLst>
                                        </p:cTn>
                                        <p:tgtEl>
                                          <p:spTgt spid="6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72"/>
                                        </p:tgtEl>
                                      </p:cBhvr>
                                    </p:animEffect>
                                    <p:set>
                                      <p:cBhvr>
                                        <p:cTn id="27" dur="1" fill="hold">
                                          <p:stCondLst>
                                            <p:cond delay="499"/>
                                          </p:stCondLst>
                                        </p:cTn>
                                        <p:tgtEl>
                                          <p:spTgt spid="7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78"/>
                                        </p:tgtEl>
                                      </p:cBhvr>
                                    </p:animEffect>
                                    <p:set>
                                      <p:cBhvr>
                                        <p:cTn id="32" dur="1" fill="hold">
                                          <p:stCondLst>
                                            <p:cond delay="499"/>
                                          </p:stCondLst>
                                        </p:cTn>
                                        <p:tgtEl>
                                          <p:spTgt spid="7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79"/>
                                        </p:tgtEl>
                                      </p:cBhvr>
                                    </p:animEffect>
                                    <p:set>
                                      <p:cBhvr>
                                        <p:cTn id="37" dur="1" fill="hold">
                                          <p:stCondLst>
                                            <p:cond delay="499"/>
                                          </p:stCondLst>
                                        </p:cTn>
                                        <p:tgtEl>
                                          <p:spTgt spid="7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80"/>
                                        </p:tgtEl>
                                      </p:cBhvr>
                                    </p:animEffect>
                                    <p:set>
                                      <p:cBhvr>
                                        <p:cTn id="42" dur="1" fill="hold">
                                          <p:stCondLst>
                                            <p:cond delay="499"/>
                                          </p:stCondLst>
                                        </p:cTn>
                                        <p:tgtEl>
                                          <p:spTgt spid="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7" grpId="0" animBg="1"/>
      <p:bldP spid="68" grpId="0" animBg="1"/>
      <p:bldP spid="69" grpId="0" animBg="1"/>
      <p:bldP spid="72" grpId="0" animBg="1"/>
      <p:bldP spid="78" grpId="0" animBg="1"/>
      <p:bldP spid="79" grpId="0" animBg="1"/>
      <p:bldP spid="8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6824822"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 </a:t>
            </a:r>
            <a:r>
              <a:rPr lang="en-GB" sz="3200" b="1" dirty="0" err="1">
                <a:solidFill>
                  <a:srgbClr val="002060"/>
                </a:solidFill>
                <a:latin typeface="Century Gothic" panose="020B0502020202020204" pitchFamily="34" charset="0"/>
                <a:cs typeface="Arial"/>
                <a:sym typeface="Arial"/>
              </a:rPr>
              <a:t>Écris</a:t>
            </a:r>
            <a:r>
              <a:rPr lang="en-GB" sz="3200" b="1" dirty="0">
                <a:solidFill>
                  <a:srgbClr val="002060"/>
                </a:solidFill>
                <a:latin typeface="Century Gothic" panose="020B0502020202020204" pitchFamily="34" charset="0"/>
                <a:cs typeface="Arial"/>
                <a:sym typeface="Arial"/>
              </a:rPr>
              <a:t> </a:t>
            </a:r>
            <a:r>
              <a:rPr lang="en-GB" sz="3200" b="1" dirty="0" err="1">
                <a:solidFill>
                  <a:srgbClr val="002060"/>
                </a:solidFill>
                <a:latin typeface="Century Gothic" panose="020B0502020202020204" pitchFamily="34" charset="0"/>
                <a:cs typeface="Arial"/>
                <a:sym typeface="Arial"/>
              </a:rPr>
              <a:t>en</a:t>
            </a:r>
            <a:r>
              <a:rPr lang="en-GB" sz="3200" b="1" dirty="0">
                <a:solidFill>
                  <a:srgbClr val="002060"/>
                </a:solidFill>
                <a:latin typeface="Century Gothic" panose="020B0502020202020204" pitchFamily="34" charset="0"/>
                <a:cs typeface="Arial"/>
                <a:sym typeface="Arial"/>
              </a:rPr>
              <a:t> </a:t>
            </a:r>
            <a:r>
              <a:rPr lang="en-GB" sz="3200" b="1" dirty="0" err="1">
                <a:solidFill>
                  <a:srgbClr val="002060"/>
                </a:solidFill>
                <a:latin typeface="Century Gothic" panose="020B0502020202020204" pitchFamily="34" charset="0"/>
                <a:cs typeface="Arial"/>
                <a:sym typeface="Arial"/>
              </a:rPr>
              <a:t>français</a:t>
            </a:r>
            <a:r>
              <a:rPr lang="en-GB" sz="3200" b="1" dirty="0">
                <a:solidFill>
                  <a:srgbClr val="002060"/>
                </a:solidFill>
                <a:latin typeface="Century Gothic" panose="020B0502020202020204" pitchFamily="34" charset="0"/>
                <a:cs typeface="Arial"/>
                <a:sym typeface="Arial"/>
              </a:rPr>
              <a:t>. </a:t>
            </a:r>
            <a:endParaRPr lang="en-GB" sz="3200" dirty="0"/>
          </a:p>
        </p:txBody>
      </p:sp>
      <p:sp>
        <p:nvSpPr>
          <p:cNvPr id="66" name="Title 2">
            <a:extLst>
              <a:ext uri="{FF2B5EF4-FFF2-40B4-BE49-F238E27FC236}">
                <a16:creationId xmlns:a16="http://schemas.microsoft.com/office/drawing/2014/main" id="{039845A8-5514-4ACB-A192-DEE14160186F}"/>
              </a:ext>
            </a:extLst>
          </p:cNvPr>
          <p:cNvSpPr txBox="1">
            <a:spLocks/>
          </p:cNvSpPr>
          <p:nvPr/>
        </p:nvSpPr>
        <p:spPr>
          <a:xfrm>
            <a:off x="11127131" y="1112082"/>
            <a:ext cx="953857" cy="385374"/>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18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18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68" name="Picture 67" descr="Icon&#10;&#10;Description automatically generated">
            <a:extLst>
              <a:ext uri="{FF2B5EF4-FFF2-40B4-BE49-F238E27FC236}">
                <a16:creationId xmlns:a16="http://schemas.microsoft.com/office/drawing/2014/main" id="{13B42744-39B9-4AD8-94C8-5E38712324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36" name="Rectangle 35">
            <a:extLst>
              <a:ext uri="{FF2B5EF4-FFF2-40B4-BE49-F238E27FC236}">
                <a16:creationId xmlns:a16="http://schemas.microsoft.com/office/drawing/2014/main" id="{BBA945FF-E70C-452A-B6EA-9C9DF6C6C58C}"/>
              </a:ext>
            </a:extLst>
          </p:cNvPr>
          <p:cNvSpPr/>
          <p:nvPr/>
        </p:nvSpPr>
        <p:spPr>
          <a:xfrm>
            <a:off x="123171" y="683020"/>
            <a:ext cx="10538733"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Write as many phrases as you can to combine these nouns and adjectives. Remember to agree the adjectives with feminine nouns.</a:t>
            </a:r>
          </a:p>
        </p:txBody>
      </p:sp>
      <p:sp>
        <p:nvSpPr>
          <p:cNvPr id="50" name="Flowchart: Alternative Process 49">
            <a:extLst>
              <a:ext uri="{FF2B5EF4-FFF2-40B4-BE49-F238E27FC236}">
                <a16:creationId xmlns:a16="http://schemas.microsoft.com/office/drawing/2014/main" id="{D8E72845-4F6F-495A-A17B-E98338B552CD}"/>
              </a:ext>
            </a:extLst>
          </p:cNvPr>
          <p:cNvSpPr/>
          <p:nvPr/>
        </p:nvSpPr>
        <p:spPr>
          <a:xfrm>
            <a:off x="6179776" y="3040322"/>
            <a:ext cx="5469775" cy="2345034"/>
          </a:xfrm>
          <a:prstGeom prst="flowChartAlternateProcess">
            <a:avLst/>
          </a:prstGeom>
          <a:solidFill>
            <a:srgbClr val="FEF7EC"/>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1" name="TextBox 50">
            <a:extLst>
              <a:ext uri="{FF2B5EF4-FFF2-40B4-BE49-F238E27FC236}">
                <a16:creationId xmlns:a16="http://schemas.microsoft.com/office/drawing/2014/main" id="{2F38C96F-1D37-40CE-9819-9B17E1C8C6E2}"/>
              </a:ext>
            </a:extLst>
          </p:cNvPr>
          <p:cNvSpPr txBox="1"/>
          <p:nvPr/>
        </p:nvSpPr>
        <p:spPr>
          <a:xfrm>
            <a:off x="6524755" y="3131385"/>
            <a:ext cx="18149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noir</a:t>
            </a:r>
          </a:p>
        </p:txBody>
      </p:sp>
      <p:sp>
        <p:nvSpPr>
          <p:cNvPr id="52" name="TextBox 51">
            <a:extLst>
              <a:ext uri="{FF2B5EF4-FFF2-40B4-BE49-F238E27FC236}">
                <a16:creationId xmlns:a16="http://schemas.microsoft.com/office/drawing/2014/main" id="{7839E844-1940-47EC-BC4A-BA9C762CAEBD}"/>
              </a:ext>
            </a:extLst>
          </p:cNvPr>
          <p:cNvSpPr txBox="1"/>
          <p:nvPr/>
        </p:nvSpPr>
        <p:spPr>
          <a:xfrm>
            <a:off x="9406500" y="4533665"/>
            <a:ext cx="18149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blanc</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TextBox 52">
            <a:extLst>
              <a:ext uri="{FF2B5EF4-FFF2-40B4-BE49-F238E27FC236}">
                <a16:creationId xmlns:a16="http://schemas.microsoft.com/office/drawing/2014/main" id="{2F3738D3-BE90-404F-B8D3-4F03CA539790}"/>
              </a:ext>
            </a:extLst>
          </p:cNvPr>
          <p:cNvSpPr txBox="1"/>
          <p:nvPr/>
        </p:nvSpPr>
        <p:spPr>
          <a:xfrm>
            <a:off x="6480312" y="4650122"/>
            <a:ext cx="20923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important</a:t>
            </a:r>
          </a:p>
        </p:txBody>
      </p:sp>
      <p:sp>
        <p:nvSpPr>
          <p:cNvPr id="54" name="TextBox 53">
            <a:extLst>
              <a:ext uri="{FF2B5EF4-FFF2-40B4-BE49-F238E27FC236}">
                <a16:creationId xmlns:a16="http://schemas.microsoft.com/office/drawing/2014/main" id="{24B21F13-9786-46DE-B5A6-4100D51D1788}"/>
              </a:ext>
            </a:extLst>
          </p:cNvPr>
          <p:cNvSpPr txBox="1"/>
          <p:nvPr/>
        </p:nvSpPr>
        <p:spPr>
          <a:xfrm>
            <a:off x="9406500" y="3114718"/>
            <a:ext cx="18149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Google Shape;167;p2">
            <a:extLst>
              <a:ext uri="{FF2B5EF4-FFF2-40B4-BE49-F238E27FC236}">
                <a16:creationId xmlns:a16="http://schemas.microsoft.com/office/drawing/2014/main" id="{7CA1825E-747F-472C-BF3F-E84D2B9D18D1}"/>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9" name="Picture 18">
            <a:extLst>
              <a:ext uri="{FF2B5EF4-FFF2-40B4-BE49-F238E27FC236}">
                <a16:creationId xmlns:a16="http://schemas.microsoft.com/office/drawing/2014/main" id="{5891D2CE-B446-4358-BCFD-C0546CDD066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42449" y="1830620"/>
            <a:ext cx="1779350" cy="1482791"/>
          </a:xfrm>
          <a:prstGeom prst="rect">
            <a:avLst/>
          </a:prstGeom>
        </p:spPr>
      </p:pic>
      <p:pic>
        <p:nvPicPr>
          <p:cNvPr id="21" name="Picture 20" descr="Text&#10;&#10;Description automatically generated">
            <a:extLst>
              <a:ext uri="{FF2B5EF4-FFF2-40B4-BE49-F238E27FC236}">
                <a16:creationId xmlns:a16="http://schemas.microsoft.com/office/drawing/2014/main" id="{CF9A2C24-C680-4731-B0C3-1B0940A2525C}"/>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1809" y="3999786"/>
            <a:ext cx="2092389" cy="1385570"/>
          </a:xfrm>
          <a:prstGeom prst="rect">
            <a:avLst/>
          </a:prstGeom>
        </p:spPr>
      </p:pic>
      <p:pic>
        <p:nvPicPr>
          <p:cNvPr id="22" name="Picture 21">
            <a:extLst>
              <a:ext uri="{FF2B5EF4-FFF2-40B4-BE49-F238E27FC236}">
                <a16:creationId xmlns:a16="http://schemas.microsoft.com/office/drawing/2014/main" id="{A7BE2D04-A8D3-41AB-966D-B3C288C40D9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156589" y="1639401"/>
            <a:ext cx="1952625" cy="2333625"/>
          </a:xfrm>
          <a:prstGeom prst="rect">
            <a:avLst/>
          </a:prstGeom>
        </p:spPr>
      </p:pic>
      <p:pic>
        <p:nvPicPr>
          <p:cNvPr id="24" name="Graphic 23" descr="Cave Drawing with solid fill">
            <a:extLst>
              <a:ext uri="{FF2B5EF4-FFF2-40B4-BE49-F238E27FC236}">
                <a16:creationId xmlns:a16="http://schemas.microsoft.com/office/drawing/2014/main" id="{CB223B76-610C-4656-BCA5-87CAECE359F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52014" y="4304199"/>
            <a:ext cx="914400" cy="914400"/>
          </a:xfrm>
          <a:prstGeom prst="rect">
            <a:avLst/>
          </a:prstGeom>
        </p:spPr>
      </p:pic>
      <p:pic>
        <p:nvPicPr>
          <p:cNvPr id="25" name="Picture 24">
            <a:extLst>
              <a:ext uri="{FF2B5EF4-FFF2-40B4-BE49-F238E27FC236}">
                <a16:creationId xmlns:a16="http://schemas.microsoft.com/office/drawing/2014/main" id="{644D2C18-09B5-4E25-9AB6-48EE661953E1}"/>
              </a:ext>
            </a:extLst>
          </p:cNvPr>
          <p:cNvPicPr>
            <a:picLocks noChangeAspect="1"/>
          </p:cNvPicPr>
          <p:nvPr/>
        </p:nvPicPr>
        <p:blipFill>
          <a:blip r:embed="rId9">
            <a:clrChange>
              <a:clrFrom>
                <a:srgbClr val="FEFEFE"/>
              </a:clrFrom>
              <a:clrTo>
                <a:srgbClr val="FEFEFE">
                  <a:alpha val="0"/>
                </a:srgbClr>
              </a:clrTo>
            </a:clrChange>
          </a:blip>
          <a:stretch>
            <a:fillRect/>
          </a:stretch>
        </p:blipFill>
        <p:spPr>
          <a:xfrm>
            <a:off x="4133175" y="1845190"/>
            <a:ext cx="1259362" cy="1858410"/>
          </a:xfrm>
          <a:prstGeom prst="rect">
            <a:avLst/>
          </a:prstGeom>
        </p:spPr>
      </p:pic>
      <p:sp>
        <p:nvSpPr>
          <p:cNvPr id="26" name="TextBox 25">
            <a:extLst>
              <a:ext uri="{FF2B5EF4-FFF2-40B4-BE49-F238E27FC236}">
                <a16:creationId xmlns:a16="http://schemas.microsoft.com/office/drawing/2014/main" id="{1171AD8D-CD4F-4F91-91E8-82287061A652}"/>
              </a:ext>
            </a:extLst>
          </p:cNvPr>
          <p:cNvSpPr txBox="1"/>
          <p:nvPr/>
        </p:nvSpPr>
        <p:spPr>
          <a:xfrm>
            <a:off x="7868469" y="3858605"/>
            <a:ext cx="20923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intéressant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0411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Space PNG Transparent Images, Download Free Clip Art, Free ...">
            <a:extLst>
              <a:ext uri="{FF2B5EF4-FFF2-40B4-BE49-F238E27FC236}">
                <a16:creationId xmlns:a16="http://schemas.microsoft.com/office/drawing/2014/main" id="{98B9E73C-1D58-374C-8316-0786EEEDB6A3}"/>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1" b="2155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uter space Clip art - Planet png download - 500*500 - Free ...">
            <a:extLst>
              <a:ext uri="{FF2B5EF4-FFF2-40B4-BE49-F238E27FC236}">
                <a16:creationId xmlns:a16="http://schemas.microsoft.com/office/drawing/2014/main" id="{A734F4A8-EA69-744E-A79B-D54F6ED3AC9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017348" y="1941534"/>
            <a:ext cx="1706323" cy="170632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upo 9">
            <a:extLst>
              <a:ext uri="{FF2B5EF4-FFF2-40B4-BE49-F238E27FC236}">
                <a16:creationId xmlns:a16="http://schemas.microsoft.com/office/drawing/2014/main" id="{4B02EC81-057F-6E49-ADA7-1DB257C8BF9A}"/>
              </a:ext>
            </a:extLst>
          </p:cNvPr>
          <p:cNvGrpSpPr/>
          <p:nvPr/>
        </p:nvGrpSpPr>
        <p:grpSpPr>
          <a:xfrm>
            <a:off x="-4590993" y="3306591"/>
            <a:ext cx="3451616" cy="1941534"/>
            <a:chOff x="314152" y="1246340"/>
            <a:chExt cx="3451616" cy="1941534"/>
          </a:xfrm>
        </p:grpSpPr>
        <p:pic>
          <p:nvPicPr>
            <p:cNvPr id="1030" name="Picture 6" descr="clip art space ship - Clip Art Library">
              <a:extLst>
                <a:ext uri="{FF2B5EF4-FFF2-40B4-BE49-F238E27FC236}">
                  <a16:creationId xmlns:a16="http://schemas.microsoft.com/office/drawing/2014/main" id="{44F4F6DD-89FF-BB4B-9F37-92350F35E43F}"/>
                </a:ext>
              </a:extLst>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2963" b="99815" l="2760" r="96250">
                          <a14:foregroundMark x1="64844" y1="2963" x2="61458" y2="21759"/>
                          <a14:foregroundMark x1="46458" y1="38333" x2="20885" y2="46667"/>
                          <a14:foregroundMark x1="20885" y1="46667" x2="7187" y2="44815"/>
                          <a14:foregroundMark x1="7187" y1="44815" x2="9323" y2="50926"/>
                          <a14:foregroundMark x1="9323" y1="50926" x2="10573" y2="52407"/>
                          <a14:foregroundMark x1="69427" y1="57870" x2="82813" y2="85463"/>
                          <a14:foregroundMark x1="82813" y1="85463" x2="96250" y2="99907"/>
                          <a14:foregroundMark x1="64427" y1="56759" x2="60000" y2="56204"/>
                          <a14:foregroundMark x1="60000" y1="56204" x2="42865" y2="47685"/>
                          <a14:foregroundMark x1="42865" y1="47685" x2="42865" y2="47685"/>
                          <a14:foregroundMark x1="8750" y1="47130" x2="5052" y2="44167"/>
                          <a14:foregroundMark x1="5052" y1="44167" x2="2760" y2="40741"/>
                        </a14:backgroundRemoval>
                      </a14:imgEffect>
                    </a14:imgLayer>
                  </a14:imgProps>
                </a:ext>
                <a:ext uri="{28A0092B-C50C-407E-A947-70E740481C1C}">
                  <a14:useLocalDpi xmlns:a14="http://schemas.microsoft.com/office/drawing/2010/main"/>
                </a:ext>
              </a:extLst>
            </a:blip>
            <a:srcRect/>
            <a:stretch>
              <a:fillRect/>
            </a:stretch>
          </p:blipFill>
          <p:spPr bwMode="auto">
            <a:xfrm>
              <a:off x="314152" y="1246340"/>
              <a:ext cx="3451616" cy="1941534"/>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C9044D93-56FA-0247-98B7-337BC7CF2040}"/>
                </a:ext>
              </a:extLst>
            </p:cNvPr>
            <p:cNvSpPr txBox="1"/>
            <p:nvPr/>
          </p:nvSpPr>
          <p:spPr>
            <a:xfrm rot="1225975">
              <a:off x="1042309" y="2262466"/>
              <a:ext cx="169469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FFFFFF"/>
                  </a:solidFill>
                  <a:highlight>
                    <a:srgbClr val="203864"/>
                  </a:highlight>
                  <a:latin typeface="Century Gothic" panose="020B0502020202020204" pitchFamily="34" charset="0"/>
                  <a:cs typeface="Arial"/>
                  <a:sym typeface="Arial"/>
                </a:rPr>
                <a:t>le voyage</a:t>
              </a:r>
              <a:endParaRPr kumimoji="0" lang="es-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endParaRPr>
            </a:p>
          </p:txBody>
        </p:sp>
      </p:grpSp>
      <p:grpSp>
        <p:nvGrpSpPr>
          <p:cNvPr id="11" name="Grupo 10">
            <a:extLst>
              <a:ext uri="{FF2B5EF4-FFF2-40B4-BE49-F238E27FC236}">
                <a16:creationId xmlns:a16="http://schemas.microsoft.com/office/drawing/2014/main" id="{A7FB7AC2-FB60-1441-8BC7-4D5FF6CC4C25}"/>
              </a:ext>
            </a:extLst>
          </p:cNvPr>
          <p:cNvGrpSpPr/>
          <p:nvPr/>
        </p:nvGrpSpPr>
        <p:grpSpPr>
          <a:xfrm>
            <a:off x="669239" y="7691618"/>
            <a:ext cx="2329520" cy="2329520"/>
            <a:chOff x="1354914" y="4120537"/>
            <a:chExt cx="2329520" cy="2329520"/>
          </a:xfrm>
        </p:grpSpPr>
        <p:pic>
          <p:nvPicPr>
            <p:cNvPr id="1032" name="Picture 8" descr="spaceship clipart - Clip Art Library">
              <a:extLst>
                <a:ext uri="{FF2B5EF4-FFF2-40B4-BE49-F238E27FC236}">
                  <a16:creationId xmlns:a16="http://schemas.microsoft.com/office/drawing/2014/main" id="{8881C168-B58D-3444-ADDA-E55EE49363B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5821248">
              <a:off x="1354914" y="4120537"/>
              <a:ext cx="2329520" cy="2329520"/>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a:extLst>
                <a:ext uri="{FF2B5EF4-FFF2-40B4-BE49-F238E27FC236}">
                  <a16:creationId xmlns:a16="http://schemas.microsoft.com/office/drawing/2014/main" id="{B32AE3F2-6FC6-ED40-A21E-091D41A2DC4E}"/>
                </a:ext>
              </a:extLst>
            </p:cNvPr>
            <p:cNvSpPr txBox="1"/>
            <p:nvPr/>
          </p:nvSpPr>
          <p:spPr>
            <a:xfrm rot="19097863">
              <a:off x="1750885" y="5175629"/>
              <a:ext cx="153760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highlight>
                    <a:srgbClr val="203864"/>
                  </a:highlight>
                  <a:uLnTx/>
                  <a:uFillTx/>
                  <a:latin typeface="Century Gothic" panose="020B0502020202020204" pitchFamily="34" charset="0"/>
                  <a:ea typeface="+mn-ea"/>
                  <a:cs typeface="Arial"/>
                  <a:sym typeface="Arial"/>
                </a:rPr>
                <a:t>chercher</a:t>
              </a:r>
              <a:endParaRPr kumimoji="0" lang="es-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endParaRPr>
            </a:p>
          </p:txBody>
        </p:sp>
      </p:grpSp>
      <p:grpSp>
        <p:nvGrpSpPr>
          <p:cNvPr id="12" name="Grupo 11">
            <a:extLst>
              <a:ext uri="{FF2B5EF4-FFF2-40B4-BE49-F238E27FC236}">
                <a16:creationId xmlns:a16="http://schemas.microsoft.com/office/drawing/2014/main" id="{45384AC0-529B-4D48-B61D-1472663BBCA1}"/>
              </a:ext>
            </a:extLst>
          </p:cNvPr>
          <p:cNvGrpSpPr/>
          <p:nvPr/>
        </p:nvGrpSpPr>
        <p:grpSpPr>
          <a:xfrm>
            <a:off x="11802191" y="7814219"/>
            <a:ext cx="2696409" cy="2754456"/>
            <a:chOff x="7431107" y="3333730"/>
            <a:chExt cx="2696409" cy="2754456"/>
          </a:xfrm>
        </p:grpSpPr>
        <p:pic>
          <p:nvPicPr>
            <p:cNvPr id="1034" name="Picture 10" descr="rocket clipart - Clip Art Library">
              <a:extLst>
                <a:ext uri="{FF2B5EF4-FFF2-40B4-BE49-F238E27FC236}">
                  <a16:creationId xmlns:a16="http://schemas.microsoft.com/office/drawing/2014/main" id="{889418FB-CAB7-2744-A4B5-852A525CE4F6}"/>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14995170">
              <a:off x="7402084" y="3362753"/>
              <a:ext cx="2754456" cy="2696409"/>
            </a:xfrm>
            <a:prstGeom prst="rect">
              <a:avLst/>
            </a:prstGeom>
            <a:noFill/>
            <a:extLst>
              <a:ext uri="{909E8E84-426E-40DD-AFC4-6F175D3DCCD1}">
                <a14:hiddenFill xmlns:a14="http://schemas.microsoft.com/office/drawing/2010/main">
                  <a:solidFill>
                    <a:srgbClr val="FFFFFF"/>
                  </a:solidFill>
                </a14:hiddenFill>
              </a:ext>
            </a:extLst>
          </p:spPr>
        </p:pic>
        <p:sp>
          <p:nvSpPr>
            <p:cNvPr id="18" name="CuadroTexto 17">
              <a:extLst>
                <a:ext uri="{FF2B5EF4-FFF2-40B4-BE49-F238E27FC236}">
                  <a16:creationId xmlns:a16="http://schemas.microsoft.com/office/drawing/2014/main" id="{DF79304F-485A-CB47-ADB8-9D409F49719C}"/>
                </a:ext>
              </a:extLst>
            </p:cNvPr>
            <p:cNvSpPr txBox="1"/>
            <p:nvPr/>
          </p:nvSpPr>
          <p:spPr>
            <a:xfrm rot="2003173">
              <a:off x="7903793" y="4425899"/>
              <a:ext cx="134043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err="1">
                  <a:solidFill>
                    <a:srgbClr val="FFFFFF"/>
                  </a:solidFill>
                  <a:highlight>
                    <a:srgbClr val="203864"/>
                  </a:highlight>
                  <a:latin typeface="Century Gothic" panose="020B0502020202020204" pitchFamily="34" charset="0"/>
                  <a:cs typeface="Arial"/>
                  <a:sym typeface="Arial"/>
                </a:rPr>
                <a:t>montrer</a:t>
              </a:r>
              <a:endParaRPr kumimoji="0" lang="es-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endParaRPr>
            </a:p>
          </p:txBody>
        </p:sp>
      </p:grpSp>
      <p:grpSp>
        <p:nvGrpSpPr>
          <p:cNvPr id="13" name="Grupo 12">
            <a:extLst>
              <a:ext uri="{FF2B5EF4-FFF2-40B4-BE49-F238E27FC236}">
                <a16:creationId xmlns:a16="http://schemas.microsoft.com/office/drawing/2014/main" id="{006AAAFC-75D7-FB4B-B760-8F0C427689FC}"/>
              </a:ext>
            </a:extLst>
          </p:cNvPr>
          <p:cNvGrpSpPr/>
          <p:nvPr/>
        </p:nvGrpSpPr>
        <p:grpSpPr>
          <a:xfrm>
            <a:off x="5242839" y="-3609381"/>
            <a:ext cx="1706322" cy="2983080"/>
            <a:chOff x="4844586" y="1732777"/>
            <a:chExt cx="1706322" cy="2983080"/>
          </a:xfrm>
        </p:grpSpPr>
        <p:pic>
          <p:nvPicPr>
            <p:cNvPr id="1036" name="Picture 12" descr="rocket clipart - Clip Art Library">
              <a:extLst>
                <a:ext uri="{FF2B5EF4-FFF2-40B4-BE49-F238E27FC236}">
                  <a16:creationId xmlns:a16="http://schemas.microsoft.com/office/drawing/2014/main" id="{FFCA9C2D-40DB-4844-9D6F-A2EA41FD283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rot="10800000">
              <a:off x="4844586" y="1732777"/>
              <a:ext cx="1706322" cy="2983080"/>
            </a:xfrm>
            <a:prstGeom prst="rect">
              <a:avLst/>
            </a:prstGeom>
            <a:noFill/>
            <a:extLst>
              <a:ext uri="{909E8E84-426E-40DD-AFC4-6F175D3DCCD1}">
                <a14:hiddenFill xmlns:a14="http://schemas.microsoft.com/office/drawing/2010/main">
                  <a:solidFill>
                    <a:srgbClr val="FFFFFF"/>
                  </a:solidFill>
                </a14:hiddenFill>
              </a:ext>
            </a:extLst>
          </p:spPr>
        </p:pic>
        <p:sp>
          <p:nvSpPr>
            <p:cNvPr id="22" name="CuadroTexto 21">
              <a:extLst>
                <a:ext uri="{FF2B5EF4-FFF2-40B4-BE49-F238E27FC236}">
                  <a16:creationId xmlns:a16="http://schemas.microsoft.com/office/drawing/2014/main" id="{E66F10D4-8E7D-F548-87CC-4FE13AB705C3}"/>
                </a:ext>
              </a:extLst>
            </p:cNvPr>
            <p:cNvSpPr txBox="1"/>
            <p:nvPr/>
          </p:nvSpPr>
          <p:spPr>
            <a:xfrm>
              <a:off x="4983449" y="2444346"/>
              <a:ext cx="14285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rPr>
                <a:t>blanche</a:t>
              </a:r>
              <a:endParaRPr kumimoji="0" lang="es-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endParaRPr>
            </a:p>
          </p:txBody>
        </p:sp>
      </p:grpSp>
      <p:grpSp>
        <p:nvGrpSpPr>
          <p:cNvPr id="14" name="Grupo 13">
            <a:extLst>
              <a:ext uri="{FF2B5EF4-FFF2-40B4-BE49-F238E27FC236}">
                <a16:creationId xmlns:a16="http://schemas.microsoft.com/office/drawing/2014/main" id="{CFC735EB-B3B6-C64A-A784-A062C25563EC}"/>
              </a:ext>
            </a:extLst>
          </p:cNvPr>
          <p:cNvGrpSpPr/>
          <p:nvPr/>
        </p:nvGrpSpPr>
        <p:grpSpPr>
          <a:xfrm>
            <a:off x="-2403705" y="7019364"/>
            <a:ext cx="3158386" cy="2746423"/>
            <a:chOff x="-2107068" y="3954582"/>
            <a:chExt cx="3158386" cy="2746423"/>
          </a:xfrm>
        </p:grpSpPr>
        <p:pic>
          <p:nvPicPr>
            <p:cNvPr id="1040" name="Picture 16" descr="Rocket Ignition Propulsion Spaceship Speed Launch Transparent ...">
              <a:extLst>
                <a:ext uri="{FF2B5EF4-FFF2-40B4-BE49-F238E27FC236}">
                  <a16:creationId xmlns:a16="http://schemas.microsoft.com/office/drawing/2014/main" id="{DFC37832-7917-3A4E-BF12-5D293B55A91D}"/>
                </a:ext>
              </a:extLst>
            </p:cNvPr>
            <p:cNvPicPr>
              <a:picLocks noChangeAspect="1" noChangeArrowheads="1"/>
            </p:cNvPicPr>
            <p:nvPr/>
          </p:nvPicPr>
          <p:blipFill>
            <a:blip r:embed="rId10" cstate="screen">
              <a:extLst>
                <a:ext uri="{BEBA8EAE-BF5A-486C-A8C5-ECC9F3942E4B}">
                  <a14:imgProps xmlns:a14="http://schemas.microsoft.com/office/drawing/2010/main">
                    <a14:imgLayer r:embed="rId11">
                      <a14:imgEffect>
                        <a14:backgroundRemoval t="5875" b="90000" l="10000" r="90000">
                          <a14:foregroundMark x1="73696" y1="30000" x2="76739" y2="20500"/>
                          <a14:foregroundMark x1="76739" y1="20500" x2="75109" y2="13375"/>
                          <a14:foregroundMark x1="75109" y1="13375" x2="63152" y2="19625"/>
                          <a14:foregroundMark x1="63152" y1="19625" x2="61304" y2="22125"/>
                          <a14:foregroundMark x1="78478" y1="7000" x2="71196" y2="9875"/>
                          <a14:foregroundMark x1="71196" y1="9875" x2="61522" y2="18250"/>
                          <a14:foregroundMark x1="78804" y1="7250" x2="73261" y2="5875"/>
                          <a14:foregroundMark x1="67500" y1="28875" x2="67717" y2="34875"/>
                        </a14:backgroundRemoval>
                      </a14:imgEffect>
                    </a14:imgLayer>
                  </a14:imgProps>
                </a:ext>
                <a:ext uri="{28A0092B-C50C-407E-A947-70E740481C1C}">
                  <a14:useLocalDpi xmlns:a14="http://schemas.microsoft.com/office/drawing/2010/main"/>
                </a:ext>
              </a:extLst>
            </a:blip>
            <a:srcRect/>
            <a:stretch>
              <a:fillRect/>
            </a:stretch>
          </p:blipFill>
          <p:spPr bwMode="auto">
            <a:xfrm>
              <a:off x="-2107068" y="3954582"/>
              <a:ext cx="3158386" cy="2746423"/>
            </a:xfrm>
            <a:prstGeom prst="rect">
              <a:avLst/>
            </a:prstGeom>
            <a:noFill/>
            <a:extLst>
              <a:ext uri="{909E8E84-426E-40DD-AFC4-6F175D3DCCD1}">
                <a14:hiddenFill xmlns:a14="http://schemas.microsoft.com/office/drawing/2010/main">
                  <a:solidFill>
                    <a:srgbClr val="FFFFFF"/>
                  </a:solidFill>
                </a14:hiddenFill>
              </a:ext>
            </a:extLst>
          </p:spPr>
        </p:pic>
        <p:sp>
          <p:nvSpPr>
            <p:cNvPr id="25" name="CuadroTexto 24">
              <a:extLst>
                <a:ext uri="{FF2B5EF4-FFF2-40B4-BE49-F238E27FC236}">
                  <a16:creationId xmlns:a16="http://schemas.microsoft.com/office/drawing/2014/main" id="{73B16589-9186-854F-A3A8-BFBCA063E973}"/>
                </a:ext>
              </a:extLst>
            </p:cNvPr>
            <p:cNvSpPr txBox="1"/>
            <p:nvPr/>
          </p:nvSpPr>
          <p:spPr>
            <a:xfrm rot="18524531">
              <a:off x="-661904" y="5157580"/>
              <a:ext cx="38824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rPr>
                <a:t>à</a:t>
              </a:r>
              <a:endParaRPr kumimoji="0" lang="es-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endParaRPr>
            </a:p>
          </p:txBody>
        </p:sp>
      </p:grpSp>
      <p:grpSp>
        <p:nvGrpSpPr>
          <p:cNvPr id="16" name="Grupo 15">
            <a:extLst>
              <a:ext uri="{FF2B5EF4-FFF2-40B4-BE49-F238E27FC236}">
                <a16:creationId xmlns:a16="http://schemas.microsoft.com/office/drawing/2014/main" id="{7F0E34A4-863F-8749-B16B-895462D151FC}"/>
              </a:ext>
            </a:extLst>
          </p:cNvPr>
          <p:cNvGrpSpPr/>
          <p:nvPr/>
        </p:nvGrpSpPr>
        <p:grpSpPr>
          <a:xfrm>
            <a:off x="13116313" y="3165376"/>
            <a:ext cx="4140594" cy="2157048"/>
            <a:chOff x="11265829" y="2794695"/>
            <a:chExt cx="4140594" cy="2157048"/>
          </a:xfrm>
        </p:grpSpPr>
        <p:pic>
          <p:nvPicPr>
            <p:cNvPr id="1042" name="Picture 18" descr="clip art - Clip Art Library">
              <a:extLst>
                <a:ext uri="{FF2B5EF4-FFF2-40B4-BE49-F238E27FC236}">
                  <a16:creationId xmlns:a16="http://schemas.microsoft.com/office/drawing/2014/main" id="{F1E665E4-BA48-A545-9616-424868E031D0}"/>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8696" b="90000" l="9627" r="97250">
                          <a14:foregroundMark x1="56974" y1="49565" x2="60314" y2="31739"/>
                          <a14:foregroundMark x1="60314" y1="31739" x2="68959" y2="19565"/>
                          <a14:foregroundMark x1="68959" y1="19565" x2="77603" y2="16087"/>
                          <a14:foregroundMark x1="77603" y1="16087" x2="81925" y2="41739"/>
                          <a14:foregroundMark x1="69745" y1="29565" x2="73281" y2="30000"/>
                          <a14:foregroundMark x1="73084" y1="47826" x2="76424" y2="45217"/>
                          <a14:foregroundMark x1="63065" y1="25652" x2="70138" y2="12174"/>
                          <a14:foregroundMark x1="70138" y1="12174" x2="75442" y2="12174"/>
                          <a14:foregroundMark x1="87033" y1="78696" x2="93517" y2="64348"/>
                          <a14:foregroundMark x1="93517" y1="64348" x2="88998" y2="46087"/>
                          <a14:foregroundMark x1="88998" y1="46087" x2="85462" y2="44783"/>
                          <a14:foregroundMark x1="97250" y1="60870" x2="96857" y2="55652"/>
                          <a14:foregroundMark x1="62672" y1="16957" x2="68959" y2="5652"/>
                          <a14:foregroundMark x1="68959" y1="5652" x2="77996" y2="8696"/>
                          <a14:foregroundMark x1="77996" y1="8696" x2="78389" y2="9130"/>
                        </a14:backgroundRemoval>
                      </a14:imgEffect>
                    </a14:imgLayer>
                  </a14:imgProps>
                </a:ext>
                <a:ext uri="{28A0092B-C50C-407E-A947-70E740481C1C}">
                  <a14:useLocalDpi xmlns:a14="http://schemas.microsoft.com/office/drawing/2010/main"/>
                </a:ext>
              </a:extLst>
            </a:blip>
            <a:srcRect/>
            <a:stretch>
              <a:fillRect/>
            </a:stretch>
          </p:blipFill>
          <p:spPr bwMode="auto">
            <a:xfrm flipH="1">
              <a:off x="11265829" y="2794695"/>
              <a:ext cx="4140594" cy="2157048"/>
            </a:xfrm>
            <a:prstGeom prst="rect">
              <a:avLst/>
            </a:prstGeom>
            <a:noFill/>
            <a:extLst>
              <a:ext uri="{909E8E84-426E-40DD-AFC4-6F175D3DCCD1}">
                <a14:hiddenFill xmlns:a14="http://schemas.microsoft.com/office/drawing/2010/main">
                  <a:solidFill>
                    <a:srgbClr val="FFFFFF"/>
                  </a:solidFill>
                </a14:hiddenFill>
              </a:ext>
            </a:extLst>
          </p:spPr>
        </p:pic>
        <p:sp>
          <p:nvSpPr>
            <p:cNvPr id="28" name="CuadroTexto 27">
              <a:extLst>
                <a:ext uri="{FF2B5EF4-FFF2-40B4-BE49-F238E27FC236}">
                  <a16:creationId xmlns:a16="http://schemas.microsoft.com/office/drawing/2014/main" id="{2EF27ADD-7092-E743-968C-629418D8085A}"/>
                </a:ext>
              </a:extLst>
            </p:cNvPr>
            <p:cNvSpPr txBox="1"/>
            <p:nvPr/>
          </p:nvSpPr>
          <p:spPr>
            <a:xfrm>
              <a:off x="12006366" y="3791061"/>
              <a:ext cx="28695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err="1">
                  <a:solidFill>
                    <a:srgbClr val="FFFFFF"/>
                  </a:solidFill>
                  <a:highlight>
                    <a:srgbClr val="203864"/>
                  </a:highlight>
                  <a:latin typeface="Century Gothic" panose="020B0502020202020204" pitchFamily="34" charset="0"/>
                  <a:cs typeface="Arial"/>
                  <a:sym typeface="Arial"/>
                </a:rPr>
                <a:t>rester</a:t>
              </a:r>
              <a:endParaRPr kumimoji="0" lang="es-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endParaRPr>
            </a:p>
          </p:txBody>
        </p:sp>
      </p:grpSp>
      <p:grpSp>
        <p:nvGrpSpPr>
          <p:cNvPr id="17" name="Grupo 16">
            <a:extLst>
              <a:ext uri="{FF2B5EF4-FFF2-40B4-BE49-F238E27FC236}">
                <a16:creationId xmlns:a16="http://schemas.microsoft.com/office/drawing/2014/main" id="{9F59EF2D-F42F-BB42-9AFB-28D4EF21D45A}"/>
              </a:ext>
            </a:extLst>
          </p:cNvPr>
          <p:cNvGrpSpPr/>
          <p:nvPr/>
        </p:nvGrpSpPr>
        <p:grpSpPr>
          <a:xfrm>
            <a:off x="13364347" y="304839"/>
            <a:ext cx="3362040" cy="2224539"/>
            <a:chOff x="11824570" y="453063"/>
            <a:chExt cx="3362040" cy="2224539"/>
          </a:xfrm>
        </p:grpSpPr>
        <p:pic>
          <p:nvPicPr>
            <p:cNvPr id="1044" name="Picture 20" descr="cartoon alien spaceship png - Clip Art Library">
              <a:extLst>
                <a:ext uri="{FF2B5EF4-FFF2-40B4-BE49-F238E27FC236}">
                  <a16:creationId xmlns:a16="http://schemas.microsoft.com/office/drawing/2014/main" id="{A97EABB5-D6AB-774E-959E-7623C0FACB1A}"/>
                </a:ext>
              </a:extLst>
            </p:cNvPr>
            <p:cNvPicPr>
              <a:picLocks noChangeAspect="1" noChangeArrowheads="1"/>
            </p:cNvPicPr>
            <p:nvPr/>
          </p:nvPicPr>
          <p:blipFill>
            <a:blip r:embed="rId14" cstate="screen">
              <a:extLst>
                <a:ext uri="{BEBA8EAE-BF5A-486C-A8C5-ECC9F3942E4B}">
                  <a14:imgProps xmlns:a14="http://schemas.microsoft.com/office/drawing/2010/main">
                    <a14:imgLayer r:embed="rId15">
                      <a14:imgEffect>
                        <a14:backgroundRemoval t="9315" b="89982" l="9767" r="90233">
                          <a14:foregroundMark x1="58488" y1="9666" x2="45465" y2="10018"/>
                          <a14:foregroundMark x1="89884" y1="40773" x2="90233" y2="47452"/>
                          <a14:foregroundMark x1="74186" y1="82953" x2="76512" y2="89279"/>
                          <a14:foregroundMark x1="76512" y1="89279" x2="76744" y2="89631"/>
                          <a14:foregroundMark x1="29186" y1="82250" x2="28488" y2="90158"/>
                          <a14:foregroundMark x1="10349" y1="49385" x2="9767" y2="42179"/>
                          <a14:foregroundMark x1="9767" y1="42179" x2="10233" y2="40598"/>
                        </a14:backgroundRemoval>
                      </a14:imgEffect>
                    </a14:imgLayer>
                  </a14:imgProps>
                </a:ext>
                <a:ext uri="{28A0092B-C50C-407E-A947-70E740481C1C}">
                  <a14:useLocalDpi xmlns:a14="http://schemas.microsoft.com/office/drawing/2010/main"/>
                </a:ext>
              </a:extLst>
            </a:blip>
            <a:srcRect/>
            <a:stretch>
              <a:fillRect/>
            </a:stretch>
          </p:blipFill>
          <p:spPr bwMode="auto">
            <a:xfrm>
              <a:off x="11824570" y="453063"/>
              <a:ext cx="3362040" cy="2224539"/>
            </a:xfrm>
            <a:prstGeom prst="rect">
              <a:avLst/>
            </a:prstGeom>
            <a:noFill/>
            <a:extLst>
              <a:ext uri="{909E8E84-426E-40DD-AFC4-6F175D3DCCD1}">
                <a14:hiddenFill xmlns:a14="http://schemas.microsoft.com/office/drawing/2010/main">
                  <a:solidFill>
                    <a:srgbClr val="FFFFFF"/>
                  </a:solidFill>
                </a14:hiddenFill>
              </a:ext>
            </a:extLst>
          </p:spPr>
        </p:pic>
        <p:sp>
          <p:nvSpPr>
            <p:cNvPr id="31" name="CuadroTexto 30">
              <a:extLst>
                <a:ext uri="{FF2B5EF4-FFF2-40B4-BE49-F238E27FC236}">
                  <a16:creationId xmlns:a16="http://schemas.microsoft.com/office/drawing/2014/main" id="{17EDD983-4AE7-3144-9637-70BF218D6C03}"/>
                </a:ext>
              </a:extLst>
            </p:cNvPr>
            <p:cNvSpPr txBox="1"/>
            <p:nvPr/>
          </p:nvSpPr>
          <p:spPr>
            <a:xfrm>
              <a:off x="12933157" y="1394854"/>
              <a:ext cx="101662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rPr>
                <a:t>facile</a:t>
              </a:r>
              <a:endParaRPr kumimoji="0" lang="es-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endParaRPr>
            </a:p>
          </p:txBody>
        </p:sp>
      </p:grpSp>
      <p:grpSp>
        <p:nvGrpSpPr>
          <p:cNvPr id="19" name="Grupo 18">
            <a:extLst>
              <a:ext uri="{FF2B5EF4-FFF2-40B4-BE49-F238E27FC236}">
                <a16:creationId xmlns:a16="http://schemas.microsoft.com/office/drawing/2014/main" id="{3A25E983-857A-264A-99F9-5DCF3339CA76}"/>
              </a:ext>
            </a:extLst>
          </p:cNvPr>
          <p:cNvGrpSpPr/>
          <p:nvPr/>
        </p:nvGrpSpPr>
        <p:grpSpPr>
          <a:xfrm>
            <a:off x="13827557" y="-2555045"/>
            <a:ext cx="2992114" cy="2882036"/>
            <a:chOff x="10106754" y="4790268"/>
            <a:chExt cx="2992114" cy="2882036"/>
          </a:xfrm>
        </p:grpSpPr>
        <p:pic>
          <p:nvPicPr>
            <p:cNvPr id="1046" name="Picture 22" descr="rocket ship clipart - Clip Art Library">
              <a:extLst>
                <a:ext uri="{FF2B5EF4-FFF2-40B4-BE49-F238E27FC236}">
                  <a16:creationId xmlns:a16="http://schemas.microsoft.com/office/drawing/2014/main" id="{298508BF-03E4-6044-BEE1-FE0FF1719C59}"/>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rot="11714997">
              <a:off x="10106754" y="4790268"/>
              <a:ext cx="2992114" cy="2882036"/>
            </a:xfrm>
            <a:prstGeom prst="rect">
              <a:avLst/>
            </a:prstGeom>
            <a:noFill/>
            <a:extLst>
              <a:ext uri="{909E8E84-426E-40DD-AFC4-6F175D3DCCD1}">
                <a14:hiddenFill xmlns:a14="http://schemas.microsoft.com/office/drawing/2010/main">
                  <a:solidFill>
                    <a:srgbClr val="FFFFFF"/>
                  </a:solidFill>
                </a14:hiddenFill>
              </a:ext>
            </a:extLst>
          </p:spPr>
        </p:pic>
        <p:sp>
          <p:nvSpPr>
            <p:cNvPr id="34" name="CuadroTexto 33">
              <a:extLst>
                <a:ext uri="{FF2B5EF4-FFF2-40B4-BE49-F238E27FC236}">
                  <a16:creationId xmlns:a16="http://schemas.microsoft.com/office/drawing/2014/main" id="{9A74F11E-4961-2446-9EAC-E847B45A81ED}"/>
                </a:ext>
              </a:extLst>
            </p:cNvPr>
            <p:cNvSpPr txBox="1"/>
            <p:nvPr/>
          </p:nvSpPr>
          <p:spPr>
            <a:xfrm rot="19869708">
              <a:off x="10178263" y="6418037"/>
              <a:ext cx="133722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rPr>
                <a:t>la </a:t>
              </a:r>
              <a:r>
                <a:rPr kumimoji="0" lang="en-GB" sz="2400" b="1" i="0" u="none" strike="noStrike" kern="0" cap="none" spc="0" normalizeH="0" baseline="0" noProof="0" dirty="0" err="1">
                  <a:ln>
                    <a:noFill/>
                  </a:ln>
                  <a:solidFill>
                    <a:srgbClr val="FFFFFF"/>
                  </a:solidFill>
                  <a:effectLst/>
                  <a:highlight>
                    <a:srgbClr val="203864"/>
                  </a:highlight>
                  <a:uLnTx/>
                  <a:uFillTx/>
                  <a:latin typeface="Century Gothic" panose="020B0502020202020204" pitchFamily="34" charset="0"/>
                  <a:ea typeface="+mn-ea"/>
                  <a:cs typeface="Arial"/>
                  <a:sym typeface="Arial"/>
                </a:rPr>
                <a:t>porte</a:t>
              </a:r>
              <a:endParaRPr kumimoji="0" lang="es-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endParaRPr>
            </a:p>
          </p:txBody>
        </p:sp>
      </p:grpSp>
      <p:grpSp>
        <p:nvGrpSpPr>
          <p:cNvPr id="20" name="Grupo 19">
            <a:extLst>
              <a:ext uri="{FF2B5EF4-FFF2-40B4-BE49-F238E27FC236}">
                <a16:creationId xmlns:a16="http://schemas.microsoft.com/office/drawing/2014/main" id="{8C9CFEE8-220A-8A45-A552-5D19B96B0FE4}"/>
              </a:ext>
            </a:extLst>
          </p:cNvPr>
          <p:cNvGrpSpPr/>
          <p:nvPr/>
        </p:nvGrpSpPr>
        <p:grpSpPr>
          <a:xfrm>
            <a:off x="12192424" y="5645409"/>
            <a:ext cx="3213999" cy="2410499"/>
            <a:chOff x="1267606" y="1544083"/>
            <a:chExt cx="3213999" cy="2410499"/>
          </a:xfrm>
        </p:grpSpPr>
        <p:pic>
          <p:nvPicPr>
            <p:cNvPr id="1048" name="Picture 24" descr="Free Spaceship Png Images, Download Free Clip Art, Free Clip Art ...">
              <a:extLst>
                <a:ext uri="{FF2B5EF4-FFF2-40B4-BE49-F238E27FC236}">
                  <a16:creationId xmlns:a16="http://schemas.microsoft.com/office/drawing/2014/main" id="{14292570-0EF7-E845-960C-0F62BC81E621}"/>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267606" y="1544083"/>
              <a:ext cx="3213999" cy="2410499"/>
            </a:xfrm>
            <a:prstGeom prst="rect">
              <a:avLst/>
            </a:prstGeom>
            <a:noFill/>
            <a:extLst>
              <a:ext uri="{909E8E84-426E-40DD-AFC4-6F175D3DCCD1}">
                <a14:hiddenFill xmlns:a14="http://schemas.microsoft.com/office/drawing/2010/main">
                  <a:solidFill>
                    <a:srgbClr val="FFFFFF"/>
                  </a:solidFill>
                </a14:hiddenFill>
              </a:ext>
            </a:extLst>
          </p:spPr>
        </p:pic>
        <p:sp>
          <p:nvSpPr>
            <p:cNvPr id="37" name="CuadroTexto 36">
              <a:extLst>
                <a:ext uri="{FF2B5EF4-FFF2-40B4-BE49-F238E27FC236}">
                  <a16:creationId xmlns:a16="http://schemas.microsoft.com/office/drawing/2014/main" id="{B4EB0115-AC3F-354A-9624-F1A1D01FF25C}"/>
                </a:ext>
              </a:extLst>
            </p:cNvPr>
            <p:cNvSpPr txBox="1"/>
            <p:nvPr/>
          </p:nvSpPr>
          <p:spPr>
            <a:xfrm>
              <a:off x="2439529" y="2850267"/>
              <a:ext cx="7377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rPr>
                <a:t>noir</a:t>
              </a:r>
              <a:endParaRPr kumimoji="0" lang="es-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endParaRPr>
            </a:p>
          </p:txBody>
        </p:sp>
      </p:grpSp>
      <p:grpSp>
        <p:nvGrpSpPr>
          <p:cNvPr id="21" name="Grupo 20">
            <a:extLst>
              <a:ext uri="{FF2B5EF4-FFF2-40B4-BE49-F238E27FC236}">
                <a16:creationId xmlns:a16="http://schemas.microsoft.com/office/drawing/2014/main" id="{06D4D61F-5FB2-404F-B3DB-6CA914E689FD}"/>
              </a:ext>
            </a:extLst>
          </p:cNvPr>
          <p:cNvGrpSpPr/>
          <p:nvPr/>
        </p:nvGrpSpPr>
        <p:grpSpPr>
          <a:xfrm>
            <a:off x="7671927" y="7603602"/>
            <a:ext cx="3434096" cy="2206407"/>
            <a:chOff x="4269623" y="5406461"/>
            <a:chExt cx="3434096" cy="2206407"/>
          </a:xfrm>
        </p:grpSpPr>
        <p:pic>
          <p:nvPicPr>
            <p:cNvPr id="1050" name="Picture 26" descr="Free Alien Spaceship Png, Download Free Clip Art, Free Clip Art on ...">
              <a:extLst>
                <a:ext uri="{FF2B5EF4-FFF2-40B4-BE49-F238E27FC236}">
                  <a16:creationId xmlns:a16="http://schemas.microsoft.com/office/drawing/2014/main" id="{1B722C0F-1799-A04E-B7AF-4B4CF0117404}"/>
                </a:ext>
              </a:extLst>
            </p:cNvPr>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4269623" y="5406461"/>
              <a:ext cx="3434096" cy="2206407"/>
            </a:xfrm>
            <a:prstGeom prst="rect">
              <a:avLst/>
            </a:prstGeom>
            <a:noFill/>
            <a:extLst>
              <a:ext uri="{909E8E84-426E-40DD-AFC4-6F175D3DCCD1}">
                <a14:hiddenFill xmlns:a14="http://schemas.microsoft.com/office/drawing/2010/main">
                  <a:solidFill>
                    <a:srgbClr val="FFFFFF"/>
                  </a:solidFill>
                </a14:hiddenFill>
              </a:ext>
            </a:extLst>
          </p:spPr>
        </p:pic>
        <p:sp>
          <p:nvSpPr>
            <p:cNvPr id="40" name="CuadroTexto 39">
              <a:extLst>
                <a:ext uri="{FF2B5EF4-FFF2-40B4-BE49-F238E27FC236}">
                  <a16:creationId xmlns:a16="http://schemas.microsoft.com/office/drawing/2014/main" id="{D4A6ED13-3571-594F-B780-B1F978C210CD}"/>
                </a:ext>
              </a:extLst>
            </p:cNvPr>
            <p:cNvSpPr txBox="1"/>
            <p:nvPr/>
          </p:nvSpPr>
          <p:spPr>
            <a:xfrm>
              <a:off x="5295714" y="6259384"/>
              <a:ext cx="134844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highlight>
                    <a:srgbClr val="203864"/>
                  </a:highlight>
                  <a:uLnTx/>
                  <a:uFillTx/>
                  <a:latin typeface="Century Gothic" panose="020B0502020202020204" pitchFamily="34" charset="0"/>
                  <a:ea typeface="+mn-ea"/>
                  <a:cs typeface="Arial"/>
                  <a:sym typeface="Arial"/>
                </a:rPr>
                <a:t>souvent</a:t>
              </a:r>
              <a:endParaRPr kumimoji="0" lang="es-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endParaRPr>
            </a:p>
          </p:txBody>
        </p:sp>
      </p:grpSp>
      <p:grpSp>
        <p:nvGrpSpPr>
          <p:cNvPr id="23" name="Grupo 22">
            <a:extLst>
              <a:ext uri="{FF2B5EF4-FFF2-40B4-BE49-F238E27FC236}">
                <a16:creationId xmlns:a16="http://schemas.microsoft.com/office/drawing/2014/main" id="{3364BCDE-DEAA-0446-8A16-D48DF5AA3315}"/>
              </a:ext>
            </a:extLst>
          </p:cNvPr>
          <p:cNvGrpSpPr/>
          <p:nvPr/>
        </p:nvGrpSpPr>
        <p:grpSpPr>
          <a:xfrm>
            <a:off x="-4663044" y="5544163"/>
            <a:ext cx="3295102" cy="2059439"/>
            <a:chOff x="173316" y="6289479"/>
            <a:chExt cx="3295102" cy="2059439"/>
          </a:xfrm>
        </p:grpSpPr>
        <p:pic>
          <p:nvPicPr>
            <p:cNvPr id="1052" name="Picture 28" descr="rocket ship name tag - Clip Art Library">
              <a:extLst>
                <a:ext uri="{FF2B5EF4-FFF2-40B4-BE49-F238E27FC236}">
                  <a16:creationId xmlns:a16="http://schemas.microsoft.com/office/drawing/2014/main" id="{7589FC55-E749-3840-B755-2E6B0FE236D6}"/>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173316" y="6289479"/>
              <a:ext cx="3295102" cy="2059439"/>
            </a:xfrm>
            <a:prstGeom prst="rect">
              <a:avLst/>
            </a:prstGeom>
            <a:noFill/>
            <a:extLst>
              <a:ext uri="{909E8E84-426E-40DD-AFC4-6F175D3DCCD1}">
                <a14:hiddenFill xmlns:a14="http://schemas.microsoft.com/office/drawing/2010/main">
                  <a:solidFill>
                    <a:srgbClr val="FFFFFF"/>
                  </a:solidFill>
                </a14:hiddenFill>
              </a:ext>
            </a:extLst>
          </p:spPr>
        </p:pic>
        <p:sp>
          <p:nvSpPr>
            <p:cNvPr id="43" name="CuadroTexto 42">
              <a:extLst>
                <a:ext uri="{FF2B5EF4-FFF2-40B4-BE49-F238E27FC236}">
                  <a16:creationId xmlns:a16="http://schemas.microsoft.com/office/drawing/2014/main" id="{C2F744AD-6CE2-FE4E-BFB0-0786AAB21C56}"/>
                </a:ext>
              </a:extLst>
            </p:cNvPr>
            <p:cNvSpPr txBox="1"/>
            <p:nvPr/>
          </p:nvSpPr>
          <p:spPr>
            <a:xfrm rot="20996347">
              <a:off x="1254021" y="6813678"/>
              <a:ext cx="1610061" cy="830997"/>
            </a:xfrm>
            <a:prstGeom prst="rect">
              <a:avLst/>
            </a:prstGeom>
            <a:solidFill>
              <a:srgbClr val="20386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highlight>
                    <a:srgbClr val="203864"/>
                  </a:highligh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FFFFFF"/>
                  </a:solidFill>
                  <a:effectLst/>
                  <a:highlight>
                    <a:srgbClr val="203864"/>
                  </a:highlight>
                  <a:uLnTx/>
                  <a:uFillTx/>
                  <a:latin typeface="Century Gothic" panose="020B0502020202020204" pitchFamily="34" charset="0"/>
                  <a:ea typeface="+mn-ea"/>
                  <a:cs typeface="Arial"/>
                  <a:sym typeface="Arial"/>
                </a:rPr>
                <a:t>ce</a:t>
              </a:r>
              <a:r>
                <a:rPr kumimoji="0" lang="en-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rPr>
                <a:t> moment</a:t>
              </a:r>
              <a:endParaRPr kumimoji="0" lang="es-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endParaRPr>
            </a:p>
          </p:txBody>
        </p:sp>
      </p:grpSp>
      <p:grpSp>
        <p:nvGrpSpPr>
          <p:cNvPr id="24" name="Grupo 23">
            <a:extLst>
              <a:ext uri="{FF2B5EF4-FFF2-40B4-BE49-F238E27FC236}">
                <a16:creationId xmlns:a16="http://schemas.microsoft.com/office/drawing/2014/main" id="{0ADB04C6-3BF5-6F49-94A4-9DD5AE847CFF}"/>
              </a:ext>
            </a:extLst>
          </p:cNvPr>
          <p:cNvGrpSpPr/>
          <p:nvPr/>
        </p:nvGrpSpPr>
        <p:grpSpPr>
          <a:xfrm>
            <a:off x="-4148100" y="-166383"/>
            <a:ext cx="3451616" cy="2963232"/>
            <a:chOff x="4608601" y="5056761"/>
            <a:chExt cx="3451616" cy="2963232"/>
          </a:xfrm>
        </p:grpSpPr>
        <p:pic>
          <p:nvPicPr>
            <p:cNvPr id="1054" name="Picture 30" descr="cartoon spaceship and astronaut - Clip Art Library">
              <a:extLst>
                <a:ext uri="{FF2B5EF4-FFF2-40B4-BE49-F238E27FC236}">
                  <a16:creationId xmlns:a16="http://schemas.microsoft.com/office/drawing/2014/main" id="{2E6B98F3-E151-A24C-B35B-57B7FAE7153E}"/>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rot="545477">
              <a:off x="4608601" y="5056761"/>
              <a:ext cx="3451616" cy="2963232"/>
            </a:xfrm>
            <a:prstGeom prst="rect">
              <a:avLst/>
            </a:prstGeom>
            <a:noFill/>
            <a:extLst>
              <a:ext uri="{909E8E84-426E-40DD-AFC4-6F175D3DCCD1}">
                <a14:hiddenFill xmlns:a14="http://schemas.microsoft.com/office/drawing/2010/main">
                  <a:solidFill>
                    <a:srgbClr val="FFFFFF"/>
                  </a:solidFill>
                </a14:hiddenFill>
              </a:ext>
            </a:extLst>
          </p:spPr>
        </p:pic>
        <p:sp>
          <p:nvSpPr>
            <p:cNvPr id="49" name="CuadroTexto 48">
              <a:extLst>
                <a:ext uri="{FF2B5EF4-FFF2-40B4-BE49-F238E27FC236}">
                  <a16:creationId xmlns:a16="http://schemas.microsoft.com/office/drawing/2014/main" id="{06B4D62C-BC2B-954A-B70E-BA8862E470EC}"/>
                </a:ext>
              </a:extLst>
            </p:cNvPr>
            <p:cNvSpPr txBox="1"/>
            <p:nvPr/>
          </p:nvSpPr>
          <p:spPr>
            <a:xfrm rot="19649130">
              <a:off x="6079770" y="6674152"/>
              <a:ext cx="1860741" cy="461665"/>
            </a:xfrm>
            <a:prstGeom prst="rect">
              <a:avLst/>
            </a:prstGeom>
            <a:solidFill>
              <a:srgbClr val="20386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highlight>
                    <a:srgbClr val="203864"/>
                  </a:highlight>
                  <a:uLnTx/>
                  <a:uFillTx/>
                  <a:latin typeface="Century Gothic" panose="020B0502020202020204" pitchFamily="34" charset="0"/>
                  <a:ea typeface="+mn-ea"/>
                  <a:cs typeface="Arial"/>
                  <a:sym typeface="Arial"/>
                </a:rPr>
                <a:t>blanc</a:t>
              </a:r>
              <a:endParaRPr kumimoji="0" lang="es-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endParaRPr>
            </a:p>
          </p:txBody>
        </p:sp>
      </p:grpSp>
      <p:sp>
        <p:nvSpPr>
          <p:cNvPr id="6" name="Title 5">
            <a:extLst>
              <a:ext uri="{FF2B5EF4-FFF2-40B4-BE49-F238E27FC236}">
                <a16:creationId xmlns:a16="http://schemas.microsoft.com/office/drawing/2014/main" id="{86FB547A-9079-495F-8618-F65AC76B232A}"/>
              </a:ext>
            </a:extLst>
          </p:cNvPr>
          <p:cNvSpPr>
            <a:spLocks noGrp="1"/>
          </p:cNvSpPr>
          <p:nvPr>
            <p:ph type="title"/>
          </p:nvPr>
        </p:nvSpPr>
        <p:spPr>
          <a:xfrm>
            <a:off x="655321" y="164310"/>
            <a:ext cx="3057143" cy="478471"/>
          </a:xfrm>
        </p:spPr>
        <p:txBody>
          <a:bodyPr>
            <a:normAutofit fontScale="90000"/>
          </a:bodyPr>
          <a:lstStyle/>
          <a:p>
            <a:r>
              <a:rPr lang="en-GB" b="1" dirty="0">
                <a:solidFill>
                  <a:schemeClr val="bg1"/>
                </a:solidFill>
                <a:latin typeface="Century Gothic" panose="020B0502020202020204" pitchFamily="34" charset="0"/>
              </a:rPr>
              <a:t>Follow up 3</a:t>
            </a:r>
          </a:p>
        </p:txBody>
      </p:sp>
      <p:sp>
        <p:nvSpPr>
          <p:cNvPr id="46" name="Speech Bubble: Rectangle with Corners Rounded 45">
            <a:extLst>
              <a:ext uri="{FF2B5EF4-FFF2-40B4-BE49-F238E27FC236}">
                <a16:creationId xmlns:a16="http://schemas.microsoft.com/office/drawing/2014/main" id="{C825DE02-AABE-4076-B8DD-7310BF3CB905}"/>
              </a:ext>
            </a:extLst>
          </p:cNvPr>
          <p:cNvSpPr/>
          <p:nvPr/>
        </p:nvSpPr>
        <p:spPr>
          <a:xfrm>
            <a:off x="4482462" y="156941"/>
            <a:ext cx="6160515" cy="830997"/>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extBox 46">
            <a:hlinkClick r:id="" action="ppaction://noaction">
              <a:snd r:embed="rId21" name="V_i_anglais.wav"/>
            </a:hlinkClick>
            <a:extLst>
              <a:ext uri="{FF2B5EF4-FFF2-40B4-BE49-F238E27FC236}">
                <a16:creationId xmlns:a16="http://schemas.microsoft.com/office/drawing/2014/main" id="{DA34A0F4-7002-4A1D-AEAB-CD4223379B4F}"/>
              </a:ext>
            </a:extLst>
          </p:cNvPr>
          <p:cNvSpPr txBox="1"/>
          <p:nvPr/>
        </p:nvSpPr>
        <p:spPr>
          <a:xfrm>
            <a:off x="4608628" y="147669"/>
            <a:ext cx="58419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Écris les mots en anglais. </a:t>
            </a:r>
          </a:p>
        </p:txBody>
      </p:sp>
      <p:pic>
        <p:nvPicPr>
          <p:cNvPr id="48" name="Picture 47" descr="Icon&#10;&#10;Description automatically generated">
            <a:extLst>
              <a:ext uri="{FF2B5EF4-FFF2-40B4-BE49-F238E27FC236}">
                <a16:creationId xmlns:a16="http://schemas.microsoft.com/office/drawing/2014/main" id="{E15BC881-4C1E-48BD-9E16-7B969B819968}"/>
              </a:ext>
            </a:extLst>
          </p:cNvPr>
          <p:cNvPicPr>
            <a:picLocks noChangeAspect="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27034" y="39603"/>
            <a:ext cx="1101542" cy="1101542"/>
          </a:xfrm>
          <a:prstGeom prst="rect">
            <a:avLst/>
          </a:prstGeom>
        </p:spPr>
      </p:pic>
      <p:sp>
        <p:nvSpPr>
          <p:cNvPr id="50" name="Title 2">
            <a:extLst>
              <a:ext uri="{FF2B5EF4-FFF2-40B4-BE49-F238E27FC236}">
                <a16:creationId xmlns:a16="http://schemas.microsoft.com/office/drawing/2014/main" id="{8495454B-F2C1-4EE6-9FF7-642037B31FBA}"/>
              </a:ext>
            </a:extLst>
          </p:cNvPr>
          <p:cNvSpPr txBox="1">
            <a:spLocks/>
          </p:cNvSpPr>
          <p:nvPr/>
        </p:nvSpPr>
        <p:spPr>
          <a:xfrm>
            <a:off x="11353805" y="1106123"/>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51" name="Title 4">
            <a:extLst>
              <a:ext uri="{FF2B5EF4-FFF2-40B4-BE49-F238E27FC236}">
                <a16:creationId xmlns:a16="http://schemas.microsoft.com/office/drawing/2014/main" id="{B21F6AA4-A88F-4CAF-8C40-25F21E0C4042}"/>
              </a:ext>
            </a:extLst>
          </p:cNvPr>
          <p:cNvSpPr txBox="1">
            <a:spLocks/>
          </p:cNvSpPr>
          <p:nvPr/>
        </p:nvSpPr>
        <p:spPr>
          <a:xfrm>
            <a:off x="11448581" y="1195688"/>
            <a:ext cx="648000" cy="4616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lire</a:t>
            </a:r>
            <a:b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endParaRPr kumimoji="0" lang="en-GB" sz="20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52" name="Graphic 51" descr="Teacher">
            <a:extLst>
              <a:ext uri="{FF2B5EF4-FFF2-40B4-BE49-F238E27FC236}">
                <a16:creationId xmlns:a16="http://schemas.microsoft.com/office/drawing/2014/main" id="{7E8E8A67-9A65-4F80-8719-C3DA50B455CB}"/>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474476" y="-21111"/>
            <a:ext cx="914400" cy="914400"/>
          </a:xfrm>
          <a:prstGeom prst="rect">
            <a:avLst/>
          </a:prstGeom>
        </p:spPr>
      </p:pic>
      <p:sp>
        <p:nvSpPr>
          <p:cNvPr id="53" name="TextBox 52">
            <a:hlinkClick r:id="" action="ppaction://noaction">
              <a:snd r:embed="rId25" name="V_ii_francais.wav"/>
            </a:hlinkClick>
            <a:extLst>
              <a:ext uri="{FF2B5EF4-FFF2-40B4-BE49-F238E27FC236}">
                <a16:creationId xmlns:a16="http://schemas.microsoft.com/office/drawing/2014/main" id="{DA60EC96-BD51-4141-AAA5-769A23F17E63}"/>
              </a:ext>
            </a:extLst>
          </p:cNvPr>
          <p:cNvSpPr txBox="1"/>
          <p:nvPr/>
        </p:nvSpPr>
        <p:spPr>
          <a:xfrm>
            <a:off x="4627786" y="546647"/>
            <a:ext cx="601519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Puis, lis les mots de ta liste en français.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Google Shape;167;p2">
            <a:extLst>
              <a:ext uri="{FF2B5EF4-FFF2-40B4-BE49-F238E27FC236}">
                <a16:creationId xmlns:a16="http://schemas.microsoft.com/office/drawing/2014/main" id="{EE54C4B6-1A1B-44F3-937C-636B412A4D48}"/>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6162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12149 0.09699 C 0.25873 0.11181 0.3961 0.12639 0.52683 0.11134 C 0.65756 0.0963 0.78894 0.15232 0.90586 0.00695 C 1.02279 -0.13842 1.12552 -0.44954 1.22813 -0.76065 " pathEditMode="relative" ptsTypes="AAAA">
                                      <p:cBhvr>
                                        <p:cTn id="6" dur="8000" fill="hold"/>
                                        <p:tgtEl>
                                          <p:spTgt spid="10"/>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3.95833E-6 -4.44444E-6 C -0.17761 -0.14953 -0.35508 -0.29861 -0.44571 -0.4125 C -0.53633 -0.52592 -0.58099 -0.62037 -0.54375 -0.68171 C -0.50677 -0.74351 -0.18086 -0.65277 -0.22279 -0.78078 C -0.26498 -0.90902 -0.53034 -1.18009 -0.79558 -1.45046 " pathEditMode="relative" rAng="0" ptsTypes="AAAAA">
                                      <p:cBhvr>
                                        <p:cTn id="10" dur="8000" fill="hold"/>
                                        <p:tgtEl>
                                          <p:spTgt spid="21"/>
                                        </p:tgtEl>
                                        <p:attrNameLst>
                                          <p:attrName>ppt_x</p:attrName>
                                          <p:attrName>ppt_y</p:attrName>
                                        </p:attrNameLst>
                                      </p:cBhvr>
                                      <p:rCtr x="-39779" y="-72523"/>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1526 0.14908 C -0.3332 0.26829 -0.51471 0.3875 -0.59049 0.49861 C -0.66719 0.60972 -0.54206 0.75625 -0.61289 0.81574 C -0.6845 0.87523 -0.89818 0.77732 -1.02031 0.85533 C -1.14336 0.93333 -1.35065 1.28426 -1.35065 1.28449 L -1.35065 1.28426 L -1.375 1.30926 " pathEditMode="relative" rAng="0" ptsTypes="AAAAAAA">
                                      <p:cBhvr>
                                        <p:cTn id="14" dur="8000" fill="hold"/>
                                        <p:tgtEl>
                                          <p:spTgt spid="19"/>
                                        </p:tgtEl>
                                        <p:attrNameLst>
                                          <p:attrName>ppt_x</p:attrName>
                                          <p:attrName>ppt_y</p:attrName>
                                        </p:attrNameLst>
                                      </p:cBhvr>
                                      <p:rCtr x="-61120" y="58009"/>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05677 0.06782 C 0.15886 0.23611 0.26081 0.40463 0.35274 0.42801 C 0.44453 0.45139 0.52865 0.18125 0.60808 0.20833 C 0.6875 0.23518 0.71185 0.59189 0.82904 0.59004 C 0.94636 0.58842 1.12891 0.39282 1.31159 0.19745 " pathEditMode="relative" ptsTypes="AAAAA">
                                      <p:cBhvr>
                                        <p:cTn id="18" dur="8000" fill="hold"/>
                                        <p:tgtEl>
                                          <p:spTgt spid="24"/>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08789 -0.02592 C -0.29779 -0.06227 -0.50755 -0.09861 -0.53177 -0.14143 C -0.55612 -0.18403 -0.1694 -0.20324 -0.23385 -0.28194 C -0.29844 -0.36065 -0.74935 -0.47754 -0.91901 -0.61342 C -1.08854 -0.74907 -1.16979 -0.92268 -1.2513 -1.09606 " pathEditMode="relative" ptsTypes="AAAAA">
                                      <p:cBhvr>
                                        <p:cTn id="22" dur="8000" fill="hold"/>
                                        <p:tgtEl>
                                          <p:spTgt spid="20"/>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5651 -0.14236 C 0.10287 -0.31782 0.14935 -0.49328 0.24089 -0.58935 C 0.33242 -0.68541 0.5237 -0.66018 0.60586 -0.71898 C 0.68789 -0.77801 0.70039 -0.81504 0.7336 -0.94236 C 0.76667 -1.06967 0.78555 -1.27615 0.80456 -1.48287 " pathEditMode="relative" rAng="0" ptsTypes="AAAAA">
                                      <p:cBhvr>
                                        <p:cTn id="26" dur="8000" fill="hold"/>
                                        <p:tgtEl>
                                          <p:spTgt spid="14"/>
                                        </p:tgtEl>
                                        <p:attrNameLst>
                                          <p:attrName>ppt_x</p:attrName>
                                          <p:attrName>ppt_y</p:attrName>
                                        </p:attrNameLst>
                                      </p:cBhvr>
                                      <p:rCtr x="37396" y="-67037"/>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07669 -0.08797 C 0.2168 -0.2345 0.35703 -0.38102 0.39896 -0.50579 C 0.44076 -0.63079 0.31211 -0.76598 0.328 -0.8375 C 0.34388 -0.9088 0.42396 -0.82362 0.49414 -0.93473 C 0.56445 -1.04584 0.65703 -1.275 0.74961 -1.50394 " pathEditMode="relative" ptsTypes="AAAAA">
                                      <p:cBhvr>
                                        <p:cTn id="30" dur="8000" fill="hold"/>
                                        <p:tgtEl>
                                          <p:spTgt spid="11"/>
                                        </p:tgtEl>
                                        <p:attrNameLst>
                                          <p:attrName>ppt_x</p:attrName>
                                          <p:attrName>ppt_y</p:attrName>
                                        </p:attrNameLst>
                                      </p:cBhvr>
                                    </p:animMotion>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0.07604 0.09815 C -0.1763 0.14606 -0.27643 0.19375 -0.4207 0.20625 C -0.56497 0.21898 -0.82604 0.23449 -0.94166 0.17384 C -1.05716 0.11319 -1.02174 -0.10231 -1.11393 -0.15764 C -1.20612 -0.21273 -1.35039 -0.18519 -1.49492 -0.15764 " pathEditMode="relative" ptsTypes="AAAAA">
                                      <p:cBhvr>
                                        <p:cTn id="34" dur="8000" fill="hold"/>
                                        <p:tgtEl>
                                          <p:spTgt spid="16"/>
                                        </p:tgtEl>
                                        <p:attrNameLst>
                                          <p:attrName>ppt_x</p:attrName>
                                          <p:attrName>ppt_y</p:attrName>
                                        </p:attrNameLst>
                                      </p:cBhvr>
                                    </p:animMotion>
                                  </p:child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nodeType="clickEffect">
                                  <p:stCondLst>
                                    <p:cond delay="0"/>
                                  </p:stCondLst>
                                  <p:childTnLst>
                                    <p:animMotion origin="layout" path="M -0.19257 -0.04143 C -0.272 0.07639 -0.35143 0.19445 -0.44401 0.23958 C -0.53658 0.28472 -0.64023 0.25695 -0.74804 0.22847 C -0.85572 0.20046 -1.06992 -0.05347 -1.09062 0.07014 C -1.11119 0.19398 -0.9914 0.58264 -0.87161 0.9713 " pathEditMode="relative" rAng="0" ptsTypes="AAAAA">
                                      <p:cBhvr>
                                        <p:cTn id="38" dur="8000" fill="hold"/>
                                        <p:tgtEl>
                                          <p:spTgt spid="17"/>
                                        </p:tgtEl>
                                        <p:attrNameLst>
                                          <p:attrName>ppt_x</p:attrName>
                                          <p:attrName>ppt_y</p:attrName>
                                        </p:attrNameLst>
                                      </p:cBhvr>
                                      <p:rCtr x="-45026" y="50625"/>
                                    </p:animMotion>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0.09948 -0.07871 C -0.18959 -0.23496 -0.27956 -0.39121 -0.30834 -0.50047 C -0.33698 -0.60973 -0.17891 -0.63797 -0.27188 -0.73473 C -0.36472 -0.83149 -0.75456 -0.94121 -0.86576 -1.08056 C -0.97683 -1.21991 -0.95782 -1.39514 -0.93868 -1.57061 " pathEditMode="relative" ptsTypes="AAAAA">
                                      <p:cBhvr>
                                        <p:cTn id="42" dur="8000" fill="hold"/>
                                        <p:tgtEl>
                                          <p:spTgt spid="12"/>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0495 -0.01527 C 0.1724 -0.03287 0.33972 -0.05069 0.46901 -0.16296 C 0.59844 -0.27523 0.68256 -0.59351 0.78125 -0.68912 C 0.87995 -0.78449 0.9918 -0.65069 1.06081 -0.73587 C 1.13021 -0.82129 1.16355 -1.01064 1.19675 -1.20069 " pathEditMode="relative" rAng="0" ptsTypes="AAAAA">
                                      <p:cBhvr>
                                        <p:cTn id="46" dur="8000" fill="hold"/>
                                        <p:tgtEl>
                                          <p:spTgt spid="23"/>
                                        </p:tgtEl>
                                        <p:attrNameLst>
                                          <p:attrName>ppt_x</p:attrName>
                                          <p:attrName>ppt_y</p:attrName>
                                        </p:attrNameLst>
                                      </p:cBhvr>
                                      <p:rCtr x="59583" y="-59282"/>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0508 0.27848 C -0.09089 0.40417 -0.17669 0.5301 -0.15508 0.64213 C -0.13346 0.75463 0.10026 0.80232 0.12461 0.95209 C 0.14896 1.10162 0.06992 1.32061 -0.00911 1.53959 " pathEditMode="relative" rAng="0" ptsTypes="AAAA">
                                      <p:cBhvr>
                                        <p:cTn id="50" dur="6000" fill="hold"/>
                                        <p:tgtEl>
                                          <p:spTgt spid="13"/>
                                        </p:tgtEl>
                                        <p:attrNameLst>
                                          <p:attrName>ppt_x</p:attrName>
                                          <p:attrName>ppt_y</p:attrName>
                                        </p:attrNameLst>
                                      </p:cBhvr>
                                      <p:rCtr x="-964" y="630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7481"/>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b="1" dirty="0" err="1">
                <a:solidFill>
                  <a:srgbClr val="1E4E79"/>
                </a:solidFill>
                <a:latin typeface="Century Gothic"/>
                <a:ea typeface="Century Gothic"/>
                <a:cs typeface="Century Gothic"/>
                <a:sym typeface="Century Gothic"/>
              </a:rPr>
              <a:t>Avoir</a:t>
            </a:r>
            <a:r>
              <a:rPr lang="en-GB" b="1" dirty="0">
                <a:solidFill>
                  <a:srgbClr val="1E4E79"/>
                </a:solidFill>
                <a:latin typeface="Century Gothic"/>
                <a:ea typeface="Century Gothic"/>
                <a:cs typeface="Century Gothic"/>
                <a:sym typeface="Century Gothic"/>
              </a:rPr>
              <a:t> </a:t>
            </a:r>
            <a:r>
              <a:rPr lang="en-GB" sz="3200" dirty="0">
                <a:solidFill>
                  <a:srgbClr val="1E4E79"/>
                </a:solidFill>
                <a:latin typeface="Century Gothic"/>
                <a:ea typeface="Century Gothic"/>
                <a:cs typeface="Century Gothic"/>
                <a:sym typeface="Century Gothic"/>
              </a:rPr>
              <a:t>[to have, having]</a:t>
            </a:r>
            <a:endParaRPr lang="en-GB" sz="3600"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719836" y="0"/>
            <a:ext cx="1330395" cy="1332245"/>
          </a:xfrm>
          <a:prstGeom prst="rect">
            <a:avLst/>
          </a:prstGeom>
          <a:noFill/>
          <a:ln>
            <a:noFill/>
          </a:ln>
        </p:spPr>
      </p:pic>
      <p:sp>
        <p:nvSpPr>
          <p:cNvPr id="17" name="Google Shape;171;p8">
            <a:extLst>
              <a:ext uri="{FF2B5EF4-FFF2-40B4-BE49-F238E27FC236}">
                <a16:creationId xmlns:a16="http://schemas.microsoft.com/office/drawing/2014/main" id="{AE134DAB-BDBF-4659-93C0-5D36FB7A816F}"/>
              </a:ext>
            </a:extLst>
          </p:cNvPr>
          <p:cNvSpPr txBox="1"/>
          <p:nvPr/>
        </p:nvSpPr>
        <p:spPr>
          <a:xfrm>
            <a:off x="239395" y="757229"/>
            <a:ext cx="1051560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verb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avoir</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means ‘</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have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or ‘</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having</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8" name="Speech Bubble: Rectangle with Corners Rounded 27">
            <a:extLst>
              <a:ext uri="{FF2B5EF4-FFF2-40B4-BE49-F238E27FC236}">
                <a16:creationId xmlns:a16="http://schemas.microsoft.com/office/drawing/2014/main" id="{00B90F92-B9A5-491C-8C08-4CDABB8276C7}"/>
              </a:ext>
            </a:extLst>
          </p:cNvPr>
          <p:cNvSpPr/>
          <p:nvPr/>
        </p:nvSpPr>
        <p:spPr>
          <a:xfrm>
            <a:off x="4390510" y="1483082"/>
            <a:ext cx="2730443" cy="671647"/>
          </a:xfrm>
          <a:prstGeom prst="wedgeRoundRectCallout">
            <a:avLst>
              <a:gd name="adj1" fmla="val -69098"/>
              <a:gd name="adj2" fmla="val 6053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je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becomes </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j’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before a vowel.</a:t>
            </a:r>
            <a:endParaRPr kumimoji="0" lang="en-GB" sz="2400" b="1" i="0" u="sng"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20" name="Rectangle 19">
            <a:extLst>
              <a:ext uri="{FF2B5EF4-FFF2-40B4-BE49-F238E27FC236}">
                <a16:creationId xmlns:a16="http://schemas.microsoft.com/office/drawing/2014/main" id="{995F8E4C-B48F-44EE-9FB6-AA122AE9B9D3}"/>
              </a:ext>
            </a:extLst>
          </p:cNvPr>
          <p:cNvSpPr/>
          <p:nvPr/>
        </p:nvSpPr>
        <p:spPr>
          <a:xfrm>
            <a:off x="2187435" y="1450817"/>
            <a:ext cx="746057" cy="523220"/>
          </a:xfrm>
          <a:prstGeom prst="rect">
            <a:avLst/>
          </a:prstGeom>
          <a:solidFill>
            <a:schemeClr val="accent2">
              <a:lumMod val="60000"/>
              <a:lumOff val="40000"/>
            </a:schemeClr>
          </a:solidFill>
          <a:ln w="19050">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p>
        </p:txBody>
      </p:sp>
      <p:sp>
        <p:nvSpPr>
          <p:cNvPr id="21" name="Google Shape;171;p8">
            <a:extLst>
              <a:ext uri="{FF2B5EF4-FFF2-40B4-BE49-F238E27FC236}">
                <a16:creationId xmlns:a16="http://schemas.microsoft.com/office/drawing/2014/main" id="{8708DEB6-0463-47C8-9D16-79E97071AEE4}"/>
              </a:ext>
            </a:extLst>
          </p:cNvPr>
          <p:cNvSpPr txBox="1"/>
          <p:nvPr/>
        </p:nvSpPr>
        <p:spPr>
          <a:xfrm>
            <a:off x="281404" y="2190863"/>
            <a:ext cx="517354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To say I have, use ______.</a:t>
            </a: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596CAE81-4CF2-460F-9B50-3C977674DC14}"/>
              </a:ext>
            </a:extLst>
          </p:cNvPr>
          <p:cNvSpPr/>
          <p:nvPr/>
        </p:nvSpPr>
        <p:spPr>
          <a:xfrm>
            <a:off x="1536825" y="4441662"/>
            <a:ext cx="1983011" cy="523220"/>
          </a:xfrm>
          <a:prstGeom prst="rect">
            <a:avLst/>
          </a:prstGeom>
          <a:solidFill>
            <a:schemeClr val="accent2">
              <a:lumMod val="60000"/>
              <a:lumOff val="40000"/>
            </a:schemeClr>
          </a:solidFill>
          <a:ln w="19050">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p>
        </p:txBody>
      </p:sp>
      <p:sp>
        <p:nvSpPr>
          <p:cNvPr id="23" name="Google Shape;171;p8">
            <a:extLst>
              <a:ext uri="{FF2B5EF4-FFF2-40B4-BE49-F238E27FC236}">
                <a16:creationId xmlns:a16="http://schemas.microsoft.com/office/drawing/2014/main" id="{DF23D159-2D7D-4581-9E26-20B04729B496}"/>
              </a:ext>
            </a:extLst>
          </p:cNvPr>
          <p:cNvSpPr txBox="1"/>
          <p:nvPr/>
        </p:nvSpPr>
        <p:spPr>
          <a:xfrm>
            <a:off x="249274" y="5077194"/>
            <a:ext cx="613040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To say you have, use _____.</a:t>
            </a: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27" name="Google Shape;183;p8">
            <a:extLst>
              <a:ext uri="{FF2B5EF4-FFF2-40B4-BE49-F238E27FC236}">
                <a16:creationId xmlns:a16="http://schemas.microsoft.com/office/drawing/2014/main" id="{4A00101A-071B-4973-8F79-C51847E4B167}"/>
              </a:ext>
            </a:extLst>
          </p:cNvPr>
          <p:cNvPicPr preferRelativeResize="0"/>
          <p:nvPr/>
        </p:nvPicPr>
        <p:blipFill rotWithShape="1">
          <a:blip r:embed="rId4">
            <a:alphaModFix/>
          </a:blip>
          <a:srcRect/>
          <a:stretch/>
        </p:blipFill>
        <p:spPr>
          <a:xfrm>
            <a:off x="5518901" y="2796120"/>
            <a:ext cx="473659" cy="523220"/>
          </a:xfrm>
          <a:prstGeom prst="rect">
            <a:avLst/>
          </a:prstGeom>
          <a:noFill/>
          <a:ln>
            <a:noFill/>
          </a:ln>
        </p:spPr>
      </p:pic>
      <p:sp>
        <p:nvSpPr>
          <p:cNvPr id="3" name="Rectangle 2">
            <a:extLst>
              <a:ext uri="{FF2B5EF4-FFF2-40B4-BE49-F238E27FC236}">
                <a16:creationId xmlns:a16="http://schemas.microsoft.com/office/drawing/2014/main" id="{C06F28BF-BD86-4395-9C9B-F25BE40EBB44}"/>
              </a:ext>
            </a:extLst>
          </p:cNvPr>
          <p:cNvSpPr/>
          <p:nvPr/>
        </p:nvSpPr>
        <p:spPr>
          <a:xfrm>
            <a:off x="5969035" y="2283635"/>
            <a:ext cx="240482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J’ai</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un </a:t>
            </a: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texte</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2800" b="0" i="0" u="none" strike="noStrike" kern="1200" cap="none" spc="0" normalizeH="0" baseline="0" noProof="0" dirty="0">
              <a:ln>
                <a:noFill/>
              </a:ln>
              <a:solidFill>
                <a:srgbClr val="000000"/>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2332B6B4-7C60-402F-952D-9C255021D694}"/>
              </a:ext>
            </a:extLst>
          </p:cNvPr>
          <p:cNvSpPr/>
          <p:nvPr/>
        </p:nvSpPr>
        <p:spPr>
          <a:xfrm>
            <a:off x="5936904" y="5035123"/>
            <a:ext cx="31486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Tu as </a:t>
            </a: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une</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image.</a:t>
            </a:r>
            <a:endParaRPr kumimoji="0" lang="en-GB" sz="2800" b="0" i="0" u="none" strike="noStrike" kern="1200" cap="none" spc="0" normalizeH="0" baseline="0" noProof="0" dirty="0">
              <a:ln>
                <a:noFill/>
              </a:ln>
              <a:solidFill>
                <a:srgbClr val="000000"/>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7B145DBB-DCCF-473A-9ACC-91963D914D96}"/>
              </a:ext>
            </a:extLst>
          </p:cNvPr>
          <p:cNvSpPr/>
          <p:nvPr/>
        </p:nvSpPr>
        <p:spPr>
          <a:xfrm>
            <a:off x="5951402" y="2775045"/>
            <a:ext cx="246413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 have </a:t>
            </a:r>
            <a:r>
              <a:rPr kumimoji="0" lang="en-GB" sz="2800" b="0"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 text.</a:t>
            </a:r>
            <a:endParaRPr kumimoji="0" lang="en-GB" sz="2800" b="0" i="1" u="none" strike="noStrike" kern="1200" cap="none" spc="0" normalizeH="0" baseline="0" noProof="0" dirty="0">
              <a:ln>
                <a:noFill/>
              </a:ln>
              <a:solidFill>
                <a:srgbClr val="000000"/>
              </a:solidFill>
              <a:effectLst/>
              <a:uLnTx/>
              <a:uFillTx/>
              <a:latin typeface="Arial"/>
              <a:ea typeface="+mn-ea"/>
              <a:cs typeface="+mn-cs"/>
            </a:endParaRPr>
          </a:p>
        </p:txBody>
      </p:sp>
      <p:sp>
        <p:nvSpPr>
          <p:cNvPr id="42" name="Rectangle 41">
            <a:extLst>
              <a:ext uri="{FF2B5EF4-FFF2-40B4-BE49-F238E27FC236}">
                <a16:creationId xmlns:a16="http://schemas.microsoft.com/office/drawing/2014/main" id="{527744C2-E035-4527-9A05-55401C760E50}"/>
              </a:ext>
            </a:extLst>
          </p:cNvPr>
          <p:cNvSpPr/>
          <p:nvPr/>
        </p:nvSpPr>
        <p:spPr>
          <a:xfrm>
            <a:off x="5919271" y="5508153"/>
            <a:ext cx="372890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You have </a:t>
            </a:r>
            <a:r>
              <a:rPr kumimoji="0" lang="en-GB" sz="2800" b="0"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an</a:t>
            </a:r>
            <a:r>
              <a:rPr kumimoji="0" lang="en-GB" sz="2800" b="0" i="1" u="none" strike="noStrike" kern="1200" cap="none" spc="0" normalizeH="0" noProof="0" dirty="0">
                <a:ln>
                  <a:noFill/>
                </a:ln>
                <a:solidFill>
                  <a:srgbClr val="002060"/>
                </a:solidFill>
                <a:effectLst/>
                <a:uLnTx/>
                <a:uFillTx/>
                <a:latin typeface="Century Gothic"/>
                <a:ea typeface="Century Gothic"/>
                <a:cs typeface="Century Gothic"/>
                <a:sym typeface="Century Gothic"/>
              </a:rPr>
              <a:t> image.</a:t>
            </a:r>
            <a:endParaRPr kumimoji="0" lang="en-GB" sz="2800" b="0" i="1" u="none" strike="noStrike" kern="1200" cap="none" spc="0" normalizeH="0" baseline="0" noProof="0" dirty="0">
              <a:ln>
                <a:noFill/>
              </a:ln>
              <a:solidFill>
                <a:srgbClr val="000000"/>
              </a:solidFill>
              <a:effectLst/>
              <a:uLnTx/>
              <a:uFillTx/>
              <a:latin typeface="Arial"/>
              <a:ea typeface="+mn-ea"/>
              <a:cs typeface="+mn-cs"/>
            </a:endParaRPr>
          </a:p>
        </p:txBody>
      </p:sp>
      <p:pic>
        <p:nvPicPr>
          <p:cNvPr id="43" name="Google Shape;183;p8">
            <a:extLst>
              <a:ext uri="{FF2B5EF4-FFF2-40B4-BE49-F238E27FC236}">
                <a16:creationId xmlns:a16="http://schemas.microsoft.com/office/drawing/2014/main" id="{149F5B5C-133C-4BBC-BEB1-B64328EDA2FF}"/>
              </a:ext>
            </a:extLst>
          </p:cNvPr>
          <p:cNvPicPr preferRelativeResize="0"/>
          <p:nvPr/>
        </p:nvPicPr>
        <p:blipFill rotWithShape="1">
          <a:blip r:embed="rId4">
            <a:alphaModFix/>
          </a:blip>
          <a:srcRect/>
          <a:stretch/>
        </p:blipFill>
        <p:spPr>
          <a:xfrm>
            <a:off x="5454428" y="5515405"/>
            <a:ext cx="473659" cy="523220"/>
          </a:xfrm>
          <a:prstGeom prst="rect">
            <a:avLst/>
          </a:prstGeom>
          <a:noFill/>
          <a:ln>
            <a:noFill/>
          </a:ln>
        </p:spPr>
      </p:pic>
      <p:pic>
        <p:nvPicPr>
          <p:cNvPr id="7" name="Picture 6" descr="A picture containing text, clipart&#10;&#10;Description automatically generated">
            <a:extLst>
              <a:ext uri="{FF2B5EF4-FFF2-40B4-BE49-F238E27FC236}">
                <a16:creationId xmlns:a16="http://schemas.microsoft.com/office/drawing/2014/main" id="{B313A8EC-B64A-492D-B1E1-6E582F18645D}"/>
              </a:ext>
            </a:extLst>
          </p:cNvPr>
          <p:cNvPicPr>
            <a:picLocks noChangeAspect="1"/>
          </p:cNvPicPr>
          <p:nvPr/>
        </p:nvPicPr>
        <p:blipFill rotWithShape="1">
          <a:blip r:embed="rId5">
            <a:clrChange>
              <a:clrFrom>
                <a:srgbClr val="FFFFFE"/>
              </a:clrFrom>
              <a:clrTo>
                <a:srgbClr val="FFFFFE">
                  <a:alpha val="0"/>
                </a:srgbClr>
              </a:clrTo>
            </a:clrChange>
            <a:extLst>
              <a:ext uri="{28A0092B-C50C-407E-A947-70E740481C1C}">
                <a14:useLocalDpi xmlns:a14="http://schemas.microsoft.com/office/drawing/2010/main" val="0"/>
              </a:ext>
            </a:extLst>
          </a:blip>
          <a:srcRect l="10273" t="9711"/>
          <a:stretch/>
        </p:blipFill>
        <p:spPr>
          <a:xfrm>
            <a:off x="9355015" y="2003064"/>
            <a:ext cx="1820074" cy="1291378"/>
          </a:xfrm>
          <a:prstGeom prst="rect">
            <a:avLst/>
          </a:prstGeom>
        </p:spPr>
      </p:pic>
      <p:sp>
        <p:nvSpPr>
          <p:cNvPr id="12" name="Rectangle 11">
            <a:extLst>
              <a:ext uri="{FF2B5EF4-FFF2-40B4-BE49-F238E27FC236}">
                <a16:creationId xmlns:a16="http://schemas.microsoft.com/office/drawing/2014/main" id="{6B4B7A24-BAAC-4EF7-B956-ACF00EC66FBD}"/>
              </a:ext>
            </a:extLst>
          </p:cNvPr>
          <p:cNvSpPr/>
          <p:nvPr/>
        </p:nvSpPr>
        <p:spPr>
          <a:xfrm>
            <a:off x="3631969" y="2134964"/>
            <a:ext cx="70243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j’ai</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9" name="Rectangle 48">
            <a:extLst>
              <a:ext uri="{FF2B5EF4-FFF2-40B4-BE49-F238E27FC236}">
                <a16:creationId xmlns:a16="http://schemas.microsoft.com/office/drawing/2014/main" id="{3BFF1AE5-A305-4270-96B0-4F8216A06B39}"/>
              </a:ext>
            </a:extLst>
          </p:cNvPr>
          <p:cNvSpPr/>
          <p:nvPr/>
        </p:nvSpPr>
        <p:spPr>
          <a:xfrm>
            <a:off x="3915942" y="5057429"/>
            <a:ext cx="100380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tu</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as</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6" name="Picture 5" descr="A picture containing clipart&#10;&#10;Description automatically generated">
            <a:extLst>
              <a:ext uri="{FF2B5EF4-FFF2-40B4-BE49-F238E27FC236}">
                <a16:creationId xmlns:a16="http://schemas.microsoft.com/office/drawing/2014/main" id="{E0997D29-E443-495F-B5C9-C9A84D545E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02022" y="4380307"/>
            <a:ext cx="1983011" cy="139377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B4A4D0FC-6215-4DF7-B771-37EDEA7BFC84}"/>
              </a:ext>
            </a:extLst>
          </p:cNvPr>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754995" y="2245888"/>
            <a:ext cx="721203" cy="824592"/>
          </a:xfrm>
          <a:prstGeom prst="rect">
            <a:avLst/>
          </a:prstGeom>
        </p:spPr>
      </p:pic>
      <p:pic>
        <p:nvPicPr>
          <p:cNvPr id="10" name="Graphic 9" descr="Image with solid fill">
            <a:extLst>
              <a:ext uri="{FF2B5EF4-FFF2-40B4-BE49-F238E27FC236}">
                <a16:creationId xmlns:a16="http://schemas.microsoft.com/office/drawing/2014/main" id="{8747AE59-6D26-452E-B366-423ABCE451D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018998" y="4837012"/>
            <a:ext cx="914400" cy="914400"/>
          </a:xfrm>
          <a:prstGeom prst="rect">
            <a:avLst/>
          </a:prstGeom>
        </p:spPr>
      </p:pic>
    </p:spTree>
    <p:extLst>
      <p:ext uri="{BB962C8B-B14F-4D97-AF65-F5344CB8AC3E}">
        <p14:creationId xmlns:p14="http://schemas.microsoft.com/office/powerpoint/2010/main" val="159192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8" grpId="0" animBg="1"/>
      <p:bldP spid="20" grpId="0" animBg="1"/>
      <p:bldP spid="21" grpId="0"/>
      <p:bldP spid="22" grpId="0" animBg="1"/>
      <p:bldP spid="23" grpId="0"/>
      <p:bldP spid="3" grpId="0"/>
      <p:bldP spid="29" grpId="0"/>
      <p:bldP spid="31" grpId="0"/>
      <p:bldP spid="42" grpId="0"/>
      <p:bldP spid="12" grpId="0"/>
      <p:bldP spid="4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b="1" dirty="0">
                <a:solidFill>
                  <a:srgbClr val="1E4E79"/>
                </a:solidFill>
                <a:latin typeface="Century Gothic"/>
                <a:ea typeface="Century Gothic"/>
                <a:cs typeface="Century Gothic"/>
                <a:sym typeface="Century Gothic"/>
              </a:rPr>
              <a:t>Asking questions</a:t>
            </a:r>
            <a:endParaRPr lang="en-GB" sz="3600"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719836" y="0"/>
            <a:ext cx="1330395" cy="1332245"/>
          </a:xfrm>
          <a:prstGeom prst="rect">
            <a:avLst/>
          </a:prstGeom>
          <a:noFill/>
          <a:ln>
            <a:noFill/>
          </a:ln>
        </p:spPr>
      </p:pic>
      <p:sp>
        <p:nvSpPr>
          <p:cNvPr id="17" name="Google Shape;171;p8">
            <a:extLst>
              <a:ext uri="{FF2B5EF4-FFF2-40B4-BE49-F238E27FC236}">
                <a16:creationId xmlns:a16="http://schemas.microsoft.com/office/drawing/2014/main" id="{AE134DAB-BDBF-4659-93C0-5D36FB7A816F}"/>
              </a:ext>
            </a:extLst>
          </p:cNvPr>
          <p:cNvSpPr txBox="1"/>
          <p:nvPr/>
        </p:nvSpPr>
        <p:spPr>
          <a:xfrm>
            <a:off x="239395" y="757229"/>
            <a:ext cx="1051560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Remember! To change a statement into a yes/no question, raise your voice at the end:</a:t>
            </a:r>
          </a:p>
        </p:txBody>
      </p:sp>
      <p:sp>
        <p:nvSpPr>
          <p:cNvPr id="74" name="TextBox 73">
            <a:extLst>
              <a:ext uri="{FF2B5EF4-FFF2-40B4-BE49-F238E27FC236}">
                <a16:creationId xmlns:a16="http://schemas.microsoft.com/office/drawing/2014/main" id="{C807F89C-303A-4704-A305-A48C3214BBC3}"/>
              </a:ext>
            </a:extLst>
          </p:cNvPr>
          <p:cNvSpPr txBox="1"/>
          <p:nvPr/>
        </p:nvSpPr>
        <p:spPr>
          <a:xfrm>
            <a:off x="881291" y="2060744"/>
            <a:ext cx="34660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J’ai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un magazine.</a:t>
            </a:r>
          </a:p>
        </p:txBody>
      </p:sp>
      <p:sp>
        <p:nvSpPr>
          <p:cNvPr id="28" name="Speech Bubble: Rectangle with Corners Rounded 27">
            <a:extLst>
              <a:ext uri="{FF2B5EF4-FFF2-40B4-BE49-F238E27FC236}">
                <a16:creationId xmlns:a16="http://schemas.microsoft.com/office/drawing/2014/main" id="{00B90F92-B9A5-491C-8C08-4CDABB8276C7}"/>
              </a:ext>
            </a:extLst>
          </p:cNvPr>
          <p:cNvSpPr/>
          <p:nvPr/>
        </p:nvSpPr>
        <p:spPr>
          <a:xfrm>
            <a:off x="4506305" y="5528140"/>
            <a:ext cx="3944757" cy="1295254"/>
          </a:xfrm>
          <a:prstGeom prst="wedgeRoundRectCallout">
            <a:avLst>
              <a:gd name="adj1" fmla="val -11110"/>
              <a:gd name="adj2" fmla="val -8706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In English, we add ‘do’, in French we just make our voice go up.</a:t>
            </a:r>
            <a:endParaRPr kumimoji="0" lang="en-GB" sz="2400" b="1" i="0" u="sng"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32" name="TextBox 31">
            <a:extLst>
              <a:ext uri="{FF2B5EF4-FFF2-40B4-BE49-F238E27FC236}">
                <a16:creationId xmlns:a16="http://schemas.microsoft.com/office/drawing/2014/main" id="{BFC52D42-117B-4CA4-9C53-89F4549A817E}"/>
              </a:ext>
            </a:extLst>
          </p:cNvPr>
          <p:cNvSpPr txBox="1"/>
          <p:nvPr/>
        </p:nvSpPr>
        <p:spPr>
          <a:xfrm>
            <a:off x="5886651" y="2045359"/>
            <a:ext cx="366976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J’ai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un magazine ?</a:t>
            </a:r>
          </a:p>
        </p:txBody>
      </p:sp>
      <p:sp>
        <p:nvSpPr>
          <p:cNvPr id="33" name="TextBox 32">
            <a:extLst>
              <a:ext uri="{FF2B5EF4-FFF2-40B4-BE49-F238E27FC236}">
                <a16:creationId xmlns:a16="http://schemas.microsoft.com/office/drawing/2014/main" id="{9B0EF265-E13F-4C3F-98FE-D7DC9374722D}"/>
              </a:ext>
            </a:extLst>
          </p:cNvPr>
          <p:cNvSpPr txBox="1"/>
          <p:nvPr/>
        </p:nvSpPr>
        <p:spPr>
          <a:xfrm>
            <a:off x="5902170" y="2621738"/>
            <a:ext cx="55944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Do I have a magazine ?</a:t>
            </a:r>
          </a:p>
        </p:txBody>
      </p:sp>
      <p:sp>
        <p:nvSpPr>
          <p:cNvPr id="35" name="TextBox 34">
            <a:extLst>
              <a:ext uri="{FF2B5EF4-FFF2-40B4-BE49-F238E27FC236}">
                <a16:creationId xmlns:a16="http://schemas.microsoft.com/office/drawing/2014/main" id="{79F150DC-578E-4CD9-AF50-9C6A92DA86A3}"/>
              </a:ext>
            </a:extLst>
          </p:cNvPr>
          <p:cNvSpPr txBox="1"/>
          <p:nvPr/>
        </p:nvSpPr>
        <p:spPr>
          <a:xfrm>
            <a:off x="961926" y="3957721"/>
            <a:ext cx="40320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Tu as un magazine.</a:t>
            </a:r>
          </a:p>
        </p:txBody>
      </p:sp>
      <p:sp>
        <p:nvSpPr>
          <p:cNvPr id="36" name="TextBox 35">
            <a:extLst>
              <a:ext uri="{FF2B5EF4-FFF2-40B4-BE49-F238E27FC236}">
                <a16:creationId xmlns:a16="http://schemas.microsoft.com/office/drawing/2014/main" id="{F14B3E09-DFAA-40C3-9FA3-DB5B0266C1FF}"/>
              </a:ext>
            </a:extLst>
          </p:cNvPr>
          <p:cNvSpPr txBox="1"/>
          <p:nvPr/>
        </p:nvSpPr>
        <p:spPr>
          <a:xfrm>
            <a:off x="6055854" y="3946324"/>
            <a:ext cx="41416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Tu as un magazine ?</a:t>
            </a:r>
          </a:p>
        </p:txBody>
      </p:sp>
      <p:sp>
        <p:nvSpPr>
          <p:cNvPr id="37" name="TextBox 36">
            <a:extLst>
              <a:ext uri="{FF2B5EF4-FFF2-40B4-BE49-F238E27FC236}">
                <a16:creationId xmlns:a16="http://schemas.microsoft.com/office/drawing/2014/main" id="{0259F900-9D22-4027-A461-20584E63A3DD}"/>
              </a:ext>
            </a:extLst>
          </p:cNvPr>
          <p:cNvSpPr txBox="1"/>
          <p:nvPr/>
        </p:nvSpPr>
        <p:spPr>
          <a:xfrm>
            <a:off x="966402" y="2620387"/>
            <a:ext cx="302173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I have a magazine.</a:t>
            </a:r>
          </a:p>
        </p:txBody>
      </p:sp>
      <p:sp>
        <p:nvSpPr>
          <p:cNvPr id="40" name="TextBox 39">
            <a:extLst>
              <a:ext uri="{FF2B5EF4-FFF2-40B4-BE49-F238E27FC236}">
                <a16:creationId xmlns:a16="http://schemas.microsoft.com/office/drawing/2014/main" id="{AA3AF76E-F678-49FB-A734-D1224B7070DF}"/>
              </a:ext>
            </a:extLst>
          </p:cNvPr>
          <p:cNvSpPr txBox="1"/>
          <p:nvPr/>
        </p:nvSpPr>
        <p:spPr>
          <a:xfrm>
            <a:off x="1019961" y="4383118"/>
            <a:ext cx="348634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You have a magazine.</a:t>
            </a:r>
          </a:p>
        </p:txBody>
      </p:sp>
      <p:sp>
        <p:nvSpPr>
          <p:cNvPr id="41" name="TextBox 40">
            <a:extLst>
              <a:ext uri="{FF2B5EF4-FFF2-40B4-BE49-F238E27FC236}">
                <a16:creationId xmlns:a16="http://schemas.microsoft.com/office/drawing/2014/main" id="{FF35B6C2-6ABD-48F7-8A78-5B313981383B}"/>
              </a:ext>
            </a:extLst>
          </p:cNvPr>
          <p:cNvSpPr txBox="1"/>
          <p:nvPr/>
        </p:nvSpPr>
        <p:spPr>
          <a:xfrm>
            <a:off x="6096000" y="4423224"/>
            <a:ext cx="452734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Do you have a magazine?</a:t>
            </a:r>
          </a:p>
        </p:txBody>
      </p:sp>
      <p:pic>
        <p:nvPicPr>
          <p:cNvPr id="44" name="Google Shape;183;p8">
            <a:extLst>
              <a:ext uri="{FF2B5EF4-FFF2-40B4-BE49-F238E27FC236}">
                <a16:creationId xmlns:a16="http://schemas.microsoft.com/office/drawing/2014/main" id="{A6FD626D-4D88-4080-8EDD-A366D1B4B150}"/>
              </a:ext>
            </a:extLst>
          </p:cNvPr>
          <p:cNvPicPr preferRelativeResize="0"/>
          <p:nvPr/>
        </p:nvPicPr>
        <p:blipFill rotWithShape="1">
          <a:blip r:embed="rId4">
            <a:alphaModFix/>
          </a:blip>
          <a:srcRect/>
          <a:stretch/>
        </p:blipFill>
        <p:spPr>
          <a:xfrm>
            <a:off x="5361443" y="2621738"/>
            <a:ext cx="473659" cy="523220"/>
          </a:xfrm>
          <a:prstGeom prst="rect">
            <a:avLst/>
          </a:prstGeom>
          <a:noFill/>
          <a:ln>
            <a:noFill/>
          </a:ln>
        </p:spPr>
      </p:pic>
      <p:pic>
        <p:nvPicPr>
          <p:cNvPr id="45" name="Google Shape;183;p8">
            <a:extLst>
              <a:ext uri="{FF2B5EF4-FFF2-40B4-BE49-F238E27FC236}">
                <a16:creationId xmlns:a16="http://schemas.microsoft.com/office/drawing/2014/main" id="{D2B368D1-7852-41C3-AC65-77E5F5175B88}"/>
              </a:ext>
            </a:extLst>
          </p:cNvPr>
          <p:cNvPicPr preferRelativeResize="0"/>
          <p:nvPr/>
        </p:nvPicPr>
        <p:blipFill rotWithShape="1">
          <a:blip r:embed="rId4">
            <a:alphaModFix/>
          </a:blip>
          <a:srcRect/>
          <a:stretch/>
        </p:blipFill>
        <p:spPr>
          <a:xfrm>
            <a:off x="425675" y="2622662"/>
            <a:ext cx="473659" cy="523220"/>
          </a:xfrm>
          <a:prstGeom prst="rect">
            <a:avLst/>
          </a:prstGeom>
          <a:noFill/>
          <a:ln>
            <a:noFill/>
          </a:ln>
        </p:spPr>
      </p:pic>
      <p:pic>
        <p:nvPicPr>
          <p:cNvPr id="46" name="Google Shape;183;p8">
            <a:extLst>
              <a:ext uri="{FF2B5EF4-FFF2-40B4-BE49-F238E27FC236}">
                <a16:creationId xmlns:a16="http://schemas.microsoft.com/office/drawing/2014/main" id="{ED9D2291-44C1-4525-B388-13A2E6A755E6}"/>
              </a:ext>
            </a:extLst>
          </p:cNvPr>
          <p:cNvPicPr preferRelativeResize="0"/>
          <p:nvPr/>
        </p:nvPicPr>
        <p:blipFill rotWithShape="1">
          <a:blip r:embed="rId4">
            <a:alphaModFix/>
          </a:blip>
          <a:srcRect/>
          <a:stretch/>
        </p:blipFill>
        <p:spPr>
          <a:xfrm>
            <a:off x="5537128" y="4383118"/>
            <a:ext cx="473659" cy="523220"/>
          </a:xfrm>
          <a:prstGeom prst="rect">
            <a:avLst/>
          </a:prstGeom>
          <a:noFill/>
          <a:ln>
            <a:noFill/>
          </a:ln>
        </p:spPr>
      </p:pic>
      <p:pic>
        <p:nvPicPr>
          <p:cNvPr id="47" name="Google Shape;183;p8">
            <a:extLst>
              <a:ext uri="{FF2B5EF4-FFF2-40B4-BE49-F238E27FC236}">
                <a16:creationId xmlns:a16="http://schemas.microsoft.com/office/drawing/2014/main" id="{92925BBA-12AF-4FFB-9E42-21905B3D58D1}"/>
              </a:ext>
            </a:extLst>
          </p:cNvPr>
          <p:cNvPicPr preferRelativeResize="0"/>
          <p:nvPr/>
        </p:nvPicPr>
        <p:blipFill rotWithShape="1">
          <a:blip r:embed="rId4">
            <a:alphaModFix/>
          </a:blip>
          <a:srcRect/>
          <a:stretch/>
        </p:blipFill>
        <p:spPr>
          <a:xfrm>
            <a:off x="449792" y="4383118"/>
            <a:ext cx="473659" cy="523220"/>
          </a:xfrm>
          <a:prstGeom prst="rect">
            <a:avLst/>
          </a:prstGeom>
          <a:noFill/>
          <a:ln>
            <a:noFill/>
          </a:ln>
        </p:spPr>
      </p:pic>
      <p:grpSp>
        <p:nvGrpSpPr>
          <p:cNvPr id="10" name="Group 9">
            <a:extLst>
              <a:ext uri="{FF2B5EF4-FFF2-40B4-BE49-F238E27FC236}">
                <a16:creationId xmlns:a16="http://schemas.microsoft.com/office/drawing/2014/main" id="{95AF0947-781B-4337-998E-1E59DD78840C}"/>
              </a:ext>
            </a:extLst>
          </p:cNvPr>
          <p:cNvGrpSpPr/>
          <p:nvPr/>
        </p:nvGrpSpPr>
        <p:grpSpPr>
          <a:xfrm>
            <a:off x="2788686" y="2401518"/>
            <a:ext cx="1820074" cy="1291378"/>
            <a:chOff x="3717054" y="-2191229"/>
            <a:chExt cx="1820074" cy="1291378"/>
          </a:xfrm>
        </p:grpSpPr>
        <p:pic>
          <p:nvPicPr>
            <p:cNvPr id="21" name="Picture 20" descr="A picture containing text, clipart&#10;&#10;Description automatically generated">
              <a:extLst>
                <a:ext uri="{FF2B5EF4-FFF2-40B4-BE49-F238E27FC236}">
                  <a16:creationId xmlns:a16="http://schemas.microsoft.com/office/drawing/2014/main" id="{E408DF69-70F1-4B5D-9ED7-ADE37A14C529}"/>
                </a:ext>
              </a:extLst>
            </p:cNvPr>
            <p:cNvPicPr>
              <a:picLocks noChangeAspect="1"/>
            </p:cNvPicPr>
            <p:nvPr/>
          </p:nvPicPr>
          <p:blipFill rotWithShape="1">
            <a:blip r:embed="rId5">
              <a:clrChange>
                <a:clrFrom>
                  <a:srgbClr val="FFFFFE"/>
                </a:clrFrom>
                <a:clrTo>
                  <a:srgbClr val="FFFFFE">
                    <a:alpha val="0"/>
                  </a:srgbClr>
                </a:clrTo>
              </a:clrChange>
              <a:extLst>
                <a:ext uri="{28A0092B-C50C-407E-A947-70E740481C1C}">
                  <a14:useLocalDpi xmlns:a14="http://schemas.microsoft.com/office/drawing/2010/main" val="0"/>
                </a:ext>
              </a:extLst>
            </a:blip>
            <a:srcRect l="10273" t="9711"/>
            <a:stretch/>
          </p:blipFill>
          <p:spPr>
            <a:xfrm>
              <a:off x="3717054" y="-2191229"/>
              <a:ext cx="1820074" cy="1291378"/>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009B87F4-4F22-4351-A433-ADAB96C885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7431" y="-1683968"/>
              <a:ext cx="592478" cy="570260"/>
            </a:xfrm>
            <a:prstGeom prst="rect">
              <a:avLst/>
            </a:prstGeom>
          </p:spPr>
        </p:pic>
      </p:grpSp>
      <p:grpSp>
        <p:nvGrpSpPr>
          <p:cNvPr id="15" name="Group 14">
            <a:extLst>
              <a:ext uri="{FF2B5EF4-FFF2-40B4-BE49-F238E27FC236}">
                <a16:creationId xmlns:a16="http://schemas.microsoft.com/office/drawing/2014/main" id="{9E0F2257-CBB1-4773-8449-0FCA70B9D1FF}"/>
              </a:ext>
            </a:extLst>
          </p:cNvPr>
          <p:cNvGrpSpPr/>
          <p:nvPr/>
        </p:nvGrpSpPr>
        <p:grpSpPr>
          <a:xfrm>
            <a:off x="3157734" y="4257485"/>
            <a:ext cx="1620132" cy="1295254"/>
            <a:chOff x="4468891" y="-3244257"/>
            <a:chExt cx="1983011" cy="1393773"/>
          </a:xfrm>
        </p:grpSpPr>
        <p:pic>
          <p:nvPicPr>
            <p:cNvPr id="42" name="Picture 41" descr="A picture containing clipart&#10;&#10;Description automatically generated">
              <a:extLst>
                <a:ext uri="{FF2B5EF4-FFF2-40B4-BE49-F238E27FC236}">
                  <a16:creationId xmlns:a16="http://schemas.microsoft.com/office/drawing/2014/main" id="{CC4F238C-9CCA-40E0-BF70-79746B02E6CF}"/>
                </a:ext>
              </a:extLst>
            </p:cNvPr>
            <p:cNvPicPr>
              <a:picLocks noChangeAspect="1"/>
            </p:cNvPicPr>
            <p:nvPr/>
          </p:nvPicPr>
          <p:blipFill>
            <a:blip r:embed="rId7">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468891" y="-3244257"/>
              <a:ext cx="1983011" cy="1393773"/>
            </a:xfrm>
            <a:prstGeom prst="rect">
              <a:avLst/>
            </a:prstGeom>
          </p:spPr>
        </p:pic>
        <p:pic>
          <p:nvPicPr>
            <p:cNvPr id="38" name="Picture 37" descr="A picture containing diagram&#10;&#10;Description automatically generated">
              <a:extLst>
                <a:ext uri="{FF2B5EF4-FFF2-40B4-BE49-F238E27FC236}">
                  <a16:creationId xmlns:a16="http://schemas.microsoft.com/office/drawing/2014/main" id="{143C8617-0549-4AD3-9ED8-09466E4596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5102" y="-2490117"/>
              <a:ext cx="592478" cy="570260"/>
            </a:xfrm>
            <a:prstGeom prst="rect">
              <a:avLst/>
            </a:prstGeom>
          </p:spPr>
        </p:pic>
      </p:grpSp>
      <p:grpSp>
        <p:nvGrpSpPr>
          <p:cNvPr id="13" name="Group 12">
            <a:extLst>
              <a:ext uri="{FF2B5EF4-FFF2-40B4-BE49-F238E27FC236}">
                <a16:creationId xmlns:a16="http://schemas.microsoft.com/office/drawing/2014/main" id="{2488F627-9F58-452E-9203-3CF84F870929}"/>
              </a:ext>
            </a:extLst>
          </p:cNvPr>
          <p:cNvGrpSpPr/>
          <p:nvPr/>
        </p:nvGrpSpPr>
        <p:grpSpPr>
          <a:xfrm>
            <a:off x="9602210" y="1998072"/>
            <a:ext cx="2589790" cy="1547569"/>
            <a:chOff x="12833795" y="937511"/>
            <a:chExt cx="2589790" cy="1547569"/>
          </a:xfrm>
        </p:grpSpPr>
        <p:pic>
          <p:nvPicPr>
            <p:cNvPr id="23" name="Picture 22" descr="A picture containing text, clipart&#10;&#10;Description automatically generated">
              <a:extLst>
                <a:ext uri="{FF2B5EF4-FFF2-40B4-BE49-F238E27FC236}">
                  <a16:creationId xmlns:a16="http://schemas.microsoft.com/office/drawing/2014/main" id="{60B9CDD2-B126-49BF-88CB-2184B1460B8E}"/>
                </a:ext>
              </a:extLst>
            </p:cNvPr>
            <p:cNvPicPr>
              <a:picLocks noChangeAspect="1"/>
            </p:cNvPicPr>
            <p:nvPr/>
          </p:nvPicPr>
          <p:blipFill rotWithShape="1">
            <a:blip r:embed="rId5">
              <a:clrChange>
                <a:clrFrom>
                  <a:srgbClr val="FFFFFE"/>
                </a:clrFrom>
                <a:clrTo>
                  <a:srgbClr val="FFFFFE">
                    <a:alpha val="0"/>
                  </a:srgbClr>
                </a:clrTo>
              </a:clrChange>
              <a:extLst>
                <a:ext uri="{28A0092B-C50C-407E-A947-70E740481C1C}">
                  <a14:useLocalDpi xmlns:a14="http://schemas.microsoft.com/office/drawing/2010/main" val="0"/>
                </a:ext>
              </a:extLst>
            </a:blip>
            <a:srcRect l="10273" t="9711"/>
            <a:stretch/>
          </p:blipFill>
          <p:spPr>
            <a:xfrm>
              <a:off x="12833795" y="1193702"/>
              <a:ext cx="1820074" cy="1291378"/>
            </a:xfrm>
            <a:prstGeom prst="rect">
              <a:avLst/>
            </a:prstGeom>
          </p:spPr>
        </p:pic>
        <p:sp>
          <p:nvSpPr>
            <p:cNvPr id="3" name="Thought Bubble: Cloud 2">
              <a:extLst>
                <a:ext uri="{FF2B5EF4-FFF2-40B4-BE49-F238E27FC236}">
                  <a16:creationId xmlns:a16="http://schemas.microsoft.com/office/drawing/2014/main" id="{3275106F-EA7A-4B95-9214-F94DF716274A}"/>
                </a:ext>
              </a:extLst>
            </p:cNvPr>
            <p:cNvSpPr/>
            <p:nvPr/>
          </p:nvSpPr>
          <p:spPr>
            <a:xfrm>
              <a:off x="14035453" y="937511"/>
              <a:ext cx="1388132" cy="770175"/>
            </a:xfrm>
            <a:prstGeom prst="cloudCallout">
              <a:avLst>
                <a:gd name="adj1" fmla="val -61781"/>
                <a:gd name="adj2" fmla="val 43247"/>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5" name="Graphic 4" descr="Question mark">
              <a:extLst>
                <a:ext uri="{FF2B5EF4-FFF2-40B4-BE49-F238E27FC236}">
                  <a16:creationId xmlns:a16="http://schemas.microsoft.com/office/drawing/2014/main" id="{FA2D7D98-6312-48DF-B47E-116FCBD5DF3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729519" y="1042782"/>
              <a:ext cx="502866" cy="502866"/>
            </a:xfrm>
            <a:prstGeom prst="rect">
              <a:avLst/>
            </a:prstGeom>
          </p:spPr>
        </p:pic>
        <p:pic>
          <p:nvPicPr>
            <p:cNvPr id="39" name="Picture 38" descr="A picture containing diagram&#10;&#10;Description automatically generated">
              <a:extLst>
                <a:ext uri="{FF2B5EF4-FFF2-40B4-BE49-F238E27FC236}">
                  <a16:creationId xmlns:a16="http://schemas.microsoft.com/office/drawing/2014/main" id="{A2C01D96-DDE6-421E-AC75-5B8E8376F6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42080" y="1091292"/>
              <a:ext cx="592478" cy="570260"/>
            </a:xfrm>
            <a:prstGeom prst="rect">
              <a:avLst/>
            </a:prstGeom>
          </p:spPr>
        </p:pic>
      </p:grpSp>
      <p:grpSp>
        <p:nvGrpSpPr>
          <p:cNvPr id="14" name="Group 13">
            <a:extLst>
              <a:ext uri="{FF2B5EF4-FFF2-40B4-BE49-F238E27FC236}">
                <a16:creationId xmlns:a16="http://schemas.microsoft.com/office/drawing/2014/main" id="{59E9A628-4C59-47C8-91EE-5F3C02356D1B}"/>
              </a:ext>
            </a:extLst>
          </p:cNvPr>
          <p:cNvGrpSpPr/>
          <p:nvPr/>
        </p:nvGrpSpPr>
        <p:grpSpPr>
          <a:xfrm>
            <a:off x="9475981" y="3913116"/>
            <a:ext cx="2128070" cy="1827233"/>
            <a:chOff x="9820111" y="3252772"/>
            <a:chExt cx="2128070" cy="1827233"/>
          </a:xfrm>
        </p:grpSpPr>
        <p:grpSp>
          <p:nvGrpSpPr>
            <p:cNvPr id="12" name="Group 11">
              <a:extLst>
                <a:ext uri="{FF2B5EF4-FFF2-40B4-BE49-F238E27FC236}">
                  <a16:creationId xmlns:a16="http://schemas.microsoft.com/office/drawing/2014/main" id="{C028AABC-E43E-4F2E-8115-035EB12FE974}"/>
                </a:ext>
              </a:extLst>
            </p:cNvPr>
            <p:cNvGrpSpPr/>
            <p:nvPr/>
          </p:nvGrpSpPr>
          <p:grpSpPr>
            <a:xfrm>
              <a:off x="9820111" y="3252772"/>
              <a:ext cx="2128070" cy="1827233"/>
              <a:chOff x="8884648" y="3037522"/>
              <a:chExt cx="2128070" cy="1827233"/>
            </a:xfrm>
          </p:grpSpPr>
          <p:pic>
            <p:nvPicPr>
              <p:cNvPr id="22" name="Picture 21" descr="A picture containing clipart&#10;&#10;Description automatically generated">
                <a:extLst>
                  <a:ext uri="{FF2B5EF4-FFF2-40B4-BE49-F238E27FC236}">
                    <a16:creationId xmlns:a16="http://schemas.microsoft.com/office/drawing/2014/main" id="{04CE477C-B639-4BEA-BEDB-08ED6956421F}"/>
                  </a:ext>
                </a:extLst>
              </p:cNvPr>
              <p:cNvPicPr>
                <a:picLocks noChangeAspect="1"/>
              </p:cNvPicPr>
              <p:nvPr/>
            </p:nvPicPr>
            <p:blipFill>
              <a:blip r:embed="rId7">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8884648" y="3470982"/>
                <a:ext cx="1983011" cy="1393773"/>
              </a:xfrm>
              <a:prstGeom prst="rect">
                <a:avLst/>
              </a:prstGeom>
            </p:spPr>
          </p:pic>
          <p:pic>
            <p:nvPicPr>
              <p:cNvPr id="30" name="Graphic 29" descr="Question mark">
                <a:extLst>
                  <a:ext uri="{FF2B5EF4-FFF2-40B4-BE49-F238E27FC236}">
                    <a16:creationId xmlns:a16="http://schemas.microsoft.com/office/drawing/2014/main" id="{C08C0413-BEC9-4242-B518-7F67E8E63E1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503562" y="3037522"/>
                <a:ext cx="502866" cy="502866"/>
              </a:xfrm>
              <a:prstGeom prst="rect">
                <a:avLst/>
              </a:prstGeom>
            </p:spPr>
          </p:pic>
          <p:sp>
            <p:nvSpPr>
              <p:cNvPr id="11" name="Speech Bubble: Rectangle with Corners Rounded 10">
                <a:extLst>
                  <a:ext uri="{FF2B5EF4-FFF2-40B4-BE49-F238E27FC236}">
                    <a16:creationId xmlns:a16="http://schemas.microsoft.com/office/drawing/2014/main" id="{77614E08-3B37-4144-9C80-1E117123275A}"/>
                  </a:ext>
                </a:extLst>
              </p:cNvPr>
              <p:cNvSpPr/>
              <p:nvPr/>
            </p:nvSpPr>
            <p:spPr>
              <a:xfrm>
                <a:off x="9682323" y="3051537"/>
                <a:ext cx="1330395" cy="500665"/>
              </a:xfrm>
              <a:prstGeom prst="wedgeRoundRectCallout">
                <a:avLst>
                  <a:gd name="adj1" fmla="val -44982"/>
                  <a:gd name="adj2" fmla="val 82245"/>
                  <a:gd name="adj3" fmla="val 16667"/>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48" name="Picture 47" descr="A picture containing diagram&#10;&#10;Description automatically generated">
              <a:extLst>
                <a:ext uri="{FF2B5EF4-FFF2-40B4-BE49-F238E27FC236}">
                  <a16:creationId xmlns:a16="http://schemas.microsoft.com/office/drawing/2014/main" id="{CB0E1F76-9413-4485-84AF-30CF320191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42169" y="3279670"/>
              <a:ext cx="564532" cy="543362"/>
            </a:xfrm>
            <a:prstGeom prst="rect">
              <a:avLst/>
            </a:prstGeom>
          </p:spPr>
        </p:pic>
      </p:grpSp>
    </p:spTree>
    <p:extLst>
      <p:ext uri="{BB962C8B-B14F-4D97-AF65-F5344CB8AC3E}">
        <p14:creationId xmlns:p14="http://schemas.microsoft.com/office/powerpoint/2010/main" val="252948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4" grpId="0"/>
      <p:bldP spid="28" grpId="0" animBg="1"/>
      <p:bldP spid="32" grpId="0"/>
      <p:bldP spid="33" grpId="0"/>
      <p:bldP spid="35" grpId="0"/>
      <p:bldP spid="36" grpId="0"/>
      <p:bldP spid="37" grpId="0"/>
      <p:bldP spid="40" grpId="0"/>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3456452" y="86763"/>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Parle</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avec ton/ta </a:t>
            </a: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partenaire</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1052313" y="1155671"/>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35" name="Action Button: Blank 34">
            <a:hlinkClick r:id="" action="ppaction://noaction" highlightClick="1"/>
            <a:extLst>
              <a:ext uri="{FF2B5EF4-FFF2-40B4-BE49-F238E27FC236}">
                <a16:creationId xmlns:a16="http://schemas.microsoft.com/office/drawing/2014/main" id="{80810376-DDB7-48C0-B1A7-A1F203C8CABC}"/>
              </a:ext>
            </a:extLst>
          </p:cNvPr>
          <p:cNvSpPr/>
          <p:nvPr/>
        </p:nvSpPr>
        <p:spPr>
          <a:xfrm>
            <a:off x="78600" y="2193370"/>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1</a:t>
            </a:r>
          </a:p>
        </p:txBody>
      </p:sp>
      <p:sp>
        <p:nvSpPr>
          <p:cNvPr id="41" name="TextBox 40">
            <a:extLst>
              <a:ext uri="{FF2B5EF4-FFF2-40B4-BE49-F238E27FC236}">
                <a16:creationId xmlns:a16="http://schemas.microsoft.com/office/drawing/2014/main" id="{C4A2DD7E-AD57-46CD-8E07-89212C9F07C8}"/>
              </a:ext>
            </a:extLst>
          </p:cNvPr>
          <p:cNvSpPr txBox="1"/>
          <p:nvPr/>
        </p:nvSpPr>
        <p:spPr>
          <a:xfrm>
            <a:off x="123171" y="1552978"/>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a:t>
            </a:r>
          </a:p>
        </p:txBody>
      </p:sp>
      <p:sp>
        <p:nvSpPr>
          <p:cNvPr id="42" name="TextBox 41">
            <a:extLst>
              <a:ext uri="{FF2B5EF4-FFF2-40B4-BE49-F238E27FC236}">
                <a16:creationId xmlns:a16="http://schemas.microsoft.com/office/drawing/2014/main" id="{48F37884-A7BB-48BC-9127-BF10D303BDC4}"/>
              </a:ext>
            </a:extLst>
          </p:cNvPr>
          <p:cNvSpPr txBox="1"/>
          <p:nvPr/>
        </p:nvSpPr>
        <p:spPr>
          <a:xfrm>
            <a:off x="141946" y="1029758"/>
            <a:ext cx="53644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Exemple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6" name="TextBox 45">
            <a:extLst>
              <a:ext uri="{FF2B5EF4-FFF2-40B4-BE49-F238E27FC236}">
                <a16:creationId xmlns:a16="http://schemas.microsoft.com/office/drawing/2014/main" id="{48502993-F1C5-4B42-8DF7-528E7DAEEF39}"/>
              </a:ext>
            </a:extLst>
          </p:cNvPr>
          <p:cNvSpPr txBox="1"/>
          <p:nvPr/>
        </p:nvSpPr>
        <p:spPr>
          <a:xfrm>
            <a:off x="217451" y="4291590"/>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p:txBody>
      </p:sp>
      <p:sp>
        <p:nvSpPr>
          <p:cNvPr id="62" name="Oval 61">
            <a:extLst>
              <a:ext uri="{FF2B5EF4-FFF2-40B4-BE49-F238E27FC236}">
                <a16:creationId xmlns:a16="http://schemas.microsoft.com/office/drawing/2014/main" id="{C779FB90-8A4E-4371-A90A-E0A2374D5A03}"/>
              </a:ext>
            </a:extLst>
          </p:cNvPr>
          <p:cNvSpPr/>
          <p:nvPr/>
        </p:nvSpPr>
        <p:spPr>
          <a:xfrm>
            <a:off x="1875827" y="3076454"/>
            <a:ext cx="2193340" cy="1300707"/>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Action Button: Blank 35">
            <a:hlinkClick r:id="" action="ppaction://noaction" highlightClick="1"/>
            <a:extLst>
              <a:ext uri="{FF2B5EF4-FFF2-40B4-BE49-F238E27FC236}">
                <a16:creationId xmlns:a16="http://schemas.microsoft.com/office/drawing/2014/main" id="{2565F3AB-5F9C-4254-B7D3-6C54C3C4C09F}"/>
              </a:ext>
            </a:extLst>
          </p:cNvPr>
          <p:cNvSpPr/>
          <p:nvPr/>
        </p:nvSpPr>
        <p:spPr>
          <a:xfrm>
            <a:off x="123410" y="4831696"/>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2</a:t>
            </a:r>
          </a:p>
        </p:txBody>
      </p:sp>
      <p:graphicFrame>
        <p:nvGraphicFramePr>
          <p:cNvPr id="31" name="Table 30">
            <a:extLst>
              <a:ext uri="{FF2B5EF4-FFF2-40B4-BE49-F238E27FC236}">
                <a16:creationId xmlns:a16="http://schemas.microsoft.com/office/drawing/2014/main" id="{8E9A1255-AF56-4BD0-A528-061FD593DBA3}"/>
              </a:ext>
            </a:extLst>
          </p:cNvPr>
          <p:cNvGraphicFramePr>
            <a:graphicFrameLocks noGrp="1"/>
          </p:cNvGraphicFramePr>
          <p:nvPr/>
        </p:nvGraphicFramePr>
        <p:xfrm>
          <a:off x="849648" y="2171215"/>
          <a:ext cx="4751396" cy="797257"/>
        </p:xfrm>
        <a:graphic>
          <a:graphicData uri="http://schemas.openxmlformats.org/drawingml/2006/table">
            <a:tbl>
              <a:tblPr firstRow="1" bandRow="1">
                <a:tableStyleId>{5940675A-B579-460E-94D1-54222C63F5DA}</a:tableStyleId>
              </a:tblPr>
              <a:tblGrid>
                <a:gridCol w="4751396">
                  <a:extLst>
                    <a:ext uri="{9D8B030D-6E8A-4147-A177-3AD203B41FA5}">
                      <a16:colId xmlns:a16="http://schemas.microsoft.com/office/drawing/2014/main" val="20000"/>
                    </a:ext>
                  </a:extLst>
                </a:gridCol>
              </a:tblGrid>
              <a:tr h="797257">
                <a:tc>
                  <a:txBody>
                    <a:bodyPr/>
                    <a:lstStyle/>
                    <a:p>
                      <a:pPr algn="ctr"/>
                      <a:r>
                        <a:rPr lang="en-GB" sz="2000" b="1" dirty="0">
                          <a:solidFill>
                            <a:srgbClr val="002060"/>
                          </a:solidFill>
                          <a:latin typeface="Century Gothic" panose="020B0502020202020204" pitchFamily="34" charset="0"/>
                        </a:rPr>
                        <a:t>Ask your partner if s/he has these things and circle the ones s/he has:</a:t>
                      </a:r>
                      <a:endParaRPr lang="en-GB" sz="2000" b="1" i="1"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32" name="TextBox 31">
            <a:extLst>
              <a:ext uri="{FF2B5EF4-FFF2-40B4-BE49-F238E27FC236}">
                <a16:creationId xmlns:a16="http://schemas.microsoft.com/office/drawing/2014/main" id="{8FE605A4-B10E-4FF5-B945-9B1FC654CD46}"/>
              </a:ext>
            </a:extLst>
          </p:cNvPr>
          <p:cNvSpPr txBox="1"/>
          <p:nvPr/>
        </p:nvSpPr>
        <p:spPr>
          <a:xfrm>
            <a:off x="8425280" y="1490254"/>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p:txBody>
      </p:sp>
      <p:graphicFrame>
        <p:nvGraphicFramePr>
          <p:cNvPr id="37" name="Table 36">
            <a:extLst>
              <a:ext uri="{FF2B5EF4-FFF2-40B4-BE49-F238E27FC236}">
                <a16:creationId xmlns:a16="http://schemas.microsoft.com/office/drawing/2014/main" id="{CB5326D6-F1E8-4DF8-8982-6BF0C5538CA8}"/>
              </a:ext>
            </a:extLst>
          </p:cNvPr>
          <p:cNvGraphicFramePr>
            <a:graphicFrameLocks noGrp="1"/>
          </p:cNvGraphicFramePr>
          <p:nvPr/>
        </p:nvGraphicFramePr>
        <p:xfrm>
          <a:off x="849648" y="4814810"/>
          <a:ext cx="4751396" cy="797257"/>
        </p:xfrm>
        <a:graphic>
          <a:graphicData uri="http://schemas.openxmlformats.org/drawingml/2006/table">
            <a:tbl>
              <a:tblPr firstRow="1" bandRow="1">
                <a:tableStyleId>{5940675A-B579-460E-94D1-54222C63F5DA}</a:tableStyleId>
              </a:tblPr>
              <a:tblGrid>
                <a:gridCol w="4751396">
                  <a:extLst>
                    <a:ext uri="{9D8B030D-6E8A-4147-A177-3AD203B41FA5}">
                      <a16:colId xmlns:a16="http://schemas.microsoft.com/office/drawing/2014/main" val="20000"/>
                    </a:ext>
                  </a:extLst>
                </a:gridCol>
              </a:tblGrid>
              <a:tr h="797257">
                <a:tc>
                  <a:txBody>
                    <a:bodyPr/>
                    <a:lstStyle/>
                    <a:p>
                      <a:pPr algn="ctr"/>
                      <a:r>
                        <a:rPr lang="en-GB" sz="2000" b="1" dirty="0">
                          <a:solidFill>
                            <a:srgbClr val="002060"/>
                          </a:solidFill>
                          <a:latin typeface="Century Gothic" panose="020B0502020202020204" pitchFamily="34" charset="0"/>
                        </a:rPr>
                        <a:t>Ask your partner if s/he has these things and circle the ones s/he has:</a:t>
                      </a:r>
                      <a:endParaRPr lang="en-GB" sz="2000" b="1" i="1"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38" name="Table 37">
            <a:extLst>
              <a:ext uri="{FF2B5EF4-FFF2-40B4-BE49-F238E27FC236}">
                <a16:creationId xmlns:a16="http://schemas.microsoft.com/office/drawing/2014/main" id="{5B6C76C9-D88B-4E76-A373-9AB0C77189EE}"/>
              </a:ext>
            </a:extLst>
          </p:cNvPr>
          <p:cNvGraphicFramePr>
            <a:graphicFrameLocks noGrp="1"/>
          </p:cNvGraphicFramePr>
          <p:nvPr/>
        </p:nvGraphicFramePr>
        <p:xfrm>
          <a:off x="7724404" y="2149571"/>
          <a:ext cx="4064000" cy="818901"/>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tblGrid>
              <a:tr h="818901">
                <a:tc>
                  <a:txBody>
                    <a:bodyPr/>
                    <a:lstStyle/>
                    <a:p>
                      <a:pPr algn="ctr"/>
                      <a:r>
                        <a:rPr lang="en-GB" sz="2000" b="1" dirty="0">
                          <a:solidFill>
                            <a:srgbClr val="002060"/>
                          </a:solidFill>
                          <a:latin typeface="Century Gothic" panose="020B0502020202020204" pitchFamily="34" charset="0"/>
                        </a:rPr>
                        <a:t>When asked, say you have these:</a:t>
                      </a:r>
                      <a:endParaRPr lang="en-GB" sz="2000" b="1" i="1"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5" name="Speech Bubble: Rectangle with Corners Rounded 4">
            <a:extLst>
              <a:ext uri="{FF2B5EF4-FFF2-40B4-BE49-F238E27FC236}">
                <a16:creationId xmlns:a16="http://schemas.microsoft.com/office/drawing/2014/main" id="{CEE76A19-6FF7-44F2-B1FA-1F034D05E98D}"/>
              </a:ext>
            </a:extLst>
          </p:cNvPr>
          <p:cNvSpPr/>
          <p:nvPr/>
        </p:nvSpPr>
        <p:spPr>
          <a:xfrm>
            <a:off x="3199161" y="794920"/>
            <a:ext cx="2307265" cy="1077912"/>
          </a:xfrm>
          <a:prstGeom prst="wedgeRoundRectCallout">
            <a:avLst>
              <a:gd name="adj1" fmla="val -80741"/>
              <a:gd name="adj2" fmla="val 50663"/>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Tu as un bureau ?</a:t>
            </a:r>
          </a:p>
        </p:txBody>
      </p:sp>
      <p:sp>
        <p:nvSpPr>
          <p:cNvPr id="45" name="Speech Bubble: Rectangle with Corners Rounded 44">
            <a:extLst>
              <a:ext uri="{FF2B5EF4-FFF2-40B4-BE49-F238E27FC236}">
                <a16:creationId xmlns:a16="http://schemas.microsoft.com/office/drawing/2014/main" id="{DA5E3D19-AC67-41D2-B5C3-7B286A822260}"/>
              </a:ext>
            </a:extLst>
          </p:cNvPr>
          <p:cNvSpPr/>
          <p:nvPr/>
        </p:nvSpPr>
        <p:spPr>
          <a:xfrm>
            <a:off x="5903843" y="790307"/>
            <a:ext cx="1935350" cy="1077912"/>
          </a:xfrm>
          <a:prstGeom prst="wedgeRoundRectCallout">
            <a:avLst>
              <a:gd name="adj1" fmla="val 79457"/>
              <a:gd name="adj2" fmla="val 35867"/>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Oui</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j’ai</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 bureau.</a:t>
            </a:r>
          </a:p>
        </p:txBody>
      </p:sp>
      <p:sp>
        <p:nvSpPr>
          <p:cNvPr id="53" name="Speech Bubble: Rectangle with Corners Rounded 52">
            <a:extLst>
              <a:ext uri="{FF2B5EF4-FFF2-40B4-BE49-F238E27FC236}">
                <a16:creationId xmlns:a16="http://schemas.microsoft.com/office/drawing/2014/main" id="{4587F7D1-667E-4125-8127-BAAC50372DEF}"/>
              </a:ext>
            </a:extLst>
          </p:cNvPr>
          <p:cNvSpPr/>
          <p:nvPr/>
        </p:nvSpPr>
        <p:spPr>
          <a:xfrm>
            <a:off x="4352793" y="3518074"/>
            <a:ext cx="2307265" cy="1077912"/>
          </a:xfrm>
          <a:prstGeom prst="wedgeRoundRectCallout">
            <a:avLst>
              <a:gd name="adj1" fmla="val -80741"/>
              <a:gd name="adj2" fmla="val 50663"/>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Tu as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une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affiche ?</a:t>
            </a:r>
          </a:p>
        </p:txBody>
      </p:sp>
      <p:sp>
        <p:nvSpPr>
          <p:cNvPr id="54" name="Speech Bubble: Rectangle with Corners Rounded 53">
            <a:extLst>
              <a:ext uri="{FF2B5EF4-FFF2-40B4-BE49-F238E27FC236}">
                <a16:creationId xmlns:a16="http://schemas.microsoft.com/office/drawing/2014/main" id="{4DD8FCF9-A76B-4BF0-A50B-E9953E2DDEC9}"/>
              </a:ext>
            </a:extLst>
          </p:cNvPr>
          <p:cNvSpPr/>
          <p:nvPr/>
        </p:nvSpPr>
        <p:spPr>
          <a:xfrm>
            <a:off x="7020121" y="3475288"/>
            <a:ext cx="1757554" cy="1077912"/>
          </a:xfrm>
          <a:prstGeom prst="wedgeRoundRectCallout">
            <a:avLst>
              <a:gd name="adj1" fmla="val 79457"/>
              <a:gd name="adj2" fmla="val 35867"/>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Oui</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j’ai</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une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affiche.</a:t>
            </a:r>
          </a:p>
        </p:txBody>
      </p:sp>
      <p:sp>
        <p:nvSpPr>
          <p:cNvPr id="55" name="TextBox 54">
            <a:extLst>
              <a:ext uri="{FF2B5EF4-FFF2-40B4-BE49-F238E27FC236}">
                <a16:creationId xmlns:a16="http://schemas.microsoft.com/office/drawing/2014/main" id="{3884FE37-E0DF-4934-9CB4-0FDDBDEC4FBA}"/>
              </a:ext>
            </a:extLst>
          </p:cNvPr>
          <p:cNvSpPr txBox="1"/>
          <p:nvPr/>
        </p:nvSpPr>
        <p:spPr>
          <a:xfrm>
            <a:off x="8469183" y="4377161"/>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a:t>
            </a:r>
          </a:p>
        </p:txBody>
      </p:sp>
      <p:graphicFrame>
        <p:nvGraphicFramePr>
          <p:cNvPr id="57" name="Table 56">
            <a:extLst>
              <a:ext uri="{FF2B5EF4-FFF2-40B4-BE49-F238E27FC236}">
                <a16:creationId xmlns:a16="http://schemas.microsoft.com/office/drawing/2014/main" id="{D863547A-03C9-4606-AF27-AC7BC58060D6}"/>
              </a:ext>
            </a:extLst>
          </p:cNvPr>
          <p:cNvGraphicFramePr>
            <a:graphicFrameLocks noGrp="1"/>
          </p:cNvGraphicFramePr>
          <p:nvPr/>
        </p:nvGraphicFramePr>
        <p:xfrm>
          <a:off x="7724404" y="4844967"/>
          <a:ext cx="4064000" cy="818901"/>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tblGrid>
              <a:tr h="818901">
                <a:tc>
                  <a:txBody>
                    <a:bodyPr/>
                    <a:lstStyle/>
                    <a:p>
                      <a:pPr algn="ctr"/>
                      <a:r>
                        <a:rPr lang="en-GB" sz="2000" b="1" dirty="0">
                          <a:solidFill>
                            <a:srgbClr val="002060"/>
                          </a:solidFill>
                          <a:latin typeface="Century Gothic" panose="020B0502020202020204" pitchFamily="34" charset="0"/>
                        </a:rPr>
                        <a:t>When asked, say you have these:</a:t>
                      </a:r>
                      <a:endParaRPr lang="en-GB" sz="2000" b="1" i="1"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29" name="Google Shape;167;p2">
            <a:extLst>
              <a:ext uri="{FF2B5EF4-FFF2-40B4-BE49-F238E27FC236}">
                <a16:creationId xmlns:a16="http://schemas.microsoft.com/office/drawing/2014/main" id="{ACF13777-E0DC-40F0-A302-DA5869E267D8}"/>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0" name="Picture 29">
            <a:extLst>
              <a:ext uri="{FF2B5EF4-FFF2-40B4-BE49-F238E27FC236}">
                <a16:creationId xmlns:a16="http://schemas.microsoft.com/office/drawing/2014/main" id="{BAC86901-2E45-4802-985D-1671E813E07D}"/>
              </a:ext>
            </a:extLst>
          </p:cNvPr>
          <p:cNvPicPr>
            <a:picLocks noChangeAspect="1"/>
          </p:cNvPicPr>
          <p:nvPr/>
        </p:nvPicPr>
        <p:blipFill>
          <a:blip r:embed="rId4"/>
          <a:stretch>
            <a:fillRect/>
          </a:stretch>
        </p:blipFill>
        <p:spPr>
          <a:xfrm rot="20840927">
            <a:off x="2082642" y="5758353"/>
            <a:ext cx="622298" cy="829730"/>
          </a:xfrm>
          <a:prstGeom prst="rect">
            <a:avLst/>
          </a:prstGeom>
          <a:effectLst>
            <a:outerShdw blurRad="50800" dist="38100" dir="5400000" algn="t" rotWithShape="0">
              <a:prstClr val="black">
                <a:alpha val="40000"/>
              </a:prstClr>
            </a:outerShdw>
          </a:effectLst>
        </p:spPr>
      </p:pic>
      <p:pic>
        <p:nvPicPr>
          <p:cNvPr id="40" name="Picture 39" descr="A picture containing circle&#10;&#10;Description automatically generated">
            <a:extLst>
              <a:ext uri="{FF2B5EF4-FFF2-40B4-BE49-F238E27FC236}">
                <a16:creationId xmlns:a16="http://schemas.microsoft.com/office/drawing/2014/main" id="{1355B1E6-39CE-4721-A97D-4FD3E46A8251}"/>
              </a:ext>
            </a:extLst>
          </p:cNvPr>
          <p:cNvPicPr>
            <a:picLocks noChangeAspect="1"/>
          </p:cNvPicPr>
          <p:nvPr/>
        </p:nvPicPr>
        <p:blipFill>
          <a:blip r:embed="rId5"/>
          <a:stretch>
            <a:fillRect/>
          </a:stretch>
        </p:blipFill>
        <p:spPr>
          <a:xfrm rot="647008">
            <a:off x="3432613" y="5781377"/>
            <a:ext cx="596216" cy="771645"/>
          </a:xfrm>
          <a:prstGeom prst="rect">
            <a:avLst/>
          </a:prstGeom>
          <a:effectLst>
            <a:outerShdw blurRad="50800" dist="38100" dir="5400000" algn="t" rotWithShape="0">
              <a:prstClr val="black">
                <a:alpha val="40000"/>
              </a:prstClr>
            </a:outerShdw>
          </a:effectLst>
        </p:spPr>
      </p:pic>
      <p:pic>
        <p:nvPicPr>
          <p:cNvPr id="43" name="Picture 42" descr="Text&#10;&#10;Description automatically generated">
            <a:extLst>
              <a:ext uri="{FF2B5EF4-FFF2-40B4-BE49-F238E27FC236}">
                <a16:creationId xmlns:a16="http://schemas.microsoft.com/office/drawing/2014/main" id="{79F146D7-CCCC-4DA6-A08B-42A826072532}"/>
              </a:ext>
            </a:extLst>
          </p:cNvPr>
          <p:cNvPicPr>
            <a:picLocks noChangeAspect="1"/>
          </p:cNvPicPr>
          <p:nvPr/>
        </p:nvPicPr>
        <p:blipFill>
          <a:blip r:embed="rId6"/>
          <a:stretch>
            <a:fillRect/>
          </a:stretch>
        </p:blipFill>
        <p:spPr>
          <a:xfrm>
            <a:off x="2640467" y="5787318"/>
            <a:ext cx="778278" cy="778278"/>
          </a:xfrm>
          <a:prstGeom prst="rect">
            <a:avLst/>
          </a:prstGeom>
          <a:effectLst>
            <a:outerShdw blurRad="50800" dist="38100" dir="5400000" algn="t" rotWithShape="0">
              <a:prstClr val="black">
                <a:alpha val="40000"/>
              </a:prstClr>
            </a:outerShdw>
          </a:effectLst>
        </p:spPr>
      </p:pic>
      <p:pic>
        <p:nvPicPr>
          <p:cNvPr id="47" name="Picture 46">
            <a:extLst>
              <a:ext uri="{FF2B5EF4-FFF2-40B4-BE49-F238E27FC236}">
                <a16:creationId xmlns:a16="http://schemas.microsoft.com/office/drawing/2014/main" id="{B7643A98-2B4B-4C12-BC2F-9DFA0C20D89E}"/>
              </a:ext>
            </a:extLst>
          </p:cNvPr>
          <p:cNvPicPr>
            <a:picLocks noChangeAspect="1"/>
          </p:cNvPicPr>
          <p:nvPr/>
        </p:nvPicPr>
        <p:blipFill>
          <a:blip r:embed="rId4"/>
          <a:stretch>
            <a:fillRect/>
          </a:stretch>
        </p:blipFill>
        <p:spPr>
          <a:xfrm rot="20840927">
            <a:off x="8860983" y="5721942"/>
            <a:ext cx="622298" cy="829730"/>
          </a:xfrm>
          <a:prstGeom prst="rect">
            <a:avLst/>
          </a:prstGeom>
          <a:effectLst>
            <a:outerShdw blurRad="50800" dist="38100" dir="5400000" algn="t" rotWithShape="0">
              <a:prstClr val="black">
                <a:alpha val="40000"/>
              </a:prstClr>
            </a:outerShdw>
          </a:effectLst>
        </p:spPr>
      </p:pic>
      <p:pic>
        <p:nvPicPr>
          <p:cNvPr id="48" name="Picture 47" descr="A picture containing circle&#10;&#10;Description automatically generated">
            <a:extLst>
              <a:ext uri="{FF2B5EF4-FFF2-40B4-BE49-F238E27FC236}">
                <a16:creationId xmlns:a16="http://schemas.microsoft.com/office/drawing/2014/main" id="{216FAE5D-2592-46EF-BE10-CA81266EAB68}"/>
              </a:ext>
            </a:extLst>
          </p:cNvPr>
          <p:cNvPicPr>
            <a:picLocks noChangeAspect="1"/>
          </p:cNvPicPr>
          <p:nvPr/>
        </p:nvPicPr>
        <p:blipFill>
          <a:blip r:embed="rId5"/>
          <a:stretch>
            <a:fillRect/>
          </a:stretch>
        </p:blipFill>
        <p:spPr>
          <a:xfrm rot="647008">
            <a:off x="10210954" y="5744966"/>
            <a:ext cx="596216" cy="771645"/>
          </a:xfrm>
          <a:prstGeom prst="rect">
            <a:avLst/>
          </a:prstGeom>
          <a:effectLst>
            <a:outerShdw blurRad="50800" dist="38100" dir="5400000" algn="t" rotWithShape="0">
              <a:prstClr val="black">
                <a:alpha val="40000"/>
              </a:prstClr>
            </a:outerShdw>
          </a:effectLst>
        </p:spPr>
      </p:pic>
      <p:pic>
        <p:nvPicPr>
          <p:cNvPr id="49" name="Picture 48" descr="Text&#10;&#10;Description automatically generated">
            <a:extLst>
              <a:ext uri="{FF2B5EF4-FFF2-40B4-BE49-F238E27FC236}">
                <a16:creationId xmlns:a16="http://schemas.microsoft.com/office/drawing/2014/main" id="{78AE4AB2-D936-451F-8398-1DFFCB27F6C4}"/>
              </a:ext>
            </a:extLst>
          </p:cNvPr>
          <p:cNvPicPr>
            <a:picLocks noChangeAspect="1"/>
          </p:cNvPicPr>
          <p:nvPr/>
        </p:nvPicPr>
        <p:blipFill>
          <a:blip r:embed="rId6"/>
          <a:stretch>
            <a:fillRect/>
          </a:stretch>
        </p:blipFill>
        <p:spPr>
          <a:xfrm>
            <a:off x="9418808" y="5750907"/>
            <a:ext cx="778278" cy="778278"/>
          </a:xfrm>
          <a:prstGeom prst="rect">
            <a:avLst/>
          </a:prstGeom>
          <a:effectLst>
            <a:outerShdw blurRad="50800" dist="38100" dir="5400000" algn="t" rotWithShape="0">
              <a:prstClr val="black">
                <a:alpha val="40000"/>
              </a:prstClr>
            </a:outerShdw>
          </a:effectLst>
        </p:spPr>
      </p:pic>
      <p:sp>
        <p:nvSpPr>
          <p:cNvPr id="51" name="Oval 50">
            <a:extLst>
              <a:ext uri="{FF2B5EF4-FFF2-40B4-BE49-F238E27FC236}">
                <a16:creationId xmlns:a16="http://schemas.microsoft.com/office/drawing/2014/main" id="{7A884D8C-965A-448F-9C09-FE32F58F2BE1}"/>
              </a:ext>
            </a:extLst>
          </p:cNvPr>
          <p:cNvSpPr/>
          <p:nvPr/>
        </p:nvSpPr>
        <p:spPr>
          <a:xfrm>
            <a:off x="1953407" y="5516987"/>
            <a:ext cx="2193340" cy="1300707"/>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52" name="Picture 51" descr="A picture containing text, furniture, table&#10;&#10;Description automatically generated">
            <a:extLst>
              <a:ext uri="{FF2B5EF4-FFF2-40B4-BE49-F238E27FC236}">
                <a16:creationId xmlns:a16="http://schemas.microsoft.com/office/drawing/2014/main" id="{149E8A06-7F5D-4B8F-A8BD-FA4206D0D06C}"/>
              </a:ext>
            </a:extLst>
          </p:cNvPr>
          <p:cNvPicPr>
            <a:picLocks noChangeAspect="1"/>
          </p:cNvPicPr>
          <p:nvPr/>
        </p:nvPicPr>
        <p:blipFill>
          <a:blip r:embed="rId7"/>
          <a:stretch>
            <a:fillRect/>
          </a:stretch>
        </p:blipFill>
        <p:spPr>
          <a:xfrm>
            <a:off x="2302377" y="3262706"/>
            <a:ext cx="1362581" cy="989087"/>
          </a:xfrm>
          <a:prstGeom prst="rect">
            <a:avLst/>
          </a:prstGeom>
        </p:spPr>
      </p:pic>
      <p:pic>
        <p:nvPicPr>
          <p:cNvPr id="56" name="Picture 55" descr="A picture containing text, furniture, table&#10;&#10;Description automatically generated">
            <a:extLst>
              <a:ext uri="{FF2B5EF4-FFF2-40B4-BE49-F238E27FC236}">
                <a16:creationId xmlns:a16="http://schemas.microsoft.com/office/drawing/2014/main" id="{9826C65F-7DD3-4169-B923-9766CB2C6ED8}"/>
              </a:ext>
            </a:extLst>
          </p:cNvPr>
          <p:cNvPicPr>
            <a:picLocks noChangeAspect="1"/>
          </p:cNvPicPr>
          <p:nvPr/>
        </p:nvPicPr>
        <p:blipFill>
          <a:blip r:embed="rId7"/>
          <a:stretch>
            <a:fillRect/>
          </a:stretch>
        </p:blipFill>
        <p:spPr>
          <a:xfrm>
            <a:off x="9126656" y="3154171"/>
            <a:ext cx="1362581" cy="989087"/>
          </a:xfrm>
          <a:prstGeom prst="rect">
            <a:avLst/>
          </a:prstGeom>
        </p:spPr>
      </p:pic>
    </p:spTree>
    <p:extLst>
      <p:ext uri="{BB962C8B-B14F-4D97-AF65-F5344CB8AC3E}">
        <p14:creationId xmlns:p14="http://schemas.microsoft.com/office/powerpoint/2010/main" val="343607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2" grpId="0" animBg="1"/>
      <p:bldP spid="36" grpId="0" animBg="1"/>
      <p:bldP spid="5" grpId="0" animBg="1"/>
      <p:bldP spid="45" grpId="0" animBg="1"/>
      <p:bldP spid="53" grpId="0" animBg="1"/>
      <p:bldP spid="54" grpId="0" animBg="1"/>
      <p:bldP spid="55" grpId="0"/>
      <p:bldP spid="5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3770373467"/>
              </p:ext>
            </p:extLst>
          </p:nvPr>
        </p:nvGraphicFramePr>
        <p:xfrm>
          <a:off x="447432" y="686823"/>
          <a:ext cx="9810698" cy="5168388"/>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mot</a:t>
                      </a:r>
                    </a:p>
                  </a:txBody>
                  <a:tcPr/>
                </a:tc>
                <a:tc>
                  <a:txBody>
                    <a:bodyPr/>
                    <a:lstStyle/>
                    <a:p>
                      <a:r>
                        <a:rPr lang="en-GB" sz="2400" b="1" dirty="0" err="1">
                          <a:solidFill>
                            <a:srgbClr val="00B0F0"/>
                          </a:solidFill>
                          <a:latin typeface="Century Gothic" panose="020B0502020202020204" pitchFamily="34" charset="0"/>
                        </a:rPr>
                        <a:t>dessiner</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présenter</a:t>
                      </a:r>
                      <a:endParaRPr lang="en-GB" sz="2400" b="1" dirty="0">
                        <a:solidFill>
                          <a:srgbClr val="00B0F0"/>
                        </a:solidFill>
                        <a:latin typeface="Century Gothic" panose="020B0502020202020204" pitchFamily="34" charset="0"/>
                      </a:endParaRP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pays</a:t>
                      </a:r>
                    </a:p>
                  </a:txBody>
                  <a:tcPr/>
                </a:tc>
                <a:tc>
                  <a:txBody>
                    <a:bodyPr/>
                    <a:lstStyle/>
                    <a:p>
                      <a:r>
                        <a:rPr lang="en-GB" sz="2400" b="1" dirty="0" err="1">
                          <a:solidFill>
                            <a:srgbClr val="00B0F0"/>
                          </a:solidFill>
                          <a:latin typeface="Century Gothic" panose="020B0502020202020204" pitchFamily="34" charset="0"/>
                        </a:rPr>
                        <a:t>chercher</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à</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rester</a:t>
                      </a:r>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en</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ce</a:t>
                      </a:r>
                      <a:r>
                        <a:rPr lang="en-GB" sz="2400" b="1" dirty="0">
                          <a:solidFill>
                            <a:srgbClr val="92D050"/>
                          </a:solidFill>
                          <a:latin typeface="Century Gothic" panose="020B0502020202020204" pitchFamily="34" charset="0"/>
                        </a:rPr>
                        <a:t> moment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souvent</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le voyage</a:t>
                      </a: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montrer</a:t>
                      </a:r>
                      <a:endParaRPr lang="en-GB" sz="2400" b="1" dirty="0">
                        <a:solidFill>
                          <a:srgbClr val="92D050"/>
                        </a:solidFill>
                        <a:latin typeface="Century Gothic" panose="020B0502020202020204" pitchFamily="34" charset="0"/>
                      </a:endParaRP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arriver</a:t>
                      </a:r>
                      <a:endParaRPr lang="en-GB" sz="2400" b="1" dirty="0">
                        <a:solidFill>
                          <a:srgbClr val="92D050"/>
                        </a:solidFill>
                        <a:latin typeface="Century Gothic" panose="020B0502020202020204" pitchFamily="34" charset="0"/>
                      </a:endParaRPr>
                    </a:p>
                    <a:p>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blanche</a:t>
                      </a:r>
                    </a:p>
                  </a:txBody>
                  <a:tcPr/>
                </a:tc>
                <a:tc>
                  <a:txBody>
                    <a:bodyPr/>
                    <a:lstStyle/>
                    <a:p>
                      <a:r>
                        <a:rPr lang="en-GB" sz="2400" b="1" dirty="0">
                          <a:solidFill>
                            <a:srgbClr val="FF3399"/>
                          </a:solidFill>
                          <a:latin typeface="Century Gothic" panose="020B0502020202020204" pitchFamily="34" charset="0"/>
                        </a:rPr>
                        <a:t>le magazine</a:t>
                      </a:r>
                    </a:p>
                  </a:txBody>
                  <a:tcPr/>
                </a:tc>
                <a:tc>
                  <a:txBody>
                    <a:bodyPr/>
                    <a:lstStyle/>
                    <a:p>
                      <a:r>
                        <a:rPr lang="en-GB" sz="2400" b="1" dirty="0">
                          <a:solidFill>
                            <a:srgbClr val="FF3399"/>
                          </a:solidFill>
                          <a:latin typeface="Century Gothic" panose="020B0502020202020204" pitchFamily="34" charset="0"/>
                        </a:rPr>
                        <a:t>la </a:t>
                      </a:r>
                      <a:r>
                        <a:rPr lang="en-GB" sz="2400" b="1" dirty="0" err="1">
                          <a:solidFill>
                            <a:srgbClr val="FF3399"/>
                          </a:solidFill>
                          <a:latin typeface="Century Gothic" panose="020B0502020202020204" pitchFamily="34" charset="0"/>
                        </a:rPr>
                        <a:t>porte</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noire</a:t>
                      </a:r>
                    </a:p>
                  </a:txBody>
                  <a:tcPr/>
                </a:tc>
                <a:tc>
                  <a:txBody>
                    <a:bodyPr/>
                    <a:lstStyle/>
                    <a:p>
                      <a:r>
                        <a:rPr lang="en-GB" sz="2400" b="1" dirty="0" err="1">
                          <a:solidFill>
                            <a:srgbClr val="FF3399"/>
                          </a:solidFill>
                          <a:latin typeface="Century Gothic" panose="020B0502020202020204" pitchFamily="34" charset="0"/>
                        </a:rPr>
                        <a:t>blanc</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noir</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ea typeface="+mn-ea"/>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789772" y="2584797"/>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533" y="935421"/>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978794" y="4318582"/>
            <a:ext cx="804850" cy="762489"/>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031908" y="525399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971607" y="360291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975179" y="185482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174193" y="5398833"/>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black (f)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567433" y="5392256"/>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white (m)</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597805" y="5417127"/>
            <a:ext cx="24832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black (m)</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185008" y="4556779"/>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white(f)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539813" y="4556779"/>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magazine</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553687" y="4531941"/>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door</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082211" y="3708008"/>
            <a:ext cx="2843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3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trip, journey</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598487" y="3676876"/>
            <a:ext cx="2843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show, showing</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553687" y="3693074"/>
            <a:ext cx="27044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arrive, arriving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145579" y="2869933"/>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stay, remain</a:t>
            </a:r>
          </a:p>
        </p:txBody>
      </p:sp>
      <p:sp>
        <p:nvSpPr>
          <p:cNvPr id="44" name="TextBox 43">
            <a:extLst>
              <a:ext uri="{FF2B5EF4-FFF2-40B4-BE49-F238E27FC236}">
                <a16:creationId xmlns:a16="http://schemas.microsoft.com/office/drawing/2014/main" id="{DCCADCBE-5395-45AC-83C9-FD9DDC52F2A1}"/>
              </a:ext>
            </a:extLst>
          </p:cNvPr>
          <p:cNvSpPr txBox="1"/>
          <p:nvPr/>
        </p:nvSpPr>
        <p:spPr>
          <a:xfrm>
            <a:off x="4553451" y="2858143"/>
            <a:ext cx="31270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the moment</a:t>
            </a:r>
          </a:p>
        </p:txBody>
      </p:sp>
      <p:sp>
        <p:nvSpPr>
          <p:cNvPr id="45" name="TextBox 44">
            <a:extLst>
              <a:ext uri="{FF2B5EF4-FFF2-40B4-BE49-F238E27FC236}">
                <a16:creationId xmlns:a16="http://schemas.microsoft.com/office/drawing/2014/main" id="{AF8F9ECC-B5A4-45EA-9E59-E5E188A0F4BD}"/>
              </a:ext>
            </a:extLst>
          </p:cNvPr>
          <p:cNvSpPr txBox="1"/>
          <p:nvPr/>
        </p:nvSpPr>
        <p:spPr>
          <a:xfrm>
            <a:off x="7561251" y="2824700"/>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often</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197039" y="1996393"/>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country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7" name="TextBox 46">
            <a:extLst>
              <a:ext uri="{FF2B5EF4-FFF2-40B4-BE49-F238E27FC236}">
                <a16:creationId xmlns:a16="http://schemas.microsoft.com/office/drawing/2014/main" id="{B953F0DC-BC47-4B44-ADC2-B0661B407EFE}"/>
              </a:ext>
            </a:extLst>
          </p:cNvPr>
          <p:cNvSpPr txBox="1"/>
          <p:nvPr/>
        </p:nvSpPr>
        <p:spPr>
          <a:xfrm>
            <a:off x="4539813" y="1969397"/>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to look for</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568475" y="1991152"/>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at, on, in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5" name="TextBox 34">
            <a:extLst>
              <a:ext uri="{FF2B5EF4-FFF2-40B4-BE49-F238E27FC236}">
                <a16:creationId xmlns:a16="http://schemas.microsoft.com/office/drawing/2014/main" id="{1F73D861-5E46-4238-B551-691EDC255027}"/>
              </a:ext>
            </a:extLst>
          </p:cNvPr>
          <p:cNvSpPr txBox="1"/>
          <p:nvPr/>
        </p:nvSpPr>
        <p:spPr>
          <a:xfrm>
            <a:off x="2145579" y="1129114"/>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word</a:t>
            </a:r>
          </a:p>
        </p:txBody>
      </p:sp>
      <p:sp>
        <p:nvSpPr>
          <p:cNvPr id="36" name="TextBox 35">
            <a:extLst>
              <a:ext uri="{FF2B5EF4-FFF2-40B4-BE49-F238E27FC236}">
                <a16:creationId xmlns:a16="http://schemas.microsoft.com/office/drawing/2014/main" id="{8A74817A-B64D-4B47-A334-21F5EE7FD71D}"/>
              </a:ext>
            </a:extLst>
          </p:cNvPr>
          <p:cNvSpPr txBox="1"/>
          <p:nvPr/>
        </p:nvSpPr>
        <p:spPr>
          <a:xfrm>
            <a:off x="4553451" y="1116490"/>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draw, drawing</a:t>
            </a:r>
          </a:p>
        </p:txBody>
      </p:sp>
      <p:sp>
        <p:nvSpPr>
          <p:cNvPr id="50" name="TextBox 49">
            <a:extLst>
              <a:ext uri="{FF2B5EF4-FFF2-40B4-BE49-F238E27FC236}">
                <a16:creationId xmlns:a16="http://schemas.microsoft.com/office/drawing/2014/main" id="{B3803EDB-30E1-4B33-927B-C8729CE5DE4F}"/>
              </a:ext>
            </a:extLst>
          </p:cNvPr>
          <p:cNvSpPr txBox="1"/>
          <p:nvPr/>
        </p:nvSpPr>
        <p:spPr>
          <a:xfrm>
            <a:off x="7524638" y="1195076"/>
            <a:ext cx="28734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present, presenting</a:t>
            </a:r>
          </a:p>
        </p:txBody>
      </p:sp>
      <p:sp>
        <p:nvSpPr>
          <p:cNvPr id="51" name="Google Shape;167;p2">
            <a:extLst>
              <a:ext uri="{FF2B5EF4-FFF2-40B4-BE49-F238E27FC236}">
                <a16:creationId xmlns:a16="http://schemas.microsoft.com/office/drawing/2014/main" id="{905956B9-153D-4401-BE13-5447F57F67EC}"/>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0616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7" grpId="0"/>
      <p:bldP spid="38" grpId="0"/>
      <p:bldP spid="39" grpId="0"/>
      <p:bldP spid="40" grpId="0"/>
      <p:bldP spid="41" grpId="0"/>
      <p:bldP spid="42" grpId="0"/>
      <p:bldP spid="43" grpId="0"/>
      <p:bldP spid="44" grpId="0"/>
      <p:bldP spid="45" grpId="0"/>
      <p:bldP spid="46" grpId="0"/>
      <p:bldP spid="47" grpId="0"/>
      <p:bldP spid="48" grpId="0"/>
      <p:bldP spid="35" grpId="0"/>
      <p:bldP spid="36" grpId="0"/>
      <p:bldP spid="5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2093087758"/>
              </p:ext>
            </p:extLst>
          </p:nvPr>
        </p:nvGraphicFramePr>
        <p:xfrm>
          <a:off x="447432" y="686823"/>
          <a:ext cx="9810698" cy="5168388"/>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158573">
                  <a:extLst>
                    <a:ext uri="{9D8B030D-6E8A-4147-A177-3AD203B41FA5}">
                      <a16:colId xmlns:a16="http://schemas.microsoft.com/office/drawing/2014/main" val="1810222861"/>
                    </a:ext>
                  </a:extLst>
                </a:gridCol>
                <a:gridCol w="3340608">
                  <a:extLst>
                    <a:ext uri="{9D8B030D-6E8A-4147-A177-3AD203B41FA5}">
                      <a16:colId xmlns:a16="http://schemas.microsoft.com/office/drawing/2014/main" val="274413866"/>
                    </a:ext>
                  </a:extLst>
                </a:gridCol>
                <a:gridCol w="2577170">
                  <a:extLst>
                    <a:ext uri="{9D8B030D-6E8A-4147-A177-3AD203B41FA5}">
                      <a16:colId xmlns:a16="http://schemas.microsoft.com/office/drawing/2014/main" val="2706468897"/>
                    </a:ext>
                  </a:extLst>
                </a:gridCol>
              </a:tblGrid>
              <a:tr h="861398">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country</a:t>
                      </a:r>
                    </a:p>
                  </a:txBody>
                  <a:tcPr/>
                </a:tc>
                <a:tc>
                  <a:txBody>
                    <a:bodyPr/>
                    <a:lstStyle/>
                    <a:p>
                      <a:r>
                        <a:rPr lang="en-GB" sz="2300" b="1" dirty="0">
                          <a:solidFill>
                            <a:srgbClr val="00B0F0"/>
                          </a:solidFill>
                          <a:latin typeface="Century Gothic" panose="020B0502020202020204" pitchFamily="34" charset="0"/>
                        </a:rPr>
                        <a:t>to present, presenting</a:t>
                      </a:r>
                    </a:p>
                  </a:txBody>
                  <a:tcPr/>
                </a:tc>
                <a:tc>
                  <a:txBody>
                    <a:bodyPr/>
                    <a:lstStyle/>
                    <a:p>
                      <a:r>
                        <a:rPr lang="en-GB" sz="2400" b="1" dirty="0">
                          <a:solidFill>
                            <a:srgbClr val="00B0F0"/>
                          </a:solidFill>
                          <a:latin typeface="Century Gothic" panose="020B0502020202020204" pitchFamily="34" charset="0"/>
                        </a:rPr>
                        <a:t>(the) word</a:t>
                      </a: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 at, in, on</a:t>
                      </a:r>
                    </a:p>
                  </a:txBody>
                  <a:tcPr/>
                </a:tc>
                <a:tc>
                  <a:txBody>
                    <a:bodyPr/>
                    <a:lstStyle/>
                    <a:p>
                      <a:r>
                        <a:rPr lang="en-GB" sz="2200" b="1" dirty="0">
                          <a:solidFill>
                            <a:srgbClr val="00B0F0"/>
                          </a:solidFill>
                          <a:latin typeface="Century Gothic" panose="020B0502020202020204" pitchFamily="34" charset="0"/>
                        </a:rPr>
                        <a:t>to draw, drawing</a:t>
                      </a:r>
                    </a:p>
                  </a:txBody>
                  <a:tcPr/>
                </a:tc>
                <a:tc>
                  <a:txBody>
                    <a:bodyPr/>
                    <a:lstStyle/>
                    <a:p>
                      <a:r>
                        <a:rPr lang="en-GB" sz="2400" b="1" dirty="0">
                          <a:solidFill>
                            <a:srgbClr val="00B0F0"/>
                          </a:solidFill>
                          <a:latin typeface="Century Gothic" panose="020B0502020202020204" pitchFamily="34" charset="0"/>
                        </a:rPr>
                        <a:t>to look for</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to show</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(the) trip, journey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often</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to arrive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at the moment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to stay, remain</a:t>
                      </a: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algn="l" defTabSz="914400" rtl="0" eaLnBrk="1" latinLnBrk="0" hangingPunct="1"/>
                      <a:r>
                        <a:rPr lang="en-GB" sz="2400" b="1" kern="1200" dirty="0">
                          <a:solidFill>
                            <a:srgbClr val="FF3399"/>
                          </a:solidFill>
                          <a:latin typeface="Century Gothic" panose="020B0502020202020204" pitchFamily="34" charset="0"/>
                          <a:ea typeface="+mn-ea"/>
                          <a:cs typeface="+mn-cs"/>
                        </a:rPr>
                        <a:t>black (f)</a:t>
                      </a:r>
                    </a:p>
                  </a:txBody>
                  <a:tcPr/>
                </a:tc>
                <a:tc>
                  <a:txBody>
                    <a:bodyPr/>
                    <a:lstStyle/>
                    <a:p>
                      <a:pPr marL="0" algn="l" defTabSz="914400" rtl="0" eaLnBrk="1" latinLnBrk="0" hangingPunct="1"/>
                      <a:r>
                        <a:rPr lang="en-GB" sz="2400" b="1" kern="1200" dirty="0">
                          <a:solidFill>
                            <a:srgbClr val="FF3399"/>
                          </a:solidFill>
                          <a:latin typeface="Century Gothic" panose="020B0502020202020204" pitchFamily="34" charset="0"/>
                          <a:ea typeface="+mn-ea"/>
                          <a:cs typeface="+mn-cs"/>
                        </a:rPr>
                        <a:t>black (m)</a:t>
                      </a:r>
                    </a:p>
                  </a:txBody>
                  <a:tcPr/>
                </a:tc>
                <a:tc>
                  <a:txBody>
                    <a:bodyPr/>
                    <a:lstStyle/>
                    <a:p>
                      <a:pPr marL="0" algn="l" defTabSz="914400" rtl="0" eaLnBrk="1" latinLnBrk="0" hangingPunct="1"/>
                      <a:r>
                        <a:rPr lang="en-GB" sz="2400" b="1" kern="1200" dirty="0">
                          <a:solidFill>
                            <a:srgbClr val="FF3399"/>
                          </a:solidFill>
                          <a:latin typeface="Century Gothic" panose="020B0502020202020204" pitchFamily="34" charset="0"/>
                          <a:ea typeface="+mn-ea"/>
                          <a:cs typeface="+mn-cs"/>
                        </a:rPr>
                        <a:t>white (f)</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algn="l" defTabSz="914400" rtl="0" eaLnBrk="1" latinLnBrk="0" hangingPunct="1"/>
                      <a:r>
                        <a:rPr lang="en-GB" sz="2400" b="1" kern="1200" dirty="0">
                          <a:solidFill>
                            <a:srgbClr val="FF3399"/>
                          </a:solidFill>
                          <a:latin typeface="Century Gothic" panose="020B0502020202020204" pitchFamily="34" charset="0"/>
                          <a:ea typeface="+mn-ea"/>
                          <a:cs typeface="+mn-cs"/>
                        </a:rPr>
                        <a:t>(the) door</a:t>
                      </a:r>
                    </a:p>
                  </a:txBody>
                  <a:tcPr/>
                </a:tc>
                <a:tc>
                  <a:txBody>
                    <a:bodyPr/>
                    <a:lstStyle/>
                    <a:p>
                      <a:pPr marL="0" algn="l" defTabSz="914400" rtl="0" eaLnBrk="1" latinLnBrk="0" hangingPunct="1"/>
                      <a:r>
                        <a:rPr lang="en-GB" sz="2400" b="1" kern="1200" dirty="0">
                          <a:solidFill>
                            <a:srgbClr val="FF3399"/>
                          </a:solidFill>
                          <a:latin typeface="Century Gothic" panose="020B0502020202020204" pitchFamily="34" charset="0"/>
                          <a:ea typeface="+mn-ea"/>
                          <a:cs typeface="+mn-cs"/>
                        </a:rPr>
                        <a:t>(the) magazine</a:t>
                      </a:r>
                    </a:p>
                  </a:txBody>
                  <a:tcPr/>
                </a:tc>
                <a:tc>
                  <a:txBody>
                    <a:bodyPr/>
                    <a:lstStyle/>
                    <a:p>
                      <a:pPr marL="0" algn="l" defTabSz="914400" rtl="0" eaLnBrk="1" latinLnBrk="0" hangingPunct="1"/>
                      <a:r>
                        <a:rPr lang="en-GB" sz="2400" b="1" kern="1200" dirty="0">
                          <a:solidFill>
                            <a:srgbClr val="FF3399"/>
                          </a:solidFill>
                          <a:latin typeface="Century Gothic" panose="020B0502020202020204" pitchFamily="34" charset="0"/>
                          <a:ea typeface="+mn-ea"/>
                          <a:cs typeface="+mn-cs"/>
                        </a:rPr>
                        <a:t>white (m)</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ea typeface="+mn-ea"/>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760035" y="3367528"/>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533" y="935421"/>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78237" y="5056392"/>
            <a:ext cx="804850" cy="762489"/>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602415" y="529401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941870" y="438564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924454" y="226022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153787" y="5434542"/>
            <a:ext cx="24447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la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porte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335785" y="5438421"/>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le magazine</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680521" y="5417127"/>
            <a:ext cx="24832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blanc</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185008" y="4556779"/>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noire</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357101" y="4556779"/>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noir</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654959" y="4599796"/>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blanche</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197039" y="368388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arriver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343460" y="3693073"/>
            <a:ext cx="2843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moment</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654959" y="3693073"/>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rester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145579" y="2833547"/>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montrer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380969" y="2844998"/>
            <a:ext cx="31270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le voyage</a:t>
            </a:r>
          </a:p>
        </p:txBody>
      </p:sp>
      <p:sp>
        <p:nvSpPr>
          <p:cNvPr id="45" name="TextBox 44">
            <a:extLst>
              <a:ext uri="{FF2B5EF4-FFF2-40B4-BE49-F238E27FC236}">
                <a16:creationId xmlns:a16="http://schemas.microsoft.com/office/drawing/2014/main" id="{AF8F9ECC-B5A4-45EA-9E59-E5E188A0F4BD}"/>
              </a:ext>
            </a:extLst>
          </p:cNvPr>
          <p:cNvSpPr txBox="1"/>
          <p:nvPr/>
        </p:nvSpPr>
        <p:spPr>
          <a:xfrm>
            <a:off x="7652648" y="2833548"/>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souvent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6" name="TextBox 45">
            <a:extLst>
              <a:ext uri="{FF2B5EF4-FFF2-40B4-BE49-F238E27FC236}">
                <a16:creationId xmlns:a16="http://schemas.microsoft.com/office/drawing/2014/main" id="{8D3EE59F-71A2-473A-AAAE-F3FA95456A10}"/>
              </a:ext>
            </a:extLst>
          </p:cNvPr>
          <p:cNvSpPr txBox="1"/>
          <p:nvPr/>
        </p:nvSpPr>
        <p:spPr>
          <a:xfrm>
            <a:off x="2197039" y="1996393"/>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à</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262633" y="1980775"/>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dessiner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8" name="TextBox 47">
            <a:extLst>
              <a:ext uri="{FF2B5EF4-FFF2-40B4-BE49-F238E27FC236}">
                <a16:creationId xmlns:a16="http://schemas.microsoft.com/office/drawing/2014/main" id="{732C1FF0-E9D3-4722-9F3D-7CAC0A7AE166}"/>
              </a:ext>
            </a:extLst>
          </p:cNvPr>
          <p:cNvSpPr txBox="1"/>
          <p:nvPr/>
        </p:nvSpPr>
        <p:spPr>
          <a:xfrm>
            <a:off x="7652648" y="1989384"/>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chercher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5" name="TextBox 34">
            <a:extLst>
              <a:ext uri="{FF2B5EF4-FFF2-40B4-BE49-F238E27FC236}">
                <a16:creationId xmlns:a16="http://schemas.microsoft.com/office/drawing/2014/main" id="{1F73D861-5E46-4238-B551-691EDC255027}"/>
              </a:ext>
            </a:extLst>
          </p:cNvPr>
          <p:cNvSpPr txBox="1"/>
          <p:nvPr/>
        </p:nvSpPr>
        <p:spPr>
          <a:xfrm>
            <a:off x="2145579" y="1129114"/>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le pays</a:t>
            </a:r>
          </a:p>
        </p:txBody>
      </p:sp>
      <p:sp>
        <p:nvSpPr>
          <p:cNvPr id="36" name="TextBox 35">
            <a:extLst>
              <a:ext uri="{FF2B5EF4-FFF2-40B4-BE49-F238E27FC236}">
                <a16:creationId xmlns:a16="http://schemas.microsoft.com/office/drawing/2014/main" id="{8A74817A-B64D-4B47-A334-21F5EE7FD71D}"/>
              </a:ext>
            </a:extLst>
          </p:cNvPr>
          <p:cNvSpPr txBox="1"/>
          <p:nvPr/>
        </p:nvSpPr>
        <p:spPr>
          <a:xfrm>
            <a:off x="4380969" y="1091795"/>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présenter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0" name="TextBox 49">
            <a:extLst>
              <a:ext uri="{FF2B5EF4-FFF2-40B4-BE49-F238E27FC236}">
                <a16:creationId xmlns:a16="http://schemas.microsoft.com/office/drawing/2014/main" id="{B3803EDB-30E1-4B33-927B-C8729CE5DE4F}"/>
              </a:ext>
            </a:extLst>
          </p:cNvPr>
          <p:cNvSpPr txBox="1"/>
          <p:nvPr/>
        </p:nvSpPr>
        <p:spPr>
          <a:xfrm>
            <a:off x="7716212" y="1155671"/>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le mot</a:t>
            </a:r>
          </a:p>
        </p:txBody>
      </p:sp>
      <p:sp>
        <p:nvSpPr>
          <p:cNvPr id="51" name="Google Shape;167;p2">
            <a:extLst>
              <a:ext uri="{FF2B5EF4-FFF2-40B4-BE49-F238E27FC236}">
                <a16:creationId xmlns:a16="http://schemas.microsoft.com/office/drawing/2014/main" id="{2AC7D03A-A47C-4AF1-B1C2-4820CD77A619}"/>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4010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7" grpId="0"/>
      <p:bldP spid="38" grpId="0"/>
      <p:bldP spid="39" grpId="0"/>
      <p:bldP spid="40" grpId="0"/>
      <p:bldP spid="41" grpId="0"/>
      <p:bldP spid="42" grpId="0"/>
      <p:bldP spid="43" grpId="0"/>
      <p:bldP spid="44" grpId="0"/>
      <p:bldP spid="45" grpId="0"/>
      <p:bldP spid="46" grpId="0"/>
      <p:bldP spid="47" grpId="0"/>
      <p:bldP spid="48" grpId="0"/>
      <p:bldP spid="35" grpId="0"/>
      <p:bldP spid="36" grpId="0"/>
      <p:bldP spid="50"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1046</TotalTime>
  <Words>1971</Words>
  <Application>Microsoft Office PowerPoint</Application>
  <PresentationFormat>Widescreen</PresentationFormat>
  <Paragraphs>357</Paragraphs>
  <Slides>13</Slides>
  <Notes>13</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13</vt:i4>
      </vt:variant>
    </vt:vector>
  </HeadingPairs>
  <TitlesOfParts>
    <vt:vector size="25" baseType="lpstr">
      <vt:lpstr>Arial</vt:lpstr>
      <vt:lpstr>Calibri</vt:lpstr>
      <vt:lpstr>Calibri Light</vt:lpstr>
      <vt:lpstr>Century Gothic</vt:lpstr>
      <vt:lpstr>Eras Demi ITC</vt:lpstr>
      <vt:lpstr>Modern Love</vt:lpstr>
      <vt:lpstr>Symbol</vt:lpstr>
      <vt:lpstr>Wingdings</vt:lpstr>
      <vt:lpstr>1_Office Theme</vt:lpstr>
      <vt:lpstr>Office Theme</vt:lpstr>
      <vt:lpstr>2_Office Theme</vt:lpstr>
      <vt:lpstr>3_Office Theme</vt:lpstr>
      <vt:lpstr>Describing things and people </vt:lpstr>
      <vt:lpstr>Follow up 1  </vt:lpstr>
      <vt:lpstr>Follow up 2: Écris en français. </vt:lpstr>
      <vt:lpstr>Follow up 3</vt:lpstr>
      <vt:lpstr>Avoir [to have, having]</vt:lpstr>
      <vt:lpstr>Asking questions</vt:lpstr>
      <vt:lpstr>Follow up 4 </vt:lpstr>
      <vt:lpstr>vocabulaire</vt:lpstr>
      <vt:lpstr>vocabulaire</vt:lpstr>
      <vt:lpstr>Follow up 4 </vt:lpstr>
      <vt:lpstr>Follow up 4 </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43</cp:revision>
  <dcterms:created xsi:type="dcterms:W3CDTF">2021-06-12T06:20:35Z</dcterms:created>
  <dcterms:modified xsi:type="dcterms:W3CDTF">2023-03-21T06:14:35Z</dcterms:modified>
</cp:coreProperties>
</file>