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3" r:id="rId2"/>
    <p:sldMasterId id="2147483695" r:id="rId3"/>
    <p:sldMasterId id="2147483707" r:id="rId4"/>
  </p:sldMasterIdLst>
  <p:notesMasterIdLst>
    <p:notesMasterId r:id="rId12"/>
  </p:notesMasterIdLst>
  <p:sldIdLst>
    <p:sldId id="256" r:id="rId5"/>
    <p:sldId id="299" r:id="rId6"/>
    <p:sldId id="295" r:id="rId7"/>
    <p:sldId id="1088" r:id="rId8"/>
    <p:sldId id="816" r:id="rId9"/>
    <p:sldId id="294" r:id="rId10"/>
    <p:sldId id="50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9F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05" autoAdjust="0"/>
    <p:restoredTop sz="60282" autoAdjust="0"/>
  </p:normalViewPr>
  <p:slideViewPr>
    <p:cSldViewPr snapToGrid="0">
      <p:cViewPr>
        <p:scale>
          <a:sx n="59" d="100"/>
          <a:sy n="59" d="100"/>
        </p:scale>
        <p:origin x="552"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16/07/2023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21600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219710" indent="-219710">
              <a:spcAft>
                <a:spcPts val="0"/>
              </a:spcAft>
            </a:pPr>
            <a:endParaRPr lang="en-GB" sz="1200" b="1" dirty="0">
              <a:solidFill>
                <a:srgbClr val="000000"/>
              </a:solidFill>
              <a:effectLst/>
              <a:latin typeface="Calibri" panose="020F0502020204030204" pitchFamily="34" charset="0"/>
              <a:ea typeface="Calibri" panose="020F0502020204030204" pitchFamily="34"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The AUDIO version of the lesson material includes additional audio for the new language</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presented (phonics, vocabulary) and audio for the instructions on the slide.</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In addition, it includes VIDEO clips of the phonics and the phonics’ source words.  Pupils can be</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encouraged to look at the shape of the mouth/lips on</a:t>
            </a:r>
            <a:r>
              <a:rPr lang="en-GB" sz="1200" dirty="0">
                <a:effectLst/>
                <a:latin typeface="Times New Roman" panose="02020603050405020304" pitchFamily="18" charset="0"/>
                <a:ea typeface="Times New Roman" panose="02020603050405020304" pitchFamily="18" charset="0"/>
              </a:rPr>
              <a:t> </a:t>
            </a:r>
            <a:r>
              <a:rPr lang="en-GB" sz="1200" b="1" dirty="0">
                <a:solidFill>
                  <a:srgbClr val="000000"/>
                </a:solidFill>
                <a:effectLst/>
                <a:latin typeface="Calibri" panose="020F0502020204030204" pitchFamily="34" charset="0"/>
                <a:ea typeface="Calibri" panose="020F0502020204030204" pitchFamily="34" charset="0"/>
              </a:rPr>
              <a:t>slides where these appear, and try to copy</a:t>
            </a:r>
            <a:endParaRPr lang="en-GB" sz="1200" dirty="0">
              <a:effectLst/>
              <a:latin typeface="Times New Roman" panose="02020603050405020304" pitchFamily="18" charset="0"/>
              <a:ea typeface="Times New Roman" panose="02020603050405020304" pitchFamily="18" charset="0"/>
            </a:endParaRPr>
          </a:p>
          <a:p>
            <a:pPr marL="219710" indent="-219710">
              <a:spcAft>
                <a:spcPts val="0"/>
              </a:spcAft>
            </a:pPr>
            <a:r>
              <a:rPr lang="en-GB" sz="1200" b="1" dirty="0">
                <a:solidFill>
                  <a:srgbClr val="000000"/>
                </a:solidFill>
                <a:effectLst/>
                <a:latin typeface="Calibri" panose="020F0502020204030204" pitchFamily="34" charset="0"/>
                <a:ea typeface="Calibri" panose="020F0502020204030204" pitchFamily="34" charset="0"/>
              </a:rPr>
              <a:t>it/them.</a:t>
            </a:r>
            <a:endParaRPr lang="en-GB" sz="1200" dirty="0">
              <a:effectLst/>
              <a:latin typeface="Times New Roman" panose="02020603050405020304" pitchFamily="18" charset="0"/>
              <a:ea typeface="Times New Roman" panose="02020603050405020304" pitchFamily="18" charset="0"/>
            </a:endParaRPr>
          </a:p>
          <a:p>
            <a:pPr marL="216000" indent="-216000">
              <a:lnSpc>
                <a:spcPct val="100000"/>
              </a:lnSpc>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Revisit SSC</a:t>
            </a:r>
            <a:endParaRPr lang="fr-FR" sz="1200" b="1" dirty="0">
              <a:solidFill>
                <a:srgbClr val="002060"/>
              </a:solidFill>
              <a:latin typeface="Century Gothic"/>
              <a:ea typeface="Century Gothic"/>
              <a:cs typeface="Century Gothic"/>
              <a:sym typeface="Century Gothic"/>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strike="noStrike" spc="-1" dirty="0">
              <a:latin typeface="Arial"/>
            </a:endParaRP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fr-FR" sz="1200" b="1" strike="noStrike" spc="-1" dirty="0">
                <a:solidFill>
                  <a:srgbClr val="002060"/>
                </a:solidFill>
                <a:latin typeface="Century Gothic"/>
                <a:ea typeface="Century Gothic"/>
              </a:rPr>
              <a:t>Revisit vocabulary</a:t>
            </a:r>
            <a:endParaRPr lang="fr-FR" sz="1200" b="0" strike="noStrike" spc="-1" dirty="0">
              <a:solidFill>
                <a:srgbClr val="002060"/>
              </a:solidFill>
              <a:latin typeface="Century Gothic"/>
              <a:ea typeface="Century Gothic"/>
            </a:endParaRP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0" strike="noStrike" spc="-1" dirty="0">
                <a:solidFill>
                  <a:srgbClr val="002060"/>
                </a:solidFill>
                <a:latin typeface="Century Gothic"/>
                <a:ea typeface="Century Gothic"/>
              </a:rPr>
              <a:t>Revisit 1</a:t>
            </a:r>
            <a:r>
              <a:rPr lang="fr-FR" sz="1200" b="0" i="0"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mois </a:t>
            </a:r>
            <a:r>
              <a:rPr lang="fr-FR" sz="1200" b="0" i="0" strike="noStrike" spc="-1" dirty="0">
                <a:solidFill>
                  <a:srgbClr val="002060"/>
                </a:solidFill>
                <a:latin typeface="Century Gothic"/>
                <a:ea typeface="Century Gothic"/>
              </a:rPr>
              <a:t>[179] </a:t>
            </a:r>
            <a:r>
              <a:rPr lang="fr-FR" sz="1200" b="1" i="0" strike="noStrike" spc="-1" dirty="0">
                <a:solidFill>
                  <a:srgbClr val="002060"/>
                </a:solidFill>
                <a:latin typeface="Century Gothic"/>
                <a:ea typeface="Century Gothic"/>
              </a:rPr>
              <a:t>janvier </a:t>
            </a:r>
            <a:r>
              <a:rPr lang="fr-FR" sz="1200" b="0" i="0" strike="noStrike" spc="-1" dirty="0">
                <a:solidFill>
                  <a:srgbClr val="002060"/>
                </a:solidFill>
                <a:latin typeface="Century Gothic"/>
                <a:ea typeface="Century Gothic"/>
              </a:rPr>
              <a:t>[939] </a:t>
            </a:r>
            <a:r>
              <a:rPr lang="fr-FR" sz="1200" b="1" i="0" strike="noStrike" spc="-1" dirty="0">
                <a:solidFill>
                  <a:srgbClr val="002060"/>
                </a:solidFill>
                <a:latin typeface="Century Gothic"/>
                <a:ea typeface="Century Gothic"/>
              </a:rPr>
              <a:t>février </a:t>
            </a:r>
            <a:r>
              <a:rPr lang="fr-FR" sz="1200" b="0" i="0" strike="noStrike" spc="-1" dirty="0">
                <a:solidFill>
                  <a:srgbClr val="002060"/>
                </a:solidFill>
                <a:latin typeface="Century Gothic"/>
                <a:ea typeface="Century Gothic"/>
              </a:rPr>
              <a:t>[1139] </a:t>
            </a:r>
            <a:r>
              <a:rPr lang="fr-FR" sz="1200" b="1" i="0" strike="noStrike" spc="-1" dirty="0">
                <a:solidFill>
                  <a:srgbClr val="002060"/>
                </a:solidFill>
                <a:latin typeface="Century Gothic"/>
                <a:ea typeface="Century Gothic"/>
              </a:rPr>
              <a:t>mars </a:t>
            </a:r>
            <a:r>
              <a:rPr lang="fr-FR" sz="1200" b="0" i="0" strike="noStrike" spc="-1" dirty="0">
                <a:solidFill>
                  <a:srgbClr val="002060"/>
                </a:solidFill>
                <a:latin typeface="Century Gothic"/>
                <a:ea typeface="Century Gothic"/>
              </a:rPr>
              <a:t>[868] </a:t>
            </a:r>
            <a:r>
              <a:rPr lang="fr-FR" sz="1200" b="1" i="0" strike="noStrike" spc="-1" dirty="0">
                <a:solidFill>
                  <a:srgbClr val="002060"/>
                </a:solidFill>
                <a:latin typeface="Century Gothic"/>
                <a:ea typeface="Century Gothic"/>
              </a:rPr>
              <a:t>avril </a:t>
            </a:r>
            <a:r>
              <a:rPr lang="fr-FR" sz="1200" b="0" i="0" strike="noStrike" spc="-1" dirty="0">
                <a:solidFill>
                  <a:srgbClr val="002060"/>
                </a:solidFill>
                <a:latin typeface="Century Gothic"/>
                <a:ea typeface="Century Gothic"/>
              </a:rPr>
              <a:t>[1022] </a:t>
            </a:r>
            <a:r>
              <a:rPr lang="fr-FR" sz="1200" b="1" i="0" strike="noStrike" spc="-1" dirty="0">
                <a:solidFill>
                  <a:srgbClr val="002060"/>
                </a:solidFill>
                <a:latin typeface="Century Gothic"/>
                <a:ea typeface="Century Gothic"/>
              </a:rPr>
              <a:t>mai </a:t>
            </a:r>
            <a:r>
              <a:rPr lang="fr-FR" sz="1200" b="0" i="0" strike="noStrike" spc="-1" dirty="0">
                <a:solidFill>
                  <a:srgbClr val="002060"/>
                </a:solidFill>
                <a:latin typeface="Century Gothic"/>
                <a:ea typeface="Century Gothic"/>
              </a:rPr>
              <a:t>[943] </a:t>
            </a:r>
            <a:r>
              <a:rPr lang="fr-FR" sz="1200" b="1" i="0" strike="noStrike" spc="-1" dirty="0">
                <a:solidFill>
                  <a:srgbClr val="002060"/>
                </a:solidFill>
                <a:latin typeface="Century Gothic"/>
                <a:ea typeface="Century Gothic"/>
              </a:rPr>
              <a:t>juin </a:t>
            </a:r>
            <a:r>
              <a:rPr lang="fr-FR" sz="1200" b="0" i="0" strike="noStrike" spc="-1" dirty="0">
                <a:solidFill>
                  <a:srgbClr val="002060"/>
                </a:solidFill>
                <a:latin typeface="Century Gothic"/>
                <a:ea typeface="Century Gothic"/>
              </a:rPr>
              <a:t>[931] </a:t>
            </a:r>
            <a:r>
              <a:rPr lang="fr-FR" sz="1200" b="1" i="0" strike="noStrike" spc="-1" dirty="0">
                <a:solidFill>
                  <a:srgbClr val="002060"/>
                </a:solidFill>
                <a:latin typeface="Century Gothic"/>
                <a:ea typeface="Century Gothic"/>
              </a:rPr>
              <a:t>juillet </a:t>
            </a:r>
            <a:r>
              <a:rPr lang="fr-FR" sz="1200" b="0" i="0" strike="noStrike" spc="-1" dirty="0">
                <a:solidFill>
                  <a:srgbClr val="002060"/>
                </a:solidFill>
                <a:latin typeface="Century Gothic"/>
                <a:ea typeface="Century Gothic"/>
              </a:rPr>
              <a:t>[1326] </a:t>
            </a:r>
            <a:r>
              <a:rPr lang="fr-FR" sz="1200" b="1" i="0" strike="noStrike" spc="-1" dirty="0">
                <a:solidFill>
                  <a:srgbClr val="002060"/>
                </a:solidFill>
                <a:latin typeface="Century Gothic"/>
                <a:ea typeface="Century Gothic"/>
              </a:rPr>
              <a:t>aout </a:t>
            </a:r>
            <a:r>
              <a:rPr lang="fr-FR" sz="1200" b="0" i="0" strike="noStrike" spc="-1" dirty="0">
                <a:solidFill>
                  <a:srgbClr val="002060"/>
                </a:solidFill>
                <a:latin typeface="Century Gothic"/>
                <a:ea typeface="Century Gothic"/>
              </a:rPr>
              <a:t>[1445] </a:t>
            </a:r>
            <a:r>
              <a:rPr lang="fr-FR" sz="1200" b="1" i="0" strike="noStrike" spc="-1" dirty="0">
                <a:solidFill>
                  <a:srgbClr val="002060"/>
                </a:solidFill>
                <a:latin typeface="Century Gothic"/>
                <a:ea typeface="Century Gothic"/>
              </a:rPr>
              <a:t>septembre </a:t>
            </a:r>
            <a:r>
              <a:rPr lang="fr-FR" sz="1200" b="0" i="0" strike="noStrike" spc="-1" dirty="0">
                <a:solidFill>
                  <a:srgbClr val="002060"/>
                </a:solidFill>
                <a:latin typeface="Century Gothic"/>
                <a:ea typeface="Century Gothic"/>
              </a:rPr>
              <a:t>[944] </a:t>
            </a:r>
            <a:r>
              <a:rPr lang="fr-FR" sz="1200" b="1" i="0" strike="noStrike" spc="-1" dirty="0">
                <a:solidFill>
                  <a:srgbClr val="002060"/>
                </a:solidFill>
                <a:latin typeface="Century Gothic"/>
                <a:ea typeface="Century Gothic"/>
              </a:rPr>
              <a:t>octobre </a:t>
            </a:r>
            <a:r>
              <a:rPr lang="fr-FR" sz="1200" b="0" i="0" strike="noStrike" spc="-1" dirty="0">
                <a:solidFill>
                  <a:srgbClr val="002060"/>
                </a:solidFill>
                <a:latin typeface="Century Gothic"/>
                <a:ea typeface="Century Gothic"/>
              </a:rPr>
              <a:t>[826] </a:t>
            </a:r>
            <a:r>
              <a:rPr lang="fr-FR" sz="1200" b="1" i="0" strike="noStrike" spc="-1" dirty="0">
                <a:solidFill>
                  <a:srgbClr val="002060"/>
                </a:solidFill>
                <a:latin typeface="Century Gothic"/>
                <a:ea typeface="Century Gothic"/>
              </a:rPr>
              <a:t>novembre </a:t>
            </a:r>
            <a:r>
              <a:rPr lang="fr-FR" sz="1200" b="0" i="0" strike="noStrike" spc="-1" dirty="0">
                <a:solidFill>
                  <a:srgbClr val="002060"/>
                </a:solidFill>
                <a:latin typeface="Century Gothic"/>
                <a:ea typeface="Century Gothic"/>
              </a:rPr>
              <a:t>[982] </a:t>
            </a:r>
            <a:r>
              <a:rPr lang="fr-FR" sz="1200" b="1" i="0" strike="noStrike" spc="-1" dirty="0">
                <a:solidFill>
                  <a:srgbClr val="002060"/>
                </a:solidFill>
                <a:latin typeface="Century Gothic"/>
                <a:ea typeface="Century Gothic"/>
              </a:rPr>
              <a:t>décembre </a:t>
            </a:r>
            <a:r>
              <a:rPr lang="fr-FR" sz="1200" b="0" i="0" strike="noStrike" spc="-1" dirty="0">
                <a:solidFill>
                  <a:srgbClr val="002060"/>
                </a:solidFill>
                <a:latin typeface="Century Gothic"/>
                <a:ea typeface="Century Gothic"/>
              </a:rPr>
              <a:t>[891] </a:t>
            </a:r>
            <a:r>
              <a:rPr lang="fr-FR" sz="1200" b="1" i="0" strike="noStrike" spc="-1" dirty="0">
                <a:solidFill>
                  <a:srgbClr val="002060"/>
                </a:solidFill>
                <a:latin typeface="Century Gothic"/>
                <a:ea typeface="Century Gothic"/>
              </a:rPr>
              <a:t>quand</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0" i="0" strike="noStrike" spc="-1" dirty="0">
                <a:solidFill>
                  <a:srgbClr val="002060"/>
                </a:solidFill>
                <a:latin typeface="Century Gothic"/>
                <a:ea typeface="Century Gothic"/>
              </a:rPr>
              <a:t>[119] </a:t>
            </a:r>
            <a:r>
              <a:rPr lang="fr-FR" sz="1200" b="1" i="0" strike="noStrike" spc="-1" dirty="0">
                <a:solidFill>
                  <a:srgbClr val="002060"/>
                </a:solidFill>
                <a:latin typeface="Century Gothic"/>
                <a:ea typeface="Century Gothic"/>
              </a:rPr>
              <a:t>anniversaire </a:t>
            </a:r>
            <a:r>
              <a:rPr lang="fr-FR" sz="1200" b="0" i="0" strike="noStrike" spc="-1" dirty="0">
                <a:solidFill>
                  <a:srgbClr val="002060"/>
                </a:solidFill>
                <a:latin typeface="Century Gothic"/>
                <a:ea typeface="Century Gothic"/>
              </a:rPr>
              <a:t>[2043] </a:t>
            </a:r>
            <a:r>
              <a:rPr lang="fr-FR" sz="1200" b="1" i="0" strike="noStrike" spc="-1" dirty="0">
                <a:solidFill>
                  <a:srgbClr val="002060"/>
                </a:solidFill>
                <a:latin typeface="Century Gothic"/>
                <a:ea typeface="Century Gothic"/>
              </a:rPr>
              <a:t>en </a:t>
            </a:r>
            <a:r>
              <a:rPr lang="fr-FR" sz="1200" b="0" i="0" strike="noStrike" spc="-1" dirty="0">
                <a:solidFill>
                  <a:srgbClr val="002060"/>
                </a:solidFill>
                <a:latin typeface="Century Gothic"/>
                <a:ea typeface="Century Gothic"/>
              </a:rPr>
              <a:t>[7]</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0" strike="noStrike" spc="-1" dirty="0">
                <a:solidFill>
                  <a:srgbClr val="002060"/>
                </a:solidFill>
                <a:latin typeface="Century Gothic"/>
                <a:ea typeface="Century Gothic"/>
              </a:rPr>
              <a:t>Revisit 2:  combien </a:t>
            </a:r>
            <a:r>
              <a:rPr lang="fr-FR" sz="1200" b="0" i="0" strike="noStrike" spc="-1" dirty="0">
                <a:solidFill>
                  <a:srgbClr val="002060"/>
                </a:solidFill>
                <a:latin typeface="Century Gothic"/>
                <a:ea typeface="Century Gothic"/>
              </a:rPr>
              <a:t>[800] </a:t>
            </a:r>
            <a:r>
              <a:rPr lang="fr-FR" sz="1200" b="1" i="0" strike="noStrike" spc="-1" dirty="0">
                <a:solidFill>
                  <a:srgbClr val="002060"/>
                </a:solidFill>
                <a:latin typeface="Century Gothic"/>
                <a:ea typeface="Century Gothic"/>
              </a:rPr>
              <a:t>bouche </a:t>
            </a:r>
            <a:r>
              <a:rPr lang="fr-FR" sz="1200" b="0" i="0" strike="noStrike" spc="-1" dirty="0">
                <a:solidFill>
                  <a:srgbClr val="002060"/>
                </a:solidFill>
                <a:latin typeface="Century Gothic"/>
                <a:ea typeface="Century Gothic"/>
              </a:rPr>
              <a:t>[1838] </a:t>
            </a:r>
            <a:r>
              <a:rPr lang="fr-FR" sz="1200" b="1" i="0" strike="noStrike" spc="-1" dirty="0">
                <a:solidFill>
                  <a:srgbClr val="002060"/>
                </a:solidFill>
                <a:latin typeface="Century Gothic"/>
                <a:ea typeface="Century Gothic"/>
              </a:rPr>
              <a:t>main </a:t>
            </a:r>
            <a:r>
              <a:rPr lang="fr-FR" sz="1200" b="0" i="0" strike="noStrike" spc="-1" dirty="0">
                <a:solidFill>
                  <a:srgbClr val="002060"/>
                </a:solidFill>
                <a:latin typeface="Century Gothic"/>
                <a:ea typeface="Century Gothic"/>
              </a:rPr>
              <a:t>[418]  </a:t>
            </a:r>
            <a:r>
              <a:rPr lang="fr-FR" sz="1200" b="1" i="0" strike="noStrike" spc="-1" dirty="0">
                <a:solidFill>
                  <a:srgbClr val="002060"/>
                </a:solidFill>
                <a:latin typeface="Century Gothic"/>
                <a:ea typeface="Century Gothic"/>
              </a:rPr>
              <a:t>œil </a:t>
            </a:r>
            <a:r>
              <a:rPr lang="fr-FR" sz="1200" b="0" i="0" strike="noStrike" spc="-1" dirty="0">
                <a:solidFill>
                  <a:srgbClr val="002060"/>
                </a:solidFill>
                <a:latin typeface="Century Gothic"/>
                <a:ea typeface="Century Gothic"/>
              </a:rPr>
              <a:t>[474]  </a:t>
            </a:r>
            <a:r>
              <a:rPr lang="fr-FR" sz="1200" b="1" i="0" strike="noStrike" spc="-1" dirty="0">
                <a:solidFill>
                  <a:srgbClr val="002060"/>
                </a:solidFill>
                <a:latin typeface="Century Gothic"/>
                <a:ea typeface="Century Gothic"/>
              </a:rPr>
              <a:t>oreille </a:t>
            </a:r>
            <a:r>
              <a:rPr lang="fr-FR" sz="1200" b="0" i="0" strike="noStrike" spc="-1" dirty="0">
                <a:solidFill>
                  <a:srgbClr val="002060"/>
                </a:solidFill>
                <a:latin typeface="Century Gothic"/>
                <a:ea typeface="Century Gothic"/>
              </a:rPr>
              <a:t>[1884] </a:t>
            </a:r>
            <a:r>
              <a:rPr lang="fr-FR" sz="1200" b="1" i="0" strike="noStrike" spc="-1" dirty="0">
                <a:solidFill>
                  <a:srgbClr val="002060"/>
                </a:solidFill>
                <a:latin typeface="Century Gothic"/>
                <a:ea typeface="Century Gothic"/>
              </a:rPr>
              <a:t>pied </a:t>
            </a:r>
            <a:r>
              <a:rPr lang="fr-FR" sz="1200" b="0" i="0" strike="noStrike" spc="-1" dirty="0">
                <a:solidFill>
                  <a:srgbClr val="002060"/>
                </a:solidFill>
                <a:latin typeface="Century Gothic"/>
                <a:ea typeface="Century Gothic"/>
              </a:rPr>
              <a:t>[626] </a:t>
            </a:r>
            <a:r>
              <a:rPr lang="fr-FR" sz="1200" b="1" i="0" strike="noStrike" spc="-1" dirty="0">
                <a:solidFill>
                  <a:srgbClr val="002060"/>
                </a:solidFill>
                <a:latin typeface="Century Gothic"/>
                <a:ea typeface="Century Gothic"/>
              </a:rPr>
              <a:t>tête </a:t>
            </a:r>
            <a:r>
              <a:rPr lang="fr-FR" sz="1200" b="0" i="0" strike="noStrike" spc="-1" dirty="0">
                <a:solidFill>
                  <a:srgbClr val="002060"/>
                </a:solidFill>
                <a:latin typeface="Century Gothic"/>
                <a:ea typeface="Century Gothic"/>
              </a:rPr>
              <a:t>[343] </a:t>
            </a:r>
            <a:r>
              <a:rPr lang="fr-FR" sz="1200" b="1" i="0" strike="noStrike" spc="-1" dirty="0">
                <a:solidFill>
                  <a:srgbClr val="002060"/>
                </a:solidFill>
                <a:latin typeface="Century Gothic"/>
                <a:ea typeface="Century Gothic"/>
              </a:rPr>
              <a:t>yeux </a:t>
            </a:r>
            <a:r>
              <a:rPr lang="fr-FR" sz="1200" b="0" i="0" strike="noStrike" spc="-1" dirty="0">
                <a:solidFill>
                  <a:srgbClr val="002060"/>
                </a:solidFill>
                <a:latin typeface="Century Gothic"/>
                <a:ea typeface="Century Gothic"/>
              </a:rPr>
              <a:t>[474] </a:t>
            </a:r>
            <a:r>
              <a:rPr lang="fr-FR" sz="1200" b="1" i="0" strike="noStrike" spc="-1" dirty="0">
                <a:solidFill>
                  <a:srgbClr val="002060"/>
                </a:solidFill>
                <a:latin typeface="Century Gothic"/>
                <a:ea typeface="Century Gothic"/>
              </a:rPr>
              <a:t>des </a:t>
            </a:r>
            <a:r>
              <a:rPr lang="fr-FR" sz="1200" b="0" i="0" strike="noStrike" spc="-1" dirty="0">
                <a:solidFill>
                  <a:srgbClr val="002060"/>
                </a:solidFill>
                <a:latin typeface="Century Gothic"/>
                <a:ea typeface="Century Gothic"/>
              </a:rPr>
              <a:t>[2] </a:t>
            </a:r>
          </a:p>
          <a:p>
            <a:pPr marL="21600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1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1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1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a:t>
            </a:r>
          </a:p>
          <a:p>
            <a:pPr marL="216000" indent="-216000">
              <a:lnSpc>
                <a:spcPct val="100000"/>
              </a:lnSpc>
            </a:pPr>
            <a:r>
              <a:rPr lang="en-GB" sz="1100" b="0" strike="noStrike" spc="-1" dirty="0">
                <a:solidFill>
                  <a:srgbClr val="000000"/>
                </a:solidFill>
                <a:latin typeface="Calibri"/>
                <a:ea typeface="Calibri"/>
              </a:rPr>
              <a:t>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a:t>
            </a:r>
          </a:p>
          <a:p>
            <a:pPr marL="216000" indent="-216000">
              <a:lnSpc>
                <a:spcPct val="100000"/>
              </a:lnSpc>
            </a:pPr>
            <a:r>
              <a:rPr lang="en-GB" sz="1200" b="0" strike="noStrike" spc="-1" dirty="0">
                <a:solidFill>
                  <a:srgbClr val="000000"/>
                </a:solidFill>
                <a:latin typeface="Calibri"/>
                <a:ea typeface="Calibri"/>
              </a:rPr>
              <a:t>possible.</a:t>
            </a:r>
          </a:p>
          <a:p>
            <a:pPr marL="216000" indent="-216000">
              <a:lnSpc>
                <a:spcPct val="100000"/>
              </a:lnSpc>
            </a:pPr>
            <a:endParaRPr lang="en-GB" sz="1200" b="0"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Frequency of unknown words and cognates</a:t>
            </a:r>
            <a:r>
              <a:rPr lang="en-GB" sz="1200" b="0" strike="noStrike" spc="-1" dirty="0">
                <a:solidFill>
                  <a:srgbClr val="000000"/>
                </a:solidFill>
                <a:latin typeface="Calibri"/>
              </a:rPr>
              <a:t>:</a:t>
            </a:r>
          </a:p>
          <a:p>
            <a:pPr marL="216000" indent="-216000">
              <a:lnSpc>
                <a:spcPct val="100000"/>
              </a:lnSpc>
            </a:pPr>
            <a:r>
              <a:rPr lang="en-GB" sz="1200" b="0" strike="noStrike" spc="-1" dirty="0" err="1">
                <a:latin typeface="Arial"/>
              </a:rPr>
              <a:t>poème</a:t>
            </a:r>
            <a:r>
              <a:rPr lang="en-GB" sz="1200" b="0" strike="noStrike" spc="-1" dirty="0">
                <a:latin typeface="Arial"/>
              </a:rPr>
              <a:t> [3031]</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2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2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2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 minutes</a:t>
            </a:r>
          </a:p>
          <a:p>
            <a:endParaRPr lang="en-GB" b="0" dirty="0"/>
          </a:p>
          <a:p>
            <a:r>
              <a:rPr lang="en-GB" b="1" dirty="0"/>
              <a:t>Aim: </a:t>
            </a:r>
            <a:r>
              <a:rPr lang="en-GB" b="0" dirty="0"/>
              <a:t>to practise read aloud, including some ‘acting out’ of different mood intonation.</a:t>
            </a:r>
          </a:p>
          <a:p>
            <a:endParaRPr lang="en-GB" b="0" dirty="0"/>
          </a:p>
          <a:p>
            <a:r>
              <a:rPr lang="en-GB" b="1" dirty="0"/>
              <a:t>Procedure:</a:t>
            </a:r>
          </a:p>
          <a:p>
            <a:pPr marL="228600" indent="-228600">
              <a:buAutoNum type="arabicPeriod"/>
            </a:pPr>
            <a:r>
              <a:rPr lang="en-GB" baseline="0" dirty="0"/>
              <a:t>Read the instruction and bring up the first animation: ‘</a:t>
            </a:r>
            <a:r>
              <a:rPr lang="en-GB" sz="1200" b="1" dirty="0" err="1">
                <a:solidFill>
                  <a:srgbClr val="002060"/>
                </a:solidFill>
                <a:latin typeface="Century Gothic" panose="020B0502020202020204" pitchFamily="34" charset="0"/>
              </a:rPr>
              <a:t>d’une</a:t>
            </a:r>
            <a:r>
              <a:rPr lang="en-GB" sz="1200" b="1"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façon</a:t>
            </a:r>
            <a:r>
              <a:rPr lang="en-GB" sz="1200" b="1"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joyeuse</a:t>
            </a:r>
            <a:r>
              <a:rPr lang="en-GB" baseline="0" dirty="0"/>
              <a:t>’. </a:t>
            </a:r>
          </a:p>
          <a:p>
            <a:pPr marL="228600" indent="-228600">
              <a:buAutoNum type="arabicPeriod"/>
            </a:pPr>
            <a:r>
              <a:rPr lang="en-GB" baseline="0" dirty="0"/>
              <a:t>Students the poem together with each of the tones provided. </a:t>
            </a:r>
          </a:p>
          <a:p>
            <a:pPr marL="0" indent="0">
              <a:buNone/>
            </a:pPr>
            <a:r>
              <a:rPr lang="en-GB" b="1" baseline="0" dirty="0"/>
              <a:t>NB.</a:t>
            </a:r>
            <a:r>
              <a:rPr lang="en-GB" b="0" baseline="0" dirty="0"/>
              <a:t> Depending on time</a:t>
            </a:r>
          </a:p>
          <a:p>
            <a:pPr marL="228600" indent="-228600">
              <a:buAutoNum type="alphaLcParenR"/>
            </a:pPr>
            <a:r>
              <a:rPr lang="en-GB" b="0" baseline="0" dirty="0"/>
              <a:t>Teachers clarify the meaning of each tone and allow pupils to practise in pairs choosing one, two or three different tones.</a:t>
            </a:r>
          </a:p>
          <a:p>
            <a:pPr marL="228600" indent="-228600">
              <a:buAutoNum type="alphaLcParenR"/>
            </a:pPr>
            <a:r>
              <a:rPr lang="en-GB" b="0" baseline="0" dirty="0"/>
              <a:t>Teachers allocate time to practise each tone individually.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err="1">
                <a:solidFill>
                  <a:srgbClr val="002060"/>
                </a:solidFill>
                <a:latin typeface="Century Gothic" panose="020B0502020202020204" pitchFamily="34" charset="0"/>
              </a:rPr>
              <a:t>abeille</a:t>
            </a:r>
            <a:r>
              <a:rPr lang="en-GB" b="1" dirty="0">
                <a:solidFill>
                  <a:srgbClr val="002060"/>
                </a:solidFill>
                <a:latin typeface="Century Gothic" panose="020B0502020202020204" pitchFamily="34" charset="0"/>
              </a:rPr>
              <a:t> </a:t>
            </a:r>
            <a:r>
              <a:rPr lang="en-GB" b="0" dirty="0">
                <a:solidFill>
                  <a:srgbClr val="002060"/>
                </a:solidFill>
                <a:latin typeface="Century Gothic" panose="020B0502020202020204" pitchFamily="34" charset="0"/>
              </a:rPr>
              <a:t>[&gt;5000] </a:t>
            </a:r>
            <a:r>
              <a:rPr lang="en-GB" b="1" dirty="0">
                <a:solidFill>
                  <a:srgbClr val="002060"/>
                </a:solidFill>
                <a:latin typeface="Century Gothic" panose="020B0502020202020204" pitchFamily="34" charset="0"/>
              </a:rPr>
              <a:t>bas</a:t>
            </a:r>
            <a:r>
              <a:rPr lang="en-GB" b="0" dirty="0">
                <a:solidFill>
                  <a:srgbClr val="002060"/>
                </a:solidFill>
                <a:latin typeface="Century Gothic" panose="020B0502020202020204" pitchFamily="34" charset="0"/>
              </a:rPr>
              <a:t> [468] </a:t>
            </a:r>
            <a:r>
              <a:rPr lang="en-GB" b="1" dirty="0" err="1">
                <a:solidFill>
                  <a:srgbClr val="002060"/>
                </a:solidFill>
                <a:latin typeface="Century Gothic" panose="020B0502020202020204" pitchFamily="34" charset="0"/>
              </a:rPr>
              <a:t>façon</a:t>
            </a:r>
            <a:r>
              <a:rPr lang="en-GB" b="1" dirty="0">
                <a:solidFill>
                  <a:srgbClr val="002060"/>
                </a:solidFill>
                <a:latin typeface="Century Gothic" panose="020B0502020202020204" pitchFamily="34" charset="0"/>
              </a:rPr>
              <a:t> </a:t>
            </a:r>
            <a:r>
              <a:rPr lang="en-GB" dirty="0"/>
              <a:t>[248] </a:t>
            </a:r>
            <a:r>
              <a:rPr lang="en-GB" b="1" dirty="0" err="1"/>
              <a:t>lentement</a:t>
            </a:r>
            <a:r>
              <a:rPr lang="en-GB" b="1" dirty="0"/>
              <a:t> </a:t>
            </a:r>
            <a:r>
              <a:rPr lang="en-GB" dirty="0"/>
              <a:t>[2637] </a:t>
            </a:r>
            <a:r>
              <a:rPr lang="en-GB" b="1" dirty="0" err="1"/>
              <a:t>voix</a:t>
            </a:r>
            <a:r>
              <a:rPr lang="en-GB" dirty="0"/>
              <a:t> [414]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2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2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200" b="0" i="0" u="none" strike="noStrike" cap="none" dirty="0">
                <a:solidFill>
                  <a:schemeClr val="dk1"/>
                </a:solidFill>
                <a:effectLst/>
                <a:latin typeface="Century Gothic" panose="020B0502020202020204" pitchFamily="34" charset="0"/>
                <a:ea typeface="Calibri"/>
                <a:cs typeface="Calibri"/>
                <a:sym typeface="Calibri"/>
              </a:rPr>
              <a:t>London: Routledge.</a:t>
            </a:r>
          </a:p>
          <a:p>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a:t>
            </a:r>
            <a:r>
              <a:rPr lang="en-GB" b="0" baseline="0" dirty="0"/>
              <a:t> minutes (2 slides)</a:t>
            </a:r>
            <a:endParaRPr lang="en-GB" b="1" dirty="0"/>
          </a:p>
          <a:p>
            <a:endParaRPr lang="en-GB" b="1" dirty="0"/>
          </a:p>
          <a:p>
            <a:r>
              <a:rPr lang="en-GB" b="1" dirty="0"/>
              <a:t>Aim: </a:t>
            </a:r>
            <a:r>
              <a:rPr lang="en-GB" b="0" dirty="0"/>
              <a:t>to practise spoken production from memory, with pictures and surrounding words to prompt.</a:t>
            </a:r>
            <a:endParaRPr lang="en-GB" b="0" baseline="0" dirty="0"/>
          </a:p>
          <a:p>
            <a:endParaRPr lang="en-GB" b="0" baseline="0" dirty="0"/>
          </a:p>
          <a:p>
            <a:r>
              <a:rPr lang="en-GB" b="1" dirty="0"/>
              <a:t>Procedure:</a:t>
            </a:r>
          </a:p>
          <a:p>
            <a:pPr marL="0" indent="0">
              <a:buNone/>
            </a:pPr>
            <a:r>
              <a:rPr lang="en-GB" baseline="0" dirty="0"/>
              <a:t>1. Students do a read aloud, aided by the picture prompts and remainder of the poem.</a:t>
            </a:r>
          </a:p>
          <a:p>
            <a:pPr marL="0" indent="0">
              <a:buNone/>
            </a:pPr>
            <a:r>
              <a:rPr lang="en-GB" baseline="0" dirty="0"/>
              <a:t>2. Share the answers from the next slide.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SLIDE</a:t>
            </a:r>
            <a:endParaRPr lang="en-GB" baseline="0" dirty="0"/>
          </a:p>
          <a:p>
            <a:pPr marL="228600" indent="-228600">
              <a:buAutoNum type="arabicPeriod"/>
            </a:pPr>
            <a:endParaRPr lang="en-GB" baseline="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213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sz="1800" dirty="0">
                <a:effectLst/>
                <a:latin typeface="Calibri" panose="020F0502020204030204" pitchFamily="34" charset="0"/>
                <a:ea typeface="Calibri" panose="020F0502020204030204" pitchFamily="34" charset="0"/>
              </a:rPr>
              <a:t> to recap reference skills – understanding codes in a dictionary in order to find out the gender of a noun.</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1. Teachers click to go through the slide.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0" baseline="0" dirty="0"/>
              <a:t>2. If they have access to paper dictionaries in the classroom, teachers can allocate time for pupils to familiarise themselves with the two sections of the dictionary before moving to the next slide.</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415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10-12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sz="1200" dirty="0">
                <a:effectLst/>
                <a:latin typeface="Calibri" panose="020F0502020204030204" pitchFamily="34" charset="0"/>
                <a:ea typeface="Calibri" panose="020F0502020204030204" pitchFamily="34" charset="0"/>
              </a:rPr>
              <a:t> to practise reference skills – applying understanding of codes in a dictionary in order to find out the gender of a noun.</a:t>
            </a: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rPr>
              <a:t>Procedure:</a:t>
            </a:r>
            <a:endParaRPr lang="en-GB" sz="1200" b="0" dirty="0">
              <a:effectLst/>
              <a:latin typeface="Calibri" panose="020F050202020403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will need paper dictionaries or access to laptops / tablets to access an online dictionary.</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 and check understanding.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x1 to bring up further instruction.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x1 to bring up speech bubble that reminds pupils about choosing the correct default language.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Encourage pupils to look some more nouns.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through the answers. </a:t>
            </a: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1351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43002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42642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0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337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527311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56260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78837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00987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54718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38578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57155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16/07/2023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153480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04490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4663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34728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66747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2721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0892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15113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5399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91480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59328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39379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77627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29468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9314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95356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256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97023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74429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10053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70941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4799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16/07/2023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8814148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23850400"/>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7347364"/>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7.png"/><Relationship Id="rId21" Type="http://schemas.openxmlformats.org/officeDocument/2006/relationships/image" Target="../media/image22.gif"/><Relationship Id="rId7" Type="http://schemas.openxmlformats.org/officeDocument/2006/relationships/image" Target="../media/image9.png"/><Relationship Id="rId12" Type="http://schemas.microsoft.com/office/2007/relationships/hdphoto" Target="../media/hdphoto1.wdp"/><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6.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3.gi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hyperlink" Target="http://www.wordreference.com/" TargetMode="Externa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3A2C2736-0132-4577-8FC6-315E15541256}"/>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19282" y="468559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2">
                    <a:lumMod val="25000"/>
                  </a:schemeClr>
                </a:solidFill>
                <a:latin typeface="Century Gothic" panose="020B0502020202020204" pitchFamily="34" charset="0"/>
                <a:ea typeface="Century Gothic"/>
              </a:rPr>
              <a:t>Describing me and others</a:t>
            </a:r>
            <a:endParaRPr lang="en-GB" sz="4000" dirty="0">
              <a:solidFill>
                <a:schemeClr val="bg2">
                  <a:lumMod val="25000"/>
                </a:schemeClr>
              </a:solidFill>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8BDFFAE7-0C45-4A30-878F-996539E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16" y="426354"/>
            <a:ext cx="5084505" cy="4359018"/>
          </a:xfrm>
          <a:prstGeom prst="rect">
            <a:avLst/>
          </a:prstGeom>
        </p:spPr>
      </p:pic>
      <p:pic>
        <p:nvPicPr>
          <p:cNvPr id="7" name="Picture 6">
            <a:extLst>
              <a:ext uri="{FF2B5EF4-FFF2-40B4-BE49-F238E27FC236}">
                <a16:creationId xmlns:a16="http://schemas.microsoft.com/office/drawing/2014/main" id="{3DA29710-7DAD-471E-BB86-99A41761C324}"/>
              </a:ext>
            </a:extLst>
          </p:cNvPr>
          <p:cNvPicPr>
            <a:picLocks noChangeAspect="1"/>
          </p:cNvPicPr>
          <p:nvPr/>
        </p:nvPicPr>
        <p:blipFill>
          <a:blip r:embed="rId4"/>
          <a:stretch>
            <a:fillRect/>
          </a:stretch>
        </p:blipFill>
        <p:spPr>
          <a:xfrm>
            <a:off x="610282" y="3744667"/>
            <a:ext cx="3058421" cy="940929"/>
          </a:xfrm>
          <a:prstGeom prst="rect">
            <a:avLst/>
          </a:prstGeom>
        </p:spPr>
      </p:pic>
      <p:grpSp>
        <p:nvGrpSpPr>
          <p:cNvPr id="8" name="Group 7">
            <a:extLst>
              <a:ext uri="{FF2B5EF4-FFF2-40B4-BE49-F238E27FC236}">
                <a16:creationId xmlns:a16="http://schemas.microsoft.com/office/drawing/2014/main" id="{EE884CF0-6D8C-40CF-919C-7612E1D422AD}"/>
              </a:ext>
            </a:extLst>
          </p:cNvPr>
          <p:cNvGrpSpPr/>
          <p:nvPr/>
        </p:nvGrpSpPr>
        <p:grpSpPr>
          <a:xfrm>
            <a:off x="-744" y="2293466"/>
            <a:ext cx="4350984" cy="1735543"/>
            <a:chOff x="-123142" y="3064818"/>
            <a:chExt cx="4350984" cy="1735543"/>
          </a:xfrm>
        </p:grpSpPr>
        <p:pic>
          <p:nvPicPr>
            <p:cNvPr id="9" name="Picture 2" descr="Free Scroll Roll vector and picture">
              <a:extLst>
                <a:ext uri="{FF2B5EF4-FFF2-40B4-BE49-F238E27FC236}">
                  <a16:creationId xmlns:a16="http://schemas.microsoft.com/office/drawing/2014/main" id="{C5F83B50-C05A-4FC4-B38D-A1C624966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01;p2">
              <a:extLst>
                <a:ext uri="{FF2B5EF4-FFF2-40B4-BE49-F238E27FC236}">
                  <a16:creationId xmlns:a16="http://schemas.microsoft.com/office/drawing/2014/main" id="{F010CCBA-9616-4C95-AD32-4633CF88972A}"/>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poème</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13" name="TextBox 12">
            <a:extLst>
              <a:ext uri="{FF2B5EF4-FFF2-40B4-BE49-F238E27FC236}">
                <a16:creationId xmlns:a16="http://schemas.microsoft.com/office/drawing/2014/main" id="{D4F95225-4152-471A-9F8C-82DD8FBA837C}"/>
              </a:ext>
            </a:extLst>
          </p:cNvPr>
          <p:cNvSpPr txBox="1"/>
          <p:nvPr/>
        </p:nvSpPr>
        <p:spPr>
          <a:xfrm>
            <a:off x="9678390" y="6485200"/>
            <a:ext cx="251361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30" name="TextBox 29">
            <a:extLst>
              <a:ext uri="{FF2B5EF4-FFF2-40B4-BE49-F238E27FC236}">
                <a16:creationId xmlns:a16="http://schemas.microsoft.com/office/drawing/2014/main" id="{7D20E423-FD5C-4BEE-BA28-4768DDF16650}"/>
              </a:ext>
            </a:extLst>
          </p:cNvPr>
          <p:cNvSpPr txBox="1"/>
          <p:nvPr/>
        </p:nvSpPr>
        <p:spPr>
          <a:xfrm>
            <a:off x="8657418" y="5380672"/>
            <a:ext cx="3534582" cy="1477328"/>
          </a:xfrm>
          <a:prstGeom prst="rect">
            <a:avLst/>
          </a:prstGeom>
          <a:solidFill>
            <a:srgbClr val="CAE8A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d’une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façon</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in a … 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lentement</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slowly</a:t>
            </a:r>
            <a:b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à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voix</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basse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quietly</a:t>
            </a:r>
            <a:b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voix</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voice</a:t>
            </a:r>
            <a:b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abeille</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bee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D0C5AEB-FED7-4FEC-8795-B2E89BAE00B7}"/>
              </a:ext>
            </a:extLst>
          </p:cNvPr>
          <p:cNvSpPr txBox="1"/>
          <p:nvPr/>
        </p:nvSpPr>
        <p:spPr>
          <a:xfrm>
            <a:off x="123171" y="983721"/>
            <a:ext cx="5008360" cy="3693319"/>
          </a:xfrm>
          <a:prstGeom prst="rect">
            <a:avLst/>
          </a:prstGeom>
          <a:solidFill>
            <a:srgbClr val="EFF9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panthère est noire comme le charbon.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elle a peur ou froid,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 couleur ne change pas,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elle est rapide comme un avion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panthère est unique et spéciale.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flamant est  blanc,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il est jeune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à certaines heures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il est rose comme une fleur.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Comme la panthère,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flamant est unique 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spécial.</a:t>
            </a:r>
          </a:p>
        </p:txBody>
      </p:sp>
      <p:sp>
        <p:nvSpPr>
          <p:cNvPr id="32" name="TextBox 31">
            <a:extLst>
              <a:ext uri="{FF2B5EF4-FFF2-40B4-BE49-F238E27FC236}">
                <a16:creationId xmlns:a16="http://schemas.microsoft.com/office/drawing/2014/main" id="{D4BB2A83-1A89-4A89-93D4-9BC84C7C057F}"/>
              </a:ext>
            </a:extLst>
          </p:cNvPr>
          <p:cNvSpPr txBox="1"/>
          <p:nvPr/>
        </p:nvSpPr>
        <p:spPr>
          <a:xfrm>
            <a:off x="8595660" y="1477971"/>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d’une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façon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joyeuse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3" name="TextBox 32">
            <a:extLst>
              <a:ext uri="{FF2B5EF4-FFF2-40B4-BE49-F238E27FC236}">
                <a16:creationId xmlns:a16="http://schemas.microsoft.com/office/drawing/2014/main" id="{13387859-BB03-4F6E-9B89-97125D2B7A9C}"/>
              </a:ext>
            </a:extLst>
          </p:cNvPr>
          <p:cNvSpPr txBox="1"/>
          <p:nvPr/>
        </p:nvSpPr>
        <p:spPr>
          <a:xfrm>
            <a:off x="8592031" y="2031391"/>
            <a:ext cx="32446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d’une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façon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triste🙁</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F6C345B-7397-494A-AFAE-A77D24359F8C}"/>
              </a:ext>
            </a:extLst>
          </p:cNvPr>
          <p:cNvSpPr txBox="1"/>
          <p:nvPr/>
        </p:nvSpPr>
        <p:spPr>
          <a:xfrm>
            <a:off x="8642934" y="2618429"/>
            <a:ext cx="25286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lentement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CD53C18-BC70-4236-99B7-5FF5601FF361}"/>
              </a:ext>
            </a:extLst>
          </p:cNvPr>
          <p:cNvSpPr txBox="1"/>
          <p:nvPr/>
        </p:nvSpPr>
        <p:spPr>
          <a:xfrm>
            <a:off x="8642934" y="3150403"/>
            <a:ext cx="32446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rapidement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8E88E62E-A84C-4442-BCEB-7DEF990B57CB}"/>
              </a:ext>
            </a:extLst>
          </p:cNvPr>
          <p:cNvSpPr txBox="1"/>
          <p:nvPr/>
        </p:nvSpPr>
        <p:spPr>
          <a:xfrm>
            <a:off x="8642934" y="3744576"/>
            <a:ext cx="32446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à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voix</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basse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6DA53646-994D-41A9-A1C1-B9988F95DEFC}"/>
              </a:ext>
            </a:extLst>
          </p:cNvPr>
          <p:cNvSpPr txBox="1"/>
          <p:nvPr/>
        </p:nvSpPr>
        <p:spPr>
          <a:xfrm>
            <a:off x="8589686" y="4284872"/>
            <a:ext cx="372084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avec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voix</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d’abeille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38" name="Speech Bubble: Rectangle with Corners Rounded 37">
            <a:extLst>
              <a:ext uri="{FF2B5EF4-FFF2-40B4-BE49-F238E27FC236}">
                <a16:creationId xmlns:a16="http://schemas.microsoft.com/office/drawing/2014/main" id="{7A6BCE81-23AD-457B-BBDF-F728795361CD}"/>
              </a:ext>
            </a:extLst>
          </p:cNvPr>
          <p:cNvSpPr/>
          <p:nvPr/>
        </p:nvSpPr>
        <p:spPr>
          <a:xfrm>
            <a:off x="1061876" y="151700"/>
            <a:ext cx="5334487"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avec ton/ta partenaire.</a:t>
            </a:r>
            <a:endPar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9" name="Graphic 38" descr="Teacher">
            <a:extLst>
              <a:ext uri="{FF2B5EF4-FFF2-40B4-BE49-F238E27FC236}">
                <a16:creationId xmlns:a16="http://schemas.microsoft.com/office/drawing/2014/main" id="{2E687F9F-417E-4F8F-9C82-AB68316D94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17" y="2422"/>
            <a:ext cx="914400" cy="914400"/>
          </a:xfrm>
          <a:prstGeom prst="rect">
            <a:avLst/>
          </a:prstGeom>
        </p:spPr>
      </p:pic>
      <p:pic>
        <p:nvPicPr>
          <p:cNvPr id="40" name="Picture 39" descr="Icon&#10;&#10;Description automatically generated">
            <a:extLst>
              <a:ext uri="{FF2B5EF4-FFF2-40B4-BE49-F238E27FC236}">
                <a16:creationId xmlns:a16="http://schemas.microsoft.com/office/drawing/2014/main" id="{7A682385-FFBC-455D-B76B-7B0FF40D269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79333" y="85919"/>
            <a:ext cx="919998" cy="919998"/>
          </a:xfrm>
          <a:prstGeom prst="rect">
            <a:avLst/>
          </a:prstGeom>
        </p:spPr>
      </p:pic>
      <p:sp>
        <p:nvSpPr>
          <p:cNvPr id="41" name="Title 2">
            <a:extLst>
              <a:ext uri="{FF2B5EF4-FFF2-40B4-BE49-F238E27FC236}">
                <a16:creationId xmlns:a16="http://schemas.microsoft.com/office/drawing/2014/main" id="{9E9D554C-9C74-44B3-8C83-608B6CB5F7D1}"/>
              </a:ext>
            </a:extLst>
          </p:cNvPr>
          <p:cNvSpPr txBox="1">
            <a:spLocks/>
          </p:cNvSpPr>
          <p:nvPr/>
        </p:nvSpPr>
        <p:spPr>
          <a:xfrm>
            <a:off x="9945010" y="1025680"/>
            <a:ext cx="682525" cy="428181"/>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43" name="TextBox 42">
            <a:extLst>
              <a:ext uri="{FF2B5EF4-FFF2-40B4-BE49-F238E27FC236}">
                <a16:creationId xmlns:a16="http://schemas.microsoft.com/office/drawing/2014/main" id="{CD32F97E-6395-4CF5-AE40-9204D18907BC}"/>
              </a:ext>
            </a:extLst>
          </p:cNvPr>
          <p:cNvSpPr txBox="1"/>
          <p:nvPr/>
        </p:nvSpPr>
        <p:spPr>
          <a:xfrm>
            <a:off x="3307835" y="3907260"/>
            <a:ext cx="5008360"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grande comme un bus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qu'elle est 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nage dans la mer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est unique et spéciale.</a:t>
            </a:r>
          </a:p>
        </p:txBody>
      </p:sp>
      <p:sp>
        <p:nvSpPr>
          <p:cNvPr id="45" name="TextBox 44">
            <a:extLst>
              <a:ext uri="{FF2B5EF4-FFF2-40B4-BE49-F238E27FC236}">
                <a16:creationId xmlns:a16="http://schemas.microsoft.com/office/drawing/2014/main" id="{62AF0257-B41C-4CF4-BB69-CE87B9D51172}"/>
              </a:ext>
            </a:extLst>
          </p:cNvPr>
          <p:cNvSpPr txBox="1"/>
          <p:nvPr/>
        </p:nvSpPr>
        <p:spPr>
          <a:xfrm>
            <a:off x="3307835" y="5380672"/>
            <a:ext cx="5008360"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curieuse comme un ours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avec ses huit bras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trois cœurs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aussi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98C27F21-F86A-4F9B-BF2C-D6A6F4A02E57}"/>
              </a:ext>
            </a:extLst>
          </p:cNvPr>
          <p:cNvSpPr>
            <a:spLocks noGrp="1"/>
          </p:cNvSpPr>
          <p:nvPr>
            <p:ph type="title"/>
          </p:nvPr>
        </p:nvSpPr>
        <p:spPr>
          <a:xfrm>
            <a:off x="9992040" y="1011862"/>
            <a:ext cx="730773" cy="563821"/>
          </a:xfrm>
        </p:spPr>
        <p:txBody>
          <a:bodyPr>
            <a:normAutofit/>
          </a:bodyPr>
          <a:lstStyle/>
          <a:p>
            <a:r>
              <a:rPr lang="en-GB" sz="2000" b="1" dirty="0">
                <a:solidFill>
                  <a:schemeClr val="bg1"/>
                </a:solidFill>
                <a:latin typeface="Century Gothic" panose="020B0502020202020204" pitchFamily="34" charset="0"/>
              </a:rPr>
              <a:t>lire</a:t>
            </a:r>
          </a:p>
        </p:txBody>
      </p:sp>
      <p:sp>
        <p:nvSpPr>
          <p:cNvPr id="21" name="Title 2">
            <a:extLst>
              <a:ext uri="{FF2B5EF4-FFF2-40B4-BE49-F238E27FC236}">
                <a16:creationId xmlns:a16="http://schemas.microsoft.com/office/drawing/2014/main" id="{D5361E0C-F4B6-4688-985B-3DD208C0BBD0}"/>
              </a:ext>
            </a:extLst>
          </p:cNvPr>
          <p:cNvSpPr txBox="1">
            <a:spLocks/>
          </p:cNvSpPr>
          <p:nvPr/>
        </p:nvSpPr>
        <p:spPr>
          <a:xfrm>
            <a:off x="10694504" y="1025680"/>
            <a:ext cx="1469033" cy="452291"/>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prononcer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1.875E-6 -4.07407E-6 L 1.875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0"/>
                                  </p:iterate>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34" presetClass="emph" presetSubtype="0" fill="hold" grpId="1" nodeType="afterEffect">
                                  <p:stCondLst>
                                    <p:cond delay="0"/>
                                  </p:stCondLst>
                                  <p:iterate type="lt">
                                    <p:tmPct val="10000"/>
                                  </p:iterate>
                                  <p:childTnLst>
                                    <p:animMotion origin="layout" path="M -4.16667E-7 -1.11111E-6 L -4.16667E-7 -0.07222 " pathEditMode="relative" rAng="0" ptsTypes="AA">
                                      <p:cBhvr>
                                        <p:cTn id="22" dur="250" accel="50000" decel="50000" autoRev="1" fill="hold">
                                          <p:stCondLst>
                                            <p:cond delay="0"/>
                                          </p:stCondLst>
                                        </p:cTn>
                                        <p:tgtEl>
                                          <p:spTgt spid="33"/>
                                        </p:tgtEl>
                                        <p:attrNameLst>
                                          <p:attrName>ppt_x</p:attrName>
                                          <p:attrName>ppt_y</p:attrName>
                                        </p:attrNameLst>
                                      </p:cBhvr>
                                      <p:rCtr x="0" y="-3611"/>
                                    </p:animMotion>
                                    <p:animRot by="1500000">
                                      <p:cBhvr>
                                        <p:cTn id="23" dur="125" fill="hold">
                                          <p:stCondLst>
                                            <p:cond delay="0"/>
                                          </p:stCondLst>
                                        </p:cTn>
                                        <p:tgtEl>
                                          <p:spTgt spid="33"/>
                                        </p:tgtEl>
                                        <p:attrNameLst>
                                          <p:attrName>r</p:attrName>
                                        </p:attrNameLst>
                                      </p:cBhvr>
                                    </p:animRot>
                                    <p:animRot by="-1500000">
                                      <p:cBhvr>
                                        <p:cTn id="24" dur="125" fill="hold">
                                          <p:stCondLst>
                                            <p:cond delay="125"/>
                                          </p:stCondLst>
                                        </p:cTn>
                                        <p:tgtEl>
                                          <p:spTgt spid="33"/>
                                        </p:tgtEl>
                                        <p:attrNameLst>
                                          <p:attrName>r</p:attrName>
                                        </p:attrNameLst>
                                      </p:cBhvr>
                                    </p:animRot>
                                    <p:animRot by="-1500000">
                                      <p:cBhvr>
                                        <p:cTn id="25" dur="125" fill="hold">
                                          <p:stCondLst>
                                            <p:cond delay="250"/>
                                          </p:stCondLst>
                                        </p:cTn>
                                        <p:tgtEl>
                                          <p:spTgt spid="33"/>
                                        </p:tgtEl>
                                        <p:attrNameLst>
                                          <p:attrName>r</p:attrName>
                                        </p:attrNameLst>
                                      </p:cBhvr>
                                    </p:animRot>
                                    <p:animRot by="1500000">
                                      <p:cBhvr>
                                        <p:cTn id="26" dur="125" fill="hold">
                                          <p:stCondLst>
                                            <p:cond delay="375"/>
                                          </p:stCondLst>
                                        </p:cTn>
                                        <p:tgtEl>
                                          <p:spTgt spid="3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500"/>
                            </p:stCondLst>
                            <p:childTnLst>
                              <p:par>
                                <p:cTn id="33" presetID="34" presetClass="emph" presetSubtype="0" fill="hold" grpId="1" nodeType="afterEffect">
                                  <p:stCondLst>
                                    <p:cond delay="0"/>
                                  </p:stCondLst>
                                  <p:iterate type="lt">
                                    <p:tmPct val="10000"/>
                                  </p:iterate>
                                  <p:childTnLst>
                                    <p:animMotion origin="layout" path="M 0 2.22222E-6 L 0 -0.07222 " pathEditMode="relative" rAng="0" ptsTypes="AA">
                                      <p:cBhvr>
                                        <p:cTn id="34" dur="250" accel="50000" decel="50000" autoRev="1" fill="hold">
                                          <p:stCondLst>
                                            <p:cond delay="0"/>
                                          </p:stCondLst>
                                        </p:cTn>
                                        <p:tgtEl>
                                          <p:spTgt spid="34"/>
                                        </p:tgtEl>
                                        <p:attrNameLst>
                                          <p:attrName>ppt_x</p:attrName>
                                          <p:attrName>ppt_y</p:attrName>
                                        </p:attrNameLst>
                                      </p:cBhvr>
                                      <p:rCtr x="0" y="-3611"/>
                                    </p:animMotion>
                                    <p:animRot by="1500000">
                                      <p:cBhvr>
                                        <p:cTn id="35" dur="125" fill="hold">
                                          <p:stCondLst>
                                            <p:cond delay="0"/>
                                          </p:stCondLst>
                                        </p:cTn>
                                        <p:tgtEl>
                                          <p:spTgt spid="34"/>
                                        </p:tgtEl>
                                        <p:attrNameLst>
                                          <p:attrName>r</p:attrName>
                                        </p:attrNameLst>
                                      </p:cBhvr>
                                    </p:animRot>
                                    <p:animRot by="-1500000">
                                      <p:cBhvr>
                                        <p:cTn id="36" dur="125" fill="hold">
                                          <p:stCondLst>
                                            <p:cond delay="125"/>
                                          </p:stCondLst>
                                        </p:cTn>
                                        <p:tgtEl>
                                          <p:spTgt spid="34"/>
                                        </p:tgtEl>
                                        <p:attrNameLst>
                                          <p:attrName>r</p:attrName>
                                        </p:attrNameLst>
                                      </p:cBhvr>
                                    </p:animRot>
                                    <p:animRot by="-1500000">
                                      <p:cBhvr>
                                        <p:cTn id="37" dur="125" fill="hold">
                                          <p:stCondLst>
                                            <p:cond delay="250"/>
                                          </p:stCondLst>
                                        </p:cTn>
                                        <p:tgtEl>
                                          <p:spTgt spid="34"/>
                                        </p:tgtEl>
                                        <p:attrNameLst>
                                          <p:attrName>r</p:attrName>
                                        </p:attrNameLst>
                                      </p:cBhvr>
                                    </p:animRot>
                                    <p:animRot by="1500000">
                                      <p:cBhvr>
                                        <p:cTn id="38" dur="125" fill="hold">
                                          <p:stCondLst>
                                            <p:cond delay="375"/>
                                          </p:stCondLst>
                                        </p:cTn>
                                        <p:tgtEl>
                                          <p:spTgt spid="3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34" presetClass="emph" presetSubtype="0" fill="hold" grpId="1" nodeType="afterEffect">
                                  <p:stCondLst>
                                    <p:cond delay="0"/>
                                  </p:stCondLst>
                                  <p:iterate type="lt">
                                    <p:tmPct val="10000"/>
                                  </p:iterate>
                                  <p:childTnLst>
                                    <p:animMotion origin="layout" path="M 2.91667E-6 4.44444E-6 L 2.91667E-6 -0.07223 " pathEditMode="relative" rAng="0" ptsTypes="AA">
                                      <p:cBhvr>
                                        <p:cTn id="46" dur="250" accel="50000" decel="50000" autoRev="1" fill="hold">
                                          <p:stCondLst>
                                            <p:cond delay="0"/>
                                          </p:stCondLst>
                                        </p:cTn>
                                        <p:tgtEl>
                                          <p:spTgt spid="35"/>
                                        </p:tgtEl>
                                        <p:attrNameLst>
                                          <p:attrName>ppt_x</p:attrName>
                                          <p:attrName>ppt_y</p:attrName>
                                        </p:attrNameLst>
                                      </p:cBhvr>
                                      <p:rCtr x="0" y="-3611"/>
                                    </p:animMotion>
                                    <p:animRot by="1500000">
                                      <p:cBhvr>
                                        <p:cTn id="47" dur="125" fill="hold">
                                          <p:stCondLst>
                                            <p:cond delay="0"/>
                                          </p:stCondLst>
                                        </p:cTn>
                                        <p:tgtEl>
                                          <p:spTgt spid="35"/>
                                        </p:tgtEl>
                                        <p:attrNameLst>
                                          <p:attrName>r</p:attrName>
                                        </p:attrNameLst>
                                      </p:cBhvr>
                                    </p:animRot>
                                    <p:animRot by="-1500000">
                                      <p:cBhvr>
                                        <p:cTn id="48" dur="125" fill="hold">
                                          <p:stCondLst>
                                            <p:cond delay="125"/>
                                          </p:stCondLst>
                                        </p:cTn>
                                        <p:tgtEl>
                                          <p:spTgt spid="35"/>
                                        </p:tgtEl>
                                        <p:attrNameLst>
                                          <p:attrName>r</p:attrName>
                                        </p:attrNameLst>
                                      </p:cBhvr>
                                    </p:animRot>
                                    <p:animRot by="-1500000">
                                      <p:cBhvr>
                                        <p:cTn id="49" dur="125" fill="hold">
                                          <p:stCondLst>
                                            <p:cond delay="250"/>
                                          </p:stCondLst>
                                        </p:cTn>
                                        <p:tgtEl>
                                          <p:spTgt spid="35"/>
                                        </p:tgtEl>
                                        <p:attrNameLst>
                                          <p:attrName>r</p:attrName>
                                        </p:attrNameLst>
                                      </p:cBhvr>
                                    </p:animRot>
                                    <p:animRot by="1500000">
                                      <p:cBhvr>
                                        <p:cTn id="50" dur="125" fill="hold">
                                          <p:stCondLst>
                                            <p:cond delay="375"/>
                                          </p:stCondLst>
                                        </p:cTn>
                                        <p:tgtEl>
                                          <p:spTgt spid="3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lt">
                                    <p:tmPct val="0"/>
                                  </p:iterate>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500"/>
                            </p:stCondLst>
                            <p:childTnLst>
                              <p:par>
                                <p:cTn id="57" presetID="34" presetClass="emph" presetSubtype="0" fill="hold" grpId="1" nodeType="afterEffect">
                                  <p:stCondLst>
                                    <p:cond delay="0"/>
                                  </p:stCondLst>
                                  <p:iterate type="lt">
                                    <p:tmPct val="10000"/>
                                  </p:iterate>
                                  <p:childTnLst>
                                    <p:animMotion origin="layout" path="M 2.91667E-6 3.7037E-7 L 2.91667E-6 -0.07222 " pathEditMode="relative" rAng="0" ptsTypes="AA">
                                      <p:cBhvr>
                                        <p:cTn id="58" dur="250" accel="50000" decel="50000" autoRev="1" fill="hold">
                                          <p:stCondLst>
                                            <p:cond delay="0"/>
                                          </p:stCondLst>
                                        </p:cTn>
                                        <p:tgtEl>
                                          <p:spTgt spid="36"/>
                                        </p:tgtEl>
                                        <p:attrNameLst>
                                          <p:attrName>ppt_x</p:attrName>
                                          <p:attrName>ppt_y</p:attrName>
                                        </p:attrNameLst>
                                      </p:cBhvr>
                                      <p:rCtr x="0" y="-3611"/>
                                    </p:animMotion>
                                    <p:animRot by="1500000">
                                      <p:cBhvr>
                                        <p:cTn id="59" dur="125" fill="hold">
                                          <p:stCondLst>
                                            <p:cond delay="0"/>
                                          </p:stCondLst>
                                        </p:cTn>
                                        <p:tgtEl>
                                          <p:spTgt spid="36"/>
                                        </p:tgtEl>
                                        <p:attrNameLst>
                                          <p:attrName>r</p:attrName>
                                        </p:attrNameLst>
                                      </p:cBhvr>
                                    </p:animRot>
                                    <p:animRot by="-1500000">
                                      <p:cBhvr>
                                        <p:cTn id="60" dur="125" fill="hold">
                                          <p:stCondLst>
                                            <p:cond delay="125"/>
                                          </p:stCondLst>
                                        </p:cTn>
                                        <p:tgtEl>
                                          <p:spTgt spid="36"/>
                                        </p:tgtEl>
                                        <p:attrNameLst>
                                          <p:attrName>r</p:attrName>
                                        </p:attrNameLst>
                                      </p:cBhvr>
                                    </p:animRot>
                                    <p:animRot by="-1500000">
                                      <p:cBhvr>
                                        <p:cTn id="61" dur="125" fill="hold">
                                          <p:stCondLst>
                                            <p:cond delay="250"/>
                                          </p:stCondLst>
                                        </p:cTn>
                                        <p:tgtEl>
                                          <p:spTgt spid="36"/>
                                        </p:tgtEl>
                                        <p:attrNameLst>
                                          <p:attrName>r</p:attrName>
                                        </p:attrNameLst>
                                      </p:cBhvr>
                                    </p:animRot>
                                    <p:animRot by="1500000">
                                      <p:cBhvr>
                                        <p:cTn id="62" dur="125" fill="hold">
                                          <p:stCondLst>
                                            <p:cond delay="375"/>
                                          </p:stCondLst>
                                        </p:cTn>
                                        <p:tgtEl>
                                          <p:spTgt spid="3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0"/>
                                  </p:iterate>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500"/>
                            </p:stCondLst>
                            <p:childTnLst>
                              <p:par>
                                <p:cTn id="69" presetID="34" presetClass="emph" presetSubtype="0" fill="hold" grpId="1" nodeType="afterEffect">
                                  <p:stCondLst>
                                    <p:cond delay="0"/>
                                  </p:stCondLst>
                                  <p:iterate type="lt">
                                    <p:tmPct val="10000"/>
                                  </p:iterate>
                                  <p:childTnLst>
                                    <p:animMotion origin="layout" path="M -1.45833E-6 3.33333E-6 L -1.45833E-6 -0.07223 " pathEditMode="relative" rAng="0" ptsTypes="AA">
                                      <p:cBhvr>
                                        <p:cTn id="70" dur="250" accel="50000" decel="50000" autoRev="1" fill="hold">
                                          <p:stCondLst>
                                            <p:cond delay="0"/>
                                          </p:stCondLst>
                                        </p:cTn>
                                        <p:tgtEl>
                                          <p:spTgt spid="37"/>
                                        </p:tgtEl>
                                        <p:attrNameLst>
                                          <p:attrName>ppt_x</p:attrName>
                                          <p:attrName>ppt_y</p:attrName>
                                        </p:attrNameLst>
                                      </p:cBhvr>
                                      <p:rCtr x="0" y="-3611"/>
                                    </p:animMotion>
                                    <p:animRot by="1500000">
                                      <p:cBhvr>
                                        <p:cTn id="71" dur="125" fill="hold">
                                          <p:stCondLst>
                                            <p:cond delay="0"/>
                                          </p:stCondLst>
                                        </p:cTn>
                                        <p:tgtEl>
                                          <p:spTgt spid="37"/>
                                        </p:tgtEl>
                                        <p:attrNameLst>
                                          <p:attrName>r</p:attrName>
                                        </p:attrNameLst>
                                      </p:cBhvr>
                                    </p:animRot>
                                    <p:animRot by="-1500000">
                                      <p:cBhvr>
                                        <p:cTn id="72" dur="125" fill="hold">
                                          <p:stCondLst>
                                            <p:cond delay="125"/>
                                          </p:stCondLst>
                                        </p:cTn>
                                        <p:tgtEl>
                                          <p:spTgt spid="37"/>
                                        </p:tgtEl>
                                        <p:attrNameLst>
                                          <p:attrName>r</p:attrName>
                                        </p:attrNameLst>
                                      </p:cBhvr>
                                    </p:animRot>
                                    <p:animRot by="-1500000">
                                      <p:cBhvr>
                                        <p:cTn id="73" dur="125" fill="hold">
                                          <p:stCondLst>
                                            <p:cond delay="250"/>
                                          </p:stCondLst>
                                        </p:cTn>
                                        <p:tgtEl>
                                          <p:spTgt spid="37"/>
                                        </p:tgtEl>
                                        <p:attrNameLst>
                                          <p:attrName>r</p:attrName>
                                        </p:attrNameLst>
                                      </p:cBhvr>
                                    </p:animRot>
                                    <p:animRot by="1500000">
                                      <p:cBhvr>
                                        <p:cTn id="74" dur="125" fill="hold">
                                          <p:stCondLst>
                                            <p:cond delay="375"/>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34" grpId="0"/>
      <p:bldP spid="34" grpId="1"/>
      <p:bldP spid="35" grpId="0"/>
      <p:bldP spid="35" grpId="1"/>
      <p:bldP spid="36" grpId="0"/>
      <p:bldP spid="36" grpId="1"/>
      <p:bldP spid="37" grpId="0"/>
      <p:bldP spid="3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029CF94-BF7B-4F92-BB40-98BB42D5C4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13" name="Title 2">
            <a:extLst>
              <a:ext uri="{FF2B5EF4-FFF2-40B4-BE49-F238E27FC236}">
                <a16:creationId xmlns:a16="http://schemas.microsoft.com/office/drawing/2014/main" id="{158A2613-504C-478A-9F0C-0A8D76055F2D}"/>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14" name="Title 2">
            <a:extLst>
              <a:ext uri="{FF2B5EF4-FFF2-40B4-BE49-F238E27FC236}">
                <a16:creationId xmlns:a16="http://schemas.microsoft.com/office/drawing/2014/main" id="{192B1D1A-CC72-4F8E-B810-ABD028B80C51}"/>
              </a:ext>
            </a:extLst>
          </p:cNvPr>
          <p:cNvSpPr txBox="1">
            <a:spLocks/>
          </p:cNvSpPr>
          <p:nvPr/>
        </p:nvSpPr>
        <p:spPr>
          <a:xfrm>
            <a:off x="11175371" y="2560258"/>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15" name="Picture 14" descr="Icon&#10;&#10;Description automatically generated">
            <a:extLst>
              <a:ext uri="{FF2B5EF4-FFF2-40B4-BE49-F238E27FC236}">
                <a16:creationId xmlns:a16="http://schemas.microsoft.com/office/drawing/2014/main" id="{C39DA2A5-C8B1-48BD-915C-5D46E66CD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527" y="1482140"/>
            <a:ext cx="1098163" cy="1101542"/>
          </a:xfrm>
          <a:prstGeom prst="rect">
            <a:avLst/>
          </a:prstGeom>
        </p:spPr>
      </p:pic>
      <p:pic>
        <p:nvPicPr>
          <p:cNvPr id="16" name="Graphic 15" descr="Teacher">
            <a:extLst>
              <a:ext uri="{FF2B5EF4-FFF2-40B4-BE49-F238E27FC236}">
                <a16:creationId xmlns:a16="http://schemas.microsoft.com/office/drawing/2014/main" id="{BDBB86D3-C312-4912-B906-7DA8481082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31" y="-42870"/>
            <a:ext cx="914400" cy="914400"/>
          </a:xfrm>
          <a:prstGeom prst="rect">
            <a:avLst/>
          </a:prstGeom>
        </p:spPr>
      </p:pic>
      <p:sp>
        <p:nvSpPr>
          <p:cNvPr id="17" name="Speech Bubble: Rectangle with Corners Rounded 16">
            <a:extLst>
              <a:ext uri="{FF2B5EF4-FFF2-40B4-BE49-F238E27FC236}">
                <a16:creationId xmlns:a16="http://schemas.microsoft.com/office/drawing/2014/main" id="{B972FE29-A288-4F74-AC3E-EF7FA7CE7098}"/>
              </a:ext>
            </a:extLst>
          </p:cNvPr>
          <p:cNvSpPr/>
          <p:nvPr/>
        </p:nvSpPr>
        <p:spPr>
          <a:xfrm>
            <a:off x="1023307" y="82489"/>
            <a:ext cx="7513130" cy="508626"/>
          </a:xfrm>
          <a:prstGeom prst="wedgeRoundRectCallout">
            <a:avLst>
              <a:gd name="adj1" fmla="val -53990"/>
              <a:gd name="adj2" fmla="val 160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Récite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poème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mémoire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18" name="TextBox 17">
            <a:extLst>
              <a:ext uri="{FF2B5EF4-FFF2-40B4-BE49-F238E27FC236}">
                <a16:creationId xmlns:a16="http://schemas.microsoft.com/office/drawing/2014/main" id="{F7C7508D-4D8A-42CE-9552-48AA6C13F966}"/>
              </a:ext>
            </a:extLst>
          </p:cNvPr>
          <p:cNvSpPr txBox="1"/>
          <p:nvPr/>
        </p:nvSpPr>
        <p:spPr>
          <a:xfrm>
            <a:off x="123171" y="983721"/>
            <a:ext cx="6294562" cy="3693319"/>
          </a:xfrm>
          <a:prstGeom prst="rect">
            <a:avLst/>
          </a:prstGeom>
          <a:solidFill>
            <a:srgbClr val="EFF9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__________ est _______ comme le charbon.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elle a _________ ou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 couleur ne change pas,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________ est rapide comme un avion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panthère est __________ et 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_____________ est  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______ ________ jeune.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à certaines heures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il est __________ comme une fleur.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Comme la panthère,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flamant _____ unique 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spécial.</a:t>
            </a:r>
          </a:p>
        </p:txBody>
      </p:sp>
      <p:sp>
        <p:nvSpPr>
          <p:cNvPr id="19" name="TextBox 18">
            <a:extLst>
              <a:ext uri="{FF2B5EF4-FFF2-40B4-BE49-F238E27FC236}">
                <a16:creationId xmlns:a16="http://schemas.microsoft.com/office/drawing/2014/main" id="{B9522B37-39BB-42E1-97B1-11AADFCBC419}"/>
              </a:ext>
            </a:extLst>
          </p:cNvPr>
          <p:cNvSpPr txBox="1"/>
          <p:nvPr/>
        </p:nvSpPr>
        <p:spPr>
          <a:xfrm>
            <a:off x="3307835" y="3907260"/>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__________ comme un bus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qu’_______ ________super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nage dans la mer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est ____________ ____ _____________.</a:t>
            </a:r>
          </a:p>
        </p:txBody>
      </p:sp>
      <p:sp>
        <p:nvSpPr>
          <p:cNvPr id="20" name="TextBox 19">
            <a:extLst>
              <a:ext uri="{FF2B5EF4-FFF2-40B4-BE49-F238E27FC236}">
                <a16:creationId xmlns:a16="http://schemas.microsoft.com/office/drawing/2014/main" id="{6865E928-71C0-4137-8AE3-6FCB47D16F60}"/>
              </a:ext>
            </a:extLst>
          </p:cNvPr>
          <p:cNvSpPr txBox="1"/>
          <p:nvPr/>
        </p:nvSpPr>
        <p:spPr>
          <a:xfrm>
            <a:off x="3307834" y="5380672"/>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___[curious]___ comme un ours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___[with]___ ses huit bras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____[3]_____ cœurs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_____ ___[also]_________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1" name="Table 18">
            <a:extLst>
              <a:ext uri="{FF2B5EF4-FFF2-40B4-BE49-F238E27FC236}">
                <a16:creationId xmlns:a16="http://schemas.microsoft.com/office/drawing/2014/main" id="{2B618F5E-0C01-45B3-9E2C-32784AD09BA7}"/>
              </a:ext>
            </a:extLst>
          </p:cNvPr>
          <p:cNvGraphicFramePr>
            <a:graphicFrameLocks noGrp="1"/>
          </p:cNvGraphicFramePr>
          <p:nvPr/>
        </p:nvGraphicFramePr>
        <p:xfrm>
          <a:off x="9222625" y="3652513"/>
          <a:ext cx="2964500" cy="2493572"/>
        </p:xfrm>
        <a:graphic>
          <a:graphicData uri="http://schemas.openxmlformats.org/drawingml/2006/table">
            <a:tbl>
              <a:tblPr firstRow="1" bandRow="1"/>
              <a:tblGrid>
                <a:gridCol w="786526">
                  <a:extLst>
                    <a:ext uri="{9D8B030D-6E8A-4147-A177-3AD203B41FA5}">
                      <a16:colId xmlns:a16="http://schemas.microsoft.com/office/drawing/2014/main" val="1481774429"/>
                    </a:ext>
                  </a:extLst>
                </a:gridCol>
                <a:gridCol w="2177974">
                  <a:extLst>
                    <a:ext uri="{9D8B030D-6E8A-4147-A177-3AD203B41FA5}">
                      <a16:colId xmlns:a16="http://schemas.microsoft.com/office/drawing/2014/main" val="1133128579"/>
                    </a:ext>
                  </a:extLst>
                </a:gridCol>
              </a:tblGrid>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3187684040"/>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313250316"/>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2874777387"/>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930426305"/>
                  </a:ext>
                </a:extLst>
              </a:tr>
            </a:tbl>
          </a:graphicData>
        </a:graphic>
      </p:graphicFrame>
      <p:pic>
        <p:nvPicPr>
          <p:cNvPr id="22" name="Picture 14" descr="Free Cartoon Octopus vector and picture">
            <a:extLst>
              <a:ext uri="{FF2B5EF4-FFF2-40B4-BE49-F238E27FC236}">
                <a16:creationId xmlns:a16="http://schemas.microsoft.com/office/drawing/2014/main" id="{67AEB187-6552-4848-87E7-E9B8E9779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8459" y="4996696"/>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Black Panther Panther illustration and picture">
            <a:extLst>
              <a:ext uri="{FF2B5EF4-FFF2-40B4-BE49-F238E27FC236}">
                <a16:creationId xmlns:a16="http://schemas.microsoft.com/office/drawing/2014/main" id="{E2D0C494-F7F2-4C0D-AEEE-7DF52BE0AC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336558" y="4240837"/>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ree Bird Flamingo vector and picture">
            <a:extLst>
              <a:ext uri="{FF2B5EF4-FFF2-40B4-BE49-F238E27FC236}">
                <a16:creationId xmlns:a16="http://schemas.microsoft.com/office/drawing/2014/main" id="{E6AB97A2-15ED-4FDC-A5E3-F1844B3C0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9231" y="3660996"/>
            <a:ext cx="383201" cy="5343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193FAA2-DB9A-4CCE-AA89-EEA2D5174B44}"/>
              </a:ext>
            </a:extLst>
          </p:cNvPr>
          <p:cNvSpPr txBox="1"/>
          <p:nvPr/>
        </p:nvSpPr>
        <p:spPr>
          <a:xfrm>
            <a:off x="10014749" y="3754064"/>
            <a:ext cx="17540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f_ _ _ 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4CEC1B96-49F9-420B-8CF5-2A686C6E1F17}"/>
              </a:ext>
            </a:extLst>
          </p:cNvPr>
          <p:cNvSpPr txBox="1"/>
          <p:nvPr/>
        </p:nvSpPr>
        <p:spPr>
          <a:xfrm>
            <a:off x="10014749" y="4328620"/>
            <a:ext cx="2238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 _ _ _ _e</a:t>
            </a:r>
          </a:p>
        </p:txBody>
      </p:sp>
      <p:sp>
        <p:nvSpPr>
          <p:cNvPr id="27" name="TextBox 26">
            <a:extLst>
              <a:ext uri="{FF2B5EF4-FFF2-40B4-BE49-F238E27FC236}">
                <a16:creationId xmlns:a16="http://schemas.microsoft.com/office/drawing/2014/main" id="{BFCCEF0A-ED58-4CDB-B0E8-369FCC423F2A}"/>
              </a:ext>
            </a:extLst>
          </p:cNvPr>
          <p:cNvSpPr txBox="1"/>
          <p:nvPr/>
        </p:nvSpPr>
        <p:spPr>
          <a:xfrm>
            <a:off x="10014749" y="491925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 _ _ _e</a:t>
            </a:r>
          </a:p>
        </p:txBody>
      </p:sp>
      <p:sp>
        <p:nvSpPr>
          <p:cNvPr id="28" name="TextBox 27">
            <a:extLst>
              <a:ext uri="{FF2B5EF4-FFF2-40B4-BE49-F238E27FC236}">
                <a16:creationId xmlns:a16="http://schemas.microsoft.com/office/drawing/2014/main" id="{A1181715-F93D-4788-A2B4-C978CB1F65BE}"/>
              </a:ext>
            </a:extLst>
          </p:cNvPr>
          <p:cNvSpPr txBox="1"/>
          <p:nvPr/>
        </p:nvSpPr>
        <p:spPr>
          <a:xfrm>
            <a:off x="10067842" y="553226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b_ _ _ _ _e</a:t>
            </a:r>
          </a:p>
        </p:txBody>
      </p:sp>
      <p:pic>
        <p:nvPicPr>
          <p:cNvPr id="29" name="Picture 12" descr="Free Whale Blue vector and picture">
            <a:extLst>
              <a:ext uri="{FF2B5EF4-FFF2-40B4-BE49-F238E27FC236}">
                <a16:creationId xmlns:a16="http://schemas.microsoft.com/office/drawing/2014/main" id="{3B7D189D-6744-4B69-B8DC-B6FC2402B5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8459" y="5646135"/>
            <a:ext cx="869047" cy="4847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ree Black Panther Panther illustration and picture">
            <a:extLst>
              <a:ext uri="{FF2B5EF4-FFF2-40B4-BE49-F238E27FC236}">
                <a16:creationId xmlns:a16="http://schemas.microsoft.com/office/drawing/2014/main" id="{B9AF03D3-B049-4054-A9FD-92E2737794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23766" y="787719"/>
            <a:ext cx="308255" cy="4643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Watercolor Paint illustration and picture">
            <a:extLst>
              <a:ext uri="{FF2B5EF4-FFF2-40B4-BE49-F238E27FC236}">
                <a16:creationId xmlns:a16="http://schemas.microsoft.com/office/drawing/2014/main" id="{83ABC548-E039-43AB-823F-8DF98B7B224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l="20067" t="8345" r="52049" b="71915"/>
          <a:stretch/>
        </p:blipFill>
        <p:spPr bwMode="auto">
          <a:xfrm>
            <a:off x="2346498" y="913308"/>
            <a:ext cx="375937" cy="37646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A4483BDC-7A30-4854-BCF6-8834276080EC}"/>
              </a:ext>
            </a:extLst>
          </p:cNvPr>
          <p:cNvGrpSpPr/>
          <p:nvPr/>
        </p:nvGrpSpPr>
        <p:grpSpPr>
          <a:xfrm>
            <a:off x="3515831" y="1206516"/>
            <a:ext cx="340043" cy="435683"/>
            <a:chOff x="-1960772" y="2871756"/>
            <a:chExt cx="2048141" cy="1778852"/>
          </a:xfrm>
        </p:grpSpPr>
        <p:sp>
          <p:nvSpPr>
            <p:cNvPr id="33" name="Cloud 32">
              <a:extLst>
                <a:ext uri="{FF2B5EF4-FFF2-40B4-BE49-F238E27FC236}">
                  <a16:creationId xmlns:a16="http://schemas.microsoft.com/office/drawing/2014/main" id="{27A6E630-4F09-4D66-84E6-DB101CABC444}"/>
                </a:ext>
              </a:extLst>
            </p:cNvPr>
            <p:cNvSpPr/>
            <p:nvPr/>
          </p:nvSpPr>
          <p:spPr>
            <a:xfrm>
              <a:off x="-1078507" y="2980148"/>
              <a:ext cx="355699" cy="26223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pic>
          <p:nvPicPr>
            <p:cNvPr id="34" name="Picture 33">
              <a:extLst>
                <a:ext uri="{FF2B5EF4-FFF2-40B4-BE49-F238E27FC236}">
                  <a16:creationId xmlns:a16="http://schemas.microsoft.com/office/drawing/2014/main" id="{C27A5A59-7989-467F-8AE0-E8D810E2146D}"/>
                </a:ext>
              </a:extLst>
            </p:cNvPr>
            <p:cNvPicPr>
              <a:picLocks noChangeAspect="1"/>
            </p:cNvPicPr>
            <p:nvPr/>
          </p:nvPicPr>
          <p:blipFill rotWithShape="1">
            <a:blip r:embed="rId13">
              <a:clrChange>
                <a:clrFrom>
                  <a:srgbClr val="FFFFFF"/>
                </a:clrFrom>
                <a:clrTo>
                  <a:srgbClr val="FFFFFF">
                    <a:alpha val="0"/>
                  </a:srgbClr>
                </a:clrTo>
              </a:clrChange>
            </a:blip>
            <a:srcRect r="53354"/>
            <a:stretch/>
          </p:blipFill>
          <p:spPr>
            <a:xfrm>
              <a:off x="-423637" y="3637132"/>
              <a:ext cx="292901" cy="733831"/>
            </a:xfrm>
            <a:prstGeom prst="rect">
              <a:avLst/>
            </a:prstGeom>
          </p:spPr>
        </p:pic>
        <p:pic>
          <p:nvPicPr>
            <p:cNvPr id="36" name="Picture 35">
              <a:extLst>
                <a:ext uri="{FF2B5EF4-FFF2-40B4-BE49-F238E27FC236}">
                  <a16:creationId xmlns:a16="http://schemas.microsoft.com/office/drawing/2014/main" id="{751CD12F-AC23-4C2D-BB92-7F9EA2F9534C}"/>
                </a:ext>
              </a:extLst>
            </p:cNvPr>
            <p:cNvPicPr>
              <a:picLocks noChangeAspect="1"/>
            </p:cNvPicPr>
            <p:nvPr/>
          </p:nvPicPr>
          <p:blipFill rotWithShape="1">
            <a:blip r:embed="rId14">
              <a:clrChange>
                <a:clrFrom>
                  <a:srgbClr val="FFFFFF"/>
                </a:clrFrom>
                <a:clrTo>
                  <a:srgbClr val="FFFFFF">
                    <a:alpha val="0"/>
                  </a:srgbClr>
                </a:clrTo>
              </a:clrChange>
            </a:blip>
            <a:srcRect b="48341"/>
            <a:stretch/>
          </p:blipFill>
          <p:spPr>
            <a:xfrm>
              <a:off x="-1960772" y="2871756"/>
              <a:ext cx="2048141" cy="1573021"/>
            </a:xfrm>
            <a:prstGeom prst="ellipse">
              <a:avLst/>
            </a:prstGeom>
          </p:spPr>
        </p:pic>
        <p:pic>
          <p:nvPicPr>
            <p:cNvPr id="37" name="Picture 36">
              <a:extLst>
                <a:ext uri="{FF2B5EF4-FFF2-40B4-BE49-F238E27FC236}">
                  <a16:creationId xmlns:a16="http://schemas.microsoft.com/office/drawing/2014/main" id="{16F4E444-A45E-4C1F-981D-46EE10B6338A}"/>
                </a:ext>
              </a:extLst>
            </p:cNvPr>
            <p:cNvPicPr>
              <a:picLocks noChangeAspect="1"/>
            </p:cNvPicPr>
            <p:nvPr/>
          </p:nvPicPr>
          <p:blipFill>
            <a:blip r:embed="rId15"/>
            <a:stretch>
              <a:fillRect/>
            </a:stretch>
          </p:blipFill>
          <p:spPr>
            <a:xfrm>
              <a:off x="-1760443" y="4071880"/>
              <a:ext cx="823741" cy="578728"/>
            </a:xfrm>
            <a:prstGeom prst="rect">
              <a:avLst/>
            </a:prstGeom>
          </p:spPr>
        </p:pic>
      </p:grpSp>
      <p:pic>
        <p:nvPicPr>
          <p:cNvPr id="38" name="Picture 37">
            <a:extLst>
              <a:ext uri="{FF2B5EF4-FFF2-40B4-BE49-F238E27FC236}">
                <a16:creationId xmlns:a16="http://schemas.microsoft.com/office/drawing/2014/main" id="{EDC0E5BE-23B2-4638-91AA-2613D7BF94FC}"/>
              </a:ext>
            </a:extLst>
          </p:cNvPr>
          <p:cNvPicPr>
            <a:picLocks noChangeAspect="1"/>
          </p:cNvPicPr>
          <p:nvPr/>
        </p:nvPicPr>
        <p:blipFill>
          <a:blip r:embed="rId16"/>
          <a:stretch>
            <a:fillRect/>
          </a:stretch>
        </p:blipFill>
        <p:spPr>
          <a:xfrm flipH="1">
            <a:off x="2089405" y="1252036"/>
            <a:ext cx="287415" cy="304933"/>
          </a:xfrm>
          <a:prstGeom prst="rect">
            <a:avLst/>
          </a:prstGeom>
        </p:spPr>
      </p:pic>
      <p:pic>
        <p:nvPicPr>
          <p:cNvPr id="4" name="Picture 3" descr="A group of kids standing next to a sign&#10;&#10;Description automatically generated">
            <a:extLst>
              <a:ext uri="{FF2B5EF4-FFF2-40B4-BE49-F238E27FC236}">
                <a16:creationId xmlns:a16="http://schemas.microsoft.com/office/drawing/2014/main" id="{0511C35F-6D3E-4CFA-B00D-0B4DCD58B81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8697" y="1821427"/>
            <a:ext cx="407562" cy="304236"/>
          </a:xfrm>
          <a:prstGeom prst="rect">
            <a:avLst/>
          </a:prstGeom>
        </p:spPr>
      </p:pic>
      <p:pic>
        <p:nvPicPr>
          <p:cNvPr id="5" name="Picture 4">
            <a:extLst>
              <a:ext uri="{FF2B5EF4-FFF2-40B4-BE49-F238E27FC236}">
                <a16:creationId xmlns:a16="http://schemas.microsoft.com/office/drawing/2014/main" id="{C5357902-04CC-47EC-A1BC-2E897FD4E74F}"/>
              </a:ext>
            </a:extLst>
          </p:cNvPr>
          <p:cNvPicPr>
            <a:picLocks noChangeAspect="1"/>
          </p:cNvPicPr>
          <p:nvPr/>
        </p:nvPicPr>
        <p:blipFill>
          <a:blip r:embed="rId18"/>
          <a:stretch>
            <a:fillRect/>
          </a:stretch>
        </p:blipFill>
        <p:spPr>
          <a:xfrm>
            <a:off x="1058697" y="2560258"/>
            <a:ext cx="296895" cy="409998"/>
          </a:xfrm>
          <a:prstGeom prst="rect">
            <a:avLst/>
          </a:prstGeom>
        </p:spPr>
      </p:pic>
      <p:sp>
        <p:nvSpPr>
          <p:cNvPr id="39" name="Cloud 38">
            <a:extLst>
              <a:ext uri="{FF2B5EF4-FFF2-40B4-BE49-F238E27FC236}">
                <a16:creationId xmlns:a16="http://schemas.microsoft.com/office/drawing/2014/main" id="{C58361AC-95A8-4734-8227-3A7609BC031B}"/>
              </a:ext>
            </a:extLst>
          </p:cNvPr>
          <p:cNvSpPr/>
          <p:nvPr/>
        </p:nvSpPr>
        <p:spPr>
          <a:xfrm>
            <a:off x="3122004" y="2618461"/>
            <a:ext cx="296895" cy="282474"/>
          </a:xfrm>
          <a:prstGeom prst="cloud">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41" name="Picture 40" descr="A group of kids standing in front of a yellow rectangle&#10;&#10;Description automatically generated">
            <a:extLst>
              <a:ext uri="{FF2B5EF4-FFF2-40B4-BE49-F238E27FC236}">
                <a16:creationId xmlns:a16="http://schemas.microsoft.com/office/drawing/2014/main" id="{49A5888E-D71A-43FC-9FE2-0A3771F6F51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7994" y="2900935"/>
            <a:ext cx="404883" cy="300138"/>
          </a:xfrm>
          <a:prstGeom prst="rect">
            <a:avLst/>
          </a:prstGeom>
        </p:spPr>
      </p:pic>
      <p:pic>
        <p:nvPicPr>
          <p:cNvPr id="42" name="Picture 2" descr="Free Watercolor Paint illustration and picture">
            <a:extLst>
              <a:ext uri="{FF2B5EF4-FFF2-40B4-BE49-F238E27FC236}">
                <a16:creationId xmlns:a16="http://schemas.microsoft.com/office/drawing/2014/main" id="{CC2D46D9-8CE5-4728-9FE2-1638160DECB2}"/>
              </a:ext>
            </a:extLst>
          </p:cNvPr>
          <p:cNvPicPr>
            <a:picLocks noChangeAspect="1" noChangeArrowheads="1"/>
          </p:cNvPicPr>
          <p:nvPr/>
        </p:nvPicPr>
        <p:blipFill rotWithShape="1">
          <a:blip r:embed="rId20">
            <a:lum bright="70000" contrast="-70000"/>
            <a:extLst>
              <a:ext uri="{28A0092B-C50C-407E-A947-70E740481C1C}">
                <a14:useLocalDpi xmlns:a14="http://schemas.microsoft.com/office/drawing/2010/main" val="0"/>
              </a:ext>
            </a:extLst>
          </a:blip>
          <a:srcRect l="17585" t="27532" r="54531" b="52728"/>
          <a:stretch/>
        </p:blipFill>
        <p:spPr bwMode="auto">
          <a:xfrm>
            <a:off x="1197994" y="3472483"/>
            <a:ext cx="310610" cy="3110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ree Watercolor Paint illustration and picture">
            <a:extLst>
              <a:ext uri="{FF2B5EF4-FFF2-40B4-BE49-F238E27FC236}">
                <a16:creationId xmlns:a16="http://schemas.microsoft.com/office/drawing/2014/main" id="{BE63E064-B878-4226-9B27-7A7D8E89DE00}"/>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0067" t="8345" r="52049" b="71915"/>
          <a:stretch/>
        </p:blipFill>
        <p:spPr bwMode="auto">
          <a:xfrm>
            <a:off x="4883022" y="3795906"/>
            <a:ext cx="448364" cy="44899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cartoon of a purple ball&#10;&#10;Description automatically generated">
            <a:extLst>
              <a:ext uri="{FF2B5EF4-FFF2-40B4-BE49-F238E27FC236}">
                <a16:creationId xmlns:a16="http://schemas.microsoft.com/office/drawing/2014/main" id="{CE06E3B6-6D3C-4328-93CA-9B0B7406BA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88363" y="4240052"/>
            <a:ext cx="348110" cy="277736"/>
          </a:xfrm>
          <a:prstGeom prst="rect">
            <a:avLst/>
          </a:prstGeom>
        </p:spPr>
      </p:pic>
      <p:pic>
        <p:nvPicPr>
          <p:cNvPr id="46" name="Picture 45" descr="A group of kids standing next to a sign&#10;&#10;Description automatically generated">
            <a:extLst>
              <a:ext uri="{FF2B5EF4-FFF2-40B4-BE49-F238E27FC236}">
                <a16:creationId xmlns:a16="http://schemas.microsoft.com/office/drawing/2014/main" id="{3E39BEFF-C195-49A7-991F-7CB91B06C45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99642" y="4484158"/>
            <a:ext cx="407562" cy="304236"/>
          </a:xfrm>
          <a:prstGeom prst="rect">
            <a:avLst/>
          </a:prstGeom>
        </p:spPr>
      </p:pic>
      <p:pic>
        <p:nvPicPr>
          <p:cNvPr id="48" name="Picture 47" descr="A cartoon of a face holding a sign&#10;&#10;Description automatically generated">
            <a:extLst>
              <a:ext uri="{FF2B5EF4-FFF2-40B4-BE49-F238E27FC236}">
                <a16:creationId xmlns:a16="http://schemas.microsoft.com/office/drawing/2014/main" id="{471034BE-2663-4605-9D8E-0144DA4BEFD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73932" y="5344863"/>
            <a:ext cx="266543" cy="340998"/>
          </a:xfrm>
          <a:prstGeom prst="rect">
            <a:avLst/>
          </a:prstGeom>
        </p:spPr>
      </p:pic>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11415413" y="1008114"/>
            <a:ext cx="807029" cy="414731"/>
          </a:xfrm>
        </p:spPr>
        <p:txBody>
          <a:bodyPr>
            <a:normAutofit/>
          </a:bodyPr>
          <a:lstStyle/>
          <a:p>
            <a:r>
              <a:rPr lang="es-AR" sz="2000" b="1" dirty="0">
                <a:solidFill>
                  <a:schemeClr val="bg1"/>
                </a:solidFill>
                <a:latin typeface="Century Gothic" panose="020B0502020202020204" pitchFamily="34" charset="0"/>
                <a:cs typeface="Arial"/>
                <a:sym typeface="Arial"/>
              </a:rPr>
              <a:t>lire</a:t>
            </a:r>
            <a:endParaRPr lang="en-GB" sz="2000" dirty="0">
              <a:solidFill>
                <a:schemeClr val="bg1"/>
              </a:solidFill>
            </a:endParaRPr>
          </a:p>
        </p:txBody>
      </p:sp>
    </p:spTree>
    <p:extLst>
      <p:ext uri="{BB962C8B-B14F-4D97-AF65-F5344CB8AC3E}">
        <p14:creationId xmlns:p14="http://schemas.microsoft.com/office/powerpoint/2010/main" val="321714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029CF94-BF7B-4F92-BB40-98BB42D5C4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13" name="Title 2">
            <a:extLst>
              <a:ext uri="{FF2B5EF4-FFF2-40B4-BE49-F238E27FC236}">
                <a16:creationId xmlns:a16="http://schemas.microsoft.com/office/drawing/2014/main" id="{158A2613-504C-478A-9F0C-0A8D76055F2D}"/>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14" name="Title 2">
            <a:extLst>
              <a:ext uri="{FF2B5EF4-FFF2-40B4-BE49-F238E27FC236}">
                <a16:creationId xmlns:a16="http://schemas.microsoft.com/office/drawing/2014/main" id="{192B1D1A-CC72-4F8E-B810-ABD028B80C51}"/>
              </a:ext>
            </a:extLst>
          </p:cNvPr>
          <p:cNvSpPr txBox="1">
            <a:spLocks/>
          </p:cNvSpPr>
          <p:nvPr/>
        </p:nvSpPr>
        <p:spPr>
          <a:xfrm>
            <a:off x="11175371" y="2560258"/>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15" name="Picture 14" descr="Icon&#10;&#10;Description automatically generated">
            <a:extLst>
              <a:ext uri="{FF2B5EF4-FFF2-40B4-BE49-F238E27FC236}">
                <a16:creationId xmlns:a16="http://schemas.microsoft.com/office/drawing/2014/main" id="{C39DA2A5-C8B1-48BD-915C-5D46E66CD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527" y="1482140"/>
            <a:ext cx="1098163" cy="1101542"/>
          </a:xfrm>
          <a:prstGeom prst="rect">
            <a:avLst/>
          </a:prstGeom>
        </p:spPr>
      </p:pic>
      <p:pic>
        <p:nvPicPr>
          <p:cNvPr id="16" name="Graphic 15" descr="Teacher">
            <a:extLst>
              <a:ext uri="{FF2B5EF4-FFF2-40B4-BE49-F238E27FC236}">
                <a16:creationId xmlns:a16="http://schemas.microsoft.com/office/drawing/2014/main" id="{BDBB86D3-C312-4912-B906-7DA8481082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56" y="-19051"/>
            <a:ext cx="914400" cy="914400"/>
          </a:xfrm>
          <a:prstGeom prst="rect">
            <a:avLst/>
          </a:prstGeom>
        </p:spPr>
      </p:pic>
      <p:sp>
        <p:nvSpPr>
          <p:cNvPr id="17" name="Speech Bubble: Rectangle with Corners Rounded 16">
            <a:extLst>
              <a:ext uri="{FF2B5EF4-FFF2-40B4-BE49-F238E27FC236}">
                <a16:creationId xmlns:a16="http://schemas.microsoft.com/office/drawing/2014/main" id="{B972FE29-A288-4F74-AC3E-EF7FA7CE7098}"/>
              </a:ext>
            </a:extLst>
          </p:cNvPr>
          <p:cNvSpPr/>
          <p:nvPr/>
        </p:nvSpPr>
        <p:spPr>
          <a:xfrm>
            <a:off x="995057" y="105525"/>
            <a:ext cx="2798541" cy="508626"/>
          </a:xfrm>
          <a:prstGeom prst="wedgeRoundRectCallout">
            <a:avLst>
              <a:gd name="adj1" fmla="val -61803"/>
              <a:gd name="adj2" fmla="val -2299"/>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réponses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7C7508D-4D8A-42CE-9552-48AA6C13F966}"/>
              </a:ext>
            </a:extLst>
          </p:cNvPr>
          <p:cNvSpPr txBox="1"/>
          <p:nvPr/>
        </p:nvSpPr>
        <p:spPr>
          <a:xfrm>
            <a:off x="123171" y="983721"/>
            <a:ext cx="6294562" cy="3693319"/>
          </a:xfrm>
          <a:prstGeom prst="rect">
            <a:avLst/>
          </a:prstGeom>
          <a:solidFill>
            <a:srgbClr val="EFF9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__________ est _______ comme le charbon.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elle a _________ ou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 couleur ne change pas,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________ est rapide comme un avion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panthère est __________ et 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_____________ est  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quand ______ ________ jeune.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Mais à certaines heures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il est __________ comme une fleur.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Comme la panthère,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flamant _____ unique 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spécial.</a:t>
            </a:r>
          </a:p>
        </p:txBody>
      </p:sp>
      <p:sp>
        <p:nvSpPr>
          <p:cNvPr id="19" name="TextBox 18">
            <a:extLst>
              <a:ext uri="{FF2B5EF4-FFF2-40B4-BE49-F238E27FC236}">
                <a16:creationId xmlns:a16="http://schemas.microsoft.com/office/drawing/2014/main" id="{B9522B37-39BB-42E1-97B1-11AADFCBC419}"/>
              </a:ext>
            </a:extLst>
          </p:cNvPr>
          <p:cNvSpPr txBox="1"/>
          <p:nvPr/>
        </p:nvSpPr>
        <p:spPr>
          <a:xfrm>
            <a:off x="3307835" y="3907260"/>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 __________ comme un bus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Parce qu’_______ ________super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nage dans la mer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baleine bleue est ____________ ____ _____________.</a:t>
            </a:r>
          </a:p>
        </p:txBody>
      </p:sp>
      <p:sp>
        <p:nvSpPr>
          <p:cNvPr id="20" name="TextBox 19">
            <a:extLst>
              <a:ext uri="{FF2B5EF4-FFF2-40B4-BE49-F238E27FC236}">
                <a16:creationId xmlns:a16="http://schemas.microsoft.com/office/drawing/2014/main" id="{6865E928-71C0-4137-8AE3-6FCB47D16F60}"/>
              </a:ext>
            </a:extLst>
          </p:cNvPr>
          <p:cNvSpPr txBox="1"/>
          <p:nvPr/>
        </p:nvSpPr>
        <p:spPr>
          <a:xfrm>
            <a:off x="3307834" y="5380672"/>
            <a:ext cx="6272159" cy="1477328"/>
          </a:xfrm>
          <a:prstGeom prst="rect">
            <a:avLst/>
          </a:prstGeom>
          <a:solidFill>
            <a:srgbClr val="EFF9F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est __________ comme un ours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______ ses huit bras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__________cœurs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pieuvre __________ 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 et spéciale.</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1" name="Table 18">
            <a:extLst>
              <a:ext uri="{FF2B5EF4-FFF2-40B4-BE49-F238E27FC236}">
                <a16:creationId xmlns:a16="http://schemas.microsoft.com/office/drawing/2014/main" id="{2B618F5E-0C01-45B3-9E2C-32784AD09BA7}"/>
              </a:ext>
            </a:extLst>
          </p:cNvPr>
          <p:cNvGraphicFramePr>
            <a:graphicFrameLocks noGrp="1"/>
          </p:cNvGraphicFramePr>
          <p:nvPr/>
        </p:nvGraphicFramePr>
        <p:xfrm>
          <a:off x="9222625" y="3652513"/>
          <a:ext cx="2964500" cy="2493572"/>
        </p:xfrm>
        <a:graphic>
          <a:graphicData uri="http://schemas.openxmlformats.org/drawingml/2006/table">
            <a:tbl>
              <a:tblPr firstRow="1" bandRow="1"/>
              <a:tblGrid>
                <a:gridCol w="786526">
                  <a:extLst>
                    <a:ext uri="{9D8B030D-6E8A-4147-A177-3AD203B41FA5}">
                      <a16:colId xmlns:a16="http://schemas.microsoft.com/office/drawing/2014/main" val="1481774429"/>
                    </a:ext>
                  </a:extLst>
                </a:gridCol>
                <a:gridCol w="2177974">
                  <a:extLst>
                    <a:ext uri="{9D8B030D-6E8A-4147-A177-3AD203B41FA5}">
                      <a16:colId xmlns:a16="http://schemas.microsoft.com/office/drawing/2014/main" val="1133128579"/>
                    </a:ext>
                  </a:extLst>
                </a:gridCol>
              </a:tblGrid>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3187684040"/>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313250316"/>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2874777387"/>
                  </a:ext>
                </a:extLst>
              </a:tr>
              <a:tr h="6233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solidFill>
                      <a:srgbClr val="FFC1DA"/>
                    </a:solidFill>
                  </a:tcPr>
                </a:tc>
                <a:extLst>
                  <a:ext uri="{0D108BD9-81ED-4DB2-BD59-A6C34878D82A}">
                    <a16:rowId xmlns:a16="http://schemas.microsoft.com/office/drawing/2014/main" val="1930426305"/>
                  </a:ext>
                </a:extLst>
              </a:tr>
            </a:tbl>
          </a:graphicData>
        </a:graphic>
      </p:graphicFrame>
      <p:pic>
        <p:nvPicPr>
          <p:cNvPr id="22" name="Picture 14" descr="Free Cartoon Octopus vector and picture">
            <a:extLst>
              <a:ext uri="{FF2B5EF4-FFF2-40B4-BE49-F238E27FC236}">
                <a16:creationId xmlns:a16="http://schemas.microsoft.com/office/drawing/2014/main" id="{67AEB187-6552-4848-87E7-E9B8E9779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8459" y="4996696"/>
            <a:ext cx="687700" cy="5157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Black Panther Panther illustration and picture">
            <a:extLst>
              <a:ext uri="{FF2B5EF4-FFF2-40B4-BE49-F238E27FC236}">
                <a16:creationId xmlns:a16="http://schemas.microsoft.com/office/drawing/2014/main" id="{E2D0C494-F7F2-4C0D-AEEE-7DF52BE0AC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336558" y="4240837"/>
            <a:ext cx="413068" cy="6221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ree Bird Flamingo vector and picture">
            <a:extLst>
              <a:ext uri="{FF2B5EF4-FFF2-40B4-BE49-F238E27FC236}">
                <a16:creationId xmlns:a16="http://schemas.microsoft.com/office/drawing/2014/main" id="{E6AB97A2-15ED-4FDC-A5E3-F1844B3C0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9231" y="3660996"/>
            <a:ext cx="383201" cy="5343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193FAA2-DB9A-4CCE-AA89-EEA2D5174B44}"/>
              </a:ext>
            </a:extLst>
          </p:cNvPr>
          <p:cNvSpPr txBox="1"/>
          <p:nvPr/>
        </p:nvSpPr>
        <p:spPr>
          <a:xfrm>
            <a:off x="10014749" y="3754064"/>
            <a:ext cx="17540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f_ _ _ 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4CEC1B96-49F9-420B-8CF5-2A686C6E1F17}"/>
              </a:ext>
            </a:extLst>
          </p:cNvPr>
          <p:cNvSpPr txBox="1"/>
          <p:nvPr/>
        </p:nvSpPr>
        <p:spPr>
          <a:xfrm>
            <a:off x="10014749" y="4328620"/>
            <a:ext cx="2238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 _ _ _ _e</a:t>
            </a:r>
          </a:p>
        </p:txBody>
      </p:sp>
      <p:sp>
        <p:nvSpPr>
          <p:cNvPr id="27" name="TextBox 26">
            <a:extLst>
              <a:ext uri="{FF2B5EF4-FFF2-40B4-BE49-F238E27FC236}">
                <a16:creationId xmlns:a16="http://schemas.microsoft.com/office/drawing/2014/main" id="{BFCCEF0A-ED58-4CDB-B0E8-369FCC423F2A}"/>
              </a:ext>
            </a:extLst>
          </p:cNvPr>
          <p:cNvSpPr txBox="1"/>
          <p:nvPr/>
        </p:nvSpPr>
        <p:spPr>
          <a:xfrm>
            <a:off x="10014749" y="491925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 _ _ _e</a:t>
            </a:r>
          </a:p>
        </p:txBody>
      </p:sp>
      <p:sp>
        <p:nvSpPr>
          <p:cNvPr id="28" name="TextBox 27">
            <a:extLst>
              <a:ext uri="{FF2B5EF4-FFF2-40B4-BE49-F238E27FC236}">
                <a16:creationId xmlns:a16="http://schemas.microsoft.com/office/drawing/2014/main" id="{A1181715-F93D-4788-A2B4-C978CB1F65BE}"/>
              </a:ext>
            </a:extLst>
          </p:cNvPr>
          <p:cNvSpPr txBox="1"/>
          <p:nvPr/>
        </p:nvSpPr>
        <p:spPr>
          <a:xfrm>
            <a:off x="10067842" y="5532268"/>
            <a:ext cx="19591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b_ _ _ _ _e</a:t>
            </a:r>
          </a:p>
        </p:txBody>
      </p:sp>
      <p:pic>
        <p:nvPicPr>
          <p:cNvPr id="29" name="Picture 12" descr="Free Whale Blue vector and picture">
            <a:extLst>
              <a:ext uri="{FF2B5EF4-FFF2-40B4-BE49-F238E27FC236}">
                <a16:creationId xmlns:a16="http://schemas.microsoft.com/office/drawing/2014/main" id="{3B7D189D-6744-4B69-B8DC-B6FC2402B5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8459" y="5646135"/>
            <a:ext cx="869047" cy="484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2DE464-D114-4474-9482-212ACAC99D57}"/>
              </a:ext>
            </a:extLst>
          </p:cNvPr>
          <p:cNvSpPr txBox="1"/>
          <p:nvPr/>
        </p:nvSpPr>
        <p:spPr>
          <a:xfrm>
            <a:off x="485964" y="940185"/>
            <a:ext cx="13361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panthère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83F5110E-2582-4F38-A8EC-16D9AD271F1B}"/>
              </a:ext>
            </a:extLst>
          </p:cNvPr>
          <p:cNvSpPr txBox="1"/>
          <p:nvPr/>
        </p:nvSpPr>
        <p:spPr>
          <a:xfrm>
            <a:off x="2103372" y="940185"/>
            <a:ext cx="13361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noire</a:t>
            </a:r>
          </a:p>
        </p:txBody>
      </p:sp>
      <p:sp>
        <p:nvSpPr>
          <p:cNvPr id="44" name="TextBox 43">
            <a:extLst>
              <a:ext uri="{FF2B5EF4-FFF2-40B4-BE49-F238E27FC236}">
                <a16:creationId xmlns:a16="http://schemas.microsoft.com/office/drawing/2014/main" id="{EE1B75A6-ADA8-41D1-AC1A-A5036C08F05C}"/>
              </a:ext>
            </a:extLst>
          </p:cNvPr>
          <p:cNvSpPr txBox="1"/>
          <p:nvPr/>
        </p:nvSpPr>
        <p:spPr>
          <a:xfrm>
            <a:off x="1871962" y="1221467"/>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peur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6E6F9754-CB4C-4521-8253-7126525A643C}"/>
              </a:ext>
            </a:extLst>
          </p:cNvPr>
          <p:cNvSpPr txBox="1"/>
          <p:nvPr/>
        </p:nvSpPr>
        <p:spPr>
          <a:xfrm>
            <a:off x="3279032" y="1221467"/>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froid</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8D625C6D-6C78-4C04-8488-4C3FC6997B3B}"/>
              </a:ext>
            </a:extLst>
          </p:cNvPr>
          <p:cNvSpPr txBox="1"/>
          <p:nvPr/>
        </p:nvSpPr>
        <p:spPr>
          <a:xfrm>
            <a:off x="865768" y="1717045"/>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A266D030-CF65-41AB-A962-F3D162DB20C7}"/>
              </a:ext>
            </a:extLst>
          </p:cNvPr>
          <p:cNvSpPr txBox="1"/>
          <p:nvPr/>
        </p:nvSpPr>
        <p:spPr>
          <a:xfrm>
            <a:off x="2117638" y="2042021"/>
            <a:ext cx="11613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a:t>
            </a:r>
          </a:p>
        </p:txBody>
      </p:sp>
      <p:sp>
        <p:nvSpPr>
          <p:cNvPr id="51" name="TextBox 50">
            <a:extLst>
              <a:ext uri="{FF2B5EF4-FFF2-40B4-BE49-F238E27FC236}">
                <a16:creationId xmlns:a16="http://schemas.microsoft.com/office/drawing/2014/main" id="{5BF761A8-5A9A-4F9E-A95E-654EDE7A4288}"/>
              </a:ext>
            </a:extLst>
          </p:cNvPr>
          <p:cNvSpPr txBox="1"/>
          <p:nvPr/>
        </p:nvSpPr>
        <p:spPr>
          <a:xfrm>
            <a:off x="3609873" y="2035545"/>
            <a:ext cx="13246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spéciale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a:extLst>
              <a:ext uri="{FF2B5EF4-FFF2-40B4-BE49-F238E27FC236}">
                <a16:creationId xmlns:a16="http://schemas.microsoft.com/office/drawing/2014/main" id="{A99BFDE3-5995-4E2F-BB45-98C1A4FA9320}"/>
              </a:ext>
            </a:extLst>
          </p:cNvPr>
          <p:cNvSpPr txBox="1"/>
          <p:nvPr/>
        </p:nvSpPr>
        <p:spPr>
          <a:xfrm>
            <a:off x="655838" y="2583682"/>
            <a:ext cx="12518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flamant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2DB6540D-7DE9-4F10-8439-A7CC9B319C52}"/>
              </a:ext>
            </a:extLst>
          </p:cNvPr>
          <p:cNvSpPr txBox="1"/>
          <p:nvPr/>
        </p:nvSpPr>
        <p:spPr>
          <a:xfrm>
            <a:off x="2894108" y="2593327"/>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blanc</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EF0C3AA7-573F-4686-96F8-3ABC0634F56A}"/>
              </a:ext>
            </a:extLst>
          </p:cNvPr>
          <p:cNvSpPr txBox="1"/>
          <p:nvPr/>
        </p:nvSpPr>
        <p:spPr>
          <a:xfrm>
            <a:off x="1089935" y="2879205"/>
            <a:ext cx="4617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il</a:t>
            </a:r>
          </a:p>
        </p:txBody>
      </p:sp>
      <p:sp>
        <p:nvSpPr>
          <p:cNvPr id="55" name="TextBox 54">
            <a:extLst>
              <a:ext uri="{FF2B5EF4-FFF2-40B4-BE49-F238E27FC236}">
                <a16:creationId xmlns:a16="http://schemas.microsoft.com/office/drawing/2014/main" id="{3682B6F4-BD9D-45A3-A860-5B7AEB8BE47E}"/>
              </a:ext>
            </a:extLst>
          </p:cNvPr>
          <p:cNvSpPr txBox="1"/>
          <p:nvPr/>
        </p:nvSpPr>
        <p:spPr>
          <a:xfrm>
            <a:off x="1848928" y="2888645"/>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2AFB1F9-D100-486D-AEA2-DA2209FFE795}"/>
              </a:ext>
            </a:extLst>
          </p:cNvPr>
          <p:cNvSpPr txBox="1"/>
          <p:nvPr/>
        </p:nvSpPr>
        <p:spPr>
          <a:xfrm>
            <a:off x="919334" y="3419788"/>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rose</a:t>
            </a:r>
          </a:p>
        </p:txBody>
      </p:sp>
      <p:sp>
        <p:nvSpPr>
          <p:cNvPr id="57" name="TextBox 56">
            <a:extLst>
              <a:ext uri="{FF2B5EF4-FFF2-40B4-BE49-F238E27FC236}">
                <a16:creationId xmlns:a16="http://schemas.microsoft.com/office/drawing/2014/main" id="{0A3ECCDA-CCD5-4ECD-9C1F-0349F4BC34B5}"/>
              </a:ext>
            </a:extLst>
          </p:cNvPr>
          <p:cNvSpPr txBox="1"/>
          <p:nvPr/>
        </p:nvSpPr>
        <p:spPr>
          <a:xfrm>
            <a:off x="1355767" y="3944273"/>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01332212-9BA3-49DB-89B0-0008265DEDF0}"/>
              </a:ext>
            </a:extLst>
          </p:cNvPr>
          <p:cNvSpPr txBox="1"/>
          <p:nvPr/>
        </p:nvSpPr>
        <p:spPr>
          <a:xfrm>
            <a:off x="4727249" y="3860035"/>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bleue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31F308B5-CE76-41C0-9193-1F33523CA05B}"/>
              </a:ext>
            </a:extLst>
          </p:cNvPr>
          <p:cNvSpPr txBox="1"/>
          <p:nvPr/>
        </p:nvSpPr>
        <p:spPr>
          <a:xfrm>
            <a:off x="3827758" y="4128565"/>
            <a:ext cx="11067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grande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58C3C2F0-F80C-4066-8664-355E858B5219}"/>
              </a:ext>
            </a:extLst>
          </p:cNvPr>
          <p:cNvSpPr txBox="1"/>
          <p:nvPr/>
        </p:nvSpPr>
        <p:spPr>
          <a:xfrm>
            <a:off x="4526585" y="4407704"/>
            <a:ext cx="6504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8F456765-48CC-4F70-AED4-55F9CAF142FA}"/>
              </a:ext>
            </a:extLst>
          </p:cNvPr>
          <p:cNvSpPr txBox="1"/>
          <p:nvPr/>
        </p:nvSpPr>
        <p:spPr>
          <a:xfrm>
            <a:off x="5437435" y="4407704"/>
            <a:ext cx="8994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1430BF68-A19A-4FC1-9F80-C4ECBB4C72A8}"/>
              </a:ext>
            </a:extLst>
          </p:cNvPr>
          <p:cNvSpPr txBox="1"/>
          <p:nvPr/>
        </p:nvSpPr>
        <p:spPr>
          <a:xfrm>
            <a:off x="5801976" y="4956950"/>
            <a:ext cx="1069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unique</a:t>
            </a:r>
          </a:p>
        </p:txBody>
      </p:sp>
      <p:sp>
        <p:nvSpPr>
          <p:cNvPr id="63" name="TextBox 62">
            <a:extLst>
              <a:ext uri="{FF2B5EF4-FFF2-40B4-BE49-F238E27FC236}">
                <a16:creationId xmlns:a16="http://schemas.microsoft.com/office/drawing/2014/main" id="{C1D100FC-82C9-44FA-BFD7-B4AC5F61EF12}"/>
              </a:ext>
            </a:extLst>
          </p:cNvPr>
          <p:cNvSpPr txBox="1"/>
          <p:nvPr/>
        </p:nvSpPr>
        <p:spPr>
          <a:xfrm>
            <a:off x="6991659" y="4972093"/>
            <a:ext cx="4759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a:t>
            </a:r>
          </a:p>
        </p:txBody>
      </p:sp>
      <p:sp>
        <p:nvSpPr>
          <p:cNvPr id="64" name="TextBox 63">
            <a:extLst>
              <a:ext uri="{FF2B5EF4-FFF2-40B4-BE49-F238E27FC236}">
                <a16:creationId xmlns:a16="http://schemas.microsoft.com/office/drawing/2014/main" id="{B56F9557-33AD-41C4-B4D0-9070A549B068}"/>
              </a:ext>
            </a:extLst>
          </p:cNvPr>
          <p:cNvSpPr txBox="1"/>
          <p:nvPr/>
        </p:nvSpPr>
        <p:spPr>
          <a:xfrm>
            <a:off x="7822396" y="4972093"/>
            <a:ext cx="12859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spéciale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B982C4A9-11E8-4852-9E3E-CD5A3BC97D0F}"/>
              </a:ext>
            </a:extLst>
          </p:cNvPr>
          <p:cNvSpPr txBox="1"/>
          <p:nvPr/>
        </p:nvSpPr>
        <p:spPr>
          <a:xfrm>
            <a:off x="4942041" y="5357060"/>
            <a:ext cx="1269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curieuse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8EDDF06D-B9F0-4699-A21A-14F232862614}"/>
              </a:ext>
            </a:extLst>
          </p:cNvPr>
          <p:cNvSpPr txBox="1"/>
          <p:nvPr/>
        </p:nvSpPr>
        <p:spPr>
          <a:xfrm>
            <a:off x="3657352" y="5646135"/>
            <a:ext cx="1069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avec</a:t>
            </a:r>
          </a:p>
        </p:txBody>
      </p:sp>
      <p:sp>
        <p:nvSpPr>
          <p:cNvPr id="67" name="TextBox 66">
            <a:extLst>
              <a:ext uri="{FF2B5EF4-FFF2-40B4-BE49-F238E27FC236}">
                <a16:creationId xmlns:a16="http://schemas.microsoft.com/office/drawing/2014/main" id="{D128EDC3-52F7-4F50-B1B4-F8C18D822F9C}"/>
              </a:ext>
            </a:extLst>
          </p:cNvPr>
          <p:cNvSpPr txBox="1"/>
          <p:nvPr/>
        </p:nvSpPr>
        <p:spPr>
          <a:xfrm>
            <a:off x="3737227" y="5913623"/>
            <a:ext cx="1069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trois</a:t>
            </a:r>
          </a:p>
        </p:txBody>
      </p:sp>
      <p:sp>
        <p:nvSpPr>
          <p:cNvPr id="68" name="TextBox 67">
            <a:extLst>
              <a:ext uri="{FF2B5EF4-FFF2-40B4-BE49-F238E27FC236}">
                <a16:creationId xmlns:a16="http://schemas.microsoft.com/office/drawing/2014/main" id="{7D38BAE8-AC8D-4BC2-ABEB-829E48E6904F}"/>
              </a:ext>
            </a:extLst>
          </p:cNvPr>
          <p:cNvSpPr txBox="1"/>
          <p:nvPr/>
        </p:nvSpPr>
        <p:spPr>
          <a:xfrm>
            <a:off x="4572997" y="6185756"/>
            <a:ext cx="1069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00F78ECC-23BF-4E46-B302-28FA610E7586}"/>
              </a:ext>
            </a:extLst>
          </p:cNvPr>
          <p:cNvSpPr txBox="1"/>
          <p:nvPr/>
        </p:nvSpPr>
        <p:spPr>
          <a:xfrm>
            <a:off x="5856803" y="6185756"/>
            <a:ext cx="1069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aussi</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11175371" y="1054488"/>
            <a:ext cx="914400" cy="400110"/>
          </a:xfrm>
        </p:spPr>
        <p:txBody>
          <a:bodyPr>
            <a:normAutofit/>
          </a:bodyPr>
          <a:lstStyle/>
          <a:p>
            <a:pPr algn="ctr"/>
            <a:r>
              <a:rPr lang="es-AR" sz="2000" b="1" dirty="0">
                <a:solidFill>
                  <a:schemeClr val="bg1"/>
                </a:solidFill>
                <a:latin typeface="Century Gothic" panose="020B0502020202020204" pitchFamily="34" charset="0"/>
                <a:cs typeface="Arial"/>
                <a:sym typeface="Arial"/>
              </a:rPr>
              <a:t>lire</a:t>
            </a:r>
            <a:endParaRPr lang="en-GB" sz="2000" dirty="0">
              <a:solidFill>
                <a:schemeClr val="bg1"/>
              </a:solidFill>
            </a:endParaRPr>
          </a:p>
        </p:txBody>
      </p:sp>
    </p:spTree>
    <p:extLst>
      <p:ext uri="{BB962C8B-B14F-4D97-AF65-F5344CB8AC3E}">
        <p14:creationId xmlns:p14="http://schemas.microsoft.com/office/powerpoint/2010/main" val="2038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P spid="44" grpId="0"/>
      <p:bldP spid="47"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4" name="Picture 3">
            <a:extLst>
              <a:ext uri="{FF2B5EF4-FFF2-40B4-BE49-F238E27FC236}">
                <a16:creationId xmlns:a16="http://schemas.microsoft.com/office/drawing/2014/main" id="{3CC1EBEC-A013-415F-9969-7133A8552A69}"/>
              </a:ext>
            </a:extLst>
          </p:cNvPr>
          <p:cNvPicPr>
            <a:picLocks noChangeAspect="1"/>
          </p:cNvPicPr>
          <p:nvPr/>
        </p:nvPicPr>
        <p:blipFill>
          <a:blip r:embed="rId3"/>
          <a:stretch>
            <a:fillRect/>
          </a:stretch>
        </p:blipFill>
        <p:spPr>
          <a:xfrm>
            <a:off x="7250882" y="2583595"/>
            <a:ext cx="4636065" cy="3268746"/>
          </a:xfrm>
          <a:prstGeom prst="rect">
            <a:avLst/>
          </a:prstGeom>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a:ea typeface="Century Gothic"/>
                <a:cs typeface="Century Gothic"/>
                <a:sym typeface="Century Gothic"/>
              </a:rPr>
              <a:t>Using reference materials</a:t>
            </a:r>
            <a:endParaRPr lang="en-GB" sz="3600"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4">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understanding symbols</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230860" y="1592520"/>
            <a:ext cx="1171321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using online or paper dictionary, you find symbols with useful information (type of word – e.g., noun, adjective, and gender – i.e. masculine and feminine). </a:t>
            </a:r>
          </a:p>
        </p:txBody>
      </p:sp>
      <p:sp>
        <p:nvSpPr>
          <p:cNvPr id="42" name="TextBox 41">
            <a:extLst>
              <a:ext uri="{FF2B5EF4-FFF2-40B4-BE49-F238E27FC236}">
                <a16:creationId xmlns:a16="http://schemas.microsoft.com/office/drawing/2014/main" id="{9A23ED27-EF0C-4516-8949-45B392818EE5}"/>
              </a:ext>
            </a:extLst>
          </p:cNvPr>
          <p:cNvSpPr txBox="1"/>
          <p:nvPr/>
        </p:nvSpPr>
        <p:spPr>
          <a:xfrm>
            <a:off x="305052" y="2614811"/>
            <a:ext cx="17139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noun</a:t>
            </a:r>
          </a:p>
        </p:txBody>
      </p:sp>
      <p:sp>
        <p:nvSpPr>
          <p:cNvPr id="43" name="TextBox 42">
            <a:extLst>
              <a:ext uri="{FF2B5EF4-FFF2-40B4-BE49-F238E27FC236}">
                <a16:creationId xmlns:a16="http://schemas.microsoft.com/office/drawing/2014/main" id="{C6527440-A166-46A0-978B-A3BDE9D3F6AE}"/>
              </a:ext>
            </a:extLst>
          </p:cNvPr>
          <p:cNvSpPr txBox="1"/>
          <p:nvPr/>
        </p:nvSpPr>
        <p:spPr>
          <a:xfrm>
            <a:off x="2592874" y="2624024"/>
            <a:ext cx="27093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masculine</a:t>
            </a:r>
          </a:p>
        </p:txBody>
      </p:sp>
      <p:sp>
        <p:nvSpPr>
          <p:cNvPr id="44" name="TextBox 43">
            <a:extLst>
              <a:ext uri="{FF2B5EF4-FFF2-40B4-BE49-F238E27FC236}">
                <a16:creationId xmlns:a16="http://schemas.microsoft.com/office/drawing/2014/main" id="{D503BB55-32AF-42A0-A5B2-1B198F738717}"/>
              </a:ext>
            </a:extLst>
          </p:cNvPr>
          <p:cNvSpPr txBox="1"/>
          <p:nvPr/>
        </p:nvSpPr>
        <p:spPr>
          <a:xfrm>
            <a:off x="2610803" y="3130042"/>
            <a:ext cx="2202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feminine</a:t>
            </a:r>
          </a:p>
        </p:txBody>
      </p:sp>
      <p:sp>
        <p:nvSpPr>
          <p:cNvPr id="6" name="TextBox 5">
            <a:extLst>
              <a:ext uri="{FF2B5EF4-FFF2-40B4-BE49-F238E27FC236}">
                <a16:creationId xmlns:a16="http://schemas.microsoft.com/office/drawing/2014/main" id="{7C1EA640-D75E-4250-9C94-D788FF3BEF5F}"/>
              </a:ext>
            </a:extLst>
          </p:cNvPr>
          <p:cNvSpPr txBox="1"/>
          <p:nvPr/>
        </p:nvSpPr>
        <p:spPr>
          <a:xfrm>
            <a:off x="282562" y="5152346"/>
            <a:ext cx="5446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can help us find out the grammatical gender of a noun.</a:t>
            </a:r>
          </a:p>
        </p:txBody>
      </p:sp>
      <p:sp>
        <p:nvSpPr>
          <p:cNvPr id="45" name="TextBox 44">
            <a:extLst>
              <a:ext uri="{FF2B5EF4-FFF2-40B4-BE49-F238E27FC236}">
                <a16:creationId xmlns:a16="http://schemas.microsoft.com/office/drawing/2014/main" id="{D21CD767-CF52-4D3B-BD44-6F073F329902}"/>
              </a:ext>
            </a:extLst>
          </p:cNvPr>
          <p:cNvSpPr txBox="1"/>
          <p:nvPr/>
        </p:nvSpPr>
        <p:spPr>
          <a:xfrm>
            <a:off x="296572" y="6237047"/>
            <a:ext cx="54468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Exemple</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lang="en-GB" sz="2400" dirty="0" err="1">
                <a:solidFill>
                  <a:srgbClr val="002060"/>
                </a:solidFill>
                <a:latin typeface="Century Gothic" panose="020B0502020202020204" pitchFamily="34" charset="0"/>
              </a:rPr>
              <a:t>blaireau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AF5FE199-DD8B-4081-9077-EDCC5C39D448}"/>
              </a:ext>
            </a:extLst>
          </p:cNvPr>
          <p:cNvSpPr txBox="1"/>
          <p:nvPr/>
        </p:nvSpPr>
        <p:spPr>
          <a:xfrm>
            <a:off x="4858493" y="919628"/>
            <a:ext cx="5446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5"/>
              </a:rPr>
              <a:t>www.wordreference.com</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Rectangle: Rounded Corners 11">
            <a:extLst>
              <a:ext uri="{FF2B5EF4-FFF2-40B4-BE49-F238E27FC236}">
                <a16:creationId xmlns:a16="http://schemas.microsoft.com/office/drawing/2014/main" id="{58D79D69-54AB-4CF0-AB94-65A60822ADD4}"/>
              </a:ext>
            </a:extLst>
          </p:cNvPr>
          <p:cNvSpPr/>
          <p:nvPr/>
        </p:nvSpPr>
        <p:spPr>
          <a:xfrm>
            <a:off x="7845418" y="5269091"/>
            <a:ext cx="295838" cy="186288"/>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6FE465E-1AF5-48E2-A2C8-E1B96A4BAB73}"/>
              </a:ext>
            </a:extLst>
          </p:cNvPr>
          <p:cNvSpPr txBox="1"/>
          <p:nvPr/>
        </p:nvSpPr>
        <p:spPr>
          <a:xfrm>
            <a:off x="7058215" y="5910751"/>
            <a:ext cx="4519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blaireau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 badger] </a:t>
            </a:r>
          </a:p>
        </p:txBody>
      </p:sp>
      <p:sp>
        <p:nvSpPr>
          <p:cNvPr id="14" name="Callout: Line 13">
            <a:extLst>
              <a:ext uri="{FF2B5EF4-FFF2-40B4-BE49-F238E27FC236}">
                <a16:creationId xmlns:a16="http://schemas.microsoft.com/office/drawing/2014/main" id="{8B6B805D-415A-4E24-8982-C2E5D473E1F1}"/>
              </a:ext>
            </a:extLst>
          </p:cNvPr>
          <p:cNvSpPr/>
          <p:nvPr/>
        </p:nvSpPr>
        <p:spPr>
          <a:xfrm>
            <a:off x="8715335" y="4829153"/>
            <a:ext cx="2004501" cy="323193"/>
          </a:xfrm>
          <a:prstGeom prst="borderCallout1">
            <a:avLst>
              <a:gd name="adj1" fmla="val 56984"/>
              <a:gd name="adj2" fmla="val -319"/>
              <a:gd name="adj3" fmla="val 135440"/>
              <a:gd name="adj4" fmla="val -40799"/>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masculine noun</a:t>
            </a:r>
          </a:p>
        </p:txBody>
      </p:sp>
      <p:sp>
        <p:nvSpPr>
          <p:cNvPr id="57" name="TextBox 56">
            <a:extLst>
              <a:ext uri="{FF2B5EF4-FFF2-40B4-BE49-F238E27FC236}">
                <a16:creationId xmlns:a16="http://schemas.microsoft.com/office/drawing/2014/main" id="{45BD106D-E044-43D8-9438-E7ED59B65890}"/>
              </a:ext>
            </a:extLst>
          </p:cNvPr>
          <p:cNvSpPr txBox="1"/>
          <p:nvPr/>
        </p:nvSpPr>
        <p:spPr>
          <a:xfrm>
            <a:off x="7058215" y="6296311"/>
            <a:ext cx="42370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blaireau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badger] </a:t>
            </a:r>
          </a:p>
        </p:txBody>
      </p:sp>
      <p:sp>
        <p:nvSpPr>
          <p:cNvPr id="15" name="TextBox 14">
            <a:extLst>
              <a:ext uri="{FF2B5EF4-FFF2-40B4-BE49-F238E27FC236}">
                <a16:creationId xmlns:a16="http://schemas.microsoft.com/office/drawing/2014/main" id="{4C1654B5-F25A-4521-8DCA-B80B24D28AEB}"/>
              </a:ext>
            </a:extLst>
          </p:cNvPr>
          <p:cNvSpPr txBox="1"/>
          <p:nvPr/>
        </p:nvSpPr>
        <p:spPr>
          <a:xfrm>
            <a:off x="7356530" y="5881326"/>
            <a:ext cx="4315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rPr>
              <a:t>le</a:t>
            </a:r>
          </a:p>
        </p:txBody>
      </p:sp>
      <p:sp>
        <p:nvSpPr>
          <p:cNvPr id="61" name="TextBox 60">
            <a:extLst>
              <a:ext uri="{FF2B5EF4-FFF2-40B4-BE49-F238E27FC236}">
                <a16:creationId xmlns:a16="http://schemas.microsoft.com/office/drawing/2014/main" id="{3E690FD5-8AD1-492E-9DCF-6AB55A5D64B7}"/>
              </a:ext>
            </a:extLst>
          </p:cNvPr>
          <p:cNvSpPr txBox="1"/>
          <p:nvPr/>
        </p:nvSpPr>
        <p:spPr>
          <a:xfrm>
            <a:off x="7260581" y="6315506"/>
            <a:ext cx="5757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rPr>
              <a:t>un</a:t>
            </a:r>
          </a:p>
        </p:txBody>
      </p:sp>
      <p:pic>
        <p:nvPicPr>
          <p:cNvPr id="20" name="Graphic 19" descr="Teacher">
            <a:extLst>
              <a:ext uri="{FF2B5EF4-FFF2-40B4-BE49-F238E27FC236}">
                <a16:creationId xmlns:a16="http://schemas.microsoft.com/office/drawing/2014/main" id="{38A4C4C9-251F-4903-8D6E-761B5AC135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77" y="4026970"/>
            <a:ext cx="914400" cy="914400"/>
          </a:xfrm>
          <a:prstGeom prst="rect">
            <a:avLst/>
          </a:prstGeom>
        </p:spPr>
      </p:pic>
      <p:sp>
        <p:nvSpPr>
          <p:cNvPr id="21" name="Speech Bubble: Rectangle with Corners Rounded 20">
            <a:extLst>
              <a:ext uri="{FF2B5EF4-FFF2-40B4-BE49-F238E27FC236}">
                <a16:creationId xmlns:a16="http://schemas.microsoft.com/office/drawing/2014/main" id="{4ECCCDE0-A490-402A-BD55-154C73213ECA}"/>
              </a:ext>
            </a:extLst>
          </p:cNvPr>
          <p:cNvSpPr/>
          <p:nvPr/>
        </p:nvSpPr>
        <p:spPr>
          <a:xfrm>
            <a:off x="1070061" y="4163330"/>
            <a:ext cx="5775481" cy="547644"/>
          </a:xfrm>
          <a:prstGeom prst="wedgeRoundRectCallout">
            <a:avLst>
              <a:gd name="adj1" fmla="val -54960"/>
              <a:gd name="adj2" fmla="val 975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Cherche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le mot dans un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dictionnaire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spTree>
    <p:extLst>
      <p:ext uri="{BB962C8B-B14F-4D97-AF65-F5344CB8AC3E}">
        <p14:creationId xmlns:p14="http://schemas.microsoft.com/office/powerpoint/2010/main" val="13693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6" grpId="0"/>
      <p:bldP spid="45" grpId="0"/>
      <p:bldP spid="46" grpId="0"/>
      <p:bldP spid="12" grpId="0" animBg="1"/>
      <p:bldP spid="13" grpId="0"/>
      <p:bldP spid="14" grpId="0" animBg="1"/>
      <p:bldP spid="57" grpId="0"/>
      <p:bldP spid="15" grpId="0"/>
      <p:bldP spid="61"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algn="ctr"/>
            <a:r>
              <a:rPr lang="en-GB" sz="2000" b="1" dirty="0">
                <a:solidFill>
                  <a:srgbClr val="002060"/>
                </a:solidFill>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36" name="Graphic 35" descr="Teacher">
            <a:extLst>
              <a:ext uri="{FF2B5EF4-FFF2-40B4-BE49-F238E27FC236}">
                <a16:creationId xmlns:a16="http://schemas.microsoft.com/office/drawing/2014/main" id="{BE0CCC01-A77D-4D70-8062-3893D18C4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3" y="70302"/>
            <a:ext cx="914400" cy="914400"/>
          </a:xfrm>
          <a:prstGeom prst="rect">
            <a:avLst/>
          </a:prstGeom>
        </p:spPr>
      </p:pic>
      <p:sp>
        <p:nvSpPr>
          <p:cNvPr id="37" name="Speech Bubble: Rectangle with Corners Rounded 36">
            <a:extLst>
              <a:ext uri="{FF2B5EF4-FFF2-40B4-BE49-F238E27FC236}">
                <a16:creationId xmlns:a16="http://schemas.microsoft.com/office/drawing/2014/main" id="{17BE166F-F566-4E82-B3E0-1B423B366EF2}"/>
              </a:ext>
            </a:extLst>
          </p:cNvPr>
          <p:cNvSpPr/>
          <p:nvPr/>
        </p:nvSpPr>
        <p:spPr>
          <a:xfrm>
            <a:off x="993767" y="101237"/>
            <a:ext cx="7105204" cy="508626"/>
          </a:xfrm>
          <a:prstGeom prst="wedgeRoundRectCallout">
            <a:avLst>
              <a:gd name="adj1" fmla="val -54558"/>
              <a:gd name="adj2" fmla="val 31572"/>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err="1">
                <a:solidFill>
                  <a:schemeClr val="bg1"/>
                </a:solidFill>
                <a:latin typeface="Century Gothic" panose="020B0502020202020204" pitchFamily="34" charset="0"/>
              </a:rPr>
              <a:t>Cherche</a:t>
            </a:r>
            <a:r>
              <a:rPr lang="en-GB" sz="2800" b="1" dirty="0">
                <a:solidFill>
                  <a:schemeClr val="bg1"/>
                </a:solidFill>
                <a:latin typeface="Century Gothic" panose="020B0502020202020204" pitchFamily="34" charset="0"/>
              </a:rPr>
              <a:t> les mots dans un </a:t>
            </a:r>
            <a:r>
              <a:rPr lang="en-GB" sz="2800" b="1" dirty="0" err="1">
                <a:solidFill>
                  <a:schemeClr val="bg1"/>
                </a:solidFill>
                <a:latin typeface="Century Gothic" panose="020B0502020202020204" pitchFamily="34" charset="0"/>
              </a:rPr>
              <a:t>dictionnaire</a:t>
            </a:r>
            <a:r>
              <a:rPr lang="en-GB" sz="2800" b="1" dirty="0">
                <a:solidFill>
                  <a:schemeClr val="bg1"/>
                </a:solidFill>
                <a:latin typeface="Century Gothic" panose="020B0502020202020204" pitchFamily="34" charset="0"/>
              </a:rPr>
              <a:t>.</a:t>
            </a:r>
          </a:p>
        </p:txBody>
      </p:sp>
      <p:graphicFrame>
        <p:nvGraphicFramePr>
          <p:cNvPr id="38" name="Table 18">
            <a:extLst>
              <a:ext uri="{FF2B5EF4-FFF2-40B4-BE49-F238E27FC236}">
                <a16:creationId xmlns:a16="http://schemas.microsoft.com/office/drawing/2014/main" id="{530F887F-2547-4AB1-BBB4-0CD4200775CD}"/>
              </a:ext>
            </a:extLst>
          </p:cNvPr>
          <p:cNvGraphicFramePr>
            <a:graphicFrameLocks noGrp="1"/>
          </p:cNvGraphicFramePr>
          <p:nvPr>
            <p:extLst>
              <p:ext uri="{D42A27DB-BD31-4B8C-83A1-F6EECF244321}">
                <p14:modId xmlns:p14="http://schemas.microsoft.com/office/powerpoint/2010/main" val="2229221172"/>
              </p:ext>
            </p:extLst>
          </p:nvPr>
        </p:nvGraphicFramePr>
        <p:xfrm>
          <a:off x="484353" y="1320735"/>
          <a:ext cx="5611647" cy="5375810"/>
        </p:xfrm>
        <a:graphic>
          <a:graphicData uri="http://schemas.openxmlformats.org/drawingml/2006/table">
            <a:tbl>
              <a:tblPr firstRow="1" bandRow="1">
                <a:tableStyleId>{5940675A-B579-460E-94D1-54222C63F5DA}</a:tableStyleId>
              </a:tblPr>
              <a:tblGrid>
                <a:gridCol w="2338787">
                  <a:extLst>
                    <a:ext uri="{9D8B030D-6E8A-4147-A177-3AD203B41FA5}">
                      <a16:colId xmlns:a16="http://schemas.microsoft.com/office/drawing/2014/main" val="1481774429"/>
                    </a:ext>
                  </a:extLst>
                </a:gridCol>
                <a:gridCol w="1044011">
                  <a:extLst>
                    <a:ext uri="{9D8B030D-6E8A-4147-A177-3AD203B41FA5}">
                      <a16:colId xmlns:a16="http://schemas.microsoft.com/office/drawing/2014/main" val="1133128579"/>
                    </a:ext>
                  </a:extLst>
                </a:gridCol>
                <a:gridCol w="2228849">
                  <a:extLst>
                    <a:ext uri="{9D8B030D-6E8A-4147-A177-3AD203B41FA5}">
                      <a16:colId xmlns:a16="http://schemas.microsoft.com/office/drawing/2014/main" val="3413878919"/>
                    </a:ext>
                  </a:extLst>
                </a:gridCol>
              </a:tblGrid>
              <a:tr h="537581">
                <a:tc>
                  <a:txBody>
                    <a:bodyPr/>
                    <a:lstStyle/>
                    <a:p>
                      <a:pPr algn="ctr"/>
                      <a:r>
                        <a:rPr lang="en-GB" sz="2800" b="1" dirty="0">
                          <a:solidFill>
                            <a:srgbClr val="002060"/>
                          </a:solidFill>
                          <a:latin typeface="Century Gothic" panose="020B0502020202020204" pitchFamily="34" charset="0"/>
                        </a:rPr>
                        <a:t>hedgehog</a:t>
                      </a: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3187684040"/>
                  </a:ext>
                </a:extLst>
              </a:tr>
              <a:tr h="537581">
                <a:tc>
                  <a:txBody>
                    <a:bodyPr/>
                    <a:lstStyle/>
                    <a:p>
                      <a:pPr algn="ctr"/>
                      <a:r>
                        <a:rPr lang="en-GB" sz="2800" b="1" dirty="0">
                          <a:solidFill>
                            <a:srgbClr val="002060"/>
                          </a:solidFill>
                          <a:latin typeface="Century Gothic" panose="020B0502020202020204" pitchFamily="34" charset="0"/>
                        </a:rPr>
                        <a:t>snail</a:t>
                      </a: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313250316"/>
                  </a:ext>
                </a:extLst>
              </a:tr>
              <a:tr h="537581">
                <a:tc>
                  <a:txBody>
                    <a:bodyPr/>
                    <a:lstStyle/>
                    <a:p>
                      <a:pPr algn="ctr"/>
                      <a:r>
                        <a:rPr lang="en-GB" sz="2800" b="1" dirty="0">
                          <a:solidFill>
                            <a:srgbClr val="002060"/>
                          </a:solidFill>
                          <a:latin typeface="Century Gothic" panose="020B0502020202020204" pitchFamily="34" charset="0"/>
                        </a:rPr>
                        <a:t>otter</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2874777387"/>
                  </a:ext>
                </a:extLst>
              </a:tr>
              <a:tr h="537581">
                <a:tc>
                  <a:txBody>
                    <a:bodyPr/>
                    <a:lstStyle/>
                    <a:p>
                      <a:pPr algn="ctr"/>
                      <a:r>
                        <a:rPr lang="en-GB" sz="2800" b="1" dirty="0">
                          <a:solidFill>
                            <a:srgbClr val="002060"/>
                          </a:solidFill>
                          <a:latin typeface="Century Gothic" panose="020B0502020202020204" pitchFamily="34" charset="0"/>
                        </a:rPr>
                        <a:t>deer</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930426305"/>
                  </a:ext>
                </a:extLst>
              </a:tr>
              <a:tr h="537581">
                <a:tc>
                  <a:txBody>
                    <a:bodyPr/>
                    <a:lstStyle/>
                    <a:p>
                      <a:pPr algn="ctr"/>
                      <a:r>
                        <a:rPr lang="en-GB" sz="2800" b="1" dirty="0">
                          <a:solidFill>
                            <a:srgbClr val="002060"/>
                          </a:solidFill>
                          <a:latin typeface="Century Gothic" panose="020B0502020202020204" pitchFamily="34" charset="0"/>
                        </a:rPr>
                        <a:t>ferret</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4015108742"/>
                  </a:ext>
                </a:extLst>
              </a:tr>
              <a:tr h="537581">
                <a:tc>
                  <a:txBody>
                    <a:bodyPr/>
                    <a:lstStyle/>
                    <a:p>
                      <a:pPr algn="ctr"/>
                      <a:r>
                        <a:rPr lang="en-GB" sz="2800" b="1" dirty="0">
                          <a:solidFill>
                            <a:srgbClr val="002060"/>
                          </a:solidFill>
                          <a:latin typeface="Century Gothic" panose="020B0502020202020204" pitchFamily="34" charset="0"/>
                        </a:rPr>
                        <a:t>butterfly</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3855741450"/>
                  </a:ext>
                </a:extLst>
              </a:tr>
              <a:tr h="537581">
                <a:tc>
                  <a:txBody>
                    <a:bodyPr/>
                    <a:lstStyle/>
                    <a:p>
                      <a:pPr algn="ctr"/>
                      <a:r>
                        <a:rPr lang="en-GB" sz="2800" b="1" dirty="0">
                          <a:solidFill>
                            <a:srgbClr val="002060"/>
                          </a:solidFill>
                          <a:latin typeface="Century Gothic" panose="020B0502020202020204" pitchFamily="34" charset="0"/>
                        </a:rPr>
                        <a:t>fly</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722856218"/>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4055421975"/>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580897706"/>
                  </a:ext>
                </a:extLst>
              </a:tr>
              <a:tr h="537581">
                <a:tc>
                  <a:txBody>
                    <a:bodyPr/>
                    <a:lstStyle/>
                    <a:p>
                      <a:pPr algn="ctr"/>
                      <a:endParaRPr lang="en-GB" sz="2800" b="1"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2178897919"/>
                  </a:ext>
                </a:extLst>
              </a:tr>
            </a:tbl>
          </a:graphicData>
        </a:graphic>
      </p:graphicFrame>
      <p:sp>
        <p:nvSpPr>
          <p:cNvPr id="39" name="Speech Bubble: Rectangle with Corners Rounded 38">
            <a:extLst>
              <a:ext uri="{FF2B5EF4-FFF2-40B4-BE49-F238E27FC236}">
                <a16:creationId xmlns:a16="http://schemas.microsoft.com/office/drawing/2014/main" id="{9E00EF61-97C3-404A-BC29-2AC5434D1E96}"/>
              </a:ext>
            </a:extLst>
          </p:cNvPr>
          <p:cNvSpPr/>
          <p:nvPr/>
        </p:nvSpPr>
        <p:spPr>
          <a:xfrm>
            <a:off x="1070186" y="691936"/>
            <a:ext cx="5063914" cy="508626"/>
          </a:xfrm>
          <a:prstGeom prst="wedgeRoundRectCallout">
            <a:avLst>
              <a:gd name="adj1" fmla="val -53990"/>
              <a:gd name="adj2" fmla="val -4708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err="1">
                <a:solidFill>
                  <a:srgbClr val="002060"/>
                </a:solidFill>
                <a:latin typeface="Century Gothic" panose="020B0502020202020204" pitchFamily="34" charset="0"/>
              </a:rPr>
              <a:t>Écris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aussi</a:t>
            </a:r>
            <a:r>
              <a:rPr lang="en-GB" sz="2800" b="1" dirty="0">
                <a:solidFill>
                  <a:srgbClr val="002060"/>
                </a:solidFill>
                <a:latin typeface="Century Gothic" panose="020B0502020202020204" pitchFamily="34" charset="0"/>
              </a:rPr>
              <a:t> le </a:t>
            </a:r>
            <a:r>
              <a:rPr lang="en-GB" sz="2800" b="1" dirty="0" err="1">
                <a:solidFill>
                  <a:srgbClr val="002060"/>
                </a:solidFill>
                <a:latin typeface="Century Gothic" panose="020B0502020202020204" pitchFamily="34" charset="0"/>
              </a:rPr>
              <a:t>symbole</a:t>
            </a:r>
            <a:r>
              <a:rPr lang="en-GB" sz="2800" b="1" dirty="0">
                <a:solidFill>
                  <a:srgbClr val="002060"/>
                </a:solidFill>
                <a:latin typeface="Century Gothic" panose="020B0502020202020204" pitchFamily="34" charset="0"/>
              </a:rPr>
              <a:t>.</a:t>
            </a:r>
          </a:p>
        </p:txBody>
      </p:sp>
      <p:sp>
        <p:nvSpPr>
          <p:cNvPr id="41" name="TextBox 40">
            <a:extLst>
              <a:ext uri="{FF2B5EF4-FFF2-40B4-BE49-F238E27FC236}">
                <a16:creationId xmlns:a16="http://schemas.microsoft.com/office/drawing/2014/main" id="{32765588-02ED-4DBB-AFAA-3FEABBBCF99A}"/>
              </a:ext>
            </a:extLst>
          </p:cNvPr>
          <p:cNvSpPr txBox="1"/>
          <p:nvPr/>
        </p:nvSpPr>
        <p:spPr>
          <a:xfrm>
            <a:off x="2996633" y="1294035"/>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42" name="TextBox 41">
            <a:extLst>
              <a:ext uri="{FF2B5EF4-FFF2-40B4-BE49-F238E27FC236}">
                <a16:creationId xmlns:a16="http://schemas.microsoft.com/office/drawing/2014/main" id="{6B4B9CF0-37FC-4D79-A522-DA9574D8B744}"/>
              </a:ext>
            </a:extLst>
          </p:cNvPr>
          <p:cNvSpPr txBox="1"/>
          <p:nvPr/>
        </p:nvSpPr>
        <p:spPr>
          <a:xfrm>
            <a:off x="3984769" y="1294035"/>
            <a:ext cx="1592103"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hérisson</a:t>
            </a:r>
            <a:endParaRPr lang="en-GB" sz="2800" b="1" dirty="0">
              <a:solidFill>
                <a:srgbClr val="92D050"/>
              </a:solidFill>
              <a:latin typeface="Century Gothic" panose="020B0502020202020204" pitchFamily="34" charset="0"/>
            </a:endParaRPr>
          </a:p>
        </p:txBody>
      </p:sp>
      <p:sp>
        <p:nvSpPr>
          <p:cNvPr id="43" name="TextBox 42">
            <a:extLst>
              <a:ext uri="{FF2B5EF4-FFF2-40B4-BE49-F238E27FC236}">
                <a16:creationId xmlns:a16="http://schemas.microsoft.com/office/drawing/2014/main" id="{6D611E09-F96B-4BB6-BADB-F70B2CF2791C}"/>
              </a:ext>
            </a:extLst>
          </p:cNvPr>
          <p:cNvSpPr txBox="1"/>
          <p:nvPr/>
        </p:nvSpPr>
        <p:spPr>
          <a:xfrm>
            <a:off x="2996633" y="1875820"/>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44" name="TextBox 43">
            <a:extLst>
              <a:ext uri="{FF2B5EF4-FFF2-40B4-BE49-F238E27FC236}">
                <a16:creationId xmlns:a16="http://schemas.microsoft.com/office/drawing/2014/main" id="{3E652D83-AF09-42D6-BB0C-232E201AF64B}"/>
              </a:ext>
            </a:extLst>
          </p:cNvPr>
          <p:cNvSpPr txBox="1"/>
          <p:nvPr/>
        </p:nvSpPr>
        <p:spPr>
          <a:xfrm>
            <a:off x="3984769" y="1875820"/>
            <a:ext cx="172835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escargot</a:t>
            </a:r>
          </a:p>
        </p:txBody>
      </p:sp>
      <p:sp>
        <p:nvSpPr>
          <p:cNvPr id="45" name="TextBox 44">
            <a:extLst>
              <a:ext uri="{FF2B5EF4-FFF2-40B4-BE49-F238E27FC236}">
                <a16:creationId xmlns:a16="http://schemas.microsoft.com/office/drawing/2014/main" id="{DC7CA489-D60A-4DC5-B338-4B69C7B1E355}"/>
              </a:ext>
            </a:extLst>
          </p:cNvPr>
          <p:cNvSpPr txBox="1"/>
          <p:nvPr/>
        </p:nvSpPr>
        <p:spPr>
          <a:xfrm>
            <a:off x="2996633" y="2399040"/>
            <a:ext cx="516488"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nf</a:t>
            </a:r>
            <a:endParaRPr lang="en-GB" sz="28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45BC2845-3EAB-48EF-88DA-ED181640B7BC}"/>
              </a:ext>
            </a:extLst>
          </p:cNvPr>
          <p:cNvSpPr txBox="1"/>
          <p:nvPr/>
        </p:nvSpPr>
        <p:spPr>
          <a:xfrm>
            <a:off x="3984769" y="2399040"/>
            <a:ext cx="1167307"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loutre</a:t>
            </a:r>
            <a:endParaRPr lang="en-GB" sz="2800" b="1" dirty="0">
              <a:solidFill>
                <a:srgbClr val="92D050"/>
              </a:solidFill>
              <a:latin typeface="Century Gothic" panose="020B0502020202020204" pitchFamily="34" charset="0"/>
            </a:endParaRPr>
          </a:p>
        </p:txBody>
      </p:sp>
      <p:sp>
        <p:nvSpPr>
          <p:cNvPr id="47" name="TextBox 46">
            <a:extLst>
              <a:ext uri="{FF2B5EF4-FFF2-40B4-BE49-F238E27FC236}">
                <a16:creationId xmlns:a16="http://schemas.microsoft.com/office/drawing/2014/main" id="{3BCE3B0A-E689-40E0-A5E5-6077A76FED4B}"/>
              </a:ext>
            </a:extLst>
          </p:cNvPr>
          <p:cNvSpPr txBox="1"/>
          <p:nvPr/>
        </p:nvSpPr>
        <p:spPr>
          <a:xfrm>
            <a:off x="2996633" y="2917961"/>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48" name="TextBox 47">
            <a:extLst>
              <a:ext uri="{FF2B5EF4-FFF2-40B4-BE49-F238E27FC236}">
                <a16:creationId xmlns:a16="http://schemas.microsoft.com/office/drawing/2014/main" id="{D66FC1C2-FC74-4B32-99D4-75E6383E3B37}"/>
              </a:ext>
            </a:extLst>
          </p:cNvPr>
          <p:cNvSpPr txBox="1"/>
          <p:nvPr/>
        </p:nvSpPr>
        <p:spPr>
          <a:xfrm>
            <a:off x="3984769" y="2917961"/>
            <a:ext cx="859531"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cerf</a:t>
            </a:r>
            <a:endParaRPr lang="en-GB" sz="2800" b="1" dirty="0">
              <a:solidFill>
                <a:srgbClr val="92D050"/>
              </a:solidFill>
              <a:latin typeface="Century Gothic" panose="020B0502020202020204" pitchFamily="34" charset="0"/>
            </a:endParaRPr>
          </a:p>
        </p:txBody>
      </p:sp>
      <p:sp>
        <p:nvSpPr>
          <p:cNvPr id="49" name="TextBox 48">
            <a:extLst>
              <a:ext uri="{FF2B5EF4-FFF2-40B4-BE49-F238E27FC236}">
                <a16:creationId xmlns:a16="http://schemas.microsoft.com/office/drawing/2014/main" id="{2CDB80FA-C4AF-44FF-83AA-48BD8CDCA253}"/>
              </a:ext>
            </a:extLst>
          </p:cNvPr>
          <p:cNvSpPr txBox="1"/>
          <p:nvPr/>
        </p:nvSpPr>
        <p:spPr>
          <a:xfrm>
            <a:off x="2996633" y="3485325"/>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50" name="TextBox 49">
            <a:extLst>
              <a:ext uri="{FF2B5EF4-FFF2-40B4-BE49-F238E27FC236}">
                <a16:creationId xmlns:a16="http://schemas.microsoft.com/office/drawing/2014/main" id="{866620D7-8763-478A-9033-C51E9180A89A}"/>
              </a:ext>
            </a:extLst>
          </p:cNvPr>
          <p:cNvSpPr txBox="1"/>
          <p:nvPr/>
        </p:nvSpPr>
        <p:spPr>
          <a:xfrm>
            <a:off x="3984769" y="3485325"/>
            <a:ext cx="952505"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furet</a:t>
            </a:r>
            <a:endParaRPr lang="en-GB" sz="2800" b="1" dirty="0">
              <a:solidFill>
                <a:srgbClr val="92D050"/>
              </a:solidFill>
              <a:latin typeface="Century Gothic" panose="020B0502020202020204" pitchFamily="34" charset="0"/>
            </a:endParaRPr>
          </a:p>
        </p:txBody>
      </p:sp>
      <p:sp>
        <p:nvSpPr>
          <p:cNvPr id="51" name="TextBox 50">
            <a:extLst>
              <a:ext uri="{FF2B5EF4-FFF2-40B4-BE49-F238E27FC236}">
                <a16:creationId xmlns:a16="http://schemas.microsoft.com/office/drawing/2014/main" id="{8CEB571C-FAFB-4827-BE2C-46E905287386}"/>
              </a:ext>
            </a:extLst>
          </p:cNvPr>
          <p:cNvSpPr txBox="1"/>
          <p:nvPr/>
        </p:nvSpPr>
        <p:spPr>
          <a:xfrm>
            <a:off x="2996633" y="3986522"/>
            <a:ext cx="74090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nm</a:t>
            </a:r>
          </a:p>
        </p:txBody>
      </p:sp>
      <p:sp>
        <p:nvSpPr>
          <p:cNvPr id="52" name="TextBox 51">
            <a:extLst>
              <a:ext uri="{FF2B5EF4-FFF2-40B4-BE49-F238E27FC236}">
                <a16:creationId xmlns:a16="http://schemas.microsoft.com/office/drawing/2014/main" id="{6C3E87E8-539C-4D20-B54E-808836A4243B}"/>
              </a:ext>
            </a:extLst>
          </p:cNvPr>
          <p:cNvSpPr txBox="1"/>
          <p:nvPr/>
        </p:nvSpPr>
        <p:spPr>
          <a:xfrm>
            <a:off x="3984769" y="3986522"/>
            <a:ext cx="160011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papillon</a:t>
            </a:r>
          </a:p>
        </p:txBody>
      </p:sp>
      <p:sp>
        <p:nvSpPr>
          <p:cNvPr id="54" name="TextBox 53">
            <a:extLst>
              <a:ext uri="{FF2B5EF4-FFF2-40B4-BE49-F238E27FC236}">
                <a16:creationId xmlns:a16="http://schemas.microsoft.com/office/drawing/2014/main" id="{AE7B8ABD-4513-488C-8A6A-265241571644}"/>
              </a:ext>
            </a:extLst>
          </p:cNvPr>
          <p:cNvSpPr txBox="1"/>
          <p:nvPr/>
        </p:nvSpPr>
        <p:spPr>
          <a:xfrm>
            <a:off x="6724650" y="5216626"/>
            <a:ext cx="3905250" cy="954107"/>
          </a:xfrm>
          <a:prstGeom prst="rect">
            <a:avLst/>
          </a:prstGeom>
          <a:solidFill>
            <a:srgbClr val="CC99FF"/>
          </a:solidFill>
        </p:spPr>
        <p:txBody>
          <a:bodyPr wrap="square" rtlCol="0">
            <a:spAutoFit/>
          </a:bodyPr>
          <a:lstStyle/>
          <a:p>
            <a:r>
              <a:rPr lang="en-GB" sz="2800" dirty="0">
                <a:solidFill>
                  <a:srgbClr val="002060"/>
                </a:solidFill>
                <a:latin typeface="Century Gothic" panose="020B0502020202020204" pitchFamily="34" charset="0"/>
              </a:rPr>
              <a:t>You can search your own ones too. 😉</a:t>
            </a:r>
          </a:p>
        </p:txBody>
      </p:sp>
      <p:sp>
        <p:nvSpPr>
          <p:cNvPr id="55" name="Right Brace 54">
            <a:extLst>
              <a:ext uri="{FF2B5EF4-FFF2-40B4-BE49-F238E27FC236}">
                <a16:creationId xmlns:a16="http://schemas.microsoft.com/office/drawing/2014/main" id="{3042383A-62CB-4AD3-95FD-30CBB641A8A3}"/>
              </a:ext>
            </a:extLst>
          </p:cNvPr>
          <p:cNvSpPr/>
          <p:nvPr/>
        </p:nvSpPr>
        <p:spPr>
          <a:xfrm>
            <a:off x="6176296" y="5055083"/>
            <a:ext cx="329293" cy="1660991"/>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a:extLst>
              <a:ext uri="{FF2B5EF4-FFF2-40B4-BE49-F238E27FC236}">
                <a16:creationId xmlns:a16="http://schemas.microsoft.com/office/drawing/2014/main" id="{7C2F3112-6B72-411C-A003-45767BBE91ED}"/>
              </a:ext>
            </a:extLst>
          </p:cNvPr>
          <p:cNvSpPr txBox="1"/>
          <p:nvPr/>
        </p:nvSpPr>
        <p:spPr>
          <a:xfrm>
            <a:off x="3965921" y="4531863"/>
            <a:ext cx="1640193"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mouche</a:t>
            </a:r>
            <a:endParaRPr lang="en-GB" sz="2800" b="1" dirty="0">
              <a:solidFill>
                <a:srgbClr val="92D050"/>
              </a:solidFill>
              <a:latin typeface="Century Gothic" panose="020B0502020202020204" pitchFamily="34" charset="0"/>
            </a:endParaRPr>
          </a:p>
        </p:txBody>
      </p:sp>
      <p:pic>
        <p:nvPicPr>
          <p:cNvPr id="5" name="Picture 4">
            <a:extLst>
              <a:ext uri="{FF2B5EF4-FFF2-40B4-BE49-F238E27FC236}">
                <a16:creationId xmlns:a16="http://schemas.microsoft.com/office/drawing/2014/main" id="{16DE20B3-3DE2-4F11-BD63-23414008A609}"/>
              </a:ext>
            </a:extLst>
          </p:cNvPr>
          <p:cNvPicPr>
            <a:picLocks noChangeAspect="1"/>
          </p:cNvPicPr>
          <p:nvPr/>
        </p:nvPicPr>
        <p:blipFill>
          <a:blip r:embed="rId7"/>
          <a:stretch>
            <a:fillRect/>
          </a:stretch>
        </p:blipFill>
        <p:spPr>
          <a:xfrm>
            <a:off x="6466723" y="1498131"/>
            <a:ext cx="5705475" cy="409575"/>
          </a:xfrm>
          <a:prstGeom prst="rect">
            <a:avLst/>
          </a:prstGeom>
        </p:spPr>
      </p:pic>
      <p:sp>
        <p:nvSpPr>
          <p:cNvPr id="53" name="Speech Bubble: Rectangle with Corners Rounded 52">
            <a:extLst>
              <a:ext uri="{FF2B5EF4-FFF2-40B4-BE49-F238E27FC236}">
                <a16:creationId xmlns:a16="http://schemas.microsoft.com/office/drawing/2014/main" id="{133CC0B6-1CC7-43A3-9748-580F3A653F34}"/>
              </a:ext>
            </a:extLst>
          </p:cNvPr>
          <p:cNvSpPr/>
          <p:nvPr/>
        </p:nvSpPr>
        <p:spPr>
          <a:xfrm>
            <a:off x="6724650" y="2187121"/>
            <a:ext cx="5113794" cy="608853"/>
          </a:xfrm>
          <a:prstGeom prst="wedgeRoundRectCallout">
            <a:avLst>
              <a:gd name="adj1" fmla="val 11795"/>
              <a:gd name="adj2" fmla="val -7922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Make sure you select the correct direction </a:t>
            </a:r>
            <a:r>
              <a:rPr lang="en-GB" sz="2000" b="1" dirty="0">
                <a:solidFill>
                  <a:srgbClr val="002060"/>
                </a:solidFill>
                <a:latin typeface="Century Gothic" panose="020B0502020202020204" pitchFamily="34" charset="0"/>
              </a:rPr>
              <a:t>(English to French).</a:t>
            </a:r>
            <a:endPar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7" name="TextBox 56">
            <a:extLst>
              <a:ext uri="{FF2B5EF4-FFF2-40B4-BE49-F238E27FC236}">
                <a16:creationId xmlns:a16="http://schemas.microsoft.com/office/drawing/2014/main" id="{362F825F-EDC1-453B-9073-766BEC8630D2}"/>
              </a:ext>
            </a:extLst>
          </p:cNvPr>
          <p:cNvSpPr txBox="1"/>
          <p:nvPr/>
        </p:nvSpPr>
        <p:spPr>
          <a:xfrm>
            <a:off x="3113597" y="4487719"/>
            <a:ext cx="516488"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nf</a:t>
            </a:r>
            <a:endParaRPr lang="en-GB"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61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3"/>
                                        </p:tgtEl>
                                      </p:cBhvr>
                                    </p:animEffect>
                                    <p:set>
                                      <p:cBhvr>
                                        <p:cTn id="17" dur="1" fill="hold">
                                          <p:stCondLst>
                                            <p:cond delay="499"/>
                                          </p:stCondLst>
                                        </p:cTn>
                                        <p:tgtEl>
                                          <p:spTgt spid="5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p:bldP spid="42" grpId="0"/>
      <p:bldP spid="43" grpId="0"/>
      <p:bldP spid="44" grpId="0"/>
      <p:bldP spid="45" grpId="0"/>
      <p:bldP spid="46" grpId="0"/>
      <p:bldP spid="47" grpId="0"/>
      <p:bldP spid="48" grpId="0"/>
      <p:bldP spid="49" grpId="0"/>
      <p:bldP spid="50" grpId="0"/>
      <p:bldP spid="51" grpId="0"/>
      <p:bldP spid="52" grpId="0"/>
      <p:bldP spid="54" grpId="0" animBg="1"/>
      <p:bldP spid="55" grpId="0" animBg="1"/>
      <p:bldP spid="56" grpId="0"/>
      <p:bldP spid="53" grpId="0" animBg="1"/>
      <p:bldP spid="53" grpId="1"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stomShape 1">
            <a:extLst>
              <a:ext uri="{FF2B5EF4-FFF2-40B4-BE49-F238E27FC236}">
                <a16:creationId xmlns:a16="http://schemas.microsoft.com/office/drawing/2014/main" id="{74503C82-F7B5-47BE-BCB4-4259B7700981}"/>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211" name="CustomShape 2"/>
          <p:cNvSpPr/>
          <p:nvPr/>
        </p:nvSpPr>
        <p:spPr>
          <a:xfrm>
            <a:off x="5254920" y="4998600"/>
            <a:ext cx="59544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2">
                    <a:lumMod val="25000"/>
                  </a:schemeClr>
                </a:solidFill>
                <a:latin typeface="Century Gothic" panose="020B0502020202020204" pitchFamily="34" charset="0"/>
              </a:rPr>
              <a:t>Au revoir !</a:t>
            </a:r>
          </a:p>
        </p:txBody>
      </p:sp>
      <p:pic>
        <p:nvPicPr>
          <p:cNvPr id="10" name="Picture 9" descr="A picture containing text, electronics, computer, display&#10;&#10;Description automatically generated">
            <a:extLst>
              <a:ext uri="{FF2B5EF4-FFF2-40B4-BE49-F238E27FC236}">
                <a16:creationId xmlns:a16="http://schemas.microsoft.com/office/drawing/2014/main" id="{17C22E2F-CBD6-4D67-8E52-6985005A9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67" y="382879"/>
            <a:ext cx="5084505" cy="4359018"/>
          </a:xfrm>
          <a:prstGeom prst="rect">
            <a:avLst/>
          </a:prstGeom>
        </p:spPr>
      </p:pic>
    </p:spTree>
    <p:extLst>
      <p:ext uri="{BB962C8B-B14F-4D97-AF65-F5344CB8AC3E}">
        <p14:creationId xmlns:p14="http://schemas.microsoft.com/office/powerpoint/2010/main" val="32888267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1420</Words>
  <Application>Microsoft Office PowerPoint</Application>
  <PresentationFormat>Widescreen</PresentationFormat>
  <Paragraphs>239</Paragraphs>
  <Slides>7</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vt:i4>
      </vt:variant>
    </vt:vector>
  </HeadingPairs>
  <TitlesOfParts>
    <vt:vector size="22" baseType="lpstr">
      <vt:lpstr>Arial</vt:lpstr>
      <vt:lpstr>Baguet Script</vt:lpstr>
      <vt:lpstr>Calibri</vt:lpstr>
      <vt:lpstr>Calibri Light</vt:lpstr>
      <vt:lpstr>Century Gothic</vt:lpstr>
      <vt:lpstr>Eras Demi ITC</vt:lpstr>
      <vt:lpstr>Modern Love</vt:lpstr>
      <vt:lpstr>Segoe Print</vt:lpstr>
      <vt:lpstr>Symbol</vt:lpstr>
      <vt:lpstr>Times New Roman</vt:lpstr>
      <vt:lpstr>Wingdings</vt:lpstr>
      <vt:lpstr>1_Office Theme</vt:lpstr>
      <vt:lpstr>Office Theme</vt:lpstr>
      <vt:lpstr>2_Office Theme</vt:lpstr>
      <vt:lpstr>3_Office Theme</vt:lpstr>
      <vt:lpstr>Describing me and others</vt:lpstr>
      <vt:lpstr>lire</vt:lpstr>
      <vt:lpstr>lire</vt:lpstr>
      <vt:lpstr>lire</vt:lpstr>
      <vt:lpstr>Using reference materials</vt:lpstr>
      <vt:lpstr>vocabulaire</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31</cp:revision>
  <dcterms:created xsi:type="dcterms:W3CDTF">2021-07-02T19:27:01Z</dcterms:created>
  <dcterms:modified xsi:type="dcterms:W3CDTF">2023-07-16T08:35:55Z</dcterms:modified>
</cp:coreProperties>
</file>