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0"/>
  </p:notesMasterIdLst>
  <p:sldIdLst>
    <p:sldId id="257" r:id="rId3"/>
    <p:sldId id="1090" r:id="rId4"/>
    <p:sldId id="1092" r:id="rId5"/>
    <p:sldId id="957" r:id="rId6"/>
    <p:sldId id="961" r:id="rId7"/>
    <p:sldId id="1088" r:id="rId8"/>
    <p:sldId id="10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9F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445" autoAdjust="0"/>
  </p:normalViewPr>
  <p:slideViewPr>
    <p:cSldViewPr snapToGrid="0">
      <p:cViewPr varScale="1">
        <p:scale>
          <a:sx n="44" d="100"/>
          <a:sy n="44" d="100"/>
        </p:scale>
        <p:origin x="52" y="2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12/08/2023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‹N›</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a:t>
            </a:r>
          </a:p>
          <a:p>
            <a:pPr marL="216000" indent="-216000">
              <a:lnSpc>
                <a:spcPct val="100000"/>
              </a:lnSpc>
            </a:pPr>
            <a:r>
              <a:rPr lang="en-GB" sz="1800" b="0" strike="noStrike" spc="-1" dirty="0">
                <a:solidFill>
                  <a:srgbClr val="000000"/>
                </a:solidFill>
                <a:latin typeface="Calibri"/>
                <a:ea typeface="Calibri"/>
              </a:rPr>
              <a:t>available under a Creative Commons license, no attribution required.</a:t>
            </a:r>
            <a:endParaRPr lang="en-GB" sz="1800" b="0" strike="noStrike" spc="-1" dirty="0">
              <a:latin typeface="Arial"/>
            </a:endParaRPr>
          </a:p>
          <a:p>
            <a:pPr marL="219710" indent="-219710">
              <a:spcAft>
                <a:spcPts val="0"/>
              </a:spcAft>
            </a:pPr>
            <a:endParaRPr lang="en-GB" sz="1800" b="1" dirty="0">
              <a:solidFill>
                <a:srgbClr val="000000"/>
              </a:solidFill>
              <a:effectLst/>
              <a:latin typeface="Calibri" panose="020F0502020204030204" pitchFamily="34" charset="0"/>
              <a:ea typeface="Calibri" panose="020F0502020204030204" pitchFamily="34"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The AUDIO version of the lesson material includes additional audio for the new language</a:t>
            </a:r>
            <a:endParaRPr lang="en-GB" sz="18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presented (phonics, vocabulary) and audio for the instructions on the slide.</a:t>
            </a:r>
            <a:endParaRPr lang="en-GB" sz="18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In addition, it includes VIDEO clips of the phonics and the phonics’ source words.  Pupils can be</a:t>
            </a:r>
            <a:endParaRPr lang="en-GB" sz="18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encouraged to look at the shape of the mouth/lips on</a:t>
            </a:r>
            <a:r>
              <a:rPr lang="en-GB" sz="1800" dirty="0">
                <a:effectLst/>
                <a:latin typeface="Times New Roman" panose="02020603050405020304" pitchFamily="18" charset="0"/>
                <a:ea typeface="Times New Roman" panose="02020603050405020304" pitchFamily="18" charset="0"/>
              </a:rPr>
              <a:t> </a:t>
            </a:r>
            <a:r>
              <a:rPr lang="en-GB" sz="1800" b="1" dirty="0">
                <a:solidFill>
                  <a:srgbClr val="000000"/>
                </a:solidFill>
                <a:effectLst/>
                <a:latin typeface="Calibri" panose="020F0502020204030204" pitchFamily="34" charset="0"/>
                <a:ea typeface="Calibri" panose="020F0502020204030204" pitchFamily="34" charset="0"/>
              </a:rPr>
              <a:t>slides where these appear, and try to copy</a:t>
            </a:r>
            <a:endParaRPr lang="en-GB" sz="18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it/them.</a:t>
            </a:r>
            <a:endParaRPr lang="en-GB" sz="1800" dirty="0">
              <a:effectLst/>
              <a:latin typeface="Times New Roman" panose="02020603050405020304" pitchFamily="18" charset="0"/>
              <a:ea typeface="Times New Roman" panose="02020603050405020304" pitchFamily="18" charset="0"/>
            </a:endParaRPr>
          </a:p>
          <a:p>
            <a:pPr marL="216000" indent="-216000">
              <a:lnSpc>
                <a:spcPct val="100000"/>
              </a:lnSpc>
            </a:pPr>
            <a:endParaRPr lang="en-GB" sz="18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strike="noStrike" spc="-1" dirty="0">
              <a:latin typeface="Arial"/>
            </a:endParaRPr>
          </a:p>
          <a:p>
            <a:pPr marL="21600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fr-FR" sz="1800" b="1" strike="noStrike" spc="-1" dirty="0">
                <a:solidFill>
                  <a:srgbClr val="002060"/>
                </a:solidFill>
                <a:latin typeface="Century Gothic"/>
                <a:ea typeface="Century Gothic"/>
              </a:rPr>
              <a:t>Revisit vocabulary</a:t>
            </a:r>
            <a:endParaRPr lang="fr-FR" sz="1800" b="0" strike="noStrike" spc="-1" dirty="0">
              <a:solidFill>
                <a:srgbClr val="002060"/>
              </a:solidFill>
              <a:latin typeface="Century Gothic"/>
              <a:ea typeface="Century Gothic"/>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i="0" strike="noStrike" spc="-1" dirty="0">
                <a:solidFill>
                  <a:srgbClr val="002060"/>
                </a:solidFill>
                <a:latin typeface="Century Gothic"/>
                <a:ea typeface="Century Gothic"/>
              </a:rPr>
              <a:t>Revisit 1</a:t>
            </a:r>
            <a:r>
              <a:rPr lang="fr-FR" sz="1800" b="0" i="0" strike="noStrike" spc="-1" dirty="0">
                <a:solidFill>
                  <a:srgbClr val="002060"/>
                </a:solidFill>
                <a:latin typeface="Century Gothic"/>
                <a:ea typeface="Century Gothic"/>
              </a:rPr>
              <a:t>: </a:t>
            </a:r>
            <a:r>
              <a:rPr lang="fr-FR" sz="1800" b="1" i="0" strike="noStrike" spc="-1" dirty="0">
                <a:solidFill>
                  <a:srgbClr val="002060"/>
                </a:solidFill>
                <a:latin typeface="Century Gothic"/>
                <a:ea typeface="Century Gothic"/>
              </a:rPr>
              <a:t>adorer </a:t>
            </a:r>
            <a:r>
              <a:rPr lang="fr-FR" sz="1800" b="0" i="0" strike="noStrike" spc="-1" dirty="0">
                <a:solidFill>
                  <a:srgbClr val="002060"/>
                </a:solidFill>
                <a:latin typeface="Century Gothic"/>
                <a:ea typeface="Century Gothic"/>
              </a:rPr>
              <a:t>[2322] </a:t>
            </a:r>
            <a:r>
              <a:rPr lang="fr-FR" sz="1800" b="1" i="0" strike="noStrike" spc="-1" dirty="0">
                <a:solidFill>
                  <a:srgbClr val="002060"/>
                </a:solidFill>
                <a:latin typeface="Century Gothic"/>
                <a:ea typeface="Century Gothic"/>
              </a:rPr>
              <a:t>apporter </a:t>
            </a:r>
            <a:r>
              <a:rPr lang="fr-FR" sz="1800" b="0" i="0" strike="noStrike" spc="-1" dirty="0">
                <a:solidFill>
                  <a:srgbClr val="002060"/>
                </a:solidFill>
                <a:latin typeface="Century Gothic"/>
                <a:ea typeface="Century Gothic"/>
              </a:rPr>
              <a:t>[339] </a:t>
            </a:r>
            <a:r>
              <a:rPr lang="fr-FR" sz="1800" b="1" i="0" strike="noStrike" spc="-1" dirty="0">
                <a:solidFill>
                  <a:srgbClr val="002060"/>
                </a:solidFill>
                <a:latin typeface="Century Gothic"/>
                <a:ea typeface="Century Gothic"/>
              </a:rPr>
              <a:t>détester </a:t>
            </a:r>
            <a:r>
              <a:rPr lang="fr-FR" sz="1800" b="0" i="0" strike="noStrike" spc="-1" dirty="0">
                <a:solidFill>
                  <a:srgbClr val="002060"/>
                </a:solidFill>
                <a:latin typeface="Century Gothic"/>
                <a:ea typeface="Century Gothic"/>
              </a:rPr>
              <a:t>[2898] </a:t>
            </a:r>
            <a:r>
              <a:rPr lang="fr-FR" sz="1800" b="1" i="0" strike="noStrike" spc="-1" dirty="0">
                <a:solidFill>
                  <a:srgbClr val="002060"/>
                </a:solidFill>
                <a:latin typeface="Century Gothic"/>
                <a:ea typeface="Century Gothic"/>
              </a:rPr>
              <a:t>matin </a:t>
            </a:r>
            <a:r>
              <a:rPr lang="fr-FR" sz="1800" b="0" i="0" strike="noStrike" spc="-1" dirty="0">
                <a:solidFill>
                  <a:srgbClr val="002060"/>
                </a:solidFill>
                <a:latin typeface="Century Gothic"/>
                <a:ea typeface="Century Gothic"/>
              </a:rPr>
              <a:t>[442] </a:t>
            </a:r>
            <a:r>
              <a:rPr lang="fr-FR" sz="1800" b="1" i="0" strike="noStrike" spc="-1" dirty="0">
                <a:solidFill>
                  <a:srgbClr val="002060"/>
                </a:solidFill>
                <a:latin typeface="Century Gothic"/>
                <a:ea typeface="Century Gothic"/>
              </a:rPr>
              <a:t>langue </a:t>
            </a:r>
            <a:r>
              <a:rPr lang="fr-FR" sz="1800" b="0" i="0" strike="noStrike" spc="-1" dirty="0">
                <a:solidFill>
                  <a:srgbClr val="002060"/>
                </a:solidFill>
                <a:latin typeface="Century Gothic"/>
                <a:ea typeface="Century Gothic"/>
              </a:rPr>
              <a:t>[712] </a:t>
            </a:r>
            <a:r>
              <a:rPr lang="fr-FR" sz="1800" b="1" i="0" strike="noStrike" spc="-1" dirty="0">
                <a:solidFill>
                  <a:srgbClr val="002060"/>
                </a:solidFill>
                <a:latin typeface="Century Gothic"/>
                <a:ea typeface="Century Gothic"/>
              </a:rPr>
              <a:t>les </a:t>
            </a:r>
            <a:r>
              <a:rPr lang="fr-FR" sz="1800" b="0" i="0" strike="noStrike" spc="-1" dirty="0">
                <a:solidFill>
                  <a:srgbClr val="002060"/>
                </a:solidFill>
                <a:latin typeface="Century Gothic"/>
                <a:ea typeface="Century Gothic"/>
              </a:rPr>
              <a:t>[1] </a:t>
            </a:r>
            <a:r>
              <a:rPr lang="fr-FR" sz="1800" b="1" i="0" strike="noStrike" spc="-1" dirty="0">
                <a:solidFill>
                  <a:srgbClr val="002060"/>
                </a:solidFill>
                <a:latin typeface="Century Gothic"/>
                <a:ea typeface="Century Gothic"/>
              </a:rPr>
              <a:t>merci </a:t>
            </a:r>
            <a:r>
              <a:rPr lang="fr-FR" sz="1800" b="0" i="0" strike="noStrike" spc="-1" dirty="0">
                <a:solidFill>
                  <a:srgbClr val="002060"/>
                </a:solidFill>
                <a:latin typeface="Century Gothic"/>
                <a:ea typeface="Century Gothic"/>
              </a:rPr>
              <a:t>[1070] </a:t>
            </a:r>
            <a:r>
              <a:rPr lang="fr-FR" sz="1800" b="1" i="0" strike="noStrike" spc="-1" dirty="0">
                <a:solidFill>
                  <a:srgbClr val="002060"/>
                </a:solidFill>
                <a:latin typeface="Century Gothic"/>
                <a:ea typeface="Century Gothic"/>
              </a:rPr>
              <a:t>de rien</a:t>
            </a:r>
            <a:r>
              <a:rPr lang="fr-FR" sz="1800" b="0" i="0" strike="noStrike" spc="-1" dirty="0">
                <a:solidFill>
                  <a:srgbClr val="002060"/>
                </a:solidFill>
                <a:latin typeface="Century Gothic"/>
                <a:ea typeface="Century Gothic"/>
              </a:rPr>
              <a:t> [n/a]</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i="0" strike="noStrike" spc="-1" dirty="0">
                <a:solidFill>
                  <a:srgbClr val="002060"/>
                </a:solidFill>
                <a:latin typeface="Century Gothic"/>
                <a:ea typeface="Century Gothic"/>
              </a:rPr>
              <a:t>Revisit 2:  groupe </a:t>
            </a:r>
            <a:r>
              <a:rPr lang="fr-FR" sz="1800" b="0" i="0" strike="noStrike" spc="-1" dirty="0">
                <a:solidFill>
                  <a:srgbClr val="002060"/>
                </a:solidFill>
                <a:latin typeface="Century Gothic"/>
                <a:ea typeface="Century Gothic"/>
              </a:rPr>
              <a:t>[187</a:t>
            </a:r>
            <a:r>
              <a:rPr lang="fr-FR" sz="1800" b="1" i="0" strike="noStrike" spc="-1" dirty="0">
                <a:solidFill>
                  <a:srgbClr val="002060"/>
                </a:solidFill>
                <a:latin typeface="Century Gothic"/>
                <a:ea typeface="Century Gothic"/>
              </a:rPr>
              <a:t>] liste </a:t>
            </a:r>
            <a:r>
              <a:rPr lang="fr-FR" sz="1800" b="0" i="0" strike="noStrike" spc="-1" dirty="0">
                <a:solidFill>
                  <a:srgbClr val="002060"/>
                </a:solidFill>
                <a:latin typeface="Century Gothic"/>
                <a:ea typeface="Century Gothic"/>
              </a:rPr>
              <a:t>[924] </a:t>
            </a:r>
            <a:r>
              <a:rPr lang="fr-FR" sz="1800" b="1" i="0" strike="noStrike" spc="-1" dirty="0">
                <a:solidFill>
                  <a:srgbClr val="002060"/>
                </a:solidFill>
                <a:latin typeface="Century Gothic"/>
                <a:ea typeface="Century Gothic"/>
              </a:rPr>
              <a:t>personne </a:t>
            </a:r>
            <a:r>
              <a:rPr lang="fr-FR" sz="1800" b="0" i="0" strike="noStrike" spc="-1" dirty="0">
                <a:solidFill>
                  <a:srgbClr val="002060"/>
                </a:solidFill>
                <a:latin typeface="Century Gothic"/>
                <a:ea typeface="Century Gothic"/>
              </a:rPr>
              <a:t>[84] </a:t>
            </a:r>
            <a:r>
              <a:rPr lang="fr-FR" sz="1800" b="1" i="0" strike="noStrike" spc="-1" dirty="0">
                <a:solidFill>
                  <a:srgbClr val="002060"/>
                </a:solidFill>
                <a:latin typeface="Century Gothic"/>
                <a:ea typeface="Century Gothic"/>
              </a:rPr>
              <a:t>très </a:t>
            </a:r>
            <a:r>
              <a:rPr lang="fr-FR" sz="1800" b="0" i="0" strike="noStrike" spc="-1" dirty="0">
                <a:solidFill>
                  <a:srgbClr val="002060"/>
                </a:solidFill>
                <a:latin typeface="Century Gothic"/>
                <a:ea typeface="Century Gothic"/>
              </a:rPr>
              <a:t>[66] </a:t>
            </a:r>
            <a:r>
              <a:rPr lang="fr-FR" sz="1800" b="1" i="0" strike="noStrike" spc="-1" dirty="0">
                <a:solidFill>
                  <a:srgbClr val="002060"/>
                </a:solidFill>
                <a:latin typeface="Century Gothic"/>
                <a:ea typeface="Century Gothic"/>
              </a:rPr>
              <a:t>beaucoup (de) </a:t>
            </a:r>
            <a:r>
              <a:rPr lang="fr-FR" sz="1800" b="0" i="0" strike="noStrike" spc="-1" dirty="0">
                <a:solidFill>
                  <a:srgbClr val="002060"/>
                </a:solidFill>
                <a:latin typeface="Century Gothic"/>
                <a:ea typeface="Century Gothic"/>
              </a:rPr>
              <a:t>[150]</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6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6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6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600" b="0" i="0" u="none" strike="noStrike" cap="none" dirty="0">
                <a:solidFill>
                  <a:schemeClr val="dk1"/>
                </a:solidFill>
                <a:effectLst/>
                <a:latin typeface="Century Gothic" panose="020B0502020202020204" pitchFamily="34" charset="0"/>
                <a:ea typeface="Calibri"/>
                <a:cs typeface="Calibri"/>
                <a:sym typeface="Calibri"/>
              </a:rPr>
              <a:t>London: Routledge.</a:t>
            </a:r>
          </a:p>
          <a:p>
            <a:pPr marL="216000" indent="-216000">
              <a:lnSpc>
                <a:spcPct val="100000"/>
              </a:lnSpc>
            </a:pPr>
            <a:endParaRPr lang="en-GB" sz="1600" b="0" strike="noStrike" spc="-1" dirty="0">
              <a:latin typeface="Aria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a:t>
            </a:r>
          </a:p>
          <a:p>
            <a:pPr marL="216000" indent="-216000">
              <a:lnSpc>
                <a:spcPct val="100000"/>
              </a:lnSpc>
            </a:pPr>
            <a:r>
              <a:rPr lang="en-GB" sz="1600" b="0" strike="noStrike" spc="-1" dirty="0">
                <a:solidFill>
                  <a:srgbClr val="000000"/>
                </a:solidFill>
                <a:latin typeface="Calibri"/>
                <a:ea typeface="Calibri"/>
              </a:rPr>
              <a:t>in the SOW and in the resources that first 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a:t>
            </a:r>
          </a:p>
          <a:p>
            <a:pPr marL="216000" indent="-216000">
              <a:lnSpc>
                <a:spcPct val="100000"/>
              </a:lnSpc>
            </a:pPr>
            <a:r>
              <a:rPr lang="en-GB" sz="1800" b="0" strike="noStrike" spc="-1" dirty="0">
                <a:solidFill>
                  <a:srgbClr val="000000"/>
                </a:solidFill>
                <a:latin typeface="Calibri"/>
                <a:ea typeface="Calibri"/>
              </a:rPr>
              <a:t>possible.</a:t>
            </a:r>
          </a:p>
          <a:p>
            <a:pPr marL="216000" indent="-216000">
              <a:lnSpc>
                <a:spcPct val="100000"/>
              </a:lnSpc>
            </a:pPr>
            <a:endParaRPr lang="en-GB" sz="1800" b="0" strike="noStrike" spc="-1" dirty="0">
              <a:solidFill>
                <a:srgbClr val="000000"/>
              </a:solidFill>
              <a:latin typeface="Calibri"/>
            </a:endParaRPr>
          </a:p>
          <a:p>
            <a:pPr marL="216000" indent="-216000">
              <a:lnSpc>
                <a:spcPct val="100000"/>
              </a:lnSpc>
            </a:pPr>
            <a:r>
              <a:rPr lang="en-GB" sz="1800" b="1" strike="noStrike" spc="-1" dirty="0">
                <a:solidFill>
                  <a:srgbClr val="000000"/>
                </a:solidFill>
                <a:latin typeface="Calibri"/>
              </a:rPr>
              <a:t>Frequency of unknown words and cognates</a:t>
            </a:r>
            <a:r>
              <a:rPr lang="en-GB" sz="1800" b="0" strike="noStrike" spc="-1" dirty="0">
                <a:solidFill>
                  <a:srgbClr val="000000"/>
                </a:solidFill>
                <a:latin typeface="Calibri"/>
              </a:rPr>
              <a:t>:</a:t>
            </a:r>
          </a:p>
          <a:p>
            <a:pPr marL="216000" indent="-216000">
              <a:lnSpc>
                <a:spcPct val="100000"/>
              </a:lnSpc>
            </a:pPr>
            <a:r>
              <a:rPr lang="en-GB" sz="1800" b="0" strike="noStrike" spc="-1" dirty="0" err="1">
                <a:latin typeface="Arial"/>
              </a:rPr>
              <a:t>poème</a:t>
            </a:r>
            <a:r>
              <a:rPr lang="en-GB" sz="1800" b="0" strike="noStrike" spc="-1" dirty="0">
                <a:latin typeface="Arial"/>
              </a:rPr>
              <a:t> [3031]</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8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8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8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800" b="0" i="0" u="none" strike="noStrike" cap="none" dirty="0">
                <a:solidFill>
                  <a:schemeClr val="dk1"/>
                </a:solidFill>
                <a:effectLst/>
                <a:latin typeface="Century Gothic" panose="020B0502020202020204" pitchFamily="34" charset="0"/>
                <a:ea typeface="Calibri"/>
                <a:cs typeface="Calibri"/>
                <a:sym typeface="Calibri"/>
              </a:rPr>
              <a:t>London: Routledge.</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15 minutes (over 3-4 follow up sessions this week)</a:t>
            </a:r>
            <a:endParaRPr lang="en-GB" sz="1200" b="1" baseline="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write their own version of the poem.</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endParaRPr lang="en-US" b="0" dirty="0"/>
          </a:p>
          <a:p>
            <a:pPr marL="228600" indent="-228600">
              <a:buAutoNum type="arabicPeriod"/>
            </a:pPr>
            <a:r>
              <a:rPr lang="en-GB" sz="1200" b="0" dirty="0">
                <a:solidFill>
                  <a:srgbClr val="002060"/>
                </a:solidFill>
                <a:latin typeface="Century Gothic" panose="020B0502020202020204" pitchFamily="34" charset="0"/>
              </a:rPr>
              <a:t>Tell pupils </a:t>
            </a:r>
            <a:r>
              <a:rPr lang="en-GB" b="0" dirty="0"/>
              <a:t>they are going to write their own version of the poem in French. Get them excited about this! </a:t>
            </a:r>
          </a:p>
          <a:p>
            <a:pPr marL="228600" indent="-228600">
              <a:buAutoNum type="arabicPeriod"/>
            </a:pPr>
            <a:r>
              <a:rPr lang="en-GB" baseline="0" dirty="0"/>
              <a:t>Click through the animations to model how to adapt a stanza. </a:t>
            </a:r>
          </a:p>
          <a:p>
            <a:endParaRPr lang="en-GB" baseline="0" dirty="0"/>
          </a:p>
          <a:p>
            <a:r>
              <a:rPr lang="en-GB" baseline="0" dirty="0"/>
              <a:t>There are easy and more challenging ways to do these variations on a theme.</a:t>
            </a:r>
            <a:br>
              <a:rPr lang="en-GB" baseline="0" dirty="0"/>
            </a:br>
            <a:r>
              <a:rPr lang="en-GB" baseline="0" dirty="0"/>
              <a:t>E.g.</a:t>
            </a:r>
            <a:br>
              <a:rPr lang="en-GB" baseline="0" dirty="0"/>
            </a:br>
            <a:r>
              <a:rPr lang="en-GB" baseline="0" dirty="0"/>
              <a:t>OR</a:t>
            </a:r>
            <a:br>
              <a:rPr lang="en-GB" baseline="0" dirty="0"/>
            </a:br>
            <a:r>
              <a:rPr lang="en-GB" baseline="0" dirty="0"/>
              <a:t>Choose two or three nouns (the animals OR the adjectives) </a:t>
            </a:r>
          </a:p>
          <a:p>
            <a:r>
              <a:rPr lang="en-GB" baseline="0" dirty="0"/>
              <a:t>OR</a:t>
            </a:r>
            <a:br>
              <a:rPr lang="en-GB" baseline="0" dirty="0"/>
            </a:br>
            <a:r>
              <a:rPr lang="en-GB" sz="1200" b="0" dirty="0">
                <a:solidFill>
                  <a:srgbClr val="002060"/>
                </a:solidFill>
                <a:latin typeface="Century Gothic" panose="020B0502020202020204" pitchFamily="34" charset="0"/>
              </a:rPr>
              <a:t>Change only one stanza</a:t>
            </a:r>
          </a:p>
          <a:p>
            <a:r>
              <a:rPr lang="en-GB" baseline="0" dirty="0"/>
              <a:t>OR</a:t>
            </a:r>
            <a:br>
              <a:rPr lang="en-GB" baseline="0" dirty="0"/>
            </a:br>
            <a:r>
              <a:rPr lang="en-GB" baseline="0" dirty="0"/>
              <a:t>Change everything except the essential structure (Remind them about the message of the poem. They could write about their different people in their lives and what makes them unique).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aseline="0" dirty="0"/>
              <a:t>Pupils can use ideas from the table, use KOs or a dictionary.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solidFill>
                  <a:srgbClr val="002060"/>
                </a:solidFill>
                <a:latin typeface="Century Gothic" panose="020B0502020202020204" pitchFamily="34" charset="0"/>
              </a:rPr>
              <a:t>NB. </a:t>
            </a:r>
            <a:r>
              <a:rPr lang="en-GB" sz="1200" b="0" dirty="0">
                <a:solidFill>
                  <a:srgbClr val="002060"/>
                </a:solidFill>
                <a:latin typeface="Century Gothic" panose="020B0502020202020204" pitchFamily="34" charset="0"/>
              </a:rPr>
              <a:t>This could be done as a collaborative writing exercise.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dirty="0">
              <a:solidFill>
                <a:srgbClr val="002060"/>
              </a:solidFill>
              <a:latin typeface="Century Gothic" panose="020B0502020202020204" pitchFamily="34" charset="0"/>
            </a:endParaRPr>
          </a:p>
          <a:p>
            <a:pPr marL="720" indent="0">
              <a:lnSpc>
                <a:spcPct val="100000"/>
              </a:lnSpc>
              <a:buNone/>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4672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20" indent="0">
              <a:lnSpc>
                <a:spcPct val="100000"/>
              </a:lnSpc>
              <a:buNone/>
            </a:pPr>
            <a:r>
              <a:rPr lang="en-GB" sz="1200" b="0" strike="noStrike" spc="-1" dirty="0">
                <a:latin typeface="Arial"/>
              </a:rPr>
              <a:t>Ideas for which words to consider changing.</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6227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487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French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150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7377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993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F340-EA7B-7FD3-0A36-0727DE2DA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CCC28F-D670-B60E-79C5-DB301C120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DE2BCA-F2DD-30ED-6903-1EB554C45F25}"/>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5" name="Footer Placeholder 4">
            <a:extLst>
              <a:ext uri="{FF2B5EF4-FFF2-40B4-BE49-F238E27FC236}">
                <a16:creationId xmlns:a16="http://schemas.microsoft.com/office/drawing/2014/main" id="{85B780C8-F64E-7583-0BB1-5B59D55F7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CF709-97E0-ADE7-4F39-304A4732E900}"/>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383008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0C4-5121-3E8F-530C-DB76B1197B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F33A1E-D437-7953-581B-F09688A54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CAE8-5665-5A3E-9C71-AB292605CDC8}"/>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5" name="Footer Placeholder 4">
            <a:extLst>
              <a:ext uri="{FF2B5EF4-FFF2-40B4-BE49-F238E27FC236}">
                <a16:creationId xmlns:a16="http://schemas.microsoft.com/office/drawing/2014/main" id="{EE499E52-CCFA-555B-7F86-9E5868C8B7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C0C0C-2D81-12C4-62AF-699836DABCE6}"/>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2045618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A55-5299-A4EB-0C38-5E6459F7C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0CB469-2FFA-818D-EA01-16BD0A33A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9449A-339B-1876-C5F4-F683D135FEED}"/>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5" name="Footer Placeholder 4">
            <a:extLst>
              <a:ext uri="{FF2B5EF4-FFF2-40B4-BE49-F238E27FC236}">
                <a16:creationId xmlns:a16="http://schemas.microsoft.com/office/drawing/2014/main" id="{751D8824-2B13-282C-C19B-002F9F849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6D815-B683-8A10-0246-A995F70B1ECF}"/>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253628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9D8-C36B-BEBF-32CC-DEA81A012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CEB5BE-2E3A-055A-320C-5AC1CBF2F8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4C61BF-E136-F6C7-7479-4DE5CF147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C2AC06-415C-4CDB-046B-6262609777AA}"/>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6" name="Footer Placeholder 5">
            <a:extLst>
              <a:ext uri="{FF2B5EF4-FFF2-40B4-BE49-F238E27FC236}">
                <a16:creationId xmlns:a16="http://schemas.microsoft.com/office/drawing/2014/main" id="{52EFDFF6-00AB-1C47-45FD-1083BFB06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72E3A-A258-0BC9-E561-4D322AEB909D}"/>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2185439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9C92-9468-07AA-76E4-32FFE29059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EA666-FB94-9918-929B-BD9701B2A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51EF4-7322-3EC7-C747-4A5DB233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51969A-BEC8-AA0F-4633-9AEC1E14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F12D2-37D4-1193-C4B3-D8976F35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0AA4D-8BC7-EE5F-4D8F-8A67D6E9B35A}"/>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8" name="Footer Placeholder 7">
            <a:extLst>
              <a:ext uri="{FF2B5EF4-FFF2-40B4-BE49-F238E27FC236}">
                <a16:creationId xmlns:a16="http://schemas.microsoft.com/office/drawing/2014/main" id="{D546D8C9-BD54-1D19-E183-BEA64657DD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923C0C-0D87-A8D4-8695-C211F6BF5D86}"/>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228781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196-C094-96FE-F553-8AA32C836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5A5DB-DFC3-A0CF-6441-7D3B49F9537F}"/>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4" name="Footer Placeholder 3">
            <a:extLst>
              <a:ext uri="{FF2B5EF4-FFF2-40B4-BE49-F238E27FC236}">
                <a16:creationId xmlns:a16="http://schemas.microsoft.com/office/drawing/2014/main" id="{6F3075C9-69E2-0430-4892-1C1848E1E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876283-11FA-A0E0-9102-BFE7B5C489E2}"/>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2513007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0B6A6-B4C9-0328-9580-E8FF0639E335}"/>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3" name="Footer Placeholder 2">
            <a:extLst>
              <a:ext uri="{FF2B5EF4-FFF2-40B4-BE49-F238E27FC236}">
                <a16:creationId xmlns:a16="http://schemas.microsoft.com/office/drawing/2014/main" id="{AAF20468-DF1C-8B08-1E96-74697F777B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2F18B-F78D-DBC9-F1F8-4736AE99523A}"/>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342620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5D11-2BC6-3E72-65F7-E503F76CF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0D5AFF-B80E-9F3E-9452-94D44E907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737E9C-1789-79BA-077D-A191651A1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B69F7-DC88-435E-A422-645285C006D6}"/>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6" name="Footer Placeholder 5">
            <a:extLst>
              <a:ext uri="{FF2B5EF4-FFF2-40B4-BE49-F238E27FC236}">
                <a16:creationId xmlns:a16="http://schemas.microsoft.com/office/drawing/2014/main" id="{1FD36DB2-F24E-F80D-F0B1-D93D7CCC7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B75389-88A9-3DE6-8A49-D636D9FB74E2}"/>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1998846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93A-E966-0F85-C516-A2E64B6ED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4CA5F-D785-0919-9422-4849C6A1E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30D73D-1D30-06DD-6529-8073A0BBB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2DA33-6ED2-071A-4271-D8A345889583}"/>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6" name="Footer Placeholder 5">
            <a:extLst>
              <a:ext uri="{FF2B5EF4-FFF2-40B4-BE49-F238E27FC236}">
                <a16:creationId xmlns:a16="http://schemas.microsoft.com/office/drawing/2014/main" id="{57D90530-77DF-C337-A3B4-9C5D2BDE3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99ACD-87FB-1769-4E86-B57505533BCC}"/>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323428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D8D6-1F10-12EE-078B-EB5D6E7B2D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3B5C9-D47D-1609-4984-910D81CC3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A12F1-9940-8D98-5134-DC79BD81AEB0}"/>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5" name="Footer Placeholder 4">
            <a:extLst>
              <a:ext uri="{FF2B5EF4-FFF2-40B4-BE49-F238E27FC236}">
                <a16:creationId xmlns:a16="http://schemas.microsoft.com/office/drawing/2014/main" id="{4185284B-AA73-6EE7-FCD7-BE4ED8871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3964E-7AA5-1F07-B1BA-F57B75978756}"/>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151502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88445-8241-0752-C036-BF4558A6E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D2583-4070-F226-4593-7729A1650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B0391-A0C0-6389-41F8-261EDEF4D36C}"/>
              </a:ext>
            </a:extLst>
          </p:cNvPr>
          <p:cNvSpPr>
            <a:spLocks noGrp="1"/>
          </p:cNvSpPr>
          <p:nvPr>
            <p:ph type="dt" sz="half" idx="10"/>
          </p:nvPr>
        </p:nvSpPr>
        <p:spPr/>
        <p:txBody>
          <a:bodyPr/>
          <a:lstStyle/>
          <a:p>
            <a:fld id="{A8917CB0-DB1D-4469-8CAE-F10651DAD1E7}" type="datetimeFigureOut">
              <a:rPr lang="en-GB" smtClean="0"/>
              <a:t>12/08/2023</a:t>
            </a:fld>
            <a:endParaRPr lang="en-GB"/>
          </a:p>
        </p:txBody>
      </p:sp>
      <p:sp>
        <p:nvSpPr>
          <p:cNvPr id="5" name="Footer Placeholder 4">
            <a:extLst>
              <a:ext uri="{FF2B5EF4-FFF2-40B4-BE49-F238E27FC236}">
                <a16:creationId xmlns:a16="http://schemas.microsoft.com/office/drawing/2014/main" id="{8549E29B-2976-B36F-F882-8C114E916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372A6-0007-33FB-0226-EBCC880B788F}"/>
              </a:ext>
            </a:extLst>
          </p:cNvPr>
          <p:cNvSpPr>
            <a:spLocks noGrp="1"/>
          </p:cNvSpPr>
          <p:nvPr>
            <p:ph type="sldNum" sz="quarter" idx="12"/>
          </p:nvPr>
        </p:nvSpPr>
        <p:spPr/>
        <p:txBody>
          <a:bodyPr/>
          <a:lstStyle/>
          <a:p>
            <a:fld id="{CC5DD316-AE0A-4637-A51B-6D45426323F8}" type="slidenum">
              <a:rPr lang="en-GB" smtClean="0"/>
              <a:t>‹N›</a:t>
            </a:fld>
            <a:endParaRPr lang="en-GB"/>
          </a:p>
        </p:txBody>
      </p:sp>
    </p:spTree>
    <p:extLst>
      <p:ext uri="{BB962C8B-B14F-4D97-AF65-F5344CB8AC3E}">
        <p14:creationId xmlns:p14="http://schemas.microsoft.com/office/powerpoint/2010/main" val="263991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3D934-21AB-3404-6D6A-37F3EDE5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3741C-6B81-5370-9C5F-4220E78C4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105E4-845A-EA28-E111-8964312A0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17CB0-DB1D-4469-8CAE-F10651DAD1E7}" type="datetimeFigureOut">
              <a:rPr lang="en-GB" smtClean="0"/>
              <a:t>12/08/2023</a:t>
            </a:fld>
            <a:endParaRPr lang="en-GB"/>
          </a:p>
        </p:txBody>
      </p:sp>
      <p:sp>
        <p:nvSpPr>
          <p:cNvPr id="5" name="Footer Placeholder 4">
            <a:extLst>
              <a:ext uri="{FF2B5EF4-FFF2-40B4-BE49-F238E27FC236}">
                <a16:creationId xmlns:a16="http://schemas.microsoft.com/office/drawing/2014/main" id="{9E1B26C8-41FF-1EC9-D43A-DCCDD25AE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C1157-486A-3979-5676-B637929CB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DD316-AE0A-4637-A51B-6D45426323F8}" type="slidenum">
              <a:rPr lang="en-GB" smtClean="0"/>
              <a:t>‹N›</a:t>
            </a:fld>
            <a:endParaRPr lang="en-GB"/>
          </a:p>
        </p:txBody>
      </p:sp>
    </p:spTree>
    <p:extLst>
      <p:ext uri="{BB962C8B-B14F-4D97-AF65-F5344CB8AC3E}">
        <p14:creationId xmlns:p14="http://schemas.microsoft.com/office/powerpoint/2010/main" val="26699960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gif"/><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audio" Target="../media/audio2.wav"/><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audio" Target="../media/audio1.wav"/><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8E65F3BF-D1B3-4F7A-AAC8-255D93C5F38F}"/>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chemeClr val="tx2">
                    <a:lumMod val="25000"/>
                  </a:scheme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chemeClr val="tx2">
                  <a:lumMod val="25000"/>
                </a:scheme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chemeClr val="tx2">
                    <a:lumMod val="25000"/>
                  </a:schemeClr>
                </a:solidFill>
                <a:latin typeface="Century Gothic"/>
                <a:ea typeface="Century Gothic"/>
                <a:cs typeface="Century Gothic"/>
                <a:sym typeface="Century Gothic"/>
              </a:rPr>
              <a:t>Describing me and others</a:t>
            </a:r>
            <a:br>
              <a:rPr lang="en-GB" sz="3600" dirty="0">
                <a:solidFill>
                  <a:srgbClr val="002060"/>
                </a:solidFill>
                <a:latin typeface="Arial"/>
                <a:cs typeface="Arial"/>
                <a:sym typeface="Arial"/>
              </a:rPr>
            </a:br>
            <a:endParaRPr lang="en-GB" sz="3600" dirty="0">
              <a:solidFill>
                <a:srgbClr val="002060"/>
              </a:solidFil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8F0C2F7A-216B-43A8-A849-7A82598C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20" y="193370"/>
            <a:ext cx="5084505" cy="4359018"/>
          </a:xfrm>
          <a:prstGeom prst="rect">
            <a:avLst/>
          </a:prstGeom>
        </p:spPr>
      </p:pic>
      <p:pic>
        <p:nvPicPr>
          <p:cNvPr id="7" name="Picture 6">
            <a:extLst>
              <a:ext uri="{FF2B5EF4-FFF2-40B4-BE49-F238E27FC236}">
                <a16:creationId xmlns:a16="http://schemas.microsoft.com/office/drawing/2014/main" id="{2143CDCD-35AC-4E88-8931-274BB05CBB01}"/>
              </a:ext>
            </a:extLst>
          </p:cNvPr>
          <p:cNvPicPr>
            <a:picLocks noChangeAspect="1"/>
          </p:cNvPicPr>
          <p:nvPr/>
        </p:nvPicPr>
        <p:blipFill>
          <a:blip r:embed="rId4"/>
          <a:stretch>
            <a:fillRect/>
          </a:stretch>
        </p:blipFill>
        <p:spPr>
          <a:xfrm>
            <a:off x="610282" y="3744667"/>
            <a:ext cx="3058421" cy="940929"/>
          </a:xfrm>
          <a:prstGeom prst="rect">
            <a:avLst/>
          </a:prstGeom>
        </p:spPr>
      </p:pic>
      <p:grpSp>
        <p:nvGrpSpPr>
          <p:cNvPr id="8" name="Group 7">
            <a:extLst>
              <a:ext uri="{FF2B5EF4-FFF2-40B4-BE49-F238E27FC236}">
                <a16:creationId xmlns:a16="http://schemas.microsoft.com/office/drawing/2014/main" id="{9DA26677-DB48-4E30-92FC-73F748172C6E}"/>
              </a:ext>
            </a:extLst>
          </p:cNvPr>
          <p:cNvGrpSpPr/>
          <p:nvPr/>
        </p:nvGrpSpPr>
        <p:grpSpPr>
          <a:xfrm>
            <a:off x="-744" y="2293466"/>
            <a:ext cx="4350984" cy="1735543"/>
            <a:chOff x="-123142" y="3064818"/>
            <a:chExt cx="4350984" cy="1735543"/>
          </a:xfrm>
        </p:grpSpPr>
        <p:pic>
          <p:nvPicPr>
            <p:cNvPr id="9" name="Picture 2" descr="Free Scroll Roll vector and picture">
              <a:extLst>
                <a:ext uri="{FF2B5EF4-FFF2-40B4-BE49-F238E27FC236}">
                  <a16:creationId xmlns:a16="http://schemas.microsoft.com/office/drawing/2014/main" id="{464DA9D8-4030-4753-9AAF-E80B3B72A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08" y="3064818"/>
              <a:ext cx="3471085" cy="173554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1;p2">
              <a:extLst>
                <a:ext uri="{FF2B5EF4-FFF2-40B4-BE49-F238E27FC236}">
                  <a16:creationId xmlns:a16="http://schemas.microsoft.com/office/drawing/2014/main" id="{980A568C-AE96-424F-982D-7CCCFD1BAA84}"/>
                </a:ext>
              </a:extLst>
            </p:cNvPr>
            <p:cNvSpPr txBox="1"/>
            <p:nvPr/>
          </p:nvSpPr>
          <p:spPr>
            <a:xfrm>
              <a:off x="-123142" y="3470944"/>
              <a:ext cx="4350984"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FFFFFF"/>
                </a:buClr>
                <a:buSzPts val="2800"/>
              </a:pPr>
              <a:r>
                <a:rPr lang="en-GB" sz="5400" b="1" dirty="0">
                  <a:solidFill>
                    <a:srgbClr val="604900"/>
                  </a:solidFill>
                  <a:latin typeface="Baguet Script" panose="00000500000000000000" pitchFamily="2" charset="0"/>
                  <a:ea typeface="Century Gothic"/>
                  <a:cs typeface="Century Gothic"/>
                  <a:sym typeface="Century Gothic"/>
                </a:rPr>
                <a:t>Un </a:t>
              </a:r>
              <a:r>
                <a:rPr lang="en-GB" sz="5400" b="1" dirty="0" err="1">
                  <a:solidFill>
                    <a:srgbClr val="604900"/>
                  </a:solidFill>
                  <a:latin typeface="Baguet Script" panose="00000500000000000000" pitchFamily="2" charset="0"/>
                  <a:ea typeface="Century Gothic"/>
                  <a:cs typeface="Century Gothic"/>
                  <a:sym typeface="Century Gothic"/>
                </a:rPr>
                <a:t>poème</a:t>
              </a:r>
              <a:endParaRPr lang="en-GB" sz="5400" b="1" i="0" u="none" strike="noStrike" cap="none" dirty="0">
                <a:solidFill>
                  <a:srgbClr val="604900"/>
                </a:solidFill>
                <a:latin typeface="Baguet Script" panose="00000500000000000000" pitchFamily="2" charset="0"/>
                <a:ea typeface="Century Gothic"/>
                <a:cs typeface="Century Gothic"/>
                <a:sym typeface="Century Gothic"/>
              </a:endParaRPr>
            </a:p>
          </p:txBody>
        </p:sp>
      </p:grpSp>
      <p:sp>
        <p:nvSpPr>
          <p:cNvPr id="12" name="TextBox 11">
            <a:extLst>
              <a:ext uri="{FF2B5EF4-FFF2-40B4-BE49-F238E27FC236}">
                <a16:creationId xmlns:a16="http://schemas.microsoft.com/office/drawing/2014/main" id="{9B2489C3-32E7-4F3C-AE42-7403D9FA5FB0}"/>
              </a:ext>
            </a:extLst>
          </p:cNvPr>
          <p:cNvSpPr txBox="1"/>
          <p:nvPr/>
        </p:nvSpPr>
        <p:spPr>
          <a:xfrm>
            <a:off x="9678390" y="6485200"/>
            <a:ext cx="251361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1 </a:t>
            </a:r>
            <a:endParaRPr lang="es-AR" sz="3200" dirty="0">
              <a:solidFill>
                <a:srgbClr val="002060"/>
              </a:solidFill>
            </a:endParaRPr>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6149" y="-63937"/>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4152764" y="138448"/>
            <a:ext cx="3938690" cy="508626"/>
          </a:xfrm>
          <a:prstGeom prst="wedgeRoundRectCallout">
            <a:avLst>
              <a:gd name="adj1" fmla="val -56180"/>
              <a:gd name="adj2" fmla="val 5001"/>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mn-ea"/>
                <a:cs typeface="+mn-cs"/>
              </a:rPr>
              <a:t>Adapte</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rPr>
              <a:t> le </a:t>
            </a: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mn-ea"/>
                <a:cs typeface="+mn-cs"/>
              </a:rPr>
              <a:t>poème</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rPr>
              <a:t>.</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9F8E16A0-D891-D50E-A2DB-685EED8D0EA2}"/>
              </a:ext>
            </a:extLst>
          </p:cNvPr>
          <p:cNvSpPr txBox="1"/>
          <p:nvPr/>
        </p:nvSpPr>
        <p:spPr>
          <a:xfrm>
            <a:off x="4224" y="1387358"/>
            <a:ext cx="6124754" cy="4048288"/>
          </a:xfrm>
          <a:prstGeom prst="rect">
            <a:avLst/>
          </a:prstGeom>
          <a:solidFill>
            <a:srgbClr val="EFF9FB"/>
          </a:solidFill>
        </p:spPr>
        <p:txBody>
          <a:bodyPr wrap="square">
            <a:spAutoFit/>
          </a:bodyPr>
          <a:lstStyle/>
          <a:p>
            <a:pPr lvl="0">
              <a:lnSpc>
                <a:spcPct val="200000"/>
              </a:lnSpc>
              <a:defRPr/>
            </a:pPr>
            <a:r>
              <a:rPr lang="fr-FR" sz="2200" u="sng" dirty="0">
                <a:solidFill>
                  <a:srgbClr val="002060"/>
                </a:solidFill>
                <a:latin typeface="Century Gothic" panose="020B0502020202020204" pitchFamily="34" charset="0"/>
              </a:rPr>
              <a:t>La</a:t>
            </a:r>
            <a:r>
              <a:rPr lang="fr-FR" sz="2200" dirty="0">
                <a:solidFill>
                  <a:srgbClr val="002060"/>
                </a:solidFill>
                <a:latin typeface="Century Gothic" panose="020B0502020202020204" pitchFamily="34" charset="0"/>
              </a:rPr>
              <a:t> </a:t>
            </a:r>
            <a:r>
              <a:rPr lang="fr-FR" sz="2200" u="sng" dirty="0">
                <a:solidFill>
                  <a:srgbClr val="002060"/>
                </a:solidFill>
                <a:latin typeface="Century Gothic" panose="020B0502020202020204" pitchFamily="34" charset="0"/>
              </a:rPr>
              <a:t>panthère</a:t>
            </a:r>
            <a:r>
              <a:rPr lang="fr-FR" sz="2200" dirty="0">
                <a:solidFill>
                  <a:srgbClr val="002060"/>
                </a:solidFill>
                <a:latin typeface="Century Gothic" panose="020B0502020202020204" pitchFamily="34" charset="0"/>
              </a:rPr>
              <a:t> est  </a:t>
            </a:r>
            <a:r>
              <a:rPr lang="fr-FR" sz="2200" u="sng" dirty="0">
                <a:solidFill>
                  <a:srgbClr val="002060"/>
                </a:solidFill>
                <a:latin typeface="Century Gothic" panose="020B0502020202020204" pitchFamily="34" charset="0"/>
              </a:rPr>
              <a:t>noire</a:t>
            </a:r>
            <a:r>
              <a:rPr lang="fr-FR" sz="2200" dirty="0">
                <a:solidFill>
                  <a:srgbClr val="002060"/>
                </a:solidFill>
                <a:latin typeface="Century Gothic" panose="020B0502020202020204" pitchFamily="34" charset="0"/>
              </a:rPr>
              <a:t>  comme </a:t>
            </a:r>
            <a:r>
              <a:rPr lang="fr-FR" sz="2200" u="sng" dirty="0">
                <a:solidFill>
                  <a:srgbClr val="002060"/>
                </a:solidFill>
                <a:latin typeface="Century Gothic" panose="020B0502020202020204" pitchFamily="34" charset="0"/>
              </a:rPr>
              <a:t>le charbon</a:t>
            </a:r>
            <a:r>
              <a:rPr lang="fr-FR" sz="2200" dirty="0">
                <a:solidFill>
                  <a:srgbClr val="002060"/>
                </a:solidFill>
                <a:latin typeface="Century Gothic" panose="020B0502020202020204" pitchFamily="34" charset="0"/>
              </a:rPr>
              <a:t>.</a:t>
            </a:r>
          </a:p>
          <a:p>
            <a:pPr lvl="0">
              <a:lnSpc>
                <a:spcPct val="200000"/>
              </a:lnSpc>
              <a:defRPr/>
            </a:pPr>
            <a:r>
              <a:rPr lang="fr-FR" sz="2200" dirty="0">
                <a:solidFill>
                  <a:srgbClr val="002060"/>
                </a:solidFill>
                <a:latin typeface="Century Gothic" panose="020B0502020202020204" pitchFamily="34" charset="0"/>
              </a:rPr>
              <a:t>Quand elle a peur ou froid,</a:t>
            </a:r>
          </a:p>
          <a:p>
            <a:pPr lvl="0">
              <a:lnSpc>
                <a:spcPct val="200000"/>
              </a:lnSpc>
              <a:defRPr/>
            </a:pPr>
            <a:r>
              <a:rPr lang="fr-FR" sz="2200" dirty="0">
                <a:solidFill>
                  <a:srgbClr val="002060"/>
                </a:solidFill>
                <a:latin typeface="Century Gothic" panose="020B0502020202020204" pitchFamily="34" charset="0"/>
              </a:rPr>
              <a:t>sa couleur ne change pas,</a:t>
            </a:r>
          </a:p>
          <a:p>
            <a:pPr lvl="0">
              <a:lnSpc>
                <a:spcPct val="200000"/>
              </a:lnSpc>
              <a:defRPr/>
            </a:pPr>
            <a:r>
              <a:rPr lang="fr-FR" sz="2200" dirty="0">
                <a:solidFill>
                  <a:srgbClr val="002060"/>
                </a:solidFill>
                <a:latin typeface="Century Gothic" panose="020B0502020202020204" pitchFamily="34" charset="0"/>
              </a:rPr>
              <a:t>mais elle est    </a:t>
            </a:r>
            <a:r>
              <a:rPr lang="fr-FR" sz="2200" u="sng" dirty="0">
                <a:solidFill>
                  <a:srgbClr val="002060"/>
                </a:solidFill>
                <a:latin typeface="Century Gothic" panose="020B0502020202020204" pitchFamily="34" charset="0"/>
              </a:rPr>
              <a:t>rapide</a:t>
            </a:r>
            <a:r>
              <a:rPr lang="fr-FR" sz="2200" dirty="0">
                <a:solidFill>
                  <a:srgbClr val="002060"/>
                </a:solidFill>
                <a:latin typeface="Century Gothic" panose="020B0502020202020204" pitchFamily="34" charset="0"/>
              </a:rPr>
              <a:t>    comme </a:t>
            </a:r>
            <a:r>
              <a:rPr lang="fr-FR" sz="2200" u="sng" dirty="0">
                <a:solidFill>
                  <a:srgbClr val="002060"/>
                </a:solidFill>
                <a:latin typeface="Century Gothic" panose="020B0502020202020204" pitchFamily="34" charset="0"/>
              </a:rPr>
              <a:t>un avion</a:t>
            </a:r>
            <a:r>
              <a:rPr lang="fr-FR" sz="2200" dirty="0">
                <a:solidFill>
                  <a:srgbClr val="002060"/>
                </a:solidFill>
                <a:latin typeface="Century Gothic" panose="020B0502020202020204" pitchFamily="34" charset="0"/>
              </a:rPr>
              <a:t>.</a:t>
            </a:r>
          </a:p>
          <a:p>
            <a:pPr lvl="0">
              <a:lnSpc>
                <a:spcPct val="200000"/>
              </a:lnSpc>
              <a:defRPr/>
            </a:pPr>
            <a:r>
              <a:rPr lang="fr-FR" sz="2200" dirty="0">
                <a:solidFill>
                  <a:srgbClr val="002060"/>
                </a:solidFill>
                <a:latin typeface="Century Gothic" panose="020B0502020202020204" pitchFamily="34" charset="0"/>
              </a:rPr>
              <a:t>La panthère est unique et spéciale.</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12" name="Table 3">
            <a:extLst>
              <a:ext uri="{FF2B5EF4-FFF2-40B4-BE49-F238E27FC236}">
                <a16:creationId xmlns:a16="http://schemas.microsoft.com/office/drawing/2014/main" id="{3EFC032F-044F-CE0D-0B94-0B40EA2C2201}"/>
              </a:ext>
            </a:extLst>
          </p:cNvPr>
          <p:cNvGraphicFramePr>
            <a:graphicFrameLocks noGrp="1"/>
          </p:cNvGraphicFramePr>
          <p:nvPr>
            <p:extLst>
              <p:ext uri="{D42A27DB-BD31-4B8C-83A1-F6EECF244321}">
                <p14:modId xmlns:p14="http://schemas.microsoft.com/office/powerpoint/2010/main" val="2290494355"/>
              </p:ext>
            </p:extLst>
          </p:nvPr>
        </p:nvGraphicFramePr>
        <p:xfrm>
          <a:off x="6234545" y="1365463"/>
          <a:ext cx="5957455" cy="5394960"/>
        </p:xfrm>
        <a:graphic>
          <a:graphicData uri="http://schemas.openxmlformats.org/drawingml/2006/table">
            <a:tbl>
              <a:tblPr firstRow="1" bandRow="1">
                <a:tableStyleId>{5940675A-B579-460E-94D1-54222C63F5DA}</a:tableStyleId>
              </a:tblPr>
              <a:tblGrid>
                <a:gridCol w="1438719">
                  <a:extLst>
                    <a:ext uri="{9D8B030D-6E8A-4147-A177-3AD203B41FA5}">
                      <a16:colId xmlns:a16="http://schemas.microsoft.com/office/drawing/2014/main" val="3879200968"/>
                    </a:ext>
                  </a:extLst>
                </a:gridCol>
                <a:gridCol w="4518736">
                  <a:extLst>
                    <a:ext uri="{9D8B030D-6E8A-4147-A177-3AD203B41FA5}">
                      <a16:colId xmlns:a16="http://schemas.microsoft.com/office/drawing/2014/main" val="3474370614"/>
                    </a:ext>
                  </a:extLst>
                </a:gridCol>
              </a:tblGrid>
              <a:tr h="1409361">
                <a:tc>
                  <a:txBody>
                    <a:bodyPr/>
                    <a:lstStyle/>
                    <a:p>
                      <a:pPr algn="ctr"/>
                      <a:r>
                        <a:rPr lang="en-GB" sz="2400" b="1" dirty="0">
                          <a:solidFill>
                            <a:srgbClr val="002060"/>
                          </a:solidFill>
                          <a:latin typeface="Century Gothic" panose="020B0502020202020204" pitchFamily="34" charset="0"/>
                        </a:rPr>
                        <a:t>animal</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18921"/>
                  </a:ext>
                </a:extLst>
              </a:tr>
              <a:tr h="1409361">
                <a:tc>
                  <a:txBody>
                    <a:bodyPr/>
                    <a:lstStyle/>
                    <a:p>
                      <a:pPr algn="ctr"/>
                      <a:r>
                        <a:rPr lang="en-GB" sz="2400" b="1" dirty="0">
                          <a:solidFill>
                            <a:srgbClr val="002060"/>
                          </a:solidFill>
                          <a:latin typeface="Century Gothic" panose="020B0502020202020204" pitchFamily="34" charset="0"/>
                        </a:rPr>
                        <a:t>chose</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285161"/>
                  </a:ext>
                </a:extLst>
              </a:tr>
              <a:tr h="1409361">
                <a:tc>
                  <a:txBody>
                    <a:bodyPr/>
                    <a:lstStyle/>
                    <a:p>
                      <a:pPr algn="ctr"/>
                      <a:r>
                        <a:rPr lang="en-GB" sz="2400" b="1" dirty="0" err="1">
                          <a:solidFill>
                            <a:srgbClr val="002060"/>
                          </a:solidFill>
                          <a:latin typeface="Century Gothic" panose="020B0502020202020204" pitchFamily="34" charset="0"/>
                        </a:rPr>
                        <a:t>adjectif</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86655"/>
                  </a:ext>
                </a:extLst>
              </a:tr>
            </a:tbl>
          </a:graphicData>
        </a:graphic>
      </p:graphicFrame>
      <p:pic>
        <p:nvPicPr>
          <p:cNvPr id="15" name="Picture 14" descr="Shape, circle&#10;&#10;Description automatically generated">
            <a:extLst>
              <a:ext uri="{FF2B5EF4-FFF2-40B4-BE49-F238E27FC236}">
                <a16:creationId xmlns:a16="http://schemas.microsoft.com/office/drawing/2014/main" id="{1E494054-DC87-BE09-C00A-F6264503C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5831" y="1894514"/>
            <a:ext cx="473686" cy="23684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62BCFB0-5AEE-011F-50B0-966561A51A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5982" y="1775255"/>
            <a:ext cx="288385" cy="51995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695E56F-FA70-1453-675C-20AF8726F7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966861" y="1459759"/>
            <a:ext cx="535222" cy="28339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C30D805-4771-50C4-8109-04BE12DF5F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5099" y="2183777"/>
            <a:ext cx="380963" cy="277384"/>
          </a:xfrm>
          <a:prstGeom prst="rect">
            <a:avLst/>
          </a:prstGeom>
        </p:spPr>
      </p:pic>
      <p:pic>
        <p:nvPicPr>
          <p:cNvPr id="20" name="Picture 24" descr="Gorilla, Ape, Brown, Animal, Mammal">
            <a:extLst>
              <a:ext uri="{FF2B5EF4-FFF2-40B4-BE49-F238E27FC236}">
                <a16:creationId xmlns:a16="http://schemas.microsoft.com/office/drawing/2014/main" id="{C671136A-70F8-0D47-C4AF-AF50A2B69B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441811">
            <a:off x="11366501" y="1461411"/>
            <a:ext cx="342911" cy="50471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F76F2F7-F3E5-C321-2AA5-3991BF38201C}"/>
              </a:ext>
            </a:extLst>
          </p:cNvPr>
          <p:cNvSpPr txBox="1"/>
          <p:nvPr/>
        </p:nvSpPr>
        <p:spPr>
          <a:xfrm>
            <a:off x="7623763" y="1367409"/>
            <a:ext cx="14734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ours (m) </a:t>
            </a:r>
          </a:p>
        </p:txBody>
      </p:sp>
      <p:sp>
        <p:nvSpPr>
          <p:cNvPr id="23" name="TextBox 22">
            <a:extLst>
              <a:ext uri="{FF2B5EF4-FFF2-40B4-BE49-F238E27FC236}">
                <a16:creationId xmlns:a16="http://schemas.microsoft.com/office/drawing/2014/main" id="{2C2D69FD-AD1A-BACA-8687-ECC8E3971465}"/>
              </a:ext>
            </a:extLst>
          </p:cNvPr>
          <p:cNvSpPr txBox="1"/>
          <p:nvPr/>
        </p:nvSpPr>
        <p:spPr>
          <a:xfrm>
            <a:off x="7611885" y="1676985"/>
            <a:ext cx="15696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tortue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 </a:t>
            </a:r>
          </a:p>
        </p:txBody>
      </p:sp>
      <p:sp>
        <p:nvSpPr>
          <p:cNvPr id="24" name="TextBox 23">
            <a:extLst>
              <a:ext uri="{FF2B5EF4-FFF2-40B4-BE49-F238E27FC236}">
                <a16:creationId xmlns:a16="http://schemas.microsoft.com/office/drawing/2014/main" id="{1C15FF60-2086-5D5D-A788-7E4D054BCDEA}"/>
              </a:ext>
            </a:extLst>
          </p:cNvPr>
          <p:cNvSpPr txBox="1"/>
          <p:nvPr/>
        </p:nvSpPr>
        <p:spPr>
          <a:xfrm>
            <a:off x="7634620" y="2109135"/>
            <a:ext cx="15359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tigre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 </a:t>
            </a:r>
          </a:p>
        </p:txBody>
      </p:sp>
      <p:sp>
        <p:nvSpPr>
          <p:cNvPr id="25" name="TextBox 24">
            <a:extLst>
              <a:ext uri="{FF2B5EF4-FFF2-40B4-BE49-F238E27FC236}">
                <a16:creationId xmlns:a16="http://schemas.microsoft.com/office/drawing/2014/main" id="{5D530838-65C5-964C-9952-CC57129803DA}"/>
              </a:ext>
            </a:extLst>
          </p:cNvPr>
          <p:cNvSpPr txBox="1"/>
          <p:nvPr/>
        </p:nvSpPr>
        <p:spPr>
          <a:xfrm>
            <a:off x="7634620" y="2484421"/>
            <a:ext cx="15215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léon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 </a:t>
            </a:r>
          </a:p>
        </p:txBody>
      </p:sp>
      <p:sp>
        <p:nvSpPr>
          <p:cNvPr id="26" name="TextBox 25">
            <a:extLst>
              <a:ext uri="{FF2B5EF4-FFF2-40B4-BE49-F238E27FC236}">
                <a16:creationId xmlns:a16="http://schemas.microsoft.com/office/drawing/2014/main" id="{DE96C0A9-C529-0020-7D21-BB020F771787}"/>
              </a:ext>
            </a:extLst>
          </p:cNvPr>
          <p:cNvSpPr txBox="1"/>
          <p:nvPr/>
        </p:nvSpPr>
        <p:spPr>
          <a:xfrm>
            <a:off x="9710755" y="1365463"/>
            <a:ext cx="17556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gorille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 </a:t>
            </a:r>
          </a:p>
        </p:txBody>
      </p:sp>
      <p:sp>
        <p:nvSpPr>
          <p:cNvPr id="27" name="TextBox 26">
            <a:extLst>
              <a:ext uri="{FF2B5EF4-FFF2-40B4-BE49-F238E27FC236}">
                <a16:creationId xmlns:a16="http://schemas.microsoft.com/office/drawing/2014/main" id="{F1234E2C-0581-1B89-1B1C-B661AFA0A20A}"/>
              </a:ext>
            </a:extLst>
          </p:cNvPr>
          <p:cNvSpPr txBox="1"/>
          <p:nvPr/>
        </p:nvSpPr>
        <p:spPr>
          <a:xfrm>
            <a:off x="9658996" y="1775255"/>
            <a:ext cx="15456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girafe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 </a:t>
            </a:r>
          </a:p>
        </p:txBody>
      </p:sp>
      <p:sp>
        <p:nvSpPr>
          <p:cNvPr id="28" name="TextBox 27">
            <a:extLst>
              <a:ext uri="{FF2B5EF4-FFF2-40B4-BE49-F238E27FC236}">
                <a16:creationId xmlns:a16="http://schemas.microsoft.com/office/drawing/2014/main" id="{ED7D5E70-8D89-EF5E-6B42-E9E9B688C839}"/>
              </a:ext>
            </a:extLst>
          </p:cNvPr>
          <p:cNvSpPr txBox="1"/>
          <p:nvPr/>
        </p:nvSpPr>
        <p:spPr>
          <a:xfrm>
            <a:off x="9663234" y="2134070"/>
            <a:ext cx="20425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hérisson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 </a:t>
            </a:r>
          </a:p>
        </p:txBody>
      </p:sp>
      <p:sp>
        <p:nvSpPr>
          <p:cNvPr id="29" name="TextBox 28">
            <a:extLst>
              <a:ext uri="{FF2B5EF4-FFF2-40B4-BE49-F238E27FC236}">
                <a16:creationId xmlns:a16="http://schemas.microsoft.com/office/drawing/2014/main" id="{02FAB0BD-1552-E56A-B017-37982E061AF4}"/>
              </a:ext>
            </a:extLst>
          </p:cNvPr>
          <p:cNvSpPr txBox="1"/>
          <p:nvPr/>
        </p:nvSpPr>
        <p:spPr>
          <a:xfrm>
            <a:off x="9653835" y="2495655"/>
            <a:ext cx="23535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chameau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 </a:t>
            </a:r>
          </a:p>
        </p:txBody>
      </p:sp>
      <p:pic>
        <p:nvPicPr>
          <p:cNvPr id="30" name="Picture 2" descr="Free Hedgehog Animal vector and picture">
            <a:extLst>
              <a:ext uri="{FF2B5EF4-FFF2-40B4-BE49-F238E27FC236}">
                <a16:creationId xmlns:a16="http://schemas.microsoft.com/office/drawing/2014/main" id="{7DC19A42-1509-D5BB-C5EA-BD30145C3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16265" y="2254185"/>
            <a:ext cx="301249" cy="2414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533E391-33BB-317C-392B-9CDFD72D3475}"/>
              </a:ext>
            </a:extLst>
          </p:cNvPr>
          <p:cNvSpPr txBox="1"/>
          <p:nvPr/>
        </p:nvSpPr>
        <p:spPr>
          <a:xfrm>
            <a:off x="7623763" y="4749696"/>
            <a:ext cx="15215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grand(e)</a:t>
            </a:r>
          </a:p>
        </p:txBody>
      </p:sp>
      <p:sp>
        <p:nvSpPr>
          <p:cNvPr id="39" name="TextBox 38">
            <a:extLst>
              <a:ext uri="{FF2B5EF4-FFF2-40B4-BE49-F238E27FC236}">
                <a16:creationId xmlns:a16="http://schemas.microsoft.com/office/drawing/2014/main" id="{1CF64361-CF79-8CCF-883F-5CB88BCE9F7D}"/>
              </a:ext>
            </a:extLst>
          </p:cNvPr>
          <p:cNvSpPr txBox="1"/>
          <p:nvPr/>
        </p:nvSpPr>
        <p:spPr>
          <a:xfrm>
            <a:off x="7650653" y="5148279"/>
            <a:ext cx="129234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petit(e)</a:t>
            </a:r>
          </a:p>
        </p:txBody>
      </p:sp>
      <p:sp>
        <p:nvSpPr>
          <p:cNvPr id="40" name="TextBox 39">
            <a:extLst>
              <a:ext uri="{FF2B5EF4-FFF2-40B4-BE49-F238E27FC236}">
                <a16:creationId xmlns:a16="http://schemas.microsoft.com/office/drawing/2014/main" id="{DBE46D26-0264-64EF-007F-80199BADAD2F}"/>
              </a:ext>
            </a:extLst>
          </p:cNvPr>
          <p:cNvSpPr txBox="1"/>
          <p:nvPr/>
        </p:nvSpPr>
        <p:spPr>
          <a:xfrm>
            <a:off x="7615201" y="5531167"/>
            <a:ext cx="9525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drôle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B57C642E-7216-A29B-FDF2-6A5BC5F0F47B}"/>
              </a:ext>
            </a:extLst>
          </p:cNvPr>
          <p:cNvSpPr txBox="1"/>
          <p:nvPr/>
        </p:nvSpPr>
        <p:spPr>
          <a:xfrm>
            <a:off x="7642584" y="5931678"/>
            <a:ext cx="9989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joli</a:t>
            </a:r>
            <a:r>
              <a:rPr lang="en-GB" sz="2400" dirty="0">
                <a:solidFill>
                  <a:srgbClr val="002060"/>
                </a:solidFill>
                <a:latin typeface="Century Gothic" panose="020B0502020202020204" pitchFamily="34" charset="0"/>
              </a:rPr>
              <a: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0FA86658-2A49-11BA-483D-356028E5E73B}"/>
              </a:ext>
            </a:extLst>
          </p:cNvPr>
          <p:cNvSpPr txBox="1"/>
          <p:nvPr/>
        </p:nvSpPr>
        <p:spPr>
          <a:xfrm>
            <a:off x="10359362" y="4761222"/>
            <a:ext cx="8547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actif</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B6905CC4-DD0F-7340-A482-E764AB67F148}"/>
              </a:ext>
            </a:extLst>
          </p:cNvPr>
          <p:cNvSpPr txBox="1"/>
          <p:nvPr/>
        </p:nvSpPr>
        <p:spPr>
          <a:xfrm>
            <a:off x="10357281" y="5100384"/>
            <a:ext cx="10807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massif</a:t>
            </a:r>
          </a:p>
        </p:txBody>
      </p:sp>
      <p:sp>
        <p:nvSpPr>
          <p:cNvPr id="44" name="TextBox 43">
            <a:extLst>
              <a:ext uri="{FF2B5EF4-FFF2-40B4-BE49-F238E27FC236}">
                <a16:creationId xmlns:a16="http://schemas.microsoft.com/office/drawing/2014/main" id="{274537E1-D984-596D-A998-B30F7CC083A1}"/>
              </a:ext>
            </a:extLst>
          </p:cNvPr>
          <p:cNvSpPr txBox="1"/>
          <p:nvPr/>
        </p:nvSpPr>
        <p:spPr>
          <a:xfrm>
            <a:off x="10358854" y="5895194"/>
            <a:ext cx="17588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curieu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x</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a:t>
            </a:r>
          </a:p>
        </p:txBody>
      </p:sp>
      <p:sp>
        <p:nvSpPr>
          <p:cNvPr id="45" name="TextBox 44">
            <a:extLst>
              <a:ext uri="{FF2B5EF4-FFF2-40B4-BE49-F238E27FC236}">
                <a16:creationId xmlns:a16="http://schemas.microsoft.com/office/drawing/2014/main" id="{33AE7BA7-C877-FC07-0101-A97B27F485D8}"/>
              </a:ext>
            </a:extLst>
          </p:cNvPr>
          <p:cNvSpPr txBox="1"/>
          <p:nvPr/>
        </p:nvSpPr>
        <p:spPr>
          <a:xfrm>
            <a:off x="10384507" y="5468701"/>
            <a:ext cx="17732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intéressant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BCCE5A83-FFE9-B0EF-1EFB-0A6BD885ABEF}"/>
              </a:ext>
            </a:extLst>
          </p:cNvPr>
          <p:cNvSpPr txBox="1"/>
          <p:nvPr/>
        </p:nvSpPr>
        <p:spPr>
          <a:xfrm>
            <a:off x="9143535" y="4749696"/>
            <a:ext cx="10743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rouge</a:t>
            </a:r>
          </a:p>
        </p:txBody>
      </p:sp>
      <p:sp>
        <p:nvSpPr>
          <p:cNvPr id="48" name="TextBox 47">
            <a:extLst>
              <a:ext uri="{FF2B5EF4-FFF2-40B4-BE49-F238E27FC236}">
                <a16:creationId xmlns:a16="http://schemas.microsoft.com/office/drawing/2014/main" id="{13EA958A-0455-A26A-C195-EC2B471826E6}"/>
              </a:ext>
            </a:extLst>
          </p:cNvPr>
          <p:cNvSpPr txBox="1"/>
          <p:nvPr/>
        </p:nvSpPr>
        <p:spPr>
          <a:xfrm>
            <a:off x="9181545" y="5100384"/>
            <a:ext cx="1032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jaune</a:t>
            </a:r>
          </a:p>
        </p:txBody>
      </p:sp>
      <p:sp>
        <p:nvSpPr>
          <p:cNvPr id="49" name="TextBox 48">
            <a:extLst>
              <a:ext uri="{FF2B5EF4-FFF2-40B4-BE49-F238E27FC236}">
                <a16:creationId xmlns:a16="http://schemas.microsoft.com/office/drawing/2014/main" id="{1FCB51D3-9054-EC5A-01A3-1EAF374FDD51}"/>
              </a:ext>
            </a:extLst>
          </p:cNvPr>
          <p:cNvSpPr txBox="1"/>
          <p:nvPr/>
        </p:nvSpPr>
        <p:spPr>
          <a:xfrm>
            <a:off x="9094065" y="5883304"/>
            <a:ext cx="10518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blanc</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E9C49E01-18FD-93EC-AB6E-10A6857A2218}"/>
              </a:ext>
            </a:extLst>
          </p:cNvPr>
          <p:cNvSpPr txBox="1"/>
          <p:nvPr/>
        </p:nvSpPr>
        <p:spPr>
          <a:xfrm>
            <a:off x="9143535" y="5524226"/>
            <a:ext cx="7521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vert</a:t>
            </a:r>
          </a:p>
        </p:txBody>
      </p:sp>
      <p:sp>
        <p:nvSpPr>
          <p:cNvPr id="51" name="TextBox 50">
            <a:extLst>
              <a:ext uri="{FF2B5EF4-FFF2-40B4-BE49-F238E27FC236}">
                <a16:creationId xmlns:a16="http://schemas.microsoft.com/office/drawing/2014/main" id="{D98E7A75-EA35-E7C4-D4D6-18779F606C21}"/>
              </a:ext>
            </a:extLst>
          </p:cNvPr>
          <p:cNvSpPr txBox="1"/>
          <p:nvPr/>
        </p:nvSpPr>
        <p:spPr>
          <a:xfrm>
            <a:off x="7623763" y="3034419"/>
            <a:ext cx="7938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tête</a:t>
            </a:r>
          </a:p>
        </p:txBody>
      </p:sp>
      <p:sp>
        <p:nvSpPr>
          <p:cNvPr id="52" name="TextBox 51">
            <a:extLst>
              <a:ext uri="{FF2B5EF4-FFF2-40B4-BE49-F238E27FC236}">
                <a16:creationId xmlns:a16="http://schemas.microsoft.com/office/drawing/2014/main" id="{6879FF25-A7FE-D8A8-78DF-746A101AB5D5}"/>
              </a:ext>
            </a:extLst>
          </p:cNvPr>
          <p:cNvSpPr txBox="1"/>
          <p:nvPr/>
        </p:nvSpPr>
        <p:spPr>
          <a:xfrm>
            <a:off x="7642584" y="3494122"/>
            <a:ext cx="13708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bouche</a:t>
            </a:r>
          </a:p>
        </p:txBody>
      </p:sp>
      <p:sp>
        <p:nvSpPr>
          <p:cNvPr id="57" name="TextBox 56">
            <a:extLst>
              <a:ext uri="{FF2B5EF4-FFF2-40B4-BE49-F238E27FC236}">
                <a16:creationId xmlns:a16="http://schemas.microsoft.com/office/drawing/2014/main" id="{4E6BB5C8-D499-16F0-2523-C005439BEFD7}"/>
              </a:ext>
            </a:extLst>
          </p:cNvPr>
          <p:cNvSpPr txBox="1"/>
          <p:nvPr/>
        </p:nvSpPr>
        <p:spPr>
          <a:xfrm>
            <a:off x="9295067" y="3041148"/>
            <a:ext cx="11801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chaud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67A45949-4568-F599-A503-90C83AB1515A}"/>
              </a:ext>
            </a:extLst>
          </p:cNvPr>
          <p:cNvSpPr txBox="1"/>
          <p:nvPr/>
        </p:nvSpPr>
        <p:spPr>
          <a:xfrm>
            <a:off x="68366" y="1612825"/>
            <a:ext cx="1666056" cy="400110"/>
          </a:xfrm>
          <a:prstGeom prst="rect">
            <a:avLst/>
          </a:prstGeom>
          <a:solidFill>
            <a:srgbClr val="C7E6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girafe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B0DDFD0-0B92-403B-4F6A-3ADE577100FF}"/>
              </a:ext>
            </a:extLst>
          </p:cNvPr>
          <p:cNvSpPr txBox="1"/>
          <p:nvPr/>
        </p:nvSpPr>
        <p:spPr>
          <a:xfrm>
            <a:off x="2244209" y="1590891"/>
            <a:ext cx="930097" cy="400110"/>
          </a:xfrm>
          <a:prstGeom prst="rect">
            <a:avLst/>
          </a:prstGeom>
          <a:solidFill>
            <a:srgbClr val="C7E6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jaune</a:t>
            </a:r>
          </a:p>
        </p:txBody>
      </p:sp>
      <p:sp>
        <p:nvSpPr>
          <p:cNvPr id="77" name="TextBox 76">
            <a:extLst>
              <a:ext uri="{FF2B5EF4-FFF2-40B4-BE49-F238E27FC236}">
                <a16:creationId xmlns:a16="http://schemas.microsoft.com/office/drawing/2014/main" id="{6929922D-1629-B55F-D18D-33F56579A72E}"/>
              </a:ext>
            </a:extLst>
          </p:cNvPr>
          <p:cNvSpPr txBox="1"/>
          <p:nvPr/>
        </p:nvSpPr>
        <p:spPr>
          <a:xfrm>
            <a:off x="4327888" y="1590891"/>
            <a:ext cx="1766902" cy="400110"/>
          </a:xfrm>
          <a:prstGeom prst="rect">
            <a:avLst/>
          </a:prstGeom>
          <a:solidFill>
            <a:srgbClr val="C7E6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banane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4" name="TextBox 83">
            <a:extLst>
              <a:ext uri="{FF2B5EF4-FFF2-40B4-BE49-F238E27FC236}">
                <a16:creationId xmlns:a16="http://schemas.microsoft.com/office/drawing/2014/main" id="{1683F546-2ABB-3D1A-F98A-4C62F3870A51}"/>
              </a:ext>
            </a:extLst>
          </p:cNvPr>
          <p:cNvSpPr txBox="1"/>
          <p:nvPr/>
        </p:nvSpPr>
        <p:spPr>
          <a:xfrm>
            <a:off x="1765213" y="3651767"/>
            <a:ext cx="1431707" cy="400110"/>
          </a:xfrm>
          <a:prstGeom prst="rect">
            <a:avLst/>
          </a:prstGeom>
          <a:solidFill>
            <a:srgbClr val="C7E6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gracieuse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7" name="TextBox 86">
            <a:extLst>
              <a:ext uri="{FF2B5EF4-FFF2-40B4-BE49-F238E27FC236}">
                <a16:creationId xmlns:a16="http://schemas.microsoft.com/office/drawing/2014/main" id="{622FD01C-12D2-3DF5-FB03-9A89D641965B}"/>
              </a:ext>
            </a:extLst>
          </p:cNvPr>
          <p:cNvSpPr txBox="1"/>
          <p:nvPr/>
        </p:nvSpPr>
        <p:spPr>
          <a:xfrm>
            <a:off x="4363431" y="3469340"/>
            <a:ext cx="1710482" cy="707886"/>
          </a:xfrm>
          <a:prstGeom prst="rect">
            <a:avLst/>
          </a:prstGeom>
          <a:solidFill>
            <a:srgbClr val="C7E6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danseuse</a:t>
            </a:r>
          </a:p>
        </p:txBody>
      </p:sp>
      <p:sp>
        <p:nvSpPr>
          <p:cNvPr id="91" name="TextBox 90">
            <a:extLst>
              <a:ext uri="{FF2B5EF4-FFF2-40B4-BE49-F238E27FC236}">
                <a16:creationId xmlns:a16="http://schemas.microsoft.com/office/drawing/2014/main" id="{C7980F05-760D-5A80-4F70-23977A676EEB}"/>
              </a:ext>
            </a:extLst>
          </p:cNvPr>
          <p:cNvSpPr txBox="1"/>
          <p:nvPr/>
        </p:nvSpPr>
        <p:spPr>
          <a:xfrm>
            <a:off x="68365" y="4288031"/>
            <a:ext cx="1696847" cy="400110"/>
          </a:xfrm>
          <a:prstGeom prst="rect">
            <a:avLst/>
          </a:prstGeom>
          <a:solidFill>
            <a:srgbClr val="C7E6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girafe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6" name="Picture 65" descr="Icon&#10;&#10;Description automatically generated">
            <a:extLst>
              <a:ext uri="{FF2B5EF4-FFF2-40B4-BE49-F238E27FC236}">
                <a16:creationId xmlns:a16="http://schemas.microsoft.com/office/drawing/2014/main" id="{9D7C022A-EA1E-4481-804C-34DDE5486D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pic>
        <p:nvPicPr>
          <p:cNvPr id="5" name="Picture 4" descr="A lion with a mane&#10;&#10;Description automatically generated">
            <a:extLst>
              <a:ext uri="{FF2B5EF4-FFF2-40B4-BE49-F238E27FC236}">
                <a16:creationId xmlns:a16="http://schemas.microsoft.com/office/drawing/2014/main" id="{D651F203-D81A-433A-AB9D-DE6809D19A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17943" y="2497794"/>
            <a:ext cx="384140" cy="385344"/>
          </a:xfrm>
          <a:prstGeom prst="rect">
            <a:avLst/>
          </a:prstGeom>
        </p:spPr>
      </p:pic>
      <p:pic>
        <p:nvPicPr>
          <p:cNvPr id="8" name="Picture 7" descr="A camel with a black background&#10;&#10;Description automatically generated">
            <a:extLst>
              <a:ext uri="{FF2B5EF4-FFF2-40B4-BE49-F238E27FC236}">
                <a16:creationId xmlns:a16="http://schemas.microsoft.com/office/drawing/2014/main" id="{D5EBA8FB-BD48-4578-9C69-549FDF5428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720069" y="2580787"/>
            <a:ext cx="400625" cy="312675"/>
          </a:xfrm>
          <a:prstGeom prst="rect">
            <a:avLst/>
          </a:prstGeom>
        </p:spPr>
      </p:pic>
      <p:sp>
        <p:nvSpPr>
          <p:cNvPr id="69" name="TextBox 68">
            <a:extLst>
              <a:ext uri="{FF2B5EF4-FFF2-40B4-BE49-F238E27FC236}">
                <a16:creationId xmlns:a16="http://schemas.microsoft.com/office/drawing/2014/main" id="{4350B329-7AFA-43FD-899D-D0CDBA284C03}"/>
              </a:ext>
            </a:extLst>
          </p:cNvPr>
          <p:cNvSpPr txBox="1"/>
          <p:nvPr/>
        </p:nvSpPr>
        <p:spPr>
          <a:xfrm>
            <a:off x="9080045" y="6273641"/>
            <a:ext cx="728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noir</a:t>
            </a:r>
          </a:p>
        </p:txBody>
      </p:sp>
      <p:sp>
        <p:nvSpPr>
          <p:cNvPr id="70" name="TextBox 69">
            <a:extLst>
              <a:ext uri="{FF2B5EF4-FFF2-40B4-BE49-F238E27FC236}">
                <a16:creationId xmlns:a16="http://schemas.microsoft.com/office/drawing/2014/main" id="{EFD4C00D-448D-4BF3-BF44-9D15B6C53C2F}"/>
              </a:ext>
            </a:extLst>
          </p:cNvPr>
          <p:cNvSpPr txBox="1"/>
          <p:nvPr/>
        </p:nvSpPr>
        <p:spPr>
          <a:xfrm>
            <a:off x="9295067" y="3535632"/>
            <a:ext cx="8290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mal </a:t>
            </a:r>
          </a:p>
        </p:txBody>
      </p:sp>
      <p:pic>
        <p:nvPicPr>
          <p:cNvPr id="72" name="Picture 71">
            <a:extLst>
              <a:ext uri="{FF2B5EF4-FFF2-40B4-BE49-F238E27FC236}">
                <a16:creationId xmlns:a16="http://schemas.microsoft.com/office/drawing/2014/main" id="{C845FC70-3B30-469E-A57C-C602F76C3469}"/>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0433010" y="3017457"/>
            <a:ext cx="622972" cy="467229"/>
          </a:xfrm>
          <a:prstGeom prst="rect">
            <a:avLst/>
          </a:prstGeom>
        </p:spPr>
      </p:pic>
      <p:pic>
        <p:nvPicPr>
          <p:cNvPr id="73" name="Picture 72">
            <a:extLst>
              <a:ext uri="{FF2B5EF4-FFF2-40B4-BE49-F238E27FC236}">
                <a16:creationId xmlns:a16="http://schemas.microsoft.com/office/drawing/2014/main" id="{A2B53B07-DE81-46CC-AE3B-3BF83ECF8841}"/>
              </a:ext>
            </a:extLst>
          </p:cNvPr>
          <p:cNvPicPr>
            <a:picLocks noChangeAspect="1"/>
          </p:cNvPicPr>
          <p:nvPr/>
        </p:nvPicPr>
        <p:blipFill>
          <a:blip r:embed="rId15"/>
          <a:stretch>
            <a:fillRect/>
          </a:stretch>
        </p:blipFill>
        <p:spPr>
          <a:xfrm>
            <a:off x="10001612" y="3551322"/>
            <a:ext cx="425175" cy="425175"/>
          </a:xfrm>
          <a:prstGeom prst="rect">
            <a:avLst/>
          </a:prstGeom>
        </p:spPr>
      </p:pic>
      <p:sp>
        <p:nvSpPr>
          <p:cNvPr id="74" name="TextBox 73">
            <a:extLst>
              <a:ext uri="{FF2B5EF4-FFF2-40B4-BE49-F238E27FC236}">
                <a16:creationId xmlns:a16="http://schemas.microsoft.com/office/drawing/2014/main" id="{0400AE8E-E6D0-4407-A010-86ECE8EDB0C4}"/>
              </a:ext>
            </a:extLst>
          </p:cNvPr>
          <p:cNvSpPr txBox="1"/>
          <p:nvPr/>
        </p:nvSpPr>
        <p:spPr>
          <a:xfrm>
            <a:off x="7633625" y="3968225"/>
            <a:ext cx="139012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banane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TextBox 74">
            <a:extLst>
              <a:ext uri="{FF2B5EF4-FFF2-40B4-BE49-F238E27FC236}">
                <a16:creationId xmlns:a16="http://schemas.microsoft.com/office/drawing/2014/main" id="{60DD45D0-F46A-46F7-87F4-5F9F116FDD95}"/>
              </a:ext>
            </a:extLst>
          </p:cNvPr>
          <p:cNvSpPr txBox="1"/>
          <p:nvPr/>
        </p:nvSpPr>
        <p:spPr>
          <a:xfrm>
            <a:off x="9822149" y="6263094"/>
            <a:ext cx="23166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courageu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x</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a:t>
            </a:r>
          </a:p>
        </p:txBody>
      </p:sp>
      <p:sp>
        <p:nvSpPr>
          <p:cNvPr id="76" name="TextBox 75">
            <a:extLst>
              <a:ext uri="{FF2B5EF4-FFF2-40B4-BE49-F238E27FC236}">
                <a16:creationId xmlns:a16="http://schemas.microsoft.com/office/drawing/2014/main" id="{A7A1851B-C18E-4FF8-B634-4DC006A7150D}"/>
              </a:ext>
            </a:extLst>
          </p:cNvPr>
          <p:cNvSpPr txBox="1"/>
          <p:nvPr/>
        </p:nvSpPr>
        <p:spPr>
          <a:xfrm>
            <a:off x="7617482" y="6319917"/>
            <a:ext cx="9989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joli</a:t>
            </a:r>
            <a:r>
              <a:rPr lang="en-GB" sz="2400" dirty="0">
                <a:solidFill>
                  <a:srgbClr val="002060"/>
                </a:solidFill>
                <a:latin typeface="Century Gothic" panose="020B0502020202020204" pitchFamily="34" charset="0"/>
              </a:rPr>
              <a: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itle 2">
            <a:extLst>
              <a:ext uri="{FF2B5EF4-FFF2-40B4-BE49-F238E27FC236}">
                <a16:creationId xmlns:a16="http://schemas.microsoft.com/office/drawing/2014/main" id="{AD176E73-3C59-4B2C-B249-88C90BC25257}"/>
              </a:ext>
            </a:extLst>
          </p:cNvPr>
          <p:cNvSpPr txBox="1">
            <a:spLocks/>
          </p:cNvSpPr>
          <p:nvPr/>
        </p:nvSpPr>
        <p:spPr>
          <a:xfrm>
            <a:off x="11147551" y="890070"/>
            <a:ext cx="953857" cy="374973"/>
          </a:xfrm>
          <a:prstGeom prst="rect">
            <a:avLst/>
          </a:prstGeom>
          <a:solidFill>
            <a:srgbClr val="36AFCE">
              <a:lumMod val="750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Tree>
    <p:extLst>
      <p:ext uri="{BB962C8B-B14F-4D97-AF65-F5344CB8AC3E}">
        <p14:creationId xmlns:p14="http://schemas.microsoft.com/office/powerpoint/2010/main" val="886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84" grpId="0" animBg="1"/>
      <p:bldP spid="87" grpId="0" animBg="1"/>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1 </a:t>
            </a:r>
            <a:endParaRPr lang="es-AR" sz="3200" dirty="0">
              <a:solidFill>
                <a:srgbClr val="002060"/>
              </a:solidFill>
            </a:endParaRPr>
          </a:p>
        </p:txBody>
      </p:sp>
      <p:sp>
        <p:nvSpPr>
          <p:cNvPr id="3" name="Google Shape;167;p2">
            <a:extLst>
              <a:ext uri="{FF2B5EF4-FFF2-40B4-BE49-F238E27FC236}">
                <a16:creationId xmlns:a16="http://schemas.microsoft.com/office/drawing/2014/main" id="{89E6532C-0EE0-B49A-D09B-B27456138D36}"/>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pic>
        <p:nvPicPr>
          <p:cNvPr id="4" name="Graphic 3" descr="Teacher">
            <a:extLst>
              <a:ext uri="{FF2B5EF4-FFF2-40B4-BE49-F238E27FC236}">
                <a16:creationId xmlns:a16="http://schemas.microsoft.com/office/drawing/2014/main" id="{0E6984DC-57B2-494F-E385-7934E95FC5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6149" y="-63937"/>
            <a:ext cx="914400" cy="914400"/>
          </a:xfrm>
          <a:prstGeom prst="rect">
            <a:avLst/>
          </a:prstGeom>
        </p:spPr>
      </p:pic>
      <p:sp>
        <p:nvSpPr>
          <p:cNvPr id="5" name="Speech Bubble: Rectangle with Corners Rounded 4">
            <a:extLst>
              <a:ext uri="{FF2B5EF4-FFF2-40B4-BE49-F238E27FC236}">
                <a16:creationId xmlns:a16="http://schemas.microsoft.com/office/drawing/2014/main" id="{FB7F226D-6048-1E7D-90D2-750588350F97}"/>
              </a:ext>
            </a:extLst>
          </p:cNvPr>
          <p:cNvSpPr/>
          <p:nvPr/>
        </p:nvSpPr>
        <p:spPr>
          <a:xfrm>
            <a:off x="4152764" y="138448"/>
            <a:ext cx="3938690" cy="508626"/>
          </a:xfrm>
          <a:prstGeom prst="wedgeRoundRectCallout">
            <a:avLst>
              <a:gd name="adj1" fmla="val -56180"/>
              <a:gd name="adj2" fmla="val 5001"/>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mn-ea"/>
                <a:cs typeface="+mn-cs"/>
              </a:rPr>
              <a:t>Adapte</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rPr>
              <a:t> le </a:t>
            </a: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mn-ea"/>
                <a:cs typeface="+mn-cs"/>
              </a:rPr>
              <a:t>poème</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rPr>
              <a:t>.</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595360E-A9B1-4A82-AA27-46335E5DBAE6}"/>
              </a:ext>
            </a:extLst>
          </p:cNvPr>
          <p:cNvSpPr txBox="1"/>
          <p:nvPr/>
        </p:nvSpPr>
        <p:spPr>
          <a:xfrm>
            <a:off x="123171" y="1839807"/>
            <a:ext cx="5418647" cy="1631216"/>
          </a:xfrm>
          <a:prstGeom prst="rect">
            <a:avLst/>
          </a:prstGeom>
          <a:solidFill>
            <a:srgbClr val="EFF9FB"/>
          </a:solidFill>
        </p:spPr>
        <p:txBody>
          <a:bodyPr wrap="square" rtlCol="0">
            <a:spAutoFit/>
          </a:bodyPr>
          <a:lstStyle/>
          <a:p>
            <a:pPr lvl="0">
              <a:defRPr/>
            </a:pPr>
            <a:r>
              <a:rPr lang="fr-FR" sz="2000" u="sng" dirty="0">
                <a:solidFill>
                  <a:srgbClr val="002060"/>
                </a:solidFill>
                <a:latin typeface="Century Gothic" panose="020B0502020202020204" pitchFamily="34" charset="0"/>
              </a:rPr>
              <a:t>La</a:t>
            </a:r>
            <a:r>
              <a:rPr lang="fr-FR" sz="2000" dirty="0">
                <a:solidFill>
                  <a:srgbClr val="002060"/>
                </a:solidFill>
                <a:latin typeface="Century Gothic" panose="020B0502020202020204" pitchFamily="34" charset="0"/>
              </a:rPr>
              <a:t> </a:t>
            </a:r>
            <a:r>
              <a:rPr lang="fr-FR" sz="2000" u="sng" dirty="0">
                <a:solidFill>
                  <a:srgbClr val="002060"/>
                </a:solidFill>
                <a:latin typeface="Century Gothic" panose="020B0502020202020204" pitchFamily="34" charset="0"/>
              </a:rPr>
              <a:t>panthère</a:t>
            </a:r>
            <a:r>
              <a:rPr lang="fr-FR" sz="2000" dirty="0">
                <a:solidFill>
                  <a:srgbClr val="002060"/>
                </a:solidFill>
                <a:latin typeface="Century Gothic" panose="020B0502020202020204" pitchFamily="34" charset="0"/>
              </a:rPr>
              <a:t> est </a:t>
            </a:r>
            <a:r>
              <a:rPr lang="fr-FR" sz="2000" u="sng" dirty="0">
                <a:solidFill>
                  <a:srgbClr val="002060"/>
                </a:solidFill>
                <a:latin typeface="Century Gothic" panose="020B0502020202020204" pitchFamily="34" charset="0"/>
              </a:rPr>
              <a:t>noire</a:t>
            </a:r>
            <a:r>
              <a:rPr lang="fr-FR" sz="2000" dirty="0">
                <a:solidFill>
                  <a:srgbClr val="002060"/>
                </a:solidFill>
                <a:latin typeface="Century Gothic" panose="020B0502020202020204" pitchFamily="34" charset="0"/>
              </a:rPr>
              <a:t> comme </a:t>
            </a:r>
            <a:r>
              <a:rPr lang="fr-FR" sz="2000" u="sng" dirty="0">
                <a:solidFill>
                  <a:srgbClr val="002060"/>
                </a:solidFill>
                <a:latin typeface="Century Gothic" panose="020B0502020202020204" pitchFamily="34" charset="0"/>
              </a:rPr>
              <a:t>le charbon</a:t>
            </a:r>
            <a:r>
              <a:rPr lang="fr-FR" sz="2000" dirty="0">
                <a:solidFill>
                  <a:srgbClr val="002060"/>
                </a:solidFill>
                <a:latin typeface="Century Gothic" panose="020B0502020202020204" pitchFamily="34" charset="0"/>
              </a:rPr>
              <a:t>.</a:t>
            </a:r>
          </a:p>
          <a:p>
            <a:pPr lvl="0">
              <a:defRPr/>
            </a:pPr>
            <a:r>
              <a:rPr lang="fr-FR" sz="2000" dirty="0">
                <a:solidFill>
                  <a:srgbClr val="002060"/>
                </a:solidFill>
                <a:latin typeface="Century Gothic" panose="020B0502020202020204" pitchFamily="34" charset="0"/>
              </a:rPr>
              <a:t>Quand elle a </a:t>
            </a:r>
            <a:r>
              <a:rPr lang="fr-FR" sz="2000" u="sng" dirty="0">
                <a:solidFill>
                  <a:srgbClr val="002060"/>
                </a:solidFill>
                <a:latin typeface="Century Gothic" panose="020B0502020202020204" pitchFamily="34" charset="0"/>
              </a:rPr>
              <a:t>peur</a:t>
            </a:r>
            <a:r>
              <a:rPr lang="fr-FR" sz="2000" dirty="0">
                <a:solidFill>
                  <a:srgbClr val="002060"/>
                </a:solidFill>
                <a:latin typeface="Century Gothic" panose="020B0502020202020204" pitchFamily="34" charset="0"/>
              </a:rPr>
              <a:t> ou </a:t>
            </a:r>
            <a:r>
              <a:rPr lang="fr-FR" sz="2000" u="sng" dirty="0">
                <a:solidFill>
                  <a:srgbClr val="002060"/>
                </a:solidFill>
                <a:latin typeface="Century Gothic" panose="020B0502020202020204" pitchFamily="34" charset="0"/>
              </a:rPr>
              <a:t>froid</a:t>
            </a:r>
            <a:r>
              <a:rPr lang="fr-FR" sz="2000" dirty="0">
                <a:solidFill>
                  <a:srgbClr val="002060"/>
                </a:solidFill>
                <a:latin typeface="Century Gothic" panose="020B0502020202020204" pitchFamily="34" charset="0"/>
              </a:rPr>
              <a:t>,</a:t>
            </a:r>
          </a:p>
          <a:p>
            <a:pPr lvl="0">
              <a:defRPr/>
            </a:pPr>
            <a:r>
              <a:rPr lang="fr-FR" sz="2000" dirty="0">
                <a:solidFill>
                  <a:srgbClr val="002060"/>
                </a:solidFill>
                <a:latin typeface="Century Gothic" panose="020B0502020202020204" pitchFamily="34" charset="0"/>
              </a:rPr>
              <a:t>sa couleur ne change pas,</a:t>
            </a:r>
          </a:p>
          <a:p>
            <a:pPr lvl="0">
              <a:defRPr/>
            </a:pPr>
            <a:r>
              <a:rPr lang="fr-FR" sz="2000" dirty="0">
                <a:solidFill>
                  <a:srgbClr val="002060"/>
                </a:solidFill>
                <a:latin typeface="Century Gothic" panose="020B0502020202020204" pitchFamily="34" charset="0"/>
              </a:rPr>
              <a:t>mais elle est </a:t>
            </a:r>
            <a:r>
              <a:rPr lang="fr-FR" sz="2000" u="sng" dirty="0">
                <a:solidFill>
                  <a:srgbClr val="002060"/>
                </a:solidFill>
                <a:latin typeface="Century Gothic" panose="020B0502020202020204" pitchFamily="34" charset="0"/>
              </a:rPr>
              <a:t>rapide</a:t>
            </a:r>
            <a:r>
              <a:rPr lang="fr-FR" sz="2000" dirty="0">
                <a:solidFill>
                  <a:srgbClr val="002060"/>
                </a:solidFill>
                <a:latin typeface="Century Gothic" panose="020B0502020202020204" pitchFamily="34" charset="0"/>
              </a:rPr>
              <a:t> comme </a:t>
            </a:r>
            <a:r>
              <a:rPr lang="fr-FR" sz="2000" u="sng" dirty="0">
                <a:solidFill>
                  <a:srgbClr val="002060"/>
                </a:solidFill>
                <a:latin typeface="Century Gothic" panose="020B0502020202020204" pitchFamily="34" charset="0"/>
              </a:rPr>
              <a:t>un avion </a:t>
            </a:r>
            <a:r>
              <a:rPr lang="en-GB" sz="2000" dirty="0">
                <a:solidFill>
                  <a:srgbClr val="002060"/>
                </a:solidFill>
                <a:latin typeface="Century Gothic" panose="020B0502020202020204" pitchFamily="34" charset="0"/>
              </a:rPr>
              <a:t>🛫</a:t>
            </a:r>
            <a:r>
              <a:rPr lang="fr-FR" sz="2000" dirty="0">
                <a:solidFill>
                  <a:srgbClr val="002060"/>
                </a:solidFill>
                <a:latin typeface="Century Gothic" panose="020B0502020202020204" pitchFamily="34" charset="0"/>
              </a:rPr>
              <a:t>.</a:t>
            </a:r>
          </a:p>
          <a:p>
            <a:pPr lvl="0">
              <a:defRPr/>
            </a:pPr>
            <a:r>
              <a:rPr lang="fr-FR" sz="2000" u="sng" dirty="0">
                <a:solidFill>
                  <a:srgbClr val="002060"/>
                </a:solidFill>
                <a:latin typeface="Century Gothic" panose="020B0502020202020204" pitchFamily="34" charset="0"/>
              </a:rPr>
              <a:t>La panthère </a:t>
            </a:r>
            <a:r>
              <a:rPr lang="fr-FR" sz="2000" dirty="0">
                <a:solidFill>
                  <a:srgbClr val="002060"/>
                </a:solidFill>
                <a:latin typeface="Century Gothic" panose="020B0502020202020204" pitchFamily="34" charset="0"/>
              </a:rPr>
              <a:t>est </a:t>
            </a:r>
            <a:r>
              <a:rPr lang="fr-FR" sz="2000" u="sng" dirty="0">
                <a:solidFill>
                  <a:srgbClr val="002060"/>
                </a:solidFill>
                <a:latin typeface="Century Gothic" panose="020B0502020202020204" pitchFamily="34" charset="0"/>
              </a:rPr>
              <a:t>unique et spéciale</a:t>
            </a:r>
            <a:r>
              <a:rPr lang="fr-FR" sz="2000" dirty="0">
                <a:solidFill>
                  <a:srgbClr val="002060"/>
                </a:solidFill>
                <a:latin typeface="Century Gothic" panose="020B0502020202020204" pitchFamily="34" charset="0"/>
              </a:rPr>
              <a:t>.</a:t>
            </a:r>
          </a:p>
        </p:txBody>
      </p:sp>
      <p:sp>
        <p:nvSpPr>
          <p:cNvPr id="14" name="TextBox 13">
            <a:extLst>
              <a:ext uri="{FF2B5EF4-FFF2-40B4-BE49-F238E27FC236}">
                <a16:creationId xmlns:a16="http://schemas.microsoft.com/office/drawing/2014/main" id="{685E0CA1-7D0A-4908-BC28-250DCE079409}"/>
              </a:ext>
            </a:extLst>
          </p:cNvPr>
          <p:cNvSpPr txBox="1"/>
          <p:nvPr/>
        </p:nvSpPr>
        <p:spPr>
          <a:xfrm>
            <a:off x="6366196" y="1947529"/>
            <a:ext cx="5418645" cy="1631216"/>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grande</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comme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bus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Parce qu'</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elle est super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nage dans la mer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 et spéciale</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5" name="TextBox 14">
            <a:extLst>
              <a:ext uri="{FF2B5EF4-FFF2-40B4-BE49-F238E27FC236}">
                <a16:creationId xmlns:a16="http://schemas.microsoft.com/office/drawing/2014/main" id="{275F1E8A-DF75-40BF-9EB6-CBB1DC4EF2F3}"/>
              </a:ext>
            </a:extLst>
          </p:cNvPr>
          <p:cNvSpPr txBox="1"/>
          <p:nvPr/>
        </p:nvSpPr>
        <p:spPr>
          <a:xfrm>
            <a:off x="6366197" y="4213400"/>
            <a:ext cx="5418646" cy="1631216"/>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curieuse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comme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ours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avec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ses huit bras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trois cœurs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aussi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 et spéciale.</a:t>
            </a:r>
            <a:endParaRPr lang="en-GB" sz="2000" u="sng" dirty="0"/>
          </a:p>
        </p:txBody>
      </p:sp>
      <p:sp>
        <p:nvSpPr>
          <p:cNvPr id="16" name="TextBox 15">
            <a:extLst>
              <a:ext uri="{FF2B5EF4-FFF2-40B4-BE49-F238E27FC236}">
                <a16:creationId xmlns:a16="http://schemas.microsoft.com/office/drawing/2014/main" id="{8F9A6277-D66F-46B0-AC6D-2EE698E184B6}"/>
              </a:ext>
            </a:extLst>
          </p:cNvPr>
          <p:cNvSpPr txBox="1"/>
          <p:nvPr/>
        </p:nvSpPr>
        <p:spPr>
          <a:xfrm>
            <a:off x="67713" y="4200519"/>
            <a:ext cx="5529562" cy="1938992"/>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flamant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blanc</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quand il est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jeune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Mais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à certaines heures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il est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rose</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comme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une fleur</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Comme </a:t>
            </a: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panthère</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flamant est unique et spécial.</a:t>
            </a:r>
          </a:p>
        </p:txBody>
      </p:sp>
      <p:pic>
        <p:nvPicPr>
          <p:cNvPr id="6" name="Picture 65" descr="Icon&#10;&#10;Description automatically generated">
            <a:extLst>
              <a:ext uri="{FF2B5EF4-FFF2-40B4-BE49-F238E27FC236}">
                <a16:creationId xmlns:a16="http://schemas.microsoft.com/office/drawing/2014/main" id="{0EAEF705-74BF-669B-2146-B8E47E200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sp>
        <p:nvSpPr>
          <p:cNvPr id="7" name="Title 2">
            <a:extLst>
              <a:ext uri="{FF2B5EF4-FFF2-40B4-BE49-F238E27FC236}">
                <a16:creationId xmlns:a16="http://schemas.microsoft.com/office/drawing/2014/main" id="{ED809937-122B-45BE-7548-A4421B1B350E}"/>
              </a:ext>
            </a:extLst>
          </p:cNvPr>
          <p:cNvSpPr txBox="1">
            <a:spLocks/>
          </p:cNvSpPr>
          <p:nvPr/>
        </p:nvSpPr>
        <p:spPr>
          <a:xfrm>
            <a:off x="11147551" y="890070"/>
            <a:ext cx="953857" cy="374973"/>
          </a:xfrm>
          <a:prstGeom prst="rect">
            <a:avLst/>
          </a:prstGeom>
          <a:solidFill>
            <a:srgbClr val="36AFCE">
              <a:lumMod val="750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Tree>
    <p:extLst>
      <p:ext uri="{BB962C8B-B14F-4D97-AF65-F5344CB8AC3E}">
        <p14:creationId xmlns:p14="http://schemas.microsoft.com/office/powerpoint/2010/main" val="338722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5C6793D8-F696-49C3-1E42-D58D679CDFC0}"/>
              </a:ext>
            </a:extLst>
          </p:cNvPr>
          <p:cNvGraphicFramePr>
            <a:graphicFrameLocks noGrp="1"/>
          </p:cNvGraphicFramePr>
          <p:nvPr>
            <p:extLst>
              <p:ext uri="{D42A27DB-BD31-4B8C-83A1-F6EECF244321}">
                <p14:modId xmlns:p14="http://schemas.microsoft.com/office/powerpoint/2010/main" val="146967630"/>
              </p:ext>
            </p:extLst>
          </p:nvPr>
        </p:nvGraphicFramePr>
        <p:xfrm>
          <a:off x="509294" y="979761"/>
          <a:ext cx="9688957" cy="5730082"/>
        </p:xfrm>
        <a:graphic>
          <a:graphicData uri="http://schemas.openxmlformats.org/drawingml/2006/table">
            <a:tbl>
              <a:tblPr firstRow="1" bandRow="1">
                <a:tableStyleId>{5940675A-B579-460E-94D1-54222C63F5DA}</a:tableStyleId>
              </a:tblPr>
              <a:tblGrid>
                <a:gridCol w="1708960">
                  <a:extLst>
                    <a:ext uri="{9D8B030D-6E8A-4147-A177-3AD203B41FA5}">
                      <a16:colId xmlns:a16="http://schemas.microsoft.com/office/drawing/2014/main" val="1203737284"/>
                    </a:ext>
                  </a:extLst>
                </a:gridCol>
                <a:gridCol w="2368681">
                  <a:extLst>
                    <a:ext uri="{9D8B030D-6E8A-4147-A177-3AD203B41FA5}">
                      <a16:colId xmlns:a16="http://schemas.microsoft.com/office/drawing/2014/main" val="1810222861"/>
                    </a:ext>
                  </a:extLst>
                </a:gridCol>
                <a:gridCol w="2760538">
                  <a:extLst>
                    <a:ext uri="{9D8B030D-6E8A-4147-A177-3AD203B41FA5}">
                      <a16:colId xmlns:a16="http://schemas.microsoft.com/office/drawing/2014/main" val="274413866"/>
                    </a:ext>
                  </a:extLst>
                </a:gridCol>
                <a:gridCol w="2850778">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liste</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personne</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beaucoup (de)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très</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de </a:t>
                      </a:r>
                      <a:r>
                        <a:rPr lang="en-GB" sz="2800" b="1" dirty="0" err="1">
                          <a:solidFill>
                            <a:srgbClr val="00B0F0"/>
                          </a:solidFill>
                          <a:latin typeface="Century Gothic" panose="020B0502020202020204" pitchFamily="34" charset="0"/>
                        </a:rPr>
                        <a:t>rien</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le </a:t>
                      </a:r>
                      <a:r>
                        <a:rPr lang="en-GB" sz="2800" b="1" dirty="0" err="1">
                          <a:solidFill>
                            <a:srgbClr val="00B0F0"/>
                          </a:solidFill>
                          <a:latin typeface="Century Gothic" panose="020B0502020202020204" pitchFamily="34" charset="0"/>
                        </a:rPr>
                        <a:t>groupe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adorer </a:t>
                      </a:r>
                    </a:p>
                  </a:txBody>
                  <a:tcPr/>
                </a:tc>
                <a:tc>
                  <a:txBody>
                    <a:bodyPr/>
                    <a:lstStyle/>
                    <a:p>
                      <a:r>
                        <a:rPr lang="en-GB" sz="2800" b="1" dirty="0">
                          <a:solidFill>
                            <a:srgbClr val="92D050"/>
                          </a:solidFill>
                          <a:latin typeface="Century Gothic" panose="020B0502020202020204" pitchFamily="34" charset="0"/>
                        </a:rPr>
                        <a:t>le matin</a:t>
                      </a:r>
                    </a:p>
                  </a:txBody>
                  <a:tcPr/>
                </a:tc>
                <a:tc>
                  <a:txBody>
                    <a:bodyPr/>
                    <a:lstStyle/>
                    <a:p>
                      <a:r>
                        <a:rPr lang="en-GB" sz="2800" b="1" dirty="0">
                          <a:solidFill>
                            <a:srgbClr val="92D050"/>
                          </a:solidFill>
                          <a:latin typeface="Century Gothic" panose="020B0502020202020204" pitchFamily="34" charset="0"/>
                        </a:rPr>
                        <a:t>les</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merci</a:t>
                      </a:r>
                    </a:p>
                  </a:txBody>
                  <a:tcPr/>
                </a:tc>
                <a:tc>
                  <a:txBody>
                    <a:bodyPr/>
                    <a:lstStyle/>
                    <a:p>
                      <a:r>
                        <a:rPr lang="en-GB" sz="2800" b="1" dirty="0" err="1">
                          <a:solidFill>
                            <a:srgbClr val="92D050"/>
                          </a:solidFill>
                          <a:latin typeface="Century Gothic" panose="020B0502020202020204" pitchFamily="34" charset="0"/>
                        </a:rPr>
                        <a:t>apporter</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langue</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peur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moi</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aussi</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et </a:t>
                      </a:r>
                      <a:r>
                        <a:rPr lang="en-GB" sz="2800" b="1" dirty="0" err="1">
                          <a:solidFill>
                            <a:srgbClr val="FF3399"/>
                          </a:solidFill>
                          <a:latin typeface="Century Gothic" panose="020B0502020202020204" pitchFamily="34" charset="0"/>
                        </a:rPr>
                        <a:t>toi</a:t>
                      </a:r>
                      <a:r>
                        <a:rPr lang="en-GB" sz="2800" b="1" dirty="0">
                          <a:solidFill>
                            <a:srgbClr val="FF3399"/>
                          </a:solidFill>
                          <a:latin typeface="Century Gothic" panose="020B0502020202020204" pitchFamily="34" charset="0"/>
                        </a:rPr>
                        <a:t> ?</a:t>
                      </a: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1" dirty="0" err="1">
                          <a:solidFill>
                            <a:srgbClr val="FF3399"/>
                          </a:solidFill>
                          <a:latin typeface="Century Gothic" panose="020B0502020202020204" pitchFamily="34" charset="0"/>
                        </a:rPr>
                        <a:t>chaud</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froid</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le tort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86642"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a:t>
            </a:r>
            <a:endParaRPr lang="en-GB" sz="2800" dirty="0">
              <a:latin typeface="Century Gothic" panose="020B0502020202020204" pitchFamily="34" charset="0"/>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3"/>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5"/>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199661" y="6285832"/>
            <a:ext cx="243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hot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65106" y="633793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cold</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291061" y="628583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wrong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159112" y="5291417"/>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fear</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65106" y="5326960"/>
            <a:ext cx="24891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 too</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267337" y="5266086"/>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 you?</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142197" y="4304031"/>
            <a:ext cx="23272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thank you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608059" y="4298669"/>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bring, bringing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291061" y="4303499"/>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language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168314" y="3423992"/>
            <a:ext cx="23744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love, loving</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87594"/>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morning</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372165" y="3382764"/>
            <a:ext cx="25554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a:t>
            </a:r>
            <a:r>
              <a:rPr lang="en-GB" sz="2400" dirty="0" err="1">
                <a:solidFill>
                  <a:srgbClr val="002060"/>
                </a:solidFill>
                <a:latin typeface="Century Gothic" panose="020B0502020202020204" pitchFamily="34" charset="0"/>
              </a:rPr>
              <a:t>mfpl</a:t>
            </a:r>
            <a:r>
              <a:rPr lang="en-GB" sz="2400" dirty="0">
                <a:solidFill>
                  <a:srgbClr val="002060"/>
                </a:solidFill>
                <a:latin typeface="Century Gothic" panose="020B0502020202020204" pitchFamily="34"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22722" y="2413140"/>
            <a:ext cx="24276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very</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592778" y="2431044"/>
            <a:ext cx="2938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you’re welcome</a:t>
            </a:r>
          </a:p>
        </p:txBody>
      </p:sp>
      <p:sp>
        <p:nvSpPr>
          <p:cNvPr id="68" name="TextBox 67">
            <a:extLst>
              <a:ext uri="{FF2B5EF4-FFF2-40B4-BE49-F238E27FC236}">
                <a16:creationId xmlns:a16="http://schemas.microsoft.com/office/drawing/2014/main" id="{44C68231-7D7B-48B1-BE28-5AA4C83CE289}"/>
              </a:ext>
            </a:extLst>
          </p:cNvPr>
          <p:cNvSpPr txBox="1"/>
          <p:nvPr/>
        </p:nvSpPr>
        <p:spPr>
          <a:xfrm>
            <a:off x="7291061" y="2398944"/>
            <a:ext cx="27176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group</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142197" y="1596223"/>
            <a:ext cx="23824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list</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469411" y="1526480"/>
            <a:ext cx="2999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person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16308" y="1526480"/>
            <a:ext cx="25980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a lot (of)</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3C7003D0-9C20-FC46-F9AE-70C9195BAAC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8" name="Picture 37" descr="Icon&#10;&#10;Description automatically generated">
            <a:extLst>
              <a:ext uri="{FF2B5EF4-FFF2-40B4-BE49-F238E27FC236}">
                <a16:creationId xmlns:a16="http://schemas.microsoft.com/office/drawing/2014/main" id="{A52012D5-4601-41B8-A2A9-A356D86BC8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9" name="Picture 38" descr="Icon&#10;&#10;Description automatically generated">
            <a:extLst>
              <a:ext uri="{FF2B5EF4-FFF2-40B4-BE49-F238E27FC236}">
                <a16:creationId xmlns:a16="http://schemas.microsoft.com/office/drawing/2014/main" id="{7D382DAC-7C90-4D62-9CBC-FB7F86F582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40" name="Explosion: 8 Points 39">
            <a:extLst>
              <a:ext uri="{FF2B5EF4-FFF2-40B4-BE49-F238E27FC236}">
                <a16:creationId xmlns:a16="http://schemas.microsoft.com/office/drawing/2014/main" id="{16A3CAB5-AFBD-4A5E-9B95-325037F14368}"/>
              </a:ext>
            </a:extLst>
          </p:cNvPr>
          <p:cNvSpPr/>
          <p:nvPr/>
        </p:nvSpPr>
        <p:spPr>
          <a:xfrm rot="20101036">
            <a:off x="11050892" y="160678"/>
            <a:ext cx="1051265" cy="846793"/>
          </a:xfrm>
          <a:prstGeom prst="irregularSeal1">
            <a:avLst/>
          </a:prstGeom>
          <a:solidFill>
            <a:srgbClr val="1D6FA9">
              <a:lumMod val="20000"/>
              <a:lumOff val="80000"/>
            </a:srgbClr>
          </a:solidFill>
          <a:ln w="762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Arial"/>
            </a:endParaRPr>
          </a:p>
        </p:txBody>
      </p:sp>
      <p:sp>
        <p:nvSpPr>
          <p:cNvPr id="41" name="Explosion: 8 Points 40">
            <a:extLst>
              <a:ext uri="{FF2B5EF4-FFF2-40B4-BE49-F238E27FC236}">
                <a16:creationId xmlns:a16="http://schemas.microsoft.com/office/drawing/2014/main" id="{08E39E2B-1254-4954-8213-582207EDBE91}"/>
              </a:ext>
            </a:extLst>
          </p:cNvPr>
          <p:cNvSpPr/>
          <p:nvPr/>
        </p:nvSpPr>
        <p:spPr>
          <a:xfrm rot="20101036">
            <a:off x="11055408" y="156605"/>
            <a:ext cx="1042233" cy="839518"/>
          </a:xfrm>
          <a:prstGeom prst="irregularSeal1">
            <a:avLst/>
          </a:prstGeom>
          <a:solidFill>
            <a:srgbClr val="1D6FA9">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Arial"/>
              <a:sym typeface="Arial"/>
            </a:endParaRPr>
          </a:p>
        </p:txBody>
      </p:sp>
      <p:sp>
        <p:nvSpPr>
          <p:cNvPr id="42" name="TextBox 41">
            <a:extLst>
              <a:ext uri="{FF2B5EF4-FFF2-40B4-BE49-F238E27FC236}">
                <a16:creationId xmlns:a16="http://schemas.microsoft.com/office/drawing/2014/main" id="{0F76E9B9-17B5-4284-81A4-36CD1EFD85BC}"/>
              </a:ext>
            </a:extLst>
          </p:cNvPr>
          <p:cNvSpPr txBox="1"/>
          <p:nvPr/>
        </p:nvSpPr>
        <p:spPr>
          <a:xfrm rot="20326871">
            <a:off x="11015203" y="345714"/>
            <a:ext cx="1122643" cy="400110"/>
          </a:xfrm>
          <a:prstGeom prst="rect">
            <a:avLst/>
          </a:prstGeom>
          <a:noFill/>
        </p:spPr>
        <p:txBody>
          <a:bodyPr wrap="square" rtlCol="0">
            <a:spAutoFit/>
          </a:bodyPr>
          <a:lstStyle/>
          <a:p>
            <a:pPr algn="ctr">
              <a:defRPr/>
            </a:pPr>
            <a:r>
              <a:rPr lang="en-GB" sz="2000" b="1" dirty="0">
                <a:solidFill>
                  <a:srgbClr val="002060"/>
                </a:solidFill>
                <a:latin typeface="Eras Demi ITC" panose="020B0805030504020804" pitchFamily="34" charset="0"/>
                <a:cs typeface="Arial"/>
                <a:sym typeface="Arial"/>
              </a:rPr>
              <a:t>mots</a:t>
            </a:r>
          </a:p>
        </p:txBody>
      </p:sp>
      <p:sp>
        <p:nvSpPr>
          <p:cNvPr id="43" name="Title 2">
            <a:extLst>
              <a:ext uri="{FF2B5EF4-FFF2-40B4-BE49-F238E27FC236}">
                <a16:creationId xmlns:a16="http://schemas.microsoft.com/office/drawing/2014/main" id="{FAAF66E4-33D3-421B-9AEC-256186280CB4}"/>
              </a:ext>
            </a:extLst>
          </p:cNvPr>
          <p:cNvSpPr txBox="1">
            <a:spLocks/>
          </p:cNvSpPr>
          <p:nvPr/>
        </p:nvSpPr>
        <p:spPr>
          <a:xfrm>
            <a:off x="10656562" y="1081382"/>
            <a:ext cx="1557451"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vocabulaire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sp>
        <p:nvSpPr>
          <p:cNvPr id="44" name="TextBox 43">
            <a:hlinkClick r:id="" action="ppaction://noaction">
              <a:snd r:embed="rId8" name="S10_i.wav"/>
            </a:hlinkClick>
            <a:extLst>
              <a:ext uri="{FF2B5EF4-FFF2-40B4-BE49-F238E27FC236}">
                <a16:creationId xmlns:a16="http://schemas.microsoft.com/office/drawing/2014/main" id="{3C192620-3AFB-4585-A44C-2953A0A0BDBC}"/>
              </a:ext>
            </a:extLst>
          </p:cNvPr>
          <p:cNvSpPr txBox="1"/>
          <p:nvPr/>
        </p:nvSpPr>
        <p:spPr>
          <a:xfrm>
            <a:off x="3596244" y="61130"/>
            <a:ext cx="77039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Écris</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45" name="TextBox 44">
            <a:extLst>
              <a:ext uri="{FF2B5EF4-FFF2-40B4-BE49-F238E27FC236}">
                <a16:creationId xmlns:a16="http://schemas.microsoft.com/office/drawing/2014/main" id="{4D2E027C-F7B4-4AE9-83BD-C1CAB0153FB7}"/>
              </a:ext>
            </a:extLst>
          </p:cNvPr>
          <p:cNvSpPr txBox="1"/>
          <p:nvPr/>
        </p:nvSpPr>
        <p:spPr>
          <a:xfrm>
            <a:off x="2840161" y="-343983"/>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882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351291567"/>
              </p:ext>
            </p:extLst>
          </p:nvPr>
        </p:nvGraphicFramePr>
        <p:xfrm>
          <a:off x="484094" y="688444"/>
          <a:ext cx="9864216" cy="5730082"/>
        </p:xfrm>
        <a:graphic>
          <a:graphicData uri="http://schemas.openxmlformats.org/drawingml/2006/table">
            <a:tbl>
              <a:tblPr firstRow="1" bandRow="1">
                <a:tableStyleId>{5940675A-B579-460E-94D1-54222C63F5DA}</a:tableStyleId>
              </a:tblPr>
              <a:tblGrid>
                <a:gridCol w="1764254">
                  <a:extLst>
                    <a:ext uri="{9D8B030D-6E8A-4147-A177-3AD203B41FA5}">
                      <a16:colId xmlns:a16="http://schemas.microsoft.com/office/drawing/2014/main" val="1203737284"/>
                    </a:ext>
                  </a:extLst>
                </a:gridCol>
                <a:gridCol w="2735707">
                  <a:extLst>
                    <a:ext uri="{9D8B030D-6E8A-4147-A177-3AD203B41FA5}">
                      <a16:colId xmlns:a16="http://schemas.microsoft.com/office/drawing/2014/main" val="1810222861"/>
                    </a:ext>
                  </a:extLst>
                </a:gridCol>
                <a:gridCol w="275678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person</a:t>
                      </a:r>
                    </a:p>
                  </a:txBody>
                  <a:tcPr/>
                </a:tc>
                <a:tc>
                  <a:txBody>
                    <a:bodyPr/>
                    <a:lstStyle/>
                    <a:p>
                      <a:r>
                        <a:rPr lang="en-GB" sz="2400" b="1" dirty="0">
                          <a:solidFill>
                            <a:srgbClr val="00B0F0"/>
                          </a:solidFill>
                          <a:latin typeface="Century Gothic" panose="020B0502020202020204" pitchFamily="34" charset="0"/>
                        </a:rPr>
                        <a:t>very</a:t>
                      </a:r>
                    </a:p>
                  </a:txBody>
                  <a:tcPr/>
                </a:tc>
                <a:tc>
                  <a:txBody>
                    <a:bodyPr/>
                    <a:lstStyle/>
                    <a:p>
                      <a:r>
                        <a:rPr lang="en-GB" sz="2400" b="1" dirty="0">
                          <a:solidFill>
                            <a:srgbClr val="00B0F0"/>
                          </a:solidFill>
                          <a:latin typeface="Century Gothic" panose="020B0502020202020204" pitchFamily="34" charset="0"/>
                        </a:rPr>
                        <a:t>a lot (of)</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you’re welcome</a:t>
                      </a:r>
                    </a:p>
                  </a:txBody>
                  <a:tcPr/>
                </a:tc>
                <a:tc>
                  <a:txBody>
                    <a:bodyPr/>
                    <a:lstStyle/>
                    <a:p>
                      <a:r>
                        <a:rPr lang="en-GB" sz="2400" b="1" dirty="0">
                          <a:solidFill>
                            <a:srgbClr val="00B0F0"/>
                          </a:solidFill>
                          <a:latin typeface="Century Gothic" panose="020B0502020202020204" pitchFamily="34" charset="0"/>
                        </a:rPr>
                        <a:t>(the) group</a:t>
                      </a:r>
                    </a:p>
                  </a:txBody>
                  <a:tcPr/>
                </a:tc>
                <a:tc>
                  <a:txBody>
                    <a:bodyPr/>
                    <a:lstStyle/>
                    <a:p>
                      <a:r>
                        <a:rPr lang="en-GB" sz="2400" b="1" dirty="0">
                          <a:solidFill>
                            <a:srgbClr val="00B0F0"/>
                          </a:solidFill>
                          <a:latin typeface="Century Gothic" panose="020B0502020202020204" pitchFamily="34" charset="0"/>
                        </a:rPr>
                        <a:t>(the) list</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(the)</a:t>
                      </a:r>
                      <a:r>
                        <a:rPr lang="en-GB" sz="2400" b="1" dirty="0">
                          <a:solidFill>
                            <a:srgbClr val="92D050"/>
                          </a:solidFill>
                          <a:latin typeface="Century Gothic" panose="020B0502020202020204" pitchFamily="34" charset="0"/>
                        </a:rPr>
                        <a:t> language</a:t>
                      </a:r>
                    </a:p>
                  </a:txBody>
                  <a:tcPr/>
                </a:tc>
                <a:tc>
                  <a:txBody>
                    <a:bodyPr/>
                    <a:lstStyle/>
                    <a:p>
                      <a:r>
                        <a:rPr lang="en-GB" sz="2400" b="1" dirty="0">
                          <a:solidFill>
                            <a:srgbClr val="92D050"/>
                          </a:solidFill>
                          <a:latin typeface="Century Gothic" panose="020B0502020202020204" pitchFamily="34" charset="0"/>
                        </a:rPr>
                        <a:t>the (</a:t>
                      </a:r>
                      <a:r>
                        <a:rPr lang="en-GB" sz="2400" b="1" dirty="0" err="1">
                          <a:solidFill>
                            <a:srgbClr val="92D050"/>
                          </a:solidFill>
                          <a:latin typeface="Century Gothic" panose="020B0502020202020204" pitchFamily="34" charset="0"/>
                        </a:rPr>
                        <a:t>mfpl</a:t>
                      </a:r>
                      <a:r>
                        <a:rPr lang="en-GB" sz="2400" b="1" dirty="0">
                          <a:solidFill>
                            <a:srgbClr val="92D050"/>
                          </a:solidFill>
                          <a:latin typeface="Century Gothic" panose="020B0502020202020204" pitchFamily="34" charset="0"/>
                        </a:rPr>
                        <a:t>)</a:t>
                      </a:r>
                    </a:p>
                  </a:txBody>
                  <a:tcPr/>
                </a:tc>
                <a:tc>
                  <a:txBody>
                    <a:bodyPr/>
                    <a:lstStyle/>
                    <a:p>
                      <a:r>
                        <a:rPr lang="en-GB" sz="2400" b="1" dirty="0">
                          <a:solidFill>
                            <a:srgbClr val="92D050"/>
                          </a:solidFill>
                          <a:latin typeface="Century Gothic" panose="020B0502020202020204" pitchFamily="34" charset="0"/>
                        </a:rPr>
                        <a:t>thank you</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to love, loving</a:t>
                      </a:r>
                    </a:p>
                  </a:txBody>
                  <a:tcPr/>
                </a:tc>
                <a:tc>
                  <a:txBody>
                    <a:bodyPr/>
                    <a:lstStyle/>
                    <a:p>
                      <a:r>
                        <a:rPr lang="en-GB" sz="2400" b="1" dirty="0">
                          <a:solidFill>
                            <a:srgbClr val="92D050"/>
                          </a:solidFill>
                          <a:latin typeface="Century Gothic" panose="020B0502020202020204" pitchFamily="34" charset="0"/>
                        </a:rPr>
                        <a:t>to bring, bringing</a:t>
                      </a:r>
                    </a:p>
                  </a:txBody>
                  <a:tcPr/>
                </a:tc>
                <a:tc>
                  <a:txBody>
                    <a:bodyPr/>
                    <a:lstStyle/>
                    <a:p>
                      <a:r>
                        <a:rPr lang="en-GB" sz="2400" b="1" dirty="0">
                          <a:solidFill>
                            <a:srgbClr val="92D050"/>
                          </a:solidFill>
                          <a:latin typeface="Century Gothic" panose="020B0502020202020204" pitchFamily="34" charset="0"/>
                        </a:rPr>
                        <a:t>(the) morning</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400" b="1" dirty="0">
                          <a:solidFill>
                            <a:srgbClr val="FF3399"/>
                          </a:solidFill>
                          <a:latin typeface="Century Gothic" panose="020B0502020202020204" pitchFamily="34" charset="0"/>
                        </a:rPr>
                        <a:t>(the) wrong</a:t>
                      </a:r>
                    </a:p>
                  </a:txBody>
                  <a:tcPr/>
                </a:tc>
                <a:tc>
                  <a:txBody>
                    <a:bodyPr/>
                    <a:lstStyle/>
                    <a:p>
                      <a:r>
                        <a:rPr lang="en-GB" sz="2400" b="1" dirty="0">
                          <a:solidFill>
                            <a:srgbClr val="FF3399"/>
                          </a:solidFill>
                          <a:latin typeface="Century Gothic" panose="020B0502020202020204" pitchFamily="34" charset="0"/>
                        </a:rPr>
                        <a:t>and you?</a:t>
                      </a:r>
                    </a:p>
                  </a:txBody>
                  <a:tcPr/>
                </a:tc>
                <a:tc>
                  <a:txBody>
                    <a:bodyPr/>
                    <a:lstStyle/>
                    <a:p>
                      <a:r>
                        <a:rPr lang="en-GB" sz="2400" b="1" dirty="0">
                          <a:solidFill>
                            <a:srgbClr val="FF3399"/>
                          </a:solidFill>
                          <a:latin typeface="Century Gothic" panose="020B0502020202020204" pitchFamily="34" charset="0"/>
                        </a:rPr>
                        <a:t>me, too</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cold</a:t>
                      </a:r>
                    </a:p>
                  </a:txBody>
                  <a:tcPr/>
                </a:tc>
                <a:tc>
                  <a:txBody>
                    <a:bodyPr/>
                    <a:lstStyle/>
                    <a:p>
                      <a:r>
                        <a:rPr lang="en-GB" sz="2400" b="1" dirty="0">
                          <a:solidFill>
                            <a:srgbClr val="FF3399"/>
                          </a:solidFill>
                          <a:latin typeface="Century Gothic" panose="020B0502020202020204" pitchFamily="34" charset="0"/>
                        </a:rPr>
                        <a:t>(the) fear</a:t>
                      </a:r>
                    </a:p>
                  </a:txBody>
                  <a:tcPr/>
                </a:tc>
                <a:tc>
                  <a:txBody>
                    <a:bodyPr/>
                    <a:lstStyle/>
                    <a:p>
                      <a:r>
                        <a:rPr lang="en-GB" sz="2400" b="1" dirty="0">
                          <a:solidFill>
                            <a:srgbClr val="FF3399"/>
                          </a:solidFill>
                          <a:latin typeface="Century Gothic" panose="020B0502020202020204" pitchFamily="34" charset="0"/>
                        </a:rPr>
                        <a:t>hot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232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3"/>
          <a:stretch>
            <a:fillRect/>
          </a:stretch>
        </p:blipFill>
        <p:spPr>
          <a:xfrm>
            <a:off x="659328" y="2664856"/>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47" y="1095134"/>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5"/>
          <a:stretch>
            <a:fillRect/>
          </a:stretch>
        </p:blipFill>
        <p:spPr>
          <a:xfrm>
            <a:off x="659328" y="4672370"/>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523369" y="566447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472984" y="341480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516911" y="184770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188332" y="59865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t>
            </a:r>
            <a:r>
              <a:rPr lang="en-GB" sz="2400" noProof="0" dirty="0">
                <a:solidFill>
                  <a:srgbClr val="002060"/>
                </a:solidFill>
                <a:latin typeface="Century Gothic" panose="020B0502020202020204" pitchFamily="34" charset="0"/>
              </a:rPr>
              <a:t>e </a:t>
            </a:r>
            <a:r>
              <a:rPr lang="en-GB" sz="2400" noProof="0" dirty="0" err="1">
                <a:solidFill>
                  <a:srgbClr val="002060"/>
                </a:solidFill>
                <a:latin typeface="Century Gothic" panose="020B0502020202020204" pitchFamily="34" charset="0"/>
              </a:rPr>
              <a:t>froid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933733" y="599639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peur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695919" y="595701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chaud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10428" y="5029203"/>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tort</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975766" y="494757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681404" y="494757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aussi</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197139" y="4005818"/>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adorer</a:t>
            </a:r>
          </a:p>
        </p:txBody>
      </p:sp>
      <p:sp>
        <p:nvSpPr>
          <p:cNvPr id="61" name="TextBox 60">
            <a:extLst>
              <a:ext uri="{FF2B5EF4-FFF2-40B4-BE49-F238E27FC236}">
                <a16:creationId xmlns:a16="http://schemas.microsoft.com/office/drawing/2014/main" id="{043F40DE-EF64-4213-B68D-AA4CEC430A71}"/>
              </a:ext>
            </a:extLst>
          </p:cNvPr>
          <p:cNvSpPr txBox="1"/>
          <p:nvPr/>
        </p:nvSpPr>
        <p:spPr>
          <a:xfrm>
            <a:off x="4975766" y="4018065"/>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apporter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710759" y="400445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matin</a:t>
            </a:r>
          </a:p>
        </p:txBody>
      </p:sp>
      <p:sp>
        <p:nvSpPr>
          <p:cNvPr id="63" name="TextBox 62">
            <a:extLst>
              <a:ext uri="{FF2B5EF4-FFF2-40B4-BE49-F238E27FC236}">
                <a16:creationId xmlns:a16="http://schemas.microsoft.com/office/drawing/2014/main" id="{F6958ABA-A050-4950-A8D8-242649851302}"/>
              </a:ext>
            </a:extLst>
          </p:cNvPr>
          <p:cNvSpPr txBox="1"/>
          <p:nvPr/>
        </p:nvSpPr>
        <p:spPr>
          <a:xfrm>
            <a:off x="2194834" y="314630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langue</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952525" y="3097961"/>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les</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710759" y="311631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merci</a:t>
            </a:r>
          </a:p>
        </p:txBody>
      </p:sp>
      <p:sp>
        <p:nvSpPr>
          <p:cNvPr id="66" name="TextBox 65">
            <a:extLst>
              <a:ext uri="{FF2B5EF4-FFF2-40B4-BE49-F238E27FC236}">
                <a16:creationId xmlns:a16="http://schemas.microsoft.com/office/drawing/2014/main" id="{2CF60C0F-D5E4-4956-85D2-7614F4918EBE}"/>
              </a:ext>
            </a:extLst>
          </p:cNvPr>
          <p:cNvSpPr txBox="1"/>
          <p:nvPr/>
        </p:nvSpPr>
        <p:spPr>
          <a:xfrm>
            <a:off x="2268889" y="2115973"/>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rien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933733" y="2075464"/>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groupe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693464" y="213859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liste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188332" y="1258796"/>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912389" y="1233410"/>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très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668145" y="1218660"/>
            <a:ext cx="22870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beaucoup de</a:t>
            </a:r>
          </a:p>
        </p:txBody>
      </p:sp>
      <p:sp>
        <p:nvSpPr>
          <p:cNvPr id="3" name="Google Shape;167;p2">
            <a:extLst>
              <a:ext uri="{FF2B5EF4-FFF2-40B4-BE49-F238E27FC236}">
                <a16:creationId xmlns:a16="http://schemas.microsoft.com/office/drawing/2014/main" id="{4F4D642D-FAEC-8FDB-175E-2478CC4FA19B}"/>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TextBox 31">
            <a:hlinkClick r:id="" action="ppaction://noaction">
              <a:snd r:embed="rId6" name="S11_i.wav"/>
            </a:hlinkClick>
            <a:extLst>
              <a:ext uri="{FF2B5EF4-FFF2-40B4-BE49-F238E27FC236}">
                <a16:creationId xmlns:a16="http://schemas.microsoft.com/office/drawing/2014/main" id="{38237A2B-4BE3-40BE-985D-8DBC4ABA0E0D}"/>
              </a:ext>
            </a:extLst>
          </p:cNvPr>
          <p:cNvSpPr txBox="1"/>
          <p:nvPr/>
        </p:nvSpPr>
        <p:spPr>
          <a:xfrm>
            <a:off x="3343813" y="106369"/>
            <a:ext cx="73943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Écris</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3" name="TextBox 32">
            <a:extLst>
              <a:ext uri="{FF2B5EF4-FFF2-40B4-BE49-F238E27FC236}">
                <a16:creationId xmlns:a16="http://schemas.microsoft.com/office/drawing/2014/main" id="{58918180-0C9D-4980-8B0C-2ACB910FF5E9}"/>
              </a:ext>
            </a:extLst>
          </p:cNvPr>
          <p:cNvSpPr txBox="1"/>
          <p:nvPr/>
        </p:nvSpPr>
        <p:spPr>
          <a:xfrm>
            <a:off x="2858445" y="-64897"/>
            <a:ext cx="10820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3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4" name="Picture 33" descr="Icon&#10;&#10;Description automatically generated">
            <a:extLst>
              <a:ext uri="{FF2B5EF4-FFF2-40B4-BE49-F238E27FC236}">
                <a16:creationId xmlns:a16="http://schemas.microsoft.com/office/drawing/2014/main" id="{167E96D0-2B25-4AC7-AD48-979BEF4C97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5" name="Picture 34" descr="Icon&#10;&#10;Description automatically generated">
            <a:extLst>
              <a:ext uri="{FF2B5EF4-FFF2-40B4-BE49-F238E27FC236}">
                <a16:creationId xmlns:a16="http://schemas.microsoft.com/office/drawing/2014/main" id="{022D996A-9D94-4566-AAB5-B333DB4B3B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36" name="Explosion: 8 Points 35">
            <a:extLst>
              <a:ext uri="{FF2B5EF4-FFF2-40B4-BE49-F238E27FC236}">
                <a16:creationId xmlns:a16="http://schemas.microsoft.com/office/drawing/2014/main" id="{ED098AD2-A700-4E2B-9CF2-6B2A7BEBFD34}"/>
              </a:ext>
            </a:extLst>
          </p:cNvPr>
          <p:cNvSpPr/>
          <p:nvPr/>
        </p:nvSpPr>
        <p:spPr>
          <a:xfrm rot="20101036">
            <a:off x="11050892" y="160678"/>
            <a:ext cx="1051265" cy="846793"/>
          </a:xfrm>
          <a:prstGeom prst="irregularSeal1">
            <a:avLst/>
          </a:prstGeom>
          <a:solidFill>
            <a:srgbClr val="1D6FA9">
              <a:lumMod val="20000"/>
              <a:lumOff val="80000"/>
            </a:srgbClr>
          </a:solidFill>
          <a:ln w="762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Arial"/>
            </a:endParaRPr>
          </a:p>
        </p:txBody>
      </p:sp>
      <p:sp>
        <p:nvSpPr>
          <p:cNvPr id="37" name="Explosion: 8 Points 36">
            <a:extLst>
              <a:ext uri="{FF2B5EF4-FFF2-40B4-BE49-F238E27FC236}">
                <a16:creationId xmlns:a16="http://schemas.microsoft.com/office/drawing/2014/main" id="{3C6472EF-5435-44D4-A6D1-5E746E0FAC3D}"/>
              </a:ext>
            </a:extLst>
          </p:cNvPr>
          <p:cNvSpPr/>
          <p:nvPr/>
        </p:nvSpPr>
        <p:spPr>
          <a:xfrm rot="20101036">
            <a:off x="11055408" y="156605"/>
            <a:ext cx="1042233" cy="839518"/>
          </a:xfrm>
          <a:prstGeom prst="irregularSeal1">
            <a:avLst/>
          </a:prstGeom>
          <a:solidFill>
            <a:srgbClr val="1D6FA9">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Arial"/>
              <a:sym typeface="Arial"/>
            </a:endParaRPr>
          </a:p>
        </p:txBody>
      </p:sp>
      <p:sp>
        <p:nvSpPr>
          <p:cNvPr id="38" name="TextBox 37">
            <a:extLst>
              <a:ext uri="{FF2B5EF4-FFF2-40B4-BE49-F238E27FC236}">
                <a16:creationId xmlns:a16="http://schemas.microsoft.com/office/drawing/2014/main" id="{0A2BED4A-001B-47FF-944A-BC79677B55C5}"/>
              </a:ext>
            </a:extLst>
          </p:cNvPr>
          <p:cNvSpPr txBox="1"/>
          <p:nvPr/>
        </p:nvSpPr>
        <p:spPr>
          <a:xfrm rot="20326871">
            <a:off x="11015203" y="345714"/>
            <a:ext cx="1122643" cy="400110"/>
          </a:xfrm>
          <a:prstGeom prst="rect">
            <a:avLst/>
          </a:prstGeom>
          <a:noFill/>
        </p:spPr>
        <p:txBody>
          <a:bodyPr wrap="square" rtlCol="0">
            <a:spAutoFit/>
          </a:bodyPr>
          <a:lstStyle/>
          <a:p>
            <a:pPr algn="ctr">
              <a:defRPr/>
            </a:pPr>
            <a:r>
              <a:rPr lang="en-GB" sz="2000" b="1" dirty="0">
                <a:solidFill>
                  <a:srgbClr val="002060"/>
                </a:solidFill>
                <a:latin typeface="Eras Demi ITC" panose="020B0805030504020804" pitchFamily="34" charset="0"/>
                <a:cs typeface="Arial"/>
                <a:sym typeface="Arial"/>
              </a:rPr>
              <a:t>mots</a:t>
            </a:r>
          </a:p>
        </p:txBody>
      </p:sp>
      <p:sp>
        <p:nvSpPr>
          <p:cNvPr id="39" name="Title 2">
            <a:extLst>
              <a:ext uri="{FF2B5EF4-FFF2-40B4-BE49-F238E27FC236}">
                <a16:creationId xmlns:a16="http://schemas.microsoft.com/office/drawing/2014/main" id="{C2717598-CF7C-44F3-ACD6-BB85B54571A2}"/>
              </a:ext>
            </a:extLst>
          </p:cNvPr>
          <p:cNvSpPr txBox="1">
            <a:spLocks/>
          </p:cNvSpPr>
          <p:nvPr/>
        </p:nvSpPr>
        <p:spPr>
          <a:xfrm>
            <a:off x="10656562" y="1081382"/>
            <a:ext cx="1557451"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vocabulaire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spTree>
    <p:extLst>
      <p:ext uri="{BB962C8B-B14F-4D97-AF65-F5344CB8AC3E}">
        <p14:creationId xmlns:p14="http://schemas.microsoft.com/office/powerpoint/2010/main" val="375580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86642"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a:t>
            </a:r>
            <a:endParaRPr lang="en-GB" sz="2800" dirty="0">
              <a:latin typeface="Century Gothic" panose="020B0502020202020204" pitchFamily="34" charset="0"/>
            </a:endParaRPr>
          </a:p>
        </p:txBody>
      </p:sp>
      <p:sp>
        <p:nvSpPr>
          <p:cNvPr id="3" name="Google Shape;167;p2">
            <a:extLst>
              <a:ext uri="{FF2B5EF4-FFF2-40B4-BE49-F238E27FC236}">
                <a16:creationId xmlns:a16="http://schemas.microsoft.com/office/drawing/2014/main" id="{3C7003D0-9C20-FC46-F9AE-70C9195BAAC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8" name="Picture 37" descr="Icon&#10;&#10;Description automatically generated">
            <a:extLst>
              <a:ext uri="{FF2B5EF4-FFF2-40B4-BE49-F238E27FC236}">
                <a16:creationId xmlns:a16="http://schemas.microsoft.com/office/drawing/2014/main" id="{A52012D5-4601-41B8-A2A9-A356D86BC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9" name="Picture 38" descr="Icon&#10;&#10;Description automatically generated">
            <a:extLst>
              <a:ext uri="{FF2B5EF4-FFF2-40B4-BE49-F238E27FC236}">
                <a16:creationId xmlns:a16="http://schemas.microsoft.com/office/drawing/2014/main" id="{7D382DAC-7C90-4D62-9CBC-FB7F86F58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40" name="Explosion: 8 Points 39">
            <a:extLst>
              <a:ext uri="{FF2B5EF4-FFF2-40B4-BE49-F238E27FC236}">
                <a16:creationId xmlns:a16="http://schemas.microsoft.com/office/drawing/2014/main" id="{16A3CAB5-AFBD-4A5E-9B95-325037F14368}"/>
              </a:ext>
            </a:extLst>
          </p:cNvPr>
          <p:cNvSpPr/>
          <p:nvPr/>
        </p:nvSpPr>
        <p:spPr>
          <a:xfrm rot="20101036">
            <a:off x="11050892" y="160678"/>
            <a:ext cx="1051265" cy="846793"/>
          </a:xfrm>
          <a:prstGeom prst="irregularSeal1">
            <a:avLst/>
          </a:prstGeom>
          <a:solidFill>
            <a:srgbClr val="1D6FA9">
              <a:lumMod val="20000"/>
              <a:lumOff val="80000"/>
            </a:srgbClr>
          </a:solidFill>
          <a:ln w="762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Arial"/>
            </a:endParaRPr>
          </a:p>
        </p:txBody>
      </p:sp>
      <p:sp>
        <p:nvSpPr>
          <p:cNvPr id="41" name="Explosion: 8 Points 40">
            <a:extLst>
              <a:ext uri="{FF2B5EF4-FFF2-40B4-BE49-F238E27FC236}">
                <a16:creationId xmlns:a16="http://schemas.microsoft.com/office/drawing/2014/main" id="{08E39E2B-1254-4954-8213-582207EDBE91}"/>
              </a:ext>
            </a:extLst>
          </p:cNvPr>
          <p:cNvSpPr/>
          <p:nvPr/>
        </p:nvSpPr>
        <p:spPr>
          <a:xfrm rot="20101036">
            <a:off x="11055408" y="156605"/>
            <a:ext cx="1042233" cy="839518"/>
          </a:xfrm>
          <a:prstGeom prst="irregularSeal1">
            <a:avLst/>
          </a:prstGeom>
          <a:solidFill>
            <a:srgbClr val="1D6FA9">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Arial"/>
              <a:sym typeface="Arial"/>
            </a:endParaRPr>
          </a:p>
        </p:txBody>
      </p:sp>
      <p:sp>
        <p:nvSpPr>
          <p:cNvPr id="42" name="TextBox 41">
            <a:extLst>
              <a:ext uri="{FF2B5EF4-FFF2-40B4-BE49-F238E27FC236}">
                <a16:creationId xmlns:a16="http://schemas.microsoft.com/office/drawing/2014/main" id="{0F76E9B9-17B5-4284-81A4-36CD1EFD85BC}"/>
              </a:ext>
            </a:extLst>
          </p:cNvPr>
          <p:cNvSpPr txBox="1"/>
          <p:nvPr/>
        </p:nvSpPr>
        <p:spPr>
          <a:xfrm rot="20326871">
            <a:off x="11015203" y="345714"/>
            <a:ext cx="1122643" cy="400110"/>
          </a:xfrm>
          <a:prstGeom prst="rect">
            <a:avLst/>
          </a:prstGeom>
          <a:noFill/>
        </p:spPr>
        <p:txBody>
          <a:bodyPr wrap="square" rtlCol="0">
            <a:spAutoFit/>
          </a:bodyPr>
          <a:lstStyle/>
          <a:p>
            <a:pPr algn="ctr">
              <a:defRPr/>
            </a:pPr>
            <a:r>
              <a:rPr lang="en-GB" sz="2000" b="1" dirty="0">
                <a:solidFill>
                  <a:srgbClr val="002060"/>
                </a:solidFill>
                <a:latin typeface="Eras Demi ITC" panose="020B0805030504020804" pitchFamily="34" charset="0"/>
                <a:cs typeface="Arial"/>
                <a:sym typeface="Arial"/>
              </a:rPr>
              <a:t>mots</a:t>
            </a:r>
          </a:p>
        </p:txBody>
      </p:sp>
      <p:sp>
        <p:nvSpPr>
          <p:cNvPr id="43" name="Title 2">
            <a:extLst>
              <a:ext uri="{FF2B5EF4-FFF2-40B4-BE49-F238E27FC236}">
                <a16:creationId xmlns:a16="http://schemas.microsoft.com/office/drawing/2014/main" id="{FAAF66E4-33D3-421B-9AEC-256186280CB4}"/>
              </a:ext>
            </a:extLst>
          </p:cNvPr>
          <p:cNvSpPr txBox="1">
            <a:spLocks/>
          </p:cNvSpPr>
          <p:nvPr/>
        </p:nvSpPr>
        <p:spPr>
          <a:xfrm>
            <a:off x="10656562" y="1081382"/>
            <a:ext cx="1557451"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vocabulaire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sp>
        <p:nvSpPr>
          <p:cNvPr id="44" name="TextBox 43">
            <a:hlinkClick r:id="" action="ppaction://noaction">
              <a:snd r:embed="rId5" name="S10_i.wav"/>
            </a:hlinkClick>
            <a:extLst>
              <a:ext uri="{FF2B5EF4-FFF2-40B4-BE49-F238E27FC236}">
                <a16:creationId xmlns:a16="http://schemas.microsoft.com/office/drawing/2014/main" id="{3C192620-3AFB-4585-A44C-2953A0A0BDBC}"/>
              </a:ext>
            </a:extLst>
          </p:cNvPr>
          <p:cNvSpPr txBox="1"/>
          <p:nvPr/>
        </p:nvSpPr>
        <p:spPr>
          <a:xfrm>
            <a:off x="3596244" y="61130"/>
            <a:ext cx="77039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Écris</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45" name="TextBox 44">
            <a:extLst>
              <a:ext uri="{FF2B5EF4-FFF2-40B4-BE49-F238E27FC236}">
                <a16:creationId xmlns:a16="http://schemas.microsoft.com/office/drawing/2014/main" id="{4D2E027C-F7B4-4AE9-83BD-C1CAB0153FB7}"/>
              </a:ext>
            </a:extLst>
          </p:cNvPr>
          <p:cNvSpPr txBox="1"/>
          <p:nvPr/>
        </p:nvSpPr>
        <p:spPr>
          <a:xfrm>
            <a:off x="2840161" y="-343983"/>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37" name="Table 4">
            <a:extLst>
              <a:ext uri="{FF2B5EF4-FFF2-40B4-BE49-F238E27FC236}">
                <a16:creationId xmlns:a16="http://schemas.microsoft.com/office/drawing/2014/main" id="{B974C629-EFFA-4E78-9FC2-A28AFAD4EEA2}"/>
              </a:ext>
            </a:extLst>
          </p:cNvPr>
          <p:cNvGraphicFramePr>
            <a:graphicFrameLocks noGrp="1"/>
          </p:cNvGraphicFramePr>
          <p:nvPr>
            <p:extLst>
              <p:ext uri="{D42A27DB-BD31-4B8C-83A1-F6EECF244321}">
                <p14:modId xmlns:p14="http://schemas.microsoft.com/office/powerpoint/2010/main" val="2166953250"/>
              </p:ext>
            </p:extLst>
          </p:nvPr>
        </p:nvGraphicFramePr>
        <p:xfrm>
          <a:off x="520052" y="754516"/>
          <a:ext cx="9688957" cy="5730082"/>
        </p:xfrm>
        <a:graphic>
          <a:graphicData uri="http://schemas.openxmlformats.org/drawingml/2006/table">
            <a:tbl>
              <a:tblPr firstRow="1" bandRow="1">
                <a:tableStyleId>{5940675A-B579-460E-94D1-54222C63F5DA}</a:tableStyleId>
              </a:tblPr>
              <a:tblGrid>
                <a:gridCol w="1708960">
                  <a:extLst>
                    <a:ext uri="{9D8B030D-6E8A-4147-A177-3AD203B41FA5}">
                      <a16:colId xmlns:a16="http://schemas.microsoft.com/office/drawing/2014/main" val="1203737284"/>
                    </a:ext>
                  </a:extLst>
                </a:gridCol>
                <a:gridCol w="2368681">
                  <a:extLst>
                    <a:ext uri="{9D8B030D-6E8A-4147-A177-3AD203B41FA5}">
                      <a16:colId xmlns:a16="http://schemas.microsoft.com/office/drawing/2014/main" val="1810222861"/>
                    </a:ext>
                  </a:extLst>
                </a:gridCol>
                <a:gridCol w="2760538">
                  <a:extLst>
                    <a:ext uri="{9D8B030D-6E8A-4147-A177-3AD203B41FA5}">
                      <a16:colId xmlns:a16="http://schemas.microsoft.com/office/drawing/2014/main" val="274413866"/>
                    </a:ext>
                  </a:extLst>
                </a:gridCol>
                <a:gridCol w="2850778">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liste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personne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beaucoup (de)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très</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de </a:t>
                      </a:r>
                      <a:r>
                        <a:rPr lang="en-GB" sz="2400" b="1" dirty="0" err="1">
                          <a:solidFill>
                            <a:srgbClr val="002060"/>
                          </a:solidFill>
                          <a:latin typeface="Century Gothic" panose="020B0502020202020204" pitchFamily="34" charset="0"/>
                        </a:rPr>
                        <a:t>rien</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a:t>
                      </a:r>
                      <a:r>
                        <a:rPr lang="en-GB" sz="2400" b="1" dirty="0" err="1">
                          <a:solidFill>
                            <a:srgbClr val="002060"/>
                          </a:solidFill>
                          <a:latin typeface="Century Gothic" panose="020B0502020202020204" pitchFamily="34" charset="0"/>
                        </a:rPr>
                        <a:t>groupe</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adorer </a:t>
                      </a:r>
                    </a:p>
                  </a:txBody>
                  <a:tcPr/>
                </a:tc>
                <a:tc>
                  <a:txBody>
                    <a:bodyPr/>
                    <a:lstStyle/>
                    <a:p>
                      <a:r>
                        <a:rPr lang="en-GB" sz="2400" b="1" dirty="0">
                          <a:solidFill>
                            <a:srgbClr val="002060"/>
                          </a:solidFill>
                          <a:latin typeface="Century Gothic" panose="020B0502020202020204" pitchFamily="34" charset="0"/>
                        </a:rPr>
                        <a:t>le matin</a:t>
                      </a:r>
                    </a:p>
                  </a:txBody>
                  <a:tcPr/>
                </a:tc>
                <a:tc>
                  <a:txBody>
                    <a:bodyPr/>
                    <a:lstStyle/>
                    <a:p>
                      <a:r>
                        <a:rPr lang="en-GB" sz="2400" b="1" dirty="0">
                          <a:solidFill>
                            <a:srgbClr val="002060"/>
                          </a:solidFill>
                          <a:latin typeface="Century Gothic" panose="020B0502020202020204" pitchFamily="34" charset="0"/>
                        </a:rPr>
                        <a:t>les</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merci</a:t>
                      </a:r>
                    </a:p>
                  </a:txBody>
                  <a:tcPr/>
                </a:tc>
                <a:tc>
                  <a:txBody>
                    <a:bodyPr/>
                    <a:lstStyle/>
                    <a:p>
                      <a:r>
                        <a:rPr lang="en-GB" sz="2400" b="1" dirty="0" err="1">
                          <a:solidFill>
                            <a:srgbClr val="002060"/>
                          </a:solidFill>
                          <a:latin typeface="Century Gothic" panose="020B0502020202020204" pitchFamily="34" charset="0"/>
                        </a:rPr>
                        <a:t>apporter</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langue</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peur</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moi</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aussi</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et </a:t>
                      </a:r>
                      <a:r>
                        <a:rPr lang="en-GB" sz="2400" b="1" dirty="0" err="1">
                          <a:solidFill>
                            <a:srgbClr val="002060"/>
                          </a:solidFill>
                          <a:latin typeface="Century Gothic" panose="020B0502020202020204" pitchFamily="34" charset="0"/>
                        </a:rPr>
                        <a:t>toi</a:t>
                      </a:r>
                      <a:r>
                        <a:rPr lang="en-GB" sz="2400" b="1" dirty="0">
                          <a:solidFill>
                            <a:srgbClr val="002060"/>
                          </a:solidFill>
                          <a:latin typeface="Century Gothic" panose="020B0502020202020204" pitchFamily="34" charset="0"/>
                        </a:rPr>
                        <a:t> ?</a:t>
                      </a: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400" b="1" dirty="0" err="1">
                          <a:solidFill>
                            <a:srgbClr val="002060"/>
                          </a:solidFill>
                          <a:latin typeface="Century Gothic" panose="020B0502020202020204" pitchFamily="34" charset="0"/>
                        </a:rPr>
                        <a:t>chaud</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froid</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tort</a:t>
                      </a:r>
                    </a:p>
                  </a:txBody>
                  <a:tcPr/>
                </a:tc>
                <a:extLst>
                  <a:ext uri="{0D108BD9-81ED-4DB2-BD59-A6C34878D82A}">
                    <a16:rowId xmlns:a16="http://schemas.microsoft.com/office/drawing/2014/main" val="3232139915"/>
                  </a:ext>
                </a:extLst>
              </a:tr>
            </a:tbl>
          </a:graphicData>
        </a:graphic>
      </p:graphicFrame>
      <p:pic>
        <p:nvPicPr>
          <p:cNvPr id="46" name="Picture 45">
            <a:extLst>
              <a:ext uri="{FF2B5EF4-FFF2-40B4-BE49-F238E27FC236}">
                <a16:creationId xmlns:a16="http://schemas.microsoft.com/office/drawing/2014/main" id="{85A828CC-717B-4E76-81EF-87B6C721337D}"/>
              </a:ext>
            </a:extLst>
          </p:cNvPr>
          <p:cNvPicPr>
            <a:picLocks noChangeAspect="1"/>
          </p:cNvPicPr>
          <p:nvPr/>
        </p:nvPicPr>
        <p:blipFill>
          <a:blip r:embed="rId6"/>
          <a:stretch>
            <a:fillRect/>
          </a:stretch>
        </p:blipFill>
        <p:spPr>
          <a:xfrm>
            <a:off x="797967" y="2724917"/>
            <a:ext cx="1186070" cy="1080360"/>
          </a:xfrm>
          <a:prstGeom prst="rect">
            <a:avLst/>
          </a:prstGeom>
        </p:spPr>
      </p:pic>
      <p:pic>
        <p:nvPicPr>
          <p:cNvPr id="47" name="Picture 46" descr="Icon&#10;&#10;Description automatically generated">
            <a:extLst>
              <a:ext uri="{FF2B5EF4-FFF2-40B4-BE49-F238E27FC236}">
                <a16:creationId xmlns:a16="http://schemas.microsoft.com/office/drawing/2014/main" id="{C0EB6BF6-2061-46DF-806E-62E96F16F9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286" y="1155195"/>
            <a:ext cx="1186070" cy="1186070"/>
          </a:xfrm>
          <a:prstGeom prst="rect">
            <a:avLst/>
          </a:prstGeom>
        </p:spPr>
      </p:pic>
      <p:pic>
        <p:nvPicPr>
          <p:cNvPr id="72" name="Picture 71">
            <a:extLst>
              <a:ext uri="{FF2B5EF4-FFF2-40B4-BE49-F238E27FC236}">
                <a16:creationId xmlns:a16="http://schemas.microsoft.com/office/drawing/2014/main" id="{1347A6C5-431A-47A6-AE40-A3FA13CD80DF}"/>
              </a:ext>
            </a:extLst>
          </p:cNvPr>
          <p:cNvPicPr>
            <a:picLocks noChangeAspect="1"/>
          </p:cNvPicPr>
          <p:nvPr/>
        </p:nvPicPr>
        <p:blipFill>
          <a:blip r:embed="rId8"/>
          <a:stretch>
            <a:fillRect/>
          </a:stretch>
        </p:blipFill>
        <p:spPr>
          <a:xfrm>
            <a:off x="797967" y="4732431"/>
            <a:ext cx="1162417" cy="1101237"/>
          </a:xfrm>
          <a:prstGeom prst="rect">
            <a:avLst/>
          </a:prstGeom>
        </p:spPr>
      </p:pic>
      <p:sp>
        <p:nvSpPr>
          <p:cNvPr id="73" name="TextBox 72">
            <a:extLst>
              <a:ext uri="{FF2B5EF4-FFF2-40B4-BE49-F238E27FC236}">
                <a16:creationId xmlns:a16="http://schemas.microsoft.com/office/drawing/2014/main" id="{61C4F601-BFDB-4997-89D9-1DDB096F9233}"/>
              </a:ext>
            </a:extLst>
          </p:cNvPr>
          <p:cNvSpPr txBox="1"/>
          <p:nvPr/>
        </p:nvSpPr>
        <p:spPr>
          <a:xfrm>
            <a:off x="1662008" y="572453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74" name="TextBox 73">
            <a:extLst>
              <a:ext uri="{FF2B5EF4-FFF2-40B4-BE49-F238E27FC236}">
                <a16:creationId xmlns:a16="http://schemas.microsoft.com/office/drawing/2014/main" id="{7F64237C-7148-42B5-BC0A-E0C29AA81408}"/>
              </a:ext>
            </a:extLst>
          </p:cNvPr>
          <p:cNvSpPr txBox="1"/>
          <p:nvPr/>
        </p:nvSpPr>
        <p:spPr>
          <a:xfrm>
            <a:off x="1611623" y="347486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75" name="TextBox 74">
            <a:extLst>
              <a:ext uri="{FF2B5EF4-FFF2-40B4-BE49-F238E27FC236}">
                <a16:creationId xmlns:a16="http://schemas.microsoft.com/office/drawing/2014/main" id="{05EEA0F3-294F-483D-86D5-5D91ADCD71B9}"/>
              </a:ext>
            </a:extLst>
          </p:cNvPr>
          <p:cNvSpPr txBox="1"/>
          <p:nvPr/>
        </p:nvSpPr>
        <p:spPr>
          <a:xfrm>
            <a:off x="1655550" y="190776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141793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232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3" name="Google Shape;167;p2">
            <a:extLst>
              <a:ext uri="{FF2B5EF4-FFF2-40B4-BE49-F238E27FC236}">
                <a16:creationId xmlns:a16="http://schemas.microsoft.com/office/drawing/2014/main" id="{4F4D642D-FAEC-8FDB-175E-2478CC4FA19B}"/>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TextBox 31">
            <a:hlinkClick r:id="" action="ppaction://noaction">
              <a:snd r:embed="rId3" name="S11_i.wav"/>
            </a:hlinkClick>
            <a:extLst>
              <a:ext uri="{FF2B5EF4-FFF2-40B4-BE49-F238E27FC236}">
                <a16:creationId xmlns:a16="http://schemas.microsoft.com/office/drawing/2014/main" id="{38237A2B-4BE3-40BE-985D-8DBC4ABA0E0D}"/>
              </a:ext>
            </a:extLst>
          </p:cNvPr>
          <p:cNvSpPr txBox="1"/>
          <p:nvPr/>
        </p:nvSpPr>
        <p:spPr>
          <a:xfrm>
            <a:off x="3343813" y="106369"/>
            <a:ext cx="73943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Écris</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3" name="TextBox 32">
            <a:extLst>
              <a:ext uri="{FF2B5EF4-FFF2-40B4-BE49-F238E27FC236}">
                <a16:creationId xmlns:a16="http://schemas.microsoft.com/office/drawing/2014/main" id="{58918180-0C9D-4980-8B0C-2ACB910FF5E9}"/>
              </a:ext>
            </a:extLst>
          </p:cNvPr>
          <p:cNvSpPr txBox="1"/>
          <p:nvPr/>
        </p:nvSpPr>
        <p:spPr>
          <a:xfrm>
            <a:off x="2858445" y="-64897"/>
            <a:ext cx="10820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3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4" name="Picture 33" descr="Icon&#10;&#10;Description automatically generated">
            <a:extLst>
              <a:ext uri="{FF2B5EF4-FFF2-40B4-BE49-F238E27FC236}">
                <a16:creationId xmlns:a16="http://schemas.microsoft.com/office/drawing/2014/main" id="{167E96D0-2B25-4AC7-AD48-979BEF4C9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5" name="Picture 34" descr="Icon&#10;&#10;Description automatically generated">
            <a:extLst>
              <a:ext uri="{FF2B5EF4-FFF2-40B4-BE49-F238E27FC236}">
                <a16:creationId xmlns:a16="http://schemas.microsoft.com/office/drawing/2014/main" id="{022D996A-9D94-4566-AAB5-B333DB4B3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36" name="Explosion: 8 Points 35">
            <a:extLst>
              <a:ext uri="{FF2B5EF4-FFF2-40B4-BE49-F238E27FC236}">
                <a16:creationId xmlns:a16="http://schemas.microsoft.com/office/drawing/2014/main" id="{ED098AD2-A700-4E2B-9CF2-6B2A7BEBFD34}"/>
              </a:ext>
            </a:extLst>
          </p:cNvPr>
          <p:cNvSpPr/>
          <p:nvPr/>
        </p:nvSpPr>
        <p:spPr>
          <a:xfrm rot="20101036">
            <a:off x="11050892" y="160678"/>
            <a:ext cx="1051265" cy="846793"/>
          </a:xfrm>
          <a:prstGeom prst="irregularSeal1">
            <a:avLst/>
          </a:prstGeom>
          <a:solidFill>
            <a:srgbClr val="1D6FA9">
              <a:lumMod val="20000"/>
              <a:lumOff val="80000"/>
            </a:srgbClr>
          </a:solidFill>
          <a:ln w="762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Arial"/>
            </a:endParaRPr>
          </a:p>
        </p:txBody>
      </p:sp>
      <p:sp>
        <p:nvSpPr>
          <p:cNvPr id="37" name="Explosion: 8 Points 36">
            <a:extLst>
              <a:ext uri="{FF2B5EF4-FFF2-40B4-BE49-F238E27FC236}">
                <a16:creationId xmlns:a16="http://schemas.microsoft.com/office/drawing/2014/main" id="{3C6472EF-5435-44D4-A6D1-5E746E0FAC3D}"/>
              </a:ext>
            </a:extLst>
          </p:cNvPr>
          <p:cNvSpPr/>
          <p:nvPr/>
        </p:nvSpPr>
        <p:spPr>
          <a:xfrm rot="20101036">
            <a:off x="11055408" y="156605"/>
            <a:ext cx="1042233" cy="839518"/>
          </a:xfrm>
          <a:prstGeom prst="irregularSeal1">
            <a:avLst/>
          </a:prstGeom>
          <a:solidFill>
            <a:srgbClr val="1D6FA9">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Arial"/>
              <a:sym typeface="Arial"/>
            </a:endParaRPr>
          </a:p>
        </p:txBody>
      </p:sp>
      <p:sp>
        <p:nvSpPr>
          <p:cNvPr id="38" name="TextBox 37">
            <a:extLst>
              <a:ext uri="{FF2B5EF4-FFF2-40B4-BE49-F238E27FC236}">
                <a16:creationId xmlns:a16="http://schemas.microsoft.com/office/drawing/2014/main" id="{0A2BED4A-001B-47FF-944A-BC79677B55C5}"/>
              </a:ext>
            </a:extLst>
          </p:cNvPr>
          <p:cNvSpPr txBox="1"/>
          <p:nvPr/>
        </p:nvSpPr>
        <p:spPr>
          <a:xfrm rot="20326871">
            <a:off x="11015203" y="345714"/>
            <a:ext cx="1122643" cy="400110"/>
          </a:xfrm>
          <a:prstGeom prst="rect">
            <a:avLst/>
          </a:prstGeom>
          <a:noFill/>
        </p:spPr>
        <p:txBody>
          <a:bodyPr wrap="square" rtlCol="0">
            <a:spAutoFit/>
          </a:bodyPr>
          <a:lstStyle/>
          <a:p>
            <a:pPr algn="ctr">
              <a:defRPr/>
            </a:pPr>
            <a:r>
              <a:rPr lang="en-GB" sz="2000" b="1" dirty="0">
                <a:solidFill>
                  <a:srgbClr val="002060"/>
                </a:solidFill>
                <a:latin typeface="Eras Demi ITC" panose="020B0805030504020804" pitchFamily="34" charset="0"/>
                <a:cs typeface="Arial"/>
                <a:sym typeface="Arial"/>
              </a:rPr>
              <a:t>mots</a:t>
            </a:r>
          </a:p>
        </p:txBody>
      </p:sp>
      <p:sp>
        <p:nvSpPr>
          <p:cNvPr id="39" name="Title 2">
            <a:extLst>
              <a:ext uri="{FF2B5EF4-FFF2-40B4-BE49-F238E27FC236}">
                <a16:creationId xmlns:a16="http://schemas.microsoft.com/office/drawing/2014/main" id="{C2717598-CF7C-44F3-ACD6-BB85B54571A2}"/>
              </a:ext>
            </a:extLst>
          </p:cNvPr>
          <p:cNvSpPr txBox="1">
            <a:spLocks/>
          </p:cNvSpPr>
          <p:nvPr/>
        </p:nvSpPr>
        <p:spPr>
          <a:xfrm>
            <a:off x="10656562" y="1081382"/>
            <a:ext cx="1557451"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vocabulaire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graphicFrame>
        <p:nvGraphicFramePr>
          <p:cNvPr id="40" name="Table 4">
            <a:extLst>
              <a:ext uri="{FF2B5EF4-FFF2-40B4-BE49-F238E27FC236}">
                <a16:creationId xmlns:a16="http://schemas.microsoft.com/office/drawing/2014/main" id="{672F259C-E4A3-4680-95A8-9F56CC242901}"/>
              </a:ext>
            </a:extLst>
          </p:cNvPr>
          <p:cNvGraphicFramePr>
            <a:graphicFrameLocks noGrp="1"/>
          </p:cNvGraphicFramePr>
          <p:nvPr>
            <p:extLst>
              <p:ext uri="{D42A27DB-BD31-4B8C-83A1-F6EECF244321}">
                <p14:modId xmlns:p14="http://schemas.microsoft.com/office/powerpoint/2010/main" val="2483546595"/>
              </p:ext>
            </p:extLst>
          </p:nvPr>
        </p:nvGraphicFramePr>
        <p:xfrm>
          <a:off x="484094" y="688444"/>
          <a:ext cx="9864216" cy="5730082"/>
        </p:xfrm>
        <a:graphic>
          <a:graphicData uri="http://schemas.openxmlformats.org/drawingml/2006/table">
            <a:tbl>
              <a:tblPr firstRow="1" bandRow="1">
                <a:tableStyleId>{5940675A-B579-460E-94D1-54222C63F5DA}</a:tableStyleId>
              </a:tblPr>
              <a:tblGrid>
                <a:gridCol w="1764254">
                  <a:extLst>
                    <a:ext uri="{9D8B030D-6E8A-4147-A177-3AD203B41FA5}">
                      <a16:colId xmlns:a16="http://schemas.microsoft.com/office/drawing/2014/main" val="1203737284"/>
                    </a:ext>
                  </a:extLst>
                </a:gridCol>
                <a:gridCol w="2735707">
                  <a:extLst>
                    <a:ext uri="{9D8B030D-6E8A-4147-A177-3AD203B41FA5}">
                      <a16:colId xmlns:a16="http://schemas.microsoft.com/office/drawing/2014/main" val="1810222861"/>
                    </a:ext>
                  </a:extLst>
                </a:gridCol>
                <a:gridCol w="275678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person</a:t>
                      </a:r>
                    </a:p>
                  </a:txBody>
                  <a:tcPr/>
                </a:tc>
                <a:tc>
                  <a:txBody>
                    <a:bodyPr/>
                    <a:lstStyle/>
                    <a:p>
                      <a:r>
                        <a:rPr lang="en-GB" sz="2400" b="1" dirty="0">
                          <a:solidFill>
                            <a:srgbClr val="002060"/>
                          </a:solidFill>
                          <a:latin typeface="Century Gothic" panose="020B0502020202020204" pitchFamily="34" charset="0"/>
                        </a:rPr>
                        <a:t>very</a:t>
                      </a:r>
                    </a:p>
                  </a:txBody>
                  <a:tcPr/>
                </a:tc>
                <a:tc>
                  <a:txBody>
                    <a:bodyPr/>
                    <a:lstStyle/>
                    <a:p>
                      <a:r>
                        <a:rPr lang="en-GB" sz="2400" b="1" dirty="0">
                          <a:solidFill>
                            <a:srgbClr val="002060"/>
                          </a:solidFill>
                          <a:latin typeface="Century Gothic" panose="020B0502020202020204" pitchFamily="34" charset="0"/>
                        </a:rPr>
                        <a:t>a lot (of)</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you’re welcome</a:t>
                      </a:r>
                    </a:p>
                  </a:txBody>
                  <a:tcPr/>
                </a:tc>
                <a:tc>
                  <a:txBody>
                    <a:bodyPr/>
                    <a:lstStyle/>
                    <a:p>
                      <a:r>
                        <a:rPr lang="en-GB" sz="2400" b="1" dirty="0">
                          <a:solidFill>
                            <a:srgbClr val="002060"/>
                          </a:solidFill>
                          <a:latin typeface="Century Gothic" panose="020B0502020202020204" pitchFamily="34" charset="0"/>
                        </a:rPr>
                        <a:t>(the) group</a:t>
                      </a:r>
                    </a:p>
                  </a:txBody>
                  <a:tcPr/>
                </a:tc>
                <a:tc>
                  <a:txBody>
                    <a:bodyPr/>
                    <a:lstStyle/>
                    <a:p>
                      <a:r>
                        <a:rPr lang="en-GB" sz="2400" b="1" dirty="0">
                          <a:solidFill>
                            <a:srgbClr val="002060"/>
                          </a:solidFill>
                          <a:latin typeface="Century Gothic" panose="020B0502020202020204" pitchFamily="34" charset="0"/>
                        </a:rPr>
                        <a:t>(the) list</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(the)</a:t>
                      </a:r>
                      <a:r>
                        <a:rPr lang="en-GB" sz="2400" b="1" dirty="0">
                          <a:solidFill>
                            <a:srgbClr val="002060"/>
                          </a:solidFill>
                          <a:latin typeface="Century Gothic" panose="020B0502020202020204" pitchFamily="34" charset="0"/>
                        </a:rPr>
                        <a:t> language</a:t>
                      </a:r>
                    </a:p>
                  </a:txBody>
                  <a:tcPr/>
                </a:tc>
                <a:tc>
                  <a:txBody>
                    <a:bodyPr/>
                    <a:lstStyle/>
                    <a:p>
                      <a:r>
                        <a:rPr lang="en-GB" sz="2400" b="1" dirty="0">
                          <a:solidFill>
                            <a:srgbClr val="002060"/>
                          </a:solidFill>
                          <a:latin typeface="Century Gothic" panose="020B0502020202020204" pitchFamily="34" charset="0"/>
                        </a:rPr>
                        <a:t>the (</a:t>
                      </a:r>
                      <a:r>
                        <a:rPr lang="en-GB" sz="2400" b="1" dirty="0" err="1">
                          <a:solidFill>
                            <a:srgbClr val="002060"/>
                          </a:solidFill>
                          <a:latin typeface="Century Gothic" panose="020B0502020202020204" pitchFamily="34" charset="0"/>
                        </a:rPr>
                        <a:t>mfpl</a:t>
                      </a:r>
                      <a:r>
                        <a:rPr lang="en-GB" sz="2400" b="1" dirty="0">
                          <a:solidFill>
                            <a:srgbClr val="002060"/>
                          </a:solidFill>
                          <a:latin typeface="Century Gothic" panose="020B0502020202020204" pitchFamily="34" charset="0"/>
                        </a:rPr>
                        <a:t>)</a:t>
                      </a:r>
                    </a:p>
                  </a:txBody>
                  <a:tcPr/>
                </a:tc>
                <a:tc>
                  <a:txBody>
                    <a:bodyPr/>
                    <a:lstStyle/>
                    <a:p>
                      <a:r>
                        <a:rPr lang="en-GB" sz="2400" b="1" dirty="0">
                          <a:solidFill>
                            <a:srgbClr val="002060"/>
                          </a:solidFill>
                          <a:latin typeface="Century Gothic" panose="020B0502020202020204" pitchFamily="34" charset="0"/>
                        </a:rPr>
                        <a:t>thank you</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 love, loving</a:t>
                      </a:r>
                    </a:p>
                  </a:txBody>
                  <a:tcPr/>
                </a:tc>
                <a:tc>
                  <a:txBody>
                    <a:bodyPr/>
                    <a:lstStyle/>
                    <a:p>
                      <a:r>
                        <a:rPr lang="en-GB" sz="2400" b="1" dirty="0">
                          <a:solidFill>
                            <a:srgbClr val="002060"/>
                          </a:solidFill>
                          <a:latin typeface="Century Gothic" panose="020B0502020202020204" pitchFamily="34" charset="0"/>
                        </a:rPr>
                        <a:t>to bring, bringing</a:t>
                      </a:r>
                    </a:p>
                  </a:txBody>
                  <a:tcPr/>
                </a:tc>
                <a:tc>
                  <a:txBody>
                    <a:bodyPr/>
                    <a:lstStyle/>
                    <a:p>
                      <a:r>
                        <a:rPr lang="en-GB" sz="2400" b="1" dirty="0">
                          <a:solidFill>
                            <a:srgbClr val="002060"/>
                          </a:solidFill>
                          <a:latin typeface="Century Gothic" panose="020B0502020202020204" pitchFamily="34" charset="0"/>
                        </a:rPr>
                        <a:t>(the) morning</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400" b="1" dirty="0">
                          <a:solidFill>
                            <a:srgbClr val="002060"/>
                          </a:solidFill>
                          <a:latin typeface="Century Gothic" panose="020B0502020202020204" pitchFamily="34" charset="0"/>
                        </a:rPr>
                        <a:t>(the) wrong</a:t>
                      </a:r>
                    </a:p>
                  </a:txBody>
                  <a:tcPr/>
                </a:tc>
                <a:tc>
                  <a:txBody>
                    <a:bodyPr/>
                    <a:lstStyle/>
                    <a:p>
                      <a:r>
                        <a:rPr lang="en-GB" sz="2400" b="1" dirty="0">
                          <a:solidFill>
                            <a:srgbClr val="002060"/>
                          </a:solidFill>
                          <a:latin typeface="Century Gothic" panose="020B0502020202020204" pitchFamily="34" charset="0"/>
                        </a:rPr>
                        <a:t>and you?</a:t>
                      </a:r>
                    </a:p>
                  </a:txBody>
                  <a:tcPr/>
                </a:tc>
                <a:tc>
                  <a:txBody>
                    <a:bodyPr/>
                    <a:lstStyle/>
                    <a:p>
                      <a:r>
                        <a:rPr lang="en-GB" sz="2400" b="1" dirty="0">
                          <a:solidFill>
                            <a:srgbClr val="002060"/>
                          </a:solidFill>
                          <a:latin typeface="Century Gothic" panose="020B0502020202020204" pitchFamily="34" charset="0"/>
                        </a:rPr>
                        <a:t>me, too</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cold</a:t>
                      </a:r>
                    </a:p>
                  </a:txBody>
                  <a:tcPr/>
                </a:tc>
                <a:tc>
                  <a:txBody>
                    <a:bodyPr/>
                    <a:lstStyle/>
                    <a:p>
                      <a:r>
                        <a:rPr lang="en-GB" sz="2400" b="1" dirty="0">
                          <a:solidFill>
                            <a:srgbClr val="002060"/>
                          </a:solidFill>
                          <a:latin typeface="Century Gothic" panose="020B0502020202020204" pitchFamily="34" charset="0"/>
                        </a:rPr>
                        <a:t>(the) fear</a:t>
                      </a:r>
                    </a:p>
                  </a:txBody>
                  <a:tcPr/>
                </a:tc>
                <a:tc>
                  <a:txBody>
                    <a:bodyPr/>
                    <a:lstStyle/>
                    <a:p>
                      <a:r>
                        <a:rPr lang="en-GB" sz="2400" b="1" dirty="0">
                          <a:solidFill>
                            <a:srgbClr val="002060"/>
                          </a:solidFill>
                          <a:latin typeface="Century Gothic" panose="020B0502020202020204" pitchFamily="34" charset="0"/>
                        </a:rPr>
                        <a:t>hot</a:t>
                      </a:r>
                    </a:p>
                  </a:txBody>
                  <a:tcPr/>
                </a:tc>
                <a:extLst>
                  <a:ext uri="{0D108BD9-81ED-4DB2-BD59-A6C34878D82A}">
                    <a16:rowId xmlns:a16="http://schemas.microsoft.com/office/drawing/2014/main" val="3232139915"/>
                  </a:ext>
                </a:extLst>
              </a:tr>
            </a:tbl>
          </a:graphicData>
        </a:graphic>
      </p:graphicFrame>
      <p:pic>
        <p:nvPicPr>
          <p:cNvPr id="41" name="Picture 40">
            <a:extLst>
              <a:ext uri="{FF2B5EF4-FFF2-40B4-BE49-F238E27FC236}">
                <a16:creationId xmlns:a16="http://schemas.microsoft.com/office/drawing/2014/main" id="{4ECEEE3B-9B1A-4A1F-B631-47D609415960}"/>
              </a:ext>
            </a:extLst>
          </p:cNvPr>
          <p:cNvPicPr>
            <a:picLocks noChangeAspect="1"/>
          </p:cNvPicPr>
          <p:nvPr/>
        </p:nvPicPr>
        <p:blipFill>
          <a:blip r:embed="rId6"/>
          <a:stretch>
            <a:fillRect/>
          </a:stretch>
        </p:blipFill>
        <p:spPr>
          <a:xfrm>
            <a:off x="659328" y="2664856"/>
            <a:ext cx="1186070" cy="1080360"/>
          </a:xfrm>
          <a:prstGeom prst="rect">
            <a:avLst/>
          </a:prstGeom>
        </p:spPr>
      </p:pic>
      <p:pic>
        <p:nvPicPr>
          <p:cNvPr id="42" name="Picture 41" descr="Icon&#10;&#10;Description automatically generated">
            <a:extLst>
              <a:ext uri="{FF2B5EF4-FFF2-40B4-BE49-F238E27FC236}">
                <a16:creationId xmlns:a16="http://schemas.microsoft.com/office/drawing/2014/main" id="{711C92AD-58E7-406D-A15F-EB2049CA14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647" y="1095134"/>
            <a:ext cx="1186070" cy="1186070"/>
          </a:xfrm>
          <a:prstGeom prst="rect">
            <a:avLst/>
          </a:prstGeom>
        </p:spPr>
      </p:pic>
      <p:pic>
        <p:nvPicPr>
          <p:cNvPr id="43" name="Picture 42">
            <a:extLst>
              <a:ext uri="{FF2B5EF4-FFF2-40B4-BE49-F238E27FC236}">
                <a16:creationId xmlns:a16="http://schemas.microsoft.com/office/drawing/2014/main" id="{B73817FD-F807-4538-AB93-D88114771BFE}"/>
              </a:ext>
            </a:extLst>
          </p:cNvPr>
          <p:cNvPicPr>
            <a:picLocks noChangeAspect="1"/>
          </p:cNvPicPr>
          <p:nvPr/>
        </p:nvPicPr>
        <p:blipFill>
          <a:blip r:embed="rId8"/>
          <a:stretch>
            <a:fillRect/>
          </a:stretch>
        </p:blipFill>
        <p:spPr>
          <a:xfrm>
            <a:off x="659328" y="4672370"/>
            <a:ext cx="1162417" cy="1101237"/>
          </a:xfrm>
          <a:prstGeom prst="rect">
            <a:avLst/>
          </a:prstGeom>
        </p:spPr>
      </p:pic>
      <p:sp>
        <p:nvSpPr>
          <p:cNvPr id="44" name="TextBox 43">
            <a:extLst>
              <a:ext uri="{FF2B5EF4-FFF2-40B4-BE49-F238E27FC236}">
                <a16:creationId xmlns:a16="http://schemas.microsoft.com/office/drawing/2014/main" id="{32FB5955-52AA-453F-8AD3-6E8E8F08BD8B}"/>
              </a:ext>
            </a:extLst>
          </p:cNvPr>
          <p:cNvSpPr txBox="1"/>
          <p:nvPr/>
        </p:nvSpPr>
        <p:spPr>
          <a:xfrm>
            <a:off x="1523369" y="566447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45" name="TextBox 44">
            <a:extLst>
              <a:ext uri="{FF2B5EF4-FFF2-40B4-BE49-F238E27FC236}">
                <a16:creationId xmlns:a16="http://schemas.microsoft.com/office/drawing/2014/main" id="{AE08FD97-57AB-49A3-8C7C-D3C28AAF9855}"/>
              </a:ext>
            </a:extLst>
          </p:cNvPr>
          <p:cNvSpPr txBox="1"/>
          <p:nvPr/>
        </p:nvSpPr>
        <p:spPr>
          <a:xfrm>
            <a:off x="1472984" y="341480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46" name="TextBox 45">
            <a:extLst>
              <a:ext uri="{FF2B5EF4-FFF2-40B4-BE49-F238E27FC236}">
                <a16:creationId xmlns:a16="http://schemas.microsoft.com/office/drawing/2014/main" id="{FD537A35-9B97-440A-9D1E-85600480E888}"/>
              </a:ext>
            </a:extLst>
          </p:cNvPr>
          <p:cNvSpPr txBox="1"/>
          <p:nvPr/>
        </p:nvSpPr>
        <p:spPr>
          <a:xfrm>
            <a:off x="1516911" y="184770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136367723"/>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1323</Words>
  <Application>Microsoft Office PowerPoint</Application>
  <PresentationFormat>Widescreen</PresentationFormat>
  <Paragraphs>285</Paragraphs>
  <Slides>7</Slides>
  <Notes>7</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7</vt:i4>
      </vt:variant>
    </vt:vector>
  </HeadingPairs>
  <TitlesOfParts>
    <vt:vector size="17" baseType="lpstr">
      <vt:lpstr>Arial</vt:lpstr>
      <vt:lpstr>Baguet Script</vt:lpstr>
      <vt:lpstr>Calibri</vt:lpstr>
      <vt:lpstr>Calibri Light</vt:lpstr>
      <vt:lpstr>Century Gothic</vt:lpstr>
      <vt:lpstr>Eras Demi ITC</vt:lpstr>
      <vt:lpstr>Modern Love</vt:lpstr>
      <vt:lpstr>Times New Roman</vt:lpstr>
      <vt:lpstr>1_Office Theme</vt:lpstr>
      <vt:lpstr>3_Office Theme</vt:lpstr>
      <vt:lpstr>Describing me and others </vt:lpstr>
      <vt:lpstr>Follow up 1 </vt:lpstr>
      <vt:lpstr>Follow up 1 </vt:lpstr>
      <vt:lpstr>follow up 4</vt:lpstr>
      <vt:lpstr>follow up 5</vt:lpstr>
      <vt:lpstr>follow up 4</vt:lpstr>
      <vt:lpstr>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Ginevra Festanti</cp:lastModifiedBy>
  <cp:revision>44</cp:revision>
  <dcterms:created xsi:type="dcterms:W3CDTF">2021-06-12T06:20:35Z</dcterms:created>
  <dcterms:modified xsi:type="dcterms:W3CDTF">2023-08-12T14:50:10Z</dcterms:modified>
</cp:coreProperties>
</file>