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Lst>
  <p:notesMasterIdLst>
    <p:notesMasterId r:id="rId13"/>
  </p:notesMasterIdLst>
  <p:sldIdLst>
    <p:sldId id="257" r:id="rId4"/>
    <p:sldId id="299" r:id="rId5"/>
    <p:sldId id="296" r:id="rId6"/>
    <p:sldId id="295" r:id="rId7"/>
    <p:sldId id="1086" r:id="rId8"/>
    <p:sldId id="957" r:id="rId9"/>
    <p:sldId id="961" r:id="rId10"/>
    <p:sldId id="1088" r:id="rId11"/>
    <p:sldId id="10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9F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568" autoAdjust="0"/>
  </p:normalViewPr>
  <p:slideViewPr>
    <p:cSldViewPr snapToGrid="0">
      <p:cViewPr varScale="1">
        <p:scale>
          <a:sx n="73" d="100"/>
          <a:sy n="73" d="100"/>
        </p:scale>
        <p:origin x="189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a:t>
            </a:r>
          </a:p>
          <a:p>
            <a:pPr marL="216000" indent="-216000">
              <a:lnSpc>
                <a:spcPct val="100000"/>
              </a:lnSpc>
            </a:pPr>
            <a:r>
              <a:rPr lang="en-GB" sz="1800" b="0" strike="noStrike" spc="-1" dirty="0">
                <a:solidFill>
                  <a:srgbClr val="000000"/>
                </a:solidFill>
                <a:latin typeface="Calibri"/>
                <a:ea typeface="Calibri"/>
              </a:rPr>
              <a:t>available under a Creative Commons license, no attribution required.</a:t>
            </a:r>
            <a:endParaRPr lang="en-GB" sz="1800" b="0" strike="noStrike" spc="-1" dirty="0">
              <a:latin typeface="Arial"/>
            </a:endParaRPr>
          </a:p>
          <a:p>
            <a:pPr marL="219710" indent="-219710">
              <a:spcAft>
                <a:spcPts val="0"/>
              </a:spcAft>
            </a:pPr>
            <a:endParaRPr lang="en-GB" sz="1800" b="1" dirty="0">
              <a:solidFill>
                <a:srgbClr val="000000"/>
              </a:solidFill>
              <a:effectLst/>
              <a:latin typeface="Calibri" panose="020F0502020204030204" pitchFamily="34" charset="0"/>
              <a:ea typeface="Calibri" panose="020F0502020204030204" pitchFamily="34" charset="0"/>
            </a:endParaRPr>
          </a:p>
          <a:p>
            <a:pPr marL="219710" indent="-219710">
              <a:spcAft>
                <a:spcPts val="0"/>
              </a:spcAft>
            </a:pPr>
            <a:r>
              <a:rPr lang="en-GB" sz="1800" b="1" dirty="0">
                <a:solidFill>
                  <a:srgbClr val="000000"/>
                </a:solidFill>
                <a:effectLst/>
                <a:latin typeface="Calibri" panose="020F0502020204030204" pitchFamily="34" charset="0"/>
                <a:ea typeface="Calibri" panose="020F0502020204030204" pitchFamily="34" charset="0"/>
              </a:rPr>
              <a:t>The AUDIO version of the lesson material includes additional audio for the new language</a:t>
            </a:r>
            <a:endParaRPr lang="en-GB" sz="18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800" b="1" dirty="0">
                <a:solidFill>
                  <a:srgbClr val="000000"/>
                </a:solidFill>
                <a:effectLst/>
                <a:latin typeface="Calibri" panose="020F0502020204030204" pitchFamily="34" charset="0"/>
                <a:ea typeface="Calibri" panose="020F0502020204030204" pitchFamily="34" charset="0"/>
              </a:rPr>
              <a:t>presented (phonics, vocabulary) and audio for the instructions on the slide.</a:t>
            </a:r>
            <a:endParaRPr lang="en-GB" sz="18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800" b="1" dirty="0">
                <a:solidFill>
                  <a:srgbClr val="000000"/>
                </a:solidFill>
                <a:effectLst/>
                <a:latin typeface="Calibri" panose="020F0502020204030204" pitchFamily="34" charset="0"/>
                <a:ea typeface="Calibri" panose="020F0502020204030204" pitchFamily="34" charset="0"/>
              </a:rPr>
              <a:t>In addition, it includes VIDEO clips of the phonics and the phonics’ source words.  Pupils can be</a:t>
            </a:r>
            <a:endParaRPr lang="en-GB" sz="18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800" b="1" dirty="0">
                <a:solidFill>
                  <a:srgbClr val="000000"/>
                </a:solidFill>
                <a:effectLst/>
                <a:latin typeface="Calibri" panose="020F0502020204030204" pitchFamily="34" charset="0"/>
                <a:ea typeface="Calibri" panose="020F0502020204030204" pitchFamily="34" charset="0"/>
              </a:rPr>
              <a:t>encouraged to look at the shape of the mouth/lips on</a:t>
            </a:r>
            <a:r>
              <a:rPr lang="en-GB" sz="1800" dirty="0">
                <a:effectLst/>
                <a:latin typeface="Times New Roman" panose="02020603050405020304" pitchFamily="18" charset="0"/>
                <a:ea typeface="Times New Roman" panose="02020603050405020304" pitchFamily="18" charset="0"/>
              </a:rPr>
              <a:t> </a:t>
            </a:r>
            <a:r>
              <a:rPr lang="en-GB" sz="1800" b="1" dirty="0">
                <a:solidFill>
                  <a:srgbClr val="000000"/>
                </a:solidFill>
                <a:effectLst/>
                <a:latin typeface="Calibri" panose="020F0502020204030204" pitchFamily="34" charset="0"/>
                <a:ea typeface="Calibri" panose="020F0502020204030204" pitchFamily="34" charset="0"/>
              </a:rPr>
              <a:t>slides where these appear, and try to copy</a:t>
            </a:r>
            <a:endParaRPr lang="en-GB" sz="18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800" b="1" dirty="0">
                <a:solidFill>
                  <a:srgbClr val="000000"/>
                </a:solidFill>
                <a:effectLst/>
                <a:latin typeface="Calibri" panose="020F0502020204030204" pitchFamily="34" charset="0"/>
                <a:ea typeface="Calibri" panose="020F0502020204030204" pitchFamily="34" charset="0"/>
              </a:rPr>
              <a:t>it/them.</a:t>
            </a:r>
            <a:endParaRPr lang="en-GB" sz="1800" dirty="0">
              <a:effectLst/>
              <a:latin typeface="Times New Roman" panose="02020603050405020304" pitchFamily="18" charset="0"/>
              <a:ea typeface="Times New Roman" panose="02020603050405020304" pitchFamily="18" charset="0"/>
            </a:endParaRPr>
          </a:p>
          <a:p>
            <a:pPr marL="216000" indent="-216000">
              <a:lnSpc>
                <a:spcPct val="100000"/>
              </a:lnSpc>
            </a:pPr>
            <a:endParaRPr lang="en-GB" sz="18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dirty="0">
                <a:solidFill>
                  <a:srgbClr val="002060"/>
                </a:solidFill>
                <a:latin typeface="Century Gothic"/>
                <a:ea typeface="Century Gothic"/>
                <a:cs typeface="Century Gothic"/>
                <a:sym typeface="Century Gothic"/>
              </a:rPr>
              <a:t>Phonics: Revisit SSC</a:t>
            </a:r>
            <a:endParaRPr lang="fr-FR" sz="1800" b="1" dirty="0">
              <a:solidFill>
                <a:srgbClr val="002060"/>
              </a:solidFill>
              <a:latin typeface="Century Gothic"/>
              <a:ea typeface="Century Gothic"/>
              <a:cs typeface="Century Gothic"/>
              <a:sym typeface="Century Gothic"/>
            </a:endParaRP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b="0" strike="noStrike" spc="-1" dirty="0">
              <a:latin typeface="Arial"/>
            </a:endParaRPr>
          </a:p>
          <a:p>
            <a:pPr marL="216000" indent="-216000">
              <a:lnSpc>
                <a:spcPct val="100000"/>
              </a:lnSpc>
            </a:pPr>
            <a:r>
              <a:rPr lang="it-IT" sz="1800" b="1" strike="noStrike" spc="-1" dirty="0">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fr-FR" sz="1800" b="1" strike="noStrike" spc="-1" dirty="0">
                <a:solidFill>
                  <a:srgbClr val="002060"/>
                </a:solidFill>
                <a:latin typeface="Century Gothic"/>
                <a:ea typeface="Century Gothic"/>
              </a:rPr>
              <a:t>bleu </a:t>
            </a:r>
            <a:r>
              <a:rPr lang="fr-FR" sz="1800" b="0" strike="noStrike" spc="-1" dirty="0">
                <a:solidFill>
                  <a:srgbClr val="002060"/>
                </a:solidFill>
                <a:latin typeface="Century Gothic"/>
                <a:ea typeface="Century Gothic"/>
              </a:rPr>
              <a:t>[1216]  </a:t>
            </a:r>
            <a:r>
              <a:rPr lang="fr-FR" sz="1800" b="1" strike="noStrike" spc="-1" dirty="0">
                <a:solidFill>
                  <a:srgbClr val="002060"/>
                </a:solidFill>
                <a:latin typeface="Century Gothic"/>
                <a:ea typeface="Century Gothic"/>
              </a:rPr>
              <a:t>jaune </a:t>
            </a:r>
            <a:r>
              <a:rPr lang="fr-FR" sz="1800" b="0" strike="noStrike" spc="-1" dirty="0">
                <a:solidFill>
                  <a:srgbClr val="002060"/>
                </a:solidFill>
                <a:latin typeface="Century Gothic"/>
                <a:ea typeface="Century Gothic"/>
              </a:rPr>
              <a:t>[2585] </a:t>
            </a:r>
            <a:r>
              <a:rPr lang="fr-FR" sz="1800" b="1" strike="noStrike" spc="-1" dirty="0">
                <a:solidFill>
                  <a:srgbClr val="002060"/>
                </a:solidFill>
                <a:latin typeface="Century Gothic"/>
                <a:ea typeface="Century Gothic"/>
              </a:rPr>
              <a:t>rouge </a:t>
            </a:r>
            <a:r>
              <a:rPr lang="fr-FR" sz="1800" b="0" strike="noStrike" spc="-1" dirty="0">
                <a:solidFill>
                  <a:srgbClr val="002060"/>
                </a:solidFill>
                <a:latin typeface="Century Gothic"/>
                <a:ea typeface="Century Gothic"/>
              </a:rPr>
              <a:t>[987] </a:t>
            </a:r>
            <a:r>
              <a:rPr lang="fr-FR" sz="1800" b="1" strike="noStrike" spc="-1" dirty="0">
                <a:solidFill>
                  <a:srgbClr val="002060"/>
                </a:solidFill>
                <a:latin typeface="Century Gothic"/>
                <a:ea typeface="Century Gothic"/>
              </a:rPr>
              <a:t>vert </a:t>
            </a:r>
            <a:r>
              <a:rPr lang="fr-FR" sz="1800" b="0" strike="noStrike" spc="-1" dirty="0">
                <a:solidFill>
                  <a:srgbClr val="002060"/>
                </a:solidFill>
                <a:latin typeface="Century Gothic"/>
                <a:ea typeface="Century Gothic"/>
              </a:rPr>
              <a:t>[1060] </a:t>
            </a: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b="1" i="0" strike="noStrike" spc="-1" dirty="0">
                <a:solidFill>
                  <a:srgbClr val="002060"/>
                </a:solidFill>
                <a:latin typeface="Century Gothic"/>
                <a:ea typeface="Century Gothic"/>
              </a:rPr>
              <a:t>Revisit 1</a:t>
            </a:r>
            <a:r>
              <a:rPr lang="fr-FR" sz="1800" b="0" i="0" strike="noStrike" spc="-1" dirty="0">
                <a:solidFill>
                  <a:srgbClr val="002060"/>
                </a:solidFill>
                <a:latin typeface="Century Gothic"/>
                <a:ea typeface="Century Gothic"/>
              </a:rPr>
              <a:t>: </a:t>
            </a:r>
            <a:r>
              <a:rPr lang="fr-FR" sz="1800" b="1" i="0" strike="noStrike" spc="-1" dirty="0">
                <a:solidFill>
                  <a:srgbClr val="002060"/>
                </a:solidFill>
                <a:latin typeface="Century Gothic"/>
                <a:ea typeface="Century Gothic"/>
              </a:rPr>
              <a:t>détester</a:t>
            </a:r>
            <a:r>
              <a:rPr lang="fr-FR" sz="1800" b="0" i="0" strike="noStrike" spc="-1" dirty="0">
                <a:solidFill>
                  <a:srgbClr val="002060"/>
                </a:solidFill>
                <a:latin typeface="Century Gothic"/>
                <a:ea typeface="Century Gothic"/>
              </a:rPr>
              <a:t> [2898] écouter [429] écrire [382] </a:t>
            </a:r>
            <a:r>
              <a:rPr lang="fr-FR" sz="1800" b="1" i="0" strike="noStrike" spc="-1" dirty="0">
                <a:solidFill>
                  <a:srgbClr val="002060"/>
                </a:solidFill>
                <a:latin typeface="Century Gothic"/>
                <a:ea typeface="Century Gothic"/>
              </a:rPr>
              <a:t>étudier </a:t>
            </a:r>
            <a:r>
              <a:rPr lang="fr-FR" sz="1800" b="0" i="0" strike="noStrike" spc="-1" dirty="0">
                <a:solidFill>
                  <a:srgbClr val="002060"/>
                </a:solidFill>
                <a:latin typeface="Century Gothic"/>
                <a:ea typeface="Century Gothic"/>
              </a:rPr>
              <a:t>[960] lire [278] parler [106] </a:t>
            </a: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b="1" i="0" strike="noStrike" spc="-1" dirty="0">
                <a:solidFill>
                  <a:srgbClr val="002060"/>
                </a:solidFill>
                <a:latin typeface="Century Gothic"/>
                <a:ea typeface="Century Gothic"/>
              </a:rPr>
              <a:t>Revisit 2: magazine</a:t>
            </a:r>
            <a:r>
              <a:rPr lang="fr-FR" sz="1800" b="0" i="0" strike="noStrike" spc="-1" dirty="0">
                <a:solidFill>
                  <a:srgbClr val="002060"/>
                </a:solidFill>
                <a:latin typeface="Century Gothic"/>
                <a:ea typeface="Century Gothic"/>
              </a:rPr>
              <a:t> [2033] </a:t>
            </a:r>
            <a:r>
              <a:rPr lang="fr-FR" sz="1800" b="1" i="0" strike="noStrike" spc="-1" dirty="0">
                <a:solidFill>
                  <a:srgbClr val="002060"/>
                </a:solidFill>
                <a:latin typeface="Century Gothic"/>
                <a:ea typeface="Century Gothic"/>
              </a:rPr>
              <a:t>porte</a:t>
            </a:r>
            <a:r>
              <a:rPr lang="fr-FR" sz="1800" b="0" i="0" strike="noStrike" spc="-1" dirty="0">
                <a:solidFill>
                  <a:srgbClr val="002060"/>
                </a:solidFill>
                <a:latin typeface="Century Gothic"/>
                <a:ea typeface="Century Gothic"/>
              </a:rPr>
              <a:t> [696] </a:t>
            </a:r>
            <a:r>
              <a:rPr lang="fr-FR" sz="1800" b="1" i="0" strike="noStrike" spc="-1" dirty="0">
                <a:solidFill>
                  <a:srgbClr val="002060"/>
                </a:solidFill>
                <a:latin typeface="Century Gothic"/>
                <a:ea typeface="Century Gothic"/>
              </a:rPr>
              <a:t>blanc [</a:t>
            </a:r>
            <a:r>
              <a:rPr lang="fr-FR" sz="1800" b="0" i="0" strike="noStrike" spc="-1" dirty="0">
                <a:solidFill>
                  <a:srgbClr val="002060"/>
                </a:solidFill>
                <a:latin typeface="Century Gothic"/>
                <a:ea typeface="Century Gothic"/>
              </a:rPr>
              <a:t>708] </a:t>
            </a:r>
            <a:r>
              <a:rPr lang="fr-FR" sz="1800" b="1" i="0" strike="noStrike" spc="-1" dirty="0">
                <a:solidFill>
                  <a:srgbClr val="002060"/>
                </a:solidFill>
                <a:latin typeface="Century Gothic"/>
                <a:ea typeface="Century Gothic"/>
              </a:rPr>
              <a:t>blanche</a:t>
            </a:r>
            <a:r>
              <a:rPr lang="fr-FR" sz="1800" b="0" i="0" strike="noStrike" spc="-1" dirty="0">
                <a:solidFill>
                  <a:srgbClr val="002060"/>
                </a:solidFill>
                <a:latin typeface="Century Gothic"/>
                <a:ea typeface="Century Gothic"/>
              </a:rPr>
              <a:t> [708] </a:t>
            </a:r>
            <a:r>
              <a:rPr lang="fr-FR" sz="1800" b="1" i="0" strike="noStrike" spc="-1" dirty="0">
                <a:solidFill>
                  <a:srgbClr val="002060"/>
                </a:solidFill>
                <a:latin typeface="Century Gothic"/>
                <a:ea typeface="Century Gothic"/>
              </a:rPr>
              <a:t>noir </a:t>
            </a:r>
            <a:r>
              <a:rPr lang="fr-FR" sz="1800" b="0" i="0" strike="noStrike" spc="-1" dirty="0">
                <a:solidFill>
                  <a:srgbClr val="002060"/>
                </a:solidFill>
                <a:latin typeface="Century Gothic"/>
                <a:ea typeface="Century Gothic"/>
              </a:rPr>
              <a:t>[572]</a:t>
            </a: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b="0" i="0" strike="noStrike" spc="-1" dirty="0">
                <a:solidFill>
                  <a:srgbClr val="002060"/>
                </a:solidFill>
                <a:latin typeface="Century Gothic"/>
                <a:ea typeface="Century Gothic"/>
              </a:rPr>
              <a:t>Revisit nouns: carte [955]  chaise [3419] chambre [633] affiche [2886] lit [1837] bureau [273]</a:t>
            </a: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600" b="0" i="0" u="none" strike="noStrike" cap="none" dirty="0" err="1">
                <a:solidFill>
                  <a:schemeClr val="dk1"/>
                </a:solidFill>
                <a:effectLst/>
                <a:latin typeface="Century Gothic" panose="020B0502020202020204" pitchFamily="34" charset="0"/>
                <a:ea typeface="Calibri"/>
                <a:cs typeface="Calibri"/>
                <a:sym typeface="Calibri"/>
              </a:rPr>
              <a:t>Londsale</a:t>
            </a:r>
            <a:r>
              <a:rPr lang="en-GB" sz="1600" b="0" i="0" u="none" strike="noStrike" cap="none" dirty="0">
                <a:solidFill>
                  <a:schemeClr val="dk1"/>
                </a:solidFill>
                <a:effectLst/>
                <a:latin typeface="Century Gothic" panose="020B0502020202020204" pitchFamily="34" charset="0"/>
                <a:ea typeface="Calibri"/>
                <a:cs typeface="Calibri"/>
                <a:sym typeface="Calibri"/>
              </a:rPr>
              <a:t>, D., &amp; Le Bras, Y.  (2009). </a:t>
            </a:r>
            <a:r>
              <a:rPr lang="en-GB" sz="1600" b="0" i="1" u="none" strike="noStrike" cap="none" dirty="0">
                <a:solidFill>
                  <a:schemeClr val="dk1"/>
                </a:solidFill>
                <a:effectLst/>
                <a:latin typeface="Century Gothic" panose="020B0502020202020204" pitchFamily="34" charset="0"/>
                <a:ea typeface="Calibri"/>
                <a:cs typeface="Calibri"/>
                <a:sym typeface="Calibri"/>
              </a:rPr>
              <a:t>A Frequency Dictionary of French: Core vocabulary for learners </a:t>
            </a:r>
            <a:r>
              <a:rPr lang="en-GB" sz="1600" b="0" i="0" u="none" strike="noStrike" cap="none" dirty="0">
                <a:solidFill>
                  <a:schemeClr val="dk1"/>
                </a:solidFill>
                <a:effectLst/>
                <a:latin typeface="Century Gothic" panose="020B0502020202020204" pitchFamily="34" charset="0"/>
                <a:ea typeface="Calibri"/>
                <a:cs typeface="Calibri"/>
                <a:sym typeface="Calibri"/>
              </a:rPr>
              <a:t>London: Routledge.</a:t>
            </a:r>
          </a:p>
          <a:p>
            <a:pPr marL="216000" indent="-216000">
              <a:lnSpc>
                <a:spcPct val="100000"/>
              </a:lnSpc>
            </a:pPr>
            <a:endParaRPr lang="en-GB" sz="1600" b="0" strike="noStrike" spc="-1" dirty="0">
              <a:latin typeface="Arial"/>
            </a:endParaRPr>
          </a:p>
          <a:p>
            <a:pPr marL="21600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a:t>
            </a:r>
          </a:p>
          <a:p>
            <a:pPr marL="216000" indent="-216000">
              <a:lnSpc>
                <a:spcPct val="100000"/>
              </a:lnSpc>
            </a:pPr>
            <a:r>
              <a:rPr lang="en-GB" sz="1600" b="0" strike="noStrike" spc="-1" dirty="0">
                <a:solidFill>
                  <a:srgbClr val="000000"/>
                </a:solidFill>
                <a:latin typeface="Calibri"/>
                <a:ea typeface="Calibri"/>
              </a:rPr>
              <a:t>in the SOW and in the resources that first introduced and formally re-visited those words. </a:t>
            </a:r>
            <a:endParaRPr lang="en-GB" sz="16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a:t>
            </a:r>
          </a:p>
          <a:p>
            <a:pPr marL="216000" indent="-216000">
              <a:lnSpc>
                <a:spcPct val="100000"/>
              </a:lnSpc>
            </a:pPr>
            <a:r>
              <a:rPr lang="en-GB" sz="1800" b="0" strike="noStrike" spc="-1" dirty="0">
                <a:solidFill>
                  <a:srgbClr val="000000"/>
                </a:solidFill>
                <a:latin typeface="Calibri"/>
                <a:ea typeface="Calibri"/>
              </a:rPr>
              <a:t>possible.</a:t>
            </a:r>
          </a:p>
          <a:p>
            <a:pPr marL="216000" indent="-216000">
              <a:lnSpc>
                <a:spcPct val="100000"/>
              </a:lnSpc>
            </a:pPr>
            <a:endParaRPr lang="en-GB" sz="1800" b="0" strike="noStrike" spc="-1" dirty="0">
              <a:solidFill>
                <a:srgbClr val="000000"/>
              </a:solidFill>
              <a:latin typeface="Calibri"/>
            </a:endParaRPr>
          </a:p>
          <a:p>
            <a:pPr marL="216000" indent="-216000">
              <a:lnSpc>
                <a:spcPct val="100000"/>
              </a:lnSpc>
            </a:pPr>
            <a:r>
              <a:rPr lang="en-GB" sz="1800" b="1" strike="noStrike" spc="-1" dirty="0">
                <a:solidFill>
                  <a:srgbClr val="000000"/>
                </a:solidFill>
                <a:latin typeface="Calibri"/>
              </a:rPr>
              <a:t>Frequency of unknown words and cognates</a:t>
            </a:r>
            <a:r>
              <a:rPr lang="en-GB" sz="1800" b="0" strike="noStrike" spc="-1" dirty="0">
                <a:solidFill>
                  <a:srgbClr val="000000"/>
                </a:solidFill>
                <a:latin typeface="Calibri"/>
              </a:rPr>
              <a:t>:</a:t>
            </a:r>
          </a:p>
          <a:p>
            <a:pPr marL="216000" indent="-216000">
              <a:lnSpc>
                <a:spcPct val="100000"/>
              </a:lnSpc>
            </a:pPr>
            <a:r>
              <a:rPr lang="en-GB" sz="1800" b="0" strike="noStrike" spc="-1" dirty="0" err="1">
                <a:latin typeface="Arial"/>
              </a:rPr>
              <a:t>poème</a:t>
            </a:r>
            <a:r>
              <a:rPr lang="en-GB" sz="1800" b="0" strike="noStrike" spc="-1" dirty="0">
                <a:latin typeface="Arial"/>
              </a:rPr>
              <a:t> [3031]</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800" b="0" i="0" u="none" strike="noStrike" cap="none" dirty="0" err="1">
                <a:solidFill>
                  <a:schemeClr val="dk1"/>
                </a:solidFill>
                <a:effectLst/>
                <a:latin typeface="Century Gothic" panose="020B0502020202020204" pitchFamily="34" charset="0"/>
                <a:ea typeface="Calibri"/>
                <a:cs typeface="Calibri"/>
                <a:sym typeface="Calibri"/>
              </a:rPr>
              <a:t>Londsale</a:t>
            </a:r>
            <a:r>
              <a:rPr lang="en-GB" sz="1800" b="0" i="0" u="none" strike="noStrike" cap="none" dirty="0">
                <a:solidFill>
                  <a:schemeClr val="dk1"/>
                </a:solidFill>
                <a:effectLst/>
                <a:latin typeface="Century Gothic" panose="020B0502020202020204" pitchFamily="34" charset="0"/>
                <a:ea typeface="Calibri"/>
                <a:cs typeface="Calibri"/>
                <a:sym typeface="Calibri"/>
              </a:rPr>
              <a:t>, D., &amp; Le Bras, Y.  (2009). </a:t>
            </a:r>
            <a:r>
              <a:rPr lang="en-GB" sz="1800" b="0" i="1" u="none" strike="noStrike" cap="none" dirty="0">
                <a:solidFill>
                  <a:schemeClr val="dk1"/>
                </a:solidFill>
                <a:effectLst/>
                <a:latin typeface="Century Gothic" panose="020B0502020202020204" pitchFamily="34" charset="0"/>
                <a:ea typeface="Calibri"/>
                <a:cs typeface="Calibri"/>
                <a:sym typeface="Calibri"/>
              </a:rPr>
              <a:t>A Frequency Dictionary of French: Core vocabulary for learners </a:t>
            </a:r>
            <a:r>
              <a:rPr lang="en-GB" sz="1800" b="0" i="0" u="none" strike="noStrike" cap="none" dirty="0">
                <a:solidFill>
                  <a:schemeClr val="dk1"/>
                </a:solidFill>
                <a:effectLst/>
                <a:latin typeface="Century Gothic" panose="020B0502020202020204" pitchFamily="34" charset="0"/>
                <a:ea typeface="Calibri"/>
                <a:cs typeface="Calibri"/>
                <a:sym typeface="Calibri"/>
              </a:rPr>
              <a:t>London: Routledge.</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Timing: </a:t>
            </a:r>
            <a:r>
              <a:rPr lang="en-GB" b="0" dirty="0"/>
              <a:t>5 minutes</a:t>
            </a:r>
          </a:p>
          <a:p>
            <a:endParaRPr lang="en-GB" b="0" dirty="0"/>
          </a:p>
          <a:p>
            <a:r>
              <a:rPr lang="en-GB" b="1" dirty="0"/>
              <a:t>Aim: </a:t>
            </a:r>
            <a:r>
              <a:rPr lang="en-GB" b="0" dirty="0"/>
              <a:t>to practise read aloud, including some ‘acting out’ of different mood intonation.</a:t>
            </a:r>
          </a:p>
          <a:p>
            <a:endParaRPr lang="en-GB" b="0" dirty="0"/>
          </a:p>
          <a:p>
            <a:r>
              <a:rPr lang="en-GB" b="1" dirty="0"/>
              <a:t>Procedure:</a:t>
            </a:r>
          </a:p>
          <a:p>
            <a:pPr marL="228600" indent="-228600">
              <a:buAutoNum type="arabicPeriod"/>
            </a:pPr>
            <a:r>
              <a:rPr lang="en-GB" baseline="0" dirty="0"/>
              <a:t>Read the instruction and bring up the first animation: ‘</a:t>
            </a:r>
            <a:r>
              <a:rPr lang="en-GB" sz="1200" b="1" dirty="0" err="1">
                <a:solidFill>
                  <a:srgbClr val="002060"/>
                </a:solidFill>
                <a:latin typeface="Century Gothic" panose="020B0502020202020204" pitchFamily="34" charset="0"/>
              </a:rPr>
              <a:t>d’une</a:t>
            </a:r>
            <a:r>
              <a:rPr lang="en-GB" sz="1200" b="1" dirty="0">
                <a:solidFill>
                  <a:srgbClr val="002060"/>
                </a:solidFill>
                <a:latin typeface="Century Gothic" panose="020B0502020202020204" pitchFamily="34" charset="0"/>
              </a:rPr>
              <a:t> </a:t>
            </a:r>
            <a:r>
              <a:rPr lang="en-GB" sz="1200" b="1" dirty="0" err="1">
                <a:solidFill>
                  <a:srgbClr val="002060"/>
                </a:solidFill>
                <a:latin typeface="Century Gothic" panose="020B0502020202020204" pitchFamily="34" charset="0"/>
              </a:rPr>
              <a:t>façon</a:t>
            </a:r>
            <a:r>
              <a:rPr lang="en-GB" sz="1200" b="1" dirty="0">
                <a:solidFill>
                  <a:srgbClr val="002060"/>
                </a:solidFill>
                <a:latin typeface="Century Gothic" panose="020B0502020202020204" pitchFamily="34" charset="0"/>
              </a:rPr>
              <a:t> </a:t>
            </a:r>
            <a:r>
              <a:rPr lang="en-GB" sz="1200" b="1" dirty="0" err="1">
                <a:solidFill>
                  <a:srgbClr val="002060"/>
                </a:solidFill>
                <a:latin typeface="Century Gothic" panose="020B0502020202020204" pitchFamily="34" charset="0"/>
              </a:rPr>
              <a:t>joyeuse</a:t>
            </a:r>
            <a:r>
              <a:rPr lang="en-GB" baseline="0" dirty="0"/>
              <a:t>’. </a:t>
            </a:r>
          </a:p>
          <a:p>
            <a:pPr marL="228600" indent="-228600">
              <a:buAutoNum type="arabicPeriod"/>
            </a:pPr>
            <a:r>
              <a:rPr lang="en-GB" baseline="0" dirty="0"/>
              <a:t>Students the poem together with each of the tones provided. </a:t>
            </a:r>
          </a:p>
          <a:p>
            <a:pPr marL="0" indent="0">
              <a:buNone/>
            </a:pPr>
            <a:r>
              <a:rPr lang="en-GB" b="1" baseline="0" dirty="0"/>
              <a:t>NB.</a:t>
            </a:r>
            <a:r>
              <a:rPr lang="en-GB" b="0" baseline="0" dirty="0"/>
              <a:t> Depending on time</a:t>
            </a:r>
          </a:p>
          <a:p>
            <a:pPr marL="228600" indent="-228600">
              <a:buAutoNum type="alphaLcParenR"/>
            </a:pPr>
            <a:r>
              <a:rPr lang="en-GB" b="0" baseline="0" dirty="0"/>
              <a:t>Teachers clarify the meaning of each tone and allow pupils to practise in pairs choosing one, two or three different tones.</a:t>
            </a:r>
          </a:p>
          <a:p>
            <a:pPr marL="228600" indent="-228600">
              <a:buAutoNum type="alphaLcParenR"/>
            </a:pPr>
            <a:r>
              <a:rPr lang="en-GB" b="0" baseline="0" dirty="0"/>
              <a:t>Teachers allocate time to practise each tone individually.</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p>
          <a:p>
            <a:r>
              <a:rPr lang="en-GB" b="1" dirty="0" err="1">
                <a:solidFill>
                  <a:srgbClr val="002060"/>
                </a:solidFill>
                <a:latin typeface="Century Gothic" panose="020B0502020202020204" pitchFamily="34" charset="0"/>
              </a:rPr>
              <a:t>abeille</a:t>
            </a:r>
            <a:r>
              <a:rPr lang="en-GB" b="1" dirty="0">
                <a:solidFill>
                  <a:srgbClr val="002060"/>
                </a:solidFill>
                <a:latin typeface="Century Gothic" panose="020B0502020202020204" pitchFamily="34" charset="0"/>
              </a:rPr>
              <a:t> </a:t>
            </a:r>
            <a:r>
              <a:rPr lang="en-GB" b="0" dirty="0">
                <a:solidFill>
                  <a:srgbClr val="002060"/>
                </a:solidFill>
                <a:latin typeface="Century Gothic" panose="020B0502020202020204" pitchFamily="34" charset="0"/>
              </a:rPr>
              <a:t>[&gt;5000] </a:t>
            </a:r>
            <a:r>
              <a:rPr lang="en-GB" b="1" dirty="0">
                <a:solidFill>
                  <a:srgbClr val="002060"/>
                </a:solidFill>
                <a:latin typeface="Century Gothic" panose="020B0502020202020204" pitchFamily="34" charset="0"/>
              </a:rPr>
              <a:t>bas</a:t>
            </a:r>
            <a:r>
              <a:rPr lang="en-GB" b="0" dirty="0">
                <a:solidFill>
                  <a:srgbClr val="002060"/>
                </a:solidFill>
                <a:latin typeface="Century Gothic" panose="020B0502020202020204" pitchFamily="34" charset="0"/>
              </a:rPr>
              <a:t> [468] </a:t>
            </a:r>
            <a:r>
              <a:rPr lang="en-GB" b="1" dirty="0" err="1">
                <a:solidFill>
                  <a:srgbClr val="002060"/>
                </a:solidFill>
                <a:latin typeface="Century Gothic" panose="020B0502020202020204" pitchFamily="34" charset="0"/>
              </a:rPr>
              <a:t>façon</a:t>
            </a:r>
            <a:r>
              <a:rPr lang="en-GB" b="1" dirty="0">
                <a:solidFill>
                  <a:srgbClr val="002060"/>
                </a:solidFill>
                <a:latin typeface="Century Gothic" panose="020B0502020202020204" pitchFamily="34" charset="0"/>
              </a:rPr>
              <a:t> </a:t>
            </a:r>
            <a:r>
              <a:rPr lang="en-GB" dirty="0"/>
              <a:t>[248] </a:t>
            </a:r>
            <a:r>
              <a:rPr lang="en-GB" b="1" dirty="0" err="1"/>
              <a:t>lentement</a:t>
            </a:r>
            <a:r>
              <a:rPr lang="en-GB" b="1" dirty="0"/>
              <a:t> </a:t>
            </a:r>
            <a:r>
              <a:rPr lang="en-GB" dirty="0"/>
              <a:t>[2637] </a:t>
            </a:r>
            <a:r>
              <a:rPr lang="en-GB" b="1" dirty="0" err="1"/>
              <a:t>voix</a:t>
            </a:r>
            <a:r>
              <a:rPr lang="en-GB" dirty="0"/>
              <a:t> [414]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err="1">
                <a:solidFill>
                  <a:schemeClr val="dk1"/>
                </a:solidFill>
                <a:effectLst/>
                <a:latin typeface="Century Gothic" panose="020B0502020202020204" pitchFamily="34" charset="0"/>
                <a:ea typeface="Calibri"/>
                <a:cs typeface="Calibri"/>
                <a:sym typeface="Calibri"/>
              </a:rPr>
              <a:t>Londsale</a:t>
            </a:r>
            <a:r>
              <a:rPr lang="en-GB" sz="1200" b="0" i="0" u="none" strike="noStrike" cap="none" dirty="0">
                <a:solidFill>
                  <a:schemeClr val="dk1"/>
                </a:solidFill>
                <a:effectLst/>
                <a:latin typeface="Century Gothic" panose="020B0502020202020204" pitchFamily="34" charset="0"/>
                <a:ea typeface="Calibri"/>
                <a:cs typeface="Calibri"/>
                <a:sym typeface="Calibri"/>
              </a:rPr>
              <a:t>, D., &amp; Le Bras, Y.  (2009). </a:t>
            </a:r>
            <a:r>
              <a:rPr lang="en-GB" sz="1200" b="0" i="1" u="none" strike="noStrike" cap="none" dirty="0">
                <a:solidFill>
                  <a:schemeClr val="dk1"/>
                </a:solidFill>
                <a:effectLst/>
                <a:latin typeface="Century Gothic" panose="020B0502020202020204" pitchFamily="34" charset="0"/>
                <a:ea typeface="Calibri"/>
                <a:cs typeface="Calibri"/>
                <a:sym typeface="Calibri"/>
              </a:rPr>
              <a:t>A Frequency Dictionary of French: Core vocabulary for learners </a:t>
            </a:r>
            <a:r>
              <a:rPr lang="en-GB" sz="1200" b="0" i="0" u="none" strike="noStrike" cap="none" dirty="0">
                <a:solidFill>
                  <a:schemeClr val="dk1"/>
                </a:solidFill>
                <a:effectLst/>
                <a:latin typeface="Century Gothic" panose="020B0502020202020204" pitchFamily="34" charset="0"/>
                <a:ea typeface="Calibri"/>
                <a:cs typeface="Calibri"/>
                <a:sym typeface="Calibri"/>
              </a:rPr>
              <a:t>London: Routledge.</a:t>
            </a:r>
          </a:p>
          <a:p>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guided production of numbers with the vocabulary for the week and revision of numbers 1-10.</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endParaRPr lang="en-GB"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Calibri" panose="020F0502020204030204" pitchFamily="34" charset="0"/>
                <a:cs typeface="Calibri" panose="020F0502020204030204" pitchFamily="34" charset="0"/>
              </a:rPr>
              <a:t>Elicit the number and the animal from pupils, paying attention to pronunciation, particularly Silent Final Consonants.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5</a:t>
            </a:r>
            <a:r>
              <a:rPr lang="en-GB" b="0" baseline="0" dirty="0"/>
              <a:t> minutes (2 slides)</a:t>
            </a:r>
            <a:endParaRPr lang="en-GB" b="1" dirty="0"/>
          </a:p>
          <a:p>
            <a:endParaRPr lang="en-GB" b="1" dirty="0"/>
          </a:p>
          <a:p>
            <a:r>
              <a:rPr lang="en-GB" b="1" dirty="0"/>
              <a:t>Aim: </a:t>
            </a:r>
            <a:r>
              <a:rPr lang="en-GB" b="0" dirty="0"/>
              <a:t>to practise spoken production from memory, with pictures and surrounding words to prompt.</a:t>
            </a:r>
            <a:endParaRPr lang="en-GB" b="0" baseline="0" dirty="0"/>
          </a:p>
          <a:p>
            <a:endParaRPr lang="en-GB" b="0" baseline="0" dirty="0"/>
          </a:p>
          <a:p>
            <a:r>
              <a:rPr lang="en-GB" b="1" dirty="0"/>
              <a:t>Procedure:</a:t>
            </a:r>
          </a:p>
          <a:p>
            <a:pPr marL="0" indent="0">
              <a:buNone/>
            </a:pPr>
            <a:r>
              <a:rPr lang="en-GB" baseline="0" dirty="0"/>
              <a:t>1. Students do a read aloud, aided by the picture prompts and remainder of the poem.</a:t>
            </a:r>
          </a:p>
          <a:p>
            <a:pPr marL="0" indent="0">
              <a:buNone/>
            </a:pPr>
            <a:r>
              <a:rPr lang="en-GB" baseline="0" dirty="0"/>
              <a:t>2. Share the answers from the next slide.</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 SLIDE</a:t>
            </a:r>
            <a:endParaRPr lang="en-GB" baseline="0" dirty="0"/>
          </a:p>
          <a:p>
            <a:pPr marL="228600" indent="-228600">
              <a:buAutoNum type="arabicPeriod"/>
            </a:pPr>
            <a:endParaRPr lang="en-GB" baseline="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6213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54871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French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81504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7377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3993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5003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669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F340-EA7B-7FD3-0A36-0727DE2DA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CCC28F-D670-B60E-79C5-DB301C1207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DE2BCA-F2DD-30ED-6903-1EB554C45F25}"/>
              </a:ext>
            </a:extLst>
          </p:cNvPr>
          <p:cNvSpPr>
            <a:spLocks noGrp="1"/>
          </p:cNvSpPr>
          <p:nvPr>
            <p:ph type="dt" sz="half" idx="10"/>
          </p:nvPr>
        </p:nvSpPr>
        <p:spPr/>
        <p:txBody>
          <a:bodyPr/>
          <a:lstStyle/>
          <a:p>
            <a:fld id="{A8917CB0-DB1D-4469-8CAE-F10651DAD1E7}" type="datetimeFigureOut">
              <a:rPr lang="en-GB" smtClean="0"/>
              <a:t>02/09/2023</a:t>
            </a:fld>
            <a:endParaRPr lang="en-GB"/>
          </a:p>
        </p:txBody>
      </p:sp>
      <p:sp>
        <p:nvSpPr>
          <p:cNvPr id="5" name="Footer Placeholder 4">
            <a:extLst>
              <a:ext uri="{FF2B5EF4-FFF2-40B4-BE49-F238E27FC236}">
                <a16:creationId xmlns:a16="http://schemas.microsoft.com/office/drawing/2014/main" id="{85B780C8-F64E-7583-0BB1-5B59D55F7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BCF709-97E0-ADE7-4F39-304A4732E900}"/>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830082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80C4-5121-3E8F-530C-DB76B1197B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F33A1E-D437-7953-581B-F09688A547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C6CAE8-5665-5A3E-9C71-AB292605CDC8}"/>
              </a:ext>
            </a:extLst>
          </p:cNvPr>
          <p:cNvSpPr>
            <a:spLocks noGrp="1"/>
          </p:cNvSpPr>
          <p:nvPr>
            <p:ph type="dt" sz="half" idx="10"/>
          </p:nvPr>
        </p:nvSpPr>
        <p:spPr/>
        <p:txBody>
          <a:bodyPr/>
          <a:lstStyle/>
          <a:p>
            <a:fld id="{A8917CB0-DB1D-4469-8CAE-F10651DAD1E7}" type="datetimeFigureOut">
              <a:rPr lang="en-GB" smtClean="0"/>
              <a:t>02/09/2023</a:t>
            </a:fld>
            <a:endParaRPr lang="en-GB"/>
          </a:p>
        </p:txBody>
      </p:sp>
      <p:sp>
        <p:nvSpPr>
          <p:cNvPr id="5" name="Footer Placeholder 4">
            <a:extLst>
              <a:ext uri="{FF2B5EF4-FFF2-40B4-BE49-F238E27FC236}">
                <a16:creationId xmlns:a16="http://schemas.microsoft.com/office/drawing/2014/main" id="{EE499E52-CCFA-555B-7F86-9E5868C8B7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DC0C0C-2D81-12C4-62AF-699836DABCE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045618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4A55-5299-A4EB-0C38-5E6459F7C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0CB469-2FFA-818D-EA01-16BD0A33A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39449A-339B-1876-C5F4-F683D135FEED}"/>
              </a:ext>
            </a:extLst>
          </p:cNvPr>
          <p:cNvSpPr>
            <a:spLocks noGrp="1"/>
          </p:cNvSpPr>
          <p:nvPr>
            <p:ph type="dt" sz="half" idx="10"/>
          </p:nvPr>
        </p:nvSpPr>
        <p:spPr/>
        <p:txBody>
          <a:bodyPr/>
          <a:lstStyle/>
          <a:p>
            <a:fld id="{A8917CB0-DB1D-4469-8CAE-F10651DAD1E7}" type="datetimeFigureOut">
              <a:rPr lang="en-GB" smtClean="0"/>
              <a:t>02/09/2023</a:t>
            </a:fld>
            <a:endParaRPr lang="en-GB"/>
          </a:p>
        </p:txBody>
      </p:sp>
      <p:sp>
        <p:nvSpPr>
          <p:cNvPr id="5" name="Footer Placeholder 4">
            <a:extLst>
              <a:ext uri="{FF2B5EF4-FFF2-40B4-BE49-F238E27FC236}">
                <a16:creationId xmlns:a16="http://schemas.microsoft.com/office/drawing/2014/main" id="{751D8824-2B13-282C-C19B-002F9F849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96D815-B683-8A10-0246-A995F70B1ECF}"/>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536282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19D8-C36B-BEBF-32CC-DEA81A0127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CEB5BE-2E3A-055A-320C-5AC1CBF2F8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4C61BF-E136-F6C7-7479-4DE5CF147E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C2AC06-415C-4CDB-046B-6262609777AA}"/>
              </a:ext>
            </a:extLst>
          </p:cNvPr>
          <p:cNvSpPr>
            <a:spLocks noGrp="1"/>
          </p:cNvSpPr>
          <p:nvPr>
            <p:ph type="dt" sz="half" idx="10"/>
          </p:nvPr>
        </p:nvSpPr>
        <p:spPr/>
        <p:txBody>
          <a:bodyPr/>
          <a:lstStyle/>
          <a:p>
            <a:fld id="{A8917CB0-DB1D-4469-8CAE-F10651DAD1E7}" type="datetimeFigureOut">
              <a:rPr lang="en-GB" smtClean="0"/>
              <a:t>02/09/2023</a:t>
            </a:fld>
            <a:endParaRPr lang="en-GB"/>
          </a:p>
        </p:txBody>
      </p:sp>
      <p:sp>
        <p:nvSpPr>
          <p:cNvPr id="6" name="Footer Placeholder 5">
            <a:extLst>
              <a:ext uri="{FF2B5EF4-FFF2-40B4-BE49-F238E27FC236}">
                <a16:creationId xmlns:a16="http://schemas.microsoft.com/office/drawing/2014/main" id="{52EFDFF6-00AB-1C47-45FD-1083BFB062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172E3A-A258-0BC9-E561-4D322AEB909D}"/>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185439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9C92-9468-07AA-76E4-32FFE29059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0EA666-FB94-9918-929B-BD9701B2A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51EF4-7322-3EC7-C747-4A5DB233ED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51969A-BEC8-AA0F-4633-9AEC1E147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DF12D2-37D4-1193-C4B3-D8976F353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80AA4D-8BC7-EE5F-4D8F-8A67D6E9B35A}"/>
              </a:ext>
            </a:extLst>
          </p:cNvPr>
          <p:cNvSpPr>
            <a:spLocks noGrp="1"/>
          </p:cNvSpPr>
          <p:nvPr>
            <p:ph type="dt" sz="half" idx="10"/>
          </p:nvPr>
        </p:nvSpPr>
        <p:spPr/>
        <p:txBody>
          <a:bodyPr/>
          <a:lstStyle/>
          <a:p>
            <a:fld id="{A8917CB0-DB1D-4469-8CAE-F10651DAD1E7}" type="datetimeFigureOut">
              <a:rPr lang="en-GB" smtClean="0"/>
              <a:t>02/09/2023</a:t>
            </a:fld>
            <a:endParaRPr lang="en-GB"/>
          </a:p>
        </p:txBody>
      </p:sp>
      <p:sp>
        <p:nvSpPr>
          <p:cNvPr id="8" name="Footer Placeholder 7">
            <a:extLst>
              <a:ext uri="{FF2B5EF4-FFF2-40B4-BE49-F238E27FC236}">
                <a16:creationId xmlns:a16="http://schemas.microsoft.com/office/drawing/2014/main" id="{D546D8C9-BD54-1D19-E183-BEA64657DD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923C0C-0D87-A8D4-8695-C211F6BF5D8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28781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8196-C094-96FE-F553-8AA32C8360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D5A5DB-DFC3-A0CF-6441-7D3B49F9537F}"/>
              </a:ext>
            </a:extLst>
          </p:cNvPr>
          <p:cNvSpPr>
            <a:spLocks noGrp="1"/>
          </p:cNvSpPr>
          <p:nvPr>
            <p:ph type="dt" sz="half" idx="10"/>
          </p:nvPr>
        </p:nvSpPr>
        <p:spPr/>
        <p:txBody>
          <a:bodyPr/>
          <a:lstStyle/>
          <a:p>
            <a:fld id="{A8917CB0-DB1D-4469-8CAE-F10651DAD1E7}" type="datetimeFigureOut">
              <a:rPr lang="en-GB" smtClean="0"/>
              <a:t>02/09/2023</a:t>
            </a:fld>
            <a:endParaRPr lang="en-GB"/>
          </a:p>
        </p:txBody>
      </p:sp>
      <p:sp>
        <p:nvSpPr>
          <p:cNvPr id="4" name="Footer Placeholder 3">
            <a:extLst>
              <a:ext uri="{FF2B5EF4-FFF2-40B4-BE49-F238E27FC236}">
                <a16:creationId xmlns:a16="http://schemas.microsoft.com/office/drawing/2014/main" id="{6F3075C9-69E2-0430-4892-1C1848E1E2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876283-11FA-A0E0-9102-BFE7B5C489E2}"/>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513007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20B6A6-B4C9-0328-9580-E8FF0639E335}"/>
              </a:ext>
            </a:extLst>
          </p:cNvPr>
          <p:cNvSpPr>
            <a:spLocks noGrp="1"/>
          </p:cNvSpPr>
          <p:nvPr>
            <p:ph type="dt" sz="half" idx="10"/>
          </p:nvPr>
        </p:nvSpPr>
        <p:spPr/>
        <p:txBody>
          <a:bodyPr/>
          <a:lstStyle/>
          <a:p>
            <a:fld id="{A8917CB0-DB1D-4469-8CAE-F10651DAD1E7}" type="datetimeFigureOut">
              <a:rPr lang="en-GB" smtClean="0"/>
              <a:t>02/09/2023</a:t>
            </a:fld>
            <a:endParaRPr lang="en-GB"/>
          </a:p>
        </p:txBody>
      </p:sp>
      <p:sp>
        <p:nvSpPr>
          <p:cNvPr id="3" name="Footer Placeholder 2">
            <a:extLst>
              <a:ext uri="{FF2B5EF4-FFF2-40B4-BE49-F238E27FC236}">
                <a16:creationId xmlns:a16="http://schemas.microsoft.com/office/drawing/2014/main" id="{AAF20468-DF1C-8B08-1E96-74697F777B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42F18B-F78D-DBC9-F1F8-4736AE99523A}"/>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42620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5D11-2BC6-3E72-65F7-E503F76CF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0D5AFF-B80E-9F3E-9452-94D44E907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737E9C-1789-79BA-077D-A191651A1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B69F7-DC88-435E-A422-645285C006D6}"/>
              </a:ext>
            </a:extLst>
          </p:cNvPr>
          <p:cNvSpPr>
            <a:spLocks noGrp="1"/>
          </p:cNvSpPr>
          <p:nvPr>
            <p:ph type="dt" sz="half" idx="10"/>
          </p:nvPr>
        </p:nvSpPr>
        <p:spPr/>
        <p:txBody>
          <a:bodyPr/>
          <a:lstStyle/>
          <a:p>
            <a:fld id="{A8917CB0-DB1D-4469-8CAE-F10651DAD1E7}" type="datetimeFigureOut">
              <a:rPr lang="en-GB" smtClean="0"/>
              <a:t>02/09/2023</a:t>
            </a:fld>
            <a:endParaRPr lang="en-GB"/>
          </a:p>
        </p:txBody>
      </p:sp>
      <p:sp>
        <p:nvSpPr>
          <p:cNvPr id="6" name="Footer Placeholder 5">
            <a:extLst>
              <a:ext uri="{FF2B5EF4-FFF2-40B4-BE49-F238E27FC236}">
                <a16:creationId xmlns:a16="http://schemas.microsoft.com/office/drawing/2014/main" id="{1FD36DB2-F24E-F80D-F0B1-D93D7CCC70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B75389-88A9-3DE6-8A49-D636D9FB74E2}"/>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99884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B93A-E966-0F85-C516-A2E64B6ED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D4CA5F-D785-0919-9422-4849C6A1E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30D73D-1D30-06DD-6529-8073A0BBB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2DA33-6ED2-071A-4271-D8A345889583}"/>
              </a:ext>
            </a:extLst>
          </p:cNvPr>
          <p:cNvSpPr>
            <a:spLocks noGrp="1"/>
          </p:cNvSpPr>
          <p:nvPr>
            <p:ph type="dt" sz="half" idx="10"/>
          </p:nvPr>
        </p:nvSpPr>
        <p:spPr/>
        <p:txBody>
          <a:bodyPr/>
          <a:lstStyle/>
          <a:p>
            <a:fld id="{A8917CB0-DB1D-4469-8CAE-F10651DAD1E7}" type="datetimeFigureOut">
              <a:rPr lang="en-GB" smtClean="0"/>
              <a:t>02/09/2023</a:t>
            </a:fld>
            <a:endParaRPr lang="en-GB"/>
          </a:p>
        </p:txBody>
      </p:sp>
      <p:sp>
        <p:nvSpPr>
          <p:cNvPr id="6" name="Footer Placeholder 5">
            <a:extLst>
              <a:ext uri="{FF2B5EF4-FFF2-40B4-BE49-F238E27FC236}">
                <a16:creationId xmlns:a16="http://schemas.microsoft.com/office/drawing/2014/main" id="{57D90530-77DF-C337-A3B4-9C5D2BDE35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699ACD-87FB-1769-4E86-B57505533BCC}"/>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234284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D8D6-1F10-12EE-078B-EB5D6E7B2D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E3B5C9-D47D-1609-4984-910D81CC34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CA12F1-9940-8D98-5134-DC79BD81AEB0}"/>
              </a:ext>
            </a:extLst>
          </p:cNvPr>
          <p:cNvSpPr>
            <a:spLocks noGrp="1"/>
          </p:cNvSpPr>
          <p:nvPr>
            <p:ph type="dt" sz="half" idx="10"/>
          </p:nvPr>
        </p:nvSpPr>
        <p:spPr/>
        <p:txBody>
          <a:bodyPr/>
          <a:lstStyle/>
          <a:p>
            <a:fld id="{A8917CB0-DB1D-4469-8CAE-F10651DAD1E7}" type="datetimeFigureOut">
              <a:rPr lang="en-GB" smtClean="0"/>
              <a:t>02/09/2023</a:t>
            </a:fld>
            <a:endParaRPr lang="en-GB"/>
          </a:p>
        </p:txBody>
      </p:sp>
      <p:sp>
        <p:nvSpPr>
          <p:cNvPr id="5" name="Footer Placeholder 4">
            <a:extLst>
              <a:ext uri="{FF2B5EF4-FFF2-40B4-BE49-F238E27FC236}">
                <a16:creationId xmlns:a16="http://schemas.microsoft.com/office/drawing/2014/main" id="{4185284B-AA73-6EE7-FCD7-BE4ED8871B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23964E-7AA5-1F07-B1BA-F57B7597875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515021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B88445-8241-0752-C036-BF4558A6E3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1D2583-4070-F226-4593-7729A1650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CB0391-A0C0-6389-41F8-261EDEF4D36C}"/>
              </a:ext>
            </a:extLst>
          </p:cNvPr>
          <p:cNvSpPr>
            <a:spLocks noGrp="1"/>
          </p:cNvSpPr>
          <p:nvPr>
            <p:ph type="dt" sz="half" idx="10"/>
          </p:nvPr>
        </p:nvSpPr>
        <p:spPr/>
        <p:txBody>
          <a:bodyPr/>
          <a:lstStyle/>
          <a:p>
            <a:fld id="{A8917CB0-DB1D-4469-8CAE-F10651DAD1E7}" type="datetimeFigureOut">
              <a:rPr lang="en-GB" smtClean="0"/>
              <a:t>02/09/2023</a:t>
            </a:fld>
            <a:endParaRPr lang="en-GB"/>
          </a:p>
        </p:txBody>
      </p:sp>
      <p:sp>
        <p:nvSpPr>
          <p:cNvPr id="5" name="Footer Placeholder 4">
            <a:extLst>
              <a:ext uri="{FF2B5EF4-FFF2-40B4-BE49-F238E27FC236}">
                <a16:creationId xmlns:a16="http://schemas.microsoft.com/office/drawing/2014/main" id="{8549E29B-2976-B36F-F882-8C114E9169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C372A6-0007-33FB-0226-EBCC880B788F}"/>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63991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3D934-21AB-3404-6D6A-37F3EDE5B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D3741C-6B81-5370-9C5F-4220E78C4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105E4-845A-EA28-E111-8964312A0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17CB0-DB1D-4469-8CAE-F10651DAD1E7}" type="datetimeFigureOut">
              <a:rPr lang="en-GB" smtClean="0"/>
              <a:t>02/09/2023</a:t>
            </a:fld>
            <a:endParaRPr lang="en-GB"/>
          </a:p>
        </p:txBody>
      </p:sp>
      <p:sp>
        <p:nvSpPr>
          <p:cNvPr id="5" name="Footer Placeholder 4">
            <a:extLst>
              <a:ext uri="{FF2B5EF4-FFF2-40B4-BE49-F238E27FC236}">
                <a16:creationId xmlns:a16="http://schemas.microsoft.com/office/drawing/2014/main" id="{9E1B26C8-41FF-1EC9-D43A-DCCDD25AEF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BC1157-486A-3979-5676-B637929CB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DD316-AE0A-4637-A51B-6D45426323F8}" type="slidenum">
              <a:rPr lang="en-GB" smtClean="0"/>
              <a:t>‹#›</a:t>
            </a:fld>
            <a:endParaRPr lang="en-GB"/>
          </a:p>
        </p:txBody>
      </p:sp>
    </p:spTree>
    <p:extLst>
      <p:ext uri="{BB962C8B-B14F-4D97-AF65-F5344CB8AC3E}">
        <p14:creationId xmlns:p14="http://schemas.microsoft.com/office/powerpoint/2010/main" val="26699960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7.png"/><Relationship Id="rId21" Type="http://schemas.openxmlformats.org/officeDocument/2006/relationships/image" Target="../media/image22.gif"/><Relationship Id="rId7" Type="http://schemas.openxmlformats.org/officeDocument/2006/relationships/image" Target="../media/image12.png"/><Relationship Id="rId12" Type="http://schemas.microsoft.com/office/2007/relationships/hdphoto" Target="../media/hdphoto1.wdp"/><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9.png"/><Relationship Id="rId14" Type="http://schemas.openxmlformats.org/officeDocument/2006/relationships/image" Target="../media/image15.png"/><Relationship Id="rId22" Type="http://schemas.openxmlformats.org/officeDocument/2006/relationships/image" Target="../media/image23.gif"/></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audio" Target="../media/audio2.wav"/><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audio" Target="../media/audio2.wav"/><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CustomShape 1">
            <a:extLst>
              <a:ext uri="{FF2B5EF4-FFF2-40B4-BE49-F238E27FC236}">
                <a16:creationId xmlns:a16="http://schemas.microsoft.com/office/drawing/2014/main" id="{8E65F3BF-D1B3-4F7A-AAC8-255D93C5F38F}"/>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100" name="Google Shape;100;p2"/>
          <p:cNvSpPr/>
          <p:nvPr/>
        </p:nvSpPr>
        <p:spPr>
          <a:xfrm>
            <a:off x="6368181" y="455238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rPr>
              <a:t>jaune</a:t>
            </a:r>
            <a:endParaRPr kumimoji="0"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chemeClr val="tx2">
                    <a:lumMod val="25000"/>
                  </a:schemeClr>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chemeClr val="tx2">
                  <a:lumMod val="25000"/>
                </a:schemeClr>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chemeClr val="tx2">
                    <a:lumMod val="25000"/>
                  </a:schemeClr>
                </a:solidFill>
                <a:latin typeface="Century Gothic"/>
                <a:ea typeface="Century Gothic"/>
                <a:cs typeface="Century Gothic"/>
                <a:sym typeface="Century Gothic"/>
              </a:rPr>
              <a:t>Describing me and others</a:t>
            </a:r>
            <a:br>
              <a:rPr lang="en-GB" sz="3600" dirty="0">
                <a:solidFill>
                  <a:srgbClr val="002060"/>
                </a:solidFill>
                <a:latin typeface="Arial"/>
                <a:cs typeface="Arial"/>
                <a:sym typeface="Arial"/>
              </a:rPr>
            </a:br>
            <a:endParaRPr lang="en-GB" sz="3600" dirty="0">
              <a:solidFill>
                <a:srgbClr val="002060"/>
              </a:solidFill>
            </a:endParaRPr>
          </a:p>
        </p:txBody>
      </p:sp>
      <p:pic>
        <p:nvPicPr>
          <p:cNvPr id="5" name="Picture 4" descr="A picture containing text, electronics, computer, display&#10;&#10;Description automatically generated">
            <a:extLst>
              <a:ext uri="{FF2B5EF4-FFF2-40B4-BE49-F238E27FC236}">
                <a16:creationId xmlns:a16="http://schemas.microsoft.com/office/drawing/2014/main" id="{8F0C2F7A-216B-43A8-A849-7A82598C4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20" y="193370"/>
            <a:ext cx="5084505" cy="4359018"/>
          </a:xfrm>
          <a:prstGeom prst="rect">
            <a:avLst/>
          </a:prstGeom>
        </p:spPr>
      </p:pic>
      <p:pic>
        <p:nvPicPr>
          <p:cNvPr id="7" name="Picture 6">
            <a:extLst>
              <a:ext uri="{FF2B5EF4-FFF2-40B4-BE49-F238E27FC236}">
                <a16:creationId xmlns:a16="http://schemas.microsoft.com/office/drawing/2014/main" id="{2143CDCD-35AC-4E88-8931-274BB05CBB01}"/>
              </a:ext>
            </a:extLst>
          </p:cNvPr>
          <p:cNvPicPr>
            <a:picLocks noChangeAspect="1"/>
          </p:cNvPicPr>
          <p:nvPr/>
        </p:nvPicPr>
        <p:blipFill>
          <a:blip r:embed="rId4"/>
          <a:stretch>
            <a:fillRect/>
          </a:stretch>
        </p:blipFill>
        <p:spPr>
          <a:xfrm>
            <a:off x="610282" y="3744667"/>
            <a:ext cx="3058421" cy="940929"/>
          </a:xfrm>
          <a:prstGeom prst="rect">
            <a:avLst/>
          </a:prstGeom>
        </p:spPr>
      </p:pic>
      <p:grpSp>
        <p:nvGrpSpPr>
          <p:cNvPr id="8" name="Group 7">
            <a:extLst>
              <a:ext uri="{FF2B5EF4-FFF2-40B4-BE49-F238E27FC236}">
                <a16:creationId xmlns:a16="http://schemas.microsoft.com/office/drawing/2014/main" id="{9DA26677-DB48-4E30-92FC-73F748172C6E}"/>
              </a:ext>
            </a:extLst>
          </p:cNvPr>
          <p:cNvGrpSpPr/>
          <p:nvPr/>
        </p:nvGrpSpPr>
        <p:grpSpPr>
          <a:xfrm>
            <a:off x="-744" y="2293466"/>
            <a:ext cx="4350984" cy="1735543"/>
            <a:chOff x="-123142" y="3064818"/>
            <a:chExt cx="4350984" cy="1735543"/>
          </a:xfrm>
        </p:grpSpPr>
        <p:pic>
          <p:nvPicPr>
            <p:cNvPr id="9" name="Picture 2" descr="Free Scroll Roll vector and picture">
              <a:extLst>
                <a:ext uri="{FF2B5EF4-FFF2-40B4-BE49-F238E27FC236}">
                  <a16:creationId xmlns:a16="http://schemas.microsoft.com/office/drawing/2014/main" id="{464DA9D8-4030-4753-9AAF-E80B3B72A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08" y="3064818"/>
              <a:ext cx="3471085" cy="1735543"/>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01;p2">
              <a:extLst>
                <a:ext uri="{FF2B5EF4-FFF2-40B4-BE49-F238E27FC236}">
                  <a16:creationId xmlns:a16="http://schemas.microsoft.com/office/drawing/2014/main" id="{980A568C-AE96-424F-982D-7CCCFD1BAA84}"/>
                </a:ext>
              </a:extLst>
            </p:cNvPr>
            <p:cNvSpPr txBox="1"/>
            <p:nvPr/>
          </p:nvSpPr>
          <p:spPr>
            <a:xfrm>
              <a:off x="-123142" y="3470944"/>
              <a:ext cx="4350984" cy="923289"/>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rgbClr val="FFFFFF"/>
                </a:buClr>
                <a:buSzPts val="2800"/>
              </a:pPr>
              <a:r>
                <a:rPr lang="en-GB" sz="5400" b="1" dirty="0">
                  <a:solidFill>
                    <a:srgbClr val="604900"/>
                  </a:solidFill>
                  <a:latin typeface="Baguet Script" panose="00000500000000000000" pitchFamily="2" charset="0"/>
                  <a:ea typeface="Century Gothic"/>
                  <a:cs typeface="Century Gothic"/>
                  <a:sym typeface="Century Gothic"/>
                </a:rPr>
                <a:t>Un </a:t>
              </a:r>
              <a:r>
                <a:rPr lang="en-GB" sz="5400" b="1" dirty="0" err="1">
                  <a:solidFill>
                    <a:srgbClr val="604900"/>
                  </a:solidFill>
                  <a:latin typeface="Baguet Script" panose="00000500000000000000" pitchFamily="2" charset="0"/>
                  <a:ea typeface="Century Gothic"/>
                  <a:cs typeface="Century Gothic"/>
                  <a:sym typeface="Century Gothic"/>
                </a:rPr>
                <a:t>poème</a:t>
              </a:r>
              <a:endParaRPr lang="en-GB" sz="5400" b="1" i="0" u="none" strike="noStrike" cap="none" dirty="0">
                <a:solidFill>
                  <a:srgbClr val="604900"/>
                </a:solidFill>
                <a:latin typeface="Baguet Script" panose="00000500000000000000" pitchFamily="2" charset="0"/>
                <a:ea typeface="Century Gothic"/>
                <a:cs typeface="Century Gothic"/>
                <a:sym typeface="Century Gothic"/>
              </a:endParaRPr>
            </a:p>
          </p:txBody>
        </p:sp>
      </p:grpSp>
      <p:sp>
        <p:nvSpPr>
          <p:cNvPr id="12" name="TextBox 11">
            <a:extLst>
              <a:ext uri="{FF2B5EF4-FFF2-40B4-BE49-F238E27FC236}">
                <a16:creationId xmlns:a16="http://schemas.microsoft.com/office/drawing/2014/main" id="{9B2489C3-32E7-4F3C-AE42-7403D9FA5FB0}"/>
              </a:ext>
            </a:extLst>
          </p:cNvPr>
          <p:cNvSpPr txBox="1"/>
          <p:nvPr/>
        </p:nvSpPr>
        <p:spPr>
          <a:xfrm>
            <a:off x="9678390" y="6485200"/>
            <a:ext cx="2513610"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64" name="Google Shape;164;p2" descr="Speech Icon, Voice, Talking, Audio, Speech"/>
          <p:cNvPicPr preferRelativeResize="0"/>
          <p:nvPr/>
        </p:nvPicPr>
        <p:blipFill rotWithShape="1">
          <a:blip r:embed="rId3">
            <a:alphaModFix/>
          </a:blip>
          <a:srcRect/>
          <a:stretch/>
        </p:blipFill>
        <p:spPr>
          <a:xfrm>
            <a:off x="11292814" y="91888"/>
            <a:ext cx="776168" cy="776168"/>
          </a:xfrm>
          <a:prstGeom prst="rect">
            <a:avLst/>
          </a:prstGeom>
          <a:noFill/>
          <a:ln>
            <a:noFill/>
          </a:ln>
        </p:spPr>
      </p:pic>
      <p:sp>
        <p:nvSpPr>
          <p:cNvPr id="167" name="Google Shape;167;p2"/>
          <p:cNvSpPr/>
          <p:nvPr/>
        </p:nvSpPr>
        <p:spPr>
          <a:xfrm>
            <a:off x="123171" y="128500"/>
            <a:ext cx="521370" cy="478471"/>
          </a:xfrm>
          <a:prstGeom prst="roundRect">
            <a:avLst>
              <a:gd name="adj" fmla="val 16667"/>
            </a:avLst>
          </a:prstGeom>
          <a:solidFill>
            <a:srgbClr val="FFC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30" name="TextBox 29">
            <a:extLst>
              <a:ext uri="{FF2B5EF4-FFF2-40B4-BE49-F238E27FC236}">
                <a16:creationId xmlns:a16="http://schemas.microsoft.com/office/drawing/2014/main" id="{7D20E423-FD5C-4BEE-BA28-4768DDF16650}"/>
              </a:ext>
            </a:extLst>
          </p:cNvPr>
          <p:cNvSpPr txBox="1"/>
          <p:nvPr/>
        </p:nvSpPr>
        <p:spPr>
          <a:xfrm>
            <a:off x="8657418" y="5380672"/>
            <a:ext cx="3534582" cy="1477328"/>
          </a:xfrm>
          <a:prstGeom prst="rect">
            <a:avLst/>
          </a:prstGeom>
          <a:solidFill>
            <a:srgbClr val="CAE8AA"/>
          </a:solidFill>
        </p:spPr>
        <p:txBody>
          <a:bodyPr wrap="square">
            <a:spAutoFit/>
          </a:bodyPr>
          <a:lstStyle/>
          <a:p>
            <a:pPr algn="ctr"/>
            <a:r>
              <a:rPr lang="en-GB" b="1" dirty="0" err="1">
                <a:solidFill>
                  <a:srgbClr val="002060"/>
                </a:solidFill>
                <a:latin typeface="Century Gothic" panose="020B0502020202020204" pitchFamily="34" charset="0"/>
              </a:rPr>
              <a:t>d’une</a:t>
            </a:r>
            <a:r>
              <a:rPr lang="en-GB" b="1" dirty="0">
                <a:solidFill>
                  <a:srgbClr val="002060"/>
                </a:solidFill>
                <a:latin typeface="Century Gothic" panose="020B0502020202020204" pitchFamily="34" charset="0"/>
              </a:rPr>
              <a:t> </a:t>
            </a:r>
            <a:r>
              <a:rPr lang="en-GB" b="1" dirty="0" err="1">
                <a:solidFill>
                  <a:srgbClr val="002060"/>
                </a:solidFill>
                <a:latin typeface="Century Gothic" panose="020B0502020202020204" pitchFamily="34" charset="0"/>
              </a:rPr>
              <a:t>façon</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 in a … way</a:t>
            </a:r>
          </a:p>
          <a:p>
            <a:pPr algn="ctr"/>
            <a:r>
              <a:rPr lang="en-GB" b="1" dirty="0" err="1">
                <a:solidFill>
                  <a:srgbClr val="002060"/>
                </a:solidFill>
                <a:latin typeface="Century Gothic" panose="020B0502020202020204" pitchFamily="34" charset="0"/>
              </a:rPr>
              <a:t>lentement</a:t>
            </a:r>
            <a:r>
              <a:rPr lang="en-GB" dirty="0">
                <a:solidFill>
                  <a:srgbClr val="002060"/>
                </a:solidFill>
                <a:latin typeface="Century Gothic" panose="020B0502020202020204" pitchFamily="34" charset="0"/>
              </a:rPr>
              <a:t> – slowly</a:t>
            </a:r>
            <a:br>
              <a:rPr lang="en-GB" dirty="0">
                <a:solidFill>
                  <a:srgbClr val="002060"/>
                </a:solidFill>
                <a:latin typeface="Century Gothic" panose="020B0502020202020204" pitchFamily="34" charset="0"/>
              </a:rPr>
            </a:br>
            <a:r>
              <a:rPr lang="en-GB" b="1" dirty="0">
                <a:solidFill>
                  <a:srgbClr val="002060"/>
                </a:solidFill>
                <a:latin typeface="Century Gothic" panose="020B0502020202020204" pitchFamily="34" charset="0"/>
              </a:rPr>
              <a:t>à </a:t>
            </a:r>
            <a:r>
              <a:rPr lang="en-GB" b="1" dirty="0" err="1">
                <a:solidFill>
                  <a:srgbClr val="002060"/>
                </a:solidFill>
                <a:latin typeface="Century Gothic" panose="020B0502020202020204" pitchFamily="34" charset="0"/>
              </a:rPr>
              <a:t>voix</a:t>
            </a:r>
            <a:r>
              <a:rPr lang="en-GB" b="1" dirty="0">
                <a:solidFill>
                  <a:srgbClr val="002060"/>
                </a:solidFill>
                <a:latin typeface="Century Gothic" panose="020B0502020202020204" pitchFamily="34" charset="0"/>
              </a:rPr>
              <a:t> </a:t>
            </a:r>
            <a:r>
              <a:rPr lang="en-GB" b="1" dirty="0" err="1">
                <a:solidFill>
                  <a:srgbClr val="002060"/>
                </a:solidFill>
                <a:latin typeface="Century Gothic" panose="020B0502020202020204" pitchFamily="34" charset="0"/>
              </a:rPr>
              <a:t>basse</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quietly</a:t>
            </a:r>
            <a:br>
              <a:rPr lang="en-GB" dirty="0">
                <a:solidFill>
                  <a:srgbClr val="002060"/>
                </a:solidFill>
                <a:latin typeface="Century Gothic" panose="020B0502020202020204" pitchFamily="34" charset="0"/>
              </a:rPr>
            </a:br>
            <a:r>
              <a:rPr lang="en-GB" dirty="0">
                <a:solidFill>
                  <a:srgbClr val="002060"/>
                </a:solidFill>
                <a:latin typeface="Century Gothic" panose="020B0502020202020204" pitchFamily="34" charset="0"/>
              </a:rPr>
              <a:t>(la ) </a:t>
            </a:r>
            <a:r>
              <a:rPr lang="en-GB" b="1" dirty="0" err="1">
                <a:solidFill>
                  <a:srgbClr val="002060"/>
                </a:solidFill>
                <a:latin typeface="Century Gothic" panose="020B0502020202020204" pitchFamily="34" charset="0"/>
              </a:rPr>
              <a:t>voix</a:t>
            </a:r>
            <a:r>
              <a:rPr lang="en-GB" dirty="0">
                <a:solidFill>
                  <a:srgbClr val="002060"/>
                </a:solidFill>
                <a:latin typeface="Century Gothic" panose="020B0502020202020204" pitchFamily="34" charset="0"/>
              </a:rPr>
              <a:t> – voice</a:t>
            </a:r>
            <a:br>
              <a:rPr lang="en-GB" dirty="0">
                <a:solidFill>
                  <a:srgbClr val="002060"/>
                </a:solidFill>
                <a:latin typeface="Century Gothic" panose="020B0502020202020204" pitchFamily="34" charset="0"/>
              </a:rPr>
            </a:br>
            <a:r>
              <a:rPr lang="en-GB" dirty="0">
                <a:solidFill>
                  <a:srgbClr val="002060"/>
                </a:solidFill>
                <a:latin typeface="Century Gothic" panose="020B0502020202020204" pitchFamily="34" charset="0"/>
              </a:rPr>
              <a:t>(l’) </a:t>
            </a:r>
            <a:r>
              <a:rPr lang="en-GB" b="1" dirty="0" err="1">
                <a:solidFill>
                  <a:srgbClr val="002060"/>
                </a:solidFill>
                <a:latin typeface="Century Gothic" panose="020B0502020202020204" pitchFamily="34" charset="0"/>
              </a:rPr>
              <a:t>abeille</a:t>
            </a:r>
            <a:r>
              <a:rPr lang="en-GB" dirty="0">
                <a:solidFill>
                  <a:srgbClr val="002060"/>
                </a:solidFill>
                <a:latin typeface="Century Gothic" panose="020B0502020202020204" pitchFamily="34" charset="0"/>
              </a:rPr>
              <a:t> - bee</a:t>
            </a:r>
            <a:endParaRPr lang="en-GB" dirty="0">
              <a:solidFill>
                <a:prstClr val="black"/>
              </a:solidFill>
              <a:latin typeface="Calibri" panose="020F0502020204030204"/>
            </a:endParaRPr>
          </a:p>
        </p:txBody>
      </p:sp>
      <p:sp>
        <p:nvSpPr>
          <p:cNvPr id="31" name="TextBox 30">
            <a:extLst>
              <a:ext uri="{FF2B5EF4-FFF2-40B4-BE49-F238E27FC236}">
                <a16:creationId xmlns:a16="http://schemas.microsoft.com/office/drawing/2014/main" id="{6D0C5AEB-FED7-4FEC-8795-B2E89BAE00B7}"/>
              </a:ext>
            </a:extLst>
          </p:cNvPr>
          <p:cNvSpPr txBox="1"/>
          <p:nvPr/>
        </p:nvSpPr>
        <p:spPr>
          <a:xfrm>
            <a:off x="123171" y="983721"/>
            <a:ext cx="5008360" cy="3693319"/>
          </a:xfrm>
          <a:prstGeom prst="rect">
            <a:avLst/>
          </a:prstGeom>
          <a:solidFill>
            <a:srgbClr val="EFF9FB"/>
          </a:solidFill>
        </p:spPr>
        <p:txBody>
          <a:bodyPr wrap="square" rtlCol="0">
            <a:spAutoFit/>
          </a:bodyPr>
          <a:lstStyle/>
          <a:p>
            <a:pPr lvl="0">
              <a:defRPr/>
            </a:pPr>
            <a:r>
              <a:rPr lang="fr-FR" dirty="0">
                <a:solidFill>
                  <a:srgbClr val="002060"/>
                </a:solidFill>
                <a:latin typeface="Century Gothic" panose="020B0502020202020204" pitchFamily="34" charset="0"/>
              </a:rPr>
              <a:t>La panthère est noire comme le charbon.</a:t>
            </a:r>
          </a:p>
          <a:p>
            <a:pPr lvl="0">
              <a:defRPr/>
            </a:pPr>
            <a:r>
              <a:rPr lang="fr-FR" dirty="0">
                <a:solidFill>
                  <a:srgbClr val="002060"/>
                </a:solidFill>
                <a:latin typeface="Century Gothic" panose="020B0502020202020204" pitchFamily="34" charset="0"/>
              </a:rPr>
              <a:t>Quand elle a peur ou froid,</a:t>
            </a:r>
          </a:p>
          <a:p>
            <a:pPr lvl="0">
              <a:defRPr/>
            </a:pPr>
            <a:r>
              <a:rPr lang="fr-FR" dirty="0">
                <a:solidFill>
                  <a:srgbClr val="002060"/>
                </a:solidFill>
                <a:latin typeface="Century Gothic" panose="020B0502020202020204" pitchFamily="34" charset="0"/>
              </a:rPr>
              <a:t>sa couleur ne change pas,</a:t>
            </a:r>
          </a:p>
          <a:p>
            <a:pPr lvl="0">
              <a:defRPr/>
            </a:pPr>
            <a:r>
              <a:rPr lang="fr-FR" dirty="0">
                <a:solidFill>
                  <a:srgbClr val="002060"/>
                </a:solidFill>
                <a:latin typeface="Century Gothic" panose="020B0502020202020204" pitchFamily="34" charset="0"/>
              </a:rPr>
              <a:t>mais elle est rapide comme un avion </a:t>
            </a:r>
            <a:r>
              <a:rPr lang="en-GB" dirty="0">
                <a:solidFill>
                  <a:srgbClr val="002060"/>
                </a:solidFill>
                <a:latin typeface="Century Gothic" panose="020B0502020202020204" pitchFamily="34" charset="0"/>
              </a:rPr>
              <a:t>🛫</a:t>
            </a:r>
            <a:r>
              <a:rPr lang="fr-FR" dirty="0">
                <a:solidFill>
                  <a:srgbClr val="002060"/>
                </a:solidFill>
                <a:latin typeface="Century Gothic" panose="020B0502020202020204" pitchFamily="34" charset="0"/>
              </a:rPr>
              <a:t>.</a:t>
            </a:r>
          </a:p>
          <a:p>
            <a:pPr lvl="0">
              <a:defRPr/>
            </a:pPr>
            <a:r>
              <a:rPr lang="fr-FR" dirty="0">
                <a:solidFill>
                  <a:srgbClr val="002060"/>
                </a:solidFill>
                <a:latin typeface="Century Gothic" panose="020B0502020202020204" pitchFamily="34" charset="0"/>
              </a:rPr>
              <a:t>La panthère est unique et spéciale.</a:t>
            </a:r>
          </a:p>
          <a:p>
            <a:pPr lvl="0">
              <a:defRPr/>
            </a:pPr>
            <a:endParaRPr lang="fr-FR" dirty="0">
              <a:solidFill>
                <a:srgbClr val="002060"/>
              </a:solidFill>
              <a:latin typeface="Century Gothic" panose="020B0502020202020204" pitchFamily="34" charset="0"/>
            </a:endParaRPr>
          </a:p>
          <a:p>
            <a:pPr lvl="0">
              <a:defRPr/>
            </a:pPr>
            <a:r>
              <a:rPr lang="fr-FR" dirty="0">
                <a:solidFill>
                  <a:srgbClr val="002060"/>
                </a:solidFill>
                <a:latin typeface="Century Gothic" panose="020B0502020202020204" pitchFamily="34" charset="0"/>
              </a:rPr>
              <a:t>Le flamant est  blanc,</a:t>
            </a:r>
          </a:p>
          <a:p>
            <a:pPr lvl="0">
              <a:defRPr/>
            </a:pPr>
            <a:r>
              <a:rPr lang="fr-FR" dirty="0">
                <a:solidFill>
                  <a:srgbClr val="002060"/>
                </a:solidFill>
                <a:latin typeface="Century Gothic" panose="020B0502020202020204" pitchFamily="34" charset="0"/>
              </a:rPr>
              <a:t>quand il est jeune</a:t>
            </a:r>
          </a:p>
          <a:p>
            <a:pPr lvl="0">
              <a:defRPr/>
            </a:pPr>
            <a:r>
              <a:rPr lang="fr-FR" dirty="0">
                <a:solidFill>
                  <a:srgbClr val="002060"/>
                </a:solidFill>
                <a:latin typeface="Century Gothic" panose="020B0502020202020204" pitchFamily="34" charset="0"/>
              </a:rPr>
              <a:t>Mais à certaines heures</a:t>
            </a:r>
          </a:p>
          <a:p>
            <a:pPr lvl="0">
              <a:defRPr/>
            </a:pPr>
            <a:r>
              <a:rPr lang="fr-FR" dirty="0">
                <a:solidFill>
                  <a:srgbClr val="002060"/>
                </a:solidFill>
                <a:latin typeface="Century Gothic" panose="020B0502020202020204" pitchFamily="34" charset="0"/>
              </a:rPr>
              <a:t>il est rose comme une fleur.</a:t>
            </a:r>
          </a:p>
          <a:p>
            <a:pPr lvl="0">
              <a:defRPr/>
            </a:pPr>
            <a:r>
              <a:rPr lang="fr-FR" dirty="0">
                <a:solidFill>
                  <a:srgbClr val="002060"/>
                </a:solidFill>
                <a:latin typeface="Century Gothic" panose="020B0502020202020204" pitchFamily="34" charset="0"/>
              </a:rPr>
              <a:t>Comme la panthère,</a:t>
            </a:r>
          </a:p>
          <a:p>
            <a:pPr lvl="0">
              <a:defRPr/>
            </a:pPr>
            <a:r>
              <a:rPr lang="fr-FR" dirty="0">
                <a:solidFill>
                  <a:srgbClr val="002060"/>
                </a:solidFill>
                <a:latin typeface="Century Gothic" panose="020B0502020202020204" pitchFamily="34" charset="0"/>
              </a:rPr>
              <a:t>le flamant est unique et </a:t>
            </a:r>
          </a:p>
          <a:p>
            <a:pPr lvl="0">
              <a:defRPr/>
            </a:pPr>
            <a:r>
              <a:rPr lang="fr-FR" dirty="0">
                <a:solidFill>
                  <a:srgbClr val="002060"/>
                </a:solidFill>
                <a:latin typeface="Century Gothic" panose="020B0502020202020204" pitchFamily="34" charset="0"/>
              </a:rPr>
              <a:t>spécial.</a:t>
            </a:r>
          </a:p>
        </p:txBody>
      </p:sp>
      <p:sp>
        <p:nvSpPr>
          <p:cNvPr id="32" name="TextBox 31">
            <a:extLst>
              <a:ext uri="{FF2B5EF4-FFF2-40B4-BE49-F238E27FC236}">
                <a16:creationId xmlns:a16="http://schemas.microsoft.com/office/drawing/2014/main" id="{D4BB2A83-1A89-4A89-93D4-9BC84C7C057F}"/>
              </a:ext>
            </a:extLst>
          </p:cNvPr>
          <p:cNvSpPr txBox="1"/>
          <p:nvPr/>
        </p:nvSpPr>
        <p:spPr>
          <a:xfrm>
            <a:off x="8595660" y="1477971"/>
            <a:ext cx="6096000"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d’une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façon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joyeuse</a:t>
            </a:r>
            <a:r>
              <a:rPr lang="en-GB" sz="2400" b="1" dirty="0">
                <a:solidFill>
                  <a:srgbClr val="002060"/>
                </a:solidFill>
                <a:latin typeface="Century Gothic" panose="020B0502020202020204" pitchFamily="34" charset="0"/>
              </a:rPr>
              <a:t>😊</a:t>
            </a:r>
          </a:p>
        </p:txBody>
      </p:sp>
      <p:sp>
        <p:nvSpPr>
          <p:cNvPr id="33" name="TextBox 32">
            <a:extLst>
              <a:ext uri="{FF2B5EF4-FFF2-40B4-BE49-F238E27FC236}">
                <a16:creationId xmlns:a16="http://schemas.microsoft.com/office/drawing/2014/main" id="{13387859-BB03-4F6E-9B89-97125D2B7A9C}"/>
              </a:ext>
            </a:extLst>
          </p:cNvPr>
          <p:cNvSpPr txBox="1"/>
          <p:nvPr/>
        </p:nvSpPr>
        <p:spPr>
          <a:xfrm>
            <a:off x="8592031" y="2031391"/>
            <a:ext cx="3244650"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d’une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façon</a:t>
            </a:r>
            <a:r>
              <a:rPr lang="en-GB" sz="2400" b="1" dirty="0">
                <a:solidFill>
                  <a:srgbClr val="002060"/>
                </a:solidFill>
                <a:latin typeface="Century Gothic" panose="020B0502020202020204" pitchFamily="34" charset="0"/>
              </a:rPr>
              <a:t> triste🙁</a:t>
            </a:r>
            <a:endParaRPr lang="en-GB" sz="2400" b="1" dirty="0">
              <a:solidFill>
                <a:prstClr val="black"/>
              </a:solidFill>
              <a:latin typeface="Calibri" panose="020F0502020204030204"/>
            </a:endParaRPr>
          </a:p>
        </p:txBody>
      </p:sp>
      <p:sp>
        <p:nvSpPr>
          <p:cNvPr id="34" name="TextBox 33">
            <a:extLst>
              <a:ext uri="{FF2B5EF4-FFF2-40B4-BE49-F238E27FC236}">
                <a16:creationId xmlns:a16="http://schemas.microsoft.com/office/drawing/2014/main" id="{4F6C345B-7397-494A-AFAE-A77D24359F8C}"/>
              </a:ext>
            </a:extLst>
          </p:cNvPr>
          <p:cNvSpPr txBox="1"/>
          <p:nvPr/>
        </p:nvSpPr>
        <p:spPr>
          <a:xfrm>
            <a:off x="8642934" y="2618429"/>
            <a:ext cx="2528652"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lentement</a:t>
            </a:r>
            <a:r>
              <a:rPr lang="en-GB" sz="2400" b="1" dirty="0">
                <a:solidFill>
                  <a:srgbClr val="002060"/>
                </a:solidFill>
                <a:latin typeface="Century Gothic" panose="020B0502020202020204" pitchFamily="34" charset="0"/>
              </a:rPr>
              <a:t> 🐌</a:t>
            </a:r>
            <a:endParaRPr lang="en-GB" sz="2400" b="1" dirty="0">
              <a:solidFill>
                <a:prstClr val="black"/>
              </a:solidFill>
              <a:latin typeface="Calibri" panose="020F0502020204030204"/>
            </a:endParaRPr>
          </a:p>
        </p:txBody>
      </p:sp>
      <p:sp>
        <p:nvSpPr>
          <p:cNvPr id="35" name="TextBox 34">
            <a:extLst>
              <a:ext uri="{FF2B5EF4-FFF2-40B4-BE49-F238E27FC236}">
                <a16:creationId xmlns:a16="http://schemas.microsoft.com/office/drawing/2014/main" id="{5CD53C18-BC70-4236-99B7-5FF5601FF361}"/>
              </a:ext>
            </a:extLst>
          </p:cNvPr>
          <p:cNvSpPr txBox="1"/>
          <p:nvPr/>
        </p:nvSpPr>
        <p:spPr>
          <a:xfrm>
            <a:off x="8642934" y="3150403"/>
            <a:ext cx="3244650"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rapidement</a:t>
            </a:r>
            <a:r>
              <a:rPr lang="en-GB" sz="2400" b="1" dirty="0">
                <a:solidFill>
                  <a:srgbClr val="002060"/>
                </a:solidFill>
                <a:latin typeface="Century Gothic" panose="020B0502020202020204" pitchFamily="34" charset="0"/>
              </a:rPr>
              <a:t> 🌠</a:t>
            </a:r>
            <a:endParaRPr lang="en-GB" sz="2400" b="1" dirty="0">
              <a:solidFill>
                <a:prstClr val="black"/>
              </a:solidFill>
              <a:latin typeface="Calibri" panose="020F0502020204030204"/>
            </a:endParaRPr>
          </a:p>
        </p:txBody>
      </p:sp>
      <p:sp>
        <p:nvSpPr>
          <p:cNvPr id="36" name="TextBox 35">
            <a:extLst>
              <a:ext uri="{FF2B5EF4-FFF2-40B4-BE49-F238E27FC236}">
                <a16:creationId xmlns:a16="http://schemas.microsoft.com/office/drawing/2014/main" id="{8E88E62E-A84C-4442-BCEB-7DEF990B57CB}"/>
              </a:ext>
            </a:extLst>
          </p:cNvPr>
          <p:cNvSpPr txBox="1"/>
          <p:nvPr/>
        </p:nvSpPr>
        <p:spPr>
          <a:xfrm>
            <a:off x="8642934" y="3744576"/>
            <a:ext cx="3244650"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à </a:t>
            </a:r>
            <a:r>
              <a:rPr lang="en-GB" sz="2400" b="1" dirty="0" err="1">
                <a:solidFill>
                  <a:srgbClr val="002060"/>
                </a:solidFill>
                <a:latin typeface="Century Gothic" panose="020B0502020202020204" pitchFamily="34" charset="0"/>
              </a:rPr>
              <a:t>voix</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basse</a:t>
            </a:r>
            <a:r>
              <a:rPr lang="en-GB" sz="2400" b="1" dirty="0">
                <a:solidFill>
                  <a:srgbClr val="002060"/>
                </a:solidFill>
                <a:latin typeface="Century Gothic" panose="020B0502020202020204" pitchFamily="34" charset="0"/>
              </a:rPr>
              <a:t> 🤫 </a:t>
            </a:r>
            <a:endParaRPr lang="en-GB" sz="2400" b="1" dirty="0">
              <a:solidFill>
                <a:prstClr val="black"/>
              </a:solidFill>
              <a:latin typeface="Calibri" panose="020F0502020204030204"/>
            </a:endParaRPr>
          </a:p>
        </p:txBody>
      </p:sp>
      <p:sp>
        <p:nvSpPr>
          <p:cNvPr id="37" name="TextBox 36">
            <a:extLst>
              <a:ext uri="{FF2B5EF4-FFF2-40B4-BE49-F238E27FC236}">
                <a16:creationId xmlns:a16="http://schemas.microsoft.com/office/drawing/2014/main" id="{6DA53646-994D-41A9-A1C1-B9988F95DEFC}"/>
              </a:ext>
            </a:extLst>
          </p:cNvPr>
          <p:cNvSpPr txBox="1"/>
          <p:nvPr/>
        </p:nvSpPr>
        <p:spPr>
          <a:xfrm>
            <a:off x="8589686" y="4284872"/>
            <a:ext cx="3720849" cy="830997"/>
          </a:xfrm>
          <a:prstGeom prst="rect">
            <a:avLst/>
          </a:prstGeom>
          <a:noFill/>
        </p:spPr>
        <p:txBody>
          <a:bodyPr wrap="square">
            <a:spAutoFit/>
          </a:bodyPr>
          <a:lstStyle/>
          <a:p>
            <a:r>
              <a:rPr lang="en-GB" sz="2400" b="1" dirty="0">
                <a:solidFill>
                  <a:srgbClr val="002060"/>
                </a:solidFill>
                <a:latin typeface="Century Gothic" panose="020B0502020202020204" pitchFamily="34" charset="0"/>
              </a:rPr>
              <a:t>avec </a:t>
            </a:r>
            <a:r>
              <a:rPr lang="en-GB" sz="2400" b="1" dirty="0" err="1">
                <a:solidFill>
                  <a:srgbClr val="002060"/>
                </a:solidFill>
                <a:latin typeface="Century Gothic" panose="020B0502020202020204" pitchFamily="34" charset="0"/>
              </a:rPr>
              <a:t>une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voix</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d’abeille</a:t>
            </a:r>
            <a:r>
              <a:rPr lang="en-GB" sz="2400" b="1" dirty="0">
                <a:solidFill>
                  <a:srgbClr val="002060"/>
                </a:solidFill>
                <a:latin typeface="Century Gothic" panose="020B0502020202020204" pitchFamily="34" charset="0"/>
              </a:rPr>
              <a:t> 🐝</a:t>
            </a:r>
          </a:p>
        </p:txBody>
      </p:sp>
      <p:sp>
        <p:nvSpPr>
          <p:cNvPr id="38" name="Speech Bubble: Rectangle with Corners Rounded 37">
            <a:extLst>
              <a:ext uri="{FF2B5EF4-FFF2-40B4-BE49-F238E27FC236}">
                <a16:creationId xmlns:a16="http://schemas.microsoft.com/office/drawing/2014/main" id="{7A6BCE81-23AD-457B-BBDF-F728795361CD}"/>
              </a:ext>
            </a:extLst>
          </p:cNvPr>
          <p:cNvSpPr/>
          <p:nvPr/>
        </p:nvSpPr>
        <p:spPr>
          <a:xfrm>
            <a:off x="4302994" y="149028"/>
            <a:ext cx="5334487"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Lis avec ton/ta partenaire.</a:t>
            </a:r>
            <a:endPar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9" name="Graphic 38" descr="Teacher">
            <a:extLst>
              <a:ext uri="{FF2B5EF4-FFF2-40B4-BE49-F238E27FC236}">
                <a16:creationId xmlns:a16="http://schemas.microsoft.com/office/drawing/2014/main" id="{2E687F9F-417E-4F8F-9C82-AB68316D94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7835" y="-250"/>
            <a:ext cx="914400" cy="914400"/>
          </a:xfrm>
          <a:prstGeom prst="rect">
            <a:avLst/>
          </a:prstGeom>
        </p:spPr>
      </p:pic>
      <p:pic>
        <p:nvPicPr>
          <p:cNvPr id="40" name="Picture 39" descr="Icon&#10;&#10;Description automatically generated">
            <a:extLst>
              <a:ext uri="{FF2B5EF4-FFF2-40B4-BE49-F238E27FC236}">
                <a16:creationId xmlns:a16="http://schemas.microsoft.com/office/drawing/2014/main" id="{7A682385-FFBC-455D-B76B-7B0FF40D269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55317" y="2960"/>
            <a:ext cx="1101542" cy="1101542"/>
          </a:xfrm>
          <a:prstGeom prst="rect">
            <a:avLst/>
          </a:prstGeom>
        </p:spPr>
      </p:pic>
      <p:sp>
        <p:nvSpPr>
          <p:cNvPr id="41" name="Title 2">
            <a:extLst>
              <a:ext uri="{FF2B5EF4-FFF2-40B4-BE49-F238E27FC236}">
                <a16:creationId xmlns:a16="http://schemas.microsoft.com/office/drawing/2014/main" id="{9E9D554C-9C74-44B3-8C83-608B6CB5F7D1}"/>
              </a:ext>
            </a:extLst>
          </p:cNvPr>
          <p:cNvSpPr txBox="1">
            <a:spLocks/>
          </p:cNvSpPr>
          <p:nvPr/>
        </p:nvSpPr>
        <p:spPr>
          <a:xfrm>
            <a:off x="10282088" y="1036941"/>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a:solidFill>
                  <a:schemeClr val="bg1"/>
                </a:solidFill>
                <a:latin typeface="Century Gothic" panose="020B0502020202020204" pitchFamily="34" charset="0"/>
              </a:rPr>
              <a:t>lire</a:t>
            </a:r>
          </a:p>
        </p:txBody>
      </p:sp>
      <p:sp>
        <p:nvSpPr>
          <p:cNvPr id="43" name="TextBox 42">
            <a:extLst>
              <a:ext uri="{FF2B5EF4-FFF2-40B4-BE49-F238E27FC236}">
                <a16:creationId xmlns:a16="http://schemas.microsoft.com/office/drawing/2014/main" id="{CD32F97E-6395-4CF5-AE40-9204D18907BC}"/>
              </a:ext>
            </a:extLst>
          </p:cNvPr>
          <p:cNvSpPr txBox="1"/>
          <p:nvPr/>
        </p:nvSpPr>
        <p:spPr>
          <a:xfrm>
            <a:off x="3307835" y="3907260"/>
            <a:ext cx="5008360" cy="1477328"/>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baleine bleue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 grande comme un bus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Parce qu'elle est super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nage dans la mer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baleine bleue est unique et spéciale.</a:t>
            </a:r>
          </a:p>
        </p:txBody>
      </p:sp>
      <p:sp>
        <p:nvSpPr>
          <p:cNvPr id="45" name="TextBox 44">
            <a:extLst>
              <a:ext uri="{FF2B5EF4-FFF2-40B4-BE49-F238E27FC236}">
                <a16:creationId xmlns:a16="http://schemas.microsoft.com/office/drawing/2014/main" id="{62AF0257-B41C-4CF4-BB69-CE87B9D51172}"/>
              </a:ext>
            </a:extLst>
          </p:cNvPr>
          <p:cNvSpPr txBox="1"/>
          <p:nvPr/>
        </p:nvSpPr>
        <p:spPr>
          <a:xfrm>
            <a:off x="3307835" y="5380672"/>
            <a:ext cx="5008360" cy="1477328"/>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pieuvre est curieuse comme un ours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avec ses huit bras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trois cœurs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pieuvre est aussi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unique et spéciale.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1" nodeType="afterEffect">
                                  <p:stCondLst>
                                    <p:cond delay="0"/>
                                  </p:stCondLst>
                                  <p:iterate type="lt">
                                    <p:tmPct val="10000"/>
                                  </p:iterate>
                                  <p:childTnLst>
                                    <p:animMotion origin="layout" path="M 1.875E-6 -4.07407E-6 L 1.875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lt">
                                    <p:tmPct val="0"/>
                                  </p:iterate>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500"/>
                            </p:stCondLst>
                            <p:childTnLst>
                              <p:par>
                                <p:cTn id="21" presetID="34" presetClass="emph" presetSubtype="0" fill="hold" grpId="1" nodeType="afterEffect">
                                  <p:stCondLst>
                                    <p:cond delay="0"/>
                                  </p:stCondLst>
                                  <p:iterate type="lt">
                                    <p:tmPct val="10000"/>
                                  </p:iterate>
                                  <p:childTnLst>
                                    <p:animMotion origin="layout" path="M -4.16667E-7 -1.11111E-6 L -4.16667E-7 -0.07222 " pathEditMode="relative" rAng="0" ptsTypes="AA">
                                      <p:cBhvr>
                                        <p:cTn id="22" dur="250" accel="50000" decel="50000" autoRev="1" fill="hold">
                                          <p:stCondLst>
                                            <p:cond delay="0"/>
                                          </p:stCondLst>
                                        </p:cTn>
                                        <p:tgtEl>
                                          <p:spTgt spid="33"/>
                                        </p:tgtEl>
                                        <p:attrNameLst>
                                          <p:attrName>ppt_x</p:attrName>
                                          <p:attrName>ppt_y</p:attrName>
                                        </p:attrNameLst>
                                      </p:cBhvr>
                                      <p:rCtr x="0" y="-3611"/>
                                    </p:animMotion>
                                    <p:animRot by="1500000">
                                      <p:cBhvr>
                                        <p:cTn id="23" dur="125" fill="hold">
                                          <p:stCondLst>
                                            <p:cond delay="0"/>
                                          </p:stCondLst>
                                        </p:cTn>
                                        <p:tgtEl>
                                          <p:spTgt spid="33"/>
                                        </p:tgtEl>
                                        <p:attrNameLst>
                                          <p:attrName>r</p:attrName>
                                        </p:attrNameLst>
                                      </p:cBhvr>
                                    </p:animRot>
                                    <p:animRot by="-1500000">
                                      <p:cBhvr>
                                        <p:cTn id="24" dur="125" fill="hold">
                                          <p:stCondLst>
                                            <p:cond delay="125"/>
                                          </p:stCondLst>
                                        </p:cTn>
                                        <p:tgtEl>
                                          <p:spTgt spid="33"/>
                                        </p:tgtEl>
                                        <p:attrNameLst>
                                          <p:attrName>r</p:attrName>
                                        </p:attrNameLst>
                                      </p:cBhvr>
                                    </p:animRot>
                                    <p:animRot by="-1500000">
                                      <p:cBhvr>
                                        <p:cTn id="25" dur="125" fill="hold">
                                          <p:stCondLst>
                                            <p:cond delay="250"/>
                                          </p:stCondLst>
                                        </p:cTn>
                                        <p:tgtEl>
                                          <p:spTgt spid="33"/>
                                        </p:tgtEl>
                                        <p:attrNameLst>
                                          <p:attrName>r</p:attrName>
                                        </p:attrNameLst>
                                      </p:cBhvr>
                                    </p:animRot>
                                    <p:animRot by="1500000">
                                      <p:cBhvr>
                                        <p:cTn id="26" dur="125" fill="hold">
                                          <p:stCondLst>
                                            <p:cond delay="375"/>
                                          </p:stCondLst>
                                        </p:cTn>
                                        <p:tgtEl>
                                          <p:spTgt spid="3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iterate type="lt">
                                    <p:tmPct val="0"/>
                                  </p:iterate>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500"/>
                            </p:stCondLst>
                            <p:childTnLst>
                              <p:par>
                                <p:cTn id="33" presetID="34" presetClass="emph" presetSubtype="0" fill="hold" grpId="1" nodeType="afterEffect">
                                  <p:stCondLst>
                                    <p:cond delay="0"/>
                                  </p:stCondLst>
                                  <p:iterate type="lt">
                                    <p:tmPct val="10000"/>
                                  </p:iterate>
                                  <p:childTnLst>
                                    <p:animMotion origin="layout" path="M 0 2.22222E-6 L 0 -0.07222 " pathEditMode="relative" rAng="0" ptsTypes="AA">
                                      <p:cBhvr>
                                        <p:cTn id="34" dur="250" accel="50000" decel="50000" autoRev="1" fill="hold">
                                          <p:stCondLst>
                                            <p:cond delay="0"/>
                                          </p:stCondLst>
                                        </p:cTn>
                                        <p:tgtEl>
                                          <p:spTgt spid="34"/>
                                        </p:tgtEl>
                                        <p:attrNameLst>
                                          <p:attrName>ppt_x</p:attrName>
                                          <p:attrName>ppt_y</p:attrName>
                                        </p:attrNameLst>
                                      </p:cBhvr>
                                      <p:rCtr x="0" y="-3611"/>
                                    </p:animMotion>
                                    <p:animRot by="1500000">
                                      <p:cBhvr>
                                        <p:cTn id="35" dur="125" fill="hold">
                                          <p:stCondLst>
                                            <p:cond delay="0"/>
                                          </p:stCondLst>
                                        </p:cTn>
                                        <p:tgtEl>
                                          <p:spTgt spid="34"/>
                                        </p:tgtEl>
                                        <p:attrNameLst>
                                          <p:attrName>r</p:attrName>
                                        </p:attrNameLst>
                                      </p:cBhvr>
                                    </p:animRot>
                                    <p:animRot by="-1500000">
                                      <p:cBhvr>
                                        <p:cTn id="36" dur="125" fill="hold">
                                          <p:stCondLst>
                                            <p:cond delay="125"/>
                                          </p:stCondLst>
                                        </p:cTn>
                                        <p:tgtEl>
                                          <p:spTgt spid="34"/>
                                        </p:tgtEl>
                                        <p:attrNameLst>
                                          <p:attrName>r</p:attrName>
                                        </p:attrNameLst>
                                      </p:cBhvr>
                                    </p:animRot>
                                    <p:animRot by="-1500000">
                                      <p:cBhvr>
                                        <p:cTn id="37" dur="125" fill="hold">
                                          <p:stCondLst>
                                            <p:cond delay="250"/>
                                          </p:stCondLst>
                                        </p:cTn>
                                        <p:tgtEl>
                                          <p:spTgt spid="34"/>
                                        </p:tgtEl>
                                        <p:attrNameLst>
                                          <p:attrName>r</p:attrName>
                                        </p:attrNameLst>
                                      </p:cBhvr>
                                    </p:animRot>
                                    <p:animRot by="1500000">
                                      <p:cBhvr>
                                        <p:cTn id="38" dur="125" fill="hold">
                                          <p:stCondLst>
                                            <p:cond delay="375"/>
                                          </p:stCondLst>
                                        </p:cTn>
                                        <p:tgtEl>
                                          <p:spTgt spid="3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0"/>
                                  </p:iterate>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500"/>
                            </p:stCondLst>
                            <p:childTnLst>
                              <p:par>
                                <p:cTn id="45" presetID="34" presetClass="emph" presetSubtype="0" fill="hold" grpId="1" nodeType="afterEffect">
                                  <p:stCondLst>
                                    <p:cond delay="0"/>
                                  </p:stCondLst>
                                  <p:iterate type="lt">
                                    <p:tmPct val="10000"/>
                                  </p:iterate>
                                  <p:childTnLst>
                                    <p:animMotion origin="layout" path="M 2.91667E-6 4.44444E-6 L 2.91667E-6 -0.07223 " pathEditMode="relative" rAng="0" ptsTypes="AA">
                                      <p:cBhvr>
                                        <p:cTn id="46" dur="250" accel="50000" decel="50000" autoRev="1" fill="hold">
                                          <p:stCondLst>
                                            <p:cond delay="0"/>
                                          </p:stCondLst>
                                        </p:cTn>
                                        <p:tgtEl>
                                          <p:spTgt spid="35"/>
                                        </p:tgtEl>
                                        <p:attrNameLst>
                                          <p:attrName>ppt_x</p:attrName>
                                          <p:attrName>ppt_y</p:attrName>
                                        </p:attrNameLst>
                                      </p:cBhvr>
                                      <p:rCtr x="0" y="-3611"/>
                                    </p:animMotion>
                                    <p:animRot by="1500000">
                                      <p:cBhvr>
                                        <p:cTn id="47" dur="125" fill="hold">
                                          <p:stCondLst>
                                            <p:cond delay="0"/>
                                          </p:stCondLst>
                                        </p:cTn>
                                        <p:tgtEl>
                                          <p:spTgt spid="35"/>
                                        </p:tgtEl>
                                        <p:attrNameLst>
                                          <p:attrName>r</p:attrName>
                                        </p:attrNameLst>
                                      </p:cBhvr>
                                    </p:animRot>
                                    <p:animRot by="-1500000">
                                      <p:cBhvr>
                                        <p:cTn id="48" dur="125" fill="hold">
                                          <p:stCondLst>
                                            <p:cond delay="125"/>
                                          </p:stCondLst>
                                        </p:cTn>
                                        <p:tgtEl>
                                          <p:spTgt spid="35"/>
                                        </p:tgtEl>
                                        <p:attrNameLst>
                                          <p:attrName>r</p:attrName>
                                        </p:attrNameLst>
                                      </p:cBhvr>
                                    </p:animRot>
                                    <p:animRot by="-1500000">
                                      <p:cBhvr>
                                        <p:cTn id="49" dur="125" fill="hold">
                                          <p:stCondLst>
                                            <p:cond delay="250"/>
                                          </p:stCondLst>
                                        </p:cTn>
                                        <p:tgtEl>
                                          <p:spTgt spid="35"/>
                                        </p:tgtEl>
                                        <p:attrNameLst>
                                          <p:attrName>r</p:attrName>
                                        </p:attrNameLst>
                                      </p:cBhvr>
                                    </p:animRot>
                                    <p:animRot by="1500000">
                                      <p:cBhvr>
                                        <p:cTn id="50" dur="125" fill="hold">
                                          <p:stCondLst>
                                            <p:cond delay="375"/>
                                          </p:stCondLst>
                                        </p:cTn>
                                        <p:tgtEl>
                                          <p:spTgt spid="35"/>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iterate type="lt">
                                    <p:tmPct val="0"/>
                                  </p:iterate>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par>
                          <p:cTn id="56" fill="hold">
                            <p:stCondLst>
                              <p:cond delay="500"/>
                            </p:stCondLst>
                            <p:childTnLst>
                              <p:par>
                                <p:cTn id="57" presetID="34" presetClass="emph" presetSubtype="0" fill="hold" grpId="1" nodeType="afterEffect">
                                  <p:stCondLst>
                                    <p:cond delay="0"/>
                                  </p:stCondLst>
                                  <p:iterate type="lt">
                                    <p:tmPct val="10000"/>
                                  </p:iterate>
                                  <p:childTnLst>
                                    <p:animMotion origin="layout" path="M 2.91667E-6 3.7037E-7 L 2.91667E-6 -0.07222 " pathEditMode="relative" rAng="0" ptsTypes="AA">
                                      <p:cBhvr>
                                        <p:cTn id="58" dur="250" accel="50000" decel="50000" autoRev="1" fill="hold">
                                          <p:stCondLst>
                                            <p:cond delay="0"/>
                                          </p:stCondLst>
                                        </p:cTn>
                                        <p:tgtEl>
                                          <p:spTgt spid="36"/>
                                        </p:tgtEl>
                                        <p:attrNameLst>
                                          <p:attrName>ppt_x</p:attrName>
                                          <p:attrName>ppt_y</p:attrName>
                                        </p:attrNameLst>
                                      </p:cBhvr>
                                      <p:rCtr x="0" y="-3611"/>
                                    </p:animMotion>
                                    <p:animRot by="1500000">
                                      <p:cBhvr>
                                        <p:cTn id="59" dur="125" fill="hold">
                                          <p:stCondLst>
                                            <p:cond delay="0"/>
                                          </p:stCondLst>
                                        </p:cTn>
                                        <p:tgtEl>
                                          <p:spTgt spid="36"/>
                                        </p:tgtEl>
                                        <p:attrNameLst>
                                          <p:attrName>r</p:attrName>
                                        </p:attrNameLst>
                                      </p:cBhvr>
                                    </p:animRot>
                                    <p:animRot by="-1500000">
                                      <p:cBhvr>
                                        <p:cTn id="60" dur="125" fill="hold">
                                          <p:stCondLst>
                                            <p:cond delay="125"/>
                                          </p:stCondLst>
                                        </p:cTn>
                                        <p:tgtEl>
                                          <p:spTgt spid="36"/>
                                        </p:tgtEl>
                                        <p:attrNameLst>
                                          <p:attrName>r</p:attrName>
                                        </p:attrNameLst>
                                      </p:cBhvr>
                                    </p:animRot>
                                    <p:animRot by="-1500000">
                                      <p:cBhvr>
                                        <p:cTn id="61" dur="125" fill="hold">
                                          <p:stCondLst>
                                            <p:cond delay="250"/>
                                          </p:stCondLst>
                                        </p:cTn>
                                        <p:tgtEl>
                                          <p:spTgt spid="36"/>
                                        </p:tgtEl>
                                        <p:attrNameLst>
                                          <p:attrName>r</p:attrName>
                                        </p:attrNameLst>
                                      </p:cBhvr>
                                    </p:animRot>
                                    <p:animRot by="1500000">
                                      <p:cBhvr>
                                        <p:cTn id="62" dur="125" fill="hold">
                                          <p:stCondLst>
                                            <p:cond delay="375"/>
                                          </p:stCondLst>
                                        </p:cTn>
                                        <p:tgtEl>
                                          <p:spTgt spid="36"/>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iterate type="lt">
                                    <p:tmPct val="0"/>
                                  </p:iterate>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par>
                          <p:cTn id="68" fill="hold">
                            <p:stCondLst>
                              <p:cond delay="500"/>
                            </p:stCondLst>
                            <p:childTnLst>
                              <p:par>
                                <p:cTn id="69" presetID="34" presetClass="emph" presetSubtype="0" fill="hold" grpId="1" nodeType="afterEffect">
                                  <p:stCondLst>
                                    <p:cond delay="0"/>
                                  </p:stCondLst>
                                  <p:iterate type="lt">
                                    <p:tmPct val="10000"/>
                                  </p:iterate>
                                  <p:childTnLst>
                                    <p:animMotion origin="layout" path="M -1.45833E-6 3.33333E-6 L -1.45833E-6 -0.07223 " pathEditMode="relative" rAng="0" ptsTypes="AA">
                                      <p:cBhvr>
                                        <p:cTn id="70" dur="250" accel="50000" decel="50000" autoRev="1" fill="hold">
                                          <p:stCondLst>
                                            <p:cond delay="0"/>
                                          </p:stCondLst>
                                        </p:cTn>
                                        <p:tgtEl>
                                          <p:spTgt spid="37"/>
                                        </p:tgtEl>
                                        <p:attrNameLst>
                                          <p:attrName>ppt_x</p:attrName>
                                          <p:attrName>ppt_y</p:attrName>
                                        </p:attrNameLst>
                                      </p:cBhvr>
                                      <p:rCtr x="0" y="-3611"/>
                                    </p:animMotion>
                                    <p:animRot by="1500000">
                                      <p:cBhvr>
                                        <p:cTn id="71" dur="125" fill="hold">
                                          <p:stCondLst>
                                            <p:cond delay="0"/>
                                          </p:stCondLst>
                                        </p:cTn>
                                        <p:tgtEl>
                                          <p:spTgt spid="37"/>
                                        </p:tgtEl>
                                        <p:attrNameLst>
                                          <p:attrName>r</p:attrName>
                                        </p:attrNameLst>
                                      </p:cBhvr>
                                    </p:animRot>
                                    <p:animRot by="-1500000">
                                      <p:cBhvr>
                                        <p:cTn id="72" dur="125" fill="hold">
                                          <p:stCondLst>
                                            <p:cond delay="125"/>
                                          </p:stCondLst>
                                        </p:cTn>
                                        <p:tgtEl>
                                          <p:spTgt spid="37"/>
                                        </p:tgtEl>
                                        <p:attrNameLst>
                                          <p:attrName>r</p:attrName>
                                        </p:attrNameLst>
                                      </p:cBhvr>
                                    </p:animRot>
                                    <p:animRot by="-1500000">
                                      <p:cBhvr>
                                        <p:cTn id="73" dur="125" fill="hold">
                                          <p:stCondLst>
                                            <p:cond delay="250"/>
                                          </p:stCondLst>
                                        </p:cTn>
                                        <p:tgtEl>
                                          <p:spTgt spid="37"/>
                                        </p:tgtEl>
                                        <p:attrNameLst>
                                          <p:attrName>r</p:attrName>
                                        </p:attrNameLst>
                                      </p:cBhvr>
                                    </p:animRot>
                                    <p:animRot by="1500000">
                                      <p:cBhvr>
                                        <p:cTn id="74" dur="125" fill="hold">
                                          <p:stCondLst>
                                            <p:cond delay="375"/>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34" grpId="0"/>
      <p:bldP spid="34" grpId="1"/>
      <p:bldP spid="35" grpId="0"/>
      <p:bldP spid="35" grpId="1"/>
      <p:bldP spid="36" grpId="0"/>
      <p:bldP spid="36" grpId="1"/>
      <p:bldP spid="37" grpId="0"/>
      <p:bldP spid="3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a:solidFill>
                  <a:srgbClr val="002060"/>
                </a:solidFill>
                <a:latin typeface="Century Gothic" panose="020B0502020202020204" pitchFamily="34" charset="0"/>
                <a:cs typeface="Arial"/>
                <a:sym typeface="Arial"/>
              </a:rPr>
              <a:t>Follow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 name="Picture 7" descr="Icon&#10;&#10;Description automatically generated">
            <a:extLst>
              <a:ext uri="{FF2B5EF4-FFF2-40B4-BE49-F238E27FC236}">
                <a16:creationId xmlns:a16="http://schemas.microsoft.com/office/drawing/2014/main" id="{80D9A9AC-8259-4142-A405-4445BF42A4E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9" name="Title 2">
            <a:extLst>
              <a:ext uri="{FF2B5EF4-FFF2-40B4-BE49-F238E27FC236}">
                <a16:creationId xmlns:a16="http://schemas.microsoft.com/office/drawing/2014/main" id="{DC49E32B-3859-4E8C-9040-D8F27C077AE8}"/>
              </a:ext>
            </a:extLst>
          </p:cNvPr>
          <p:cNvSpPr txBox="1">
            <a:spLocks/>
          </p:cNvSpPr>
          <p:nvPr/>
        </p:nvSpPr>
        <p:spPr>
          <a:xfrm>
            <a:off x="11315774" y="1033981"/>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a:solidFill>
                  <a:schemeClr val="bg1"/>
                </a:solidFill>
                <a:latin typeface="Century Gothic" panose="020B0502020202020204" pitchFamily="34" charset="0"/>
              </a:rPr>
              <a:t>lire</a:t>
            </a:r>
          </a:p>
        </p:txBody>
      </p:sp>
      <p:sp>
        <p:nvSpPr>
          <p:cNvPr id="13" name="Title 2">
            <a:extLst>
              <a:ext uri="{FF2B5EF4-FFF2-40B4-BE49-F238E27FC236}">
                <a16:creationId xmlns:a16="http://schemas.microsoft.com/office/drawing/2014/main" id="{826129B9-8EBA-4908-84A2-27DC70412780}"/>
              </a:ext>
            </a:extLst>
          </p:cNvPr>
          <p:cNvSpPr txBox="1">
            <a:spLocks/>
          </p:cNvSpPr>
          <p:nvPr/>
        </p:nvSpPr>
        <p:spPr>
          <a:xfrm>
            <a:off x="11175371" y="2560258"/>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14" name="Picture 13" descr="Icon&#10;&#10;Description automatically generated">
            <a:extLst>
              <a:ext uri="{FF2B5EF4-FFF2-40B4-BE49-F238E27FC236}">
                <a16:creationId xmlns:a16="http://schemas.microsoft.com/office/drawing/2014/main" id="{37FEDC3C-A890-4AD6-B253-9638EDDD6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527" y="1482140"/>
            <a:ext cx="1098163" cy="1101542"/>
          </a:xfrm>
          <a:prstGeom prst="rect">
            <a:avLst/>
          </a:prstGeom>
        </p:spPr>
      </p:pic>
      <p:sp>
        <p:nvSpPr>
          <p:cNvPr id="15" name="Speech Bubble: Rectangle with Corners Rounded 14">
            <a:extLst>
              <a:ext uri="{FF2B5EF4-FFF2-40B4-BE49-F238E27FC236}">
                <a16:creationId xmlns:a16="http://schemas.microsoft.com/office/drawing/2014/main" id="{B975E83A-2D93-4D69-919C-2B6E322C60EA}"/>
              </a:ext>
            </a:extLst>
          </p:cNvPr>
          <p:cNvSpPr/>
          <p:nvPr/>
        </p:nvSpPr>
        <p:spPr>
          <a:xfrm>
            <a:off x="5612400" y="65054"/>
            <a:ext cx="4026508" cy="612318"/>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kern="0" dirty="0" err="1">
                <a:solidFill>
                  <a:prstClr val="white"/>
                </a:solidFill>
                <a:latin typeface="Century Gothic" panose="020B0502020202020204" pitchFamily="34" charset="0"/>
              </a:rPr>
              <a:t>L’animal</a:t>
            </a:r>
            <a:r>
              <a:rPr lang="en-GB" sz="2400" b="1" kern="0" dirty="0">
                <a:solidFill>
                  <a:prstClr val="white"/>
                </a:solidFill>
                <a:latin typeface="Century Gothic" panose="020B0502020202020204" pitchFamily="34" charset="0"/>
              </a:rPr>
              <a:t>, </a:t>
            </a:r>
            <a:r>
              <a:rPr lang="en-GB" sz="2400" b="1" kern="0" dirty="0" err="1">
                <a:solidFill>
                  <a:prstClr val="white"/>
                </a:solidFill>
                <a:latin typeface="Century Gothic" panose="020B0502020202020204" pitchFamily="34" charset="0"/>
              </a:rPr>
              <a:t>c’est</a:t>
            </a:r>
            <a:r>
              <a:rPr lang="en-GB" sz="2400" b="1" kern="0" dirty="0">
                <a:solidFill>
                  <a:prstClr val="white"/>
                </a:solidFill>
                <a:latin typeface="Century Gothic" panose="020B0502020202020204" pitchFamily="34" charset="0"/>
              </a:rPr>
              <a:t> quoi ?</a:t>
            </a:r>
            <a:endPar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6" name="Graphic 15" descr="Teacher">
            <a:extLst>
              <a:ext uri="{FF2B5EF4-FFF2-40B4-BE49-F238E27FC236}">
                <a16:creationId xmlns:a16="http://schemas.microsoft.com/office/drawing/2014/main" id="{458531C4-982A-442E-AA7E-571A41A614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41043" y="29944"/>
            <a:ext cx="914400" cy="914400"/>
          </a:xfrm>
          <a:prstGeom prst="rect">
            <a:avLst/>
          </a:prstGeom>
        </p:spPr>
      </p:pic>
      <p:sp>
        <p:nvSpPr>
          <p:cNvPr id="17" name="Speech Bubble: Rectangle with Corners Rounded 16">
            <a:extLst>
              <a:ext uri="{FF2B5EF4-FFF2-40B4-BE49-F238E27FC236}">
                <a16:creationId xmlns:a16="http://schemas.microsoft.com/office/drawing/2014/main" id="{BE730721-EC62-400B-9D28-5B6239285DA4}"/>
              </a:ext>
            </a:extLst>
          </p:cNvPr>
          <p:cNvSpPr/>
          <p:nvPr/>
        </p:nvSpPr>
        <p:spPr>
          <a:xfrm>
            <a:off x="6154594" y="834624"/>
            <a:ext cx="1458955" cy="612318"/>
          </a:xfrm>
          <a:prstGeom prst="wedgeRoundRectCallout">
            <a:avLst>
              <a:gd name="adj1" fmla="val -68811"/>
              <a:gd name="adj2" fmla="val -51013"/>
              <a:gd name="adj3" fmla="val 16667"/>
            </a:avLst>
          </a:prstGeom>
          <a:solidFill>
            <a:srgbClr val="FF4B94"/>
          </a:solidFill>
          <a:ln w="12700" cap="flat" cmpd="sng" algn="ctr">
            <a:solidFill>
              <a:srgbClr val="FF4B94"/>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C’est</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18" name="TextBox 17">
            <a:extLst>
              <a:ext uri="{FF2B5EF4-FFF2-40B4-BE49-F238E27FC236}">
                <a16:creationId xmlns:a16="http://schemas.microsoft.com/office/drawing/2014/main" id="{801FA67C-BD45-4153-84A1-E2D85F5726C9}"/>
              </a:ext>
            </a:extLst>
          </p:cNvPr>
          <p:cNvSpPr txBox="1"/>
          <p:nvPr/>
        </p:nvSpPr>
        <p:spPr>
          <a:xfrm>
            <a:off x="1138924" y="796595"/>
            <a:ext cx="684803"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un</a:t>
            </a:r>
          </a:p>
        </p:txBody>
      </p:sp>
      <p:sp>
        <p:nvSpPr>
          <p:cNvPr id="19" name="TextBox 18">
            <a:extLst>
              <a:ext uri="{FF2B5EF4-FFF2-40B4-BE49-F238E27FC236}">
                <a16:creationId xmlns:a16="http://schemas.microsoft.com/office/drawing/2014/main" id="{11B3213E-A549-46BF-A197-0D37B42B1C79}"/>
              </a:ext>
            </a:extLst>
          </p:cNvPr>
          <p:cNvSpPr txBox="1"/>
          <p:nvPr/>
        </p:nvSpPr>
        <p:spPr>
          <a:xfrm>
            <a:off x="3341396" y="831689"/>
            <a:ext cx="1729961"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flamant</a:t>
            </a:r>
            <a:endParaRPr lang="en-GB" sz="3200" dirty="0">
              <a:solidFill>
                <a:srgbClr val="002060"/>
              </a:solidFill>
              <a:latin typeface="Century Gothic" panose="020B0502020202020204" pitchFamily="34" charset="0"/>
            </a:endParaRPr>
          </a:p>
        </p:txBody>
      </p:sp>
      <p:sp>
        <p:nvSpPr>
          <p:cNvPr id="20" name="TextBox 19">
            <a:extLst>
              <a:ext uri="{FF2B5EF4-FFF2-40B4-BE49-F238E27FC236}">
                <a16:creationId xmlns:a16="http://schemas.microsoft.com/office/drawing/2014/main" id="{E0208D55-2167-4161-BCE7-8C46C581E519}"/>
              </a:ext>
            </a:extLst>
          </p:cNvPr>
          <p:cNvSpPr txBox="1"/>
          <p:nvPr/>
        </p:nvSpPr>
        <p:spPr>
          <a:xfrm>
            <a:off x="671990" y="1395422"/>
            <a:ext cx="1178528"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deux</a:t>
            </a:r>
          </a:p>
        </p:txBody>
      </p:sp>
      <p:sp>
        <p:nvSpPr>
          <p:cNvPr id="21" name="TextBox 20">
            <a:extLst>
              <a:ext uri="{FF2B5EF4-FFF2-40B4-BE49-F238E27FC236}">
                <a16:creationId xmlns:a16="http://schemas.microsoft.com/office/drawing/2014/main" id="{20615C43-C0D3-4669-A1CE-BEBD83BCFD92}"/>
              </a:ext>
            </a:extLst>
          </p:cNvPr>
          <p:cNvSpPr txBox="1"/>
          <p:nvPr/>
        </p:nvSpPr>
        <p:spPr>
          <a:xfrm>
            <a:off x="3301284" y="1405473"/>
            <a:ext cx="1850186"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baleines</a:t>
            </a:r>
            <a:endParaRPr lang="en-GB" sz="3200" b="1" dirty="0">
              <a:solidFill>
                <a:srgbClr val="002060"/>
              </a:solidFill>
              <a:latin typeface="Century Gothic" panose="020B0502020202020204" pitchFamily="34" charset="0"/>
            </a:endParaRPr>
          </a:p>
        </p:txBody>
      </p:sp>
      <p:sp>
        <p:nvSpPr>
          <p:cNvPr id="22" name="TextBox 21">
            <a:extLst>
              <a:ext uri="{FF2B5EF4-FFF2-40B4-BE49-F238E27FC236}">
                <a16:creationId xmlns:a16="http://schemas.microsoft.com/office/drawing/2014/main" id="{9F86BC51-2EA4-4B24-8A90-F7F24D255D6E}"/>
              </a:ext>
            </a:extLst>
          </p:cNvPr>
          <p:cNvSpPr txBox="1"/>
          <p:nvPr/>
        </p:nvSpPr>
        <p:spPr>
          <a:xfrm>
            <a:off x="845018" y="2006409"/>
            <a:ext cx="957313"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trois</a:t>
            </a:r>
          </a:p>
        </p:txBody>
      </p:sp>
      <p:sp>
        <p:nvSpPr>
          <p:cNvPr id="23" name="TextBox 22">
            <a:extLst>
              <a:ext uri="{FF2B5EF4-FFF2-40B4-BE49-F238E27FC236}">
                <a16:creationId xmlns:a16="http://schemas.microsoft.com/office/drawing/2014/main" id="{E30FC0BC-F1F0-4D9F-A711-B4CD04E3D2DD}"/>
              </a:ext>
            </a:extLst>
          </p:cNvPr>
          <p:cNvSpPr txBox="1"/>
          <p:nvPr/>
        </p:nvSpPr>
        <p:spPr>
          <a:xfrm>
            <a:off x="3306326" y="1932085"/>
            <a:ext cx="1838965"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pieuvres</a:t>
            </a:r>
            <a:endParaRPr lang="en-GB" sz="3200" b="1" dirty="0">
              <a:solidFill>
                <a:srgbClr val="002060"/>
              </a:solidFill>
              <a:latin typeface="Century Gothic" panose="020B0502020202020204" pitchFamily="34" charset="0"/>
            </a:endParaRPr>
          </a:p>
        </p:txBody>
      </p:sp>
      <p:sp>
        <p:nvSpPr>
          <p:cNvPr id="24" name="TextBox 23">
            <a:extLst>
              <a:ext uri="{FF2B5EF4-FFF2-40B4-BE49-F238E27FC236}">
                <a16:creationId xmlns:a16="http://schemas.microsoft.com/office/drawing/2014/main" id="{C8452247-E628-48D4-AA0D-52566B301229}"/>
              </a:ext>
            </a:extLst>
          </p:cNvPr>
          <p:cNvSpPr txBox="1"/>
          <p:nvPr/>
        </p:nvSpPr>
        <p:spPr>
          <a:xfrm>
            <a:off x="325627" y="2523755"/>
            <a:ext cx="1524776"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quatre</a:t>
            </a:r>
          </a:p>
        </p:txBody>
      </p:sp>
      <p:sp>
        <p:nvSpPr>
          <p:cNvPr id="25" name="TextBox 24">
            <a:extLst>
              <a:ext uri="{FF2B5EF4-FFF2-40B4-BE49-F238E27FC236}">
                <a16:creationId xmlns:a16="http://schemas.microsoft.com/office/drawing/2014/main" id="{5746127D-BC29-44CB-99BC-B8C8ACD2C228}"/>
              </a:ext>
            </a:extLst>
          </p:cNvPr>
          <p:cNvSpPr txBox="1"/>
          <p:nvPr/>
        </p:nvSpPr>
        <p:spPr>
          <a:xfrm>
            <a:off x="3305834" y="2489131"/>
            <a:ext cx="2199641"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panthères</a:t>
            </a:r>
            <a:endParaRPr lang="en-GB" sz="3200" b="1" dirty="0">
              <a:solidFill>
                <a:srgbClr val="002060"/>
              </a:solidFill>
              <a:latin typeface="Century Gothic" panose="020B0502020202020204" pitchFamily="34" charset="0"/>
            </a:endParaRPr>
          </a:p>
        </p:txBody>
      </p:sp>
      <p:sp>
        <p:nvSpPr>
          <p:cNvPr id="26" name="TextBox 25">
            <a:extLst>
              <a:ext uri="{FF2B5EF4-FFF2-40B4-BE49-F238E27FC236}">
                <a16:creationId xmlns:a16="http://schemas.microsoft.com/office/drawing/2014/main" id="{79EA7615-CF81-475F-8424-74665EC91710}"/>
              </a:ext>
            </a:extLst>
          </p:cNvPr>
          <p:cNvSpPr txBox="1"/>
          <p:nvPr/>
        </p:nvSpPr>
        <p:spPr>
          <a:xfrm>
            <a:off x="764092" y="3156318"/>
            <a:ext cx="1077539"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cinq</a:t>
            </a:r>
          </a:p>
        </p:txBody>
      </p:sp>
      <p:sp>
        <p:nvSpPr>
          <p:cNvPr id="27" name="TextBox 26">
            <a:extLst>
              <a:ext uri="{FF2B5EF4-FFF2-40B4-BE49-F238E27FC236}">
                <a16:creationId xmlns:a16="http://schemas.microsoft.com/office/drawing/2014/main" id="{07678715-DC45-4A44-8EAE-469A864E849C}"/>
              </a:ext>
            </a:extLst>
          </p:cNvPr>
          <p:cNvSpPr txBox="1"/>
          <p:nvPr/>
        </p:nvSpPr>
        <p:spPr>
          <a:xfrm>
            <a:off x="3428879" y="3098055"/>
            <a:ext cx="1888659"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flamants</a:t>
            </a:r>
            <a:endParaRPr lang="en-GB" sz="3200" b="1"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E9AA1CAF-0210-42ED-87A8-E5AF987B8FC4}"/>
              </a:ext>
            </a:extLst>
          </p:cNvPr>
          <p:cNvSpPr txBox="1"/>
          <p:nvPr/>
        </p:nvSpPr>
        <p:spPr>
          <a:xfrm>
            <a:off x="1203435" y="3768025"/>
            <a:ext cx="622286"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six</a:t>
            </a:r>
          </a:p>
        </p:txBody>
      </p:sp>
      <p:sp>
        <p:nvSpPr>
          <p:cNvPr id="31" name="TextBox 30">
            <a:extLst>
              <a:ext uri="{FF2B5EF4-FFF2-40B4-BE49-F238E27FC236}">
                <a16:creationId xmlns:a16="http://schemas.microsoft.com/office/drawing/2014/main" id="{CD85B973-EB47-4514-BEE6-FD2BC968B4DF}"/>
              </a:ext>
            </a:extLst>
          </p:cNvPr>
          <p:cNvSpPr txBox="1"/>
          <p:nvPr/>
        </p:nvSpPr>
        <p:spPr>
          <a:xfrm>
            <a:off x="4408618" y="3721596"/>
            <a:ext cx="1838965"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pieuvres</a:t>
            </a:r>
            <a:endParaRPr lang="en-GB" sz="3200" b="1" dirty="0">
              <a:solidFill>
                <a:srgbClr val="002060"/>
              </a:solidFill>
              <a:latin typeface="Century Gothic" panose="020B0502020202020204" pitchFamily="34" charset="0"/>
            </a:endParaRPr>
          </a:p>
        </p:txBody>
      </p:sp>
      <p:sp>
        <p:nvSpPr>
          <p:cNvPr id="32" name="TextBox 31">
            <a:extLst>
              <a:ext uri="{FF2B5EF4-FFF2-40B4-BE49-F238E27FC236}">
                <a16:creationId xmlns:a16="http://schemas.microsoft.com/office/drawing/2014/main" id="{855B53D1-48A2-4CE8-9A57-95D8D82AEA6A}"/>
              </a:ext>
            </a:extLst>
          </p:cNvPr>
          <p:cNvSpPr txBox="1"/>
          <p:nvPr/>
        </p:nvSpPr>
        <p:spPr>
          <a:xfrm>
            <a:off x="816479" y="4284992"/>
            <a:ext cx="1029449"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sept</a:t>
            </a:r>
          </a:p>
        </p:txBody>
      </p:sp>
      <p:sp>
        <p:nvSpPr>
          <p:cNvPr id="33" name="TextBox 32">
            <a:extLst>
              <a:ext uri="{FF2B5EF4-FFF2-40B4-BE49-F238E27FC236}">
                <a16:creationId xmlns:a16="http://schemas.microsoft.com/office/drawing/2014/main" id="{6563BB9B-5CFE-4668-AE30-2CBC76199784}"/>
              </a:ext>
            </a:extLst>
          </p:cNvPr>
          <p:cNvSpPr txBox="1"/>
          <p:nvPr/>
        </p:nvSpPr>
        <p:spPr>
          <a:xfrm>
            <a:off x="5166108" y="4343520"/>
            <a:ext cx="1850186"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baleines</a:t>
            </a:r>
            <a:endParaRPr lang="en-GB" sz="3200" b="1" dirty="0">
              <a:solidFill>
                <a:srgbClr val="002060"/>
              </a:solidFill>
              <a:latin typeface="Century Gothic" panose="020B0502020202020204" pitchFamily="34" charset="0"/>
            </a:endParaRPr>
          </a:p>
        </p:txBody>
      </p:sp>
      <p:sp>
        <p:nvSpPr>
          <p:cNvPr id="34" name="TextBox 33">
            <a:extLst>
              <a:ext uri="{FF2B5EF4-FFF2-40B4-BE49-F238E27FC236}">
                <a16:creationId xmlns:a16="http://schemas.microsoft.com/office/drawing/2014/main" id="{FB95BB22-2023-49F6-AFE3-EBAC7005B0A1}"/>
              </a:ext>
            </a:extLst>
          </p:cNvPr>
          <p:cNvSpPr txBox="1"/>
          <p:nvPr/>
        </p:nvSpPr>
        <p:spPr>
          <a:xfrm>
            <a:off x="892674" y="4898693"/>
            <a:ext cx="906017"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huit</a:t>
            </a:r>
            <a:endParaRPr lang="en-GB" sz="3200" dirty="0">
              <a:solidFill>
                <a:srgbClr val="002060"/>
              </a:solidFill>
              <a:latin typeface="Century Gothic" panose="020B0502020202020204" pitchFamily="34" charset="0"/>
            </a:endParaRPr>
          </a:p>
        </p:txBody>
      </p:sp>
      <p:sp>
        <p:nvSpPr>
          <p:cNvPr id="35" name="TextBox 34">
            <a:extLst>
              <a:ext uri="{FF2B5EF4-FFF2-40B4-BE49-F238E27FC236}">
                <a16:creationId xmlns:a16="http://schemas.microsoft.com/office/drawing/2014/main" id="{4DEFD5AE-81A5-4CB6-9F1F-0B52B6AAA21F}"/>
              </a:ext>
            </a:extLst>
          </p:cNvPr>
          <p:cNvSpPr txBox="1"/>
          <p:nvPr/>
        </p:nvSpPr>
        <p:spPr>
          <a:xfrm>
            <a:off x="4385297" y="4826030"/>
            <a:ext cx="2199641"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panthères</a:t>
            </a:r>
            <a:endParaRPr lang="en-GB" sz="3200" b="1" dirty="0">
              <a:solidFill>
                <a:srgbClr val="002060"/>
              </a:solidFill>
              <a:latin typeface="Century Gothic" panose="020B0502020202020204" pitchFamily="34" charset="0"/>
            </a:endParaRPr>
          </a:p>
        </p:txBody>
      </p:sp>
      <p:sp>
        <p:nvSpPr>
          <p:cNvPr id="36" name="TextBox 35">
            <a:extLst>
              <a:ext uri="{FF2B5EF4-FFF2-40B4-BE49-F238E27FC236}">
                <a16:creationId xmlns:a16="http://schemas.microsoft.com/office/drawing/2014/main" id="{F8C83AAD-6FA4-42D0-A8B2-1E434CC4F842}"/>
              </a:ext>
            </a:extLst>
          </p:cNvPr>
          <p:cNvSpPr txBox="1"/>
          <p:nvPr/>
        </p:nvSpPr>
        <p:spPr>
          <a:xfrm>
            <a:off x="757004" y="5401717"/>
            <a:ext cx="1079142"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neuf</a:t>
            </a:r>
            <a:endParaRPr lang="en-GB" sz="3200" dirty="0">
              <a:solidFill>
                <a:srgbClr val="002060"/>
              </a:solidFill>
              <a:latin typeface="Century Gothic" panose="020B0502020202020204" pitchFamily="34" charset="0"/>
            </a:endParaRPr>
          </a:p>
        </p:txBody>
      </p:sp>
      <p:sp>
        <p:nvSpPr>
          <p:cNvPr id="37" name="TextBox 36">
            <a:extLst>
              <a:ext uri="{FF2B5EF4-FFF2-40B4-BE49-F238E27FC236}">
                <a16:creationId xmlns:a16="http://schemas.microsoft.com/office/drawing/2014/main" id="{AADED39B-B44F-4517-BE1D-645D7FD25119}"/>
              </a:ext>
            </a:extLst>
          </p:cNvPr>
          <p:cNvSpPr txBox="1"/>
          <p:nvPr/>
        </p:nvSpPr>
        <p:spPr>
          <a:xfrm>
            <a:off x="4668386" y="5390094"/>
            <a:ext cx="1888659"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flamants</a:t>
            </a:r>
            <a:endParaRPr lang="en-GB" sz="3200" b="1" dirty="0">
              <a:solidFill>
                <a:srgbClr val="002060"/>
              </a:solidFill>
              <a:latin typeface="Century Gothic" panose="020B0502020202020204" pitchFamily="34" charset="0"/>
            </a:endParaRPr>
          </a:p>
        </p:txBody>
      </p:sp>
      <p:sp>
        <p:nvSpPr>
          <p:cNvPr id="38" name="TextBox 37">
            <a:extLst>
              <a:ext uri="{FF2B5EF4-FFF2-40B4-BE49-F238E27FC236}">
                <a16:creationId xmlns:a16="http://schemas.microsoft.com/office/drawing/2014/main" id="{AF395F37-15D3-457A-B111-0EBD81CB04A3}"/>
              </a:ext>
            </a:extLst>
          </p:cNvPr>
          <p:cNvSpPr txBox="1"/>
          <p:nvPr/>
        </p:nvSpPr>
        <p:spPr>
          <a:xfrm>
            <a:off x="869696" y="6028096"/>
            <a:ext cx="744114"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dix</a:t>
            </a:r>
          </a:p>
        </p:txBody>
      </p:sp>
      <p:sp>
        <p:nvSpPr>
          <p:cNvPr id="39" name="TextBox 38">
            <a:extLst>
              <a:ext uri="{FF2B5EF4-FFF2-40B4-BE49-F238E27FC236}">
                <a16:creationId xmlns:a16="http://schemas.microsoft.com/office/drawing/2014/main" id="{D20826A7-D175-4425-96E4-12C7BF9C14A1}"/>
              </a:ext>
            </a:extLst>
          </p:cNvPr>
          <p:cNvSpPr txBox="1"/>
          <p:nvPr/>
        </p:nvSpPr>
        <p:spPr>
          <a:xfrm>
            <a:off x="5681708" y="6028095"/>
            <a:ext cx="1838965"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pieuvres</a:t>
            </a:r>
            <a:endParaRPr lang="en-GB" sz="3200" b="1" dirty="0">
              <a:solidFill>
                <a:srgbClr val="002060"/>
              </a:solidFill>
              <a:latin typeface="Century Gothic" panose="020B0502020202020204" pitchFamily="34" charset="0"/>
            </a:endParaRPr>
          </a:p>
        </p:txBody>
      </p:sp>
      <p:graphicFrame>
        <p:nvGraphicFramePr>
          <p:cNvPr id="40" name="Table 18">
            <a:extLst>
              <a:ext uri="{FF2B5EF4-FFF2-40B4-BE49-F238E27FC236}">
                <a16:creationId xmlns:a16="http://schemas.microsoft.com/office/drawing/2014/main" id="{D4884F50-F365-4009-89C7-556B94053C47}"/>
              </a:ext>
            </a:extLst>
          </p:cNvPr>
          <p:cNvGraphicFramePr>
            <a:graphicFrameLocks noGrp="1"/>
          </p:cNvGraphicFramePr>
          <p:nvPr>
            <p:extLst>
              <p:ext uri="{D42A27DB-BD31-4B8C-83A1-F6EECF244321}">
                <p14:modId xmlns:p14="http://schemas.microsoft.com/office/powerpoint/2010/main" val="3442912606"/>
              </p:ext>
            </p:extLst>
          </p:nvPr>
        </p:nvGraphicFramePr>
        <p:xfrm>
          <a:off x="9264190" y="3652513"/>
          <a:ext cx="2964500" cy="2493572"/>
        </p:xfrm>
        <a:graphic>
          <a:graphicData uri="http://schemas.openxmlformats.org/drawingml/2006/table">
            <a:tbl>
              <a:tblPr firstRow="1" bandRow="1"/>
              <a:tblGrid>
                <a:gridCol w="1150978">
                  <a:extLst>
                    <a:ext uri="{9D8B030D-6E8A-4147-A177-3AD203B41FA5}">
                      <a16:colId xmlns:a16="http://schemas.microsoft.com/office/drawing/2014/main" val="1481774429"/>
                    </a:ext>
                  </a:extLst>
                </a:gridCol>
                <a:gridCol w="1813522">
                  <a:extLst>
                    <a:ext uri="{9D8B030D-6E8A-4147-A177-3AD203B41FA5}">
                      <a16:colId xmlns:a16="http://schemas.microsoft.com/office/drawing/2014/main" val="1133128579"/>
                    </a:ext>
                  </a:extLst>
                </a:gridCol>
              </a:tblGrid>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3187684040"/>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1313250316"/>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2874777387"/>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1930426305"/>
                  </a:ext>
                </a:extLst>
              </a:tr>
            </a:tbl>
          </a:graphicData>
        </a:graphic>
      </p:graphicFrame>
      <p:pic>
        <p:nvPicPr>
          <p:cNvPr id="41" name="Picture 8" descr="Free Bird Flamingo vector and picture">
            <a:extLst>
              <a:ext uri="{FF2B5EF4-FFF2-40B4-BE49-F238E27FC236}">
                <a16:creationId xmlns:a16="http://schemas.microsoft.com/office/drawing/2014/main" id="{3A536907-88C4-4AA7-9640-D6C4E90E31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6373" y="899832"/>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Free Black Panther Panther illustration and picture">
            <a:extLst>
              <a:ext uri="{FF2B5EF4-FFF2-40B4-BE49-F238E27FC236}">
                <a16:creationId xmlns:a16="http://schemas.microsoft.com/office/drawing/2014/main" id="{B8A42901-3188-4BB5-ACFF-600F1C876B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904071" y="2489259"/>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Free Whale Blue vector and picture">
            <a:extLst>
              <a:ext uri="{FF2B5EF4-FFF2-40B4-BE49-F238E27FC236}">
                <a16:creationId xmlns:a16="http://schemas.microsoft.com/office/drawing/2014/main" id="{8186C085-BD96-476A-9337-AE0ADEC2E7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6822" y="1598190"/>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Free Cartoon Octopus vector and picture">
            <a:extLst>
              <a:ext uri="{FF2B5EF4-FFF2-40B4-BE49-F238E27FC236}">
                <a16:creationId xmlns:a16="http://schemas.microsoft.com/office/drawing/2014/main" id="{0899CA55-89C4-4529-BA00-07909A2A8F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8923" y="2104964"/>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Free Whale Blue vector and picture">
            <a:extLst>
              <a:ext uri="{FF2B5EF4-FFF2-40B4-BE49-F238E27FC236}">
                <a16:creationId xmlns:a16="http://schemas.microsoft.com/office/drawing/2014/main" id="{CBFC3FFF-CB34-4746-B13A-6A61F496B4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6199" y="1576455"/>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Free Cartoon Octopus vector and picture">
            <a:extLst>
              <a:ext uri="{FF2B5EF4-FFF2-40B4-BE49-F238E27FC236}">
                <a16:creationId xmlns:a16="http://schemas.microsoft.com/office/drawing/2014/main" id="{06278705-50B1-4995-BAAD-803E0968B7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5135" y="2113018"/>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Free Cartoon Octopus vector and picture">
            <a:extLst>
              <a:ext uri="{FF2B5EF4-FFF2-40B4-BE49-F238E27FC236}">
                <a16:creationId xmlns:a16="http://schemas.microsoft.com/office/drawing/2014/main" id="{9C9234DE-2118-4B8B-A3FF-A9C1AE2F69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9819" y="2103143"/>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Free Black Panther Panther illustration and picture">
            <a:extLst>
              <a:ext uri="{FF2B5EF4-FFF2-40B4-BE49-F238E27FC236}">
                <a16:creationId xmlns:a16="http://schemas.microsoft.com/office/drawing/2014/main" id="{95DE5525-6DB5-48A4-AEA5-8A08DD55D5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144209" y="2496923"/>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Free Black Panther Panther illustration and picture">
            <a:extLst>
              <a:ext uri="{FF2B5EF4-FFF2-40B4-BE49-F238E27FC236}">
                <a16:creationId xmlns:a16="http://schemas.microsoft.com/office/drawing/2014/main" id="{4FF80D12-7BD2-423D-A1A7-115930869F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401056" y="2506512"/>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Free Black Panther Panther illustration and picture">
            <a:extLst>
              <a:ext uri="{FF2B5EF4-FFF2-40B4-BE49-F238E27FC236}">
                <a16:creationId xmlns:a16="http://schemas.microsoft.com/office/drawing/2014/main" id="{0037F14D-31D0-430A-82AD-7515678895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641194" y="2514176"/>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Free Bird Flamingo vector and picture">
            <a:extLst>
              <a:ext uri="{FF2B5EF4-FFF2-40B4-BE49-F238E27FC236}">
                <a16:creationId xmlns:a16="http://schemas.microsoft.com/office/drawing/2014/main" id="{99DCC51B-F296-4D9A-9B5D-2FE79B6A97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3226" y="3140316"/>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descr="Free Bird Flamingo vector and picture">
            <a:extLst>
              <a:ext uri="{FF2B5EF4-FFF2-40B4-BE49-F238E27FC236}">
                <a16:creationId xmlns:a16="http://schemas.microsoft.com/office/drawing/2014/main" id="{F3D71432-EF43-4306-AABE-98EF8EEAC1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2460" y="3134669"/>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Free Bird Flamingo vector and picture">
            <a:extLst>
              <a:ext uri="{FF2B5EF4-FFF2-40B4-BE49-F238E27FC236}">
                <a16:creationId xmlns:a16="http://schemas.microsoft.com/office/drawing/2014/main" id="{4AC12313-AFE1-487C-A7E2-7442DE95BE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4082" y="3152529"/>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Free Bird Flamingo vector and picture">
            <a:extLst>
              <a:ext uri="{FF2B5EF4-FFF2-40B4-BE49-F238E27FC236}">
                <a16:creationId xmlns:a16="http://schemas.microsoft.com/office/drawing/2014/main" id="{A968CCBB-4DE4-484D-8FE1-432EDAD25C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392" y="3149169"/>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Free Bird Flamingo vector and picture">
            <a:extLst>
              <a:ext uri="{FF2B5EF4-FFF2-40B4-BE49-F238E27FC236}">
                <a16:creationId xmlns:a16="http://schemas.microsoft.com/office/drawing/2014/main" id="{399B8FC0-39F2-4880-B507-860D984523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5014" y="3167029"/>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Free Cartoon Octopus vector and picture">
            <a:extLst>
              <a:ext uri="{FF2B5EF4-FFF2-40B4-BE49-F238E27FC236}">
                <a16:creationId xmlns:a16="http://schemas.microsoft.com/office/drawing/2014/main" id="{5A70EC1D-8CA4-4147-8E81-389232A03A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8923" y="3810643"/>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Free Cartoon Octopus vector and picture">
            <a:extLst>
              <a:ext uri="{FF2B5EF4-FFF2-40B4-BE49-F238E27FC236}">
                <a16:creationId xmlns:a16="http://schemas.microsoft.com/office/drawing/2014/main" id="{532EE55F-0FCD-492A-8C80-664169806C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8726" y="3800298"/>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4" descr="Free Cartoon Octopus vector and picture">
            <a:extLst>
              <a:ext uri="{FF2B5EF4-FFF2-40B4-BE49-F238E27FC236}">
                <a16:creationId xmlns:a16="http://schemas.microsoft.com/office/drawing/2014/main" id="{AB34FAFB-8A59-4DB7-BE34-C0A85242A6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3410" y="3790423"/>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descr="Free Cartoon Octopus vector and picture">
            <a:extLst>
              <a:ext uri="{FF2B5EF4-FFF2-40B4-BE49-F238E27FC236}">
                <a16:creationId xmlns:a16="http://schemas.microsoft.com/office/drawing/2014/main" id="{09943BE5-CE78-4AB7-99E5-E94F5AEE85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4734" y="3797445"/>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Free Cartoon Octopus vector and picture">
            <a:extLst>
              <a:ext uri="{FF2B5EF4-FFF2-40B4-BE49-F238E27FC236}">
                <a16:creationId xmlns:a16="http://schemas.microsoft.com/office/drawing/2014/main" id="{4915ECBE-D485-4DA3-BA95-A389C43BCA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4537" y="3787100"/>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4" descr="Free Cartoon Octopus vector and picture">
            <a:extLst>
              <a:ext uri="{FF2B5EF4-FFF2-40B4-BE49-F238E27FC236}">
                <a16:creationId xmlns:a16="http://schemas.microsoft.com/office/drawing/2014/main" id="{6C852E95-A0C5-46B5-804B-2257A72E3A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9221" y="3777225"/>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descr="Free Whale Blue vector and picture">
            <a:extLst>
              <a:ext uri="{FF2B5EF4-FFF2-40B4-BE49-F238E27FC236}">
                <a16:creationId xmlns:a16="http://schemas.microsoft.com/office/drawing/2014/main" id="{2196A439-5C2C-4854-894A-10AD3E6769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2485" y="4507191"/>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2" descr="Free Whale Blue vector and picture">
            <a:extLst>
              <a:ext uri="{FF2B5EF4-FFF2-40B4-BE49-F238E27FC236}">
                <a16:creationId xmlns:a16="http://schemas.microsoft.com/office/drawing/2014/main" id="{7CD7538B-9EC3-461C-9446-2B1D01EB42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1862" y="4485456"/>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2" descr="Free Whale Blue vector and picture">
            <a:extLst>
              <a:ext uri="{FF2B5EF4-FFF2-40B4-BE49-F238E27FC236}">
                <a16:creationId xmlns:a16="http://schemas.microsoft.com/office/drawing/2014/main" id="{8EFAE7E8-641B-493A-8FAB-F8B3364468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4919" y="4507191"/>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2" descr="Free Whale Blue vector and picture">
            <a:extLst>
              <a:ext uri="{FF2B5EF4-FFF2-40B4-BE49-F238E27FC236}">
                <a16:creationId xmlns:a16="http://schemas.microsoft.com/office/drawing/2014/main" id="{98580A53-B04C-4D71-ADD8-4DCB684456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4296" y="4485456"/>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Free Whale Blue vector and picture">
            <a:extLst>
              <a:ext uri="{FF2B5EF4-FFF2-40B4-BE49-F238E27FC236}">
                <a16:creationId xmlns:a16="http://schemas.microsoft.com/office/drawing/2014/main" id="{AA4C25FE-8894-4EAC-9A86-A03D5DBAA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7611" y="4493491"/>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Free Whale Blue vector and picture">
            <a:extLst>
              <a:ext uri="{FF2B5EF4-FFF2-40B4-BE49-F238E27FC236}">
                <a16:creationId xmlns:a16="http://schemas.microsoft.com/office/drawing/2014/main" id="{FEA8C433-7DA4-4C79-88C5-42F61A67D6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6988" y="4471756"/>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descr="Free Whale Blue vector and picture">
            <a:extLst>
              <a:ext uri="{FF2B5EF4-FFF2-40B4-BE49-F238E27FC236}">
                <a16:creationId xmlns:a16="http://schemas.microsoft.com/office/drawing/2014/main" id="{048E522E-DF87-4913-ACEB-94EF9CC4C0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3129" y="4525630"/>
            <a:ext cx="688961" cy="38431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Free Black Panther Panther illustration and picture">
            <a:extLst>
              <a:ext uri="{FF2B5EF4-FFF2-40B4-BE49-F238E27FC236}">
                <a16:creationId xmlns:a16="http://schemas.microsoft.com/office/drawing/2014/main" id="{8D2555EA-4E22-4D84-9F6D-BAA0FC39DE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955585" y="4799856"/>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Free Black Panther Panther illustration and picture">
            <a:extLst>
              <a:ext uri="{FF2B5EF4-FFF2-40B4-BE49-F238E27FC236}">
                <a16:creationId xmlns:a16="http://schemas.microsoft.com/office/drawing/2014/main" id="{13A4E2CC-A526-4987-B625-71B8714D7E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195723" y="4807520"/>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Free Black Panther Panther illustration and picture">
            <a:extLst>
              <a:ext uri="{FF2B5EF4-FFF2-40B4-BE49-F238E27FC236}">
                <a16:creationId xmlns:a16="http://schemas.microsoft.com/office/drawing/2014/main" id="{0BE5BFC9-95C4-4323-B476-90E1AD8E7F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452570" y="4817109"/>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Free Black Panther Panther illustration and picture">
            <a:extLst>
              <a:ext uri="{FF2B5EF4-FFF2-40B4-BE49-F238E27FC236}">
                <a16:creationId xmlns:a16="http://schemas.microsoft.com/office/drawing/2014/main" id="{DD7AE57A-DE0D-465D-BDBE-D49FE0B3E4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692708" y="4824773"/>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Black Panther Panther illustration and picture">
            <a:extLst>
              <a:ext uri="{FF2B5EF4-FFF2-40B4-BE49-F238E27FC236}">
                <a16:creationId xmlns:a16="http://schemas.microsoft.com/office/drawing/2014/main" id="{4CA9ADF2-E62A-44A7-8BCB-EB0765A3F7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059838" y="4799856"/>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Free Black Panther Panther illustration and picture">
            <a:extLst>
              <a:ext uri="{FF2B5EF4-FFF2-40B4-BE49-F238E27FC236}">
                <a16:creationId xmlns:a16="http://schemas.microsoft.com/office/drawing/2014/main" id="{9D9DF3C7-C842-4CAA-A640-C5B2DDFEAD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99976" y="4807520"/>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Free Black Panther Panther illustration and picture">
            <a:extLst>
              <a:ext uri="{FF2B5EF4-FFF2-40B4-BE49-F238E27FC236}">
                <a16:creationId xmlns:a16="http://schemas.microsoft.com/office/drawing/2014/main" id="{3D87AD19-79AE-4B1B-A11D-B67EB2B63F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556823" y="4817109"/>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Free Black Panther Panther illustration and picture">
            <a:extLst>
              <a:ext uri="{FF2B5EF4-FFF2-40B4-BE49-F238E27FC236}">
                <a16:creationId xmlns:a16="http://schemas.microsoft.com/office/drawing/2014/main" id="{EAA491AD-6C6B-4FF3-858B-63A3538983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796961" y="4824773"/>
            <a:ext cx="388226" cy="58477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Free Bird Flamingo vector and picture">
            <a:extLst>
              <a:ext uri="{FF2B5EF4-FFF2-40B4-BE49-F238E27FC236}">
                <a16:creationId xmlns:a16="http://schemas.microsoft.com/office/drawing/2014/main" id="{3065A247-53C1-47C1-843C-A084B4DEF4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3226" y="5465323"/>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Free Bird Flamingo vector and picture">
            <a:extLst>
              <a:ext uri="{FF2B5EF4-FFF2-40B4-BE49-F238E27FC236}">
                <a16:creationId xmlns:a16="http://schemas.microsoft.com/office/drawing/2014/main" id="{1B006E0A-B16F-440C-8AA7-FE06F002C7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2460" y="5459676"/>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Free Bird Flamingo vector and picture">
            <a:extLst>
              <a:ext uri="{FF2B5EF4-FFF2-40B4-BE49-F238E27FC236}">
                <a16:creationId xmlns:a16="http://schemas.microsoft.com/office/drawing/2014/main" id="{127A6FAA-37DD-4D22-9D0F-7EFB512189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4082" y="5477536"/>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Free Bird Flamingo vector and picture">
            <a:extLst>
              <a:ext uri="{FF2B5EF4-FFF2-40B4-BE49-F238E27FC236}">
                <a16:creationId xmlns:a16="http://schemas.microsoft.com/office/drawing/2014/main" id="{8FFC374B-14BB-41C8-B052-D380BF1291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392" y="5474176"/>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Free Bird Flamingo vector and picture">
            <a:extLst>
              <a:ext uri="{FF2B5EF4-FFF2-40B4-BE49-F238E27FC236}">
                <a16:creationId xmlns:a16="http://schemas.microsoft.com/office/drawing/2014/main" id="{3F90717C-E88D-4F37-8BDA-44C200ACDB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5014" y="5492036"/>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 descr="Free Bird Flamingo vector and picture">
            <a:extLst>
              <a:ext uri="{FF2B5EF4-FFF2-40B4-BE49-F238E27FC236}">
                <a16:creationId xmlns:a16="http://schemas.microsoft.com/office/drawing/2014/main" id="{55B73C44-8244-4E20-B9DA-D4836EA17C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8294" y="5465288"/>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Free Bird Flamingo vector and picture">
            <a:extLst>
              <a:ext uri="{FF2B5EF4-FFF2-40B4-BE49-F238E27FC236}">
                <a16:creationId xmlns:a16="http://schemas.microsoft.com/office/drawing/2014/main" id="{A85A08E2-3500-463C-915D-71974E5514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7528" y="5459641"/>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 descr="Free Bird Flamingo vector and picture">
            <a:extLst>
              <a:ext uri="{FF2B5EF4-FFF2-40B4-BE49-F238E27FC236}">
                <a16:creationId xmlns:a16="http://schemas.microsoft.com/office/drawing/2014/main" id="{48C0C671-FD8B-48A3-868F-EADF723365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9150" y="5477501"/>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Free Bird Flamingo vector and picture">
            <a:extLst>
              <a:ext uri="{FF2B5EF4-FFF2-40B4-BE49-F238E27FC236}">
                <a16:creationId xmlns:a16="http://schemas.microsoft.com/office/drawing/2014/main" id="{73A7E5A2-E60D-44A1-8B9B-7F64D057FC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8460" y="5474141"/>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4" descr="Free Cartoon Octopus vector and picture">
            <a:extLst>
              <a:ext uri="{FF2B5EF4-FFF2-40B4-BE49-F238E27FC236}">
                <a16:creationId xmlns:a16="http://schemas.microsoft.com/office/drawing/2014/main" id="{52C149D1-142A-4768-A769-EA46889836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5595" y="6179503"/>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4" descr="Free Cartoon Octopus vector and picture">
            <a:extLst>
              <a:ext uri="{FF2B5EF4-FFF2-40B4-BE49-F238E27FC236}">
                <a16:creationId xmlns:a16="http://schemas.microsoft.com/office/drawing/2014/main" id="{8302BE42-8E6B-46CA-B2DF-3F77E2654A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5398" y="6169158"/>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4" descr="Free Cartoon Octopus vector and picture">
            <a:extLst>
              <a:ext uri="{FF2B5EF4-FFF2-40B4-BE49-F238E27FC236}">
                <a16:creationId xmlns:a16="http://schemas.microsoft.com/office/drawing/2014/main" id="{F0C8283E-BDA1-43FB-BE91-969AD37350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0082" y="6159283"/>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4" descr="Free Cartoon Octopus vector and picture">
            <a:extLst>
              <a:ext uri="{FF2B5EF4-FFF2-40B4-BE49-F238E27FC236}">
                <a16:creationId xmlns:a16="http://schemas.microsoft.com/office/drawing/2014/main" id="{47420CA0-DB59-44CC-BD7D-C02C8C6CC0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1406" y="6166305"/>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4" descr="Free Cartoon Octopus vector and picture">
            <a:extLst>
              <a:ext uri="{FF2B5EF4-FFF2-40B4-BE49-F238E27FC236}">
                <a16:creationId xmlns:a16="http://schemas.microsoft.com/office/drawing/2014/main" id="{BD430821-6C68-4CC2-9D10-B0A3F48282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1209" y="6155960"/>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4" descr="Free Cartoon Octopus vector and picture">
            <a:extLst>
              <a:ext uri="{FF2B5EF4-FFF2-40B4-BE49-F238E27FC236}">
                <a16:creationId xmlns:a16="http://schemas.microsoft.com/office/drawing/2014/main" id="{63BF5A5C-0BDC-4DFF-A157-E0095966F7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5893" y="6146085"/>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descr="Free Cartoon Octopus vector and picture">
            <a:extLst>
              <a:ext uri="{FF2B5EF4-FFF2-40B4-BE49-F238E27FC236}">
                <a16:creationId xmlns:a16="http://schemas.microsoft.com/office/drawing/2014/main" id="{2E336590-9201-4F1B-A5C8-F7167ED142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0613" y="6183799"/>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4" descr="Free Cartoon Octopus vector and picture">
            <a:extLst>
              <a:ext uri="{FF2B5EF4-FFF2-40B4-BE49-F238E27FC236}">
                <a16:creationId xmlns:a16="http://schemas.microsoft.com/office/drawing/2014/main" id="{59CEA0F7-A491-47C7-8D96-686C0BC965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5297" y="6173924"/>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4" descr="Free Cartoon Octopus vector and picture">
            <a:extLst>
              <a:ext uri="{FF2B5EF4-FFF2-40B4-BE49-F238E27FC236}">
                <a16:creationId xmlns:a16="http://schemas.microsoft.com/office/drawing/2014/main" id="{D32D2382-24FE-4F17-86E7-78F0E5D1BE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6621" y="6180946"/>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4" descr="Free Cartoon Octopus vector and picture">
            <a:extLst>
              <a:ext uri="{FF2B5EF4-FFF2-40B4-BE49-F238E27FC236}">
                <a16:creationId xmlns:a16="http://schemas.microsoft.com/office/drawing/2014/main" id="{4033631B-864D-4627-BE93-EABEF2D6C1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6424" y="6170601"/>
            <a:ext cx="592424" cy="44431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4" descr="Free Cartoon Octopus vector and picture">
            <a:extLst>
              <a:ext uri="{FF2B5EF4-FFF2-40B4-BE49-F238E27FC236}">
                <a16:creationId xmlns:a16="http://schemas.microsoft.com/office/drawing/2014/main" id="{A36ED368-2438-4020-B869-6E6E28B8C6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74703" y="4969832"/>
            <a:ext cx="687700" cy="51577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Free Black Panther Panther illustration and picture">
            <a:extLst>
              <a:ext uri="{FF2B5EF4-FFF2-40B4-BE49-F238E27FC236}">
                <a16:creationId xmlns:a16="http://schemas.microsoft.com/office/drawing/2014/main" id="{533EC909-6A1E-4CAB-9F4A-40E9F148B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579994" y="4240837"/>
            <a:ext cx="413068" cy="62219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8" descr="Free Bird Flamingo vector and picture">
            <a:extLst>
              <a:ext uri="{FF2B5EF4-FFF2-40B4-BE49-F238E27FC236}">
                <a16:creationId xmlns:a16="http://schemas.microsoft.com/office/drawing/2014/main" id="{956FF434-8425-4608-982A-4CDA5490DD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9994" y="3676318"/>
            <a:ext cx="383201" cy="534310"/>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0E9EF572-ACED-4DFB-BA91-718D6DDF12CA}"/>
              </a:ext>
            </a:extLst>
          </p:cNvPr>
          <p:cNvSpPr txBox="1"/>
          <p:nvPr/>
        </p:nvSpPr>
        <p:spPr>
          <a:xfrm>
            <a:off x="10415457" y="3717617"/>
            <a:ext cx="15376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flamant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0" name="TextBox 99">
            <a:extLst>
              <a:ext uri="{FF2B5EF4-FFF2-40B4-BE49-F238E27FC236}">
                <a16:creationId xmlns:a16="http://schemas.microsoft.com/office/drawing/2014/main" id="{23A32D98-F55F-44E6-9934-352BD43404F9}"/>
              </a:ext>
            </a:extLst>
          </p:cNvPr>
          <p:cNvSpPr txBox="1"/>
          <p:nvPr/>
        </p:nvSpPr>
        <p:spPr>
          <a:xfrm>
            <a:off x="10445603" y="4321810"/>
            <a:ext cx="1811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panthère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1" name="TextBox 100">
            <a:extLst>
              <a:ext uri="{FF2B5EF4-FFF2-40B4-BE49-F238E27FC236}">
                <a16:creationId xmlns:a16="http://schemas.microsoft.com/office/drawing/2014/main" id="{7DF815E0-7731-48C8-9131-A8B41C6DCC22}"/>
              </a:ext>
            </a:extLst>
          </p:cNvPr>
          <p:cNvSpPr txBox="1"/>
          <p:nvPr/>
        </p:nvSpPr>
        <p:spPr>
          <a:xfrm>
            <a:off x="10453123" y="4953450"/>
            <a:ext cx="14943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pieuvre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2" name="TextBox 101">
            <a:extLst>
              <a:ext uri="{FF2B5EF4-FFF2-40B4-BE49-F238E27FC236}">
                <a16:creationId xmlns:a16="http://schemas.microsoft.com/office/drawing/2014/main" id="{FE16E572-DBDF-445B-8333-D70FEDDE1BFA}"/>
              </a:ext>
            </a:extLst>
          </p:cNvPr>
          <p:cNvSpPr txBox="1"/>
          <p:nvPr/>
        </p:nvSpPr>
        <p:spPr>
          <a:xfrm>
            <a:off x="10459910" y="5525329"/>
            <a:ext cx="15071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baleine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3" name="Picture 12" descr="Free Whale Blue vector and picture">
            <a:extLst>
              <a:ext uri="{FF2B5EF4-FFF2-40B4-BE49-F238E27FC236}">
                <a16:creationId xmlns:a16="http://schemas.microsoft.com/office/drawing/2014/main" id="{101ADFBA-267F-433B-9032-C3E4438367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0696" y="5573515"/>
            <a:ext cx="937984" cy="52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1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P spid="22" grpId="0"/>
      <p:bldP spid="23" grpId="0"/>
      <p:bldP spid="24" grpId="0"/>
      <p:bldP spid="25" grpId="0"/>
      <p:bldP spid="26" grpId="0"/>
      <p:bldP spid="27" grpId="0"/>
      <p:bldP spid="29" grpId="0"/>
      <p:bldP spid="31" grpId="0"/>
      <p:bldP spid="32" grpId="0"/>
      <p:bldP spid="33" grpId="0"/>
      <p:bldP spid="34" grpId="0"/>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 name="Picture 11" descr="Icon&#10;&#10;Description automatically generated">
            <a:extLst>
              <a:ext uri="{FF2B5EF4-FFF2-40B4-BE49-F238E27FC236}">
                <a16:creationId xmlns:a16="http://schemas.microsoft.com/office/drawing/2014/main" id="{F029CF94-BF7B-4F92-BB40-98BB42D5C41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13" name="Title 2">
            <a:extLst>
              <a:ext uri="{FF2B5EF4-FFF2-40B4-BE49-F238E27FC236}">
                <a16:creationId xmlns:a16="http://schemas.microsoft.com/office/drawing/2014/main" id="{158A2613-504C-478A-9F0C-0A8D76055F2D}"/>
              </a:ext>
            </a:extLst>
          </p:cNvPr>
          <p:cNvSpPr txBox="1">
            <a:spLocks/>
          </p:cNvSpPr>
          <p:nvPr/>
        </p:nvSpPr>
        <p:spPr>
          <a:xfrm>
            <a:off x="11315774" y="1033981"/>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a:solidFill>
                  <a:schemeClr val="bg1"/>
                </a:solidFill>
                <a:latin typeface="Century Gothic" panose="020B0502020202020204" pitchFamily="34" charset="0"/>
              </a:rPr>
              <a:t>lire</a:t>
            </a:r>
          </a:p>
        </p:txBody>
      </p:sp>
      <p:sp>
        <p:nvSpPr>
          <p:cNvPr id="14" name="Title 2">
            <a:extLst>
              <a:ext uri="{FF2B5EF4-FFF2-40B4-BE49-F238E27FC236}">
                <a16:creationId xmlns:a16="http://schemas.microsoft.com/office/drawing/2014/main" id="{192B1D1A-CC72-4F8E-B810-ABD028B80C51}"/>
              </a:ext>
            </a:extLst>
          </p:cNvPr>
          <p:cNvSpPr txBox="1">
            <a:spLocks/>
          </p:cNvSpPr>
          <p:nvPr/>
        </p:nvSpPr>
        <p:spPr>
          <a:xfrm>
            <a:off x="11175371" y="2560258"/>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15" name="Picture 14" descr="Icon&#10;&#10;Description automatically generated">
            <a:extLst>
              <a:ext uri="{FF2B5EF4-FFF2-40B4-BE49-F238E27FC236}">
                <a16:creationId xmlns:a16="http://schemas.microsoft.com/office/drawing/2014/main" id="{C39DA2A5-C8B1-48BD-915C-5D46E66CD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527" y="1482140"/>
            <a:ext cx="1098163" cy="1101542"/>
          </a:xfrm>
          <a:prstGeom prst="rect">
            <a:avLst/>
          </a:prstGeom>
        </p:spPr>
      </p:pic>
      <p:pic>
        <p:nvPicPr>
          <p:cNvPr id="16" name="Graphic 15" descr="Teacher">
            <a:extLst>
              <a:ext uri="{FF2B5EF4-FFF2-40B4-BE49-F238E27FC236}">
                <a16:creationId xmlns:a16="http://schemas.microsoft.com/office/drawing/2014/main" id="{BDBB86D3-C312-4912-B906-7DA8481082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1453" y="0"/>
            <a:ext cx="914400" cy="914400"/>
          </a:xfrm>
          <a:prstGeom prst="rect">
            <a:avLst/>
          </a:prstGeom>
        </p:spPr>
      </p:pic>
      <p:sp>
        <p:nvSpPr>
          <p:cNvPr id="17" name="Speech Bubble: Rectangle with Corners Rounded 16">
            <a:extLst>
              <a:ext uri="{FF2B5EF4-FFF2-40B4-BE49-F238E27FC236}">
                <a16:creationId xmlns:a16="http://schemas.microsoft.com/office/drawing/2014/main" id="{B972FE29-A288-4F74-AC3E-EF7FA7CE7098}"/>
              </a:ext>
            </a:extLst>
          </p:cNvPr>
          <p:cNvSpPr/>
          <p:nvPr/>
        </p:nvSpPr>
        <p:spPr>
          <a:xfrm>
            <a:off x="3685854" y="124576"/>
            <a:ext cx="7513130" cy="508626"/>
          </a:xfrm>
          <a:prstGeom prst="wedgeRoundRectCallout">
            <a:avLst>
              <a:gd name="adj1" fmla="val -53990"/>
              <a:gd name="adj2" fmla="val 1609"/>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Lis le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poème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mémoire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français</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p>
        </p:txBody>
      </p:sp>
      <p:sp>
        <p:nvSpPr>
          <p:cNvPr id="18" name="TextBox 17">
            <a:extLst>
              <a:ext uri="{FF2B5EF4-FFF2-40B4-BE49-F238E27FC236}">
                <a16:creationId xmlns:a16="http://schemas.microsoft.com/office/drawing/2014/main" id="{F7C7508D-4D8A-42CE-9552-48AA6C13F966}"/>
              </a:ext>
            </a:extLst>
          </p:cNvPr>
          <p:cNvSpPr txBox="1"/>
          <p:nvPr/>
        </p:nvSpPr>
        <p:spPr>
          <a:xfrm>
            <a:off x="123171" y="983721"/>
            <a:ext cx="6294562" cy="3693319"/>
          </a:xfrm>
          <a:prstGeom prst="rect">
            <a:avLst/>
          </a:prstGeom>
          <a:solidFill>
            <a:srgbClr val="EFF9FB"/>
          </a:solidFill>
        </p:spPr>
        <p:txBody>
          <a:bodyPr wrap="square" rtlCol="0">
            <a:spAutoFit/>
          </a:bodyPr>
          <a:lstStyle/>
          <a:p>
            <a:pPr lvl="0">
              <a:defRPr/>
            </a:pPr>
            <a:r>
              <a:rPr lang="fr-FR" dirty="0">
                <a:solidFill>
                  <a:srgbClr val="002060"/>
                </a:solidFill>
                <a:latin typeface="Century Gothic" panose="020B0502020202020204" pitchFamily="34" charset="0"/>
              </a:rPr>
              <a:t>La __________ est _______ comme le charbon.</a:t>
            </a:r>
          </a:p>
          <a:p>
            <a:pPr lvl="0">
              <a:defRPr/>
            </a:pPr>
            <a:r>
              <a:rPr lang="fr-FR" dirty="0">
                <a:solidFill>
                  <a:srgbClr val="002060"/>
                </a:solidFill>
                <a:latin typeface="Century Gothic" panose="020B0502020202020204" pitchFamily="34" charset="0"/>
              </a:rPr>
              <a:t>Quand elle a _________ ou __________,</a:t>
            </a:r>
          </a:p>
          <a:p>
            <a:pPr lvl="0">
              <a:defRPr/>
            </a:pPr>
            <a:r>
              <a:rPr lang="fr-FR" dirty="0">
                <a:solidFill>
                  <a:srgbClr val="002060"/>
                </a:solidFill>
                <a:latin typeface="Century Gothic" panose="020B0502020202020204" pitchFamily="34" charset="0"/>
              </a:rPr>
              <a:t>sa couleur ne change pas,</a:t>
            </a:r>
          </a:p>
          <a:p>
            <a:pPr lvl="0">
              <a:defRPr/>
            </a:pPr>
            <a:r>
              <a:rPr lang="fr-FR" dirty="0">
                <a:solidFill>
                  <a:srgbClr val="002060"/>
                </a:solidFill>
                <a:latin typeface="Century Gothic" panose="020B0502020202020204" pitchFamily="34" charset="0"/>
              </a:rPr>
              <a:t>mais ________ est rapide comme un avion </a:t>
            </a:r>
            <a:r>
              <a:rPr lang="en-GB" dirty="0">
                <a:solidFill>
                  <a:srgbClr val="002060"/>
                </a:solidFill>
                <a:latin typeface="Century Gothic" panose="020B0502020202020204" pitchFamily="34" charset="0"/>
              </a:rPr>
              <a:t>🛫</a:t>
            </a:r>
            <a:r>
              <a:rPr lang="fr-FR" dirty="0">
                <a:solidFill>
                  <a:srgbClr val="002060"/>
                </a:solidFill>
                <a:latin typeface="Century Gothic" panose="020B0502020202020204" pitchFamily="34" charset="0"/>
              </a:rPr>
              <a:t>.</a:t>
            </a:r>
          </a:p>
          <a:p>
            <a:pPr lvl="0">
              <a:defRPr/>
            </a:pPr>
            <a:r>
              <a:rPr lang="fr-FR" dirty="0">
                <a:solidFill>
                  <a:srgbClr val="002060"/>
                </a:solidFill>
                <a:latin typeface="Century Gothic" panose="020B0502020202020204" pitchFamily="34" charset="0"/>
              </a:rPr>
              <a:t>La panthère est __________ et ______________.</a:t>
            </a:r>
          </a:p>
          <a:p>
            <a:pPr lvl="0">
              <a:defRPr/>
            </a:pPr>
            <a:endParaRPr lang="fr-FR" dirty="0">
              <a:solidFill>
                <a:srgbClr val="002060"/>
              </a:solidFill>
              <a:latin typeface="Century Gothic" panose="020B0502020202020204" pitchFamily="34" charset="0"/>
            </a:endParaRPr>
          </a:p>
          <a:p>
            <a:pPr lvl="0">
              <a:defRPr/>
            </a:pPr>
            <a:r>
              <a:rPr lang="fr-FR" dirty="0">
                <a:solidFill>
                  <a:srgbClr val="002060"/>
                </a:solidFill>
                <a:latin typeface="Century Gothic" panose="020B0502020202020204" pitchFamily="34" charset="0"/>
              </a:rPr>
              <a:t>Le _____________ est  ________________,</a:t>
            </a:r>
          </a:p>
          <a:p>
            <a:pPr lvl="0">
              <a:defRPr/>
            </a:pPr>
            <a:r>
              <a:rPr lang="fr-FR" dirty="0">
                <a:solidFill>
                  <a:srgbClr val="002060"/>
                </a:solidFill>
                <a:latin typeface="Century Gothic" panose="020B0502020202020204" pitchFamily="34" charset="0"/>
              </a:rPr>
              <a:t>quand ______ ________ jeune.</a:t>
            </a:r>
          </a:p>
          <a:p>
            <a:pPr lvl="0">
              <a:defRPr/>
            </a:pPr>
            <a:r>
              <a:rPr lang="fr-FR" dirty="0">
                <a:solidFill>
                  <a:srgbClr val="002060"/>
                </a:solidFill>
                <a:latin typeface="Century Gothic" panose="020B0502020202020204" pitchFamily="34" charset="0"/>
              </a:rPr>
              <a:t>Mais à certaines heures</a:t>
            </a:r>
          </a:p>
          <a:p>
            <a:pPr lvl="0">
              <a:defRPr/>
            </a:pPr>
            <a:r>
              <a:rPr lang="fr-FR" dirty="0">
                <a:solidFill>
                  <a:srgbClr val="002060"/>
                </a:solidFill>
                <a:latin typeface="Century Gothic" panose="020B0502020202020204" pitchFamily="34" charset="0"/>
              </a:rPr>
              <a:t>il est __________ comme une fleur.</a:t>
            </a:r>
          </a:p>
          <a:p>
            <a:pPr lvl="0">
              <a:defRPr/>
            </a:pPr>
            <a:r>
              <a:rPr lang="fr-FR" dirty="0">
                <a:solidFill>
                  <a:srgbClr val="002060"/>
                </a:solidFill>
                <a:latin typeface="Century Gothic" panose="020B0502020202020204" pitchFamily="34" charset="0"/>
              </a:rPr>
              <a:t>Comme la panthère,</a:t>
            </a:r>
          </a:p>
          <a:p>
            <a:pPr lvl="0">
              <a:defRPr/>
            </a:pPr>
            <a:r>
              <a:rPr lang="fr-FR" dirty="0">
                <a:solidFill>
                  <a:srgbClr val="002060"/>
                </a:solidFill>
                <a:latin typeface="Century Gothic" panose="020B0502020202020204" pitchFamily="34" charset="0"/>
              </a:rPr>
              <a:t>le flamant _____ unique et </a:t>
            </a:r>
          </a:p>
          <a:p>
            <a:pPr lvl="0">
              <a:defRPr/>
            </a:pPr>
            <a:r>
              <a:rPr lang="fr-FR" dirty="0">
                <a:solidFill>
                  <a:srgbClr val="002060"/>
                </a:solidFill>
                <a:latin typeface="Century Gothic" panose="020B0502020202020204" pitchFamily="34" charset="0"/>
              </a:rPr>
              <a:t>spécial.</a:t>
            </a:r>
          </a:p>
        </p:txBody>
      </p:sp>
      <p:sp>
        <p:nvSpPr>
          <p:cNvPr id="19" name="TextBox 18">
            <a:extLst>
              <a:ext uri="{FF2B5EF4-FFF2-40B4-BE49-F238E27FC236}">
                <a16:creationId xmlns:a16="http://schemas.microsoft.com/office/drawing/2014/main" id="{B9522B37-39BB-42E1-97B1-11AADFCBC419}"/>
              </a:ext>
            </a:extLst>
          </p:cNvPr>
          <p:cNvSpPr txBox="1"/>
          <p:nvPr/>
        </p:nvSpPr>
        <p:spPr>
          <a:xfrm>
            <a:off x="3307835" y="3907260"/>
            <a:ext cx="6272159" cy="1477328"/>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baleine 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 __________ comme un bus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Parce qu’_______ ________super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nage dans la mer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baleine bleue est ____________ ____ _____________.</a:t>
            </a:r>
          </a:p>
        </p:txBody>
      </p:sp>
      <p:sp>
        <p:nvSpPr>
          <p:cNvPr id="20" name="TextBox 19">
            <a:extLst>
              <a:ext uri="{FF2B5EF4-FFF2-40B4-BE49-F238E27FC236}">
                <a16:creationId xmlns:a16="http://schemas.microsoft.com/office/drawing/2014/main" id="{6865E928-71C0-4137-8AE3-6FCB47D16F60}"/>
              </a:ext>
            </a:extLst>
          </p:cNvPr>
          <p:cNvSpPr txBox="1"/>
          <p:nvPr/>
        </p:nvSpPr>
        <p:spPr>
          <a:xfrm>
            <a:off x="3307834" y="5380672"/>
            <a:ext cx="6272159" cy="1477328"/>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pieuvre est ___[curious]___ comme un ours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___[with]___ ses huit bras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____[3]_____ cœurs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pieuvre _____ ___[also]_________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unique et spéciale.</a:t>
            </a:r>
            <a:endParaRPr lang="en-GB" dirty="0"/>
          </a:p>
        </p:txBody>
      </p:sp>
      <p:graphicFrame>
        <p:nvGraphicFramePr>
          <p:cNvPr id="21" name="Table 18">
            <a:extLst>
              <a:ext uri="{FF2B5EF4-FFF2-40B4-BE49-F238E27FC236}">
                <a16:creationId xmlns:a16="http://schemas.microsoft.com/office/drawing/2014/main" id="{2B618F5E-0C01-45B3-9E2C-32784AD09BA7}"/>
              </a:ext>
            </a:extLst>
          </p:cNvPr>
          <p:cNvGraphicFramePr>
            <a:graphicFrameLocks noGrp="1"/>
          </p:cNvGraphicFramePr>
          <p:nvPr>
            <p:extLst>
              <p:ext uri="{D42A27DB-BD31-4B8C-83A1-F6EECF244321}">
                <p14:modId xmlns:p14="http://schemas.microsoft.com/office/powerpoint/2010/main" val="3199411318"/>
              </p:ext>
            </p:extLst>
          </p:nvPr>
        </p:nvGraphicFramePr>
        <p:xfrm>
          <a:off x="9222625" y="3652513"/>
          <a:ext cx="2964500" cy="2493572"/>
        </p:xfrm>
        <a:graphic>
          <a:graphicData uri="http://schemas.openxmlformats.org/drawingml/2006/table">
            <a:tbl>
              <a:tblPr firstRow="1" bandRow="1"/>
              <a:tblGrid>
                <a:gridCol w="786526">
                  <a:extLst>
                    <a:ext uri="{9D8B030D-6E8A-4147-A177-3AD203B41FA5}">
                      <a16:colId xmlns:a16="http://schemas.microsoft.com/office/drawing/2014/main" val="1481774429"/>
                    </a:ext>
                  </a:extLst>
                </a:gridCol>
                <a:gridCol w="2177974">
                  <a:extLst>
                    <a:ext uri="{9D8B030D-6E8A-4147-A177-3AD203B41FA5}">
                      <a16:colId xmlns:a16="http://schemas.microsoft.com/office/drawing/2014/main" val="1133128579"/>
                    </a:ext>
                  </a:extLst>
                </a:gridCol>
              </a:tblGrid>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3187684040"/>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1313250316"/>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2874777387"/>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1930426305"/>
                  </a:ext>
                </a:extLst>
              </a:tr>
            </a:tbl>
          </a:graphicData>
        </a:graphic>
      </p:graphicFrame>
      <p:pic>
        <p:nvPicPr>
          <p:cNvPr id="22" name="Picture 14" descr="Free Cartoon Octopus vector and picture">
            <a:extLst>
              <a:ext uri="{FF2B5EF4-FFF2-40B4-BE49-F238E27FC236}">
                <a16:creationId xmlns:a16="http://schemas.microsoft.com/office/drawing/2014/main" id="{67AEB187-6552-4848-87E7-E9B8E97790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8459" y="4996696"/>
            <a:ext cx="687700" cy="5157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ree Black Panther Panther illustration and picture">
            <a:extLst>
              <a:ext uri="{FF2B5EF4-FFF2-40B4-BE49-F238E27FC236}">
                <a16:creationId xmlns:a16="http://schemas.microsoft.com/office/drawing/2014/main" id="{E2D0C494-F7F2-4C0D-AEEE-7DF52BE0AC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336558" y="4240837"/>
            <a:ext cx="413068" cy="6221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Free Bird Flamingo vector and picture">
            <a:extLst>
              <a:ext uri="{FF2B5EF4-FFF2-40B4-BE49-F238E27FC236}">
                <a16:creationId xmlns:a16="http://schemas.microsoft.com/office/drawing/2014/main" id="{E6AB97A2-15ED-4FDC-A5E3-F1844B3C00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9231" y="3660996"/>
            <a:ext cx="383201" cy="53431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193FAA2-DB9A-4CCE-AA89-EEA2D5174B44}"/>
              </a:ext>
            </a:extLst>
          </p:cNvPr>
          <p:cNvSpPr txBox="1"/>
          <p:nvPr/>
        </p:nvSpPr>
        <p:spPr>
          <a:xfrm>
            <a:off x="10014749" y="3754064"/>
            <a:ext cx="175400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f_ _ _ 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4CEC1B96-49F9-420B-8CF5-2A686C6E1F17}"/>
              </a:ext>
            </a:extLst>
          </p:cNvPr>
          <p:cNvSpPr txBox="1"/>
          <p:nvPr/>
        </p:nvSpPr>
        <p:spPr>
          <a:xfrm>
            <a:off x="10014749" y="4328620"/>
            <a:ext cx="223811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p_ _ _ _ _ _e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BFCCEF0A-ED58-4CDB-B0E8-369FCC423F2A}"/>
              </a:ext>
            </a:extLst>
          </p:cNvPr>
          <p:cNvSpPr txBox="1"/>
          <p:nvPr/>
        </p:nvSpPr>
        <p:spPr>
          <a:xfrm>
            <a:off x="10014749" y="4919258"/>
            <a:ext cx="19591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p_ _ _ _ _e</a:t>
            </a:r>
          </a:p>
        </p:txBody>
      </p:sp>
      <p:sp>
        <p:nvSpPr>
          <p:cNvPr id="28" name="TextBox 27">
            <a:extLst>
              <a:ext uri="{FF2B5EF4-FFF2-40B4-BE49-F238E27FC236}">
                <a16:creationId xmlns:a16="http://schemas.microsoft.com/office/drawing/2014/main" id="{A1181715-F93D-4788-A2B4-C978CB1F65BE}"/>
              </a:ext>
            </a:extLst>
          </p:cNvPr>
          <p:cNvSpPr txBox="1"/>
          <p:nvPr/>
        </p:nvSpPr>
        <p:spPr>
          <a:xfrm>
            <a:off x="10067842" y="5532268"/>
            <a:ext cx="19591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b_ _ _ _ _e</a:t>
            </a:r>
          </a:p>
        </p:txBody>
      </p:sp>
      <p:pic>
        <p:nvPicPr>
          <p:cNvPr id="29" name="Picture 12" descr="Free Whale Blue vector and picture">
            <a:extLst>
              <a:ext uri="{FF2B5EF4-FFF2-40B4-BE49-F238E27FC236}">
                <a16:creationId xmlns:a16="http://schemas.microsoft.com/office/drawing/2014/main" id="{3B7D189D-6744-4B69-B8DC-B6FC2402B5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8459" y="5646135"/>
            <a:ext cx="869047" cy="4847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ree Black Panther Panther illustration and picture">
            <a:extLst>
              <a:ext uri="{FF2B5EF4-FFF2-40B4-BE49-F238E27FC236}">
                <a16:creationId xmlns:a16="http://schemas.microsoft.com/office/drawing/2014/main" id="{B9AF03D3-B049-4054-A9FD-92E2737794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23766" y="787719"/>
            <a:ext cx="308255" cy="46431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ree Watercolor Paint illustration and picture">
            <a:extLst>
              <a:ext uri="{FF2B5EF4-FFF2-40B4-BE49-F238E27FC236}">
                <a16:creationId xmlns:a16="http://schemas.microsoft.com/office/drawing/2014/main" id="{83ABC548-E039-43AB-823F-8DF98B7B224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l="20067" t="8345" r="52049" b="71915"/>
          <a:stretch/>
        </p:blipFill>
        <p:spPr bwMode="auto">
          <a:xfrm>
            <a:off x="2346498" y="913308"/>
            <a:ext cx="375937" cy="376468"/>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A4483BDC-7A30-4854-BCF6-8834276080EC}"/>
              </a:ext>
            </a:extLst>
          </p:cNvPr>
          <p:cNvGrpSpPr/>
          <p:nvPr/>
        </p:nvGrpSpPr>
        <p:grpSpPr>
          <a:xfrm>
            <a:off x="3515831" y="1206516"/>
            <a:ext cx="340043" cy="435683"/>
            <a:chOff x="-1960772" y="2871756"/>
            <a:chExt cx="2048141" cy="1778852"/>
          </a:xfrm>
        </p:grpSpPr>
        <p:sp>
          <p:nvSpPr>
            <p:cNvPr id="33" name="Cloud 32">
              <a:extLst>
                <a:ext uri="{FF2B5EF4-FFF2-40B4-BE49-F238E27FC236}">
                  <a16:creationId xmlns:a16="http://schemas.microsoft.com/office/drawing/2014/main" id="{27A6E630-4F09-4D66-84E6-DB101CABC444}"/>
                </a:ext>
              </a:extLst>
            </p:cNvPr>
            <p:cNvSpPr/>
            <p:nvPr/>
          </p:nvSpPr>
          <p:spPr>
            <a:xfrm>
              <a:off x="-1078507" y="2980148"/>
              <a:ext cx="355699" cy="26223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34" name="Picture 33">
              <a:extLst>
                <a:ext uri="{FF2B5EF4-FFF2-40B4-BE49-F238E27FC236}">
                  <a16:creationId xmlns:a16="http://schemas.microsoft.com/office/drawing/2014/main" id="{C27A5A59-7989-467F-8AE0-E8D810E2146D}"/>
                </a:ext>
              </a:extLst>
            </p:cNvPr>
            <p:cNvPicPr>
              <a:picLocks noChangeAspect="1"/>
            </p:cNvPicPr>
            <p:nvPr/>
          </p:nvPicPr>
          <p:blipFill rotWithShape="1">
            <a:blip r:embed="rId13">
              <a:clrChange>
                <a:clrFrom>
                  <a:srgbClr val="FFFFFF"/>
                </a:clrFrom>
                <a:clrTo>
                  <a:srgbClr val="FFFFFF">
                    <a:alpha val="0"/>
                  </a:srgbClr>
                </a:clrTo>
              </a:clrChange>
            </a:blip>
            <a:srcRect r="53354"/>
            <a:stretch/>
          </p:blipFill>
          <p:spPr>
            <a:xfrm>
              <a:off x="-423637" y="3637132"/>
              <a:ext cx="292901" cy="733831"/>
            </a:xfrm>
            <a:prstGeom prst="rect">
              <a:avLst/>
            </a:prstGeom>
          </p:spPr>
        </p:pic>
        <p:pic>
          <p:nvPicPr>
            <p:cNvPr id="36" name="Picture 35">
              <a:extLst>
                <a:ext uri="{FF2B5EF4-FFF2-40B4-BE49-F238E27FC236}">
                  <a16:creationId xmlns:a16="http://schemas.microsoft.com/office/drawing/2014/main" id="{751CD12F-AC23-4C2D-BB92-7F9EA2F9534C}"/>
                </a:ext>
              </a:extLst>
            </p:cNvPr>
            <p:cNvPicPr>
              <a:picLocks noChangeAspect="1"/>
            </p:cNvPicPr>
            <p:nvPr/>
          </p:nvPicPr>
          <p:blipFill rotWithShape="1">
            <a:blip r:embed="rId14">
              <a:clrChange>
                <a:clrFrom>
                  <a:srgbClr val="FFFFFF"/>
                </a:clrFrom>
                <a:clrTo>
                  <a:srgbClr val="FFFFFF">
                    <a:alpha val="0"/>
                  </a:srgbClr>
                </a:clrTo>
              </a:clrChange>
            </a:blip>
            <a:srcRect b="48341"/>
            <a:stretch/>
          </p:blipFill>
          <p:spPr>
            <a:xfrm>
              <a:off x="-1960772" y="2871756"/>
              <a:ext cx="2048141" cy="1573021"/>
            </a:xfrm>
            <a:prstGeom prst="ellipse">
              <a:avLst/>
            </a:prstGeom>
          </p:spPr>
        </p:pic>
        <p:pic>
          <p:nvPicPr>
            <p:cNvPr id="37" name="Picture 36">
              <a:extLst>
                <a:ext uri="{FF2B5EF4-FFF2-40B4-BE49-F238E27FC236}">
                  <a16:creationId xmlns:a16="http://schemas.microsoft.com/office/drawing/2014/main" id="{16F4E444-A45E-4C1F-981D-46EE10B6338A}"/>
                </a:ext>
              </a:extLst>
            </p:cNvPr>
            <p:cNvPicPr>
              <a:picLocks noChangeAspect="1"/>
            </p:cNvPicPr>
            <p:nvPr/>
          </p:nvPicPr>
          <p:blipFill>
            <a:blip r:embed="rId15"/>
            <a:stretch>
              <a:fillRect/>
            </a:stretch>
          </p:blipFill>
          <p:spPr>
            <a:xfrm>
              <a:off x="-1760443" y="4071880"/>
              <a:ext cx="823741" cy="578728"/>
            </a:xfrm>
            <a:prstGeom prst="rect">
              <a:avLst/>
            </a:prstGeom>
          </p:spPr>
        </p:pic>
      </p:grpSp>
      <p:pic>
        <p:nvPicPr>
          <p:cNvPr id="38" name="Picture 37">
            <a:extLst>
              <a:ext uri="{FF2B5EF4-FFF2-40B4-BE49-F238E27FC236}">
                <a16:creationId xmlns:a16="http://schemas.microsoft.com/office/drawing/2014/main" id="{EDC0E5BE-23B2-4638-91AA-2613D7BF94FC}"/>
              </a:ext>
            </a:extLst>
          </p:cNvPr>
          <p:cNvPicPr>
            <a:picLocks noChangeAspect="1"/>
          </p:cNvPicPr>
          <p:nvPr/>
        </p:nvPicPr>
        <p:blipFill>
          <a:blip r:embed="rId16"/>
          <a:stretch>
            <a:fillRect/>
          </a:stretch>
        </p:blipFill>
        <p:spPr>
          <a:xfrm flipH="1">
            <a:off x="2089405" y="1252036"/>
            <a:ext cx="287415" cy="304933"/>
          </a:xfrm>
          <a:prstGeom prst="rect">
            <a:avLst/>
          </a:prstGeom>
        </p:spPr>
      </p:pic>
      <p:pic>
        <p:nvPicPr>
          <p:cNvPr id="4" name="Picture 3" descr="A group of kids standing next to a sign&#10;&#10;Description automatically generated">
            <a:extLst>
              <a:ext uri="{FF2B5EF4-FFF2-40B4-BE49-F238E27FC236}">
                <a16:creationId xmlns:a16="http://schemas.microsoft.com/office/drawing/2014/main" id="{0511C35F-6D3E-4CFA-B00D-0B4DCD58B81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58697" y="1821427"/>
            <a:ext cx="407562" cy="304236"/>
          </a:xfrm>
          <a:prstGeom prst="rect">
            <a:avLst/>
          </a:prstGeom>
        </p:spPr>
      </p:pic>
      <p:pic>
        <p:nvPicPr>
          <p:cNvPr id="5" name="Picture 4">
            <a:extLst>
              <a:ext uri="{FF2B5EF4-FFF2-40B4-BE49-F238E27FC236}">
                <a16:creationId xmlns:a16="http://schemas.microsoft.com/office/drawing/2014/main" id="{C5357902-04CC-47EC-A1BC-2E897FD4E74F}"/>
              </a:ext>
            </a:extLst>
          </p:cNvPr>
          <p:cNvPicPr>
            <a:picLocks noChangeAspect="1"/>
          </p:cNvPicPr>
          <p:nvPr/>
        </p:nvPicPr>
        <p:blipFill>
          <a:blip r:embed="rId18"/>
          <a:stretch>
            <a:fillRect/>
          </a:stretch>
        </p:blipFill>
        <p:spPr>
          <a:xfrm>
            <a:off x="1058697" y="2560258"/>
            <a:ext cx="296895" cy="409998"/>
          </a:xfrm>
          <a:prstGeom prst="rect">
            <a:avLst/>
          </a:prstGeom>
        </p:spPr>
      </p:pic>
      <p:sp>
        <p:nvSpPr>
          <p:cNvPr id="39" name="Cloud 38">
            <a:extLst>
              <a:ext uri="{FF2B5EF4-FFF2-40B4-BE49-F238E27FC236}">
                <a16:creationId xmlns:a16="http://schemas.microsoft.com/office/drawing/2014/main" id="{C58361AC-95A8-4734-8227-3A7609BC031B}"/>
              </a:ext>
            </a:extLst>
          </p:cNvPr>
          <p:cNvSpPr/>
          <p:nvPr/>
        </p:nvSpPr>
        <p:spPr>
          <a:xfrm>
            <a:off x="3122004" y="2618461"/>
            <a:ext cx="296895" cy="282474"/>
          </a:xfrm>
          <a:prstGeom prst="cloud">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descr="A group of kids standing in front of a yellow rectangle&#10;&#10;Description automatically generated">
            <a:extLst>
              <a:ext uri="{FF2B5EF4-FFF2-40B4-BE49-F238E27FC236}">
                <a16:creationId xmlns:a16="http://schemas.microsoft.com/office/drawing/2014/main" id="{49A5888E-D71A-43FC-9FE2-0A3771F6F51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97994" y="2900935"/>
            <a:ext cx="404883" cy="300138"/>
          </a:xfrm>
          <a:prstGeom prst="rect">
            <a:avLst/>
          </a:prstGeom>
        </p:spPr>
      </p:pic>
      <p:pic>
        <p:nvPicPr>
          <p:cNvPr id="42" name="Picture 2" descr="Free Watercolor Paint illustration and picture">
            <a:extLst>
              <a:ext uri="{FF2B5EF4-FFF2-40B4-BE49-F238E27FC236}">
                <a16:creationId xmlns:a16="http://schemas.microsoft.com/office/drawing/2014/main" id="{CC2D46D9-8CE5-4728-9FE2-1638160DECB2}"/>
              </a:ext>
            </a:extLst>
          </p:cNvPr>
          <p:cNvPicPr>
            <a:picLocks noChangeAspect="1" noChangeArrowheads="1"/>
          </p:cNvPicPr>
          <p:nvPr/>
        </p:nvPicPr>
        <p:blipFill rotWithShape="1">
          <a:blip r:embed="rId20">
            <a:lum bright="70000" contrast="-70000"/>
            <a:extLst>
              <a:ext uri="{28A0092B-C50C-407E-A947-70E740481C1C}">
                <a14:useLocalDpi xmlns:a14="http://schemas.microsoft.com/office/drawing/2010/main" val="0"/>
              </a:ext>
            </a:extLst>
          </a:blip>
          <a:srcRect l="17585" t="27532" r="54531" b="52728"/>
          <a:stretch/>
        </p:blipFill>
        <p:spPr bwMode="auto">
          <a:xfrm>
            <a:off x="1197994" y="3472483"/>
            <a:ext cx="310610" cy="31104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Free Watercolor Paint illustration and picture">
            <a:extLst>
              <a:ext uri="{FF2B5EF4-FFF2-40B4-BE49-F238E27FC236}">
                <a16:creationId xmlns:a16="http://schemas.microsoft.com/office/drawing/2014/main" id="{BE63E064-B878-4226-9B27-7A7D8E89DE00}"/>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20067" t="8345" r="52049" b="71915"/>
          <a:stretch/>
        </p:blipFill>
        <p:spPr bwMode="auto">
          <a:xfrm>
            <a:off x="4883022" y="3795906"/>
            <a:ext cx="448364" cy="44899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A cartoon of a purple ball&#10;&#10;Description automatically generated">
            <a:extLst>
              <a:ext uri="{FF2B5EF4-FFF2-40B4-BE49-F238E27FC236}">
                <a16:creationId xmlns:a16="http://schemas.microsoft.com/office/drawing/2014/main" id="{CE06E3B6-6D3C-4328-93CA-9B0B7406BAF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88363" y="4240052"/>
            <a:ext cx="348110" cy="277736"/>
          </a:xfrm>
          <a:prstGeom prst="rect">
            <a:avLst/>
          </a:prstGeom>
        </p:spPr>
      </p:pic>
      <p:pic>
        <p:nvPicPr>
          <p:cNvPr id="46" name="Picture 45" descr="A group of kids standing next to a sign&#10;&#10;Description automatically generated">
            <a:extLst>
              <a:ext uri="{FF2B5EF4-FFF2-40B4-BE49-F238E27FC236}">
                <a16:creationId xmlns:a16="http://schemas.microsoft.com/office/drawing/2014/main" id="{3E39BEFF-C195-49A7-991F-7CB91B06C45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99642" y="4484158"/>
            <a:ext cx="407562" cy="304236"/>
          </a:xfrm>
          <a:prstGeom prst="rect">
            <a:avLst/>
          </a:prstGeom>
        </p:spPr>
      </p:pic>
      <p:pic>
        <p:nvPicPr>
          <p:cNvPr id="48" name="Picture 47" descr="A cartoon of a face holding a sign&#10;&#10;Description automatically generated">
            <a:extLst>
              <a:ext uri="{FF2B5EF4-FFF2-40B4-BE49-F238E27FC236}">
                <a16:creationId xmlns:a16="http://schemas.microsoft.com/office/drawing/2014/main" id="{471034BE-2663-4605-9D8E-0144DA4BEFD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973932" y="5344863"/>
            <a:ext cx="266543" cy="340998"/>
          </a:xfrm>
          <a:prstGeom prst="rect">
            <a:avLst/>
          </a:prstGeom>
        </p:spPr>
      </p:pic>
    </p:spTree>
    <p:extLst>
      <p:ext uri="{BB962C8B-B14F-4D97-AF65-F5344CB8AC3E}">
        <p14:creationId xmlns:p14="http://schemas.microsoft.com/office/powerpoint/2010/main" val="3217149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 name="Picture 11" descr="Icon&#10;&#10;Description automatically generated">
            <a:extLst>
              <a:ext uri="{FF2B5EF4-FFF2-40B4-BE49-F238E27FC236}">
                <a16:creationId xmlns:a16="http://schemas.microsoft.com/office/drawing/2014/main" id="{F029CF94-BF7B-4F92-BB40-98BB42D5C41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13" name="Title 2">
            <a:extLst>
              <a:ext uri="{FF2B5EF4-FFF2-40B4-BE49-F238E27FC236}">
                <a16:creationId xmlns:a16="http://schemas.microsoft.com/office/drawing/2014/main" id="{158A2613-504C-478A-9F0C-0A8D76055F2D}"/>
              </a:ext>
            </a:extLst>
          </p:cNvPr>
          <p:cNvSpPr txBox="1">
            <a:spLocks/>
          </p:cNvSpPr>
          <p:nvPr/>
        </p:nvSpPr>
        <p:spPr>
          <a:xfrm>
            <a:off x="11315774" y="1033981"/>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a:solidFill>
                  <a:schemeClr val="bg1"/>
                </a:solidFill>
                <a:latin typeface="Century Gothic" panose="020B0502020202020204" pitchFamily="34" charset="0"/>
              </a:rPr>
              <a:t>lire</a:t>
            </a:r>
          </a:p>
        </p:txBody>
      </p:sp>
      <p:sp>
        <p:nvSpPr>
          <p:cNvPr id="14" name="Title 2">
            <a:extLst>
              <a:ext uri="{FF2B5EF4-FFF2-40B4-BE49-F238E27FC236}">
                <a16:creationId xmlns:a16="http://schemas.microsoft.com/office/drawing/2014/main" id="{192B1D1A-CC72-4F8E-B810-ABD028B80C51}"/>
              </a:ext>
            </a:extLst>
          </p:cNvPr>
          <p:cNvSpPr txBox="1">
            <a:spLocks/>
          </p:cNvSpPr>
          <p:nvPr/>
        </p:nvSpPr>
        <p:spPr>
          <a:xfrm>
            <a:off x="11175371" y="2560258"/>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15" name="Picture 14" descr="Icon&#10;&#10;Description automatically generated">
            <a:extLst>
              <a:ext uri="{FF2B5EF4-FFF2-40B4-BE49-F238E27FC236}">
                <a16:creationId xmlns:a16="http://schemas.microsoft.com/office/drawing/2014/main" id="{C39DA2A5-C8B1-48BD-915C-5D46E66CD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527" y="1482140"/>
            <a:ext cx="1098163" cy="1101542"/>
          </a:xfrm>
          <a:prstGeom prst="rect">
            <a:avLst/>
          </a:prstGeom>
        </p:spPr>
      </p:pic>
      <p:pic>
        <p:nvPicPr>
          <p:cNvPr id="16" name="Graphic 15" descr="Teacher">
            <a:extLst>
              <a:ext uri="{FF2B5EF4-FFF2-40B4-BE49-F238E27FC236}">
                <a16:creationId xmlns:a16="http://schemas.microsoft.com/office/drawing/2014/main" id="{BDBB86D3-C312-4912-B906-7DA8481082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1453" y="0"/>
            <a:ext cx="914400" cy="914400"/>
          </a:xfrm>
          <a:prstGeom prst="rect">
            <a:avLst/>
          </a:prstGeom>
        </p:spPr>
      </p:pic>
      <p:sp>
        <p:nvSpPr>
          <p:cNvPr id="17" name="Speech Bubble: Rectangle with Corners Rounded 16">
            <a:extLst>
              <a:ext uri="{FF2B5EF4-FFF2-40B4-BE49-F238E27FC236}">
                <a16:creationId xmlns:a16="http://schemas.microsoft.com/office/drawing/2014/main" id="{B972FE29-A288-4F74-AC3E-EF7FA7CE7098}"/>
              </a:ext>
            </a:extLst>
          </p:cNvPr>
          <p:cNvSpPr/>
          <p:nvPr/>
        </p:nvSpPr>
        <p:spPr>
          <a:xfrm>
            <a:off x="3685854" y="124576"/>
            <a:ext cx="7513130" cy="508626"/>
          </a:xfrm>
          <a:prstGeom prst="wedgeRoundRectCallout">
            <a:avLst>
              <a:gd name="adj1" fmla="val -53990"/>
              <a:gd name="adj2" fmla="val 1609"/>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Les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réponses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F7C7508D-4D8A-42CE-9552-48AA6C13F966}"/>
              </a:ext>
            </a:extLst>
          </p:cNvPr>
          <p:cNvSpPr txBox="1"/>
          <p:nvPr/>
        </p:nvSpPr>
        <p:spPr>
          <a:xfrm>
            <a:off x="123171" y="983721"/>
            <a:ext cx="6294562" cy="3693319"/>
          </a:xfrm>
          <a:prstGeom prst="rect">
            <a:avLst/>
          </a:prstGeom>
          <a:solidFill>
            <a:srgbClr val="EFF9FB"/>
          </a:solidFill>
        </p:spPr>
        <p:txBody>
          <a:bodyPr wrap="square" rtlCol="0">
            <a:spAutoFit/>
          </a:bodyPr>
          <a:lstStyle/>
          <a:p>
            <a:pPr lvl="0">
              <a:defRPr/>
            </a:pPr>
            <a:r>
              <a:rPr lang="fr-FR" dirty="0">
                <a:solidFill>
                  <a:srgbClr val="002060"/>
                </a:solidFill>
                <a:latin typeface="Century Gothic" panose="020B0502020202020204" pitchFamily="34" charset="0"/>
              </a:rPr>
              <a:t>La __________ est _______ comme le charbon.</a:t>
            </a:r>
          </a:p>
          <a:p>
            <a:pPr lvl="0">
              <a:defRPr/>
            </a:pPr>
            <a:r>
              <a:rPr lang="fr-FR" dirty="0">
                <a:solidFill>
                  <a:srgbClr val="002060"/>
                </a:solidFill>
                <a:latin typeface="Century Gothic" panose="020B0502020202020204" pitchFamily="34" charset="0"/>
              </a:rPr>
              <a:t>Quand elle a _________ ou __________,</a:t>
            </a:r>
          </a:p>
          <a:p>
            <a:pPr lvl="0">
              <a:defRPr/>
            </a:pPr>
            <a:r>
              <a:rPr lang="fr-FR" dirty="0">
                <a:solidFill>
                  <a:srgbClr val="002060"/>
                </a:solidFill>
                <a:latin typeface="Century Gothic" panose="020B0502020202020204" pitchFamily="34" charset="0"/>
              </a:rPr>
              <a:t>sa couleur ne change pas,</a:t>
            </a:r>
          </a:p>
          <a:p>
            <a:pPr lvl="0">
              <a:defRPr/>
            </a:pPr>
            <a:r>
              <a:rPr lang="fr-FR" dirty="0">
                <a:solidFill>
                  <a:srgbClr val="002060"/>
                </a:solidFill>
                <a:latin typeface="Century Gothic" panose="020B0502020202020204" pitchFamily="34" charset="0"/>
              </a:rPr>
              <a:t>mais ________ est rapide comme un avion </a:t>
            </a:r>
            <a:r>
              <a:rPr lang="en-GB" dirty="0">
                <a:solidFill>
                  <a:srgbClr val="002060"/>
                </a:solidFill>
                <a:latin typeface="Century Gothic" panose="020B0502020202020204" pitchFamily="34" charset="0"/>
              </a:rPr>
              <a:t>🛫</a:t>
            </a:r>
            <a:r>
              <a:rPr lang="fr-FR" dirty="0">
                <a:solidFill>
                  <a:srgbClr val="002060"/>
                </a:solidFill>
                <a:latin typeface="Century Gothic" panose="020B0502020202020204" pitchFamily="34" charset="0"/>
              </a:rPr>
              <a:t>.</a:t>
            </a:r>
          </a:p>
          <a:p>
            <a:pPr lvl="0">
              <a:defRPr/>
            </a:pPr>
            <a:r>
              <a:rPr lang="fr-FR" dirty="0">
                <a:solidFill>
                  <a:srgbClr val="002060"/>
                </a:solidFill>
                <a:latin typeface="Century Gothic" panose="020B0502020202020204" pitchFamily="34" charset="0"/>
              </a:rPr>
              <a:t>La panthère est __________ et ______________.</a:t>
            </a:r>
          </a:p>
          <a:p>
            <a:pPr lvl="0">
              <a:defRPr/>
            </a:pPr>
            <a:endParaRPr lang="fr-FR" dirty="0">
              <a:solidFill>
                <a:srgbClr val="002060"/>
              </a:solidFill>
              <a:latin typeface="Century Gothic" panose="020B0502020202020204" pitchFamily="34" charset="0"/>
            </a:endParaRPr>
          </a:p>
          <a:p>
            <a:pPr lvl="0">
              <a:defRPr/>
            </a:pPr>
            <a:r>
              <a:rPr lang="fr-FR" dirty="0">
                <a:solidFill>
                  <a:srgbClr val="002060"/>
                </a:solidFill>
                <a:latin typeface="Century Gothic" panose="020B0502020202020204" pitchFamily="34" charset="0"/>
              </a:rPr>
              <a:t>Le _____________ est  ________________,</a:t>
            </a:r>
          </a:p>
          <a:p>
            <a:pPr lvl="0">
              <a:defRPr/>
            </a:pPr>
            <a:r>
              <a:rPr lang="fr-FR" dirty="0">
                <a:solidFill>
                  <a:srgbClr val="002060"/>
                </a:solidFill>
                <a:latin typeface="Century Gothic" panose="020B0502020202020204" pitchFamily="34" charset="0"/>
              </a:rPr>
              <a:t>quand ______ ________ jeune.</a:t>
            </a:r>
          </a:p>
          <a:p>
            <a:pPr lvl="0">
              <a:defRPr/>
            </a:pPr>
            <a:r>
              <a:rPr lang="fr-FR" dirty="0">
                <a:solidFill>
                  <a:srgbClr val="002060"/>
                </a:solidFill>
                <a:latin typeface="Century Gothic" panose="020B0502020202020204" pitchFamily="34" charset="0"/>
              </a:rPr>
              <a:t>Mais à certaines heures</a:t>
            </a:r>
          </a:p>
          <a:p>
            <a:pPr lvl="0">
              <a:defRPr/>
            </a:pPr>
            <a:r>
              <a:rPr lang="fr-FR" dirty="0">
                <a:solidFill>
                  <a:srgbClr val="002060"/>
                </a:solidFill>
                <a:latin typeface="Century Gothic" panose="020B0502020202020204" pitchFamily="34" charset="0"/>
              </a:rPr>
              <a:t>il est __________ comme une fleur.</a:t>
            </a:r>
          </a:p>
          <a:p>
            <a:pPr lvl="0">
              <a:defRPr/>
            </a:pPr>
            <a:r>
              <a:rPr lang="fr-FR" dirty="0">
                <a:solidFill>
                  <a:srgbClr val="002060"/>
                </a:solidFill>
                <a:latin typeface="Century Gothic" panose="020B0502020202020204" pitchFamily="34" charset="0"/>
              </a:rPr>
              <a:t>Comme la panthère,</a:t>
            </a:r>
          </a:p>
          <a:p>
            <a:pPr lvl="0">
              <a:defRPr/>
            </a:pPr>
            <a:r>
              <a:rPr lang="fr-FR" dirty="0">
                <a:solidFill>
                  <a:srgbClr val="002060"/>
                </a:solidFill>
                <a:latin typeface="Century Gothic" panose="020B0502020202020204" pitchFamily="34" charset="0"/>
              </a:rPr>
              <a:t>le flamant _____ unique et </a:t>
            </a:r>
          </a:p>
          <a:p>
            <a:pPr lvl="0">
              <a:defRPr/>
            </a:pPr>
            <a:r>
              <a:rPr lang="fr-FR" dirty="0">
                <a:solidFill>
                  <a:srgbClr val="002060"/>
                </a:solidFill>
                <a:latin typeface="Century Gothic" panose="020B0502020202020204" pitchFamily="34" charset="0"/>
              </a:rPr>
              <a:t>spécial.</a:t>
            </a:r>
          </a:p>
        </p:txBody>
      </p:sp>
      <p:sp>
        <p:nvSpPr>
          <p:cNvPr id="19" name="TextBox 18">
            <a:extLst>
              <a:ext uri="{FF2B5EF4-FFF2-40B4-BE49-F238E27FC236}">
                <a16:creationId xmlns:a16="http://schemas.microsoft.com/office/drawing/2014/main" id="{B9522B37-39BB-42E1-97B1-11AADFCBC419}"/>
              </a:ext>
            </a:extLst>
          </p:cNvPr>
          <p:cNvSpPr txBox="1"/>
          <p:nvPr/>
        </p:nvSpPr>
        <p:spPr>
          <a:xfrm>
            <a:off x="3307835" y="3907260"/>
            <a:ext cx="6272159" cy="1477328"/>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baleine 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 __________ comme un bus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Parce qu’_______ ________super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nage dans la mer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baleine bleue est ____________ ____ _____________.</a:t>
            </a:r>
          </a:p>
        </p:txBody>
      </p:sp>
      <p:sp>
        <p:nvSpPr>
          <p:cNvPr id="20" name="TextBox 19">
            <a:extLst>
              <a:ext uri="{FF2B5EF4-FFF2-40B4-BE49-F238E27FC236}">
                <a16:creationId xmlns:a16="http://schemas.microsoft.com/office/drawing/2014/main" id="{6865E928-71C0-4137-8AE3-6FCB47D16F60}"/>
              </a:ext>
            </a:extLst>
          </p:cNvPr>
          <p:cNvSpPr txBox="1"/>
          <p:nvPr/>
        </p:nvSpPr>
        <p:spPr>
          <a:xfrm>
            <a:off x="3307834" y="5380672"/>
            <a:ext cx="6272159" cy="1477328"/>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pieuvre est __________ comme un ours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______ ses huit bras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__________cœurs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pieuvre __________ 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unique et spéciale.</a:t>
            </a:r>
            <a:endParaRPr lang="en-GB" dirty="0"/>
          </a:p>
        </p:txBody>
      </p:sp>
      <p:graphicFrame>
        <p:nvGraphicFramePr>
          <p:cNvPr id="21" name="Table 18">
            <a:extLst>
              <a:ext uri="{FF2B5EF4-FFF2-40B4-BE49-F238E27FC236}">
                <a16:creationId xmlns:a16="http://schemas.microsoft.com/office/drawing/2014/main" id="{2B618F5E-0C01-45B3-9E2C-32784AD09BA7}"/>
              </a:ext>
            </a:extLst>
          </p:cNvPr>
          <p:cNvGraphicFramePr>
            <a:graphicFrameLocks noGrp="1"/>
          </p:cNvGraphicFramePr>
          <p:nvPr/>
        </p:nvGraphicFramePr>
        <p:xfrm>
          <a:off x="9222625" y="3652513"/>
          <a:ext cx="2964500" cy="2493572"/>
        </p:xfrm>
        <a:graphic>
          <a:graphicData uri="http://schemas.openxmlformats.org/drawingml/2006/table">
            <a:tbl>
              <a:tblPr firstRow="1" bandRow="1"/>
              <a:tblGrid>
                <a:gridCol w="786526">
                  <a:extLst>
                    <a:ext uri="{9D8B030D-6E8A-4147-A177-3AD203B41FA5}">
                      <a16:colId xmlns:a16="http://schemas.microsoft.com/office/drawing/2014/main" val="1481774429"/>
                    </a:ext>
                  </a:extLst>
                </a:gridCol>
                <a:gridCol w="2177974">
                  <a:extLst>
                    <a:ext uri="{9D8B030D-6E8A-4147-A177-3AD203B41FA5}">
                      <a16:colId xmlns:a16="http://schemas.microsoft.com/office/drawing/2014/main" val="1133128579"/>
                    </a:ext>
                  </a:extLst>
                </a:gridCol>
              </a:tblGrid>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3187684040"/>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1313250316"/>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2874777387"/>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1930426305"/>
                  </a:ext>
                </a:extLst>
              </a:tr>
            </a:tbl>
          </a:graphicData>
        </a:graphic>
      </p:graphicFrame>
      <p:pic>
        <p:nvPicPr>
          <p:cNvPr id="22" name="Picture 14" descr="Free Cartoon Octopus vector and picture">
            <a:extLst>
              <a:ext uri="{FF2B5EF4-FFF2-40B4-BE49-F238E27FC236}">
                <a16:creationId xmlns:a16="http://schemas.microsoft.com/office/drawing/2014/main" id="{67AEB187-6552-4848-87E7-E9B8E97790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8459" y="4996696"/>
            <a:ext cx="687700" cy="5157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ree Black Panther Panther illustration and picture">
            <a:extLst>
              <a:ext uri="{FF2B5EF4-FFF2-40B4-BE49-F238E27FC236}">
                <a16:creationId xmlns:a16="http://schemas.microsoft.com/office/drawing/2014/main" id="{E2D0C494-F7F2-4C0D-AEEE-7DF52BE0AC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336558" y="4240837"/>
            <a:ext cx="413068" cy="6221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Free Bird Flamingo vector and picture">
            <a:extLst>
              <a:ext uri="{FF2B5EF4-FFF2-40B4-BE49-F238E27FC236}">
                <a16:creationId xmlns:a16="http://schemas.microsoft.com/office/drawing/2014/main" id="{E6AB97A2-15ED-4FDC-A5E3-F1844B3C00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9231" y="3660996"/>
            <a:ext cx="383201" cy="53431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193FAA2-DB9A-4CCE-AA89-EEA2D5174B44}"/>
              </a:ext>
            </a:extLst>
          </p:cNvPr>
          <p:cNvSpPr txBox="1"/>
          <p:nvPr/>
        </p:nvSpPr>
        <p:spPr>
          <a:xfrm>
            <a:off x="10014749" y="3754064"/>
            <a:ext cx="175400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f_ _ _ 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4CEC1B96-49F9-420B-8CF5-2A686C6E1F17}"/>
              </a:ext>
            </a:extLst>
          </p:cNvPr>
          <p:cNvSpPr txBox="1"/>
          <p:nvPr/>
        </p:nvSpPr>
        <p:spPr>
          <a:xfrm>
            <a:off x="10014749" y="4328620"/>
            <a:ext cx="223811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p_ _ _ _ _ _e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BFCCEF0A-ED58-4CDB-B0E8-369FCC423F2A}"/>
              </a:ext>
            </a:extLst>
          </p:cNvPr>
          <p:cNvSpPr txBox="1"/>
          <p:nvPr/>
        </p:nvSpPr>
        <p:spPr>
          <a:xfrm>
            <a:off x="10014749" y="4919258"/>
            <a:ext cx="19591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p_ _ _ _ _e</a:t>
            </a:r>
          </a:p>
        </p:txBody>
      </p:sp>
      <p:sp>
        <p:nvSpPr>
          <p:cNvPr id="28" name="TextBox 27">
            <a:extLst>
              <a:ext uri="{FF2B5EF4-FFF2-40B4-BE49-F238E27FC236}">
                <a16:creationId xmlns:a16="http://schemas.microsoft.com/office/drawing/2014/main" id="{A1181715-F93D-4788-A2B4-C978CB1F65BE}"/>
              </a:ext>
            </a:extLst>
          </p:cNvPr>
          <p:cNvSpPr txBox="1"/>
          <p:nvPr/>
        </p:nvSpPr>
        <p:spPr>
          <a:xfrm>
            <a:off x="10067842" y="5532268"/>
            <a:ext cx="19591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b_ _ _ _ _e</a:t>
            </a:r>
          </a:p>
        </p:txBody>
      </p:sp>
      <p:pic>
        <p:nvPicPr>
          <p:cNvPr id="29" name="Picture 12" descr="Free Whale Blue vector and picture">
            <a:extLst>
              <a:ext uri="{FF2B5EF4-FFF2-40B4-BE49-F238E27FC236}">
                <a16:creationId xmlns:a16="http://schemas.microsoft.com/office/drawing/2014/main" id="{3B7D189D-6744-4B69-B8DC-B6FC2402B5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8459" y="5646135"/>
            <a:ext cx="869047" cy="484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2DE464-D114-4474-9482-212ACAC99D57}"/>
              </a:ext>
            </a:extLst>
          </p:cNvPr>
          <p:cNvSpPr txBox="1"/>
          <p:nvPr/>
        </p:nvSpPr>
        <p:spPr>
          <a:xfrm>
            <a:off x="485964" y="940185"/>
            <a:ext cx="1336161"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panthère</a:t>
            </a:r>
            <a:endParaRPr lang="en-GB" sz="2000" b="1" dirty="0">
              <a:solidFill>
                <a:srgbClr val="002060"/>
              </a:solidFill>
              <a:latin typeface="Century Gothic" panose="020B0502020202020204" pitchFamily="34" charset="0"/>
            </a:endParaRPr>
          </a:p>
        </p:txBody>
      </p:sp>
      <p:sp>
        <p:nvSpPr>
          <p:cNvPr id="40" name="TextBox 39">
            <a:extLst>
              <a:ext uri="{FF2B5EF4-FFF2-40B4-BE49-F238E27FC236}">
                <a16:creationId xmlns:a16="http://schemas.microsoft.com/office/drawing/2014/main" id="{83F5110E-2582-4F38-A8EC-16D9AD271F1B}"/>
              </a:ext>
            </a:extLst>
          </p:cNvPr>
          <p:cNvSpPr txBox="1"/>
          <p:nvPr/>
        </p:nvSpPr>
        <p:spPr>
          <a:xfrm>
            <a:off x="2103372" y="940185"/>
            <a:ext cx="1336161"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noire</a:t>
            </a:r>
          </a:p>
        </p:txBody>
      </p:sp>
      <p:sp>
        <p:nvSpPr>
          <p:cNvPr id="44" name="TextBox 43">
            <a:extLst>
              <a:ext uri="{FF2B5EF4-FFF2-40B4-BE49-F238E27FC236}">
                <a16:creationId xmlns:a16="http://schemas.microsoft.com/office/drawing/2014/main" id="{EE1B75A6-ADA8-41D1-AC1A-A5036C08F05C}"/>
              </a:ext>
            </a:extLst>
          </p:cNvPr>
          <p:cNvSpPr txBox="1"/>
          <p:nvPr/>
        </p:nvSpPr>
        <p:spPr>
          <a:xfrm>
            <a:off x="1871962" y="1221467"/>
            <a:ext cx="899490"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peur</a:t>
            </a:r>
            <a:endParaRPr lang="en-GB" sz="2000" b="1"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6E6F9754-CB4C-4521-8253-7126525A643C}"/>
              </a:ext>
            </a:extLst>
          </p:cNvPr>
          <p:cNvSpPr txBox="1"/>
          <p:nvPr/>
        </p:nvSpPr>
        <p:spPr>
          <a:xfrm>
            <a:off x="3279032" y="1221467"/>
            <a:ext cx="899490"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froid</a:t>
            </a:r>
            <a:endParaRPr lang="en-GB" sz="2000" b="1" dirty="0">
              <a:solidFill>
                <a:srgbClr val="002060"/>
              </a:solidFill>
              <a:latin typeface="Century Gothic" panose="020B0502020202020204" pitchFamily="34" charset="0"/>
            </a:endParaRPr>
          </a:p>
        </p:txBody>
      </p:sp>
      <p:sp>
        <p:nvSpPr>
          <p:cNvPr id="49" name="TextBox 48">
            <a:extLst>
              <a:ext uri="{FF2B5EF4-FFF2-40B4-BE49-F238E27FC236}">
                <a16:creationId xmlns:a16="http://schemas.microsoft.com/office/drawing/2014/main" id="{8D625C6D-6C78-4C04-8488-4C3FC6997B3B}"/>
              </a:ext>
            </a:extLst>
          </p:cNvPr>
          <p:cNvSpPr txBox="1"/>
          <p:nvPr/>
        </p:nvSpPr>
        <p:spPr>
          <a:xfrm>
            <a:off x="865768" y="1717045"/>
            <a:ext cx="899490"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elle</a:t>
            </a:r>
            <a:endParaRPr lang="en-GB" sz="2000" b="1" dirty="0">
              <a:solidFill>
                <a:srgbClr val="002060"/>
              </a:solidFill>
              <a:latin typeface="Century Gothic" panose="020B0502020202020204" pitchFamily="34" charset="0"/>
            </a:endParaRPr>
          </a:p>
        </p:txBody>
      </p:sp>
      <p:sp>
        <p:nvSpPr>
          <p:cNvPr id="50" name="TextBox 49">
            <a:extLst>
              <a:ext uri="{FF2B5EF4-FFF2-40B4-BE49-F238E27FC236}">
                <a16:creationId xmlns:a16="http://schemas.microsoft.com/office/drawing/2014/main" id="{A266D030-CF65-41AB-A962-F3D162DB20C7}"/>
              </a:ext>
            </a:extLst>
          </p:cNvPr>
          <p:cNvSpPr txBox="1"/>
          <p:nvPr/>
        </p:nvSpPr>
        <p:spPr>
          <a:xfrm>
            <a:off x="2117638" y="2042021"/>
            <a:ext cx="1161394"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unique</a:t>
            </a:r>
          </a:p>
        </p:txBody>
      </p:sp>
      <p:sp>
        <p:nvSpPr>
          <p:cNvPr id="51" name="TextBox 50">
            <a:extLst>
              <a:ext uri="{FF2B5EF4-FFF2-40B4-BE49-F238E27FC236}">
                <a16:creationId xmlns:a16="http://schemas.microsoft.com/office/drawing/2014/main" id="{5BF761A8-5A9A-4F9E-A95E-654EDE7A4288}"/>
              </a:ext>
            </a:extLst>
          </p:cNvPr>
          <p:cNvSpPr txBox="1"/>
          <p:nvPr/>
        </p:nvSpPr>
        <p:spPr>
          <a:xfrm>
            <a:off x="3609873" y="2035545"/>
            <a:ext cx="1324607"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spéciale</a:t>
            </a:r>
            <a:endParaRPr lang="en-GB" sz="2000" b="1" dirty="0">
              <a:solidFill>
                <a:srgbClr val="002060"/>
              </a:solidFill>
              <a:latin typeface="Century Gothic" panose="020B0502020202020204" pitchFamily="34" charset="0"/>
            </a:endParaRPr>
          </a:p>
        </p:txBody>
      </p:sp>
      <p:sp>
        <p:nvSpPr>
          <p:cNvPr id="52" name="TextBox 51">
            <a:extLst>
              <a:ext uri="{FF2B5EF4-FFF2-40B4-BE49-F238E27FC236}">
                <a16:creationId xmlns:a16="http://schemas.microsoft.com/office/drawing/2014/main" id="{A99BFDE3-5995-4E2F-BB45-98C1A4FA9320}"/>
              </a:ext>
            </a:extLst>
          </p:cNvPr>
          <p:cNvSpPr txBox="1"/>
          <p:nvPr/>
        </p:nvSpPr>
        <p:spPr>
          <a:xfrm>
            <a:off x="655838" y="2583682"/>
            <a:ext cx="1251870"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flamant</a:t>
            </a:r>
            <a:endParaRPr lang="en-GB" sz="2000" b="1" dirty="0">
              <a:solidFill>
                <a:srgbClr val="002060"/>
              </a:solidFill>
              <a:latin typeface="Century Gothic" panose="020B0502020202020204" pitchFamily="34" charset="0"/>
            </a:endParaRPr>
          </a:p>
        </p:txBody>
      </p:sp>
      <p:sp>
        <p:nvSpPr>
          <p:cNvPr id="53" name="TextBox 52">
            <a:extLst>
              <a:ext uri="{FF2B5EF4-FFF2-40B4-BE49-F238E27FC236}">
                <a16:creationId xmlns:a16="http://schemas.microsoft.com/office/drawing/2014/main" id="{2DB6540D-7DE9-4F10-8439-A7CC9B319C52}"/>
              </a:ext>
            </a:extLst>
          </p:cNvPr>
          <p:cNvSpPr txBox="1"/>
          <p:nvPr/>
        </p:nvSpPr>
        <p:spPr>
          <a:xfrm>
            <a:off x="2894108" y="2593327"/>
            <a:ext cx="899490"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blanc</a:t>
            </a:r>
            <a:endParaRPr lang="en-GB" sz="2000" b="1" dirty="0">
              <a:solidFill>
                <a:srgbClr val="002060"/>
              </a:solidFill>
              <a:latin typeface="Century Gothic" panose="020B0502020202020204" pitchFamily="34" charset="0"/>
            </a:endParaRPr>
          </a:p>
        </p:txBody>
      </p:sp>
      <p:sp>
        <p:nvSpPr>
          <p:cNvPr id="54" name="TextBox 53">
            <a:extLst>
              <a:ext uri="{FF2B5EF4-FFF2-40B4-BE49-F238E27FC236}">
                <a16:creationId xmlns:a16="http://schemas.microsoft.com/office/drawing/2014/main" id="{EF0C3AA7-573F-4686-96F8-3ABC0634F56A}"/>
              </a:ext>
            </a:extLst>
          </p:cNvPr>
          <p:cNvSpPr txBox="1"/>
          <p:nvPr/>
        </p:nvSpPr>
        <p:spPr>
          <a:xfrm>
            <a:off x="1089935" y="2879205"/>
            <a:ext cx="461774"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il</a:t>
            </a:r>
          </a:p>
        </p:txBody>
      </p:sp>
      <p:sp>
        <p:nvSpPr>
          <p:cNvPr id="55" name="TextBox 54">
            <a:extLst>
              <a:ext uri="{FF2B5EF4-FFF2-40B4-BE49-F238E27FC236}">
                <a16:creationId xmlns:a16="http://schemas.microsoft.com/office/drawing/2014/main" id="{3682B6F4-BD9D-45A3-A860-5B7AEB8BE47E}"/>
              </a:ext>
            </a:extLst>
          </p:cNvPr>
          <p:cNvSpPr txBox="1"/>
          <p:nvPr/>
        </p:nvSpPr>
        <p:spPr>
          <a:xfrm>
            <a:off x="1848928" y="2888645"/>
            <a:ext cx="899490"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est</a:t>
            </a:r>
            <a:endParaRPr lang="en-GB" sz="2000" b="1" dirty="0">
              <a:solidFill>
                <a:srgbClr val="002060"/>
              </a:solidFill>
              <a:latin typeface="Century Gothic" panose="020B0502020202020204" pitchFamily="34" charset="0"/>
            </a:endParaRPr>
          </a:p>
        </p:txBody>
      </p:sp>
      <p:sp>
        <p:nvSpPr>
          <p:cNvPr id="56" name="TextBox 55">
            <a:extLst>
              <a:ext uri="{FF2B5EF4-FFF2-40B4-BE49-F238E27FC236}">
                <a16:creationId xmlns:a16="http://schemas.microsoft.com/office/drawing/2014/main" id="{72AFB1F9-D100-486D-AEA2-DA2209FFE795}"/>
              </a:ext>
            </a:extLst>
          </p:cNvPr>
          <p:cNvSpPr txBox="1"/>
          <p:nvPr/>
        </p:nvSpPr>
        <p:spPr>
          <a:xfrm>
            <a:off x="919334" y="3419788"/>
            <a:ext cx="899490"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rose</a:t>
            </a:r>
          </a:p>
        </p:txBody>
      </p:sp>
      <p:sp>
        <p:nvSpPr>
          <p:cNvPr id="57" name="TextBox 56">
            <a:extLst>
              <a:ext uri="{FF2B5EF4-FFF2-40B4-BE49-F238E27FC236}">
                <a16:creationId xmlns:a16="http://schemas.microsoft.com/office/drawing/2014/main" id="{0A3ECCDA-CCD5-4ECD-9C1F-0349F4BC34B5}"/>
              </a:ext>
            </a:extLst>
          </p:cNvPr>
          <p:cNvSpPr txBox="1"/>
          <p:nvPr/>
        </p:nvSpPr>
        <p:spPr>
          <a:xfrm>
            <a:off x="1355767" y="3944273"/>
            <a:ext cx="899490"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est</a:t>
            </a:r>
            <a:endParaRPr lang="en-GB" sz="2000" b="1" dirty="0">
              <a:solidFill>
                <a:srgbClr val="002060"/>
              </a:solidFill>
              <a:latin typeface="Century Gothic" panose="020B0502020202020204" pitchFamily="34" charset="0"/>
            </a:endParaRPr>
          </a:p>
        </p:txBody>
      </p:sp>
      <p:sp>
        <p:nvSpPr>
          <p:cNvPr id="58" name="TextBox 57">
            <a:extLst>
              <a:ext uri="{FF2B5EF4-FFF2-40B4-BE49-F238E27FC236}">
                <a16:creationId xmlns:a16="http://schemas.microsoft.com/office/drawing/2014/main" id="{01332212-9BA3-49DB-89B0-0008265DEDF0}"/>
              </a:ext>
            </a:extLst>
          </p:cNvPr>
          <p:cNvSpPr txBox="1"/>
          <p:nvPr/>
        </p:nvSpPr>
        <p:spPr>
          <a:xfrm>
            <a:off x="4727249" y="3860035"/>
            <a:ext cx="899490"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bleue</a:t>
            </a:r>
            <a:endParaRPr lang="en-GB" sz="2000" b="1" dirty="0">
              <a:solidFill>
                <a:srgbClr val="002060"/>
              </a:solidFill>
              <a:latin typeface="Century Gothic" panose="020B0502020202020204" pitchFamily="34" charset="0"/>
            </a:endParaRPr>
          </a:p>
        </p:txBody>
      </p:sp>
      <p:sp>
        <p:nvSpPr>
          <p:cNvPr id="59" name="TextBox 58">
            <a:extLst>
              <a:ext uri="{FF2B5EF4-FFF2-40B4-BE49-F238E27FC236}">
                <a16:creationId xmlns:a16="http://schemas.microsoft.com/office/drawing/2014/main" id="{31F308B5-CE76-41C0-9193-1F33523CA05B}"/>
              </a:ext>
            </a:extLst>
          </p:cNvPr>
          <p:cNvSpPr txBox="1"/>
          <p:nvPr/>
        </p:nvSpPr>
        <p:spPr>
          <a:xfrm>
            <a:off x="3827758" y="4128565"/>
            <a:ext cx="1106721"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grande</a:t>
            </a:r>
            <a:endParaRPr lang="en-GB" sz="2000" b="1" dirty="0">
              <a:solidFill>
                <a:srgbClr val="002060"/>
              </a:solidFill>
              <a:latin typeface="Century Gothic" panose="020B0502020202020204" pitchFamily="34" charset="0"/>
            </a:endParaRPr>
          </a:p>
        </p:txBody>
      </p:sp>
      <p:sp>
        <p:nvSpPr>
          <p:cNvPr id="60" name="TextBox 59">
            <a:extLst>
              <a:ext uri="{FF2B5EF4-FFF2-40B4-BE49-F238E27FC236}">
                <a16:creationId xmlns:a16="http://schemas.microsoft.com/office/drawing/2014/main" id="{58C3C2F0-F80C-4066-8664-355E858B5219}"/>
              </a:ext>
            </a:extLst>
          </p:cNvPr>
          <p:cNvSpPr txBox="1"/>
          <p:nvPr/>
        </p:nvSpPr>
        <p:spPr>
          <a:xfrm>
            <a:off x="4526585" y="4407704"/>
            <a:ext cx="650409"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elle</a:t>
            </a:r>
            <a:endParaRPr lang="en-GB" sz="2000" b="1" dirty="0">
              <a:solidFill>
                <a:srgbClr val="002060"/>
              </a:solidFill>
              <a:latin typeface="Century Gothic" panose="020B0502020202020204" pitchFamily="34" charset="0"/>
            </a:endParaRPr>
          </a:p>
        </p:txBody>
      </p:sp>
      <p:sp>
        <p:nvSpPr>
          <p:cNvPr id="61" name="TextBox 60">
            <a:extLst>
              <a:ext uri="{FF2B5EF4-FFF2-40B4-BE49-F238E27FC236}">
                <a16:creationId xmlns:a16="http://schemas.microsoft.com/office/drawing/2014/main" id="{8F456765-48CC-4F70-AED4-55F9CAF142FA}"/>
              </a:ext>
            </a:extLst>
          </p:cNvPr>
          <p:cNvSpPr txBox="1"/>
          <p:nvPr/>
        </p:nvSpPr>
        <p:spPr>
          <a:xfrm>
            <a:off x="5437435" y="4407704"/>
            <a:ext cx="899490"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est</a:t>
            </a:r>
            <a:endParaRPr lang="en-GB" sz="2000" b="1" dirty="0">
              <a:solidFill>
                <a:srgbClr val="002060"/>
              </a:solidFill>
              <a:latin typeface="Century Gothic" panose="020B0502020202020204" pitchFamily="34" charset="0"/>
            </a:endParaRPr>
          </a:p>
        </p:txBody>
      </p:sp>
      <p:sp>
        <p:nvSpPr>
          <p:cNvPr id="62" name="TextBox 61">
            <a:extLst>
              <a:ext uri="{FF2B5EF4-FFF2-40B4-BE49-F238E27FC236}">
                <a16:creationId xmlns:a16="http://schemas.microsoft.com/office/drawing/2014/main" id="{1430BF68-A19A-4FC1-9F80-C4ECBB4C72A8}"/>
              </a:ext>
            </a:extLst>
          </p:cNvPr>
          <p:cNvSpPr txBox="1"/>
          <p:nvPr/>
        </p:nvSpPr>
        <p:spPr>
          <a:xfrm>
            <a:off x="5801976" y="4956950"/>
            <a:ext cx="106989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unique</a:t>
            </a:r>
          </a:p>
        </p:txBody>
      </p:sp>
      <p:sp>
        <p:nvSpPr>
          <p:cNvPr id="63" name="TextBox 62">
            <a:extLst>
              <a:ext uri="{FF2B5EF4-FFF2-40B4-BE49-F238E27FC236}">
                <a16:creationId xmlns:a16="http://schemas.microsoft.com/office/drawing/2014/main" id="{C1D100FC-82C9-44FA-BFD7-B4AC5F61EF12}"/>
              </a:ext>
            </a:extLst>
          </p:cNvPr>
          <p:cNvSpPr txBox="1"/>
          <p:nvPr/>
        </p:nvSpPr>
        <p:spPr>
          <a:xfrm>
            <a:off x="6991659" y="4972093"/>
            <a:ext cx="475941"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et</a:t>
            </a:r>
          </a:p>
        </p:txBody>
      </p:sp>
      <p:sp>
        <p:nvSpPr>
          <p:cNvPr id="64" name="TextBox 63">
            <a:extLst>
              <a:ext uri="{FF2B5EF4-FFF2-40B4-BE49-F238E27FC236}">
                <a16:creationId xmlns:a16="http://schemas.microsoft.com/office/drawing/2014/main" id="{B56F9557-33AD-41C4-B4D0-9070A549B068}"/>
              </a:ext>
            </a:extLst>
          </p:cNvPr>
          <p:cNvSpPr txBox="1"/>
          <p:nvPr/>
        </p:nvSpPr>
        <p:spPr>
          <a:xfrm>
            <a:off x="7822396" y="4972093"/>
            <a:ext cx="1285971"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spéciale</a:t>
            </a:r>
            <a:endParaRPr lang="en-GB" sz="2000" b="1" dirty="0">
              <a:solidFill>
                <a:srgbClr val="002060"/>
              </a:solidFill>
              <a:latin typeface="Century Gothic" panose="020B0502020202020204" pitchFamily="34" charset="0"/>
            </a:endParaRPr>
          </a:p>
        </p:txBody>
      </p:sp>
      <p:sp>
        <p:nvSpPr>
          <p:cNvPr id="65" name="TextBox 64">
            <a:extLst>
              <a:ext uri="{FF2B5EF4-FFF2-40B4-BE49-F238E27FC236}">
                <a16:creationId xmlns:a16="http://schemas.microsoft.com/office/drawing/2014/main" id="{B982C4A9-11E8-4852-9E3E-CD5A3BC97D0F}"/>
              </a:ext>
            </a:extLst>
          </p:cNvPr>
          <p:cNvSpPr txBox="1"/>
          <p:nvPr/>
        </p:nvSpPr>
        <p:spPr>
          <a:xfrm>
            <a:off x="4942041" y="5357060"/>
            <a:ext cx="1269584"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curieuse</a:t>
            </a:r>
            <a:endParaRPr lang="en-GB" sz="2000" b="1" dirty="0">
              <a:solidFill>
                <a:srgbClr val="002060"/>
              </a:solidFill>
              <a:latin typeface="Century Gothic" panose="020B0502020202020204" pitchFamily="34" charset="0"/>
            </a:endParaRPr>
          </a:p>
        </p:txBody>
      </p:sp>
      <p:sp>
        <p:nvSpPr>
          <p:cNvPr id="66" name="TextBox 65">
            <a:extLst>
              <a:ext uri="{FF2B5EF4-FFF2-40B4-BE49-F238E27FC236}">
                <a16:creationId xmlns:a16="http://schemas.microsoft.com/office/drawing/2014/main" id="{8EDDF06D-B9F0-4699-A21A-14F232862614}"/>
              </a:ext>
            </a:extLst>
          </p:cNvPr>
          <p:cNvSpPr txBox="1"/>
          <p:nvPr/>
        </p:nvSpPr>
        <p:spPr>
          <a:xfrm>
            <a:off x="3657352" y="5646135"/>
            <a:ext cx="106989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avec</a:t>
            </a:r>
          </a:p>
        </p:txBody>
      </p:sp>
      <p:sp>
        <p:nvSpPr>
          <p:cNvPr id="67" name="TextBox 66">
            <a:extLst>
              <a:ext uri="{FF2B5EF4-FFF2-40B4-BE49-F238E27FC236}">
                <a16:creationId xmlns:a16="http://schemas.microsoft.com/office/drawing/2014/main" id="{D128EDC3-52F7-4F50-B1B4-F8C18D822F9C}"/>
              </a:ext>
            </a:extLst>
          </p:cNvPr>
          <p:cNvSpPr txBox="1"/>
          <p:nvPr/>
        </p:nvSpPr>
        <p:spPr>
          <a:xfrm>
            <a:off x="3737227" y="5913623"/>
            <a:ext cx="106989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trois</a:t>
            </a:r>
          </a:p>
        </p:txBody>
      </p:sp>
      <p:sp>
        <p:nvSpPr>
          <p:cNvPr id="68" name="TextBox 67">
            <a:extLst>
              <a:ext uri="{FF2B5EF4-FFF2-40B4-BE49-F238E27FC236}">
                <a16:creationId xmlns:a16="http://schemas.microsoft.com/office/drawing/2014/main" id="{7D38BAE8-AC8D-4BC2-ABEB-829E48E6904F}"/>
              </a:ext>
            </a:extLst>
          </p:cNvPr>
          <p:cNvSpPr txBox="1"/>
          <p:nvPr/>
        </p:nvSpPr>
        <p:spPr>
          <a:xfrm>
            <a:off x="4572997" y="6185756"/>
            <a:ext cx="1069897"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est</a:t>
            </a:r>
            <a:endParaRPr lang="en-GB" sz="2000" b="1" dirty="0">
              <a:solidFill>
                <a:srgbClr val="002060"/>
              </a:solidFill>
              <a:latin typeface="Century Gothic" panose="020B0502020202020204" pitchFamily="34" charset="0"/>
            </a:endParaRPr>
          </a:p>
        </p:txBody>
      </p:sp>
      <p:sp>
        <p:nvSpPr>
          <p:cNvPr id="69" name="TextBox 68">
            <a:extLst>
              <a:ext uri="{FF2B5EF4-FFF2-40B4-BE49-F238E27FC236}">
                <a16:creationId xmlns:a16="http://schemas.microsoft.com/office/drawing/2014/main" id="{00F78ECC-23BF-4E46-B302-28FA610E7586}"/>
              </a:ext>
            </a:extLst>
          </p:cNvPr>
          <p:cNvSpPr txBox="1"/>
          <p:nvPr/>
        </p:nvSpPr>
        <p:spPr>
          <a:xfrm>
            <a:off x="5856803" y="6185756"/>
            <a:ext cx="1069897"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aussi</a:t>
            </a:r>
            <a:endParaRPr lang="en-GB" sz="20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038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 grpId="0"/>
      <p:bldP spid="44" grpId="0"/>
      <p:bldP spid="47"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5C6793D8-F696-49C3-1E42-D58D679CDFC0}"/>
              </a:ext>
            </a:extLst>
          </p:cNvPr>
          <p:cNvGraphicFramePr>
            <a:graphicFrameLocks noGrp="1"/>
          </p:cNvGraphicFramePr>
          <p:nvPr>
            <p:extLst>
              <p:ext uri="{D42A27DB-BD31-4B8C-83A1-F6EECF244321}">
                <p14:modId xmlns:p14="http://schemas.microsoft.com/office/powerpoint/2010/main" val="2550285159"/>
              </p:ext>
            </p:extLst>
          </p:nvPr>
        </p:nvGraphicFramePr>
        <p:xfrm>
          <a:off x="520051" y="991223"/>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lire</a:t>
                      </a:r>
                    </a:p>
                  </a:txBody>
                  <a:tcPr/>
                </a:tc>
                <a:tc>
                  <a:txBody>
                    <a:bodyPr/>
                    <a:lstStyle/>
                    <a:p>
                      <a:r>
                        <a:rPr lang="en-GB" sz="2800" b="1" dirty="0" err="1">
                          <a:solidFill>
                            <a:srgbClr val="00B0F0"/>
                          </a:solidFill>
                          <a:latin typeface="Century Gothic" panose="020B0502020202020204" pitchFamily="34" charset="0"/>
                        </a:rPr>
                        <a:t>parler</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détester</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étudier</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écrire</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écouter</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noir </a:t>
                      </a:r>
                    </a:p>
                  </a:txBody>
                  <a:tcPr/>
                </a:tc>
                <a:tc>
                  <a:txBody>
                    <a:bodyPr/>
                    <a:lstStyle/>
                    <a:p>
                      <a:r>
                        <a:rPr lang="en-GB" sz="2800" b="1" dirty="0">
                          <a:solidFill>
                            <a:srgbClr val="92D050"/>
                          </a:solidFill>
                          <a:latin typeface="Century Gothic" panose="020B0502020202020204" pitchFamily="34" charset="0"/>
                        </a:rPr>
                        <a:t>blanche</a:t>
                      </a:r>
                    </a:p>
                  </a:txBody>
                  <a:tcPr/>
                </a:tc>
                <a:tc>
                  <a:txBody>
                    <a:bodyPr/>
                    <a:lstStyle/>
                    <a:p>
                      <a:r>
                        <a:rPr lang="en-GB" sz="2800" b="1" dirty="0" err="1">
                          <a:solidFill>
                            <a:srgbClr val="92D050"/>
                          </a:solidFill>
                          <a:latin typeface="Century Gothic" panose="020B0502020202020204" pitchFamily="34" charset="0"/>
                        </a:rPr>
                        <a:t>blanc</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porte</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le magazine</a:t>
                      </a:r>
                    </a:p>
                  </a:txBody>
                  <a:tcPr/>
                </a:tc>
                <a:tc>
                  <a:txBody>
                    <a:bodyPr/>
                    <a:lstStyle/>
                    <a:p>
                      <a:r>
                        <a:rPr lang="en-GB" sz="2800" b="1" dirty="0">
                          <a:solidFill>
                            <a:srgbClr val="92D050"/>
                          </a:solidFill>
                          <a:latin typeface="Century Gothic" panose="020B0502020202020204" pitchFamily="34" charset="0"/>
                        </a:rPr>
                        <a:t>le bureau</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rouge</a:t>
                      </a:r>
                    </a:p>
                  </a:txBody>
                  <a:tcPr/>
                </a:tc>
                <a:tc>
                  <a:txBody>
                    <a:bodyPr/>
                    <a:lstStyle/>
                    <a:p>
                      <a:r>
                        <a:rPr lang="en-GB" sz="2800" b="1" dirty="0" err="1">
                          <a:solidFill>
                            <a:srgbClr val="FF3399"/>
                          </a:solidFill>
                          <a:latin typeface="Century Gothic" panose="020B0502020202020204" pitchFamily="34" charset="0"/>
                        </a:rPr>
                        <a:t>l’affiche</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jaune</a:t>
                      </a: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800" b="1" dirty="0">
                          <a:solidFill>
                            <a:srgbClr val="FF3399"/>
                          </a:solidFill>
                          <a:latin typeface="Century Gothic" panose="020B0502020202020204" pitchFamily="34" charset="0"/>
                        </a:rPr>
                        <a:t>la carte</a:t>
                      </a:r>
                    </a:p>
                  </a:txBody>
                  <a:tcPr/>
                </a:tc>
                <a:tc>
                  <a:txBody>
                    <a:bodyPr/>
                    <a:lstStyle/>
                    <a:p>
                      <a:r>
                        <a:rPr lang="en-GB" sz="2800" b="1" dirty="0">
                          <a:solidFill>
                            <a:srgbClr val="FF3399"/>
                          </a:solidFill>
                          <a:latin typeface="Century Gothic" panose="020B0502020202020204" pitchFamily="34" charset="0"/>
                        </a:rPr>
                        <a:t>vert</a:t>
                      </a:r>
                    </a:p>
                  </a:txBody>
                  <a:tcPr/>
                </a:tc>
                <a:tc>
                  <a:txBody>
                    <a:bodyPr/>
                    <a:lstStyle/>
                    <a:p>
                      <a:r>
                        <a:rPr lang="en-GB" sz="2800" b="1" dirty="0" err="1">
                          <a:solidFill>
                            <a:srgbClr val="FF3399"/>
                          </a:solidFill>
                          <a:latin typeface="Century Gothic" panose="020B0502020202020204" pitchFamily="34" charset="0"/>
                        </a:rPr>
                        <a:t>bleue</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3886642"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a:t>
            </a:r>
            <a:endParaRPr lang="en-GB" sz="2800" dirty="0">
              <a:latin typeface="Century Gothic" panose="020B0502020202020204" pitchFamily="34" charset="0"/>
            </a:endParaRP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3"/>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5"/>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199661" y="6254937"/>
            <a:ext cx="2432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card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green (m)</a:t>
            </a: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blue (f)</a:t>
            </a:r>
          </a:p>
        </p:txBody>
      </p:sp>
      <p:sp>
        <p:nvSpPr>
          <p:cNvPr id="57" name="TextBox 56">
            <a:extLst>
              <a:ext uri="{FF2B5EF4-FFF2-40B4-BE49-F238E27FC236}">
                <a16:creationId xmlns:a16="http://schemas.microsoft.com/office/drawing/2014/main" id="{3A49D3B9-70E6-429E-B993-B6674EBDF095}"/>
              </a:ext>
            </a:extLst>
          </p:cNvPr>
          <p:cNvSpPr txBox="1"/>
          <p:nvPr/>
        </p:nvSpPr>
        <p:spPr>
          <a:xfrm>
            <a:off x="2159112" y="5291417"/>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red (m/f)</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52796"/>
            <a:ext cx="24891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poster</a:t>
            </a: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yellow</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(m/f)</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BAF6C47D-C68B-46B3-AF1F-AD7121C530E3}"/>
              </a:ext>
            </a:extLst>
          </p:cNvPr>
          <p:cNvSpPr txBox="1"/>
          <p:nvPr/>
        </p:nvSpPr>
        <p:spPr>
          <a:xfrm>
            <a:off x="2142197" y="4327897"/>
            <a:ext cx="23272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door</a:t>
            </a:r>
          </a:p>
        </p:txBody>
      </p:sp>
      <p:sp>
        <p:nvSpPr>
          <p:cNvPr id="61" name="TextBox 60">
            <a:extLst>
              <a:ext uri="{FF2B5EF4-FFF2-40B4-BE49-F238E27FC236}">
                <a16:creationId xmlns:a16="http://schemas.microsoft.com/office/drawing/2014/main" id="{043F40DE-EF64-4213-B68D-AA4CEC430A71}"/>
              </a:ext>
            </a:extLst>
          </p:cNvPr>
          <p:cNvSpPr txBox="1"/>
          <p:nvPr/>
        </p:nvSpPr>
        <p:spPr>
          <a:xfrm>
            <a:off x="4492143" y="4298535"/>
            <a:ext cx="2876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magazine</a:t>
            </a:r>
          </a:p>
        </p:txBody>
      </p:sp>
      <p:sp>
        <p:nvSpPr>
          <p:cNvPr id="62" name="TextBox 61">
            <a:extLst>
              <a:ext uri="{FF2B5EF4-FFF2-40B4-BE49-F238E27FC236}">
                <a16:creationId xmlns:a16="http://schemas.microsoft.com/office/drawing/2014/main" id="{7A3CA6E2-EAE7-4AB8-B4D0-5A61BDACAC38}"/>
              </a:ext>
            </a:extLst>
          </p:cNvPr>
          <p:cNvSpPr txBox="1"/>
          <p:nvPr/>
        </p:nvSpPr>
        <p:spPr>
          <a:xfrm>
            <a:off x="7321993" y="4254110"/>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desk</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168315" y="3423992"/>
            <a:ext cx="2207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black (m)</a:t>
            </a: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387594"/>
            <a:ext cx="2876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white (f)</a:t>
            </a: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25554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white (m)</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22722" y="2413140"/>
            <a:ext cx="24276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study,</a:t>
            </a:r>
            <a:r>
              <a:rPr kumimoji="0" lang="en-GB" sz="20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studying</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592778" y="2431044"/>
            <a:ext cx="29382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write, writing</a:t>
            </a:r>
          </a:p>
        </p:txBody>
      </p:sp>
      <p:sp>
        <p:nvSpPr>
          <p:cNvPr id="68" name="TextBox 67">
            <a:extLst>
              <a:ext uri="{FF2B5EF4-FFF2-40B4-BE49-F238E27FC236}">
                <a16:creationId xmlns:a16="http://schemas.microsoft.com/office/drawing/2014/main" id="{44C68231-7D7B-48B1-BE28-5AA4C83CE289}"/>
              </a:ext>
            </a:extLst>
          </p:cNvPr>
          <p:cNvSpPr txBox="1"/>
          <p:nvPr/>
        </p:nvSpPr>
        <p:spPr>
          <a:xfrm>
            <a:off x="7382183" y="2476061"/>
            <a:ext cx="27176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listen, listening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BBDB1E49-09F2-4543-A081-72E6ED8C2B28}"/>
              </a:ext>
            </a:extLst>
          </p:cNvPr>
          <p:cNvSpPr txBox="1"/>
          <p:nvPr/>
        </p:nvSpPr>
        <p:spPr>
          <a:xfrm>
            <a:off x="2210326" y="1511810"/>
            <a:ext cx="238245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read, reading</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469411" y="1526480"/>
            <a:ext cx="29998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speak, speaking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16308" y="1526480"/>
            <a:ext cx="25980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hate, hating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3C7003D0-9C20-FC46-F9AE-70C9195BAAC5}"/>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8" name="Picture 37" descr="Icon&#10;&#10;Description automatically generated">
            <a:extLst>
              <a:ext uri="{FF2B5EF4-FFF2-40B4-BE49-F238E27FC236}">
                <a16:creationId xmlns:a16="http://schemas.microsoft.com/office/drawing/2014/main" id="{A52012D5-4601-41B8-A2A9-A356D86BC8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39" name="Picture 38" descr="Icon&#10;&#10;Description automatically generated">
            <a:extLst>
              <a:ext uri="{FF2B5EF4-FFF2-40B4-BE49-F238E27FC236}">
                <a16:creationId xmlns:a16="http://schemas.microsoft.com/office/drawing/2014/main" id="{7D382DAC-7C90-4D62-9CBC-FB7F86F582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40" name="Explosion: 8 Points 39">
            <a:extLst>
              <a:ext uri="{FF2B5EF4-FFF2-40B4-BE49-F238E27FC236}">
                <a16:creationId xmlns:a16="http://schemas.microsoft.com/office/drawing/2014/main" id="{16A3CAB5-AFBD-4A5E-9B95-325037F14368}"/>
              </a:ext>
            </a:extLst>
          </p:cNvPr>
          <p:cNvSpPr/>
          <p:nvPr/>
        </p:nvSpPr>
        <p:spPr>
          <a:xfrm rot="20101036">
            <a:off x="11050892" y="160678"/>
            <a:ext cx="1051265" cy="846793"/>
          </a:xfrm>
          <a:prstGeom prst="irregularSeal1">
            <a:avLst/>
          </a:prstGeom>
          <a:solidFill>
            <a:srgbClr val="1D6FA9">
              <a:lumMod val="20000"/>
              <a:lumOff val="80000"/>
            </a:srgbClr>
          </a:solidFill>
          <a:ln w="762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sym typeface="Arial"/>
            </a:endParaRPr>
          </a:p>
        </p:txBody>
      </p:sp>
      <p:sp>
        <p:nvSpPr>
          <p:cNvPr id="41" name="Explosion: 8 Points 40">
            <a:extLst>
              <a:ext uri="{FF2B5EF4-FFF2-40B4-BE49-F238E27FC236}">
                <a16:creationId xmlns:a16="http://schemas.microsoft.com/office/drawing/2014/main" id="{08E39E2B-1254-4954-8213-582207EDBE91}"/>
              </a:ext>
            </a:extLst>
          </p:cNvPr>
          <p:cNvSpPr/>
          <p:nvPr/>
        </p:nvSpPr>
        <p:spPr>
          <a:xfrm rot="20101036">
            <a:off x="11055408" y="156605"/>
            <a:ext cx="1042233" cy="839518"/>
          </a:xfrm>
          <a:prstGeom prst="irregularSeal1">
            <a:avLst/>
          </a:prstGeom>
          <a:solidFill>
            <a:srgbClr val="1D6FA9">
              <a:lumMod val="20000"/>
              <a:lumOff val="8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0000"/>
              </a:solidFill>
              <a:effectLst/>
              <a:uLnTx/>
              <a:uFillTx/>
              <a:latin typeface="Arial"/>
              <a:sym typeface="Arial"/>
            </a:endParaRPr>
          </a:p>
        </p:txBody>
      </p:sp>
      <p:sp>
        <p:nvSpPr>
          <p:cNvPr id="42" name="TextBox 41">
            <a:extLst>
              <a:ext uri="{FF2B5EF4-FFF2-40B4-BE49-F238E27FC236}">
                <a16:creationId xmlns:a16="http://schemas.microsoft.com/office/drawing/2014/main" id="{0F76E9B9-17B5-4284-81A4-36CD1EFD85BC}"/>
              </a:ext>
            </a:extLst>
          </p:cNvPr>
          <p:cNvSpPr txBox="1"/>
          <p:nvPr/>
        </p:nvSpPr>
        <p:spPr>
          <a:xfrm rot="20326871">
            <a:off x="11015203" y="345714"/>
            <a:ext cx="1122643" cy="400110"/>
          </a:xfrm>
          <a:prstGeom prst="rect">
            <a:avLst/>
          </a:prstGeom>
          <a:noFill/>
        </p:spPr>
        <p:txBody>
          <a:bodyPr wrap="square" rtlCol="0">
            <a:spAutoFit/>
          </a:bodyPr>
          <a:lstStyle/>
          <a:p>
            <a:pPr algn="ctr">
              <a:defRPr/>
            </a:pPr>
            <a:r>
              <a:rPr lang="en-GB" sz="2000" b="1" dirty="0">
                <a:solidFill>
                  <a:srgbClr val="002060"/>
                </a:solidFill>
                <a:latin typeface="Eras Demi ITC" panose="020B0805030504020804" pitchFamily="34" charset="0"/>
                <a:cs typeface="Arial"/>
                <a:sym typeface="Arial"/>
              </a:rPr>
              <a:t>mots</a:t>
            </a:r>
          </a:p>
        </p:txBody>
      </p:sp>
      <p:sp>
        <p:nvSpPr>
          <p:cNvPr id="43" name="Title 2">
            <a:extLst>
              <a:ext uri="{FF2B5EF4-FFF2-40B4-BE49-F238E27FC236}">
                <a16:creationId xmlns:a16="http://schemas.microsoft.com/office/drawing/2014/main" id="{FAAF66E4-33D3-421B-9AEC-256186280CB4}"/>
              </a:ext>
            </a:extLst>
          </p:cNvPr>
          <p:cNvSpPr txBox="1">
            <a:spLocks/>
          </p:cNvSpPr>
          <p:nvPr/>
        </p:nvSpPr>
        <p:spPr>
          <a:xfrm>
            <a:off x="10656562" y="1081382"/>
            <a:ext cx="1557451" cy="374973"/>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rPr>
              <a:t>vocabulaire</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sp>
        <p:nvSpPr>
          <p:cNvPr id="44" name="TextBox 43">
            <a:hlinkClick r:id="" action="ppaction://noaction">
              <a:snd r:embed="rId8" name="S10_i.wav"/>
            </a:hlinkClick>
            <a:extLst>
              <a:ext uri="{FF2B5EF4-FFF2-40B4-BE49-F238E27FC236}">
                <a16:creationId xmlns:a16="http://schemas.microsoft.com/office/drawing/2014/main" id="{3C192620-3AFB-4585-A44C-2953A0A0BDBC}"/>
              </a:ext>
            </a:extLst>
          </p:cNvPr>
          <p:cNvSpPr txBox="1"/>
          <p:nvPr/>
        </p:nvSpPr>
        <p:spPr>
          <a:xfrm>
            <a:off x="3596244" y="61130"/>
            <a:ext cx="77039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Écris</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anglais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45" name="TextBox 44">
            <a:extLst>
              <a:ext uri="{FF2B5EF4-FFF2-40B4-BE49-F238E27FC236}">
                <a16:creationId xmlns:a16="http://schemas.microsoft.com/office/drawing/2014/main" id="{4D2E027C-F7B4-4AE9-83BD-C1CAB0153FB7}"/>
              </a:ext>
            </a:extLst>
          </p:cNvPr>
          <p:cNvSpPr txBox="1"/>
          <p:nvPr/>
        </p:nvSpPr>
        <p:spPr>
          <a:xfrm>
            <a:off x="2840161" y="-343983"/>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882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3297491378"/>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100" b="1" dirty="0">
                          <a:solidFill>
                            <a:srgbClr val="00B0F0"/>
                          </a:solidFill>
                          <a:latin typeface="Century Gothic" panose="020B0502020202020204" pitchFamily="34" charset="0"/>
                        </a:rPr>
                        <a:t>to read, reading</a:t>
                      </a:r>
                    </a:p>
                  </a:txBody>
                  <a:tcPr/>
                </a:tc>
                <a:tc>
                  <a:txBody>
                    <a:bodyPr/>
                    <a:lstStyle/>
                    <a:p>
                      <a:r>
                        <a:rPr lang="en-GB" sz="2200" b="1" dirty="0">
                          <a:solidFill>
                            <a:srgbClr val="00B0F0"/>
                          </a:solidFill>
                          <a:latin typeface="Century Gothic" panose="020B0502020202020204" pitchFamily="34" charset="0"/>
                        </a:rPr>
                        <a:t>to speak, speaking</a:t>
                      </a:r>
                    </a:p>
                  </a:txBody>
                  <a:tcPr/>
                </a:tc>
                <a:tc>
                  <a:txBody>
                    <a:bodyPr/>
                    <a:lstStyle/>
                    <a:p>
                      <a:r>
                        <a:rPr lang="en-GB" sz="2200" b="1" dirty="0">
                          <a:solidFill>
                            <a:srgbClr val="00B0F0"/>
                          </a:solidFill>
                          <a:latin typeface="Century Gothic" panose="020B0502020202020204" pitchFamily="34" charset="0"/>
                        </a:rPr>
                        <a:t>to study, studying</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a:solidFill>
                            <a:srgbClr val="00B0F0"/>
                          </a:solidFill>
                          <a:latin typeface="Century Gothic" panose="020B0502020202020204" pitchFamily="34" charset="0"/>
                        </a:rPr>
                        <a:t>to hate, hating</a:t>
                      </a:r>
                    </a:p>
                  </a:txBody>
                  <a:tcPr/>
                </a:tc>
                <a:tc>
                  <a:txBody>
                    <a:bodyPr/>
                    <a:lstStyle/>
                    <a:p>
                      <a:r>
                        <a:rPr lang="en-GB" sz="2400" b="1" dirty="0">
                          <a:solidFill>
                            <a:srgbClr val="00B0F0"/>
                          </a:solidFill>
                          <a:latin typeface="Century Gothic" panose="020B0502020202020204" pitchFamily="34" charset="0"/>
                        </a:rPr>
                        <a:t>to listen, listening</a:t>
                      </a:r>
                    </a:p>
                  </a:txBody>
                  <a:tcPr/>
                </a:tc>
                <a:tc>
                  <a:txBody>
                    <a:bodyPr/>
                    <a:lstStyle/>
                    <a:p>
                      <a:r>
                        <a:rPr lang="en-GB" sz="2400" b="1" dirty="0">
                          <a:solidFill>
                            <a:srgbClr val="00B0F0"/>
                          </a:solidFill>
                          <a:latin typeface="Century Gothic" panose="020B0502020202020204" pitchFamily="34" charset="0"/>
                        </a:rPr>
                        <a:t>to write, writing</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(the) door</a:t>
                      </a:r>
                    </a:p>
                  </a:txBody>
                  <a:tcPr/>
                </a:tc>
                <a:tc>
                  <a:txBody>
                    <a:bodyPr/>
                    <a:lstStyle/>
                    <a:p>
                      <a:r>
                        <a:rPr lang="en-GB" sz="2800" b="1" dirty="0">
                          <a:solidFill>
                            <a:srgbClr val="92D050"/>
                          </a:solidFill>
                          <a:latin typeface="Century Gothic" panose="020B0502020202020204" pitchFamily="34" charset="0"/>
                        </a:rPr>
                        <a:t>(the) magazine</a:t>
                      </a:r>
                    </a:p>
                  </a:txBody>
                  <a:tcPr/>
                </a:tc>
                <a:tc>
                  <a:txBody>
                    <a:bodyPr/>
                    <a:lstStyle/>
                    <a:p>
                      <a:r>
                        <a:rPr lang="en-GB" sz="2800" b="1" dirty="0">
                          <a:solidFill>
                            <a:srgbClr val="92D050"/>
                          </a:solidFill>
                          <a:latin typeface="Century Gothic" panose="020B0502020202020204" pitchFamily="34" charset="0"/>
                        </a:rPr>
                        <a:t>(the) desk</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white (m)</a:t>
                      </a:r>
                    </a:p>
                  </a:txBody>
                  <a:tcPr/>
                </a:tc>
                <a:tc>
                  <a:txBody>
                    <a:bodyPr/>
                    <a:lstStyle/>
                    <a:p>
                      <a:r>
                        <a:rPr lang="en-GB" sz="2800" b="1" dirty="0">
                          <a:solidFill>
                            <a:srgbClr val="92D050"/>
                          </a:solidFill>
                          <a:latin typeface="Century Gothic" panose="020B0502020202020204" pitchFamily="34" charset="0"/>
                        </a:rPr>
                        <a:t>white (f)</a:t>
                      </a:r>
                    </a:p>
                  </a:txBody>
                  <a:tcPr/>
                </a:tc>
                <a:tc>
                  <a:txBody>
                    <a:bodyPr/>
                    <a:lstStyle/>
                    <a:p>
                      <a:r>
                        <a:rPr lang="en-GB" sz="2800" b="1" dirty="0">
                          <a:solidFill>
                            <a:srgbClr val="92D050"/>
                          </a:solidFill>
                          <a:latin typeface="Century Gothic" panose="020B0502020202020204" pitchFamily="34" charset="0"/>
                        </a:rPr>
                        <a:t>black (m)</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green (m)</a:t>
                      </a:r>
                    </a:p>
                  </a:txBody>
                  <a:tcPr/>
                </a:tc>
                <a:tc>
                  <a:txBody>
                    <a:bodyPr/>
                    <a:lstStyle/>
                    <a:p>
                      <a:r>
                        <a:rPr lang="en-GB" sz="2800" b="1" dirty="0">
                          <a:solidFill>
                            <a:srgbClr val="FF3399"/>
                          </a:solidFill>
                          <a:latin typeface="Century Gothic" panose="020B0502020202020204" pitchFamily="34" charset="0"/>
                        </a:rPr>
                        <a:t>(the) card </a:t>
                      </a:r>
                    </a:p>
                  </a:txBody>
                  <a:tcPr/>
                </a:tc>
                <a:tc>
                  <a:txBody>
                    <a:bodyPr/>
                    <a:lstStyle/>
                    <a:p>
                      <a:r>
                        <a:rPr lang="en-GB" sz="2800" b="1" dirty="0">
                          <a:solidFill>
                            <a:srgbClr val="FF3399"/>
                          </a:solidFill>
                          <a:latin typeface="Century Gothic" panose="020B0502020202020204" pitchFamily="34" charset="0"/>
                        </a:rPr>
                        <a:t>(the) poster</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blue (m)</a:t>
                      </a:r>
                    </a:p>
                  </a:txBody>
                  <a:tcPr/>
                </a:tc>
                <a:tc>
                  <a:txBody>
                    <a:bodyPr/>
                    <a:lstStyle/>
                    <a:p>
                      <a:r>
                        <a:rPr lang="en-GB" sz="2800" b="1" dirty="0">
                          <a:solidFill>
                            <a:srgbClr val="FF3399"/>
                          </a:solidFill>
                          <a:latin typeface="Century Gothic" panose="020B0502020202020204" pitchFamily="34" charset="0"/>
                        </a:rPr>
                        <a:t>yellow (m/f)</a:t>
                      </a:r>
                    </a:p>
                  </a:txBody>
                  <a:tcPr/>
                </a:tc>
                <a:tc>
                  <a:txBody>
                    <a:bodyPr/>
                    <a:lstStyle/>
                    <a:p>
                      <a:r>
                        <a:rPr lang="en-GB" sz="2800" b="1" dirty="0">
                          <a:solidFill>
                            <a:srgbClr val="FF3399"/>
                          </a:solidFill>
                          <a:latin typeface="Century Gothic" panose="020B0502020202020204" pitchFamily="34" charset="0"/>
                        </a:rPr>
                        <a:t>red (m/f)</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23226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t>
            </a:r>
            <a:endParaRPr lang="en-GB" sz="2800" dirty="0">
              <a:latin typeface="Century Gothic" panose="020B0502020202020204" pitchFamily="34" charset="0"/>
            </a:endParaRP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3"/>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5"/>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210327" y="6294275"/>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bleu</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jaune</a:t>
            </a:r>
          </a:p>
        </p:txBody>
      </p:sp>
      <p:sp>
        <p:nvSpPr>
          <p:cNvPr id="56" name="TextBox 55">
            <a:extLst>
              <a:ext uri="{FF2B5EF4-FFF2-40B4-BE49-F238E27FC236}">
                <a16:creationId xmlns:a16="http://schemas.microsoft.com/office/drawing/2014/main" id="{79D09302-A4AF-421C-ABA6-0D37DEF7A1B8}"/>
              </a:ext>
            </a:extLst>
          </p:cNvPr>
          <p:cNvSpPr txBox="1"/>
          <p:nvPr/>
        </p:nvSpPr>
        <p:spPr>
          <a:xfrm>
            <a:off x="7475970"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rouge</a:t>
            </a:r>
          </a:p>
        </p:txBody>
      </p:sp>
      <p:sp>
        <p:nvSpPr>
          <p:cNvPr id="57" name="TextBox 56">
            <a:extLst>
              <a:ext uri="{FF2B5EF4-FFF2-40B4-BE49-F238E27FC236}">
                <a16:creationId xmlns:a16="http://schemas.microsoft.com/office/drawing/2014/main" id="{3A49D3B9-70E6-429E-B993-B6674EBDF095}"/>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vert</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carte</a:t>
            </a:r>
          </a:p>
        </p:txBody>
      </p:sp>
      <p:sp>
        <p:nvSpPr>
          <p:cNvPr id="59" name="TextBox 58">
            <a:extLst>
              <a:ext uri="{FF2B5EF4-FFF2-40B4-BE49-F238E27FC236}">
                <a16:creationId xmlns:a16="http://schemas.microsoft.com/office/drawing/2014/main" id="{60DD9CD9-C857-4BA1-BA3A-2F2F19249444}"/>
              </a:ext>
            </a:extLst>
          </p:cNvPr>
          <p:cNvSpPr txBox="1"/>
          <p:nvPr/>
        </p:nvSpPr>
        <p:spPr>
          <a:xfrm>
            <a:off x="7461455"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l’affiche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BAF6C47D-C68B-46B3-AF1F-AD7121C530E3}"/>
              </a:ext>
            </a:extLst>
          </p:cNvPr>
          <p:cNvSpPr txBox="1"/>
          <p:nvPr/>
        </p:nvSpPr>
        <p:spPr>
          <a:xfrm>
            <a:off x="2268857" y="421878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blanc</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blanche</a:t>
            </a: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noir</a:t>
            </a:r>
          </a:p>
        </p:txBody>
      </p:sp>
      <p:sp>
        <p:nvSpPr>
          <p:cNvPr id="63" name="TextBox 62">
            <a:extLst>
              <a:ext uri="{FF2B5EF4-FFF2-40B4-BE49-F238E27FC236}">
                <a16:creationId xmlns:a16="http://schemas.microsoft.com/office/drawing/2014/main" id="{F6958ABA-A050-4950-A8D8-242649851302}"/>
              </a:ext>
            </a:extLst>
          </p:cNvPr>
          <p:cNvSpPr txBox="1"/>
          <p:nvPr/>
        </p:nvSpPr>
        <p:spPr>
          <a:xfrm>
            <a:off x="2309483" y="33416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364780"/>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magazine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 bureau</a:t>
            </a:r>
          </a:p>
        </p:txBody>
      </p:sp>
      <p:sp>
        <p:nvSpPr>
          <p:cNvPr id="66" name="TextBox 65">
            <a:extLst>
              <a:ext uri="{FF2B5EF4-FFF2-40B4-BE49-F238E27FC236}">
                <a16:creationId xmlns:a16="http://schemas.microsoft.com/office/drawing/2014/main" id="{2CF60C0F-D5E4-4956-85D2-7614F4918EBE}"/>
              </a:ext>
            </a:extLst>
          </p:cNvPr>
          <p:cNvSpPr txBox="1"/>
          <p:nvPr/>
        </p:nvSpPr>
        <p:spPr>
          <a:xfrm>
            <a:off x="2290884" y="2423665"/>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détester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552526" y="2342283"/>
            <a:ext cx="2749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écouter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écrire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BBDB1E49-09F2-4543-A081-72E6ED8C2B28}"/>
              </a:ext>
            </a:extLst>
          </p:cNvPr>
          <p:cNvSpPr txBox="1"/>
          <p:nvPr/>
        </p:nvSpPr>
        <p:spPr>
          <a:xfrm>
            <a:off x="2318511" y="1484632"/>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lire</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parler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étudier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4F4D642D-FAEC-8FDB-175E-2478CC4FA19B}"/>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TextBox 31">
            <a:hlinkClick r:id="" action="ppaction://noaction">
              <a:snd r:embed="rId6" name="S11_i.wav"/>
            </a:hlinkClick>
            <a:extLst>
              <a:ext uri="{FF2B5EF4-FFF2-40B4-BE49-F238E27FC236}">
                <a16:creationId xmlns:a16="http://schemas.microsoft.com/office/drawing/2014/main" id="{38237A2B-4BE3-40BE-985D-8DBC4ABA0E0D}"/>
              </a:ext>
            </a:extLst>
          </p:cNvPr>
          <p:cNvSpPr txBox="1"/>
          <p:nvPr/>
        </p:nvSpPr>
        <p:spPr>
          <a:xfrm>
            <a:off x="3343813" y="106369"/>
            <a:ext cx="73943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Écris</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français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3" name="TextBox 32">
            <a:extLst>
              <a:ext uri="{FF2B5EF4-FFF2-40B4-BE49-F238E27FC236}">
                <a16:creationId xmlns:a16="http://schemas.microsoft.com/office/drawing/2014/main" id="{58918180-0C9D-4980-8B0C-2ACB910FF5E9}"/>
              </a:ext>
            </a:extLst>
          </p:cNvPr>
          <p:cNvSpPr txBox="1"/>
          <p:nvPr/>
        </p:nvSpPr>
        <p:spPr>
          <a:xfrm>
            <a:off x="2858445" y="-64897"/>
            <a:ext cx="10820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3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4" name="Picture 33" descr="Icon&#10;&#10;Description automatically generated">
            <a:extLst>
              <a:ext uri="{FF2B5EF4-FFF2-40B4-BE49-F238E27FC236}">
                <a16:creationId xmlns:a16="http://schemas.microsoft.com/office/drawing/2014/main" id="{167E96D0-2B25-4AC7-AD48-979BEF4C97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35" name="Picture 34" descr="Icon&#10;&#10;Description automatically generated">
            <a:extLst>
              <a:ext uri="{FF2B5EF4-FFF2-40B4-BE49-F238E27FC236}">
                <a16:creationId xmlns:a16="http://schemas.microsoft.com/office/drawing/2014/main" id="{022D996A-9D94-4566-AAB5-B333DB4B3B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36" name="Explosion: 8 Points 35">
            <a:extLst>
              <a:ext uri="{FF2B5EF4-FFF2-40B4-BE49-F238E27FC236}">
                <a16:creationId xmlns:a16="http://schemas.microsoft.com/office/drawing/2014/main" id="{ED098AD2-A700-4E2B-9CF2-6B2A7BEBFD34}"/>
              </a:ext>
            </a:extLst>
          </p:cNvPr>
          <p:cNvSpPr/>
          <p:nvPr/>
        </p:nvSpPr>
        <p:spPr>
          <a:xfrm rot="20101036">
            <a:off x="11050892" y="160678"/>
            <a:ext cx="1051265" cy="846793"/>
          </a:xfrm>
          <a:prstGeom prst="irregularSeal1">
            <a:avLst/>
          </a:prstGeom>
          <a:solidFill>
            <a:srgbClr val="1D6FA9">
              <a:lumMod val="20000"/>
              <a:lumOff val="80000"/>
            </a:srgbClr>
          </a:solidFill>
          <a:ln w="762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sym typeface="Arial"/>
            </a:endParaRPr>
          </a:p>
        </p:txBody>
      </p:sp>
      <p:sp>
        <p:nvSpPr>
          <p:cNvPr id="37" name="Explosion: 8 Points 36">
            <a:extLst>
              <a:ext uri="{FF2B5EF4-FFF2-40B4-BE49-F238E27FC236}">
                <a16:creationId xmlns:a16="http://schemas.microsoft.com/office/drawing/2014/main" id="{3C6472EF-5435-44D4-A6D1-5E746E0FAC3D}"/>
              </a:ext>
            </a:extLst>
          </p:cNvPr>
          <p:cNvSpPr/>
          <p:nvPr/>
        </p:nvSpPr>
        <p:spPr>
          <a:xfrm rot="20101036">
            <a:off x="11055408" y="156605"/>
            <a:ext cx="1042233" cy="839518"/>
          </a:xfrm>
          <a:prstGeom prst="irregularSeal1">
            <a:avLst/>
          </a:prstGeom>
          <a:solidFill>
            <a:srgbClr val="1D6FA9">
              <a:lumMod val="20000"/>
              <a:lumOff val="8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0000"/>
              </a:solidFill>
              <a:effectLst/>
              <a:uLnTx/>
              <a:uFillTx/>
              <a:latin typeface="Arial"/>
              <a:sym typeface="Arial"/>
            </a:endParaRPr>
          </a:p>
        </p:txBody>
      </p:sp>
      <p:sp>
        <p:nvSpPr>
          <p:cNvPr id="38" name="TextBox 37">
            <a:extLst>
              <a:ext uri="{FF2B5EF4-FFF2-40B4-BE49-F238E27FC236}">
                <a16:creationId xmlns:a16="http://schemas.microsoft.com/office/drawing/2014/main" id="{0A2BED4A-001B-47FF-944A-BC79677B55C5}"/>
              </a:ext>
            </a:extLst>
          </p:cNvPr>
          <p:cNvSpPr txBox="1"/>
          <p:nvPr/>
        </p:nvSpPr>
        <p:spPr>
          <a:xfrm rot="20326871">
            <a:off x="11015203" y="345714"/>
            <a:ext cx="1122643" cy="400110"/>
          </a:xfrm>
          <a:prstGeom prst="rect">
            <a:avLst/>
          </a:prstGeom>
          <a:noFill/>
        </p:spPr>
        <p:txBody>
          <a:bodyPr wrap="square" rtlCol="0">
            <a:spAutoFit/>
          </a:bodyPr>
          <a:lstStyle/>
          <a:p>
            <a:pPr algn="ctr">
              <a:defRPr/>
            </a:pPr>
            <a:r>
              <a:rPr lang="en-GB" sz="2000" b="1" dirty="0">
                <a:solidFill>
                  <a:srgbClr val="002060"/>
                </a:solidFill>
                <a:latin typeface="Eras Demi ITC" panose="020B0805030504020804" pitchFamily="34" charset="0"/>
                <a:cs typeface="Arial"/>
                <a:sym typeface="Arial"/>
              </a:rPr>
              <a:t>mots</a:t>
            </a:r>
          </a:p>
        </p:txBody>
      </p:sp>
      <p:sp>
        <p:nvSpPr>
          <p:cNvPr id="39" name="Title 2">
            <a:extLst>
              <a:ext uri="{FF2B5EF4-FFF2-40B4-BE49-F238E27FC236}">
                <a16:creationId xmlns:a16="http://schemas.microsoft.com/office/drawing/2014/main" id="{C2717598-CF7C-44F3-ACD6-BB85B54571A2}"/>
              </a:ext>
            </a:extLst>
          </p:cNvPr>
          <p:cNvSpPr txBox="1">
            <a:spLocks/>
          </p:cNvSpPr>
          <p:nvPr/>
        </p:nvSpPr>
        <p:spPr>
          <a:xfrm>
            <a:off x="10656562" y="1081382"/>
            <a:ext cx="1557451" cy="374973"/>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rPr>
              <a:t>vocabulaire</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spTree>
    <p:extLst>
      <p:ext uri="{BB962C8B-B14F-4D97-AF65-F5344CB8AC3E}">
        <p14:creationId xmlns:p14="http://schemas.microsoft.com/office/powerpoint/2010/main" val="375580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5C6793D8-F696-49C3-1E42-D58D679CDFC0}"/>
              </a:ext>
            </a:extLst>
          </p:cNvPr>
          <p:cNvGraphicFramePr>
            <a:graphicFrameLocks noGrp="1"/>
          </p:cNvGraphicFramePr>
          <p:nvPr>
            <p:extLst>
              <p:ext uri="{D42A27DB-BD31-4B8C-83A1-F6EECF244321}">
                <p14:modId xmlns:p14="http://schemas.microsoft.com/office/powerpoint/2010/main" val="1878424777"/>
              </p:ext>
            </p:extLst>
          </p:nvPr>
        </p:nvGraphicFramePr>
        <p:xfrm>
          <a:off x="520051" y="991223"/>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lire</a:t>
                      </a:r>
                    </a:p>
                  </a:txBody>
                  <a:tcPr/>
                </a:tc>
                <a:tc>
                  <a:txBody>
                    <a:bodyPr/>
                    <a:lstStyle/>
                    <a:p>
                      <a:r>
                        <a:rPr lang="en-GB" sz="2000" b="1" dirty="0" err="1">
                          <a:solidFill>
                            <a:srgbClr val="002060"/>
                          </a:solidFill>
                          <a:latin typeface="Century Gothic" panose="020B0502020202020204" pitchFamily="34" charset="0"/>
                        </a:rPr>
                        <a:t>parler</a:t>
                      </a:r>
                      <a:endParaRPr lang="en-GB" sz="2000" b="1" dirty="0">
                        <a:solidFill>
                          <a:srgbClr val="002060"/>
                        </a:solidFill>
                        <a:latin typeface="Century Gothic" panose="020B0502020202020204" pitchFamily="34" charset="0"/>
                      </a:endParaRPr>
                    </a:p>
                  </a:txBody>
                  <a:tcPr/>
                </a:tc>
                <a:tc>
                  <a:txBody>
                    <a:bodyPr/>
                    <a:lstStyle/>
                    <a:p>
                      <a:r>
                        <a:rPr lang="en-GB" sz="2000" b="1" dirty="0" err="1">
                          <a:solidFill>
                            <a:srgbClr val="002060"/>
                          </a:solidFill>
                          <a:latin typeface="Century Gothic" panose="020B0502020202020204" pitchFamily="34" charset="0"/>
                        </a:rPr>
                        <a:t>détester</a:t>
                      </a:r>
                      <a:endParaRPr lang="en-GB" sz="20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err="1">
                          <a:solidFill>
                            <a:srgbClr val="002060"/>
                          </a:solidFill>
                          <a:latin typeface="Century Gothic" panose="020B0502020202020204" pitchFamily="34" charset="0"/>
                        </a:rPr>
                        <a:t>étudier</a:t>
                      </a:r>
                      <a:endParaRPr lang="en-GB" sz="2000" b="1" dirty="0">
                        <a:solidFill>
                          <a:srgbClr val="002060"/>
                        </a:solidFill>
                        <a:latin typeface="Century Gothic" panose="020B0502020202020204" pitchFamily="34" charset="0"/>
                      </a:endParaRPr>
                    </a:p>
                  </a:txBody>
                  <a:tcPr/>
                </a:tc>
                <a:tc>
                  <a:txBody>
                    <a:bodyPr/>
                    <a:lstStyle/>
                    <a:p>
                      <a:r>
                        <a:rPr lang="en-GB" sz="2000" b="1" dirty="0" err="1">
                          <a:solidFill>
                            <a:srgbClr val="002060"/>
                          </a:solidFill>
                          <a:latin typeface="Century Gothic" panose="020B0502020202020204" pitchFamily="34" charset="0"/>
                        </a:rPr>
                        <a:t>écrire</a:t>
                      </a:r>
                      <a:endParaRPr lang="en-GB" sz="2000" b="1" dirty="0">
                        <a:solidFill>
                          <a:srgbClr val="002060"/>
                        </a:solidFill>
                        <a:latin typeface="Century Gothic" panose="020B0502020202020204" pitchFamily="34" charset="0"/>
                      </a:endParaRPr>
                    </a:p>
                  </a:txBody>
                  <a:tcPr/>
                </a:tc>
                <a:tc>
                  <a:txBody>
                    <a:bodyPr/>
                    <a:lstStyle/>
                    <a:p>
                      <a:r>
                        <a:rPr lang="en-GB" sz="2000" b="1" dirty="0" err="1">
                          <a:solidFill>
                            <a:srgbClr val="002060"/>
                          </a:solidFill>
                          <a:latin typeface="Century Gothic" panose="020B0502020202020204" pitchFamily="34" charset="0"/>
                        </a:rPr>
                        <a:t>écouter</a:t>
                      </a:r>
                      <a:endParaRPr lang="en-GB" sz="20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noir </a:t>
                      </a:r>
                    </a:p>
                  </a:txBody>
                  <a:tcPr/>
                </a:tc>
                <a:tc>
                  <a:txBody>
                    <a:bodyPr/>
                    <a:lstStyle/>
                    <a:p>
                      <a:r>
                        <a:rPr lang="en-GB" sz="2000" b="1" dirty="0">
                          <a:solidFill>
                            <a:srgbClr val="002060"/>
                          </a:solidFill>
                          <a:latin typeface="Century Gothic" panose="020B0502020202020204" pitchFamily="34" charset="0"/>
                        </a:rPr>
                        <a:t>blanche</a:t>
                      </a:r>
                    </a:p>
                  </a:txBody>
                  <a:tcPr/>
                </a:tc>
                <a:tc>
                  <a:txBody>
                    <a:bodyPr/>
                    <a:lstStyle/>
                    <a:p>
                      <a:r>
                        <a:rPr lang="en-GB" sz="2000" b="1" dirty="0" err="1">
                          <a:solidFill>
                            <a:srgbClr val="002060"/>
                          </a:solidFill>
                          <a:latin typeface="Century Gothic" panose="020B0502020202020204" pitchFamily="34" charset="0"/>
                        </a:rPr>
                        <a:t>blanc</a:t>
                      </a:r>
                      <a:endParaRPr lang="en-GB" sz="20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porte</a:t>
                      </a:r>
                      <a:endParaRPr lang="en-GB" sz="2000" b="1"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le magazine</a:t>
                      </a:r>
                    </a:p>
                  </a:txBody>
                  <a:tcPr/>
                </a:tc>
                <a:tc>
                  <a:txBody>
                    <a:bodyPr/>
                    <a:lstStyle/>
                    <a:p>
                      <a:r>
                        <a:rPr lang="en-GB" sz="2000" b="1" dirty="0">
                          <a:solidFill>
                            <a:srgbClr val="002060"/>
                          </a:solidFill>
                          <a:latin typeface="Century Gothic" panose="020B0502020202020204" pitchFamily="34" charset="0"/>
                        </a:rPr>
                        <a:t>le bureau</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000" b="1" dirty="0">
                          <a:solidFill>
                            <a:srgbClr val="002060"/>
                          </a:solidFill>
                          <a:latin typeface="Century Gothic" panose="020B0502020202020204" pitchFamily="34" charset="0"/>
                        </a:rPr>
                        <a:t>rouge</a:t>
                      </a:r>
                    </a:p>
                  </a:txBody>
                  <a:tcPr/>
                </a:tc>
                <a:tc>
                  <a:txBody>
                    <a:bodyPr/>
                    <a:lstStyle/>
                    <a:p>
                      <a:r>
                        <a:rPr lang="en-GB" sz="2000" b="1" dirty="0" err="1">
                          <a:solidFill>
                            <a:srgbClr val="002060"/>
                          </a:solidFill>
                          <a:latin typeface="Century Gothic" panose="020B0502020202020204" pitchFamily="34" charset="0"/>
                        </a:rPr>
                        <a:t>l’affiche</a:t>
                      </a:r>
                      <a:endParaRPr lang="en-GB" sz="2000" b="1"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jaune</a:t>
                      </a: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000" b="1" dirty="0">
                          <a:solidFill>
                            <a:srgbClr val="002060"/>
                          </a:solidFill>
                          <a:latin typeface="Century Gothic" panose="020B0502020202020204" pitchFamily="34" charset="0"/>
                        </a:rPr>
                        <a:t>la carte</a:t>
                      </a:r>
                    </a:p>
                  </a:txBody>
                  <a:tcPr/>
                </a:tc>
                <a:tc>
                  <a:txBody>
                    <a:bodyPr/>
                    <a:lstStyle/>
                    <a:p>
                      <a:r>
                        <a:rPr lang="en-GB" sz="2000" b="1" dirty="0">
                          <a:solidFill>
                            <a:srgbClr val="002060"/>
                          </a:solidFill>
                          <a:latin typeface="Century Gothic" panose="020B0502020202020204" pitchFamily="34" charset="0"/>
                        </a:rPr>
                        <a:t>vert</a:t>
                      </a:r>
                    </a:p>
                  </a:txBody>
                  <a:tcPr/>
                </a:tc>
                <a:tc>
                  <a:txBody>
                    <a:bodyPr/>
                    <a:lstStyle/>
                    <a:p>
                      <a:r>
                        <a:rPr lang="en-GB" sz="2000" b="1" dirty="0" err="1">
                          <a:solidFill>
                            <a:srgbClr val="002060"/>
                          </a:solidFill>
                          <a:latin typeface="Century Gothic" panose="020B0502020202020204" pitchFamily="34" charset="0"/>
                        </a:rPr>
                        <a:t>bleue</a:t>
                      </a:r>
                      <a:endParaRPr lang="en-GB" sz="20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3886642"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a:t>
            </a:r>
            <a:endParaRPr lang="en-GB" sz="2800" dirty="0">
              <a:latin typeface="Century Gothic" panose="020B0502020202020204" pitchFamily="34" charset="0"/>
            </a:endParaRP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3"/>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5"/>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3" name="Google Shape;167;p2">
            <a:extLst>
              <a:ext uri="{FF2B5EF4-FFF2-40B4-BE49-F238E27FC236}">
                <a16:creationId xmlns:a16="http://schemas.microsoft.com/office/drawing/2014/main" id="{3C7003D0-9C20-FC46-F9AE-70C9195BAAC5}"/>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8" name="Picture 37" descr="Icon&#10;&#10;Description automatically generated">
            <a:extLst>
              <a:ext uri="{FF2B5EF4-FFF2-40B4-BE49-F238E27FC236}">
                <a16:creationId xmlns:a16="http://schemas.microsoft.com/office/drawing/2014/main" id="{A52012D5-4601-41B8-A2A9-A356D86BC8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39" name="Picture 38" descr="Icon&#10;&#10;Description automatically generated">
            <a:extLst>
              <a:ext uri="{FF2B5EF4-FFF2-40B4-BE49-F238E27FC236}">
                <a16:creationId xmlns:a16="http://schemas.microsoft.com/office/drawing/2014/main" id="{7D382DAC-7C90-4D62-9CBC-FB7F86F582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40" name="Explosion: 8 Points 39">
            <a:extLst>
              <a:ext uri="{FF2B5EF4-FFF2-40B4-BE49-F238E27FC236}">
                <a16:creationId xmlns:a16="http://schemas.microsoft.com/office/drawing/2014/main" id="{16A3CAB5-AFBD-4A5E-9B95-325037F14368}"/>
              </a:ext>
            </a:extLst>
          </p:cNvPr>
          <p:cNvSpPr/>
          <p:nvPr/>
        </p:nvSpPr>
        <p:spPr>
          <a:xfrm rot="20101036">
            <a:off x="11050892" y="160678"/>
            <a:ext cx="1051265" cy="846793"/>
          </a:xfrm>
          <a:prstGeom prst="irregularSeal1">
            <a:avLst/>
          </a:prstGeom>
          <a:solidFill>
            <a:srgbClr val="1D6FA9">
              <a:lumMod val="20000"/>
              <a:lumOff val="80000"/>
            </a:srgbClr>
          </a:solidFill>
          <a:ln w="762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sym typeface="Arial"/>
            </a:endParaRPr>
          </a:p>
        </p:txBody>
      </p:sp>
      <p:sp>
        <p:nvSpPr>
          <p:cNvPr id="41" name="Explosion: 8 Points 40">
            <a:extLst>
              <a:ext uri="{FF2B5EF4-FFF2-40B4-BE49-F238E27FC236}">
                <a16:creationId xmlns:a16="http://schemas.microsoft.com/office/drawing/2014/main" id="{08E39E2B-1254-4954-8213-582207EDBE91}"/>
              </a:ext>
            </a:extLst>
          </p:cNvPr>
          <p:cNvSpPr/>
          <p:nvPr/>
        </p:nvSpPr>
        <p:spPr>
          <a:xfrm rot="20101036">
            <a:off x="11055408" y="156605"/>
            <a:ext cx="1042233" cy="839518"/>
          </a:xfrm>
          <a:prstGeom prst="irregularSeal1">
            <a:avLst/>
          </a:prstGeom>
          <a:solidFill>
            <a:srgbClr val="1D6FA9">
              <a:lumMod val="20000"/>
              <a:lumOff val="8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0000"/>
              </a:solidFill>
              <a:effectLst/>
              <a:uLnTx/>
              <a:uFillTx/>
              <a:latin typeface="Arial"/>
              <a:sym typeface="Arial"/>
            </a:endParaRPr>
          </a:p>
        </p:txBody>
      </p:sp>
      <p:sp>
        <p:nvSpPr>
          <p:cNvPr id="42" name="TextBox 41">
            <a:extLst>
              <a:ext uri="{FF2B5EF4-FFF2-40B4-BE49-F238E27FC236}">
                <a16:creationId xmlns:a16="http://schemas.microsoft.com/office/drawing/2014/main" id="{0F76E9B9-17B5-4284-81A4-36CD1EFD85BC}"/>
              </a:ext>
            </a:extLst>
          </p:cNvPr>
          <p:cNvSpPr txBox="1"/>
          <p:nvPr/>
        </p:nvSpPr>
        <p:spPr>
          <a:xfrm rot="20326871">
            <a:off x="11015203" y="345714"/>
            <a:ext cx="1122643" cy="400110"/>
          </a:xfrm>
          <a:prstGeom prst="rect">
            <a:avLst/>
          </a:prstGeom>
          <a:noFill/>
        </p:spPr>
        <p:txBody>
          <a:bodyPr wrap="square" rtlCol="0">
            <a:spAutoFit/>
          </a:bodyPr>
          <a:lstStyle/>
          <a:p>
            <a:pPr algn="ctr">
              <a:defRPr/>
            </a:pPr>
            <a:r>
              <a:rPr lang="en-GB" sz="2000" b="1" dirty="0">
                <a:solidFill>
                  <a:srgbClr val="002060"/>
                </a:solidFill>
                <a:latin typeface="Eras Demi ITC" panose="020B0805030504020804" pitchFamily="34" charset="0"/>
                <a:cs typeface="Arial"/>
                <a:sym typeface="Arial"/>
              </a:rPr>
              <a:t>mots</a:t>
            </a:r>
          </a:p>
        </p:txBody>
      </p:sp>
      <p:sp>
        <p:nvSpPr>
          <p:cNvPr id="43" name="Title 2">
            <a:extLst>
              <a:ext uri="{FF2B5EF4-FFF2-40B4-BE49-F238E27FC236}">
                <a16:creationId xmlns:a16="http://schemas.microsoft.com/office/drawing/2014/main" id="{FAAF66E4-33D3-421B-9AEC-256186280CB4}"/>
              </a:ext>
            </a:extLst>
          </p:cNvPr>
          <p:cNvSpPr txBox="1">
            <a:spLocks/>
          </p:cNvSpPr>
          <p:nvPr/>
        </p:nvSpPr>
        <p:spPr>
          <a:xfrm>
            <a:off x="10656562" y="1081382"/>
            <a:ext cx="1557451" cy="374973"/>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rPr>
              <a:t>vocabulaire</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sp>
        <p:nvSpPr>
          <p:cNvPr id="44" name="TextBox 43">
            <a:hlinkClick r:id="" action="ppaction://noaction">
              <a:snd r:embed="rId8" name="S10_i.wav"/>
            </a:hlinkClick>
            <a:extLst>
              <a:ext uri="{FF2B5EF4-FFF2-40B4-BE49-F238E27FC236}">
                <a16:creationId xmlns:a16="http://schemas.microsoft.com/office/drawing/2014/main" id="{3C192620-3AFB-4585-A44C-2953A0A0BDBC}"/>
              </a:ext>
            </a:extLst>
          </p:cNvPr>
          <p:cNvSpPr txBox="1"/>
          <p:nvPr/>
        </p:nvSpPr>
        <p:spPr>
          <a:xfrm>
            <a:off x="3596244" y="61130"/>
            <a:ext cx="77039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Écris</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anglais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45" name="TextBox 44">
            <a:extLst>
              <a:ext uri="{FF2B5EF4-FFF2-40B4-BE49-F238E27FC236}">
                <a16:creationId xmlns:a16="http://schemas.microsoft.com/office/drawing/2014/main" id="{4D2E027C-F7B4-4AE9-83BD-C1CAB0153FB7}"/>
              </a:ext>
            </a:extLst>
          </p:cNvPr>
          <p:cNvSpPr txBox="1"/>
          <p:nvPr/>
        </p:nvSpPr>
        <p:spPr>
          <a:xfrm>
            <a:off x="2840161" y="-343983"/>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1793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3682483908"/>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to read, reading</a:t>
                      </a:r>
                    </a:p>
                  </a:txBody>
                  <a:tcPr/>
                </a:tc>
                <a:tc>
                  <a:txBody>
                    <a:bodyPr/>
                    <a:lstStyle/>
                    <a:p>
                      <a:r>
                        <a:rPr lang="en-GB" sz="2000" b="1" dirty="0">
                          <a:solidFill>
                            <a:srgbClr val="002060"/>
                          </a:solidFill>
                          <a:latin typeface="Century Gothic" panose="020B0502020202020204" pitchFamily="34" charset="0"/>
                        </a:rPr>
                        <a:t>to speak, speaking</a:t>
                      </a:r>
                    </a:p>
                  </a:txBody>
                  <a:tcPr/>
                </a:tc>
                <a:tc>
                  <a:txBody>
                    <a:bodyPr/>
                    <a:lstStyle/>
                    <a:p>
                      <a:r>
                        <a:rPr lang="en-GB" sz="2000" b="1" dirty="0">
                          <a:solidFill>
                            <a:srgbClr val="002060"/>
                          </a:solidFill>
                          <a:latin typeface="Century Gothic" panose="020B0502020202020204" pitchFamily="34" charset="0"/>
                        </a:rPr>
                        <a:t>to study, studying</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to hate, hating</a:t>
                      </a:r>
                    </a:p>
                  </a:txBody>
                  <a:tcPr/>
                </a:tc>
                <a:tc>
                  <a:txBody>
                    <a:bodyPr/>
                    <a:lstStyle/>
                    <a:p>
                      <a:r>
                        <a:rPr lang="en-GB" sz="2000" b="1" dirty="0">
                          <a:solidFill>
                            <a:srgbClr val="002060"/>
                          </a:solidFill>
                          <a:latin typeface="Century Gothic" panose="020B0502020202020204" pitchFamily="34" charset="0"/>
                        </a:rPr>
                        <a:t>to listen, listening</a:t>
                      </a:r>
                    </a:p>
                  </a:txBody>
                  <a:tcPr/>
                </a:tc>
                <a:tc>
                  <a:txBody>
                    <a:bodyPr/>
                    <a:lstStyle/>
                    <a:p>
                      <a:r>
                        <a:rPr lang="en-GB" sz="2000" b="1" dirty="0">
                          <a:solidFill>
                            <a:srgbClr val="002060"/>
                          </a:solidFill>
                          <a:latin typeface="Century Gothic" panose="020B0502020202020204" pitchFamily="34" charset="0"/>
                        </a:rPr>
                        <a:t>to write, writing</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(the) door</a:t>
                      </a:r>
                    </a:p>
                  </a:txBody>
                  <a:tcPr/>
                </a:tc>
                <a:tc>
                  <a:txBody>
                    <a:bodyPr/>
                    <a:lstStyle/>
                    <a:p>
                      <a:r>
                        <a:rPr lang="en-GB" sz="2000" b="1" dirty="0">
                          <a:solidFill>
                            <a:srgbClr val="002060"/>
                          </a:solidFill>
                          <a:latin typeface="Century Gothic" panose="020B0502020202020204" pitchFamily="34" charset="0"/>
                        </a:rPr>
                        <a:t>(the) magazine</a:t>
                      </a:r>
                    </a:p>
                  </a:txBody>
                  <a:tcPr/>
                </a:tc>
                <a:tc>
                  <a:txBody>
                    <a:bodyPr/>
                    <a:lstStyle/>
                    <a:p>
                      <a:r>
                        <a:rPr lang="en-GB" sz="2000" b="1" dirty="0">
                          <a:solidFill>
                            <a:srgbClr val="002060"/>
                          </a:solidFill>
                          <a:latin typeface="Century Gothic" panose="020B0502020202020204" pitchFamily="34" charset="0"/>
                        </a:rPr>
                        <a:t>(the) desk</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white (m)</a:t>
                      </a:r>
                    </a:p>
                  </a:txBody>
                  <a:tcPr/>
                </a:tc>
                <a:tc>
                  <a:txBody>
                    <a:bodyPr/>
                    <a:lstStyle/>
                    <a:p>
                      <a:r>
                        <a:rPr lang="en-GB" sz="2000" b="1" dirty="0">
                          <a:solidFill>
                            <a:srgbClr val="002060"/>
                          </a:solidFill>
                          <a:latin typeface="Century Gothic" panose="020B0502020202020204" pitchFamily="34" charset="0"/>
                        </a:rPr>
                        <a:t>white (f)</a:t>
                      </a:r>
                    </a:p>
                  </a:txBody>
                  <a:tcPr/>
                </a:tc>
                <a:tc>
                  <a:txBody>
                    <a:bodyPr/>
                    <a:lstStyle/>
                    <a:p>
                      <a:r>
                        <a:rPr lang="en-GB" sz="2000" b="1" dirty="0">
                          <a:solidFill>
                            <a:srgbClr val="002060"/>
                          </a:solidFill>
                          <a:latin typeface="Century Gothic" panose="020B0502020202020204" pitchFamily="34" charset="0"/>
                        </a:rPr>
                        <a:t>black (m)</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000" b="1" dirty="0">
                          <a:solidFill>
                            <a:srgbClr val="002060"/>
                          </a:solidFill>
                          <a:latin typeface="Century Gothic" panose="020B0502020202020204" pitchFamily="34" charset="0"/>
                        </a:rPr>
                        <a:t>green (m)</a:t>
                      </a:r>
                    </a:p>
                  </a:txBody>
                  <a:tcPr/>
                </a:tc>
                <a:tc>
                  <a:txBody>
                    <a:bodyPr/>
                    <a:lstStyle/>
                    <a:p>
                      <a:r>
                        <a:rPr lang="en-GB" sz="2000" b="1" dirty="0">
                          <a:solidFill>
                            <a:srgbClr val="002060"/>
                          </a:solidFill>
                          <a:latin typeface="Century Gothic" panose="020B0502020202020204" pitchFamily="34" charset="0"/>
                        </a:rPr>
                        <a:t>(the) card </a:t>
                      </a:r>
                    </a:p>
                  </a:txBody>
                  <a:tcPr/>
                </a:tc>
                <a:tc>
                  <a:txBody>
                    <a:bodyPr/>
                    <a:lstStyle/>
                    <a:p>
                      <a:r>
                        <a:rPr lang="en-GB" sz="2000" b="1" dirty="0">
                          <a:solidFill>
                            <a:srgbClr val="002060"/>
                          </a:solidFill>
                          <a:latin typeface="Century Gothic" panose="020B0502020202020204" pitchFamily="34" charset="0"/>
                        </a:rPr>
                        <a:t>(the) poster</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blue (m)</a:t>
                      </a:r>
                    </a:p>
                  </a:txBody>
                  <a:tcPr/>
                </a:tc>
                <a:tc>
                  <a:txBody>
                    <a:bodyPr/>
                    <a:lstStyle/>
                    <a:p>
                      <a:r>
                        <a:rPr lang="en-GB" sz="2000" b="1" dirty="0">
                          <a:solidFill>
                            <a:srgbClr val="002060"/>
                          </a:solidFill>
                          <a:latin typeface="Century Gothic" panose="020B0502020202020204" pitchFamily="34" charset="0"/>
                        </a:rPr>
                        <a:t>yellow (m/f)</a:t>
                      </a:r>
                    </a:p>
                  </a:txBody>
                  <a:tcPr/>
                </a:tc>
                <a:tc>
                  <a:txBody>
                    <a:bodyPr/>
                    <a:lstStyle/>
                    <a:p>
                      <a:r>
                        <a:rPr lang="en-GB" sz="2000" b="1" dirty="0">
                          <a:solidFill>
                            <a:srgbClr val="002060"/>
                          </a:solidFill>
                          <a:latin typeface="Century Gothic" panose="020B0502020202020204" pitchFamily="34" charset="0"/>
                        </a:rPr>
                        <a:t>red (m/f)</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23226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t>
            </a:r>
            <a:endParaRPr lang="en-GB" sz="2800" dirty="0">
              <a:latin typeface="Century Gothic" panose="020B0502020202020204" pitchFamily="34" charset="0"/>
            </a:endParaRP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3"/>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5"/>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3" name="Google Shape;167;p2">
            <a:extLst>
              <a:ext uri="{FF2B5EF4-FFF2-40B4-BE49-F238E27FC236}">
                <a16:creationId xmlns:a16="http://schemas.microsoft.com/office/drawing/2014/main" id="{4F4D642D-FAEC-8FDB-175E-2478CC4FA19B}"/>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TextBox 31">
            <a:hlinkClick r:id="" action="ppaction://noaction">
              <a:snd r:embed="rId6" name="S11_i.wav"/>
            </a:hlinkClick>
            <a:extLst>
              <a:ext uri="{FF2B5EF4-FFF2-40B4-BE49-F238E27FC236}">
                <a16:creationId xmlns:a16="http://schemas.microsoft.com/office/drawing/2014/main" id="{38237A2B-4BE3-40BE-985D-8DBC4ABA0E0D}"/>
              </a:ext>
            </a:extLst>
          </p:cNvPr>
          <p:cNvSpPr txBox="1"/>
          <p:nvPr/>
        </p:nvSpPr>
        <p:spPr>
          <a:xfrm>
            <a:off x="3343813" y="106369"/>
            <a:ext cx="73943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Écris</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français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3" name="TextBox 32">
            <a:extLst>
              <a:ext uri="{FF2B5EF4-FFF2-40B4-BE49-F238E27FC236}">
                <a16:creationId xmlns:a16="http://schemas.microsoft.com/office/drawing/2014/main" id="{58918180-0C9D-4980-8B0C-2ACB910FF5E9}"/>
              </a:ext>
            </a:extLst>
          </p:cNvPr>
          <p:cNvSpPr txBox="1"/>
          <p:nvPr/>
        </p:nvSpPr>
        <p:spPr>
          <a:xfrm>
            <a:off x="2858445" y="-64897"/>
            <a:ext cx="10820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3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4" name="Picture 33" descr="Icon&#10;&#10;Description automatically generated">
            <a:extLst>
              <a:ext uri="{FF2B5EF4-FFF2-40B4-BE49-F238E27FC236}">
                <a16:creationId xmlns:a16="http://schemas.microsoft.com/office/drawing/2014/main" id="{167E96D0-2B25-4AC7-AD48-979BEF4C97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35" name="Picture 34" descr="Icon&#10;&#10;Description automatically generated">
            <a:extLst>
              <a:ext uri="{FF2B5EF4-FFF2-40B4-BE49-F238E27FC236}">
                <a16:creationId xmlns:a16="http://schemas.microsoft.com/office/drawing/2014/main" id="{022D996A-9D94-4566-AAB5-B333DB4B3B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36" name="Explosion: 8 Points 35">
            <a:extLst>
              <a:ext uri="{FF2B5EF4-FFF2-40B4-BE49-F238E27FC236}">
                <a16:creationId xmlns:a16="http://schemas.microsoft.com/office/drawing/2014/main" id="{ED098AD2-A700-4E2B-9CF2-6B2A7BEBFD34}"/>
              </a:ext>
            </a:extLst>
          </p:cNvPr>
          <p:cNvSpPr/>
          <p:nvPr/>
        </p:nvSpPr>
        <p:spPr>
          <a:xfrm rot="20101036">
            <a:off x="11050892" y="160678"/>
            <a:ext cx="1051265" cy="846793"/>
          </a:xfrm>
          <a:prstGeom prst="irregularSeal1">
            <a:avLst/>
          </a:prstGeom>
          <a:solidFill>
            <a:srgbClr val="1D6FA9">
              <a:lumMod val="20000"/>
              <a:lumOff val="80000"/>
            </a:srgbClr>
          </a:solidFill>
          <a:ln w="762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sym typeface="Arial"/>
            </a:endParaRPr>
          </a:p>
        </p:txBody>
      </p:sp>
      <p:sp>
        <p:nvSpPr>
          <p:cNvPr id="37" name="Explosion: 8 Points 36">
            <a:extLst>
              <a:ext uri="{FF2B5EF4-FFF2-40B4-BE49-F238E27FC236}">
                <a16:creationId xmlns:a16="http://schemas.microsoft.com/office/drawing/2014/main" id="{3C6472EF-5435-44D4-A6D1-5E746E0FAC3D}"/>
              </a:ext>
            </a:extLst>
          </p:cNvPr>
          <p:cNvSpPr/>
          <p:nvPr/>
        </p:nvSpPr>
        <p:spPr>
          <a:xfrm rot="20101036">
            <a:off x="11055408" y="156605"/>
            <a:ext cx="1042233" cy="839518"/>
          </a:xfrm>
          <a:prstGeom prst="irregularSeal1">
            <a:avLst/>
          </a:prstGeom>
          <a:solidFill>
            <a:srgbClr val="1D6FA9">
              <a:lumMod val="20000"/>
              <a:lumOff val="8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0000"/>
              </a:solidFill>
              <a:effectLst/>
              <a:uLnTx/>
              <a:uFillTx/>
              <a:latin typeface="Arial"/>
              <a:sym typeface="Arial"/>
            </a:endParaRPr>
          </a:p>
        </p:txBody>
      </p:sp>
      <p:sp>
        <p:nvSpPr>
          <p:cNvPr id="38" name="TextBox 37">
            <a:extLst>
              <a:ext uri="{FF2B5EF4-FFF2-40B4-BE49-F238E27FC236}">
                <a16:creationId xmlns:a16="http://schemas.microsoft.com/office/drawing/2014/main" id="{0A2BED4A-001B-47FF-944A-BC79677B55C5}"/>
              </a:ext>
            </a:extLst>
          </p:cNvPr>
          <p:cNvSpPr txBox="1"/>
          <p:nvPr/>
        </p:nvSpPr>
        <p:spPr>
          <a:xfrm rot="20326871">
            <a:off x="11015203" y="345714"/>
            <a:ext cx="1122643" cy="400110"/>
          </a:xfrm>
          <a:prstGeom prst="rect">
            <a:avLst/>
          </a:prstGeom>
          <a:noFill/>
        </p:spPr>
        <p:txBody>
          <a:bodyPr wrap="square" rtlCol="0">
            <a:spAutoFit/>
          </a:bodyPr>
          <a:lstStyle/>
          <a:p>
            <a:pPr algn="ctr">
              <a:defRPr/>
            </a:pPr>
            <a:r>
              <a:rPr lang="en-GB" sz="2000" b="1" dirty="0">
                <a:solidFill>
                  <a:srgbClr val="002060"/>
                </a:solidFill>
                <a:latin typeface="Eras Demi ITC" panose="020B0805030504020804" pitchFamily="34" charset="0"/>
                <a:cs typeface="Arial"/>
                <a:sym typeface="Arial"/>
              </a:rPr>
              <a:t>mots</a:t>
            </a:r>
          </a:p>
        </p:txBody>
      </p:sp>
      <p:sp>
        <p:nvSpPr>
          <p:cNvPr id="39" name="Title 2">
            <a:extLst>
              <a:ext uri="{FF2B5EF4-FFF2-40B4-BE49-F238E27FC236}">
                <a16:creationId xmlns:a16="http://schemas.microsoft.com/office/drawing/2014/main" id="{C2717598-CF7C-44F3-ACD6-BB85B54571A2}"/>
              </a:ext>
            </a:extLst>
          </p:cNvPr>
          <p:cNvSpPr txBox="1">
            <a:spLocks/>
          </p:cNvSpPr>
          <p:nvPr/>
        </p:nvSpPr>
        <p:spPr>
          <a:xfrm>
            <a:off x="10656562" y="1081382"/>
            <a:ext cx="1557451" cy="374973"/>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rPr>
              <a:t>vocabulaire</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spTree>
    <p:extLst>
      <p:ext uri="{BB962C8B-B14F-4D97-AF65-F5344CB8AC3E}">
        <p14:creationId xmlns:p14="http://schemas.microsoft.com/office/powerpoint/2010/main" val="2136367723"/>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1773</Words>
  <Application>Microsoft Office PowerPoint</Application>
  <PresentationFormat>Widescreen</PresentationFormat>
  <Paragraphs>373</Paragraphs>
  <Slides>9</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Arial</vt:lpstr>
      <vt:lpstr>Baguet Script</vt:lpstr>
      <vt:lpstr>Calibri</vt:lpstr>
      <vt:lpstr>Calibri Light</vt:lpstr>
      <vt:lpstr>Century Gothic</vt:lpstr>
      <vt:lpstr>Eras Demi ITC</vt:lpstr>
      <vt:lpstr>Modern Love</vt:lpstr>
      <vt:lpstr>Times New Roman</vt:lpstr>
      <vt:lpstr>1_Office Theme</vt:lpstr>
      <vt:lpstr>Office Theme</vt:lpstr>
      <vt:lpstr>3_Office Theme</vt:lpstr>
      <vt:lpstr>Describing me and others </vt:lpstr>
      <vt:lpstr>Follow up 1 </vt:lpstr>
      <vt:lpstr>Follow up 2</vt:lpstr>
      <vt:lpstr>Follow up 3</vt:lpstr>
      <vt:lpstr>Follow up 3</vt:lpstr>
      <vt:lpstr>follow up 4</vt:lpstr>
      <vt:lpstr>follow up 5</vt:lpstr>
      <vt:lpstr>follow up 4</vt:lpstr>
      <vt:lpstr>follow up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34</cp:revision>
  <dcterms:created xsi:type="dcterms:W3CDTF">2021-06-12T06:20:35Z</dcterms:created>
  <dcterms:modified xsi:type="dcterms:W3CDTF">2023-09-02T12:32:10Z</dcterms:modified>
</cp:coreProperties>
</file>