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4"/>
  </p:notesMasterIdLst>
  <p:sldIdLst>
    <p:sldId id="256" r:id="rId3"/>
    <p:sldId id="1026" r:id="rId4"/>
    <p:sldId id="1027" r:id="rId5"/>
    <p:sldId id="1028" r:id="rId6"/>
    <p:sldId id="406" r:id="rId7"/>
    <p:sldId id="1029" r:id="rId8"/>
    <p:sldId id="1030" r:id="rId9"/>
    <p:sldId id="1031" r:id="rId10"/>
    <p:sldId id="405" r:id="rId11"/>
    <p:sldId id="1032" r:id="rId12"/>
    <p:sldId id="103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0629A"/>
    <a:srgbClr val="AED136"/>
    <a:srgbClr val="8FD9F6"/>
    <a:srgbClr val="F0C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54345" autoAdjust="0"/>
  </p:normalViewPr>
  <p:slideViewPr>
    <p:cSldViewPr snapToGrid="0">
      <p:cViewPr varScale="1">
        <p:scale>
          <a:sx n="58" d="100"/>
          <a:sy n="58" d="100"/>
        </p:scale>
        <p:origin x="256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A039-848B-41A9-84D9-E6480E813061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F2909-5833-4940-8F9E-3C099DAC2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66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strike="noStrike" spc="-1" dirty="0">
                <a:latin typeface="Arial"/>
              </a:rPr>
              <a:t>This lesson contains a phonics assessment to check progress in SSC practised in the 2</a:t>
            </a:r>
            <a:r>
              <a:rPr lang="en-GB" sz="1400" b="0" strike="noStrike" spc="-1" baseline="30000" dirty="0">
                <a:latin typeface="Arial"/>
              </a:rPr>
              <a:t>nd</a:t>
            </a:r>
            <a:r>
              <a:rPr lang="en-GB" sz="1400" b="0" strike="noStrike" spc="-1" dirty="0">
                <a:latin typeface="Arial"/>
              </a:rPr>
              <a:t> term of this year’s course.</a:t>
            </a:r>
            <a:endParaRPr lang="en-GB" sz="16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words used in the phonics assessment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amitié</a:t>
            </a:r>
            <a:r>
              <a:rPr lang="en-GB" sz="1200" b="0" strike="noStrike" spc="-1" dirty="0">
                <a:latin typeface="Arial"/>
              </a:rPr>
              <a:t> [2272] </a:t>
            </a:r>
            <a:r>
              <a:rPr lang="en-GB" sz="1200" b="0" strike="noStrike" spc="-1" dirty="0" err="1">
                <a:latin typeface="Arial"/>
              </a:rPr>
              <a:t>balai</a:t>
            </a:r>
            <a:r>
              <a:rPr lang="en-GB" sz="1200" b="0" strike="noStrike" spc="-1" dirty="0">
                <a:latin typeface="Arial"/>
              </a:rPr>
              <a:t> [&gt;5000] bijou [4301] </a:t>
            </a:r>
            <a:r>
              <a:rPr lang="en-GB" sz="1200" b="0" strike="noStrike" spc="-1" dirty="0" err="1">
                <a:latin typeface="Arial"/>
              </a:rPr>
              <a:t>cadran</a:t>
            </a:r>
            <a:r>
              <a:rPr lang="en-GB" sz="1200" b="0" strike="noStrike" spc="-1" dirty="0">
                <a:latin typeface="Arial"/>
              </a:rPr>
              <a:t> [&gt;5000] </a:t>
            </a:r>
            <a:r>
              <a:rPr lang="en-GB" sz="1200" b="0" strike="noStrike" spc="-1" dirty="0" err="1">
                <a:latin typeface="Arial"/>
              </a:rPr>
              <a:t>canot</a:t>
            </a:r>
            <a:r>
              <a:rPr lang="en-GB" sz="1200" b="0" strike="noStrike" spc="-1" dirty="0">
                <a:latin typeface="Arial"/>
              </a:rPr>
              <a:t> [&gt;5000] chaton [&gt;5000] </a:t>
            </a:r>
            <a:r>
              <a:rPr lang="en-GB" sz="1200" b="0" strike="noStrike" spc="-1" dirty="0" err="1">
                <a:latin typeface="Arial"/>
              </a:rPr>
              <a:t>coude</a:t>
            </a:r>
            <a:r>
              <a:rPr lang="en-GB" sz="1200" b="0" strike="noStrike" spc="-1" dirty="0">
                <a:latin typeface="Arial"/>
              </a:rPr>
              <a:t> [4404] </a:t>
            </a:r>
            <a:r>
              <a:rPr lang="en-GB" sz="1200" b="0" strike="noStrike" spc="-1" dirty="0" err="1">
                <a:latin typeface="Arial"/>
              </a:rPr>
              <a:t>croquer</a:t>
            </a:r>
            <a:r>
              <a:rPr lang="en-GB" sz="1200" b="0" strike="noStrike" spc="-1" dirty="0">
                <a:latin typeface="Arial"/>
              </a:rPr>
              <a:t> [&gt;5000] </a:t>
            </a:r>
            <a:r>
              <a:rPr lang="en-GB" sz="1200" b="0" strike="noStrike" spc="-1" dirty="0" err="1">
                <a:latin typeface="Arial"/>
              </a:rPr>
              <a:t>effaçage</a:t>
            </a:r>
            <a:r>
              <a:rPr lang="en-GB" sz="1200" b="0" strike="noStrike" spc="-1" dirty="0">
                <a:latin typeface="Arial"/>
              </a:rPr>
              <a:t> [&gt;5000] gravure [&gt;5000] </a:t>
            </a:r>
            <a:r>
              <a:rPr lang="en-GB" sz="1200" b="0" strike="noStrike" spc="-1" dirty="0" err="1">
                <a:latin typeface="Arial"/>
              </a:rPr>
              <a:t>grincer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[&gt;5000] </a:t>
            </a:r>
            <a:r>
              <a:rPr lang="en-GB" sz="1200" b="0" strike="noStrike" spc="-1" dirty="0" err="1">
                <a:latin typeface="Arial"/>
              </a:rPr>
              <a:t>marelle</a:t>
            </a:r>
            <a:r>
              <a:rPr lang="en-GB" sz="1200" b="0" strike="noStrike" spc="-1" dirty="0">
                <a:latin typeface="Arial"/>
              </a:rPr>
              <a:t> [&gt;5000] </a:t>
            </a:r>
            <a:r>
              <a:rPr lang="en-GB" sz="1200" b="0" strike="noStrike" spc="-1" dirty="0" err="1">
                <a:latin typeface="Arial"/>
              </a:rPr>
              <a:t>opticien</a:t>
            </a:r>
            <a:r>
              <a:rPr lang="en-GB" sz="1200" b="0" strike="noStrike" spc="-1" dirty="0">
                <a:latin typeface="Arial"/>
              </a:rPr>
              <a:t> [&gt;5000] </a:t>
            </a:r>
            <a:r>
              <a:rPr lang="en-GB" sz="1200" b="0" strike="noStrike" spc="-1" dirty="0" err="1">
                <a:latin typeface="Arial"/>
              </a:rPr>
              <a:t>pivoine</a:t>
            </a:r>
            <a:r>
              <a:rPr lang="en-GB" sz="1200" b="0" strike="noStrike" spc="-1" dirty="0">
                <a:latin typeface="Arial"/>
              </a:rPr>
              <a:t> [&gt;5000] station [1399] </a:t>
            </a:r>
            <a:r>
              <a:rPr lang="en-GB" sz="1200" b="0" strike="noStrike" spc="-1" dirty="0" err="1">
                <a:latin typeface="Arial"/>
              </a:rPr>
              <a:t>vaseux</a:t>
            </a:r>
            <a:r>
              <a:rPr lang="en-GB" sz="1200" b="0" strike="noStrike" spc="-1" dirty="0">
                <a:latin typeface="Arial"/>
              </a:rPr>
              <a:t> [&gt;5000]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audio version for preparation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Prior preparation</a:t>
            </a:r>
            <a:r>
              <a:rPr lang="en-GB" dirty="0"/>
              <a:t>: print out one set of phonics slides and cut in half; print out sufficient pupil feedback sheets to have one per pupil.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Timing</a:t>
            </a:r>
            <a:r>
              <a:rPr lang="en-GB" dirty="0"/>
              <a:t>: 1 minute per pupil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assess pupils’ ability to read aloud the SSC taught this term.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1. Give out the independent task that pupils will work on during the lesson.</a:t>
            </a:r>
            <a:br>
              <a:rPr lang="en-GB" dirty="0"/>
            </a:br>
            <a:r>
              <a:rPr lang="en-GB" dirty="0"/>
              <a:t>2. Listen to individual pupils reading the words aloud.  Mark in real time.  </a:t>
            </a:r>
          </a:p>
          <a:p>
            <a:r>
              <a:rPr lang="en-GB" dirty="0"/>
              <a:t>3. If desired, teachers can listen to the audio versions in preparation.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</a:t>
            </a:r>
          </a:p>
          <a:p>
            <a:pPr marL="285750" indent="-285750">
              <a:buAutoNum type="romanLcParenR"/>
            </a:pPr>
            <a:r>
              <a:rPr lang="en-GB" dirty="0"/>
              <a:t>there are no follow up lessons this week, so it would be possible to continue the speaking assessments in the follow up time during this week, as needed.</a:t>
            </a:r>
          </a:p>
          <a:p>
            <a:pPr marL="285750" indent="-285750">
              <a:buAutoNum type="romanLcParenR"/>
            </a:pPr>
            <a:r>
              <a:rPr lang="en-GB" dirty="0"/>
              <a:t>if preferred, and the resources are available, pupils could record their answers (e.g. on computer or </a:t>
            </a:r>
            <a:r>
              <a:rPr lang="en-GB" dirty="0" err="1"/>
              <a:t>ipad</a:t>
            </a:r>
            <a:r>
              <a:rPr lang="en-GB" dirty="0"/>
              <a:t>) though this would involve the teacher listening back to assess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8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4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46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6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1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4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02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17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04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649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1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4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526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1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93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4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69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206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91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915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7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6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88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11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07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88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5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82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36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833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21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3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20.png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8488" y="6013804"/>
            <a:ext cx="4383093" cy="583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Phonics quiz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E7E6E6">
                    <a:lumMod val="10000"/>
                  </a:srgbClr>
                </a:solidFill>
                <a:latin typeface="Century Gothic" panose="020B0502020202020204" pitchFamily="34" charset="0"/>
                <a:sym typeface="Arial"/>
              </a:rPr>
              <a:t>Summer activities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8" y="9236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What do I </a:t>
            </a:r>
            <a:b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know now?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2068E35-68AD-45F3-9F9C-FEEDE36E336C}"/>
              </a:ext>
            </a:extLst>
          </p:cNvPr>
          <p:cNvSpPr/>
          <p:nvPr/>
        </p:nvSpPr>
        <p:spPr>
          <a:xfrm>
            <a:off x="0" y="1976160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ACFB6633-2CEF-4F22-B1FF-E3EA12292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9CADA-692F-4DB9-AD81-6E0B0918956F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799602"/>
              </p:ext>
            </p:extLst>
          </p:nvPr>
        </p:nvGraphicFramePr>
        <p:xfrm>
          <a:off x="509360" y="60960"/>
          <a:ext cx="4422858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92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optic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805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piv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24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86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amiti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chat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grav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cano</a:t>
                      </a:r>
                      <a:r>
                        <a:rPr lang="en-GB" sz="20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coud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cro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effa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 rot="16200000">
            <a:off x="-2122175" y="1640682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D487D43B-0B16-4325-80D8-D98C3C40F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40716"/>
              </p:ext>
            </p:extLst>
          </p:nvPr>
        </p:nvGraphicFramePr>
        <p:xfrm>
          <a:off x="6293963" y="58615"/>
          <a:ext cx="4422858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92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optic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805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piv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24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86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amiti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chat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grav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cano</a:t>
                      </a:r>
                      <a:r>
                        <a:rPr lang="en-GB" sz="20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coud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cro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effa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491C86F-BD8F-42D9-8239-B9DC3E8A14A3}"/>
              </a:ext>
            </a:extLst>
          </p:cNvPr>
          <p:cNvSpPr txBox="1"/>
          <p:nvPr/>
        </p:nvSpPr>
        <p:spPr>
          <a:xfrm rot="16200000">
            <a:off x="3662428" y="1638337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</p:spTree>
    <p:extLst>
      <p:ext uri="{BB962C8B-B14F-4D97-AF65-F5344CB8AC3E}">
        <p14:creationId xmlns:p14="http://schemas.microsoft.com/office/powerpoint/2010/main" val="117891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583"/>
            <a:ext cx="4755367" cy="396360"/>
          </a:xfrm>
          <a:noFill/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audio version</a:t>
            </a: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7686" y="501721"/>
            <a:ext cx="570574" cy="507856"/>
          </a:xfrm>
          <a:prstGeom prst="rect">
            <a:avLst/>
          </a:prstGeom>
          <a:ln>
            <a:noFill/>
          </a:ln>
        </p:spPr>
      </p:pic>
      <p:pic>
        <p:nvPicPr>
          <p:cNvPr id="9" name="Google Shape;338;p8">
            <a:hlinkClick r:id="" action="ppaction://noaction">
              <a:snd r:embed="rId4" name="S11_pivoine.wav"/>
            </a:hlinkClick>
            <a:extLst>
              <a:ext uri="{FF2B5EF4-FFF2-40B4-BE49-F238E27FC236}">
                <a16:creationId xmlns:a16="http://schemas.microsoft.com/office/drawing/2014/main" id="{82BC31D5-D385-4ED6-8856-5C98FCC18A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717" y="1360722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338;p8">
            <a:hlinkClick r:id="" action="ppaction://noaction">
              <a:snd r:embed="rId6" name="S11_station.wav"/>
            </a:hlinkClick>
            <a:extLst>
              <a:ext uri="{FF2B5EF4-FFF2-40B4-BE49-F238E27FC236}">
                <a16:creationId xmlns:a16="http://schemas.microsoft.com/office/drawing/2014/main" id="{C9BA695D-A148-40A2-AEE4-5EF5460FC9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717" y="1743578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338;p8">
            <a:hlinkClick r:id="" action="ppaction://noaction">
              <a:snd r:embed="rId7" name="S11_vaseux.wav"/>
            </a:hlinkClick>
            <a:extLst>
              <a:ext uri="{FF2B5EF4-FFF2-40B4-BE49-F238E27FC236}">
                <a16:creationId xmlns:a16="http://schemas.microsoft.com/office/drawing/2014/main" id="{DEDD7CEE-0F86-4342-8BE4-5039FA7BBA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395" y="2142003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8" name="S11_amitié.wav"/>
            </a:hlinkClick>
            <a:extLst>
              <a:ext uri="{FF2B5EF4-FFF2-40B4-BE49-F238E27FC236}">
                <a16:creationId xmlns:a16="http://schemas.microsoft.com/office/drawing/2014/main" id="{B4536BEA-7315-4DA6-BED3-512988A62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395" y="2550169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9" name="S11_balai.wav"/>
            </a:hlinkClick>
            <a:extLst>
              <a:ext uri="{FF2B5EF4-FFF2-40B4-BE49-F238E27FC236}">
                <a16:creationId xmlns:a16="http://schemas.microsoft.com/office/drawing/2014/main" id="{EA7906D3-1648-452B-AEF0-39C0AE6563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717" y="2953692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10" name="S11_grincer.wav"/>
            </a:hlinkClick>
            <a:extLst>
              <a:ext uri="{FF2B5EF4-FFF2-40B4-BE49-F238E27FC236}">
                <a16:creationId xmlns:a16="http://schemas.microsoft.com/office/drawing/2014/main" id="{9E5102F6-EF45-468B-A7B3-CA1BFEADC6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395" y="3363505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338;p8">
            <a:hlinkClick r:id="" action="ppaction://noaction">
              <a:snd r:embed="rId11" name="S11_chaton.wav"/>
            </a:hlinkClick>
            <a:extLst>
              <a:ext uri="{FF2B5EF4-FFF2-40B4-BE49-F238E27FC236}">
                <a16:creationId xmlns:a16="http://schemas.microsoft.com/office/drawing/2014/main" id="{12A79711-D5D0-4EF6-92CD-5F53BD31FA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5402" y="3749660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338;p8">
            <a:hlinkClick r:id="" action="ppaction://noaction">
              <a:snd r:embed="rId12" name="S11_gravure.wav"/>
            </a:hlinkClick>
            <a:extLst>
              <a:ext uri="{FF2B5EF4-FFF2-40B4-BE49-F238E27FC236}">
                <a16:creationId xmlns:a16="http://schemas.microsoft.com/office/drawing/2014/main" id="{43F1F025-DBF2-4859-9C5C-0D0AC6243C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717" y="4159473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38;p8">
            <a:hlinkClick r:id="" action="ppaction://noaction">
              <a:snd r:embed="rId13" name="S11_canot.wav"/>
            </a:hlinkClick>
            <a:extLst>
              <a:ext uri="{FF2B5EF4-FFF2-40B4-BE49-F238E27FC236}">
                <a16:creationId xmlns:a16="http://schemas.microsoft.com/office/drawing/2014/main" id="{7D60A4A1-D5DD-40B7-B92B-84142058AE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633" y="4557889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338;p8">
            <a:hlinkClick r:id="" action="ppaction://noaction">
              <a:snd r:embed="rId14" name="S11_coude.wav"/>
            </a:hlinkClick>
            <a:extLst>
              <a:ext uri="{FF2B5EF4-FFF2-40B4-BE49-F238E27FC236}">
                <a16:creationId xmlns:a16="http://schemas.microsoft.com/office/drawing/2014/main" id="{D4F11119-7AF5-4C97-B766-051520F9D5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395" y="4955441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338;p8">
            <a:hlinkClick r:id="" action="ppaction://noaction">
              <a:snd r:embed="rId15" name="S11_marelle.wav"/>
            </a:hlinkClick>
            <a:extLst>
              <a:ext uri="{FF2B5EF4-FFF2-40B4-BE49-F238E27FC236}">
                <a16:creationId xmlns:a16="http://schemas.microsoft.com/office/drawing/2014/main" id="{4516B8FF-CF55-4168-B904-17B152E8CF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203" y="5341848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38;p8">
            <a:hlinkClick r:id="" action="ppaction://noaction">
              <a:snd r:embed="rId16" name="S11_croquer.wav"/>
            </a:hlinkClick>
            <a:extLst>
              <a:ext uri="{FF2B5EF4-FFF2-40B4-BE49-F238E27FC236}">
                <a16:creationId xmlns:a16="http://schemas.microsoft.com/office/drawing/2014/main" id="{87905BDC-12CA-4EC9-BBA4-063AB3B818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633" y="5739834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EEC8E6F-5FC7-4457-ACDD-34A6ED3D0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78523"/>
              </p:ext>
            </p:extLst>
          </p:nvPr>
        </p:nvGraphicFramePr>
        <p:xfrm>
          <a:off x="4377975" y="98132"/>
          <a:ext cx="4422858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92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optic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805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piv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24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86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amiti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ai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chat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grav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cano</a:t>
                      </a:r>
                      <a:r>
                        <a:rPr lang="en-GB" sz="20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coud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cro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effa</a:t>
                      </a:r>
                      <a:r>
                        <a:rPr lang="en-GB" sz="20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</a:t>
                      </a:r>
                      <a:r>
                        <a:rPr lang="en-GB" sz="20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</a:tbl>
          </a:graphicData>
        </a:graphic>
      </p:graphicFrame>
      <p:pic>
        <p:nvPicPr>
          <p:cNvPr id="23" name="Google Shape;338;p8">
            <a:hlinkClick r:id="" action="ppaction://noaction">
              <a:snd r:embed="rId17" name="S11_cadran.wav"/>
            </a:hlinkClick>
            <a:extLst>
              <a:ext uri="{FF2B5EF4-FFF2-40B4-BE49-F238E27FC236}">
                <a16:creationId xmlns:a16="http://schemas.microsoft.com/office/drawing/2014/main" id="{56CFBF68-B20C-4526-9293-8C968292BC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717" y="573831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oogle Shape;338;p8">
            <a:hlinkClick r:id="" action="ppaction://noaction">
              <a:snd r:embed="rId18" name="S11_opticien.wav"/>
            </a:hlinkClick>
            <a:extLst>
              <a:ext uri="{FF2B5EF4-FFF2-40B4-BE49-F238E27FC236}">
                <a16:creationId xmlns:a16="http://schemas.microsoft.com/office/drawing/2014/main" id="{9BE7C104-950B-437F-A868-26271F74138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395" y="962736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338;p8">
            <a:hlinkClick r:id="" action="ppaction://noaction">
              <a:snd r:embed="rId19" name="S11_effacage.wav"/>
            </a:hlinkClick>
            <a:extLst>
              <a:ext uri="{FF2B5EF4-FFF2-40B4-BE49-F238E27FC236}">
                <a16:creationId xmlns:a16="http://schemas.microsoft.com/office/drawing/2014/main" id="{A56C2862-560D-423F-8C6C-3E805ED7FB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2203" y="6134353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338;p8">
            <a:hlinkClick r:id="" action="ppaction://noaction">
              <a:snd r:embed="rId20" name="S11_bijou.wav"/>
            </a:hlinkClick>
            <a:extLst>
              <a:ext uri="{FF2B5EF4-FFF2-40B4-BE49-F238E27FC236}">
                <a16:creationId xmlns:a16="http://schemas.microsoft.com/office/drawing/2014/main" id="{919CC9EA-295C-4E94-BF86-030EBE5F35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4959" y="6522143"/>
            <a:ext cx="298244" cy="2682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61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420326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[an/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353432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ien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Cadr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solaire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optic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374E8-C0FE-4895-A649-FA0D1DFBB57D}"/>
              </a:ext>
            </a:extLst>
          </p:cNvPr>
          <p:cNvSpPr txBox="1"/>
          <p:nvPr/>
        </p:nvSpPr>
        <p:spPr>
          <a:xfrm>
            <a:off x="2301909" y="4997823"/>
            <a:ext cx="152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[sun dial]</a:t>
            </a:r>
          </a:p>
        </p:txBody>
      </p:sp>
      <p:pic>
        <p:nvPicPr>
          <p:cNvPr id="5" name="Picture 4" descr="A sundial on a stone pedestal&#10;&#10;Description automatically generated with medium confidence">
            <a:extLst>
              <a:ext uri="{FF2B5EF4-FFF2-40B4-BE49-F238E27FC236}">
                <a16:creationId xmlns:a16="http://schemas.microsoft.com/office/drawing/2014/main" id="{7FC0DB13-A498-4717-9151-05ECBC458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16" y="1878273"/>
            <a:ext cx="2147521" cy="3221282"/>
          </a:xfrm>
          <a:prstGeom prst="ellipse">
            <a:avLst/>
          </a:prstGeom>
        </p:spPr>
      </p:pic>
      <p:pic>
        <p:nvPicPr>
          <p:cNvPr id="41" name="Picture 40" descr="A picture containing baseball, cartoon, human face, toy&#10;&#10;Description automatically generated">
            <a:extLst>
              <a:ext uri="{FF2B5EF4-FFF2-40B4-BE49-F238E27FC236}">
                <a16:creationId xmlns:a16="http://schemas.microsoft.com/office/drawing/2014/main" id="{CAED16F3-442D-4F9D-8BF3-6EB4BD615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21" y="2259287"/>
            <a:ext cx="4597867" cy="30652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794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2903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387742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39260-4D07-4EF0-A11A-0AC0FD03F18B}"/>
              </a:ext>
            </a:extLst>
          </p:cNvPr>
          <p:cNvSpPr txBox="1"/>
          <p:nvPr/>
        </p:nvSpPr>
        <p:spPr>
          <a:xfrm>
            <a:off x="1018889" y="522639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piv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737B1-2B62-4B71-9AFC-A0A43399C62B}"/>
              </a:ext>
            </a:extLst>
          </p:cNvPr>
          <p:cNvSpPr txBox="1"/>
          <p:nvPr/>
        </p:nvSpPr>
        <p:spPr>
          <a:xfrm>
            <a:off x="7081565" y="522639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sta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tion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37C5C-5B80-4A5F-A338-975C689ABFA8}"/>
              </a:ext>
            </a:extLst>
          </p:cNvPr>
          <p:cNvSpPr txBox="1"/>
          <p:nvPr/>
        </p:nvSpPr>
        <p:spPr>
          <a:xfrm>
            <a:off x="2357672" y="4995565"/>
            <a:ext cx="152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[peony]</a:t>
            </a:r>
          </a:p>
        </p:txBody>
      </p:sp>
      <p:pic>
        <p:nvPicPr>
          <p:cNvPr id="1026" name="Picture 2" descr="Pivoine, Fleur, Fleurs, Bourgeon, Bloom">
            <a:extLst>
              <a:ext uri="{FF2B5EF4-FFF2-40B4-BE49-F238E27FC236}">
                <a16:creationId xmlns:a16="http://schemas.microsoft.com/office/drawing/2014/main" id="{7A275BA4-437C-7643-A944-90A83544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75" y="2068388"/>
            <a:ext cx="4204500" cy="2811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ation-Essence, Maquette">
            <a:extLst>
              <a:ext uri="{FF2B5EF4-FFF2-40B4-BE49-F238E27FC236}">
                <a16:creationId xmlns:a16="http://schemas.microsoft.com/office/drawing/2014/main" id="{4B992464-AABC-F070-0DB3-49607C4C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54" y="2190376"/>
            <a:ext cx="4204499" cy="2805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0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2903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45855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é|er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7E932-CB9E-4063-94FB-0E13ED349C8C}"/>
              </a:ext>
            </a:extLst>
          </p:cNvPr>
          <p:cNvSpPr txBox="1"/>
          <p:nvPr/>
        </p:nvSpPr>
        <p:spPr>
          <a:xfrm>
            <a:off x="7018478" y="520843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amiti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93D9F-B3CD-46AC-9D5C-C8A5FB832B67}"/>
              </a:ext>
            </a:extLst>
          </p:cNvPr>
          <p:cNvSpPr txBox="1"/>
          <p:nvPr/>
        </p:nvSpPr>
        <p:spPr>
          <a:xfrm>
            <a:off x="804803" y="520843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vas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eu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0C728-647F-4943-ABF3-C17C616212F0}"/>
              </a:ext>
            </a:extLst>
          </p:cNvPr>
          <p:cNvSpPr txBox="1"/>
          <p:nvPr/>
        </p:nvSpPr>
        <p:spPr>
          <a:xfrm>
            <a:off x="1791447" y="4977598"/>
            <a:ext cx="2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[muddy]</a:t>
            </a:r>
          </a:p>
        </p:txBody>
      </p:sp>
      <p:pic>
        <p:nvPicPr>
          <p:cNvPr id="18" name="Picture 17" descr="Two children holding hands on a brick path&#10;&#10;Description automatically generated with medium confidence">
            <a:extLst>
              <a:ext uri="{FF2B5EF4-FFF2-40B4-BE49-F238E27FC236}">
                <a16:creationId xmlns:a16="http://schemas.microsoft.com/office/drawing/2014/main" id="{F4A783C4-D450-4DFC-9002-7D2790227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01" y="2355161"/>
            <a:ext cx="3752053" cy="2491598"/>
          </a:xfrm>
          <a:prstGeom prst="ellipse">
            <a:avLst/>
          </a:prstGeom>
        </p:spPr>
      </p:pic>
      <p:pic>
        <p:nvPicPr>
          <p:cNvPr id="19" name="Picture 18" descr="A picture containing ground, outdoor, mud, soil&#10;&#10;Description automatically generated">
            <a:extLst>
              <a:ext uri="{FF2B5EF4-FFF2-40B4-BE49-F238E27FC236}">
                <a16:creationId xmlns:a16="http://schemas.microsoft.com/office/drawing/2014/main" id="{24F132C3-EEC6-459D-B10C-A1CF98314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3" y="2355161"/>
            <a:ext cx="4321471" cy="2491598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30EFED-3441-430D-9453-15AD428F2E5D}"/>
              </a:ext>
            </a:extLst>
          </p:cNvPr>
          <p:cNvSpPr txBox="1"/>
          <p:nvPr/>
        </p:nvSpPr>
        <p:spPr>
          <a:xfrm>
            <a:off x="8203526" y="4977597"/>
            <a:ext cx="202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[friendship]</a:t>
            </a:r>
          </a:p>
        </p:txBody>
      </p:sp>
    </p:spTree>
    <p:extLst>
      <p:ext uri="{BB962C8B-B14F-4D97-AF65-F5344CB8AC3E}">
        <p14:creationId xmlns:p14="http://schemas.microsoft.com/office/powerpoint/2010/main" val="6260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2903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45855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7E932-CB9E-4063-94FB-0E13ED349C8C}"/>
              </a:ext>
            </a:extLst>
          </p:cNvPr>
          <p:cNvSpPr txBox="1"/>
          <p:nvPr/>
        </p:nvSpPr>
        <p:spPr>
          <a:xfrm>
            <a:off x="7018478" y="520843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93D9F-B3CD-46AC-9D5C-C8A5FB832B67}"/>
              </a:ext>
            </a:extLst>
          </p:cNvPr>
          <p:cNvSpPr txBox="1"/>
          <p:nvPr/>
        </p:nvSpPr>
        <p:spPr>
          <a:xfrm>
            <a:off x="804803" y="520843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30C728-647F-4943-ABF3-C17C616212F0}"/>
              </a:ext>
            </a:extLst>
          </p:cNvPr>
          <p:cNvSpPr txBox="1"/>
          <p:nvPr/>
        </p:nvSpPr>
        <p:spPr>
          <a:xfrm>
            <a:off x="1693388" y="4977598"/>
            <a:ext cx="2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[broom]</a:t>
            </a:r>
          </a:p>
        </p:txBody>
      </p:sp>
      <p:pic>
        <p:nvPicPr>
          <p:cNvPr id="18" name="Picture 17" descr="A dog lying on a bed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D724350F-2C4E-4273-A2CA-2FC1CC0EC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00" y="2110592"/>
            <a:ext cx="3105603" cy="2867830"/>
          </a:xfrm>
          <a:prstGeom prst="ellipse">
            <a:avLst/>
          </a:prstGeom>
        </p:spPr>
      </p:pic>
      <p:pic>
        <p:nvPicPr>
          <p:cNvPr id="19" name="Picture 18" descr="A rakes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DE3C22DD-F776-4C6A-8917-594E0BBE53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4"/>
          <a:stretch/>
        </p:blipFill>
        <p:spPr>
          <a:xfrm>
            <a:off x="1284420" y="2206688"/>
            <a:ext cx="3108315" cy="2640563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8ACEF-89B0-41D2-B48B-66DAB6F9A369}"/>
              </a:ext>
            </a:extLst>
          </p:cNvPr>
          <p:cNvSpPr txBox="1"/>
          <p:nvPr/>
        </p:nvSpPr>
        <p:spPr>
          <a:xfrm>
            <a:off x="7595767" y="5010113"/>
            <a:ext cx="302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grind, gnash]</a:t>
            </a:r>
          </a:p>
        </p:txBody>
      </p:sp>
    </p:spTree>
    <p:extLst>
      <p:ext uri="{BB962C8B-B14F-4D97-AF65-F5344CB8AC3E}">
        <p14:creationId xmlns:p14="http://schemas.microsoft.com/office/powerpoint/2010/main" val="207494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48A7C-820C-433B-B005-020AAD8AB890}"/>
              </a:ext>
            </a:extLst>
          </p:cNvPr>
          <p:cNvSpPr txBox="1"/>
          <p:nvPr/>
        </p:nvSpPr>
        <p:spPr>
          <a:xfrm>
            <a:off x="290626" y="5190268"/>
            <a:ext cx="5637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B64CAF-1613-4139-A2D6-69C35D10532B}"/>
              </a:ext>
            </a:extLst>
          </p:cNvPr>
          <p:cNvSpPr txBox="1"/>
          <p:nvPr/>
        </p:nvSpPr>
        <p:spPr>
          <a:xfrm>
            <a:off x="7084031" y="524402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grav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5598671F-C7A7-4626-ACF9-71BD5670A18A}"/>
              </a:ext>
            </a:extLst>
          </p:cNvPr>
          <p:cNvSpPr/>
          <p:nvPr/>
        </p:nvSpPr>
        <p:spPr>
          <a:xfrm>
            <a:off x="600356" y="545855"/>
            <a:ext cx="24030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A close-up of a stone carving&#10;&#10;Description automatically generated with low confidence">
            <a:extLst>
              <a:ext uri="{FF2B5EF4-FFF2-40B4-BE49-F238E27FC236}">
                <a16:creationId xmlns:a16="http://schemas.microsoft.com/office/drawing/2014/main" id="{DEF7B926-14AF-4126-AD1E-64B94D212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8" y="2389775"/>
            <a:ext cx="3975756" cy="2633939"/>
          </a:xfrm>
          <a:prstGeom prst="ellipse">
            <a:avLst/>
          </a:prstGeom>
        </p:spPr>
      </p:pic>
      <p:pic>
        <p:nvPicPr>
          <p:cNvPr id="17" name="Picture 16" descr="A white kitten with blue eyes&#10;&#10;Description automatically generated with medium confidence">
            <a:extLst>
              <a:ext uri="{FF2B5EF4-FFF2-40B4-BE49-F238E27FC236}">
                <a16:creationId xmlns:a16="http://schemas.microsoft.com/office/drawing/2014/main" id="{74201EC5-9E02-4462-B27E-8303F5D67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28" y="2108286"/>
            <a:ext cx="2948750" cy="3081982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D878E7-416C-4D4B-BF9C-D48355E195B1}"/>
              </a:ext>
            </a:extLst>
          </p:cNvPr>
          <p:cNvSpPr txBox="1"/>
          <p:nvPr/>
        </p:nvSpPr>
        <p:spPr>
          <a:xfrm>
            <a:off x="8293843" y="5058328"/>
            <a:ext cx="178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[etching]</a:t>
            </a:r>
          </a:p>
        </p:txBody>
      </p:sp>
    </p:spTree>
    <p:extLst>
      <p:ext uri="{BB962C8B-B14F-4D97-AF65-F5344CB8AC3E}">
        <p14:creationId xmlns:p14="http://schemas.microsoft.com/office/powerpoint/2010/main" val="76635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00448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[SFC]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91381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A54BC-727E-40BF-A5B5-F336C07A18C0}"/>
              </a:ext>
            </a:extLst>
          </p:cNvPr>
          <p:cNvSpPr txBox="1"/>
          <p:nvPr/>
        </p:nvSpPr>
        <p:spPr>
          <a:xfrm>
            <a:off x="6886637" y="524402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02749-DAB6-489C-8F8C-7FA48D25D292}"/>
              </a:ext>
            </a:extLst>
          </p:cNvPr>
          <p:cNvSpPr txBox="1"/>
          <p:nvPr/>
        </p:nvSpPr>
        <p:spPr>
          <a:xfrm>
            <a:off x="868165" y="524402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cano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4F95E2-9597-46CA-A50F-76B3CF0DB8B3}"/>
              </a:ext>
            </a:extLst>
          </p:cNvPr>
          <p:cNvSpPr txBox="1"/>
          <p:nvPr/>
        </p:nvSpPr>
        <p:spPr>
          <a:xfrm>
            <a:off x="2183363" y="5013193"/>
            <a:ext cx="15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[dinghy]</a:t>
            </a:r>
          </a:p>
        </p:txBody>
      </p:sp>
      <p:pic>
        <p:nvPicPr>
          <p:cNvPr id="20" name="Picture 19" descr="A picture containing person, clothing, person, human face&#10;&#10;Description automatically generated">
            <a:extLst>
              <a:ext uri="{FF2B5EF4-FFF2-40B4-BE49-F238E27FC236}">
                <a16:creationId xmlns:a16="http://schemas.microsoft.com/office/drawing/2014/main" id="{662A34CB-0E4B-4EB8-A92A-7B8485716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89" y="2276786"/>
            <a:ext cx="3747196" cy="2675732"/>
          </a:xfrm>
          <a:prstGeom prst="ellipse">
            <a:avLst/>
          </a:prstGeom>
        </p:spPr>
      </p:pic>
      <p:pic>
        <p:nvPicPr>
          <p:cNvPr id="21" name="Picture 20" descr="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3C6A50D5-937D-4170-8E96-50502CF5C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15" y="2498702"/>
            <a:ext cx="3497929" cy="2331952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DED9F7-C6ED-4BA2-AC9D-DA9606FF9179}"/>
              </a:ext>
            </a:extLst>
          </p:cNvPr>
          <p:cNvSpPr txBox="1"/>
          <p:nvPr/>
        </p:nvSpPr>
        <p:spPr>
          <a:xfrm>
            <a:off x="8350053" y="5013193"/>
            <a:ext cx="152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[elbow]</a:t>
            </a:r>
          </a:p>
        </p:txBody>
      </p:sp>
    </p:spTree>
    <p:extLst>
      <p:ext uri="{BB962C8B-B14F-4D97-AF65-F5344CB8AC3E}">
        <p14:creationId xmlns:p14="http://schemas.microsoft.com/office/powerpoint/2010/main" val="170439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9258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30830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11862-F711-416F-B9CF-DA5806899556}"/>
              </a:ext>
            </a:extLst>
          </p:cNvPr>
          <p:cNvSpPr txBox="1"/>
          <p:nvPr/>
        </p:nvSpPr>
        <p:spPr>
          <a:xfrm>
            <a:off x="7011270" y="539953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cro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6C8A99-59E4-4A64-A2CA-AF46F511FD8F}"/>
              </a:ext>
            </a:extLst>
          </p:cNvPr>
          <p:cNvSpPr txBox="1"/>
          <p:nvPr/>
        </p:nvSpPr>
        <p:spPr>
          <a:xfrm>
            <a:off x="645793" y="5399539"/>
            <a:ext cx="4792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63729-5B9D-488E-8A44-D23FB82389F8}"/>
              </a:ext>
            </a:extLst>
          </p:cNvPr>
          <p:cNvSpPr txBox="1"/>
          <p:nvPr/>
        </p:nvSpPr>
        <p:spPr>
          <a:xfrm>
            <a:off x="8173071" y="5168705"/>
            <a:ext cx="188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munch]</a:t>
            </a:r>
          </a:p>
        </p:txBody>
      </p:sp>
      <p:pic>
        <p:nvPicPr>
          <p:cNvPr id="16" name="Picture 15" descr="A picture containing mammal, deer, wildlife, outdoor&#10;&#10;Description automatically generated">
            <a:extLst>
              <a:ext uri="{FF2B5EF4-FFF2-40B4-BE49-F238E27FC236}">
                <a16:creationId xmlns:a16="http://schemas.microsoft.com/office/drawing/2014/main" id="{706D98FA-CAAC-416B-81EA-407EE94DA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6" y="2595211"/>
            <a:ext cx="3532740" cy="2355160"/>
          </a:xfrm>
          <a:prstGeom prst="ellipse">
            <a:avLst/>
          </a:prstGeom>
        </p:spPr>
      </p:pic>
      <p:pic>
        <p:nvPicPr>
          <p:cNvPr id="18" name="Picture 17" descr="A picture containing text, handwriting, chalk, ground&#10;&#10;Description automatically generated">
            <a:extLst>
              <a:ext uri="{FF2B5EF4-FFF2-40B4-BE49-F238E27FC236}">
                <a16:creationId xmlns:a16="http://schemas.microsoft.com/office/drawing/2014/main" id="{A6E94D77-7F96-4641-8B01-AF380B3F5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59" y="2595211"/>
            <a:ext cx="3532740" cy="2355160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F057B1-6D81-4FAE-9A50-A11B8FA21609}"/>
              </a:ext>
            </a:extLst>
          </p:cNvPr>
          <p:cNvSpPr txBox="1"/>
          <p:nvPr/>
        </p:nvSpPr>
        <p:spPr>
          <a:xfrm>
            <a:off x="2062576" y="5168706"/>
            <a:ext cx="203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[hopscotch]</a:t>
            </a:r>
          </a:p>
        </p:txBody>
      </p:sp>
    </p:spTree>
    <p:extLst>
      <p:ext uri="{BB962C8B-B14F-4D97-AF65-F5344CB8AC3E}">
        <p14:creationId xmlns:p14="http://schemas.microsoft.com/office/powerpoint/2010/main" val="403071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9258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ç|c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336105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[j/g]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11862-F711-416F-B9CF-DA5806899556}"/>
              </a:ext>
            </a:extLst>
          </p:cNvPr>
          <p:cNvSpPr txBox="1"/>
          <p:nvPr/>
        </p:nvSpPr>
        <p:spPr>
          <a:xfrm>
            <a:off x="7085986" y="523999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6C8A99-59E4-4A64-A2CA-AF46F511FD8F}"/>
              </a:ext>
            </a:extLst>
          </p:cNvPr>
          <p:cNvSpPr txBox="1"/>
          <p:nvPr/>
        </p:nvSpPr>
        <p:spPr>
          <a:xfrm>
            <a:off x="898002" y="523999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effa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ç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0CA00-75B8-49FD-BDC1-14F3AF6757DE}"/>
              </a:ext>
            </a:extLst>
          </p:cNvPr>
          <p:cNvSpPr txBox="1"/>
          <p:nvPr/>
        </p:nvSpPr>
        <p:spPr>
          <a:xfrm>
            <a:off x="2059803" y="5136422"/>
            <a:ext cx="1880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[erasing]</a:t>
            </a:r>
          </a:p>
        </p:txBody>
      </p:sp>
      <p:pic>
        <p:nvPicPr>
          <p:cNvPr id="5" name="Picture 4" descr="A picture containing jewelry, fashion accessory, jewellery, accessory&#10;&#10;Description automatically generated">
            <a:extLst>
              <a:ext uri="{FF2B5EF4-FFF2-40B4-BE49-F238E27FC236}">
                <a16:creationId xmlns:a16="http://schemas.microsoft.com/office/drawing/2014/main" id="{25112D7B-E7C2-4BB4-B400-8E180863E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70" y="2294623"/>
            <a:ext cx="4262699" cy="2841799"/>
          </a:xfrm>
          <a:prstGeom prst="ellipse">
            <a:avLst/>
          </a:prstGeom>
        </p:spPr>
      </p:pic>
      <p:pic>
        <p:nvPicPr>
          <p:cNvPr id="12" name="Picture 11" descr="A group of markers on a shelf&#10;&#10;Description automatically generated with low confidence">
            <a:extLst>
              <a:ext uri="{FF2B5EF4-FFF2-40B4-BE49-F238E27FC236}">
                <a16:creationId xmlns:a16="http://schemas.microsoft.com/office/drawing/2014/main" id="{EA07998E-FA59-46A0-9CE8-63FE0DDC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" y="2324318"/>
            <a:ext cx="4204501" cy="2803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656757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630</Words>
  <Application>Microsoft Office PowerPoint</Application>
  <PresentationFormat>Widescreen</PresentationFormat>
  <Paragraphs>156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Bookshelf Symbol 7</vt:lpstr>
      <vt:lpstr>Calibri</vt:lpstr>
      <vt:lpstr>Calibri Light</vt:lpstr>
      <vt:lpstr>Cavolini</vt:lpstr>
      <vt:lpstr>Century Gothic</vt:lpstr>
      <vt:lpstr>docs-Century Gothic</vt:lpstr>
      <vt:lpstr>Modern Love</vt:lpstr>
      <vt:lpstr>Symbol</vt:lpstr>
      <vt:lpstr>Wingdings</vt:lpstr>
      <vt:lpstr>3_Office Theme</vt:lpstr>
      <vt:lpstr>Office Theme</vt:lpstr>
      <vt:lpstr>What do I  know now?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pronunciar</vt:lpstr>
      <vt:lpstr>Teacher audio version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50</cp:revision>
  <dcterms:created xsi:type="dcterms:W3CDTF">2022-02-16T09:56:41Z</dcterms:created>
  <dcterms:modified xsi:type="dcterms:W3CDTF">2023-05-26T03:47:47Z</dcterms:modified>
</cp:coreProperties>
</file>