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510" r:id="rId3"/>
    <p:sldId id="533" r:id="rId4"/>
    <p:sldId id="538" r:id="rId5"/>
    <p:sldId id="529" r:id="rId6"/>
    <p:sldId id="558" r:id="rId7"/>
    <p:sldId id="568" r:id="rId8"/>
    <p:sldId id="537" r:id="rId9"/>
    <p:sldId id="570" r:id="rId10"/>
    <p:sldId id="535" r:id="rId11"/>
    <p:sldId id="569" r:id="rId12"/>
    <p:sldId id="571" r:id="rId13"/>
    <p:sldId id="509" r:id="rId14"/>
    <p:sldId id="572" r:id="rId15"/>
    <p:sldId id="573" r:id="rId16"/>
    <p:sldId id="574" r:id="rId17"/>
    <p:sldId id="575" r:id="rId18"/>
    <p:sldId id="576" r:id="rId19"/>
    <p:sldId id="577" r:id="rId20"/>
    <p:sldId id="578" r:id="rId21"/>
    <p:sldId id="579" r:id="rId22"/>
    <p:sldId id="580" r:id="rId23"/>
    <p:sldId id="581" r:id="rId24"/>
    <p:sldId id="5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49154" autoAdjust="0"/>
  </p:normalViewPr>
  <p:slideViewPr>
    <p:cSldViewPr snapToGrid="0">
      <p:cViewPr varScale="1">
        <p:scale>
          <a:sx n="52" d="100"/>
          <a:sy n="52" d="100"/>
        </p:scale>
        <p:origin x="288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This lesson contains assessments to check progress in language learnt in the first 23 weeks of the course.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tasks are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1 - 4 and the correct English pronoun (or they could fill in if they have printed assessment sheets).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For C, pupils could write the start of the sentence or tick the box, if they have the printed assessment.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6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words in the right order.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10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utile …..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mars….mars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il…….il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magazine…..magazine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1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utile …..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mars….mars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il…….il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magazine…..magazine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988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printout,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noir……noir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février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février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matin…..matin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…..de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rien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quatre……quatre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6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485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95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6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utile …..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mars….mars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il…….il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magazine…..magazine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68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00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areclear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1 - 4 and the correct English pronoun (or they could fill in if they have printed assessment sheets).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For C, pupils could write the start of the sentence or tick the box, if they have the printed assessment.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39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words in the right order.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8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6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utile …..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mars….mars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il…….il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magazine…..magazine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6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printout,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noir……noir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février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février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matin…..matin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…..de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rien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quatre……quatre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1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4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3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4.png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0"/>
            <a:ext cx="4350240" cy="6866516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50280" y="6333026"/>
            <a:ext cx="4511040" cy="533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Term 3 quiz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06046BE-BD77-4BDD-AADC-127834293805}"/>
              </a:ext>
            </a:extLst>
          </p:cNvPr>
          <p:cNvSpPr/>
          <p:nvPr/>
        </p:nvSpPr>
        <p:spPr>
          <a:xfrm>
            <a:off x="0" y="1976160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46F1405-3BD2-4674-977E-092BFE7AD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0810C-9ACA-403C-A395-85ACE4D5FD04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D1ABAB-F0F6-4EBA-9773-5603E9CE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321152"/>
              </p:ext>
            </p:extLst>
          </p:nvPr>
        </p:nvGraphicFramePr>
        <p:xfrm>
          <a:off x="1360620" y="1221467"/>
          <a:ext cx="9609426" cy="2560933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joues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ici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courageux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…as un crayon.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visites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l’université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52D45BD-3E16-453F-A18F-A23982E1F58C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40F418-8C74-4E9C-BA3D-8167BBF63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721288"/>
              </p:ext>
            </p:extLst>
          </p:nvPr>
        </p:nvGraphicFramePr>
        <p:xfrm>
          <a:off x="620041" y="4690042"/>
          <a:ext cx="10468962" cy="700850"/>
        </p:xfrm>
        <a:graphic>
          <a:graphicData uri="http://schemas.openxmlformats.org/drawingml/2006/table">
            <a:tbl>
              <a:tblPr firstRow="1" firstCol="1" bandRow="1"/>
              <a:tblGrid>
                <a:gridCol w="410760">
                  <a:extLst>
                    <a:ext uri="{9D8B030D-6E8A-4147-A177-3AD203B41FA5}">
                      <a16:colId xmlns:a16="http://schemas.microsoft.com/office/drawing/2014/main" val="3601750504"/>
                    </a:ext>
                  </a:extLst>
                </a:gridCol>
                <a:gridCol w="1926145">
                  <a:extLst>
                    <a:ext uri="{9D8B030D-6E8A-4147-A177-3AD203B41FA5}">
                      <a16:colId xmlns:a16="http://schemas.microsoft.com/office/drawing/2014/main" val="1038675324"/>
                    </a:ext>
                  </a:extLst>
                </a:gridCol>
                <a:gridCol w="2806346">
                  <a:extLst>
                    <a:ext uri="{9D8B030D-6E8A-4147-A177-3AD203B41FA5}">
                      <a16:colId xmlns:a16="http://schemas.microsoft.com/office/drawing/2014/main" val="2116411571"/>
                    </a:ext>
                  </a:extLst>
                </a:gridCol>
                <a:gridCol w="439586">
                  <a:extLst>
                    <a:ext uri="{9D8B030D-6E8A-4147-A177-3AD203B41FA5}">
                      <a16:colId xmlns:a16="http://schemas.microsoft.com/office/drawing/2014/main" val="3064309855"/>
                    </a:ext>
                  </a:extLst>
                </a:gridCol>
                <a:gridCol w="414878">
                  <a:extLst>
                    <a:ext uri="{9D8B030D-6E8A-4147-A177-3AD203B41FA5}">
                      <a16:colId xmlns:a16="http://schemas.microsoft.com/office/drawing/2014/main" val="2694346709"/>
                    </a:ext>
                  </a:extLst>
                </a:gridCol>
                <a:gridCol w="2500558">
                  <a:extLst>
                    <a:ext uri="{9D8B030D-6E8A-4147-A177-3AD203B41FA5}">
                      <a16:colId xmlns:a16="http://schemas.microsoft.com/office/drawing/2014/main" val="3656298852"/>
                    </a:ext>
                  </a:extLst>
                </a:gridCol>
                <a:gridCol w="1970689">
                  <a:extLst>
                    <a:ext uri="{9D8B030D-6E8A-4147-A177-3AD203B41FA5}">
                      <a16:colId xmlns:a16="http://schemas.microsoft.com/office/drawing/2014/main" val="1461030526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chanter.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6.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le sport.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3193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CEBE80BD-2638-4868-A4E7-37EF26F88BB6}"/>
              </a:ext>
            </a:extLst>
          </p:cNvPr>
          <p:cNvSpPr/>
          <p:nvPr/>
        </p:nvSpPr>
        <p:spPr>
          <a:xfrm>
            <a:off x="2901527" y="4817766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ight Brace 21" descr="right brace to connect possible answers with the question">
            <a:extLst>
              <a:ext uri="{FF2B5EF4-FFF2-40B4-BE49-F238E27FC236}">
                <a16:creationId xmlns:a16="http://schemas.microsoft.com/office/drawing/2014/main" id="{4669BA23-FD61-49E7-8D60-BFFC5BD96CF2}"/>
              </a:ext>
            </a:extLst>
          </p:cNvPr>
          <p:cNvSpPr/>
          <p:nvPr/>
        </p:nvSpPr>
        <p:spPr>
          <a:xfrm>
            <a:off x="8791091" y="4798373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6945D-165A-48A6-812F-AE1F95622C0F}"/>
              </a:ext>
            </a:extLst>
          </p:cNvPr>
          <p:cNvSpPr/>
          <p:nvPr/>
        </p:nvSpPr>
        <p:spPr>
          <a:xfrm>
            <a:off x="540059" y="4025445"/>
            <a:ext cx="6373861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by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BB14393-5326-43C6-84F1-6F96B8DEF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4ECC50-C710-4E17-B04B-C988D498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062127"/>
              </p:ext>
            </p:extLst>
          </p:nvPr>
        </p:nvGraphicFramePr>
        <p:xfrm>
          <a:off x="426123" y="1844577"/>
          <a:ext cx="10662880" cy="2123535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3445172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6776648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texte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| le |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différent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 _____________________________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une | massive| chambre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actif | septembre| 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10065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DF877A4-32B2-4CDE-9697-1F81CE3E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4" y="1388385"/>
            <a:ext cx="6508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D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6E0677B-5CC0-4DCD-A370-8F413E09D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923687"/>
              </p:ext>
            </p:extLst>
          </p:nvPr>
        </p:nvGraphicFramePr>
        <p:xfrm>
          <a:off x="426123" y="4561061"/>
          <a:ext cx="10662880" cy="1415690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5549383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4672437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le lit. ____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grand.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 like the bed.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big.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 préfères l’affiche.  ________ est petite.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 prefer the poster.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small.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</a:tbl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37DE7141-E442-4B97-940B-0E23E27C66E1}"/>
              </a:ext>
            </a:extLst>
          </p:cNvPr>
          <p:cNvSpPr txBox="1">
            <a:spLocks/>
          </p:cNvSpPr>
          <p:nvPr/>
        </p:nvSpPr>
        <p:spPr>
          <a:xfrm>
            <a:off x="11261740" y="4711147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9C4336C-4CF7-4BB2-9B2E-F1920396C8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3581087"/>
            <a:ext cx="1126594" cy="113006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898D6132-D769-442A-8F18-C9DF38E5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84" y="4064531"/>
            <a:ext cx="82814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E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correct French word for ‘it’ to complete the sentence.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6910A23-B846-44F7-B27B-13BE062A8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1278967" y="570646"/>
            <a:ext cx="9560483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correct article 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the blanks to complete the French translations of the English sentences.</a:t>
            </a:r>
            <a:endParaRPr kumimoji="0" lang="en-GB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E38C7D-3E08-458B-8307-4FF2D8EFF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261697"/>
              </p:ext>
            </p:extLst>
          </p:nvPr>
        </p:nvGraphicFramePr>
        <p:xfrm>
          <a:off x="186305" y="1461537"/>
          <a:ext cx="11819390" cy="4546397"/>
        </p:xfrm>
        <a:graphic>
          <a:graphicData uri="http://schemas.openxmlformats.org/drawingml/2006/table">
            <a:tbl>
              <a:tblPr firstRow="1" firstCol="1" bandRow="1"/>
              <a:tblGrid>
                <a:gridCol w="46139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855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56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Il y a _____________ questions. (f)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There are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some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questions.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J’écoute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I’m listening to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answer.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bananes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likes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(the)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bananas.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amie. (f)                        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(female) friend.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grand-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père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grandad.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jour (m)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jeudi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hates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day Thursday.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 idée.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idea.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049162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 parc (m) sale.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dirty park.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1837764"/>
                  </a:ext>
                </a:extLst>
              </a:tr>
            </a:tbl>
          </a:graphicData>
        </a:graphic>
      </p:graphicFrame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1B95A84-0B52-4DAC-AFFF-4CFCE6BD4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122046"/>
              </p:ext>
            </p:extLst>
          </p:nvPr>
        </p:nvGraphicFramePr>
        <p:xfrm>
          <a:off x="430968" y="2205745"/>
          <a:ext cx="10410584" cy="4461388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unique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useful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active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black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2498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ask ( a question)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prepare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present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pronounce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6259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white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clean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practical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dirty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5451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fear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language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thing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door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6298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4" y="380349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89208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7763" y="592542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0C8E06-D9E6-4B02-9005-079751B9018F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They like earth and speaking French but often forget word meanings, spellings and things like gender and verb forms. Help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F8C64A8-F31C-49B9-91C8-D5A0985E8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2DFF0029-CE26-4C99-A70C-FE85F61CE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6635" y="3017123"/>
            <a:ext cx="259625" cy="259625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045272E2-66A1-441F-9A08-CE1F74F9F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4875" y="4139575"/>
            <a:ext cx="259625" cy="259625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94279AC3-F895-4D8F-9C78-87BE99B9A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6635" y="5180883"/>
            <a:ext cx="259625" cy="259625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87C815E8-A27D-4715-8252-2A7C15DAD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9816" y="6251676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/>
        </p:nvGraphicFramePr>
        <p:xfrm>
          <a:off x="539992" y="1277094"/>
          <a:ext cx="10410584" cy="4977932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morning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4349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bring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love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study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look for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4316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it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495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  <a:tr h="6489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pain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magazine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shop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46591"/>
                  </a:ext>
                </a:extLst>
              </a:tr>
              <a:tr h="42191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2452"/>
                  </a:ext>
                </a:extLst>
              </a:tr>
            </a:tbl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BA3BC7E-1815-47B6-9E24-07D46BB58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EF35D-E7B9-4FE8-8D69-EB1D3417D2F4}"/>
              </a:ext>
            </a:extLst>
          </p:cNvPr>
          <p:cNvSpPr/>
          <p:nvPr/>
        </p:nvSpPr>
        <p:spPr>
          <a:xfrm>
            <a:off x="658469" y="250473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2E0B9C-8DE7-49EF-9CAE-6F818407AB56}"/>
              </a:ext>
            </a:extLst>
          </p:cNvPr>
          <p:cNvSpPr/>
          <p:nvPr/>
        </p:nvSpPr>
        <p:spPr>
          <a:xfrm>
            <a:off x="658468" y="355675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E05AD6-6D35-4E97-A06F-AE8FCFDA41EF}"/>
              </a:ext>
            </a:extLst>
          </p:cNvPr>
          <p:cNvSpPr/>
          <p:nvPr/>
        </p:nvSpPr>
        <p:spPr>
          <a:xfrm>
            <a:off x="658468" y="456248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028A4B-18D3-4D82-973C-46E4DA77F197}"/>
              </a:ext>
            </a:extLst>
          </p:cNvPr>
          <p:cNvSpPr/>
          <p:nvPr/>
        </p:nvSpPr>
        <p:spPr>
          <a:xfrm>
            <a:off x="658468" y="554151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3838132D-B2A6-4AC0-BB45-D3659C92F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8229" y="2793539"/>
            <a:ext cx="259625" cy="259625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FDF20775-3132-4336-85FE-4FEF50CD5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4198" y="3845553"/>
            <a:ext cx="259625" cy="25962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A6E4AE3D-CBBA-4879-A408-4128A78E9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2789" y="4809079"/>
            <a:ext cx="259625" cy="259625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B1853D00-05DF-4704-A21E-49F3AF6FF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6364" y="5953197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/>
        </p:nvGraphicFramePr>
        <p:xfrm>
          <a:off x="961292" y="1554909"/>
          <a:ext cx="10269416" cy="5114061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786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of 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of 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755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9" y="264259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E4E3921-0EF3-4580-B164-47A15DFB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253CF4-EADF-4796-B260-31F9EB6D4931}"/>
              </a:ext>
            </a:extLst>
          </p:cNvPr>
          <p:cNvSpPr/>
          <p:nvPr/>
        </p:nvSpPr>
        <p:spPr>
          <a:xfrm>
            <a:off x="1012267" y="242636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DB5D7-7047-453C-A160-B471C455C23F}"/>
              </a:ext>
            </a:extLst>
          </p:cNvPr>
          <p:cNvSpPr/>
          <p:nvPr/>
        </p:nvSpPr>
        <p:spPr>
          <a:xfrm>
            <a:off x="1012266" y="318774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CF70E9-88F0-4BA7-BB23-E962EC343A4B}"/>
              </a:ext>
            </a:extLst>
          </p:cNvPr>
          <p:cNvSpPr/>
          <p:nvPr/>
        </p:nvSpPr>
        <p:spPr>
          <a:xfrm>
            <a:off x="1012266" y="391432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1DF4A8-7F78-46FB-8E08-F13785876CB1}"/>
              </a:ext>
            </a:extLst>
          </p:cNvPr>
          <p:cNvSpPr/>
          <p:nvPr/>
        </p:nvSpPr>
        <p:spPr>
          <a:xfrm>
            <a:off x="1012266" y="464089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918967-CDB3-480E-AA42-2F1419335ADA}"/>
              </a:ext>
            </a:extLst>
          </p:cNvPr>
          <p:cNvSpPr/>
          <p:nvPr/>
        </p:nvSpPr>
        <p:spPr>
          <a:xfrm>
            <a:off x="1012266" y="538283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CF6C8A-1595-4007-9153-2B6D6B8B1524}"/>
              </a:ext>
            </a:extLst>
          </p:cNvPr>
          <p:cNvSpPr/>
          <p:nvPr/>
        </p:nvSpPr>
        <p:spPr>
          <a:xfrm>
            <a:off x="1012266" y="611139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39F6C8DD-3EFB-44B3-83A9-762F62BC5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4179" y="2635667"/>
            <a:ext cx="259625" cy="259625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46842CBD-912F-4D2D-B1DC-80F2DED2C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5330" y="3397049"/>
            <a:ext cx="259625" cy="259625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F4C1EAD4-DA43-43A3-A242-319AD719F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4178" y="4123626"/>
            <a:ext cx="259625" cy="259625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AF77FA4C-772B-4315-BE00-EC2230BD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4178" y="4869924"/>
            <a:ext cx="259625" cy="259625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0B2C822C-ABEF-4E1B-9C73-DD93BBC6A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5687" y="5610867"/>
            <a:ext cx="259625" cy="259625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34EA24A5-34B3-42D9-8D6A-2DB976EC0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801" y="6339428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5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C’est mon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livre.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is my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L’activité 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sportive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activity is  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dessin.		I ___________ my picture.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groupe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the group ________ 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prépares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You are preparing a 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listes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He hates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préférée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It is my favourite ______________.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plays ________ the person.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Écrire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facile !			____________ is easy!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C’est ton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anniversaire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Is it your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 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D67468-6CE7-4939-8BF7-C61AB6BF6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D372E-3D51-4044-9C65-1C5CD348CDC3}"/>
              </a:ext>
            </a:extLst>
          </p:cNvPr>
          <p:cNvSpPr txBox="1"/>
          <p:nvPr/>
        </p:nvSpPr>
        <p:spPr>
          <a:xfrm>
            <a:off x="6926752" y="1477534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A0E0-569B-449D-8C30-790007F41539}"/>
              </a:ext>
            </a:extLst>
          </p:cNvPr>
          <p:cNvSpPr txBox="1"/>
          <p:nvPr/>
        </p:nvSpPr>
        <p:spPr>
          <a:xfrm>
            <a:off x="7477523" y="183858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sporty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88C67-DED9-4854-9DCF-B58F9EF154CB}"/>
              </a:ext>
            </a:extLst>
          </p:cNvPr>
          <p:cNvSpPr txBox="1"/>
          <p:nvPr/>
        </p:nvSpPr>
        <p:spPr>
          <a:xfrm>
            <a:off x="5857273" y="230024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show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6175B-F8A7-4118-9F9F-7AE1EF8F7D37}"/>
              </a:ext>
            </a:extLst>
          </p:cNvPr>
          <p:cNvSpPr txBox="1"/>
          <p:nvPr/>
        </p:nvSpPr>
        <p:spPr>
          <a:xfrm>
            <a:off x="7204749" y="266129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911D7-E6DF-4294-810B-9C0F3C3BAE01}"/>
              </a:ext>
            </a:extLst>
          </p:cNvPr>
          <p:cNvSpPr txBox="1"/>
          <p:nvPr/>
        </p:nvSpPr>
        <p:spPr>
          <a:xfrm>
            <a:off x="8350171" y="312639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50CD8-C2A6-4101-A52B-B32D38C18144}"/>
              </a:ext>
            </a:extLst>
          </p:cNvPr>
          <p:cNvSpPr txBox="1"/>
          <p:nvPr/>
        </p:nvSpPr>
        <p:spPr>
          <a:xfrm>
            <a:off x="6998590" y="3504210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(the) lists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2B2D8-5EBF-4BB3-AA41-F228AE71DED5}"/>
              </a:ext>
            </a:extLst>
          </p:cNvPr>
          <p:cNvSpPr txBox="1"/>
          <p:nvPr/>
        </p:nvSpPr>
        <p:spPr>
          <a:xfrm>
            <a:off x="7723457" y="3936203"/>
            <a:ext cx="243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language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EEB01-C9AB-46C6-BBA4-24A3C2BE3953}"/>
              </a:ext>
            </a:extLst>
          </p:cNvPr>
          <p:cNvSpPr txBox="1"/>
          <p:nvPr/>
        </p:nvSpPr>
        <p:spPr>
          <a:xfrm>
            <a:off x="6777613" y="430926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02EDF-2DD1-48AD-BD9D-80AFEC943445}"/>
              </a:ext>
            </a:extLst>
          </p:cNvPr>
          <p:cNvSpPr txBox="1"/>
          <p:nvPr/>
        </p:nvSpPr>
        <p:spPr>
          <a:xfrm>
            <a:off x="5884113" y="475825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56A27-464C-4AED-88F8-1CE92073BCD7}"/>
              </a:ext>
            </a:extLst>
          </p:cNvPr>
          <p:cNvSpPr txBox="1"/>
          <p:nvPr/>
        </p:nvSpPr>
        <p:spPr>
          <a:xfrm>
            <a:off x="6998590" y="511909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birthday</a:t>
            </a:r>
          </a:p>
        </p:txBody>
      </p:sp>
    </p:spTree>
    <p:extLst>
      <p:ext uri="{BB962C8B-B14F-4D97-AF65-F5344CB8AC3E}">
        <p14:creationId xmlns:p14="http://schemas.microsoft.com/office/powerpoint/2010/main" val="38443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101150"/>
            <a:ext cx="9795803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/>
        </p:nvGraphicFramePr>
        <p:xfrm>
          <a:off x="982273" y="1408954"/>
          <a:ext cx="9812354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1892194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something to watch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musique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émission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radio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œil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place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merci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main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mois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musée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colour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oreille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image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bouche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blanche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 part of the body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pied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pays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moto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cheval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6142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mot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mardi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tante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tête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 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drôle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douze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dimanche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966600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E04AB76-5B2B-4425-AC02-60EAB9C7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525F293D-E864-47DA-8415-1A5360DCA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1029" y="2354313"/>
            <a:ext cx="259625" cy="259625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BE15A3A2-56B2-4869-BAF8-A08BCA634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517" y="2973292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AF2E0257-595F-4F3F-BAD8-CC0B42DAC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517" y="3625084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E4E2EBC6-ADB3-46C0-B60D-A0BD51134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613" y="4211249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9539AA1F-0509-40C8-89B3-FF57A7229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2973" y="4872430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145437D6-F9A5-4855-A9BF-E36653AA8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1029" y="5519082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67432" y="217931"/>
            <a:ext cx="9795803" cy="145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next to each word which could appear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beside the word in bold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a sentence and make sense.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you could put 1, 2, 3 or 4 crosses.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F57B26-F699-4CBF-9E32-F4B75836166A}"/>
              </a:ext>
            </a:extLst>
          </p:cNvPr>
          <p:cNvGraphicFramePr>
            <a:graphicFrameLocks noGrp="1"/>
          </p:cNvGraphicFramePr>
          <p:nvPr/>
        </p:nvGraphicFramePr>
        <p:xfrm>
          <a:off x="294614" y="1668393"/>
          <a:ext cx="11669160" cy="1584135"/>
        </p:xfrm>
        <a:graphic>
          <a:graphicData uri="http://schemas.openxmlformats.org/drawingml/2006/table">
            <a:tbl>
              <a:tblPr firstRow="1" firstCol="1" bandRow="1"/>
              <a:tblGrid>
                <a:gridCol w="403298">
                  <a:extLst>
                    <a:ext uri="{9D8B030D-6E8A-4147-A177-3AD203B41FA5}">
                      <a16:colId xmlns:a16="http://schemas.microsoft.com/office/drawing/2014/main" val="2680572995"/>
                    </a:ext>
                  </a:extLst>
                </a:gridCol>
                <a:gridCol w="2754265">
                  <a:extLst>
                    <a:ext uri="{9D8B030D-6E8A-4147-A177-3AD203B41FA5}">
                      <a16:colId xmlns:a16="http://schemas.microsoft.com/office/drawing/2014/main" val="3729141975"/>
                    </a:ext>
                  </a:extLst>
                </a:gridCol>
                <a:gridCol w="702870">
                  <a:extLst>
                    <a:ext uri="{9D8B030D-6E8A-4147-A177-3AD203B41FA5}">
                      <a16:colId xmlns:a16="http://schemas.microsoft.com/office/drawing/2014/main" val="2504024484"/>
                    </a:ext>
                  </a:extLst>
                </a:gridCol>
                <a:gridCol w="1771141">
                  <a:extLst>
                    <a:ext uri="{9D8B030D-6E8A-4147-A177-3AD203B41FA5}">
                      <a16:colId xmlns:a16="http://schemas.microsoft.com/office/drawing/2014/main" val="9768721"/>
                    </a:ext>
                  </a:extLst>
                </a:gridCol>
                <a:gridCol w="390339">
                  <a:extLst>
                    <a:ext uri="{9D8B030D-6E8A-4147-A177-3AD203B41FA5}">
                      <a16:colId xmlns:a16="http://schemas.microsoft.com/office/drawing/2014/main" val="2275804774"/>
                    </a:ext>
                  </a:extLst>
                </a:gridCol>
                <a:gridCol w="478202">
                  <a:extLst>
                    <a:ext uri="{9D8B030D-6E8A-4147-A177-3AD203B41FA5}">
                      <a16:colId xmlns:a16="http://schemas.microsoft.com/office/drawing/2014/main" val="256175849"/>
                    </a:ext>
                  </a:extLst>
                </a:gridCol>
                <a:gridCol w="2094717">
                  <a:extLst>
                    <a:ext uri="{9D8B030D-6E8A-4147-A177-3AD203B41FA5}">
                      <a16:colId xmlns:a16="http://schemas.microsoft.com/office/drawing/2014/main" val="4135919823"/>
                    </a:ext>
                  </a:extLst>
                </a:gridCol>
                <a:gridCol w="630119">
                  <a:extLst>
                    <a:ext uri="{9D8B030D-6E8A-4147-A177-3AD203B41FA5}">
                      <a16:colId xmlns:a16="http://schemas.microsoft.com/office/drawing/2014/main" val="1589791373"/>
                    </a:ext>
                  </a:extLst>
                </a:gridCol>
                <a:gridCol w="2444209">
                  <a:extLst>
                    <a:ext uri="{9D8B030D-6E8A-4147-A177-3AD203B41FA5}">
                      <a16:colId xmlns:a16="http://schemas.microsoft.com/office/drawing/2014/main" val="1436397789"/>
                    </a:ext>
                  </a:extLst>
                </a:gridCol>
              </a:tblGrid>
              <a:tr h="161882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enseigner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français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dehors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698957"/>
                  </a:ext>
                </a:extLst>
              </a:tr>
              <a:tr h="1618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organiser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livre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avoir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650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arriver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78859"/>
                  </a:ext>
                </a:extLst>
              </a:tr>
              <a:tr h="150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étudier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20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prononcer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75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être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708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1CDB9C-AE9E-4D1C-9F80-272F4C6CDE80}"/>
              </a:ext>
            </a:extLst>
          </p:cNvPr>
          <p:cNvGraphicFramePr>
            <a:graphicFrameLocks noGrp="1"/>
          </p:cNvGraphicFramePr>
          <p:nvPr/>
        </p:nvGraphicFramePr>
        <p:xfrm>
          <a:off x="294613" y="3631635"/>
          <a:ext cx="11602776" cy="1482232"/>
        </p:xfrm>
        <a:graphic>
          <a:graphicData uri="http://schemas.openxmlformats.org/drawingml/2006/table">
            <a:tbl>
              <a:tblPr firstRow="1" firstCol="1" bandRow="1"/>
              <a:tblGrid>
                <a:gridCol w="2719520">
                  <a:extLst>
                    <a:ext uri="{9D8B030D-6E8A-4147-A177-3AD203B41FA5}">
                      <a16:colId xmlns:a16="http://schemas.microsoft.com/office/drawing/2014/main" val="92794950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val="136190851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201595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2812587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7739587"/>
                    </a:ext>
                  </a:extLst>
                </a:gridCol>
                <a:gridCol w="3074606">
                  <a:extLst>
                    <a:ext uri="{9D8B030D-6E8A-4147-A177-3AD203B41FA5}">
                      <a16:colId xmlns:a16="http://schemas.microsoft.com/office/drawing/2014/main" val="1145358568"/>
                    </a:ext>
                  </a:extLst>
                </a:gridCol>
                <a:gridCol w="559316">
                  <a:extLst>
                    <a:ext uri="{9D8B030D-6E8A-4147-A177-3AD203B41FA5}">
                      <a16:colId xmlns:a16="http://schemas.microsoft.com/office/drawing/2014/main" val="3324158834"/>
                    </a:ext>
                  </a:extLst>
                </a:gridCol>
              </a:tblGrid>
              <a:tr h="3705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une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visite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active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voyage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unique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920824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onze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yeux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14745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intéressante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très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310983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monsieur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97828"/>
                  </a:ext>
                </a:extLst>
              </a:tr>
            </a:tbl>
          </a:graphicData>
        </a:graphic>
      </p:graphicFrame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BA3CCE7-6077-47C3-A3F1-C98DAEF96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D0D8ED5E-B23F-42EC-AA17-4FF626D0F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1477" y="1699998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57EE26A5-D79B-4E34-819C-EB53C1ED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1476" y="2583270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5135F959-6561-4309-A9A4-53917C8DF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157" y="1699998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198DE690-A273-4B5B-AE23-9F3CB0E08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5194" y="2349466"/>
            <a:ext cx="215552" cy="21555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1FC5B21C-D853-456D-AE7A-4B967462B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157" y="2624759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98E8BBA3-E530-476D-AF42-57B9BF73F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5392" y="3673976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2C39F8E6-1F23-480F-9138-4398D9153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5392" y="4393921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A37C06C-CEE2-4F2F-9D6A-7AC286BA9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9961" y="3663831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38814"/>
              </p:ext>
            </p:extLst>
          </p:nvPr>
        </p:nvGraphicFramePr>
        <p:xfrm>
          <a:off x="430968" y="2205745"/>
          <a:ext cx="10410584" cy="4087527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unique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useful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active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black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4875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ask ( a question)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prepare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present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pronounce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white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clean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practical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dirty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fear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language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door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hlinkClick r:id="" action="ppaction://noaction">
              <a:snd r:embed="rId4" name="S2_1.wav"/>
            </a:hlinkClick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S2_2.wav"/>
            </a:hlinkClick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5" y="36307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S2_3.wav"/>
            </a:hlinkClick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6399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S2_4.wav"/>
            </a:hlinkClick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5865" y="55515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0C8E06-D9E6-4B02-9005-079751B9018F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They like earth and speaking French but often forget word meanings, spellings and things like gender and verb forms. Help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F8C64A8-F31C-49B9-91C8-D5A0985E8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There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Il y a _______  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The motorbike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moto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cake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table.	J’ ______ un gâteau _____ la table.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It’s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practical.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it?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January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 ? En __________ ?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desk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Le bureau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It’s my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text.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There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lot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people.	Il y a ______________ 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he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Il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The cat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massive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Le chat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	    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E6891-8F0D-4777-8A10-0307A4F5E353}"/>
              </a:ext>
            </a:extLst>
          </p:cNvPr>
          <p:cNvSpPr txBox="1"/>
          <p:nvPr/>
        </p:nvSpPr>
        <p:spPr>
          <a:xfrm>
            <a:off x="7134277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(Vocabulary): 44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EB9955A-0B8A-4BD4-9283-FC6E5B477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F4028-2FCB-4552-BEA5-6551B6E77DB5}"/>
              </a:ext>
            </a:extLst>
          </p:cNvPr>
          <p:cNvSpPr txBox="1"/>
          <p:nvPr/>
        </p:nvSpPr>
        <p:spPr>
          <a:xfrm>
            <a:off x="4710115" y="1758888"/>
            <a:ext cx="242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huit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choses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EA91D-35AF-4720-8859-32B64CF330D9}"/>
              </a:ext>
            </a:extLst>
          </p:cNvPr>
          <p:cNvSpPr txBox="1"/>
          <p:nvPr/>
        </p:nvSpPr>
        <p:spPr>
          <a:xfrm>
            <a:off x="5256410" y="2162950"/>
            <a:ext cx="242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moderne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97E1A-FAD2-4754-85DC-AB6A42C2DA42}"/>
              </a:ext>
            </a:extLst>
          </p:cNvPr>
          <p:cNvSpPr txBox="1"/>
          <p:nvPr/>
        </p:nvSpPr>
        <p:spPr>
          <a:xfrm>
            <a:off x="4201333" y="2493831"/>
            <a:ext cx="122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A6254-C2A5-4504-86C3-5C16CA024CCD}"/>
              </a:ext>
            </a:extLst>
          </p:cNvPr>
          <p:cNvSpPr txBox="1"/>
          <p:nvPr/>
        </p:nvSpPr>
        <p:spPr>
          <a:xfrm>
            <a:off x="6485206" y="2524899"/>
            <a:ext cx="86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4CF4E-94CE-4A07-80FD-52FF4353EEC7}"/>
              </a:ext>
            </a:extLst>
          </p:cNvPr>
          <p:cNvSpPr txBox="1"/>
          <p:nvPr/>
        </p:nvSpPr>
        <p:spPr>
          <a:xfrm>
            <a:off x="4710115" y="2886672"/>
            <a:ext cx="205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pratique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E5974-8247-462D-8299-50EC3BFDFC89}"/>
              </a:ext>
            </a:extLst>
          </p:cNvPr>
          <p:cNvSpPr txBox="1"/>
          <p:nvPr/>
        </p:nvSpPr>
        <p:spPr>
          <a:xfrm>
            <a:off x="4710115" y="3228795"/>
            <a:ext cx="166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quand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519E7-B310-4E1B-86CD-730DDEF8CA2C}"/>
              </a:ext>
            </a:extLst>
          </p:cNvPr>
          <p:cNvSpPr txBox="1"/>
          <p:nvPr/>
        </p:nvSpPr>
        <p:spPr>
          <a:xfrm>
            <a:off x="6573411" y="3245273"/>
            <a:ext cx="154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janvier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CA00F-D45F-4E19-B29C-6F010ABE635E}"/>
              </a:ext>
            </a:extLst>
          </p:cNvPr>
          <p:cNvSpPr txBox="1"/>
          <p:nvPr/>
        </p:nvSpPr>
        <p:spPr>
          <a:xfrm>
            <a:off x="5753236" y="3638698"/>
            <a:ext cx="143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blanc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3A10EB-FBED-41C9-86E9-E4DF729E5180}"/>
              </a:ext>
            </a:extLst>
          </p:cNvPr>
          <p:cNvSpPr txBox="1"/>
          <p:nvPr/>
        </p:nvSpPr>
        <p:spPr>
          <a:xfrm>
            <a:off x="5937516" y="4054383"/>
            <a:ext cx="166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préféré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85D87-1584-4CFA-897A-940FFD3259B8}"/>
              </a:ext>
            </a:extLst>
          </p:cNvPr>
          <p:cNvSpPr txBox="1"/>
          <p:nvPr/>
        </p:nvSpPr>
        <p:spPr>
          <a:xfrm>
            <a:off x="4759583" y="4401775"/>
            <a:ext cx="242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beaucoup 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A7239-959F-46DF-882F-9619ED5C7D6F}"/>
              </a:ext>
            </a:extLst>
          </p:cNvPr>
          <p:cNvSpPr txBox="1"/>
          <p:nvPr/>
        </p:nvSpPr>
        <p:spPr>
          <a:xfrm>
            <a:off x="4815731" y="4765698"/>
            <a:ext cx="205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comment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AF50C6-DA8B-42CC-9D42-A218E139DAE8}"/>
              </a:ext>
            </a:extLst>
          </p:cNvPr>
          <p:cNvSpPr txBox="1"/>
          <p:nvPr/>
        </p:nvSpPr>
        <p:spPr>
          <a:xfrm>
            <a:off x="5279090" y="5129621"/>
            <a:ext cx="190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massif</a:t>
            </a:r>
          </a:p>
        </p:txBody>
      </p:sp>
    </p:spTree>
    <p:extLst>
      <p:ext uri="{BB962C8B-B14F-4D97-AF65-F5344CB8AC3E}">
        <p14:creationId xmlns:p14="http://schemas.microsoft.com/office/powerpoint/2010/main" val="225048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546404"/>
              </p:ext>
            </p:extLst>
          </p:nvPr>
        </p:nvGraphicFramePr>
        <p:xfrm>
          <a:off x="186305" y="1461538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 _________ samedi.                      Today is Saturday.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 grand-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mère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chaud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My grandma is hot.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________ deux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télévisions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has two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tvs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pays _________ trois langues.         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country there are three languages.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 mal.                                            She is in pain.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Sous la chaise __________ un message.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Under the chair there is a message.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2FBEB34-17CF-4293-BEEB-A0F349F5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664" y="762623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79DD2AA-5F46-4E3B-B4C6-AB05A8A8D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A16B1575-7256-4B88-9888-7BDFB9B8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4906" y="1740505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742276C9-EA38-4941-A839-243D4E380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257" y="2595796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F35B6D8E-9CDC-44C5-9AB4-D905F520D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257" y="3423934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CD484AD7-B350-41CC-9665-9327D6342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5301" y="4286810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A747C13-FC67-4434-9EFD-9CEFA933A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256" y="5136837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C6395CDB-DEA2-4F7D-BDA4-15C83FBE3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5301" y="5965564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D1ABAB-F0F6-4EBA-9773-5603E9CE1F98}"/>
              </a:ext>
            </a:extLst>
          </p:cNvPr>
          <p:cNvGraphicFramePr>
            <a:graphicFrameLocks noGrp="1"/>
          </p:cNvGraphicFramePr>
          <p:nvPr/>
        </p:nvGraphicFramePr>
        <p:xfrm>
          <a:off x="1360620" y="1221467"/>
          <a:ext cx="9609426" cy="2560933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joues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ici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courageux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…as un crayon.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visites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l’université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52D45BD-3E16-453F-A18F-A23982E1F58C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40F418-8C74-4E9C-BA3D-8167BBF63680}"/>
              </a:ext>
            </a:extLst>
          </p:cNvPr>
          <p:cNvGraphicFramePr>
            <a:graphicFrameLocks noGrp="1"/>
          </p:cNvGraphicFramePr>
          <p:nvPr/>
        </p:nvGraphicFramePr>
        <p:xfrm>
          <a:off x="620041" y="4690042"/>
          <a:ext cx="10468962" cy="700850"/>
        </p:xfrm>
        <a:graphic>
          <a:graphicData uri="http://schemas.openxmlformats.org/drawingml/2006/table">
            <a:tbl>
              <a:tblPr firstRow="1" firstCol="1" bandRow="1"/>
              <a:tblGrid>
                <a:gridCol w="410760">
                  <a:extLst>
                    <a:ext uri="{9D8B030D-6E8A-4147-A177-3AD203B41FA5}">
                      <a16:colId xmlns:a16="http://schemas.microsoft.com/office/drawing/2014/main" val="3601750504"/>
                    </a:ext>
                  </a:extLst>
                </a:gridCol>
                <a:gridCol w="1926145">
                  <a:extLst>
                    <a:ext uri="{9D8B030D-6E8A-4147-A177-3AD203B41FA5}">
                      <a16:colId xmlns:a16="http://schemas.microsoft.com/office/drawing/2014/main" val="1038675324"/>
                    </a:ext>
                  </a:extLst>
                </a:gridCol>
                <a:gridCol w="2806346">
                  <a:extLst>
                    <a:ext uri="{9D8B030D-6E8A-4147-A177-3AD203B41FA5}">
                      <a16:colId xmlns:a16="http://schemas.microsoft.com/office/drawing/2014/main" val="2116411571"/>
                    </a:ext>
                  </a:extLst>
                </a:gridCol>
                <a:gridCol w="439586">
                  <a:extLst>
                    <a:ext uri="{9D8B030D-6E8A-4147-A177-3AD203B41FA5}">
                      <a16:colId xmlns:a16="http://schemas.microsoft.com/office/drawing/2014/main" val="3064309855"/>
                    </a:ext>
                  </a:extLst>
                </a:gridCol>
                <a:gridCol w="414878">
                  <a:extLst>
                    <a:ext uri="{9D8B030D-6E8A-4147-A177-3AD203B41FA5}">
                      <a16:colId xmlns:a16="http://schemas.microsoft.com/office/drawing/2014/main" val="2694346709"/>
                    </a:ext>
                  </a:extLst>
                </a:gridCol>
                <a:gridCol w="2500558">
                  <a:extLst>
                    <a:ext uri="{9D8B030D-6E8A-4147-A177-3AD203B41FA5}">
                      <a16:colId xmlns:a16="http://schemas.microsoft.com/office/drawing/2014/main" val="3656298852"/>
                    </a:ext>
                  </a:extLst>
                </a:gridCol>
                <a:gridCol w="1970689">
                  <a:extLst>
                    <a:ext uri="{9D8B030D-6E8A-4147-A177-3AD203B41FA5}">
                      <a16:colId xmlns:a16="http://schemas.microsoft.com/office/drawing/2014/main" val="1461030526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chanter.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6.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le sport.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3193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CEBE80BD-2638-4868-A4E7-37EF26F88BB6}"/>
              </a:ext>
            </a:extLst>
          </p:cNvPr>
          <p:cNvSpPr/>
          <p:nvPr/>
        </p:nvSpPr>
        <p:spPr>
          <a:xfrm>
            <a:off x="2901527" y="4817766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ight Brace 21" descr="right brace to connect possible answers with the question">
            <a:extLst>
              <a:ext uri="{FF2B5EF4-FFF2-40B4-BE49-F238E27FC236}">
                <a16:creationId xmlns:a16="http://schemas.microsoft.com/office/drawing/2014/main" id="{4669BA23-FD61-49E7-8D60-BFFC5BD96CF2}"/>
              </a:ext>
            </a:extLst>
          </p:cNvPr>
          <p:cNvSpPr/>
          <p:nvPr/>
        </p:nvSpPr>
        <p:spPr>
          <a:xfrm>
            <a:off x="8791091" y="4798373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6945D-165A-48A6-812F-AE1F95622C0F}"/>
              </a:ext>
            </a:extLst>
          </p:cNvPr>
          <p:cNvSpPr/>
          <p:nvPr/>
        </p:nvSpPr>
        <p:spPr>
          <a:xfrm>
            <a:off x="540059" y="4025445"/>
            <a:ext cx="6373861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by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BB14393-5326-43C6-84F1-6F96B8DEF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E7154C47-5AD2-40DF-80AC-D1ACA05D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3148" y="1746852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E7652B4-2C02-4848-A45B-0AFE2F7AC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4574" y="3075020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1D7C0FFA-FC8E-449A-9CBC-78F366DE9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9347" y="1323618"/>
            <a:ext cx="259625" cy="259625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97B0578E-8DAE-49CE-B32A-3618F856A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8236" y="3075020"/>
            <a:ext cx="259625" cy="259625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EBBCDEFB-0169-4099-8AEE-E87151148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9347" y="5131267"/>
            <a:ext cx="259625" cy="25962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5540AD59-995C-4F3C-8032-0CB85911D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995" y="5131266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4ECC50-C710-4E17-B04B-C988D498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988183"/>
              </p:ext>
            </p:extLst>
          </p:nvPr>
        </p:nvGraphicFramePr>
        <p:xfrm>
          <a:off x="426123" y="1844577"/>
          <a:ext cx="10662880" cy="2123535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3445172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6776648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texte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| le |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différent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 _____________________________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une | massive| chambre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actif | professeur| 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10065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DF877A4-32B2-4CDE-9697-1F81CE3E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4" y="1388385"/>
            <a:ext cx="6508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D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6E0677B-5CC0-4DCD-A370-8F413E09DB04}"/>
              </a:ext>
            </a:extLst>
          </p:cNvPr>
          <p:cNvGraphicFramePr>
            <a:graphicFrameLocks noGrp="1"/>
          </p:cNvGraphicFramePr>
          <p:nvPr/>
        </p:nvGraphicFramePr>
        <p:xfrm>
          <a:off x="426123" y="4561061"/>
          <a:ext cx="10662880" cy="1415690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5549383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4672437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le lit. ____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grand.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 like the bed.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big.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 préfères l’affiche.  ________ est petite.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 prefer the poster.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small.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</a:tbl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37DE7141-E442-4B97-940B-0E23E27C66E1}"/>
              </a:ext>
            </a:extLst>
          </p:cNvPr>
          <p:cNvSpPr txBox="1">
            <a:spLocks/>
          </p:cNvSpPr>
          <p:nvPr/>
        </p:nvSpPr>
        <p:spPr>
          <a:xfrm>
            <a:off x="11261740" y="4711147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9C4336C-4CF7-4BB2-9B2E-F1920396C8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3581087"/>
            <a:ext cx="1126594" cy="113006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898D6132-D769-442A-8F18-C9DF38E5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84" y="4064531"/>
            <a:ext cx="82814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E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correct French word for ‘it’ to complete the sentence.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6910A23-B846-44F7-B27B-13BE062A8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5E7CC6-66C8-435C-BD86-7032BB32CD69}"/>
              </a:ext>
            </a:extLst>
          </p:cNvPr>
          <p:cNvSpPr txBox="1"/>
          <p:nvPr/>
        </p:nvSpPr>
        <p:spPr>
          <a:xfrm>
            <a:off x="6502585" y="1919779"/>
            <a:ext cx="384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texte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différent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37B00C-5EE2-458D-8A5A-A7D31A82928E}"/>
              </a:ext>
            </a:extLst>
          </p:cNvPr>
          <p:cNvSpPr txBox="1"/>
          <p:nvPr/>
        </p:nvSpPr>
        <p:spPr>
          <a:xfrm>
            <a:off x="6502585" y="2617109"/>
            <a:ext cx="384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chambre massive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B0B1F-0844-4DB4-B204-C0D5AA3A7505}"/>
              </a:ext>
            </a:extLst>
          </p:cNvPr>
          <p:cNvSpPr txBox="1"/>
          <p:nvPr/>
        </p:nvSpPr>
        <p:spPr>
          <a:xfrm>
            <a:off x="6502585" y="3363339"/>
            <a:ext cx="384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actif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638FB-5A68-40DF-A76A-7448AA60C3D7}"/>
              </a:ext>
            </a:extLst>
          </p:cNvPr>
          <p:cNvSpPr txBox="1"/>
          <p:nvPr/>
        </p:nvSpPr>
        <p:spPr>
          <a:xfrm>
            <a:off x="2346033" y="4667800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2952FC-B864-4A0C-BBB2-8435D2ECDF9A}"/>
              </a:ext>
            </a:extLst>
          </p:cNvPr>
          <p:cNvSpPr txBox="1"/>
          <p:nvPr/>
        </p:nvSpPr>
        <p:spPr>
          <a:xfrm>
            <a:off x="3575982" y="5389907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Elle</a:t>
            </a:r>
          </a:p>
        </p:txBody>
      </p:sp>
    </p:spTree>
    <p:extLst>
      <p:ext uri="{BB962C8B-B14F-4D97-AF65-F5344CB8AC3E}">
        <p14:creationId xmlns:p14="http://schemas.microsoft.com/office/powerpoint/2010/main" val="290856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1278967" y="570646"/>
            <a:ext cx="9560483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correct article 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the blanks to complete the French translations of the English sentences.</a:t>
            </a:r>
            <a:endParaRPr kumimoji="0" lang="en-GB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E38C7D-3E08-458B-8307-4FF2D8EFF367}"/>
              </a:ext>
            </a:extLst>
          </p:cNvPr>
          <p:cNvGraphicFramePr>
            <a:graphicFrameLocks noGrp="1"/>
          </p:cNvGraphicFramePr>
          <p:nvPr/>
        </p:nvGraphicFramePr>
        <p:xfrm>
          <a:off x="186305" y="1461537"/>
          <a:ext cx="11819390" cy="4546397"/>
        </p:xfrm>
        <a:graphic>
          <a:graphicData uri="http://schemas.openxmlformats.org/drawingml/2006/table">
            <a:tbl>
              <a:tblPr firstRow="1" firstCol="1" bandRow="1"/>
              <a:tblGrid>
                <a:gridCol w="46139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855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56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Il y a _____________ questions. (f)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There are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some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questions.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J’écoute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I’m listening to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answer.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bananes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likes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(the)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bananas.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amie. (f)                        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(female) friend.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grand-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père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grandad.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jour (m)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jeudi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hates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day Thursday.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 idée.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idea.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049162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 parc (m) sale.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dirty park.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1837764"/>
                  </a:ext>
                </a:extLst>
              </a:tr>
            </a:tbl>
          </a:graphicData>
        </a:graphic>
      </p:graphicFrame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1B95A84-0B52-4DAC-AFFF-4CFCE6BD4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FDE8EB-EB47-4C39-8D30-40CD2AA2E94A}"/>
              </a:ext>
            </a:extLst>
          </p:cNvPr>
          <p:cNvSpPr txBox="1"/>
          <p:nvPr/>
        </p:nvSpPr>
        <p:spPr>
          <a:xfrm>
            <a:off x="2090247" y="1461537"/>
            <a:ext cx="74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12C160-158B-411E-9F5B-583547B115DD}"/>
              </a:ext>
            </a:extLst>
          </p:cNvPr>
          <p:cNvSpPr txBox="1"/>
          <p:nvPr/>
        </p:nvSpPr>
        <p:spPr>
          <a:xfrm>
            <a:off x="2457931" y="2018230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D3FA3-1E77-4113-9F90-B2CDE5673F47}"/>
              </a:ext>
            </a:extLst>
          </p:cNvPr>
          <p:cNvSpPr txBox="1"/>
          <p:nvPr/>
        </p:nvSpPr>
        <p:spPr>
          <a:xfrm>
            <a:off x="2403316" y="2594135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410E3-B6EB-4D84-8773-EA02A0FE5AED}"/>
              </a:ext>
            </a:extLst>
          </p:cNvPr>
          <p:cNvSpPr txBox="1"/>
          <p:nvPr/>
        </p:nvSpPr>
        <p:spPr>
          <a:xfrm>
            <a:off x="1710035" y="3168436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491AEE-FD21-4BCC-93B0-898AF47439F9}"/>
              </a:ext>
            </a:extLst>
          </p:cNvPr>
          <p:cNvSpPr txBox="1"/>
          <p:nvPr/>
        </p:nvSpPr>
        <p:spPr>
          <a:xfrm>
            <a:off x="1710035" y="3742737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E7D3E-8F15-4534-A242-EACF25AA46F5}"/>
              </a:ext>
            </a:extLst>
          </p:cNvPr>
          <p:cNvSpPr txBox="1"/>
          <p:nvPr/>
        </p:nvSpPr>
        <p:spPr>
          <a:xfrm>
            <a:off x="2646658" y="4301034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07AD4-C709-4E69-8DD9-97C99FAC5D1B}"/>
              </a:ext>
            </a:extLst>
          </p:cNvPr>
          <p:cNvSpPr txBox="1"/>
          <p:nvPr/>
        </p:nvSpPr>
        <p:spPr>
          <a:xfrm>
            <a:off x="1886235" y="4923651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8F3F1E-FC16-4D71-AF20-9F289D67106F}"/>
              </a:ext>
            </a:extLst>
          </p:cNvPr>
          <p:cNvSpPr txBox="1"/>
          <p:nvPr/>
        </p:nvSpPr>
        <p:spPr>
          <a:xfrm>
            <a:off x="1642893" y="5480344"/>
            <a:ext cx="7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38606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010164"/>
              </p:ext>
            </p:extLst>
          </p:nvPr>
        </p:nvGraphicFramePr>
        <p:xfrm>
          <a:off x="539992" y="1277094"/>
          <a:ext cx="10410584" cy="4977932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morning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4349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bring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love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study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look for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4316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it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495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  <a:tr h="6489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pain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magazine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shop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46591"/>
                  </a:ext>
                </a:extLst>
              </a:tr>
              <a:tr h="42191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2452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" action="ppaction://noaction">
              <a:snd r:embed="rId4" name="S3_1.wav"/>
            </a:hlinkClick>
            <a:extLst>
              <a:ext uri="{FF2B5EF4-FFF2-40B4-BE49-F238E27FC236}">
                <a16:creationId xmlns:a16="http://schemas.microsoft.com/office/drawing/2014/main" id="{A31BB720-7BFF-4D53-8123-484FC862674F}"/>
              </a:ext>
            </a:extLst>
          </p:cNvPr>
          <p:cNvSpPr/>
          <p:nvPr/>
        </p:nvSpPr>
        <p:spPr>
          <a:xfrm>
            <a:off x="713764" y="247975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8" name="Rectangle 7">
            <a:hlinkClick r:id="" action="ppaction://noaction">
              <a:snd r:embed="rId5" name="S3_2.wav"/>
            </a:hlinkClick>
            <a:extLst>
              <a:ext uri="{FF2B5EF4-FFF2-40B4-BE49-F238E27FC236}">
                <a16:creationId xmlns:a16="http://schemas.microsoft.com/office/drawing/2014/main" id="{2DD31AC0-AA2D-41C8-9EBD-93FC36546E2B}"/>
              </a:ext>
            </a:extLst>
          </p:cNvPr>
          <p:cNvSpPr/>
          <p:nvPr/>
        </p:nvSpPr>
        <p:spPr>
          <a:xfrm>
            <a:off x="713763" y="352783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" name="Rectangle 8">
            <a:hlinkClick r:id="" action="ppaction://noaction">
              <a:snd r:embed="rId6" name="S3_3.wav"/>
            </a:hlinkClick>
            <a:extLst>
              <a:ext uri="{FF2B5EF4-FFF2-40B4-BE49-F238E27FC236}">
                <a16:creationId xmlns:a16="http://schemas.microsoft.com/office/drawing/2014/main" id="{E01BECA0-4986-4143-ACF1-26F77569801E}"/>
              </a:ext>
            </a:extLst>
          </p:cNvPr>
          <p:cNvSpPr/>
          <p:nvPr/>
        </p:nvSpPr>
        <p:spPr>
          <a:xfrm>
            <a:off x="713763" y="453759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1" name="Rectangle 10">
            <a:hlinkClick r:id="" action="ppaction://noaction">
              <a:snd r:embed="rId7" name="S3_4.wav"/>
            </a:hlinkClick>
            <a:extLst>
              <a:ext uri="{FF2B5EF4-FFF2-40B4-BE49-F238E27FC236}">
                <a16:creationId xmlns:a16="http://schemas.microsoft.com/office/drawing/2014/main" id="{46C714D9-B7BA-4B13-93BA-F6CFFFC1E41D}"/>
              </a:ext>
            </a:extLst>
          </p:cNvPr>
          <p:cNvSpPr/>
          <p:nvPr/>
        </p:nvSpPr>
        <p:spPr>
          <a:xfrm>
            <a:off x="713763" y="554734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BA3BC7E-1815-47B6-9E24-07D46BB58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9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62034"/>
              </p:ext>
            </p:extLst>
          </p:nvPr>
        </p:nvGraphicFramePr>
        <p:xfrm>
          <a:off x="961292" y="1554909"/>
          <a:ext cx="10269416" cy="5114061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786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of 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of 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755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9" y="264259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8" name="Rectangle 7">
            <a:hlinkClick r:id="" action="ppaction://noaction">
              <a:snd r:embed="rId4" name="S4_1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235189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S4_2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1230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S4_3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38375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S4_4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456709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ectangle 11">
            <a:hlinkClick r:id="" action="ppaction://noaction">
              <a:snd r:embed="rId8" name="S4_5.wav"/>
            </a:hlinkClick>
            <a:extLst>
              <a:ext uri="{FF2B5EF4-FFF2-40B4-BE49-F238E27FC236}">
                <a16:creationId xmlns:a16="http://schemas.microsoft.com/office/drawing/2014/main" id="{C5D6D4D1-D3BC-4F1A-9581-F3D3B3DA8C2B}"/>
              </a:ext>
            </a:extLst>
          </p:cNvPr>
          <p:cNvSpPr/>
          <p:nvPr/>
        </p:nvSpPr>
        <p:spPr>
          <a:xfrm>
            <a:off x="1021910" y="539000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9" name="S4_6.wav"/>
            </a:hlinkClick>
            <a:extLst>
              <a:ext uri="{FF2B5EF4-FFF2-40B4-BE49-F238E27FC236}">
                <a16:creationId xmlns:a16="http://schemas.microsoft.com/office/drawing/2014/main" id="{57CEFC58-98A7-4E83-9040-2B57F1C7DD1F}"/>
              </a:ext>
            </a:extLst>
          </p:cNvPr>
          <p:cNvSpPr/>
          <p:nvPr/>
        </p:nvSpPr>
        <p:spPr>
          <a:xfrm>
            <a:off x="1021910" y="608827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E4E3921-0EF3-4580-B164-47A15DFB42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5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C’est mon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livre.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is my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L’activité 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sportive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activity is  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dessin.		I ___________ my picture.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Le </a:t>
            </a:r>
            <a:r>
              <a:rPr kumimoji="0" lang="en-GB" sz="2000" i="0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groupe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the group ________ 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prépares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You are preparing a 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listes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He hates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langue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préférée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It is my favourite 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kumimoji="0" lang="en-GB" sz="2000" i="0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personne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plays ________ the person.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Écrire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facile !			____________ is easy!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C’est ton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anniversaire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Is it your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 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D67468-6CE7-4939-8BF7-C61AB6BF6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101150"/>
            <a:ext cx="9795803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49344"/>
              </p:ext>
            </p:extLst>
          </p:nvPr>
        </p:nvGraphicFramePr>
        <p:xfrm>
          <a:off x="982273" y="1408954"/>
          <a:ext cx="9812354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1892194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something to watch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musique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émission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radio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œil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place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merci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main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mois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musée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colour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oreille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image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bouche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blanche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 part of the body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pied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pays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moto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cheval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6142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mot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mardi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tante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tête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 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drôle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douze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dimanche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midi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966600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E04AB76-5B2B-4425-AC02-60EAB9C7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67432" y="217931"/>
            <a:ext cx="9795803" cy="145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next to each word which could appear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beside the word in bold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a sentence and make sense.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you could put 1, 2, 3 or 4 crosses.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F57B26-F699-4CBF-9E32-F4B758361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714144"/>
              </p:ext>
            </p:extLst>
          </p:nvPr>
        </p:nvGraphicFramePr>
        <p:xfrm>
          <a:off x="294614" y="1668393"/>
          <a:ext cx="11669160" cy="1584135"/>
        </p:xfrm>
        <a:graphic>
          <a:graphicData uri="http://schemas.openxmlformats.org/drawingml/2006/table">
            <a:tbl>
              <a:tblPr firstRow="1" firstCol="1" bandRow="1"/>
              <a:tblGrid>
                <a:gridCol w="403298">
                  <a:extLst>
                    <a:ext uri="{9D8B030D-6E8A-4147-A177-3AD203B41FA5}">
                      <a16:colId xmlns:a16="http://schemas.microsoft.com/office/drawing/2014/main" val="2680572995"/>
                    </a:ext>
                  </a:extLst>
                </a:gridCol>
                <a:gridCol w="2754265">
                  <a:extLst>
                    <a:ext uri="{9D8B030D-6E8A-4147-A177-3AD203B41FA5}">
                      <a16:colId xmlns:a16="http://schemas.microsoft.com/office/drawing/2014/main" val="3729141975"/>
                    </a:ext>
                  </a:extLst>
                </a:gridCol>
                <a:gridCol w="702870">
                  <a:extLst>
                    <a:ext uri="{9D8B030D-6E8A-4147-A177-3AD203B41FA5}">
                      <a16:colId xmlns:a16="http://schemas.microsoft.com/office/drawing/2014/main" val="2504024484"/>
                    </a:ext>
                  </a:extLst>
                </a:gridCol>
                <a:gridCol w="1771141">
                  <a:extLst>
                    <a:ext uri="{9D8B030D-6E8A-4147-A177-3AD203B41FA5}">
                      <a16:colId xmlns:a16="http://schemas.microsoft.com/office/drawing/2014/main" val="9768721"/>
                    </a:ext>
                  </a:extLst>
                </a:gridCol>
                <a:gridCol w="390339">
                  <a:extLst>
                    <a:ext uri="{9D8B030D-6E8A-4147-A177-3AD203B41FA5}">
                      <a16:colId xmlns:a16="http://schemas.microsoft.com/office/drawing/2014/main" val="2275804774"/>
                    </a:ext>
                  </a:extLst>
                </a:gridCol>
                <a:gridCol w="478202">
                  <a:extLst>
                    <a:ext uri="{9D8B030D-6E8A-4147-A177-3AD203B41FA5}">
                      <a16:colId xmlns:a16="http://schemas.microsoft.com/office/drawing/2014/main" val="256175849"/>
                    </a:ext>
                  </a:extLst>
                </a:gridCol>
                <a:gridCol w="2094717">
                  <a:extLst>
                    <a:ext uri="{9D8B030D-6E8A-4147-A177-3AD203B41FA5}">
                      <a16:colId xmlns:a16="http://schemas.microsoft.com/office/drawing/2014/main" val="4135919823"/>
                    </a:ext>
                  </a:extLst>
                </a:gridCol>
                <a:gridCol w="630119">
                  <a:extLst>
                    <a:ext uri="{9D8B030D-6E8A-4147-A177-3AD203B41FA5}">
                      <a16:colId xmlns:a16="http://schemas.microsoft.com/office/drawing/2014/main" val="1589791373"/>
                    </a:ext>
                  </a:extLst>
                </a:gridCol>
                <a:gridCol w="2444209">
                  <a:extLst>
                    <a:ext uri="{9D8B030D-6E8A-4147-A177-3AD203B41FA5}">
                      <a16:colId xmlns:a16="http://schemas.microsoft.com/office/drawing/2014/main" val="1436397789"/>
                    </a:ext>
                  </a:extLst>
                </a:gridCol>
              </a:tblGrid>
              <a:tr h="161882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enseigner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français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dehors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698957"/>
                  </a:ext>
                </a:extLst>
              </a:tr>
              <a:tr h="1618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organiser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livre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avoir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650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arriver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78859"/>
                  </a:ext>
                </a:extLst>
              </a:tr>
              <a:tr h="150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étudier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20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prononcer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75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être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708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1CDB9C-AE9E-4D1C-9F80-272F4C6CD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200471"/>
              </p:ext>
            </p:extLst>
          </p:nvPr>
        </p:nvGraphicFramePr>
        <p:xfrm>
          <a:off x="294613" y="3631635"/>
          <a:ext cx="11602776" cy="1482232"/>
        </p:xfrm>
        <a:graphic>
          <a:graphicData uri="http://schemas.openxmlformats.org/drawingml/2006/table">
            <a:tbl>
              <a:tblPr firstRow="1" firstCol="1" bandRow="1"/>
              <a:tblGrid>
                <a:gridCol w="2719520">
                  <a:extLst>
                    <a:ext uri="{9D8B030D-6E8A-4147-A177-3AD203B41FA5}">
                      <a16:colId xmlns:a16="http://schemas.microsoft.com/office/drawing/2014/main" val="92794950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val="136190851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201595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2812587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7739587"/>
                    </a:ext>
                  </a:extLst>
                </a:gridCol>
                <a:gridCol w="3074606">
                  <a:extLst>
                    <a:ext uri="{9D8B030D-6E8A-4147-A177-3AD203B41FA5}">
                      <a16:colId xmlns:a16="http://schemas.microsoft.com/office/drawing/2014/main" val="1145358568"/>
                    </a:ext>
                  </a:extLst>
                </a:gridCol>
                <a:gridCol w="559316">
                  <a:extLst>
                    <a:ext uri="{9D8B030D-6E8A-4147-A177-3AD203B41FA5}">
                      <a16:colId xmlns:a16="http://schemas.microsoft.com/office/drawing/2014/main" val="3324158834"/>
                    </a:ext>
                  </a:extLst>
                </a:gridCol>
              </a:tblGrid>
              <a:tr h="3705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une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visite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active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voyage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unique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920824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onze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yeux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14745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intéressante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très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310983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monsieur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97828"/>
                  </a:ext>
                </a:extLst>
              </a:tr>
            </a:tbl>
          </a:graphicData>
        </a:graphic>
      </p:graphicFrame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BA3CCE7-6077-47C3-A3F1-C98DAEF96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There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Il y a _______  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motorbike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moto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cake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table.	J’ ______ un gâteau _____ la table.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It’s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practical.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it?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January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 ? En __________ ?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desk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Le bureau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 my </a:t>
            </a:r>
            <a:r>
              <a:rPr lang="en-GB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text.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texte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lot of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y a ______________ 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he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Il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The cat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massive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Le chat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	    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E6891-8F0D-4777-8A10-0307A4F5E353}"/>
              </a:ext>
            </a:extLst>
          </p:cNvPr>
          <p:cNvSpPr txBox="1"/>
          <p:nvPr/>
        </p:nvSpPr>
        <p:spPr>
          <a:xfrm>
            <a:off x="7134277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(Vocabulary): 44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EB9955A-0B8A-4BD4-9283-FC6E5B477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740185"/>
              </p:ext>
            </p:extLst>
          </p:nvPr>
        </p:nvGraphicFramePr>
        <p:xfrm>
          <a:off x="186305" y="1461538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Aujourd’hui, c’ _________ samedi.                      Today is Saturday.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 grand-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mère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chaud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My grandma is hot.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________ deux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télévisions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has two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tvs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pays _________ trois langues.         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country there are three languages.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 mal.                                            She is in pain.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Sous la chaise __________ un message.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Under the chair there is a message.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2FBEB34-17CF-4293-BEEB-A0F349F5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664" y="762623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79DD2AA-5F46-4E3B-B4C6-AB05A8A8D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555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</TotalTime>
  <Words>4732</Words>
  <Application>Microsoft Office PowerPoint</Application>
  <PresentationFormat>Widescreen</PresentationFormat>
  <Paragraphs>1024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Gothic</vt:lpstr>
      <vt:lpstr>Arial</vt:lpstr>
      <vt:lpstr>Calibri</vt:lpstr>
      <vt:lpstr>Cavolini</vt:lpstr>
      <vt:lpstr>Century Gothic</vt:lpstr>
      <vt:lpstr>Modern Love</vt:lpstr>
      <vt:lpstr>Segoe UI Symbol</vt:lpstr>
      <vt:lpstr>Symbol</vt:lpstr>
      <vt:lpstr>Wingdings</vt:lpstr>
      <vt:lpstr>1_Office Theme</vt:lpstr>
      <vt:lpstr>What do I know now?</vt:lpstr>
      <vt:lpstr>écouter</vt:lpstr>
      <vt:lpstr>écouter</vt:lpstr>
      <vt:lpstr>écouter</vt:lpstr>
      <vt:lpstr>lire</vt:lpstr>
      <vt:lpstr>lire</vt:lpstr>
      <vt:lpstr>lire</vt:lpstr>
      <vt:lpstr>écrire</vt:lpstr>
      <vt:lpstr>lire</vt:lpstr>
      <vt:lpstr>lire</vt:lpstr>
      <vt:lpstr>lire</vt:lpstr>
      <vt:lpstr>écrire</vt:lpstr>
      <vt:lpstr>Au revoir !</vt:lpstr>
      <vt:lpstr>écouter</vt:lpstr>
      <vt:lpstr>écouter</vt:lpstr>
      <vt:lpstr>écouter</vt:lpstr>
      <vt:lpstr>lire</vt:lpstr>
      <vt:lpstr>lire</vt:lpstr>
      <vt:lpstr>lire</vt:lpstr>
      <vt:lpstr>écrire</vt:lpstr>
      <vt:lpstr>lire</vt:lpstr>
      <vt:lpstr>lire</vt:lpstr>
      <vt:lpstr>lire</vt:lpstr>
      <vt:lpstr>écrire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42</cp:revision>
  <dcterms:created xsi:type="dcterms:W3CDTF">2021-07-02T19:27:01Z</dcterms:created>
  <dcterms:modified xsi:type="dcterms:W3CDTF">2023-05-26T03:45:36Z</dcterms:modified>
</cp:coreProperties>
</file>