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9"/>
  </p:notesMasterIdLst>
  <p:sldIdLst>
    <p:sldId id="257" r:id="rId4"/>
    <p:sldId id="793" r:id="rId5"/>
    <p:sldId id="794" r:id="rId6"/>
    <p:sldId id="848" r:id="rId7"/>
    <p:sldId id="381" r:id="rId8"/>
    <p:sldId id="486" r:id="rId9"/>
    <p:sldId id="298" r:id="rId10"/>
    <p:sldId id="842" r:id="rId11"/>
    <p:sldId id="843" r:id="rId12"/>
    <p:sldId id="844" r:id="rId13"/>
    <p:sldId id="524" r:id="rId14"/>
    <p:sldId id="545" r:id="rId15"/>
    <p:sldId id="364"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7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14837B-8F4F-4C58-88FB-5A882233A1AB}" v="1" dt="2023-01-31T10:28:11.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679" autoAdjust="0"/>
  </p:normalViewPr>
  <p:slideViewPr>
    <p:cSldViewPr snapToGrid="0">
      <p:cViewPr varScale="1">
        <p:scale>
          <a:sx n="78" d="100"/>
          <a:sy n="78" d="100"/>
        </p:scale>
        <p:origin x="181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20/02/2023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a:solidFill>
                  <a:srgbClr val="002060"/>
                </a:solidFill>
                <a:latin typeface="Century Gothic"/>
                <a:ea typeface="Century Gothic"/>
                <a:cs typeface="Century Gothic"/>
                <a:sym typeface="Century Gothic"/>
              </a:rPr>
              <a:t>introduce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oi</a:t>
            </a:r>
            <a:r>
              <a:rPr lang="fr-FR" sz="1800" b="0" dirty="0">
                <a:solidFill>
                  <a:srgbClr val="002060"/>
                </a:solidFill>
                <a:latin typeface="Century Gothic"/>
                <a:ea typeface="Century Gothic"/>
                <a:cs typeface="Century Gothic"/>
                <a:sym typeface="Century Gothic"/>
              </a:rPr>
              <a:t>] voir [69] avoir [8] au revoir [4/1274] pourquoi ? [193] trois [115]</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1" strike="noStrike" spc="-1" dirty="0">
              <a:latin typeface="Arial"/>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à (meaning ‘to, at, on, in’)</a:t>
            </a:r>
            <a:r>
              <a:rPr lang="fr-FR" sz="1800" b="0" strike="noStrike" spc="-1" dirty="0">
                <a:solidFill>
                  <a:srgbClr val="002060"/>
                </a:solidFill>
                <a:latin typeface="Century Gothic"/>
                <a:ea typeface="Century Gothic"/>
              </a:rPr>
              <a:t>[4] </a:t>
            </a:r>
            <a:r>
              <a:rPr lang="fr-FR" sz="1800" b="1" strike="noStrike" spc="-1" dirty="0">
                <a:solidFill>
                  <a:srgbClr val="002060"/>
                </a:solidFill>
                <a:latin typeface="Century Gothic"/>
                <a:ea typeface="Century Gothic"/>
              </a:rPr>
              <a:t>arriver </a:t>
            </a:r>
            <a:r>
              <a:rPr lang="fr-FR" sz="1800" b="0" strike="noStrike" spc="-1" dirty="0">
                <a:solidFill>
                  <a:srgbClr val="002060"/>
                </a:solidFill>
                <a:latin typeface="Century Gothic"/>
                <a:ea typeface="Century Gothic"/>
              </a:rPr>
              <a:t>[174] </a:t>
            </a:r>
            <a:r>
              <a:rPr lang="fr-FR" sz="1800" b="1" strike="noStrike" spc="-1" dirty="0">
                <a:solidFill>
                  <a:srgbClr val="002060"/>
                </a:solidFill>
                <a:latin typeface="Century Gothic"/>
                <a:ea typeface="Century Gothic"/>
              </a:rPr>
              <a:t>montrer </a:t>
            </a:r>
            <a:r>
              <a:rPr lang="fr-FR" sz="1800" b="0" strike="noStrike" spc="-1" dirty="0">
                <a:solidFill>
                  <a:srgbClr val="002060"/>
                </a:solidFill>
                <a:latin typeface="Century Gothic"/>
                <a:ea typeface="Century Gothic"/>
              </a:rPr>
              <a:t>[108] </a:t>
            </a:r>
            <a:r>
              <a:rPr lang="fr-FR" sz="1800" b="1" strike="noStrike" spc="-1" dirty="0">
                <a:solidFill>
                  <a:srgbClr val="002060"/>
                </a:solidFill>
                <a:latin typeface="Century Gothic"/>
                <a:ea typeface="Century Gothic"/>
              </a:rPr>
              <a:t>rester </a:t>
            </a:r>
            <a:r>
              <a:rPr lang="fr-FR" sz="1800" b="0" strike="noStrike" spc="-1" dirty="0">
                <a:solidFill>
                  <a:srgbClr val="002060"/>
                </a:solidFill>
                <a:latin typeface="Century Gothic"/>
                <a:ea typeface="Century Gothic"/>
              </a:rPr>
              <a:t>[100</a:t>
            </a:r>
            <a:r>
              <a:rPr lang="fr-FR" sz="1800" b="1" strike="noStrike" spc="-1" dirty="0">
                <a:solidFill>
                  <a:srgbClr val="002060"/>
                </a:solidFill>
                <a:latin typeface="Century Gothic"/>
                <a:ea typeface="Century Gothic"/>
              </a:rPr>
              <a:t>] voyage </a:t>
            </a:r>
            <a:r>
              <a:rPr lang="fr-FR" sz="1800" b="0" strike="noStrike" spc="-1" dirty="0">
                <a:solidFill>
                  <a:srgbClr val="002060"/>
                </a:solidFill>
                <a:latin typeface="Century Gothic"/>
                <a:ea typeface="Century Gothic"/>
              </a:rPr>
              <a:t>[904] </a:t>
            </a:r>
            <a:r>
              <a:rPr lang="fr-FR" sz="1800" b="1" strike="noStrike" spc="-1" dirty="0">
                <a:solidFill>
                  <a:srgbClr val="002060"/>
                </a:solidFill>
                <a:latin typeface="Century Gothic"/>
                <a:ea typeface="Century Gothic"/>
              </a:rPr>
              <a:t>souvent </a:t>
            </a:r>
            <a:r>
              <a:rPr lang="fr-FR" sz="1800" b="0" strike="noStrike" spc="-1" dirty="0">
                <a:solidFill>
                  <a:srgbClr val="002060"/>
                </a:solidFill>
                <a:latin typeface="Century Gothic"/>
                <a:ea typeface="Century Gothic"/>
              </a:rPr>
              <a:t>[287] </a:t>
            </a:r>
            <a:r>
              <a:rPr lang="fr-FR" sz="1800" b="1" strike="noStrike" spc="-1" dirty="0">
                <a:solidFill>
                  <a:srgbClr val="002060"/>
                </a:solidFill>
                <a:latin typeface="Century Gothic"/>
                <a:ea typeface="Century Gothic"/>
              </a:rPr>
              <a:t>en ce moment </a:t>
            </a:r>
            <a:r>
              <a:rPr lang="fr-FR" sz="1800" b="0" strike="noStrike" spc="-1" dirty="0">
                <a:solidFill>
                  <a:srgbClr val="002060"/>
                </a:solidFill>
                <a:latin typeface="Century Gothic"/>
                <a:ea typeface="Century Gothic"/>
              </a:rPr>
              <a:t>[n/a] </a:t>
            </a:r>
          </a:p>
          <a:p>
            <a:pPr marL="216000" indent="-216000">
              <a:lnSpc>
                <a:spcPct val="100000"/>
              </a:lnSpc>
            </a:pPr>
            <a:r>
              <a:rPr lang="fr-FR" sz="1800" b="1" i="0" strike="noStrike" spc="-1" dirty="0">
                <a:solidFill>
                  <a:srgbClr val="002060"/>
                </a:solidFill>
                <a:latin typeface="Century Gothic"/>
                <a:ea typeface="Century Gothic"/>
              </a:rPr>
              <a:t>Revisit 1</a:t>
            </a:r>
            <a:r>
              <a:rPr lang="fr-FR" sz="1800" b="0" i="0" strike="noStrike" spc="-1" dirty="0">
                <a:solidFill>
                  <a:srgbClr val="002060"/>
                </a:solidFill>
                <a:latin typeface="Century Gothic"/>
                <a:ea typeface="Century Gothic"/>
              </a:rPr>
              <a:t>: émission [1074] radio [1526] tante [3891] télévision [1179] grand2 [59] petit2 [138] de2 [2]</a:t>
            </a:r>
          </a:p>
          <a:p>
            <a:pPr marL="216000" indent="-216000">
              <a:lnSpc>
                <a:spcPct val="100000"/>
              </a:lnSpc>
            </a:pPr>
            <a:r>
              <a:rPr lang="fr-FR" sz="1800" b="1" i="0" u="none" strike="noStrike" cap="none" spc="-1" dirty="0">
                <a:solidFill>
                  <a:srgbClr val="002060"/>
                </a:solidFill>
                <a:effectLst/>
                <a:latin typeface="Century Gothic"/>
                <a:ea typeface="Calibri"/>
                <a:cs typeface="Calibri"/>
                <a:sym typeface="Calibri"/>
              </a:rPr>
              <a:t>Revisit 2</a:t>
            </a:r>
            <a:r>
              <a:rPr lang="fr-FR" sz="1800" b="0" i="0" u="none" strike="noStrike" cap="none" spc="-1" dirty="0">
                <a:solidFill>
                  <a:srgbClr val="002060"/>
                </a:solidFill>
                <a:effectLst/>
                <a:latin typeface="Century Gothic"/>
                <a:ea typeface="Calibri"/>
                <a:cs typeface="Calibri"/>
                <a:sym typeface="Calibri"/>
              </a:rPr>
              <a:t>: </a:t>
            </a:r>
            <a:r>
              <a:rPr lang="en-US" sz="1800" b="0" i="0" u="none" strike="noStrike" cap="none" spc="-1" dirty="0" err="1">
                <a:solidFill>
                  <a:srgbClr val="002060"/>
                </a:solidFill>
                <a:effectLst/>
                <a:latin typeface="Century Gothic"/>
                <a:ea typeface="Calibri"/>
                <a:cs typeface="Calibri"/>
                <a:sym typeface="Calibri"/>
              </a:rPr>
              <a:t>chaque</a:t>
            </a:r>
            <a:r>
              <a:rPr lang="en-US" sz="1800" b="0" i="0" u="none" strike="noStrike" cap="none" spc="-1" dirty="0">
                <a:solidFill>
                  <a:srgbClr val="002060"/>
                </a:solidFill>
                <a:effectLst/>
                <a:latin typeface="Century Gothic"/>
                <a:ea typeface="Calibri"/>
                <a:cs typeface="Calibri"/>
                <a:sym typeface="Calibri"/>
              </a:rPr>
              <a:t> [151] jour [78]  revisit days of the week</a:t>
            </a:r>
            <a:endParaRPr lang="fr-FR" sz="1800" b="0" i="0" u="none" strike="noStrike" cap="none" spc="-1" dirty="0">
              <a:solidFill>
                <a:srgbClr val="002060"/>
              </a:solidFill>
              <a:effectLst/>
              <a:latin typeface="Century Gothic"/>
              <a:ea typeface="Calibri"/>
              <a:cs typeface="Calibri"/>
              <a:sym typeface="Calibri"/>
            </a:endParaRP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lvl="0" indent="0" algn="l" rtl="0">
              <a:lnSpc>
                <a:spcPct val="100000"/>
              </a:lnSpc>
              <a:spcBef>
                <a:spcPts val="0"/>
              </a:spcBef>
              <a:spcAft>
                <a:spcPts val="0"/>
              </a:spcAft>
              <a:buSzPts val="1400"/>
              <a:buNone/>
            </a:pPr>
            <a:endParaRPr lang="en-GB" sz="1800" dirty="0">
              <a:solidFill>
                <a:srgbClr val="002060"/>
              </a:solidFill>
              <a:effectLst/>
              <a:latin typeface="Arial"/>
              <a:ea typeface="+mn-ea"/>
              <a:cs typeface="Arial"/>
              <a:sym typeface="Arial"/>
            </a:endParaRPr>
          </a:p>
          <a:p>
            <a:pPr marL="216000" indent="-216000">
              <a:lnSpc>
                <a:spcPct val="100000"/>
              </a:lnSpc>
            </a:pPr>
            <a:r>
              <a:rPr lang="en-GB" sz="1800" dirty="0" err="1">
                <a:solidFill>
                  <a:schemeClr val="dk1"/>
                </a:solidFill>
                <a:effectLst/>
                <a:latin typeface="Century Gothic" panose="020B0502020202020204" pitchFamily="34" charset="0"/>
                <a:ea typeface="+mn-ea"/>
                <a:cs typeface="+mn-cs"/>
              </a:rPr>
              <a:t>Londsale</a:t>
            </a:r>
            <a:r>
              <a:rPr lang="en-GB" sz="1800" dirty="0">
                <a:solidFill>
                  <a:schemeClr val="dk1"/>
                </a:solidFill>
                <a:effectLst/>
                <a:latin typeface="Century Gothic" panose="020B0502020202020204" pitchFamily="34" charset="0"/>
                <a:ea typeface="+mn-ea"/>
                <a:cs typeface="+mn-cs"/>
              </a:rPr>
              <a:t>, D., &amp; Le Bras, Y.  (2009). </a:t>
            </a:r>
            <a:r>
              <a:rPr lang="en-GB" sz="1800" i="1" dirty="0">
                <a:solidFill>
                  <a:schemeClr val="dk1"/>
                </a:solidFill>
                <a:effectLst/>
                <a:latin typeface="Century Gothic" panose="020B0502020202020204" pitchFamily="34" charset="0"/>
                <a:ea typeface="+mn-ea"/>
                <a:cs typeface="+mn-cs"/>
              </a:rPr>
              <a:t>A Frequency Dictionary of French: Core vocabulary for learners </a:t>
            </a:r>
            <a:r>
              <a:rPr lang="en-GB" sz="18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[4/4]</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721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week’s two verb forms, new vocabulary and written comprehension of other new and revisited vocabulary.</a:t>
            </a:r>
            <a:endParaRPr lang="en-GB" b="1" dirty="0"/>
          </a:p>
          <a:p>
            <a:pPr marL="0" marR="0" lvl="0" indent="0" algn="l" rtl="0">
              <a:lnSpc>
                <a:spcPct val="100000"/>
              </a:lnSpc>
              <a:spcBef>
                <a:spcPts val="0"/>
              </a:spcBef>
              <a:spcAft>
                <a:spcPts val="0"/>
              </a:spcAft>
              <a:buClr>
                <a:schemeClr val="dk1"/>
              </a:buClr>
              <a:buSzPts val="1200"/>
              <a:buFont typeface="Calibri"/>
              <a:buNone/>
            </a:pPr>
            <a:r>
              <a:rPr lang="en-GB" b="0" dirty="0"/>
              <a:t>This is a jigsaw translation task.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Students write the missing words in both French and English to complete the sentences.</a:t>
            </a:r>
          </a:p>
          <a:p>
            <a:pPr marL="228600" lvl="0" indent="-228600" algn="l" rtl="0">
              <a:spcBef>
                <a:spcPts val="0"/>
              </a:spcBef>
              <a:spcAft>
                <a:spcPts val="0"/>
              </a:spcAft>
              <a:buAutoNum type="arabicPeriod"/>
            </a:pPr>
            <a:r>
              <a:rPr lang="en-GB" dirty="0"/>
              <a:t>Teacher clicks to provide the written answers and/or clicks the audio buttons to hear the full French sentences.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1. For a different challenge (i.e. to practise spelling rather than full written recall of the missing French words), the task could be completed as a transcription task initially, by listening to the full sentences and writing the words.</a:t>
            </a:r>
          </a:p>
          <a:p>
            <a:pPr marL="0" lvl="0" indent="0" algn="l" rtl="0">
              <a:spcBef>
                <a:spcPts val="0"/>
              </a:spcBef>
              <a:spcAft>
                <a:spcPts val="0"/>
              </a:spcAft>
              <a:buNone/>
            </a:pPr>
            <a:r>
              <a:rPr lang="en-GB" dirty="0"/>
              <a:t>2. Then pupils could complete the English part of the jigsaw.</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501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the SSC [oi] and reinforce positive classroom routines.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start the video.</a:t>
            </a:r>
          </a:p>
          <a:p>
            <a:pPr marL="228600" lvl="0" indent="-228600" algn="l" rtl="0">
              <a:spcBef>
                <a:spcPts val="0"/>
              </a:spcBef>
              <a:spcAft>
                <a:spcPts val="0"/>
              </a:spcAft>
              <a:buAutoNum type="arabicPeriod"/>
            </a:pPr>
            <a:r>
              <a:rPr lang="en-GB" dirty="0"/>
              <a:t>Encourage pupils to listen and join in with Marie-Odile when she asks pupils to repeat.</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Note that we don’t expect pupils to learn these phrases off by heart. We include this </a:t>
            </a:r>
            <a:r>
              <a:rPr lang="en-GB" b="1" dirty="0" err="1"/>
              <a:t>comptine</a:t>
            </a:r>
            <a:r>
              <a:rPr lang="en-GB" b="1" dirty="0"/>
              <a:t> to practise examples of the [oi] SSC. However, they will recognise the verbs </a:t>
            </a:r>
            <a:r>
              <a:rPr lang="en-GB" b="1" dirty="0" err="1"/>
              <a:t>regarder</a:t>
            </a:r>
            <a:r>
              <a:rPr lang="en-GB" b="1" dirty="0"/>
              <a:t> and </a:t>
            </a:r>
            <a:r>
              <a:rPr lang="en-GB" b="1" dirty="0" err="1"/>
              <a:t>écouter</a:t>
            </a:r>
            <a:r>
              <a:rPr lang="en-GB" b="1" dirty="0"/>
              <a:t> (from prior learning) and excuser (as cognate).</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Link to video on </a:t>
            </a:r>
            <a:r>
              <a:rPr lang="en-GB" b="1" dirty="0" err="1"/>
              <a:t>youtube</a:t>
            </a:r>
            <a:r>
              <a:rPr lang="en-GB" b="1" dirty="0"/>
              <a:t>:</a:t>
            </a:r>
          </a:p>
          <a:p>
            <a:pPr marL="0" lvl="0" indent="0" algn="l" rtl="0">
              <a:spcBef>
                <a:spcPts val="0"/>
              </a:spcBef>
              <a:spcAft>
                <a:spcPts val="0"/>
              </a:spcAft>
              <a:buNone/>
            </a:pPr>
            <a:r>
              <a:rPr lang="en-GB" dirty="0"/>
              <a:t>https://www.youtube.com/watch?v=slZeu9gWeBE</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French and English meanings</a:t>
            </a:r>
            <a:r>
              <a:rPr lang="en-GB" dirty="0"/>
              <a:t>:</a:t>
            </a:r>
            <a:br>
              <a:rPr lang="en-GB" dirty="0"/>
            </a:br>
            <a:r>
              <a:rPr lang="en-GB" dirty="0" err="1"/>
              <a:t>Regardez-moi</a:t>
            </a:r>
            <a:r>
              <a:rPr lang="en-GB" dirty="0"/>
              <a:t> !  Look at me!</a:t>
            </a:r>
            <a:br>
              <a:rPr lang="en-GB" dirty="0"/>
            </a:br>
            <a:r>
              <a:rPr lang="en-GB" dirty="0"/>
              <a:t>Les </a:t>
            </a:r>
            <a:r>
              <a:rPr lang="en-GB" dirty="0" err="1"/>
              <a:t>yeux</a:t>
            </a:r>
            <a:r>
              <a:rPr lang="en-GB" dirty="0"/>
              <a:t> sur </a:t>
            </a:r>
            <a:r>
              <a:rPr lang="en-GB" dirty="0" err="1"/>
              <a:t>toi</a:t>
            </a:r>
            <a:r>
              <a:rPr lang="en-GB" dirty="0"/>
              <a:t> !  Eyes on you!</a:t>
            </a:r>
            <a:br>
              <a:rPr lang="en-GB" dirty="0"/>
            </a:br>
            <a:r>
              <a:rPr lang="en-GB" dirty="0" err="1"/>
              <a:t>Écoutez-moi</a:t>
            </a:r>
            <a:r>
              <a:rPr lang="en-GB" dirty="0"/>
              <a:t> !  Listen to me!</a:t>
            </a:r>
            <a:br>
              <a:rPr lang="en-GB" dirty="0"/>
            </a:br>
            <a:r>
              <a:rPr lang="en-GB" dirty="0"/>
              <a:t>On </a:t>
            </a:r>
            <a:r>
              <a:rPr lang="en-GB" dirty="0" err="1"/>
              <a:t>baisse</a:t>
            </a:r>
            <a:r>
              <a:rPr lang="en-GB" dirty="0"/>
              <a:t> la </a:t>
            </a:r>
            <a:r>
              <a:rPr lang="en-GB" dirty="0" err="1"/>
              <a:t>voix</a:t>
            </a:r>
            <a:r>
              <a:rPr lang="en-GB" dirty="0"/>
              <a:t> ! Lower your voice!</a:t>
            </a:r>
            <a:br>
              <a:rPr lang="en-GB" dirty="0"/>
            </a:br>
            <a:r>
              <a:rPr lang="en-GB" dirty="0"/>
              <a:t>On fait un </a:t>
            </a:r>
            <a:r>
              <a:rPr lang="en-GB" dirty="0" err="1"/>
              <a:t>choix</a:t>
            </a:r>
            <a:r>
              <a:rPr lang="en-GB" dirty="0"/>
              <a:t> ! We make a choice!</a:t>
            </a:r>
            <a:br>
              <a:rPr lang="en-GB" dirty="0"/>
            </a:br>
            <a:r>
              <a:rPr lang="en-GB" dirty="0"/>
              <a:t>Je </a:t>
            </a:r>
            <a:r>
              <a:rPr lang="en-GB" dirty="0" err="1"/>
              <a:t>sais</a:t>
            </a:r>
            <a:r>
              <a:rPr lang="en-GB" dirty="0"/>
              <a:t> </a:t>
            </a:r>
            <a:r>
              <a:rPr lang="en-GB" dirty="0" err="1"/>
              <a:t>pourquoi</a:t>
            </a:r>
            <a:r>
              <a:rPr lang="en-GB" dirty="0"/>
              <a:t> ! I know why!</a:t>
            </a:r>
            <a:br>
              <a:rPr lang="en-GB" dirty="0"/>
            </a:br>
            <a:r>
              <a:rPr lang="en-GB" dirty="0" err="1"/>
              <a:t>Excusez-moi</a:t>
            </a:r>
            <a:r>
              <a:rPr lang="en-GB" dirty="0"/>
              <a:t> ! Excuse me!</a:t>
            </a:r>
            <a:br>
              <a:rPr lang="en-GB"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360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br>
              <a:rPr lang="en-GB" b="1" dirty="0"/>
            </a:br>
            <a:r>
              <a:rPr lang="en-GB" b="1" dirty="0"/>
              <a:t>Aim: </a:t>
            </a:r>
            <a:r>
              <a:rPr lang="en-GB" b="0" dirty="0"/>
              <a:t>to practise aural comprehension of a range of the new and revisited language from this week.</a:t>
            </a:r>
          </a:p>
          <a:p>
            <a:endParaRPr lang="en-GB" dirty="0"/>
          </a:p>
          <a:p>
            <a:r>
              <a:rPr lang="en-GB" b="1" dirty="0"/>
              <a:t>Procedure:</a:t>
            </a:r>
            <a:br>
              <a:rPr lang="en-GB" dirty="0"/>
            </a:br>
            <a:r>
              <a:rPr lang="en-GB" dirty="0"/>
              <a:t>1. Read the teacher instruction for the activity.</a:t>
            </a:r>
          </a:p>
          <a:p>
            <a:r>
              <a:rPr lang="en-GB" dirty="0"/>
              <a:t>2. Click to listen to the first item</a:t>
            </a:r>
          </a:p>
          <a:p>
            <a:r>
              <a:rPr lang="en-GB" dirty="0"/>
              <a:t>3. Pupils write down the correct letter (A. B or C) of the English translation. </a:t>
            </a:r>
          </a:p>
          <a:p>
            <a:r>
              <a:rPr lang="en-GB" dirty="0"/>
              <a:t>4. Click to reveal the correct column A, B or C. </a:t>
            </a:r>
          </a:p>
          <a:p>
            <a:r>
              <a:rPr lang="en-GB" dirty="0"/>
              <a:t>5. Complete items 2-6 and click to correct.</a:t>
            </a:r>
          </a:p>
          <a:p>
            <a:endParaRPr lang="en-GB" dirty="0"/>
          </a:p>
          <a:p>
            <a:pPr>
              <a:lnSpc>
                <a:spcPct val="107000"/>
              </a:lnSpc>
              <a:spcAft>
                <a:spcPts val="800"/>
              </a:spcAft>
            </a:pPr>
            <a:r>
              <a:rPr lang="en-GB" b="1" dirty="0"/>
              <a:t>Transcript</a:t>
            </a:r>
            <a:r>
              <a:rPr lang="en-GB" dirty="0"/>
              <a:t>:</a:t>
            </a:r>
            <a:br>
              <a:rPr lang="en-GB" dirty="0"/>
            </a:br>
            <a:r>
              <a:rPr lang="en-GB" dirty="0"/>
              <a:t>1. Tu parles à </a:t>
            </a:r>
            <a:r>
              <a:rPr lang="en-GB" dirty="0" err="1"/>
              <a:t>mon</a:t>
            </a:r>
            <a:r>
              <a:rPr lang="en-GB" dirty="0"/>
              <a:t> </a:t>
            </a:r>
            <a:r>
              <a:rPr lang="en-GB" dirty="0" err="1"/>
              <a:t>ami</a:t>
            </a:r>
            <a:r>
              <a:rPr lang="en-GB" dirty="0"/>
              <a:t>.</a:t>
            </a:r>
            <a:br>
              <a:rPr lang="en-GB" dirty="0"/>
            </a:br>
            <a:r>
              <a:rPr lang="en-GB" dirty="0"/>
              <a:t>2. Il </a:t>
            </a:r>
            <a:r>
              <a:rPr lang="en-GB" dirty="0" err="1"/>
              <a:t>prépare</a:t>
            </a:r>
            <a:r>
              <a:rPr lang="en-GB" dirty="0"/>
              <a:t> </a:t>
            </a:r>
            <a:r>
              <a:rPr lang="en-GB" dirty="0" err="1"/>
              <a:t>une</a:t>
            </a:r>
            <a:r>
              <a:rPr lang="en-GB" dirty="0"/>
              <a:t> </a:t>
            </a:r>
            <a:r>
              <a:rPr lang="en-GB" dirty="0" err="1"/>
              <a:t>émission</a:t>
            </a:r>
            <a:r>
              <a:rPr lang="en-GB" dirty="0"/>
              <a:t> de radio.</a:t>
            </a:r>
          </a:p>
          <a:p>
            <a:pPr>
              <a:lnSpc>
                <a:spcPct val="107000"/>
              </a:lnSpc>
              <a:spcAft>
                <a:spcPts val="800"/>
              </a:spcAft>
            </a:pPr>
            <a:r>
              <a:rPr lang="en-GB" dirty="0"/>
              <a:t>3. Ma </a:t>
            </a:r>
            <a:r>
              <a:rPr lang="en-GB" dirty="0" err="1"/>
              <a:t>tante</a:t>
            </a:r>
            <a:r>
              <a:rPr lang="en-GB" dirty="0"/>
              <a:t> </a:t>
            </a:r>
            <a:r>
              <a:rPr lang="en-GB" dirty="0" err="1"/>
              <a:t>reste</a:t>
            </a:r>
            <a:r>
              <a:rPr lang="en-GB" dirty="0"/>
              <a:t> à </a:t>
            </a:r>
            <a:r>
              <a:rPr lang="en-GB" dirty="0" err="1"/>
              <a:t>Londres</a:t>
            </a:r>
            <a:r>
              <a:rPr lang="en-GB" dirty="0"/>
              <a:t>.</a:t>
            </a:r>
          </a:p>
          <a:p>
            <a:pPr>
              <a:lnSpc>
                <a:spcPct val="107000"/>
              </a:lnSpc>
              <a:spcAft>
                <a:spcPts val="800"/>
              </a:spcAft>
            </a:pPr>
            <a:r>
              <a:rPr lang="en-GB" dirty="0"/>
              <a:t>4. Elle </a:t>
            </a:r>
            <a:r>
              <a:rPr lang="en-GB" dirty="0" err="1"/>
              <a:t>montre</a:t>
            </a:r>
            <a:r>
              <a:rPr lang="en-GB" dirty="0"/>
              <a:t> le message </a:t>
            </a:r>
            <a:br>
              <a:rPr lang="en-GB" dirty="0"/>
            </a:br>
            <a:r>
              <a:rPr lang="en-GB" dirty="0"/>
              <a:t>5. Tu </a:t>
            </a:r>
            <a:r>
              <a:rPr lang="en-GB" dirty="0" err="1"/>
              <a:t>préfères</a:t>
            </a:r>
            <a:r>
              <a:rPr lang="en-GB" dirty="0"/>
              <a:t> </a:t>
            </a:r>
            <a:r>
              <a:rPr lang="en-GB" dirty="0" err="1"/>
              <a:t>une</a:t>
            </a:r>
            <a:r>
              <a:rPr lang="en-GB" dirty="0"/>
              <a:t> </a:t>
            </a:r>
            <a:r>
              <a:rPr lang="en-GB" dirty="0" err="1"/>
              <a:t>visite</a:t>
            </a:r>
            <a:r>
              <a:rPr lang="en-GB" dirty="0"/>
              <a:t> à </a:t>
            </a:r>
            <a:r>
              <a:rPr lang="en-GB" dirty="0" err="1"/>
              <a:t>l’université</a:t>
            </a:r>
            <a:r>
              <a:rPr lang="en-GB" dirty="0"/>
              <a:t> ?</a:t>
            </a:r>
            <a:br>
              <a:rPr lang="en-GB" dirty="0"/>
            </a:br>
            <a:r>
              <a:rPr lang="en-GB" dirty="0"/>
              <a:t>6. Elle </a:t>
            </a:r>
            <a:r>
              <a:rPr lang="en-GB" dirty="0" err="1"/>
              <a:t>joue</a:t>
            </a:r>
            <a:r>
              <a:rPr lang="en-GB" dirty="0"/>
              <a:t> </a:t>
            </a:r>
            <a:r>
              <a:rPr lang="en-GB" dirty="0" err="1"/>
              <a:t>ou</a:t>
            </a:r>
            <a:r>
              <a:rPr lang="en-GB" dirty="0"/>
              <a:t> </a:t>
            </a:r>
            <a:r>
              <a:rPr lang="en-GB" dirty="0" err="1"/>
              <a:t>elle</a:t>
            </a:r>
            <a:r>
              <a:rPr lang="en-GB" dirty="0"/>
              <a:t> </a:t>
            </a:r>
            <a:r>
              <a:rPr lang="en-GB" dirty="0" err="1"/>
              <a:t>dessine</a:t>
            </a:r>
            <a:r>
              <a:rPr lang="en-GB" dirty="0"/>
              <a:t> ?</a:t>
            </a:r>
          </a:p>
          <a:p>
            <a:pPr marL="228600" indent="-228600">
              <a:lnSpc>
                <a:spcPct val="107000"/>
              </a:lnSpc>
              <a:spcAft>
                <a:spcPts val="800"/>
              </a:spcAft>
              <a:buAutoNum type="arabicPeriod"/>
            </a:pPr>
            <a:endParaRPr lang="en-GB" dirty="0"/>
          </a:p>
          <a:p>
            <a:pPr>
              <a:lnSpc>
                <a:spcPct val="107000"/>
              </a:lnSpc>
              <a:spcAft>
                <a:spcPts val="800"/>
              </a:spcAft>
            </a:pPr>
            <a:endParaRPr lang="en-US" sz="12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endParaRPr>
          </a:p>
          <a:p>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715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how to form intonation questions and intonation questions + wh-words.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at each stage from pupils after presenting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Timing:</a:t>
            </a:r>
            <a:r>
              <a:rPr lang="en-US" sz="1200" dirty="0"/>
              <a:t> 5 minutes (four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Aim:</a:t>
            </a:r>
            <a:r>
              <a:rPr lang="en-US" sz="1200" b="1" baseline="0" dirty="0"/>
              <a:t> </a:t>
            </a:r>
            <a:r>
              <a:rPr lang="en-US" sz="1200" dirty="0"/>
              <a:t>to </a:t>
            </a:r>
            <a:r>
              <a:rPr lang="en-US" sz="1200" dirty="0" err="1"/>
              <a:t>practise</a:t>
            </a:r>
            <a:r>
              <a:rPr lang="en-US" sz="1200" dirty="0"/>
              <a:t> spoken production of language from this and revisited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U</a:t>
            </a:r>
            <a:r>
              <a:rPr lang="en-US" sz="1200" baseline="0" dirty="0"/>
              <a:t>se this slide to model the requirements of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a:t>
            </a:r>
            <a:r>
              <a:rPr lang="en-US" sz="1200" dirty="0"/>
              <a:t>Pupils work in pairs.</a:t>
            </a:r>
            <a:r>
              <a:rPr lang="en-US" sz="12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3. Click for the French question and the answer prompt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4. Pupil A (pink words) and B (blue words) give the French version of the full sentence answer, saying one word 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Click on each word to reveal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Additional challenge</a:t>
            </a:r>
            <a:r>
              <a:rPr lang="en-GB" dirty="0"/>
              <a:t>:</a:t>
            </a:r>
          </a:p>
          <a:p>
            <a:r>
              <a:rPr lang="en-GB" dirty="0"/>
              <a:t>Pupils work in groups of three.  </a:t>
            </a:r>
            <a:br>
              <a:rPr lang="en-GB" dirty="0"/>
            </a:br>
            <a:r>
              <a:rPr lang="en-GB" dirty="0"/>
              <a:t>Pupil A: asks the question and transcribes the answer in French.</a:t>
            </a:r>
          </a:p>
          <a:p>
            <a:r>
              <a:rPr lang="en-GB" dirty="0"/>
              <a:t>Pupils B/C: use the English prompt to respond in French, one word at a time.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[2/4]</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4402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[3/4]</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17871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8.wav"/><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0.gif"/><Relationship Id="rId11" Type="http://schemas.openxmlformats.org/officeDocument/2006/relationships/audio" Target="../media/audio13.wav"/><Relationship Id="rId5" Type="http://schemas.openxmlformats.org/officeDocument/2006/relationships/image" Target="../media/image29.png"/><Relationship Id="rId10" Type="http://schemas.openxmlformats.org/officeDocument/2006/relationships/audio" Target="../media/audio12.wav"/><Relationship Id="rId4" Type="http://schemas.openxmlformats.org/officeDocument/2006/relationships/image" Target="../media/image28.png"/><Relationship Id="rId9" Type="http://schemas.openxmlformats.org/officeDocument/2006/relationships/audio" Target="../media/audio11.wav"/></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5.jp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audio" Target="../media/audio1.wav"/><Relationship Id="rId7" Type="http://schemas.openxmlformats.org/officeDocument/2006/relationships/audio" Target="../media/audio3.wav"/><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image" Target="../media/image14.svg"/><Relationship Id="rId10" Type="http://schemas.openxmlformats.org/officeDocument/2006/relationships/audio" Target="../media/audio6.wav"/><Relationship Id="rId4" Type="http://schemas.openxmlformats.org/officeDocument/2006/relationships/image" Target="../media/image13.png"/><Relationship Id="rId9"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3.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chemeClr val="tx2">
                    <a:lumMod val="25000"/>
                  </a:schemeClr>
                </a:solidFill>
                <a:latin typeface="Century Gothic"/>
                <a:ea typeface="Century Gothic"/>
                <a:cs typeface="Century Gothic"/>
                <a:sym typeface="Century Gothic"/>
              </a:rPr>
              <a:t>Saying what I and others do</a:t>
            </a:r>
            <a:br>
              <a:rPr lang="en-GB" sz="3600" dirty="0">
                <a:solidFill>
                  <a:srgbClr val="002060"/>
                </a:solidFill>
                <a:latin typeface="Arial"/>
                <a:cs typeface="Arial"/>
                <a:sym typeface="Arial"/>
              </a:rPr>
            </a:b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E267C02B-4DCB-45DC-B8F4-76E25C112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08" y="3028500"/>
            <a:ext cx="1163895" cy="1334932"/>
          </a:xfrm>
          <a:prstGeom prst="rect">
            <a:avLst/>
          </a:prstGeom>
        </p:spPr>
      </p:pic>
      <p:pic>
        <p:nvPicPr>
          <p:cNvPr id="8" name="Picture 7" descr="A picture containing text, toy, doll&#10;&#10;Description automatically generated">
            <a:extLst>
              <a:ext uri="{FF2B5EF4-FFF2-40B4-BE49-F238E27FC236}">
                <a16:creationId xmlns:a16="http://schemas.microsoft.com/office/drawing/2014/main" id="{ABA8F377-3C56-4C85-ACE5-9C214709A6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738" y="2845906"/>
            <a:ext cx="643282" cy="1506330"/>
          </a:xfrm>
          <a:prstGeom prst="rect">
            <a:avLst/>
          </a:prstGeom>
        </p:spPr>
      </p:pic>
      <p:pic>
        <p:nvPicPr>
          <p:cNvPr id="9" name="Picture 8">
            <a:extLst>
              <a:ext uri="{FF2B5EF4-FFF2-40B4-BE49-F238E27FC236}">
                <a16:creationId xmlns:a16="http://schemas.microsoft.com/office/drawing/2014/main" id="{7DF61872-9525-4E3E-BC3A-E44E69031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3115" y="1092178"/>
            <a:ext cx="911753" cy="923236"/>
          </a:xfrm>
          <a:prstGeom prst="rect">
            <a:avLst/>
          </a:prstGeom>
        </p:spPr>
      </p:pic>
      <p:pic>
        <p:nvPicPr>
          <p:cNvPr id="11" name="Picture 10" descr="A screenshot of a video game&#10;&#10;Description automatically generated with medium confidence">
            <a:extLst>
              <a:ext uri="{FF2B5EF4-FFF2-40B4-BE49-F238E27FC236}">
                <a16:creationId xmlns:a16="http://schemas.microsoft.com/office/drawing/2014/main" id="{8F548892-23CA-4E3E-AE11-B48689B103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590702"/>
            <a:ext cx="4350240" cy="2175120"/>
          </a:xfrm>
          <a:prstGeom prst="rect">
            <a:avLst/>
          </a:prstGeom>
        </p:spPr>
      </p:pic>
      <p:pic>
        <p:nvPicPr>
          <p:cNvPr id="12" name="Picture 11" descr="Logo&#10;&#10;Description automatically generated">
            <a:extLst>
              <a:ext uri="{FF2B5EF4-FFF2-40B4-BE49-F238E27FC236}">
                <a16:creationId xmlns:a16="http://schemas.microsoft.com/office/drawing/2014/main" id="{F793A5FF-3AA3-420F-97EF-A0017442B1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2115" y="1488582"/>
            <a:ext cx="3078833" cy="1609171"/>
          </a:xfrm>
          <a:prstGeom prst="rect">
            <a:avLst/>
          </a:prstGeom>
        </p:spPr>
      </p:pic>
      <p:sp>
        <p:nvSpPr>
          <p:cNvPr id="13" name="TextBox 12">
            <a:extLst>
              <a:ext uri="{FF2B5EF4-FFF2-40B4-BE49-F238E27FC236}">
                <a16:creationId xmlns:a16="http://schemas.microsoft.com/office/drawing/2014/main" id="{63BF73B6-6D1F-4B91-B93B-203C5F5EDEC0}"/>
              </a:ext>
            </a:extLst>
          </p:cNvPr>
          <p:cNvSpPr txBox="1"/>
          <p:nvPr/>
        </p:nvSpPr>
        <p:spPr>
          <a:xfrm>
            <a:off x="1267686" y="3834754"/>
            <a:ext cx="3487689" cy="584775"/>
          </a:xfrm>
          <a:prstGeom prst="rect">
            <a:avLst/>
          </a:prstGeom>
          <a:noFill/>
        </p:spPr>
        <p:txBody>
          <a:bodyPr wrap="square" rtlCol="0">
            <a:spAutoFit/>
          </a:bodyPr>
          <a:lstStyle/>
          <a:p>
            <a:pPr algn="ctr"/>
            <a:r>
              <a:rPr lang="en-GB" sz="3200" dirty="0">
                <a:solidFill>
                  <a:srgbClr val="002060"/>
                </a:solidFill>
                <a:latin typeface="Segoe Print" panose="02000600000000000000" pitchFamily="2" charset="0"/>
              </a:rPr>
              <a:t>L o n d r e 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[3/3]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69" y="710989"/>
            <a:ext cx="914400" cy="914400"/>
          </a:xfrm>
          <a:prstGeom prst="rect">
            <a:avLst/>
          </a:prstGeom>
        </p:spPr>
      </p:pic>
      <p:sp>
        <p:nvSpPr>
          <p:cNvPr id="18" name="Speech Bubble: Rectangle with Corners Rounded 17">
            <a:extLst>
              <a:ext uri="{FF2B5EF4-FFF2-40B4-BE49-F238E27FC236}">
                <a16:creationId xmlns:a16="http://schemas.microsoft.com/office/drawing/2014/main" id="{46B43645-AFF1-4F83-8B6E-F21D0DFC7946}"/>
              </a:ext>
            </a:extLst>
          </p:cNvPr>
          <p:cNvSpPr/>
          <p:nvPr/>
        </p:nvSpPr>
        <p:spPr>
          <a:xfrm>
            <a:off x="1199008" y="892139"/>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193904" y="90457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Rectangle 19">
            <a:extLst>
              <a:ext uri="{FF2B5EF4-FFF2-40B4-BE49-F238E27FC236}">
                <a16:creationId xmlns:a16="http://schemas.microsoft.com/office/drawing/2014/main" id="{90105F7C-3407-42F9-82D3-EDD0B03C4CC1}"/>
              </a:ext>
            </a:extLst>
          </p:cNvPr>
          <p:cNvSpPr/>
          <p:nvPr/>
        </p:nvSpPr>
        <p:spPr>
          <a:xfrm>
            <a:off x="3920204" y="1679389"/>
            <a:ext cx="3486150" cy="1923197"/>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staying in Paris and I am showing my idea to Mr Poitier.</a:t>
            </a:r>
          </a:p>
        </p:txBody>
      </p:sp>
      <p:sp>
        <p:nvSpPr>
          <p:cNvPr id="2" name="Speech Bubble: Rectangle with Corners Rounded 1">
            <a:extLst>
              <a:ext uri="{FF2B5EF4-FFF2-40B4-BE49-F238E27FC236}">
                <a16:creationId xmlns:a16="http://schemas.microsoft.com/office/drawing/2014/main" id="{7C995E5D-7429-427C-9B87-212DB87D8FD3}"/>
              </a:ext>
            </a:extLst>
          </p:cNvPr>
          <p:cNvSpPr/>
          <p:nvPr/>
        </p:nvSpPr>
        <p:spPr>
          <a:xfrm>
            <a:off x="303726" y="2998823"/>
            <a:ext cx="2715282" cy="1551072"/>
          </a:xfrm>
          <a:prstGeom prst="wedgeRoundRectCallout">
            <a:avLst>
              <a:gd name="adj1" fmla="val 73164"/>
              <a:gd name="adj2" fmla="val 3696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restes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p>
        </p:txBody>
      </p:sp>
      <p:sp>
        <p:nvSpPr>
          <p:cNvPr id="21" name="Speech Bubble: Rectangle with Corners Rounded 20">
            <a:extLst>
              <a:ext uri="{FF2B5EF4-FFF2-40B4-BE49-F238E27FC236}">
                <a16:creationId xmlns:a16="http://schemas.microsoft.com/office/drawing/2014/main" id="{DB2DDF3E-B45E-4CF7-A4A9-3050B2C473F1}"/>
              </a:ext>
            </a:extLst>
          </p:cNvPr>
          <p:cNvSpPr/>
          <p:nvPr/>
        </p:nvSpPr>
        <p:spPr>
          <a:xfrm>
            <a:off x="4119762" y="3870329"/>
            <a:ext cx="6611911" cy="2457243"/>
          </a:xfrm>
          <a:prstGeom prst="wedgeRoundRectCallout">
            <a:avLst>
              <a:gd name="adj1" fmla="val -62154"/>
              <a:gd name="adj2" fmla="val 1379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68606EE-4340-424A-B37B-21E01C0F40B2}"/>
              </a:ext>
            </a:extLst>
          </p:cNvPr>
          <p:cNvSpPr txBox="1"/>
          <p:nvPr/>
        </p:nvSpPr>
        <p:spPr>
          <a:xfrm>
            <a:off x="4438221" y="4199098"/>
            <a:ext cx="6010382" cy="1754326"/>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Je  </a:t>
            </a:r>
            <a:r>
              <a:rPr lang="en-GB" sz="3600" dirty="0" err="1">
                <a:solidFill>
                  <a:srgbClr val="002060"/>
                </a:solidFill>
                <a:latin typeface="Century Gothic" panose="020B0502020202020204" pitchFamily="34" charset="0"/>
              </a:rPr>
              <a:t>reste</a:t>
            </a:r>
            <a:r>
              <a:rPr lang="en-GB" sz="3600" dirty="0">
                <a:solidFill>
                  <a:srgbClr val="002060"/>
                </a:solidFill>
                <a:latin typeface="Century Gothic" panose="020B0502020202020204" pitchFamily="34" charset="0"/>
              </a:rPr>
              <a:t>   à    Paris    et    je     </a:t>
            </a:r>
            <a:r>
              <a:rPr lang="en-GB" sz="3600" dirty="0" err="1">
                <a:solidFill>
                  <a:srgbClr val="002060"/>
                </a:solidFill>
                <a:latin typeface="Century Gothic" panose="020B0502020202020204" pitchFamily="34" charset="0"/>
              </a:rPr>
              <a:t>montre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mon</a:t>
            </a:r>
            <a:r>
              <a:rPr lang="en-GB" sz="3600" dirty="0">
                <a:solidFill>
                  <a:srgbClr val="002060"/>
                </a:solidFill>
                <a:latin typeface="Century Gothic" panose="020B0502020202020204" pitchFamily="34" charset="0"/>
              </a:rPr>
              <a:t>    idée à    Monsieur     Poitier.</a:t>
            </a:r>
          </a:p>
        </p:txBody>
      </p:sp>
      <p:sp>
        <p:nvSpPr>
          <p:cNvPr id="22" name="Rounded Rectangle 11">
            <a:extLst>
              <a:ext uri="{FF2B5EF4-FFF2-40B4-BE49-F238E27FC236}">
                <a16:creationId xmlns:a16="http://schemas.microsoft.com/office/drawing/2014/main" id="{62EE349D-24AB-4E25-B3D0-F722F9013684}"/>
              </a:ext>
            </a:extLst>
          </p:cNvPr>
          <p:cNvSpPr/>
          <p:nvPr/>
        </p:nvSpPr>
        <p:spPr>
          <a:xfrm>
            <a:off x="4796096" y="4235062"/>
            <a:ext cx="63183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2">
            <a:extLst>
              <a:ext uri="{FF2B5EF4-FFF2-40B4-BE49-F238E27FC236}">
                <a16:creationId xmlns:a16="http://schemas.microsoft.com/office/drawing/2014/main" id="{102BA2C5-ADC9-4F92-BEBD-E3B4CFB029DF}"/>
              </a:ext>
            </a:extLst>
          </p:cNvPr>
          <p:cNvSpPr/>
          <p:nvPr/>
        </p:nvSpPr>
        <p:spPr>
          <a:xfrm>
            <a:off x="5521145" y="4235062"/>
            <a:ext cx="1299477"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160383AE-FF5C-44A3-9578-A9F64CB0D367}"/>
              </a:ext>
            </a:extLst>
          </p:cNvPr>
          <p:cNvSpPr/>
          <p:nvPr/>
        </p:nvSpPr>
        <p:spPr>
          <a:xfrm>
            <a:off x="6970490" y="4216541"/>
            <a:ext cx="61110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2">
            <a:extLst>
              <a:ext uri="{FF2B5EF4-FFF2-40B4-BE49-F238E27FC236}">
                <a16:creationId xmlns:a16="http://schemas.microsoft.com/office/drawing/2014/main" id="{AA35E067-9FAA-418E-813F-1B00C6C0BE8B}"/>
              </a:ext>
            </a:extLst>
          </p:cNvPr>
          <p:cNvSpPr/>
          <p:nvPr/>
        </p:nvSpPr>
        <p:spPr>
          <a:xfrm>
            <a:off x="7740829" y="4239872"/>
            <a:ext cx="1487955"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C8604133-2A82-44D2-B93D-497788F50CBB}"/>
              </a:ext>
            </a:extLst>
          </p:cNvPr>
          <p:cNvSpPr/>
          <p:nvPr/>
        </p:nvSpPr>
        <p:spPr>
          <a:xfrm>
            <a:off x="5362376" y="4857796"/>
            <a:ext cx="1961678"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2">
            <a:extLst>
              <a:ext uri="{FF2B5EF4-FFF2-40B4-BE49-F238E27FC236}">
                <a16:creationId xmlns:a16="http://schemas.microsoft.com/office/drawing/2014/main" id="{435A9B09-7FEB-4A26-8309-CC170CEF9954}"/>
              </a:ext>
            </a:extLst>
          </p:cNvPr>
          <p:cNvSpPr/>
          <p:nvPr/>
        </p:nvSpPr>
        <p:spPr>
          <a:xfrm>
            <a:off x="4358566" y="4839789"/>
            <a:ext cx="718329"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18A81F14-FD1E-4C6F-A8AF-632204B52F0D}"/>
              </a:ext>
            </a:extLst>
          </p:cNvPr>
          <p:cNvSpPr/>
          <p:nvPr/>
        </p:nvSpPr>
        <p:spPr>
          <a:xfrm>
            <a:off x="9126137" y="4832562"/>
            <a:ext cx="1345075"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Rounded Rectangle 11">
            <a:extLst>
              <a:ext uri="{FF2B5EF4-FFF2-40B4-BE49-F238E27FC236}">
                <a16:creationId xmlns:a16="http://schemas.microsoft.com/office/drawing/2014/main" id="{229966E7-264C-42F1-89A4-3C5157114805}"/>
              </a:ext>
            </a:extLst>
          </p:cNvPr>
          <p:cNvSpPr/>
          <p:nvPr/>
        </p:nvSpPr>
        <p:spPr>
          <a:xfrm>
            <a:off x="9352891" y="4235062"/>
            <a:ext cx="61110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2">
            <a:extLst>
              <a:ext uri="{FF2B5EF4-FFF2-40B4-BE49-F238E27FC236}">
                <a16:creationId xmlns:a16="http://schemas.microsoft.com/office/drawing/2014/main" id="{4479DEC4-F850-495A-863C-429F53682CE2}"/>
              </a:ext>
            </a:extLst>
          </p:cNvPr>
          <p:cNvSpPr/>
          <p:nvPr/>
        </p:nvSpPr>
        <p:spPr>
          <a:xfrm>
            <a:off x="7529880" y="4857796"/>
            <a:ext cx="1487955"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ounded Rectangle 12">
            <a:extLst>
              <a:ext uri="{FF2B5EF4-FFF2-40B4-BE49-F238E27FC236}">
                <a16:creationId xmlns:a16="http://schemas.microsoft.com/office/drawing/2014/main" id="{A31C39C1-D7A6-49A4-835E-48C9D2A1786C}"/>
              </a:ext>
            </a:extLst>
          </p:cNvPr>
          <p:cNvSpPr/>
          <p:nvPr/>
        </p:nvSpPr>
        <p:spPr>
          <a:xfrm>
            <a:off x="4721254" y="5427914"/>
            <a:ext cx="718329"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ounded Rectangle 11">
            <a:extLst>
              <a:ext uri="{FF2B5EF4-FFF2-40B4-BE49-F238E27FC236}">
                <a16:creationId xmlns:a16="http://schemas.microsoft.com/office/drawing/2014/main" id="{9472FC76-D990-4537-9678-FED6B05130D8}"/>
              </a:ext>
            </a:extLst>
          </p:cNvPr>
          <p:cNvSpPr/>
          <p:nvPr/>
        </p:nvSpPr>
        <p:spPr>
          <a:xfrm>
            <a:off x="5744958" y="5457366"/>
            <a:ext cx="212526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ounded Rectangle 12">
            <a:extLst>
              <a:ext uri="{FF2B5EF4-FFF2-40B4-BE49-F238E27FC236}">
                <a16:creationId xmlns:a16="http://schemas.microsoft.com/office/drawing/2014/main" id="{800D954D-3552-46FB-937B-2163E5FD79E1}"/>
              </a:ext>
            </a:extLst>
          </p:cNvPr>
          <p:cNvSpPr/>
          <p:nvPr/>
        </p:nvSpPr>
        <p:spPr>
          <a:xfrm>
            <a:off x="8284350" y="5447092"/>
            <a:ext cx="167965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9" name="Picture 38">
            <a:extLst>
              <a:ext uri="{FF2B5EF4-FFF2-40B4-BE49-F238E27FC236}">
                <a16:creationId xmlns:a16="http://schemas.microsoft.com/office/drawing/2014/main" id="{7E93471D-47CA-4453-8296-4DDCBC5F6C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4870" y="473704"/>
            <a:ext cx="1109373" cy="1123345"/>
          </a:xfrm>
          <a:prstGeom prst="ellipse">
            <a:avLst/>
          </a:prstGeom>
        </p:spPr>
      </p:pic>
      <p:pic>
        <p:nvPicPr>
          <p:cNvPr id="40" name="Picture 39" descr="Logo&#10;&#10;Description automatically generated">
            <a:extLst>
              <a:ext uri="{FF2B5EF4-FFF2-40B4-BE49-F238E27FC236}">
                <a16:creationId xmlns:a16="http://schemas.microsoft.com/office/drawing/2014/main" id="{4317EDFC-C022-444D-AB67-FC9E073261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4162" y="721433"/>
            <a:ext cx="3746162" cy="1957955"/>
          </a:xfrm>
          <a:prstGeom prst="rect">
            <a:avLst/>
          </a:prstGeom>
        </p:spPr>
      </p:pic>
      <p:sp>
        <p:nvSpPr>
          <p:cNvPr id="36" name="Google Shape;410;p19">
            <a:extLst>
              <a:ext uri="{FF2B5EF4-FFF2-40B4-BE49-F238E27FC236}">
                <a16:creationId xmlns:a16="http://schemas.microsoft.com/office/drawing/2014/main" id="{D6CE43BD-955C-4C88-AC62-677529437B56}"/>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9" name="Google Shape;387;p19">
            <a:extLst>
              <a:ext uri="{FF2B5EF4-FFF2-40B4-BE49-F238E27FC236}">
                <a16:creationId xmlns:a16="http://schemas.microsoft.com/office/drawing/2014/main" id="{52AE6738-6EDC-474E-A622-623B33EB3902}"/>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1" name="Google Shape;388;p19">
            <a:extLst>
              <a:ext uri="{FF2B5EF4-FFF2-40B4-BE49-F238E27FC236}">
                <a16:creationId xmlns:a16="http://schemas.microsoft.com/office/drawing/2014/main" id="{5A485EF8-F229-44B8-962D-2B7CF0BD671D}"/>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2" name="Google Shape;389;p19">
            <a:extLst>
              <a:ext uri="{FF2B5EF4-FFF2-40B4-BE49-F238E27FC236}">
                <a16:creationId xmlns:a16="http://schemas.microsoft.com/office/drawing/2014/main" id="{B48A1072-B629-4CE9-B131-1AD499DF3C44}"/>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53" name="Google Shape;390;p19">
            <a:extLst>
              <a:ext uri="{FF2B5EF4-FFF2-40B4-BE49-F238E27FC236}">
                <a16:creationId xmlns:a16="http://schemas.microsoft.com/office/drawing/2014/main" id="{635A9259-486E-42E8-9D22-9CB015572360}"/>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4" name="Google Shape;391;p19">
            <a:extLst>
              <a:ext uri="{FF2B5EF4-FFF2-40B4-BE49-F238E27FC236}">
                <a16:creationId xmlns:a16="http://schemas.microsoft.com/office/drawing/2014/main" id="{A2F8C321-6B2B-4BFF-AF41-D916ABDAD2D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5" name="Google Shape;393;p19">
            <a:extLst>
              <a:ext uri="{FF2B5EF4-FFF2-40B4-BE49-F238E27FC236}">
                <a16:creationId xmlns:a16="http://schemas.microsoft.com/office/drawing/2014/main" id="{1A08FE24-4F77-4583-AB92-18B52A2ED178}"/>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6" name="Google Shape;394;p19">
            <a:extLst>
              <a:ext uri="{FF2B5EF4-FFF2-40B4-BE49-F238E27FC236}">
                <a16:creationId xmlns:a16="http://schemas.microsoft.com/office/drawing/2014/main" id="{512DDF3E-0C24-45A7-A0D2-1F1908D112CA}"/>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7" name="Google Shape;395;p19">
            <a:extLst>
              <a:ext uri="{FF2B5EF4-FFF2-40B4-BE49-F238E27FC236}">
                <a16:creationId xmlns:a16="http://schemas.microsoft.com/office/drawing/2014/main" id="{6BD8BAE6-E776-4E76-B2A8-3AD30177D036}"/>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7276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32"/>
                                        </p:tgtEl>
                                      </p:cBhvr>
                                    </p:animEffect>
                                    <p:set>
                                      <p:cBhvr>
                                        <p:cTn id="60"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3"/>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500"/>
                                        <p:tgtEl>
                                          <p:spTgt spid="33"/>
                                        </p:tgtEl>
                                      </p:cBhvr>
                                    </p:animEffect>
                                    <p:set>
                                      <p:cBhvr>
                                        <p:cTn id="66"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3" restart="whenNotActive" fill="hold" evtFilter="cancelBubble" nodeType="interactiveSeq">
                <p:stCondLst>
                  <p:cond evt="onClick" delay="0">
                    <p:tgtEl>
                      <p:spTgt spid="35"/>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35"/>
                                        </p:tgtEl>
                                      </p:cBhvr>
                                    </p:animEffect>
                                    <p:set>
                                      <p:cBhvr>
                                        <p:cTn id="78"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37"/>
                                        </p:tgtEl>
                                      </p:cBhvr>
                                    </p:animEffect>
                                    <p:set>
                                      <p:cBhvr>
                                        <p:cTn id="84"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57"/>
                    </p:tgtEl>
                  </p:cond>
                </p:stCondLst>
                <p:endSync evt="end" delay="0">
                  <p:rtn val="all"/>
                </p:endSync>
                <p:childTnLst>
                  <p:par>
                    <p:cTn id="86" fill="hold">
                      <p:stCondLst>
                        <p:cond delay="0"/>
                      </p:stCondLst>
                      <p:childTnLst>
                        <p:par>
                          <p:cTn id="87" fill="hold">
                            <p:stCondLst>
                              <p:cond delay="0"/>
                            </p:stCondLst>
                            <p:childTnLst>
                              <p:par>
                                <p:cTn id="88" presetID="12" presetClass="exit" presetSubtype="4" fill="remove" grpId="0" nodeType="clickEffect">
                                  <p:stCondLst>
                                    <p:cond delay="0"/>
                                  </p:stCondLst>
                                  <p:childTnLst>
                                    <p:anim calcmode="lin" valueType="num">
                                      <p:cBhvr additive="base">
                                        <p:cTn id="89" dur="30000"/>
                                        <p:tgtEl>
                                          <p:spTgt spid="51"/>
                                        </p:tgtEl>
                                        <p:attrNameLst>
                                          <p:attrName>ppt_y</p:attrName>
                                        </p:attrNameLst>
                                      </p:cBhvr>
                                      <p:tavLst>
                                        <p:tav tm="0">
                                          <p:val>
                                            <p:strVal val="#ppt_y"/>
                                          </p:val>
                                        </p:tav>
                                        <p:tav tm="100000">
                                          <p:val>
                                            <p:strVal val="#ppt_y+#ppt_h*1.125000"/>
                                          </p:val>
                                        </p:tav>
                                      </p:tavLst>
                                    </p:anim>
                                    <p:animEffect transition="out" filter="wipe(down)">
                                      <p:cBhvr>
                                        <p:cTn id="90" dur="30000"/>
                                        <p:tgtEl>
                                          <p:spTgt spid="51"/>
                                        </p:tgtEl>
                                      </p:cBhvr>
                                    </p:animEffect>
                                    <p:set>
                                      <p:cBhvr>
                                        <p:cTn id="91" dur="1" fill="hold">
                                          <p:stCondLst>
                                            <p:cond delay="29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bldLst>
      <p:bldP spid="20" grpId="0" animBg="1"/>
      <p:bldP spid="2" grpId="0" animBg="1"/>
      <p:bldP spid="22" grpId="0" animBg="1"/>
      <p:bldP spid="23" grpId="0" animBg="1"/>
      <p:bldP spid="24" grpId="0" animBg="1"/>
      <p:bldP spid="25" grpId="0" animBg="1"/>
      <p:bldP spid="26" grpId="0" animBg="1"/>
      <p:bldP spid="27" grpId="0" animBg="1"/>
      <p:bldP spid="28" grpId="0" animBg="1"/>
      <p:bldP spid="32" grpId="0" animBg="1"/>
      <p:bldP spid="33" grpId="0" animBg="1"/>
      <p:bldP spid="34" grpId="0" animBg="1"/>
      <p:bldP spid="35" grpId="0" animBg="1"/>
      <p:bldP spid="37"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723295296"/>
              </p:ext>
            </p:extLst>
          </p:nvPr>
        </p:nvGraphicFramePr>
        <p:xfrm>
          <a:off x="621246" y="637319"/>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a:t>
                      </a:r>
                    </a:p>
                  </a:txBody>
                  <a:tcPr/>
                </a:tc>
                <a:tc>
                  <a:txBody>
                    <a:bodyPr/>
                    <a:lstStyle/>
                    <a:p>
                      <a:r>
                        <a:rPr lang="en-GB" sz="2400" b="1" dirty="0">
                          <a:solidFill>
                            <a:srgbClr val="00B0F0"/>
                          </a:solidFill>
                          <a:latin typeface="Century Gothic" panose="020B0502020202020204" pitchFamily="34" charset="0"/>
                        </a:rPr>
                        <a:t>le jour</a:t>
                      </a:r>
                    </a:p>
                  </a:txBody>
                  <a:tcPr/>
                </a:tc>
                <a:tc>
                  <a:txBody>
                    <a:bodyPr/>
                    <a:lstStyle/>
                    <a:p>
                      <a:r>
                        <a:rPr lang="en-GB" sz="2400" b="1" dirty="0" err="1">
                          <a:solidFill>
                            <a:srgbClr val="00B0F0"/>
                          </a:solidFill>
                          <a:latin typeface="Century Gothic" panose="020B0502020202020204" pitchFamily="34" charset="0"/>
                        </a:rPr>
                        <a:t>chaque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2568245227"/>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dimanche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jeudi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mardi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lundi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mercredi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vendredi</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l’émission</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radio</a:t>
                      </a: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télévision</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tante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grand</a:t>
                      </a:r>
                    </a:p>
                  </a:txBody>
                  <a:tcPr/>
                </a:tc>
                <a:tc>
                  <a:txBody>
                    <a:bodyPr/>
                    <a:lstStyle/>
                    <a:p>
                      <a:r>
                        <a:rPr lang="en-GB" sz="2400" b="1" dirty="0">
                          <a:solidFill>
                            <a:srgbClr val="92D050"/>
                          </a:solidFill>
                          <a:latin typeface="Century Gothic" panose="020B0502020202020204" pitchFamily="34" charset="0"/>
                        </a:rPr>
                        <a:t>petit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à</a:t>
                      </a:r>
                    </a:p>
                  </a:txBody>
                  <a:tcPr/>
                </a:tc>
                <a:tc>
                  <a:txBody>
                    <a:bodyPr/>
                    <a:lstStyle/>
                    <a:p>
                      <a:r>
                        <a:rPr lang="en-GB" sz="2400" b="1" dirty="0" err="1">
                          <a:solidFill>
                            <a:srgbClr val="FF3399"/>
                          </a:solidFill>
                          <a:latin typeface="Century Gothic" panose="020B0502020202020204" pitchFamily="34" charset="0"/>
                        </a:rPr>
                        <a:t>en</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ce</a:t>
                      </a:r>
                      <a:r>
                        <a:rPr lang="en-GB" sz="2400" b="1" dirty="0">
                          <a:solidFill>
                            <a:srgbClr val="FF3399"/>
                          </a:solidFill>
                          <a:latin typeface="Century Gothic" panose="020B0502020202020204" pitchFamily="34" charset="0"/>
                        </a:rPr>
                        <a:t> moment</a:t>
                      </a:r>
                    </a:p>
                  </a:txBody>
                  <a:tcPr/>
                </a:tc>
                <a:tc>
                  <a:txBody>
                    <a:bodyPr/>
                    <a:lstStyle/>
                    <a:p>
                      <a:r>
                        <a:rPr lang="en-GB" sz="2400" b="1" dirty="0" err="1">
                          <a:solidFill>
                            <a:srgbClr val="FF3399"/>
                          </a:solidFill>
                          <a:latin typeface="Century Gothic" panose="020B0502020202020204" pitchFamily="34" charset="0"/>
                        </a:rPr>
                        <a:t>souvent</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montrer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rester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arriver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79944" y="6336959"/>
            <a:ext cx="26379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show, showing</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87281" y="6294487"/>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stay, staying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47164" y="5354137"/>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 on, in</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724818" y="5329829"/>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the moment</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96726" y="5354137"/>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often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01433" y="4524322"/>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aunt</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11842" y="455356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tall, big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715453" y="4525802"/>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short, small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79944" y="364875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programme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87282" y="361417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t>
            </a:r>
            <a:r>
              <a:rPr lang="en-GB" sz="2400" kern="0" dirty="0">
                <a:solidFill>
                  <a:srgbClr val="002060"/>
                </a:solidFill>
                <a:latin typeface="Century Gothic" panose="020B0502020202020204" pitchFamily="34" charset="0"/>
                <a:cs typeface="Arial"/>
                <a:sym typeface="Arial"/>
              </a:rPr>
              <a:t>radio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90893" y="360255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television</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279944" y="2790734"/>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Monday</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69016" y="2756694"/>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Wednesday</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00860" y="272627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Friday</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47162" y="1875137"/>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Sunday</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39339" y="1891451"/>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Thursday</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41342" y="189936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Tuesday</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58235" y="6308247"/>
            <a:ext cx="3318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arrive, arriving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Google Shape;119;p1">
            <a:extLst>
              <a:ext uri="{FF2B5EF4-FFF2-40B4-BE49-F238E27FC236}">
                <a16:creationId xmlns:a16="http://schemas.microsoft.com/office/drawing/2014/main" id="{209FB8EA-D56E-4050-8475-60494930A5D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544101B-8629-461F-9808-C04F7DFC22B7}"/>
              </a:ext>
            </a:extLst>
          </p:cNvPr>
          <p:cNvSpPr txBox="1"/>
          <p:nvPr/>
        </p:nvSpPr>
        <p:spPr>
          <a:xfrm>
            <a:off x="2357094" y="10871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from, of</a:t>
            </a:r>
          </a:p>
        </p:txBody>
      </p:sp>
      <p:sp>
        <p:nvSpPr>
          <p:cNvPr id="50" name="TextBox 49">
            <a:extLst>
              <a:ext uri="{FF2B5EF4-FFF2-40B4-BE49-F238E27FC236}">
                <a16:creationId xmlns:a16="http://schemas.microsoft.com/office/drawing/2014/main" id="{EFC980B1-22B2-4AA2-8CEC-1A81C34AFE2D}"/>
              </a:ext>
            </a:extLst>
          </p:cNvPr>
          <p:cNvSpPr txBox="1"/>
          <p:nvPr/>
        </p:nvSpPr>
        <p:spPr>
          <a:xfrm>
            <a:off x="4711842" y="107349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day</a:t>
            </a:r>
          </a:p>
        </p:txBody>
      </p:sp>
      <p:sp>
        <p:nvSpPr>
          <p:cNvPr id="51" name="TextBox 50">
            <a:extLst>
              <a:ext uri="{FF2B5EF4-FFF2-40B4-BE49-F238E27FC236}">
                <a16:creationId xmlns:a16="http://schemas.microsoft.com/office/drawing/2014/main" id="{D046EC3D-BE02-4FF3-8513-6EC530742095}"/>
              </a:ext>
            </a:extLst>
          </p:cNvPr>
          <p:cNvSpPr txBox="1"/>
          <p:nvPr/>
        </p:nvSpPr>
        <p:spPr>
          <a:xfrm>
            <a:off x="7715453" y="106188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each, every</a:t>
            </a: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P spid="36"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86EA4430-4437-461B-BDA0-3F2FE3AB3EB9}"/>
              </a:ext>
            </a:extLst>
          </p:cNvPr>
          <p:cNvGraphicFramePr>
            <a:graphicFrameLocks noGrp="1"/>
          </p:cNvGraphicFramePr>
          <p:nvPr>
            <p:extLst>
              <p:ext uri="{D42A27DB-BD31-4B8C-83A1-F6EECF244321}">
                <p14:modId xmlns:p14="http://schemas.microsoft.com/office/powerpoint/2010/main" val="2813172528"/>
              </p:ext>
            </p:extLst>
          </p:nvPr>
        </p:nvGraphicFramePr>
        <p:xfrm>
          <a:off x="630713" y="606971"/>
          <a:ext cx="9940153"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22877">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Sunday</a:t>
                      </a:r>
                    </a:p>
                  </a:txBody>
                  <a:tcPr/>
                </a:tc>
                <a:tc>
                  <a:txBody>
                    <a:bodyPr/>
                    <a:lstStyle/>
                    <a:p>
                      <a:r>
                        <a:rPr lang="en-GB" sz="2400" b="1" dirty="0">
                          <a:solidFill>
                            <a:srgbClr val="00B0F0"/>
                          </a:solidFill>
                          <a:latin typeface="Century Gothic" panose="020B0502020202020204" pitchFamily="34" charset="0"/>
                        </a:rPr>
                        <a:t>Thursday</a:t>
                      </a:r>
                    </a:p>
                  </a:txBody>
                  <a:tcPr/>
                </a:tc>
                <a:tc>
                  <a:txBody>
                    <a:bodyPr/>
                    <a:lstStyle/>
                    <a:p>
                      <a:r>
                        <a:rPr lang="en-GB" sz="2400" b="1" dirty="0">
                          <a:solidFill>
                            <a:srgbClr val="00B0F0"/>
                          </a:solidFill>
                          <a:latin typeface="Century Gothic" panose="020B0502020202020204" pitchFamily="34" charset="0"/>
                        </a:rPr>
                        <a:t>Tuesday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Monday</a:t>
                      </a:r>
                    </a:p>
                  </a:txBody>
                  <a:tcPr/>
                </a:tc>
                <a:tc>
                  <a:txBody>
                    <a:bodyPr/>
                    <a:lstStyle/>
                    <a:p>
                      <a:r>
                        <a:rPr lang="en-GB" sz="2400" b="1" dirty="0">
                          <a:solidFill>
                            <a:srgbClr val="00B0F0"/>
                          </a:solidFill>
                          <a:latin typeface="Century Gothic" panose="020B0502020202020204" pitchFamily="34" charset="0"/>
                        </a:rPr>
                        <a:t>Wednesday</a:t>
                      </a:r>
                    </a:p>
                  </a:txBody>
                  <a:tcPr/>
                </a:tc>
                <a:tc>
                  <a:txBody>
                    <a:bodyPr/>
                    <a:lstStyle/>
                    <a:p>
                      <a:r>
                        <a:rPr lang="en-GB" sz="2400" b="1" dirty="0">
                          <a:solidFill>
                            <a:srgbClr val="00B0F0"/>
                          </a:solidFill>
                          <a:latin typeface="Century Gothic" panose="020B0502020202020204" pitchFamily="34" charset="0"/>
                        </a:rPr>
                        <a:t>Friday</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from, of</a:t>
                      </a:r>
                    </a:p>
                  </a:txBody>
                  <a:tcPr/>
                </a:tc>
                <a:tc>
                  <a:txBody>
                    <a:bodyPr/>
                    <a:lstStyle/>
                    <a:p>
                      <a:r>
                        <a:rPr lang="en-GB" sz="2400" b="1" dirty="0">
                          <a:solidFill>
                            <a:srgbClr val="00B0F0"/>
                          </a:solidFill>
                          <a:latin typeface="Century Gothic" panose="020B0502020202020204" pitchFamily="34" charset="0"/>
                        </a:rPr>
                        <a:t>(the) day</a:t>
                      </a:r>
                    </a:p>
                  </a:txBody>
                  <a:tcPr/>
                </a:tc>
                <a:tc>
                  <a:txBody>
                    <a:bodyPr/>
                    <a:lstStyle/>
                    <a:p>
                      <a:r>
                        <a:rPr lang="en-GB" sz="2400" b="1" dirty="0">
                          <a:solidFill>
                            <a:srgbClr val="00B0F0"/>
                          </a:solidFill>
                          <a:latin typeface="Century Gothic" panose="020B0502020202020204" pitchFamily="34" charset="0"/>
                        </a:rPr>
                        <a:t>each, every</a:t>
                      </a:r>
                    </a:p>
                  </a:txBody>
                  <a:tcPr/>
                </a:tc>
                <a:extLst>
                  <a:ext uri="{0D108BD9-81ED-4DB2-BD59-A6C34878D82A}">
                    <a16:rowId xmlns:a16="http://schemas.microsoft.com/office/drawing/2014/main" val="3235469866"/>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aunt</a:t>
                      </a:r>
                    </a:p>
                  </a:txBody>
                  <a:tcPr/>
                </a:tc>
                <a:tc>
                  <a:txBody>
                    <a:bodyPr/>
                    <a:lstStyle/>
                    <a:p>
                      <a:r>
                        <a:rPr lang="en-GB" sz="2400" b="1" dirty="0">
                          <a:solidFill>
                            <a:srgbClr val="92D050"/>
                          </a:solidFill>
                          <a:latin typeface="Century Gothic" panose="020B0502020202020204" pitchFamily="34" charset="0"/>
                        </a:rPr>
                        <a:t>tall, big (f)</a:t>
                      </a:r>
                    </a:p>
                  </a:txBody>
                  <a:tcPr/>
                </a:tc>
                <a:tc>
                  <a:txBody>
                    <a:bodyPr/>
                    <a:lstStyle/>
                    <a:p>
                      <a:r>
                        <a:rPr lang="en-GB" sz="2400" b="1" dirty="0">
                          <a:solidFill>
                            <a:srgbClr val="92D050"/>
                          </a:solidFill>
                          <a:latin typeface="Century Gothic" panose="020B0502020202020204" pitchFamily="34" charset="0"/>
                        </a:rPr>
                        <a:t>short, small (m)</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radio</a:t>
                      </a:r>
                    </a:p>
                  </a:txBody>
                  <a:tcPr/>
                </a:tc>
                <a:tc>
                  <a:txBody>
                    <a:bodyPr/>
                    <a:lstStyle/>
                    <a:p>
                      <a:r>
                        <a:rPr lang="en-GB" sz="2400" b="1" dirty="0">
                          <a:solidFill>
                            <a:srgbClr val="92D050"/>
                          </a:solidFill>
                          <a:latin typeface="Century Gothic" panose="020B0502020202020204" pitchFamily="34" charset="0"/>
                        </a:rPr>
                        <a:t>(the) programme</a:t>
                      </a:r>
                    </a:p>
                  </a:txBody>
                  <a:tcPr/>
                </a:tc>
                <a:tc>
                  <a:txBody>
                    <a:bodyPr/>
                    <a:lstStyle/>
                    <a:p>
                      <a:r>
                        <a:rPr lang="en-GB" sz="2400" b="1" dirty="0">
                          <a:solidFill>
                            <a:srgbClr val="92D050"/>
                          </a:solidFill>
                          <a:latin typeface="Century Gothic" panose="020B0502020202020204" pitchFamily="34" charset="0"/>
                        </a:rPr>
                        <a:t>(the) television</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arrive, arriving</a:t>
                      </a:r>
                    </a:p>
                  </a:txBody>
                  <a:tcPr/>
                </a:tc>
                <a:tc>
                  <a:txBody>
                    <a:bodyPr/>
                    <a:lstStyle/>
                    <a:p>
                      <a:r>
                        <a:rPr lang="en-GB" sz="2400" b="1" dirty="0">
                          <a:solidFill>
                            <a:srgbClr val="FF3399"/>
                          </a:solidFill>
                          <a:latin typeface="Century Gothic" panose="020B0502020202020204" pitchFamily="34" charset="0"/>
                        </a:rPr>
                        <a:t>to remain, stay</a:t>
                      </a:r>
                    </a:p>
                  </a:txBody>
                  <a:tcPr/>
                </a:tc>
                <a:tc>
                  <a:txBody>
                    <a:bodyPr/>
                    <a:lstStyle/>
                    <a:p>
                      <a:r>
                        <a:rPr lang="en-GB" sz="2400" b="1" dirty="0">
                          <a:solidFill>
                            <a:srgbClr val="FF3399"/>
                          </a:solidFill>
                          <a:latin typeface="Century Gothic" panose="020B0502020202020204" pitchFamily="34" charset="0"/>
                        </a:rPr>
                        <a:t>to show, showing</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at, on, in</a:t>
                      </a:r>
                    </a:p>
                  </a:txBody>
                  <a:tcPr/>
                </a:tc>
                <a:tc>
                  <a:txBody>
                    <a:bodyPr/>
                    <a:lstStyle/>
                    <a:p>
                      <a:r>
                        <a:rPr lang="en-GB" sz="2400" b="1" dirty="0">
                          <a:solidFill>
                            <a:srgbClr val="FF3399"/>
                          </a:solidFill>
                          <a:latin typeface="Century Gothic" panose="020B0502020202020204" pitchFamily="34" charset="0"/>
                        </a:rPr>
                        <a:t>at the moment</a:t>
                      </a:r>
                    </a:p>
                  </a:txBody>
                  <a:tcPr/>
                </a:tc>
                <a:tc>
                  <a:txBody>
                    <a:bodyPr/>
                    <a:lstStyle/>
                    <a:p>
                      <a:r>
                        <a:rPr lang="en-GB" sz="2400" b="1" dirty="0">
                          <a:solidFill>
                            <a:srgbClr val="FF3399"/>
                          </a:solidFill>
                          <a:latin typeface="Century Gothic" panose="020B0502020202020204" pitchFamily="34" charset="0"/>
                        </a:rPr>
                        <a:t>often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16B98E86-6757-4183-92B2-FBFBBD8C9C99}"/>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6C6B0635-2F5E-4FB1-BBDE-DAB24F1B1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41" name="Picture 40">
            <a:extLst>
              <a:ext uri="{FF2B5EF4-FFF2-40B4-BE49-F238E27FC236}">
                <a16:creationId xmlns:a16="http://schemas.microsoft.com/office/drawing/2014/main" id="{821A1BAC-FB1A-4CE0-B2F6-6200AF74A8D5}"/>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42" name="TextBox 41">
            <a:extLst>
              <a:ext uri="{FF2B5EF4-FFF2-40B4-BE49-F238E27FC236}">
                <a16:creationId xmlns:a16="http://schemas.microsoft.com/office/drawing/2014/main" id="{D38ECCB4-BBC3-486E-BD7B-AD45284227E2}"/>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11BD8781-C711-470A-90D0-DE8ACAF3D5D1}"/>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4D0779A-9228-4215-80B9-0DDD60FA7704}"/>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14ED5121-2D32-4130-BEFA-610DFECD957E}"/>
              </a:ext>
            </a:extLst>
          </p:cNvPr>
          <p:cNvSpPr txBox="1"/>
          <p:nvPr/>
        </p:nvSpPr>
        <p:spPr>
          <a:xfrm>
            <a:off x="2318242" y="5333802"/>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arriver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4BBA26F5-E545-4896-8CFE-A5502C6A3F8D}"/>
              </a:ext>
            </a:extLst>
          </p:cNvPr>
          <p:cNvSpPr txBox="1"/>
          <p:nvPr/>
        </p:nvSpPr>
        <p:spPr>
          <a:xfrm>
            <a:off x="4741459" y="534380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rester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084CA42B-A3AB-42C8-8074-88E49C1CF158}"/>
              </a:ext>
            </a:extLst>
          </p:cNvPr>
          <p:cNvSpPr txBox="1"/>
          <p:nvPr/>
        </p:nvSpPr>
        <p:spPr>
          <a:xfrm>
            <a:off x="2350892" y="447369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radio</a:t>
            </a:r>
          </a:p>
        </p:txBody>
      </p:sp>
      <p:sp>
        <p:nvSpPr>
          <p:cNvPr id="48" name="TextBox 47">
            <a:extLst>
              <a:ext uri="{FF2B5EF4-FFF2-40B4-BE49-F238E27FC236}">
                <a16:creationId xmlns:a16="http://schemas.microsoft.com/office/drawing/2014/main" id="{2952082D-BA36-467F-A70D-814EED28A65E}"/>
              </a:ext>
            </a:extLst>
          </p:cNvPr>
          <p:cNvSpPr txBox="1"/>
          <p:nvPr/>
        </p:nvSpPr>
        <p:spPr>
          <a:xfrm>
            <a:off x="4728546" y="444938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l’émission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18461457-855B-4464-A3FF-D9029306A1BC}"/>
              </a:ext>
            </a:extLst>
          </p:cNvPr>
          <p:cNvSpPr txBox="1"/>
          <p:nvPr/>
        </p:nvSpPr>
        <p:spPr>
          <a:xfrm>
            <a:off x="7700454" y="447369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télévision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BF541684-9FB7-45B8-9A40-51F2EDBBE567}"/>
              </a:ext>
            </a:extLst>
          </p:cNvPr>
          <p:cNvSpPr txBox="1"/>
          <p:nvPr/>
        </p:nvSpPr>
        <p:spPr>
          <a:xfrm>
            <a:off x="2305161" y="3643875"/>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tante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A2307CDE-5E39-459A-9C4A-31A519CD9CC3}"/>
              </a:ext>
            </a:extLst>
          </p:cNvPr>
          <p:cNvSpPr txBox="1"/>
          <p:nvPr/>
        </p:nvSpPr>
        <p:spPr>
          <a:xfrm>
            <a:off x="4727926" y="3638345"/>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grande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7EEFD364-2EB0-4626-B5D1-44827B0514A3}"/>
              </a:ext>
            </a:extLst>
          </p:cNvPr>
          <p:cNvSpPr txBox="1"/>
          <p:nvPr/>
        </p:nvSpPr>
        <p:spPr>
          <a:xfrm>
            <a:off x="7739069" y="3660699"/>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petit</a:t>
            </a:r>
          </a:p>
        </p:txBody>
      </p:sp>
      <p:sp>
        <p:nvSpPr>
          <p:cNvPr id="82" name="TextBox 81">
            <a:extLst>
              <a:ext uri="{FF2B5EF4-FFF2-40B4-BE49-F238E27FC236}">
                <a16:creationId xmlns:a16="http://schemas.microsoft.com/office/drawing/2014/main" id="{235F505B-AE75-49DF-80F7-D03F0FCA10C8}"/>
              </a:ext>
            </a:extLst>
          </p:cNvPr>
          <p:cNvSpPr txBox="1"/>
          <p:nvPr/>
        </p:nvSpPr>
        <p:spPr>
          <a:xfrm>
            <a:off x="2336262" y="274734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a:t>
            </a:r>
          </a:p>
        </p:txBody>
      </p:sp>
      <p:sp>
        <p:nvSpPr>
          <p:cNvPr id="83" name="TextBox 82">
            <a:extLst>
              <a:ext uri="{FF2B5EF4-FFF2-40B4-BE49-F238E27FC236}">
                <a16:creationId xmlns:a16="http://schemas.microsoft.com/office/drawing/2014/main" id="{C27B129D-CD72-467F-BBF5-BBBACC7F1720}"/>
              </a:ext>
            </a:extLst>
          </p:cNvPr>
          <p:cNvSpPr txBox="1"/>
          <p:nvPr/>
        </p:nvSpPr>
        <p:spPr>
          <a:xfrm>
            <a:off x="4691010" y="273372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jour</a:t>
            </a:r>
          </a:p>
        </p:txBody>
      </p:sp>
      <p:sp>
        <p:nvSpPr>
          <p:cNvPr id="84" name="TextBox 83">
            <a:extLst>
              <a:ext uri="{FF2B5EF4-FFF2-40B4-BE49-F238E27FC236}">
                <a16:creationId xmlns:a16="http://schemas.microsoft.com/office/drawing/2014/main" id="{C09E8C62-DFBB-4954-A5C0-6E58C8154BD8}"/>
              </a:ext>
            </a:extLst>
          </p:cNvPr>
          <p:cNvSpPr txBox="1"/>
          <p:nvPr/>
        </p:nvSpPr>
        <p:spPr>
          <a:xfrm>
            <a:off x="7694621" y="276823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chaque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EDF4B445-96EB-4F47-8166-FBF66D30D350}"/>
              </a:ext>
            </a:extLst>
          </p:cNvPr>
          <p:cNvSpPr txBox="1"/>
          <p:nvPr/>
        </p:nvSpPr>
        <p:spPr>
          <a:xfrm>
            <a:off x="2283672" y="1910287"/>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A622B8F9-CBA3-496A-A3CD-B3F6B6F00930}"/>
              </a:ext>
            </a:extLst>
          </p:cNvPr>
          <p:cNvSpPr txBox="1"/>
          <p:nvPr/>
        </p:nvSpPr>
        <p:spPr>
          <a:xfrm>
            <a:off x="4772744" y="1876247"/>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804801BD-AEE9-488A-BEF1-DC178CA45E87}"/>
              </a:ext>
            </a:extLst>
          </p:cNvPr>
          <p:cNvSpPr txBox="1"/>
          <p:nvPr/>
        </p:nvSpPr>
        <p:spPr>
          <a:xfrm>
            <a:off x="7727794" y="186847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A85BADC2-1E24-4887-90E0-67D5A1ED729A}"/>
              </a:ext>
            </a:extLst>
          </p:cNvPr>
          <p:cNvSpPr txBox="1"/>
          <p:nvPr/>
        </p:nvSpPr>
        <p:spPr>
          <a:xfrm>
            <a:off x="2350890" y="994690"/>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BB915F8F-A839-4E6D-91F9-2DB48CA7B3ED}"/>
              </a:ext>
            </a:extLst>
          </p:cNvPr>
          <p:cNvSpPr txBox="1"/>
          <p:nvPr/>
        </p:nvSpPr>
        <p:spPr>
          <a:xfrm>
            <a:off x="4643067" y="1011004"/>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4BB112F2-FE33-47EF-AF42-AFFB9072CD8E}"/>
              </a:ext>
            </a:extLst>
          </p:cNvPr>
          <p:cNvSpPr txBox="1"/>
          <p:nvPr/>
        </p:nvSpPr>
        <p:spPr>
          <a:xfrm>
            <a:off x="7745070" y="10189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F3B30F22-5CEE-49AD-8127-4BEEC3865FDE}"/>
              </a:ext>
            </a:extLst>
          </p:cNvPr>
          <p:cNvSpPr txBox="1"/>
          <p:nvPr/>
        </p:nvSpPr>
        <p:spPr>
          <a:xfrm>
            <a:off x="7745070" y="536323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montrer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Google Shape;119;p1">
            <a:extLst>
              <a:ext uri="{FF2B5EF4-FFF2-40B4-BE49-F238E27FC236}">
                <a16:creationId xmlns:a16="http://schemas.microsoft.com/office/drawing/2014/main" id="{D7DBEABF-8A53-48DD-A764-3F8E442B8DEA}"/>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8E1418A4-6FBA-4E48-9228-B2F853D4939F}"/>
              </a:ext>
            </a:extLst>
          </p:cNvPr>
          <p:cNvSpPr txBox="1"/>
          <p:nvPr/>
        </p:nvSpPr>
        <p:spPr>
          <a:xfrm>
            <a:off x="2311870" y="6201015"/>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37" name="TextBox 36">
            <a:extLst>
              <a:ext uri="{FF2B5EF4-FFF2-40B4-BE49-F238E27FC236}">
                <a16:creationId xmlns:a16="http://schemas.microsoft.com/office/drawing/2014/main" id="{81DEA451-9EC2-4136-834E-1E26320A2219}"/>
              </a:ext>
            </a:extLst>
          </p:cNvPr>
          <p:cNvSpPr txBox="1"/>
          <p:nvPr/>
        </p:nvSpPr>
        <p:spPr>
          <a:xfrm>
            <a:off x="4735087" y="6211013"/>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moment</a:t>
            </a:r>
          </a:p>
        </p:txBody>
      </p:sp>
      <p:sp>
        <p:nvSpPr>
          <p:cNvPr id="50" name="TextBox 49">
            <a:extLst>
              <a:ext uri="{FF2B5EF4-FFF2-40B4-BE49-F238E27FC236}">
                <a16:creationId xmlns:a16="http://schemas.microsoft.com/office/drawing/2014/main" id="{70312188-6877-4FE6-BA1D-52EEC9DBD105}"/>
              </a:ext>
            </a:extLst>
          </p:cNvPr>
          <p:cNvSpPr txBox="1"/>
          <p:nvPr/>
        </p:nvSpPr>
        <p:spPr>
          <a:xfrm>
            <a:off x="7738698" y="6230447"/>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souvent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36" grpId="0"/>
      <p:bldP spid="37"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FUS13 Ecris en francais et en anglais.wav"/>
            </a:hlinkClick>
            <a:extLst>
              <a:ext uri="{FF2B5EF4-FFF2-40B4-BE49-F238E27FC236}">
                <a16:creationId xmlns:a16="http://schemas.microsoft.com/office/drawing/2014/main" id="{207C148F-45EB-4409-B006-B3FFBC980597}"/>
              </a:ext>
            </a:extLst>
          </p:cNvPr>
          <p:cNvSpPr txBox="1"/>
          <p:nvPr/>
        </p:nvSpPr>
        <p:spPr>
          <a:xfrm>
            <a:off x="644539" y="592216"/>
            <a:ext cx="46753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Écris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français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et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sym typeface="Arial"/>
              </a:rPr>
              <a:t>anglais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rPr>
              <a:t>.</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303175"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 name="Table 3">
            <a:extLst>
              <a:ext uri="{FF2B5EF4-FFF2-40B4-BE49-F238E27FC236}">
                <a16:creationId xmlns:a16="http://schemas.microsoft.com/office/drawing/2014/main" id="{4B8F71B6-F175-4A25-8515-97E5740AE3A5}"/>
              </a:ext>
            </a:extLst>
          </p:cNvPr>
          <p:cNvGraphicFramePr>
            <a:graphicFrameLocks noGrp="1"/>
          </p:cNvGraphicFramePr>
          <p:nvPr/>
        </p:nvGraphicFramePr>
        <p:xfrm>
          <a:off x="628430" y="1063800"/>
          <a:ext cx="5437944" cy="5735454"/>
        </p:xfrm>
        <a:graphic>
          <a:graphicData uri="http://schemas.openxmlformats.org/drawingml/2006/table">
            <a:tbl>
              <a:tblPr firstRow="1" bandRow="1">
                <a:tableStyleId>{5940675A-B579-460E-94D1-54222C63F5DA}</a:tableStyleId>
              </a:tblPr>
              <a:tblGrid>
                <a:gridCol w="5437944">
                  <a:extLst>
                    <a:ext uri="{9D8B030D-6E8A-4147-A177-3AD203B41FA5}">
                      <a16:colId xmlns:a16="http://schemas.microsoft.com/office/drawing/2014/main" val="904959870"/>
                    </a:ext>
                  </a:extLst>
                </a:gridCol>
              </a:tblGrid>
              <a:tr h="955909">
                <a:tc>
                  <a:txBody>
                    <a:bodyPr/>
                    <a:lstStyle/>
                    <a:p>
                      <a:r>
                        <a:rPr lang="en-GB" sz="2400" dirty="0">
                          <a:solidFill>
                            <a:srgbClr val="002060"/>
                          </a:solidFill>
                          <a:latin typeface="Century Gothic" panose="020B0502020202020204" pitchFamily="34" charset="0"/>
                        </a:rPr>
                        <a:t>Ma _______ Mylène ____ </a:t>
                      </a:r>
                      <a:r>
                        <a:rPr lang="en-GB" sz="2400" dirty="0" err="1">
                          <a:solidFill>
                            <a:srgbClr val="002060"/>
                          </a:solidFill>
                          <a:latin typeface="Century Gothic" panose="020B0502020202020204" pitchFamily="34" charset="0"/>
                        </a:rPr>
                        <a:t>journaliste</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955909">
                <a:tc>
                  <a:txBody>
                    <a:bodyPr/>
                    <a:lstStyle/>
                    <a:p>
                      <a:r>
                        <a:rPr lang="en-GB" sz="2400" dirty="0">
                          <a:solidFill>
                            <a:srgbClr val="002060"/>
                          </a:solidFill>
                          <a:latin typeface="Century Gothic" panose="020B0502020202020204" pitchFamily="34" charset="0"/>
                        </a:rPr>
                        <a:t>___________ </a:t>
                      </a:r>
                      <a:r>
                        <a:rPr lang="en-GB" sz="2400" dirty="0" err="1">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__________ à Paris.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955909">
                <a:tc>
                  <a:txBody>
                    <a:bodyPr/>
                    <a:lstStyle/>
                    <a:p>
                      <a:r>
                        <a:rPr lang="en-GB" sz="2400" dirty="0">
                          <a:solidFill>
                            <a:srgbClr val="002060"/>
                          </a:solidFill>
                          <a:latin typeface="Century Gothic" panose="020B0502020202020204" pitchFamily="34" charset="0"/>
                        </a:rPr>
                        <a:t>_____ ________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émission</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télévision</a:t>
                      </a:r>
                      <a:r>
                        <a:rPr lang="en-GB" sz="2400" dirty="0">
                          <a:solidFill>
                            <a:srgbClr val="002060"/>
                          </a:solidFill>
                          <a:latin typeface="Century Gothic" panose="020B0502020202020204" pitchFamily="34" charset="0"/>
                        </a:rPr>
                        <a:t> ____ _____ _____________.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955909">
                <a:tc>
                  <a:txBody>
                    <a:bodyPr/>
                    <a:lstStyle/>
                    <a:p>
                      <a:r>
                        <a:rPr lang="en-GB" sz="2400" dirty="0" err="1">
                          <a:solidFill>
                            <a:srgbClr val="002060"/>
                          </a:solidFill>
                          <a:latin typeface="Century Gothic" panose="020B0502020202020204" pitchFamily="34" charset="0"/>
                        </a:rPr>
                        <a:t>Jeudi</a:t>
                      </a:r>
                      <a:r>
                        <a:rPr lang="en-GB" sz="2400" dirty="0">
                          <a:solidFill>
                            <a:srgbClr val="002060"/>
                          </a:solidFill>
                          <a:latin typeface="Century Gothic" panose="020B0502020202020204" pitchFamily="34" charset="0"/>
                        </a:rPr>
                        <a:t> ____ _________ le </a:t>
                      </a:r>
                      <a:r>
                        <a:rPr lang="en-GB" sz="2400" dirty="0" err="1">
                          <a:solidFill>
                            <a:srgbClr val="002060"/>
                          </a:solidFill>
                          <a:latin typeface="Century Gothic" panose="020B0502020202020204" pitchFamily="34" charset="0"/>
                        </a:rPr>
                        <a:t>texte</a:t>
                      </a:r>
                      <a:r>
                        <a:rPr lang="en-GB" sz="2400" dirty="0">
                          <a:solidFill>
                            <a:srgbClr val="002060"/>
                          </a:solidFill>
                          <a:latin typeface="Century Gothic" panose="020B0502020202020204" pitchFamily="34" charset="0"/>
                        </a:rPr>
                        <a:t> ___ M. Poitier, le chef*.</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955909">
                <a:tc>
                  <a:txBody>
                    <a:bodyPr/>
                    <a:lstStyle/>
                    <a:p>
                      <a:r>
                        <a:rPr lang="en-GB" sz="2400" dirty="0">
                          <a:solidFill>
                            <a:srgbClr val="002060"/>
                          </a:solidFill>
                          <a:latin typeface="Century Gothic" panose="020B0502020202020204" pitchFamily="34" charset="0"/>
                        </a:rPr>
                        <a:t>____ ______ quatre </a:t>
                      </a:r>
                      <a:r>
                        <a:rPr lang="en-GB" sz="2400" dirty="0" err="1">
                          <a:solidFill>
                            <a:srgbClr val="002060"/>
                          </a:solidFill>
                          <a:latin typeface="Century Gothic" panose="020B0502020202020204" pitchFamily="34" charset="0"/>
                        </a:rPr>
                        <a:t>jours</a:t>
                      </a:r>
                      <a:r>
                        <a:rPr lang="en-GB" sz="2400" dirty="0">
                          <a:solidFill>
                            <a:srgbClr val="002060"/>
                          </a:solidFill>
                          <a:latin typeface="Century Gothic" panose="020B0502020202020204" pitchFamily="34" charset="0"/>
                        </a:rPr>
                        <a:t> __ Paris. </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955909">
                <a:tc>
                  <a:txBody>
                    <a:bodyPr/>
                    <a:lstStyle/>
                    <a:p>
                      <a:r>
                        <a:rPr lang="en-GB" sz="2400" dirty="0">
                          <a:solidFill>
                            <a:srgbClr val="002060"/>
                          </a:solidFill>
                          <a:latin typeface="Century Gothic" panose="020B0502020202020204" pitchFamily="34" charset="0"/>
                        </a:rPr>
                        <a:t>_____ </a:t>
                      </a:r>
                      <a:r>
                        <a:rPr lang="en-GB" sz="2400" dirty="0" err="1">
                          <a:solidFill>
                            <a:srgbClr val="002060"/>
                          </a:solidFill>
                          <a:latin typeface="Century Gothic" panose="020B0502020202020204" pitchFamily="34" charset="0"/>
                        </a:rPr>
                        <a:t>chante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souvent</a:t>
                      </a:r>
                      <a:r>
                        <a:rPr lang="en-GB" sz="2400" dirty="0">
                          <a:solidFill>
                            <a:srgbClr val="002060"/>
                          </a:solidFill>
                          <a:latin typeface="Century Gothic" panose="020B0502020202020204" pitchFamily="34" charset="0"/>
                        </a:rPr>
                        <a:t> ___ ___ radio, </a:t>
                      </a:r>
                      <a:r>
                        <a:rPr lang="en-GB" sz="2400" dirty="0" err="1">
                          <a:solidFill>
                            <a:srgbClr val="002060"/>
                          </a:solidFill>
                          <a:latin typeface="Century Gothic" panose="020B0502020202020204" pitchFamily="34" charset="0"/>
                        </a:rPr>
                        <a:t>aussi</a:t>
                      </a:r>
                      <a:r>
                        <a:rPr lang="en-GB" sz="2400" dirty="0">
                          <a:solidFill>
                            <a:srgbClr val="002060"/>
                          </a:solidFill>
                          <a:latin typeface="Century Gothic" panose="020B0502020202020204" pitchFamily="34" charset="0"/>
                        </a:rPr>
                        <a: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259503157"/>
                  </a:ext>
                </a:extLst>
              </a:tr>
            </a:tbl>
          </a:graphicData>
        </a:graphic>
      </p:graphicFrame>
      <p:graphicFrame>
        <p:nvGraphicFramePr>
          <p:cNvPr id="27" name="Table 3">
            <a:extLst>
              <a:ext uri="{FF2B5EF4-FFF2-40B4-BE49-F238E27FC236}">
                <a16:creationId xmlns:a16="http://schemas.microsoft.com/office/drawing/2014/main" id="{1A154EFE-F915-41CB-822F-11E2A117E0B0}"/>
              </a:ext>
            </a:extLst>
          </p:cNvPr>
          <p:cNvGraphicFramePr>
            <a:graphicFrameLocks noGrp="1"/>
          </p:cNvGraphicFramePr>
          <p:nvPr/>
        </p:nvGraphicFramePr>
        <p:xfrm>
          <a:off x="6198273" y="1062594"/>
          <a:ext cx="4874647" cy="5736660"/>
        </p:xfrm>
        <a:graphic>
          <a:graphicData uri="http://schemas.openxmlformats.org/drawingml/2006/table">
            <a:tbl>
              <a:tblPr firstRow="1" bandRow="1">
                <a:tableStyleId>{5940675A-B579-460E-94D1-54222C63F5DA}</a:tableStyleId>
              </a:tblPr>
              <a:tblGrid>
                <a:gridCol w="4874647">
                  <a:extLst>
                    <a:ext uri="{9D8B030D-6E8A-4147-A177-3AD203B41FA5}">
                      <a16:colId xmlns:a16="http://schemas.microsoft.com/office/drawing/2014/main" val="904959870"/>
                    </a:ext>
                  </a:extLst>
                </a:gridCol>
              </a:tblGrid>
              <a:tr h="956110">
                <a:tc>
                  <a:txBody>
                    <a:bodyPr/>
                    <a:lstStyle/>
                    <a:p>
                      <a:r>
                        <a:rPr lang="en-GB" sz="2400" dirty="0">
                          <a:solidFill>
                            <a:srgbClr val="002060"/>
                          </a:solidFill>
                          <a:latin typeface="Century Gothic" panose="020B0502020202020204" pitchFamily="34" charset="0"/>
                        </a:rPr>
                        <a:t>____ aunt Mylène is a _________.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729909940"/>
                  </a:ext>
                </a:extLst>
              </a:tr>
              <a:tr h="956110">
                <a:tc>
                  <a:txBody>
                    <a:bodyPr/>
                    <a:lstStyle/>
                    <a:p>
                      <a:r>
                        <a:rPr lang="en-GB" sz="2400" dirty="0">
                          <a:solidFill>
                            <a:srgbClr val="002060"/>
                          </a:solidFill>
                          <a:latin typeface="Century Gothic" panose="020B0502020202020204" pitchFamily="34" charset="0"/>
                        </a:rPr>
                        <a:t>On Wednesday ____ is arriving ___ ________.</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4043977084"/>
                  </a:ext>
                </a:extLst>
              </a:tr>
              <a:tr h="956110">
                <a:tc>
                  <a:txBody>
                    <a:bodyPr/>
                    <a:lstStyle/>
                    <a:p>
                      <a:r>
                        <a:rPr lang="en-GB" sz="2400" dirty="0">
                          <a:solidFill>
                            <a:srgbClr val="002060"/>
                          </a:solidFill>
                          <a:latin typeface="Century Gothic" panose="020B0502020202020204" pitchFamily="34" charset="0"/>
                        </a:rPr>
                        <a:t>She is preparing __ ____________ ______________ at the moment.</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956761987"/>
                  </a:ext>
                </a:extLst>
              </a:tr>
              <a:tr h="956110">
                <a:tc>
                  <a:txBody>
                    <a:bodyPr/>
                    <a:lstStyle/>
                    <a:p>
                      <a:r>
                        <a:rPr lang="en-GB" sz="2400" dirty="0">
                          <a:solidFill>
                            <a:srgbClr val="002060"/>
                          </a:solidFill>
                          <a:latin typeface="Century Gothic" panose="020B0502020202020204" pitchFamily="34" charset="0"/>
                        </a:rPr>
                        <a:t>___ ________ she is showing ___ _______ to Mr Poitier, the boss.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63398160"/>
                  </a:ext>
                </a:extLst>
              </a:tr>
              <a:tr h="956110">
                <a:tc>
                  <a:txBody>
                    <a:bodyPr/>
                    <a:lstStyle/>
                    <a:p>
                      <a:r>
                        <a:rPr lang="en-GB" sz="2400" dirty="0">
                          <a:solidFill>
                            <a:srgbClr val="002060"/>
                          </a:solidFill>
                          <a:latin typeface="Century Gothic" panose="020B0502020202020204" pitchFamily="34" charset="0"/>
                        </a:rPr>
                        <a:t>She is staying for ____ ________ in Paris.</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670821478"/>
                  </a:ext>
                </a:extLst>
              </a:tr>
              <a:tr h="956110">
                <a:tc>
                  <a:txBody>
                    <a:bodyPr/>
                    <a:lstStyle/>
                    <a:p>
                      <a:r>
                        <a:rPr lang="en-GB" sz="2400" dirty="0">
                          <a:solidFill>
                            <a:srgbClr val="002060"/>
                          </a:solidFill>
                          <a:latin typeface="Century Gothic" panose="020B0502020202020204" pitchFamily="34" charset="0"/>
                        </a:rPr>
                        <a:t>She _______ sings on the ________, too.</a:t>
                      </a:r>
                    </a:p>
                  </a:txBody>
                  <a:tcPr anchor="ct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104912536"/>
                  </a:ext>
                </a:extLst>
              </a:tr>
            </a:tbl>
          </a:graphicData>
        </a:graphic>
      </p:graphicFrame>
      <p:pic>
        <p:nvPicPr>
          <p:cNvPr id="6" name="Picture 5" descr="Shape&#10;&#10;Description automatically generated">
            <a:extLst>
              <a:ext uri="{FF2B5EF4-FFF2-40B4-BE49-F238E27FC236}">
                <a16:creationId xmlns:a16="http://schemas.microsoft.com/office/drawing/2014/main" id="{48E1FD55-E5DA-4902-9872-B04573E2BB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9738402" y="35773"/>
            <a:ext cx="934094" cy="934094"/>
          </a:xfrm>
          <a:prstGeom prst="rect">
            <a:avLst/>
          </a:prstGeom>
        </p:spPr>
      </p:pic>
      <p:sp>
        <p:nvSpPr>
          <p:cNvPr id="7" name="TextBox 6">
            <a:extLst>
              <a:ext uri="{FF2B5EF4-FFF2-40B4-BE49-F238E27FC236}">
                <a16:creationId xmlns:a16="http://schemas.microsoft.com/office/drawing/2014/main" id="{AAED0365-53F8-4ACA-9B62-F28EDE880429}"/>
              </a:ext>
            </a:extLst>
          </p:cNvPr>
          <p:cNvSpPr txBox="1"/>
          <p:nvPr/>
        </p:nvSpPr>
        <p:spPr>
          <a:xfrm>
            <a:off x="5888710" y="1262278"/>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a:t>
            </a:r>
          </a:p>
        </p:txBody>
      </p:sp>
      <p:sp>
        <p:nvSpPr>
          <p:cNvPr id="53" name="TextBox 52">
            <a:extLst>
              <a:ext uri="{FF2B5EF4-FFF2-40B4-BE49-F238E27FC236}">
                <a16:creationId xmlns:a16="http://schemas.microsoft.com/office/drawing/2014/main" id="{778B8611-47CA-4F12-BFAC-3256F89220BF}"/>
              </a:ext>
            </a:extLst>
          </p:cNvPr>
          <p:cNvSpPr txBox="1"/>
          <p:nvPr/>
        </p:nvSpPr>
        <p:spPr>
          <a:xfrm>
            <a:off x="9427571" y="1246991"/>
            <a:ext cx="1632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journalist</a:t>
            </a:r>
          </a:p>
        </p:txBody>
      </p:sp>
      <p:sp>
        <p:nvSpPr>
          <p:cNvPr id="54" name="TextBox 53">
            <a:extLst>
              <a:ext uri="{FF2B5EF4-FFF2-40B4-BE49-F238E27FC236}">
                <a16:creationId xmlns:a16="http://schemas.microsoft.com/office/drawing/2014/main" id="{11FAC20A-6512-49B8-A73A-52D66C3E428C}"/>
              </a:ext>
            </a:extLst>
          </p:cNvPr>
          <p:cNvSpPr txBox="1"/>
          <p:nvPr/>
        </p:nvSpPr>
        <p:spPr>
          <a:xfrm>
            <a:off x="1180813" y="1292453"/>
            <a:ext cx="11684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tante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6" name="Title 2">
            <a:extLst>
              <a:ext uri="{FF2B5EF4-FFF2-40B4-BE49-F238E27FC236}">
                <a16:creationId xmlns:a16="http://schemas.microsoft.com/office/drawing/2014/main" id="{3B8F1610-2150-414A-835E-ECDBFDAA774B}"/>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29" name="Picture 28" descr="Icon&#10;&#10;Description automatically generated">
            <a:extLst>
              <a:ext uri="{FF2B5EF4-FFF2-40B4-BE49-F238E27FC236}">
                <a16:creationId xmlns:a16="http://schemas.microsoft.com/office/drawing/2014/main" id="{20032C89-A2FE-463B-BC5B-14DBC40ED4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grpSp>
        <p:nvGrpSpPr>
          <p:cNvPr id="30" name="Group 29">
            <a:extLst>
              <a:ext uri="{FF2B5EF4-FFF2-40B4-BE49-F238E27FC236}">
                <a16:creationId xmlns:a16="http://schemas.microsoft.com/office/drawing/2014/main" id="{07A589BA-CD39-478A-BFB9-2CE5AE0D1C9B}"/>
              </a:ext>
            </a:extLst>
          </p:cNvPr>
          <p:cNvGrpSpPr/>
          <p:nvPr/>
        </p:nvGrpSpPr>
        <p:grpSpPr>
          <a:xfrm>
            <a:off x="5571038" y="58746"/>
            <a:ext cx="1179155" cy="1066940"/>
            <a:chOff x="376616" y="3890086"/>
            <a:chExt cx="1546932" cy="1410215"/>
          </a:xfrm>
        </p:grpSpPr>
        <p:pic>
          <p:nvPicPr>
            <p:cNvPr id="31" name="Picture 30">
              <a:extLst>
                <a:ext uri="{FF2B5EF4-FFF2-40B4-BE49-F238E27FC236}">
                  <a16:creationId xmlns:a16="http://schemas.microsoft.com/office/drawing/2014/main" id="{4944E390-D938-4B2D-A07F-D7A7E84B9D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833" y="3890086"/>
              <a:ext cx="974668" cy="986944"/>
            </a:xfrm>
            <a:prstGeom prst="rect">
              <a:avLst/>
            </a:prstGeom>
          </p:spPr>
        </p:pic>
        <p:sp>
          <p:nvSpPr>
            <p:cNvPr id="32" name="CustomShape 6">
              <a:extLst>
                <a:ext uri="{FF2B5EF4-FFF2-40B4-BE49-F238E27FC236}">
                  <a16:creationId xmlns:a16="http://schemas.microsoft.com/office/drawing/2014/main" id="{CD6E1503-53E6-4754-B458-5E9FC666CAB4}"/>
                </a:ext>
              </a:extLst>
            </p:cNvPr>
            <p:cNvSpPr/>
            <p:nvPr/>
          </p:nvSpPr>
          <p:spPr>
            <a:xfrm>
              <a:off x="376616" y="4782981"/>
              <a:ext cx="154693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Mylène</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sp>
        <p:nvSpPr>
          <p:cNvPr id="33" name="CustomShape 23">
            <a:hlinkClick r:id="" action="ppaction://noaction">
              <a:snd r:embed="rId7" name="FUS13_1.wav"/>
            </a:hlinkClick>
            <a:extLst>
              <a:ext uri="{FF2B5EF4-FFF2-40B4-BE49-F238E27FC236}">
                <a16:creationId xmlns:a16="http://schemas.microsoft.com/office/drawing/2014/main" id="{C6BECB5A-051B-4544-8AEF-D60ADAFF9B71}"/>
              </a:ext>
            </a:extLst>
          </p:cNvPr>
          <p:cNvSpPr/>
          <p:nvPr/>
        </p:nvSpPr>
        <p:spPr>
          <a:xfrm>
            <a:off x="123171" y="1474356"/>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4" name="CustomShape 23">
            <a:hlinkClick r:id="" action="ppaction://noaction">
              <a:snd r:embed="rId8" name="FUS13_2.wav"/>
            </a:hlinkClick>
            <a:extLst>
              <a:ext uri="{FF2B5EF4-FFF2-40B4-BE49-F238E27FC236}">
                <a16:creationId xmlns:a16="http://schemas.microsoft.com/office/drawing/2014/main" id="{145B816C-C640-4C54-8374-D5DF7825960D}"/>
              </a:ext>
            </a:extLst>
          </p:cNvPr>
          <p:cNvSpPr/>
          <p:nvPr/>
        </p:nvSpPr>
        <p:spPr>
          <a:xfrm>
            <a:off x="123171" y="2346284"/>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CustomShape 23">
            <a:hlinkClick r:id="" action="ppaction://noaction">
              <a:snd r:embed="rId9" name="FUS13_3.wav"/>
            </a:hlinkClick>
            <a:extLst>
              <a:ext uri="{FF2B5EF4-FFF2-40B4-BE49-F238E27FC236}">
                <a16:creationId xmlns:a16="http://schemas.microsoft.com/office/drawing/2014/main" id="{89DEDBE4-A96A-444E-A8CE-0465AF0D46D1}"/>
              </a:ext>
            </a:extLst>
          </p:cNvPr>
          <p:cNvSpPr/>
          <p:nvPr/>
        </p:nvSpPr>
        <p:spPr>
          <a:xfrm>
            <a:off x="131113" y="3293719"/>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CustomShape 23">
            <a:hlinkClick r:id="" action="ppaction://noaction">
              <a:snd r:embed="rId10" name="FUS13_4.wav"/>
            </a:hlinkClick>
            <a:extLst>
              <a:ext uri="{FF2B5EF4-FFF2-40B4-BE49-F238E27FC236}">
                <a16:creationId xmlns:a16="http://schemas.microsoft.com/office/drawing/2014/main" id="{E5091140-FD29-4072-98BE-94685776C8B0}"/>
              </a:ext>
            </a:extLst>
          </p:cNvPr>
          <p:cNvSpPr/>
          <p:nvPr/>
        </p:nvSpPr>
        <p:spPr>
          <a:xfrm>
            <a:off x="131113" y="4299492"/>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23">
            <a:hlinkClick r:id="" action="ppaction://noaction">
              <a:snd r:embed="rId11" name="FUS13_5.wav"/>
            </a:hlinkClick>
            <a:extLst>
              <a:ext uri="{FF2B5EF4-FFF2-40B4-BE49-F238E27FC236}">
                <a16:creationId xmlns:a16="http://schemas.microsoft.com/office/drawing/2014/main" id="{A13DDD0C-B61A-46E8-A1A6-2A6C8641CAED}"/>
              </a:ext>
            </a:extLst>
          </p:cNvPr>
          <p:cNvSpPr/>
          <p:nvPr/>
        </p:nvSpPr>
        <p:spPr>
          <a:xfrm>
            <a:off x="131113" y="5185464"/>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E30D86AD-E7FC-4F75-AB39-FC5E44B10250}"/>
              </a:ext>
            </a:extLst>
          </p:cNvPr>
          <p:cNvSpPr txBox="1"/>
          <p:nvPr/>
        </p:nvSpPr>
        <p:spPr>
          <a:xfrm>
            <a:off x="3379294" y="1286764"/>
            <a:ext cx="9787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est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65150765-1C5A-45AE-B036-8356D72BD0A8}"/>
              </a:ext>
            </a:extLst>
          </p:cNvPr>
          <p:cNvSpPr txBox="1"/>
          <p:nvPr/>
        </p:nvSpPr>
        <p:spPr>
          <a:xfrm>
            <a:off x="8282135" y="2068606"/>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a:t>
            </a:r>
          </a:p>
        </p:txBody>
      </p:sp>
      <p:sp>
        <p:nvSpPr>
          <p:cNvPr id="42" name="TextBox 41">
            <a:extLst>
              <a:ext uri="{FF2B5EF4-FFF2-40B4-BE49-F238E27FC236}">
                <a16:creationId xmlns:a16="http://schemas.microsoft.com/office/drawing/2014/main" id="{D8AEF8B9-533A-42BC-8704-5916892DACB5}"/>
              </a:ext>
            </a:extLst>
          </p:cNvPr>
          <p:cNvSpPr txBox="1"/>
          <p:nvPr/>
        </p:nvSpPr>
        <p:spPr>
          <a:xfrm>
            <a:off x="6219483" y="2432019"/>
            <a:ext cx="19216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in     Paris</a:t>
            </a:r>
          </a:p>
        </p:txBody>
      </p:sp>
      <p:sp>
        <p:nvSpPr>
          <p:cNvPr id="43" name="TextBox 42">
            <a:extLst>
              <a:ext uri="{FF2B5EF4-FFF2-40B4-BE49-F238E27FC236}">
                <a16:creationId xmlns:a16="http://schemas.microsoft.com/office/drawing/2014/main" id="{477BC061-7EF3-43D1-8008-6CA66174BD62}"/>
              </a:ext>
            </a:extLst>
          </p:cNvPr>
          <p:cNvSpPr txBox="1"/>
          <p:nvPr/>
        </p:nvSpPr>
        <p:spPr>
          <a:xfrm>
            <a:off x="695669" y="2206204"/>
            <a:ext cx="15652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Mercredi</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38D0FCE4-7A04-4834-A6E2-1169F1067434}"/>
              </a:ext>
            </a:extLst>
          </p:cNvPr>
          <p:cNvSpPr txBox="1"/>
          <p:nvPr/>
        </p:nvSpPr>
        <p:spPr>
          <a:xfrm>
            <a:off x="3019722" y="2269294"/>
            <a:ext cx="14562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arrive</a:t>
            </a:r>
          </a:p>
        </p:txBody>
      </p:sp>
      <p:sp>
        <p:nvSpPr>
          <p:cNvPr id="45" name="CustomShape 23">
            <a:hlinkClick r:id="" action="ppaction://noaction">
              <a:snd r:embed="rId12" name="FUS13_6.wav"/>
            </a:hlinkClick>
            <a:extLst>
              <a:ext uri="{FF2B5EF4-FFF2-40B4-BE49-F238E27FC236}">
                <a16:creationId xmlns:a16="http://schemas.microsoft.com/office/drawing/2014/main" id="{2C747B92-F638-46B8-B495-2D67A3D0F2E6}"/>
              </a:ext>
            </a:extLst>
          </p:cNvPr>
          <p:cNvSpPr/>
          <p:nvPr/>
        </p:nvSpPr>
        <p:spPr>
          <a:xfrm>
            <a:off x="131113" y="6178647"/>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E3667C72-CDB8-4BCA-A2A8-29DBA60F72D4}"/>
              </a:ext>
            </a:extLst>
          </p:cNvPr>
          <p:cNvSpPr txBox="1"/>
          <p:nvPr/>
        </p:nvSpPr>
        <p:spPr>
          <a:xfrm>
            <a:off x="644539" y="3030234"/>
            <a:ext cx="2324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prépare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0DB6D859-60B7-4A3C-B44F-5FA0A7FEBDA9}"/>
              </a:ext>
            </a:extLst>
          </p:cNvPr>
          <p:cNvSpPr txBox="1"/>
          <p:nvPr/>
        </p:nvSpPr>
        <p:spPr>
          <a:xfrm>
            <a:off x="8576375" y="3015817"/>
            <a:ext cx="2324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television</a:t>
            </a:r>
          </a:p>
        </p:txBody>
      </p:sp>
      <p:sp>
        <p:nvSpPr>
          <p:cNvPr id="48" name="TextBox 47">
            <a:extLst>
              <a:ext uri="{FF2B5EF4-FFF2-40B4-BE49-F238E27FC236}">
                <a16:creationId xmlns:a16="http://schemas.microsoft.com/office/drawing/2014/main" id="{400BBD1F-B2C9-42F9-9811-5EF43EE890AE}"/>
              </a:ext>
            </a:extLst>
          </p:cNvPr>
          <p:cNvSpPr txBox="1"/>
          <p:nvPr/>
        </p:nvSpPr>
        <p:spPr>
          <a:xfrm>
            <a:off x="6171241" y="3370927"/>
            <a:ext cx="2324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programme</a:t>
            </a:r>
          </a:p>
        </p:txBody>
      </p:sp>
      <p:sp>
        <p:nvSpPr>
          <p:cNvPr id="49" name="TextBox 48">
            <a:extLst>
              <a:ext uri="{FF2B5EF4-FFF2-40B4-BE49-F238E27FC236}">
                <a16:creationId xmlns:a16="http://schemas.microsoft.com/office/drawing/2014/main" id="{BD14978A-014E-4C20-B483-7DA3AC0731C8}"/>
              </a:ext>
            </a:extLst>
          </p:cNvPr>
          <p:cNvSpPr txBox="1"/>
          <p:nvPr/>
        </p:nvSpPr>
        <p:spPr>
          <a:xfrm>
            <a:off x="1865386" y="3379839"/>
            <a:ext cx="3481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moment</a:t>
            </a:r>
          </a:p>
        </p:txBody>
      </p:sp>
      <p:sp>
        <p:nvSpPr>
          <p:cNvPr id="50" name="TextBox 49">
            <a:extLst>
              <a:ext uri="{FF2B5EF4-FFF2-40B4-BE49-F238E27FC236}">
                <a16:creationId xmlns:a16="http://schemas.microsoft.com/office/drawing/2014/main" id="{7CDCBD2A-7F63-46C9-9CF0-639C8945B0D4}"/>
              </a:ext>
            </a:extLst>
          </p:cNvPr>
          <p:cNvSpPr txBox="1"/>
          <p:nvPr/>
        </p:nvSpPr>
        <p:spPr>
          <a:xfrm>
            <a:off x="5439670" y="3976559"/>
            <a:ext cx="3481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On Thursday</a:t>
            </a:r>
          </a:p>
        </p:txBody>
      </p:sp>
      <p:sp>
        <p:nvSpPr>
          <p:cNvPr id="51" name="TextBox 50">
            <a:extLst>
              <a:ext uri="{FF2B5EF4-FFF2-40B4-BE49-F238E27FC236}">
                <a16:creationId xmlns:a16="http://schemas.microsoft.com/office/drawing/2014/main" id="{180ECCB4-DC8B-4044-A036-4B4DD0719DFB}"/>
              </a:ext>
            </a:extLst>
          </p:cNvPr>
          <p:cNvSpPr txBox="1"/>
          <p:nvPr/>
        </p:nvSpPr>
        <p:spPr>
          <a:xfrm>
            <a:off x="839282" y="3984019"/>
            <a:ext cx="3481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elle</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montre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C9255BB4-DCF0-40A4-86D0-C1F9ABDE1DBD}"/>
              </a:ext>
            </a:extLst>
          </p:cNvPr>
          <p:cNvSpPr txBox="1"/>
          <p:nvPr/>
        </p:nvSpPr>
        <p:spPr>
          <a:xfrm>
            <a:off x="10050267" y="3976558"/>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a:t>
            </a:r>
          </a:p>
        </p:txBody>
      </p:sp>
      <p:sp>
        <p:nvSpPr>
          <p:cNvPr id="67" name="TextBox 66">
            <a:extLst>
              <a:ext uri="{FF2B5EF4-FFF2-40B4-BE49-F238E27FC236}">
                <a16:creationId xmlns:a16="http://schemas.microsoft.com/office/drawing/2014/main" id="{371BD27C-F3A6-442B-9199-DFE26415BF27}"/>
              </a:ext>
            </a:extLst>
          </p:cNvPr>
          <p:cNvSpPr txBox="1"/>
          <p:nvPr/>
        </p:nvSpPr>
        <p:spPr>
          <a:xfrm>
            <a:off x="6238866" y="4351358"/>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text</a:t>
            </a:r>
          </a:p>
        </p:txBody>
      </p:sp>
      <p:sp>
        <p:nvSpPr>
          <p:cNvPr id="68" name="TextBox 67">
            <a:extLst>
              <a:ext uri="{FF2B5EF4-FFF2-40B4-BE49-F238E27FC236}">
                <a16:creationId xmlns:a16="http://schemas.microsoft.com/office/drawing/2014/main" id="{623433AC-6692-4C5E-944E-43A212E412FD}"/>
              </a:ext>
            </a:extLst>
          </p:cNvPr>
          <p:cNvSpPr txBox="1"/>
          <p:nvPr/>
        </p:nvSpPr>
        <p:spPr>
          <a:xfrm>
            <a:off x="4610975" y="4026259"/>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a:t>
            </a:r>
          </a:p>
        </p:txBody>
      </p:sp>
      <p:sp>
        <p:nvSpPr>
          <p:cNvPr id="69" name="TextBox 68">
            <a:extLst>
              <a:ext uri="{FF2B5EF4-FFF2-40B4-BE49-F238E27FC236}">
                <a16:creationId xmlns:a16="http://schemas.microsoft.com/office/drawing/2014/main" id="{1DE84F10-1C50-4317-8C38-33BC09FF5E6B}"/>
              </a:ext>
            </a:extLst>
          </p:cNvPr>
          <p:cNvSpPr txBox="1"/>
          <p:nvPr/>
        </p:nvSpPr>
        <p:spPr>
          <a:xfrm>
            <a:off x="554699" y="5074432"/>
            <a:ext cx="1794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Elle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reste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F538676E-6BEC-43CF-A85F-EC25DD4DE141}"/>
              </a:ext>
            </a:extLst>
          </p:cNvPr>
          <p:cNvSpPr txBox="1"/>
          <p:nvPr/>
        </p:nvSpPr>
        <p:spPr>
          <a:xfrm>
            <a:off x="8419170" y="4923770"/>
            <a:ext cx="24690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four    days</a:t>
            </a:r>
          </a:p>
        </p:txBody>
      </p:sp>
      <p:sp>
        <p:nvSpPr>
          <p:cNvPr id="71" name="TextBox 70">
            <a:extLst>
              <a:ext uri="{FF2B5EF4-FFF2-40B4-BE49-F238E27FC236}">
                <a16:creationId xmlns:a16="http://schemas.microsoft.com/office/drawing/2014/main" id="{7441F11C-733F-43F1-959A-3D9A706CE791}"/>
              </a:ext>
            </a:extLst>
          </p:cNvPr>
          <p:cNvSpPr txBox="1"/>
          <p:nvPr/>
        </p:nvSpPr>
        <p:spPr>
          <a:xfrm>
            <a:off x="3846713" y="5139684"/>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a:t>
            </a:r>
          </a:p>
        </p:txBody>
      </p:sp>
      <p:sp>
        <p:nvSpPr>
          <p:cNvPr id="72" name="TextBox 71">
            <a:extLst>
              <a:ext uri="{FF2B5EF4-FFF2-40B4-BE49-F238E27FC236}">
                <a16:creationId xmlns:a16="http://schemas.microsoft.com/office/drawing/2014/main" id="{DBC35634-5940-446A-9BB3-3653C1B65F91}"/>
              </a:ext>
            </a:extLst>
          </p:cNvPr>
          <p:cNvSpPr txBox="1"/>
          <p:nvPr/>
        </p:nvSpPr>
        <p:spPr>
          <a:xfrm>
            <a:off x="554699" y="5865801"/>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Elle</a:t>
            </a:r>
          </a:p>
        </p:txBody>
      </p:sp>
      <p:sp>
        <p:nvSpPr>
          <p:cNvPr id="73" name="TextBox 72">
            <a:extLst>
              <a:ext uri="{FF2B5EF4-FFF2-40B4-BE49-F238E27FC236}">
                <a16:creationId xmlns:a16="http://schemas.microsoft.com/office/drawing/2014/main" id="{299DC647-45A3-4D2F-AB08-3E00F1252B78}"/>
              </a:ext>
            </a:extLst>
          </p:cNvPr>
          <p:cNvSpPr txBox="1"/>
          <p:nvPr/>
        </p:nvSpPr>
        <p:spPr>
          <a:xfrm>
            <a:off x="6833650" y="5910092"/>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often</a:t>
            </a:r>
          </a:p>
        </p:txBody>
      </p:sp>
      <p:sp>
        <p:nvSpPr>
          <p:cNvPr id="74" name="TextBox 73">
            <a:extLst>
              <a:ext uri="{FF2B5EF4-FFF2-40B4-BE49-F238E27FC236}">
                <a16:creationId xmlns:a16="http://schemas.microsoft.com/office/drawing/2014/main" id="{DC925331-F9FD-4BBB-89D7-4539293AEC42}"/>
              </a:ext>
            </a:extLst>
          </p:cNvPr>
          <p:cNvSpPr txBox="1"/>
          <p:nvPr/>
        </p:nvSpPr>
        <p:spPr>
          <a:xfrm>
            <a:off x="3790963" y="5883461"/>
            <a:ext cx="13313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à   la</a:t>
            </a:r>
          </a:p>
        </p:txBody>
      </p:sp>
      <p:sp>
        <p:nvSpPr>
          <p:cNvPr id="75" name="TextBox 74">
            <a:extLst>
              <a:ext uri="{FF2B5EF4-FFF2-40B4-BE49-F238E27FC236}">
                <a16:creationId xmlns:a16="http://schemas.microsoft.com/office/drawing/2014/main" id="{B6BBCCCF-9C9D-4015-B420-9655C605523C}"/>
              </a:ext>
            </a:extLst>
          </p:cNvPr>
          <p:cNvSpPr txBox="1"/>
          <p:nvPr/>
        </p:nvSpPr>
        <p:spPr>
          <a:xfrm>
            <a:off x="6361751" y="6284891"/>
            <a:ext cx="10226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radio</a:t>
            </a:r>
          </a:p>
        </p:txBody>
      </p:sp>
      <p:sp>
        <p:nvSpPr>
          <p:cNvPr id="76" name="TextBox 75">
            <a:extLst>
              <a:ext uri="{FF2B5EF4-FFF2-40B4-BE49-F238E27FC236}">
                <a16:creationId xmlns:a16="http://schemas.microsoft.com/office/drawing/2014/main" id="{A7863E4B-3AD9-409E-A6DF-FCE96C3107A7}"/>
              </a:ext>
            </a:extLst>
          </p:cNvPr>
          <p:cNvSpPr txBox="1"/>
          <p:nvPr/>
        </p:nvSpPr>
        <p:spPr>
          <a:xfrm>
            <a:off x="7466200" y="361046"/>
            <a:ext cx="1905939" cy="369332"/>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chef - boss</a:t>
            </a:r>
          </a:p>
        </p:txBody>
      </p:sp>
      <p:sp>
        <p:nvSpPr>
          <p:cNvPr id="55" name="Google Shape;119;p1">
            <a:extLst>
              <a:ext uri="{FF2B5EF4-FFF2-40B4-BE49-F238E27FC236}">
                <a16:creationId xmlns:a16="http://schemas.microsoft.com/office/drawing/2014/main" id="{301ABFB9-EA59-422E-BEE4-11E67833ED74}"/>
              </a:ext>
            </a:extLst>
          </p:cNvPr>
          <p:cNvSpPr/>
          <p:nvPr/>
        </p:nvSpPr>
        <p:spPr>
          <a:xfrm>
            <a:off x="58545" y="77103"/>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8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3" grpId="0"/>
      <p:bldP spid="54" grpId="0"/>
      <p:bldP spid="40" grpId="0"/>
      <p:bldP spid="41" grpId="0"/>
      <p:bldP spid="42" grpId="0"/>
      <p:bldP spid="43" grpId="0"/>
      <p:bldP spid="44" grpId="0"/>
      <p:bldP spid="46" grpId="0"/>
      <p:bldP spid="47" grpId="0"/>
      <p:bldP spid="48" grpId="0"/>
      <p:bldP spid="49" grpId="0"/>
      <p:bldP spid="50" grpId="0"/>
      <p:bldP spid="51" grpId="0"/>
      <p:bldP spid="52"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13BB2040-A32D-4D76-955B-0FD63F301FB4}"/>
              </a:ext>
            </a:extLst>
          </p:cNvPr>
          <p:cNvGraphicFramePr>
            <a:graphicFrameLocks noGrp="1"/>
          </p:cNvGraphicFramePr>
          <p:nvPr>
            <p:extLst>
              <p:ext uri="{D42A27DB-BD31-4B8C-83A1-F6EECF244321}">
                <p14:modId xmlns:p14="http://schemas.microsoft.com/office/powerpoint/2010/main" val="2022904110"/>
              </p:ext>
            </p:extLst>
          </p:nvPr>
        </p:nvGraphicFramePr>
        <p:xfrm>
          <a:off x="621246" y="637319"/>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a:solidFill>
                            <a:srgbClr val="002060"/>
                          </a:solidFill>
                          <a:latin typeface="Century Gothic" panose="020B0502020202020204" pitchFamily="34" charset="0"/>
                        </a:rPr>
                        <a:t>le jour</a:t>
                      </a:r>
                    </a:p>
                  </a:txBody>
                  <a:tcPr/>
                </a:tc>
                <a:tc>
                  <a:txBody>
                    <a:bodyPr/>
                    <a:lstStyle/>
                    <a:p>
                      <a:r>
                        <a:rPr lang="en-GB" sz="2400" b="1" dirty="0" err="1">
                          <a:solidFill>
                            <a:srgbClr val="002060"/>
                          </a:solidFill>
                          <a:latin typeface="Century Gothic" panose="020B0502020202020204" pitchFamily="34" charset="0"/>
                        </a:rPr>
                        <a:t>chaque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568245227"/>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jeudi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mardi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lundi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mercredi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vendredi</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l’émission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radio</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télévision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tante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grand</a:t>
                      </a:r>
                    </a:p>
                  </a:txBody>
                  <a:tcPr/>
                </a:tc>
                <a:tc>
                  <a:txBody>
                    <a:bodyPr/>
                    <a:lstStyle/>
                    <a:p>
                      <a:r>
                        <a:rPr lang="en-GB" sz="2400" b="1" dirty="0">
                          <a:solidFill>
                            <a:srgbClr val="002060"/>
                          </a:solidFill>
                          <a:latin typeface="Century Gothic" panose="020B0502020202020204" pitchFamily="34" charset="0"/>
                        </a:rPr>
                        <a:t>petit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tc>
                <a:tc>
                  <a:txBody>
                    <a:bodyPr/>
                    <a:lstStyle/>
                    <a:p>
                      <a:r>
                        <a:rPr lang="en-GB" sz="2400" b="1" dirty="0" err="1">
                          <a:solidFill>
                            <a:srgbClr val="002060"/>
                          </a:solidFill>
                          <a:latin typeface="Century Gothic" panose="020B0502020202020204" pitchFamily="34" charset="0"/>
                        </a:rPr>
                        <a:t>souvent</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montrer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rester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arriver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8" name="Picture 17">
            <a:extLst>
              <a:ext uri="{FF2B5EF4-FFF2-40B4-BE49-F238E27FC236}">
                <a16:creationId xmlns:a16="http://schemas.microsoft.com/office/drawing/2014/main" id="{CCF7DEB5-E236-43DC-887B-03D50DDBA4C4}"/>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20" name="Picture 19" descr="Icon&#10;&#10;Description automatically generated">
            <a:extLst>
              <a:ext uri="{FF2B5EF4-FFF2-40B4-BE49-F238E27FC236}">
                <a16:creationId xmlns:a16="http://schemas.microsoft.com/office/drawing/2014/main" id="{78C3F359-5DCB-4A94-8F0C-C7949ABE7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1" name="Picture 20">
            <a:extLst>
              <a:ext uri="{FF2B5EF4-FFF2-40B4-BE49-F238E27FC236}">
                <a16:creationId xmlns:a16="http://schemas.microsoft.com/office/drawing/2014/main" id="{51ACC814-28B7-4C17-BA2D-805D29670F23}"/>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5" name="TextBox 24">
            <a:extLst>
              <a:ext uri="{FF2B5EF4-FFF2-40B4-BE49-F238E27FC236}">
                <a16:creationId xmlns:a16="http://schemas.microsoft.com/office/drawing/2014/main" id="{F1235768-C243-424E-AF60-6562A2BAC9C4}"/>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6" name="TextBox 25">
            <a:extLst>
              <a:ext uri="{FF2B5EF4-FFF2-40B4-BE49-F238E27FC236}">
                <a16:creationId xmlns:a16="http://schemas.microsoft.com/office/drawing/2014/main" id="{68A4D7E0-DD75-4FF1-A5B1-C18F1BC3096A}"/>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53A4C63E-9FED-4069-80E9-1AB45CB8BC80}"/>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A38AD730-0166-4D3B-9E93-97ABD26EB3A4}"/>
              </a:ext>
            </a:extLst>
          </p:cNvPr>
          <p:cNvGraphicFramePr>
            <a:graphicFrameLocks noGrp="1"/>
          </p:cNvGraphicFramePr>
          <p:nvPr>
            <p:extLst>
              <p:ext uri="{D42A27DB-BD31-4B8C-83A1-F6EECF244321}">
                <p14:modId xmlns:p14="http://schemas.microsoft.com/office/powerpoint/2010/main" val="3989071568"/>
              </p:ext>
            </p:extLst>
          </p:nvPr>
        </p:nvGraphicFramePr>
        <p:xfrm>
          <a:off x="630713" y="606971"/>
          <a:ext cx="9940153"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22877">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Sunday</a:t>
                      </a: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Tuesday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Wednesday</a:t>
                      </a:r>
                    </a:p>
                  </a:txBody>
                  <a:tcPr/>
                </a:tc>
                <a:tc>
                  <a:txBody>
                    <a:bodyPr/>
                    <a:lstStyle/>
                    <a:p>
                      <a:r>
                        <a:rPr lang="en-GB" sz="2400" b="1" dirty="0">
                          <a:solidFill>
                            <a:srgbClr val="002060"/>
                          </a:solidFill>
                          <a:latin typeface="Century Gothic" panose="020B0502020202020204" pitchFamily="34" charset="0"/>
                        </a:rPr>
                        <a:t>Friday</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from, of</a:t>
                      </a:r>
                    </a:p>
                  </a:txBody>
                  <a:tcPr/>
                </a:tc>
                <a:tc>
                  <a:txBody>
                    <a:bodyPr/>
                    <a:lstStyle/>
                    <a:p>
                      <a:r>
                        <a:rPr lang="en-GB" sz="2400" b="1" dirty="0">
                          <a:solidFill>
                            <a:srgbClr val="002060"/>
                          </a:solidFill>
                          <a:latin typeface="Century Gothic" panose="020B0502020202020204" pitchFamily="34" charset="0"/>
                        </a:rPr>
                        <a:t>(the) day</a:t>
                      </a:r>
                    </a:p>
                  </a:txBody>
                  <a:tcPr/>
                </a:tc>
                <a:tc>
                  <a:txBody>
                    <a:bodyPr/>
                    <a:lstStyle/>
                    <a:p>
                      <a:r>
                        <a:rPr lang="en-GB" sz="2400" b="1" dirty="0">
                          <a:solidFill>
                            <a:srgbClr val="002060"/>
                          </a:solidFill>
                          <a:latin typeface="Century Gothic" panose="020B0502020202020204" pitchFamily="34" charset="0"/>
                        </a:rPr>
                        <a:t>each, every</a:t>
                      </a:r>
                    </a:p>
                  </a:txBody>
                  <a:tcPr/>
                </a:tc>
                <a:extLst>
                  <a:ext uri="{0D108BD9-81ED-4DB2-BD59-A6C34878D82A}">
                    <a16:rowId xmlns:a16="http://schemas.microsoft.com/office/drawing/2014/main" val="3235469866"/>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aunt</a:t>
                      </a:r>
                    </a:p>
                  </a:txBody>
                  <a:tcPr/>
                </a:tc>
                <a:tc>
                  <a:txBody>
                    <a:bodyPr/>
                    <a:lstStyle/>
                    <a:p>
                      <a:r>
                        <a:rPr lang="en-GB" sz="2400" b="1" dirty="0">
                          <a:solidFill>
                            <a:srgbClr val="002060"/>
                          </a:solidFill>
                          <a:latin typeface="Century Gothic" panose="020B0502020202020204" pitchFamily="34" charset="0"/>
                        </a:rPr>
                        <a:t>tall, big (f)</a:t>
                      </a:r>
                    </a:p>
                  </a:txBody>
                  <a:tcPr/>
                </a:tc>
                <a:tc>
                  <a:txBody>
                    <a:bodyPr/>
                    <a:lstStyle/>
                    <a:p>
                      <a:r>
                        <a:rPr lang="en-GB" sz="2400" b="1" dirty="0">
                          <a:solidFill>
                            <a:srgbClr val="002060"/>
                          </a:solidFill>
                          <a:latin typeface="Century Gothic" panose="020B0502020202020204" pitchFamily="34" charset="0"/>
                        </a:rPr>
                        <a:t>short, small (m)</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radio</a:t>
                      </a:r>
                    </a:p>
                  </a:txBody>
                  <a:tcPr/>
                </a:tc>
                <a:tc>
                  <a:txBody>
                    <a:bodyPr/>
                    <a:lstStyle/>
                    <a:p>
                      <a:r>
                        <a:rPr lang="en-GB" sz="2400" b="1" dirty="0">
                          <a:solidFill>
                            <a:srgbClr val="002060"/>
                          </a:solidFill>
                          <a:latin typeface="Century Gothic" panose="020B0502020202020204" pitchFamily="34" charset="0"/>
                        </a:rPr>
                        <a:t>(the) programme</a:t>
                      </a:r>
                    </a:p>
                  </a:txBody>
                  <a:tcPr/>
                </a:tc>
                <a:tc>
                  <a:txBody>
                    <a:bodyPr/>
                    <a:lstStyle/>
                    <a:p>
                      <a:r>
                        <a:rPr lang="en-GB" sz="2400" b="1" dirty="0">
                          <a:solidFill>
                            <a:srgbClr val="002060"/>
                          </a:solidFill>
                          <a:latin typeface="Century Gothic" panose="020B0502020202020204" pitchFamily="34" charset="0"/>
                        </a:rPr>
                        <a:t>(the) television</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arrive, arriving</a:t>
                      </a:r>
                    </a:p>
                  </a:txBody>
                  <a:tcPr/>
                </a:tc>
                <a:tc>
                  <a:txBody>
                    <a:bodyPr/>
                    <a:lstStyle/>
                    <a:p>
                      <a:r>
                        <a:rPr lang="en-GB" sz="2400" b="1" dirty="0">
                          <a:solidFill>
                            <a:srgbClr val="002060"/>
                          </a:solidFill>
                          <a:latin typeface="Century Gothic" panose="020B0502020202020204" pitchFamily="34" charset="0"/>
                        </a:rPr>
                        <a:t>to remain, stay</a:t>
                      </a:r>
                    </a:p>
                  </a:txBody>
                  <a:tcPr/>
                </a:tc>
                <a:tc>
                  <a:txBody>
                    <a:bodyPr/>
                    <a:lstStyle/>
                    <a:p>
                      <a:r>
                        <a:rPr lang="en-GB" sz="2400" b="1" dirty="0">
                          <a:solidFill>
                            <a:srgbClr val="002060"/>
                          </a:solidFill>
                          <a:latin typeface="Century Gothic" panose="020B0502020202020204" pitchFamily="34" charset="0"/>
                        </a:rPr>
                        <a:t>to show, showing</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at, on, in</a:t>
                      </a:r>
                    </a:p>
                  </a:txBody>
                  <a:tcPr/>
                </a:tc>
                <a:tc>
                  <a:txBody>
                    <a:bodyPr/>
                    <a:lstStyle/>
                    <a:p>
                      <a:r>
                        <a:rPr lang="en-GB" sz="2400" b="1" dirty="0">
                          <a:solidFill>
                            <a:srgbClr val="002060"/>
                          </a:solidFill>
                          <a:latin typeface="Century Gothic" panose="020B0502020202020204" pitchFamily="34" charset="0"/>
                        </a:rPr>
                        <a:t>at the moment</a:t>
                      </a:r>
                    </a:p>
                  </a:txBody>
                  <a:tcPr/>
                </a:tc>
                <a:tc>
                  <a:txBody>
                    <a:bodyPr/>
                    <a:lstStyle/>
                    <a:p>
                      <a:r>
                        <a:rPr lang="en-GB" sz="2400" b="1"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5AC7BB2E-FBAD-4C08-8DE5-9F8F51FEBBA8}"/>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94C3B7E0-86AA-45BF-87EB-5F3D4BCF42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0" name="Picture 19">
            <a:extLst>
              <a:ext uri="{FF2B5EF4-FFF2-40B4-BE49-F238E27FC236}">
                <a16:creationId xmlns:a16="http://schemas.microsoft.com/office/drawing/2014/main" id="{CD7507AA-2181-47F6-8FCF-6E42D987B667}"/>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1" name="TextBox 20">
            <a:extLst>
              <a:ext uri="{FF2B5EF4-FFF2-40B4-BE49-F238E27FC236}">
                <a16:creationId xmlns:a16="http://schemas.microsoft.com/office/drawing/2014/main" id="{1AF335E2-A16B-4264-94E0-7CEA5FACD616}"/>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97311CF5-AE59-477E-A423-FC6545A4684A}"/>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6A363510-2A48-463F-A3F5-365599E84FB2}"/>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790694" y="1206996"/>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738556" y="11263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35" name="Group 34">
            <a:extLst>
              <a:ext uri="{FF2B5EF4-FFF2-40B4-BE49-F238E27FC236}">
                <a16:creationId xmlns:a16="http://schemas.microsoft.com/office/drawing/2014/main" id="{45885CFC-D68C-4F85-8812-FA4E9A0C432D}"/>
              </a:ext>
            </a:extLst>
          </p:cNvPr>
          <p:cNvGrpSpPr/>
          <p:nvPr/>
        </p:nvGrpSpPr>
        <p:grpSpPr>
          <a:xfrm>
            <a:off x="4275341" y="2970314"/>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spTree>
    <p:extLst>
      <p:ext uri="{BB962C8B-B14F-4D97-AF65-F5344CB8AC3E}">
        <p14:creationId xmlns:p14="http://schemas.microsoft.com/office/powerpoint/2010/main" val="3719479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spTree>
    <p:extLst>
      <p:ext uri="{BB962C8B-B14F-4D97-AF65-F5344CB8AC3E}">
        <p14:creationId xmlns:p14="http://schemas.microsoft.com/office/powerpoint/2010/main" val="5133377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10327824" y="60677"/>
            <a:ext cx="96499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[oi]</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7" name="Graphic 26" descr="Teacher">
            <a:extLst>
              <a:ext uri="{FF2B5EF4-FFF2-40B4-BE49-F238E27FC236}">
                <a16:creationId xmlns:a16="http://schemas.microsoft.com/office/drawing/2014/main" id="{C6909E5B-E89C-4271-A7DA-A55D3ED8D5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78309" y="-30490"/>
            <a:ext cx="914400" cy="914400"/>
          </a:xfrm>
          <a:prstGeom prst="rect">
            <a:avLst/>
          </a:prstGeom>
        </p:spPr>
      </p:pic>
      <p:sp>
        <p:nvSpPr>
          <p:cNvPr id="28" name="Speech Bubble: Rectangle with Corners Rounded 27">
            <a:extLst>
              <a:ext uri="{FF2B5EF4-FFF2-40B4-BE49-F238E27FC236}">
                <a16:creationId xmlns:a16="http://schemas.microsoft.com/office/drawing/2014/main" id="{ED2B6DD6-0FC6-4554-AE07-AB294421F845}"/>
              </a:ext>
            </a:extLst>
          </p:cNvPr>
          <p:cNvSpPr/>
          <p:nvPr/>
        </p:nvSpPr>
        <p:spPr>
          <a:xfrm>
            <a:off x="3997813" y="117071"/>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29" name="CustomShape 7">
            <a:extLst>
              <a:ext uri="{FF2B5EF4-FFF2-40B4-BE49-F238E27FC236}">
                <a16:creationId xmlns:a16="http://schemas.microsoft.com/office/drawing/2014/main" id="{5C15D745-D117-4EFB-B8E8-0D039F0B2320}"/>
              </a:ext>
            </a:extLst>
          </p:cNvPr>
          <p:cNvSpPr/>
          <p:nvPr/>
        </p:nvSpPr>
        <p:spPr>
          <a:xfrm>
            <a:off x="3992709" y="129508"/>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sym typeface="Arial"/>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sym typeface="Arial"/>
            </a:endParaRPr>
          </a:p>
        </p:txBody>
      </p:sp>
      <p:sp>
        <p:nvSpPr>
          <p:cNvPr id="4" name="Speech Bubble: Rectangle with Corners Rounded 3">
            <a:extLst>
              <a:ext uri="{FF2B5EF4-FFF2-40B4-BE49-F238E27FC236}">
                <a16:creationId xmlns:a16="http://schemas.microsoft.com/office/drawing/2014/main" id="{652BF5F4-6019-424A-A844-DBA8C8705E18}"/>
              </a:ext>
            </a:extLst>
          </p:cNvPr>
          <p:cNvSpPr/>
          <p:nvPr/>
        </p:nvSpPr>
        <p:spPr>
          <a:xfrm>
            <a:off x="8092451" y="2011955"/>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Regardez-moi</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31" name="Speech Bubble: Rectangle with Corners Rounded 30">
            <a:extLst>
              <a:ext uri="{FF2B5EF4-FFF2-40B4-BE49-F238E27FC236}">
                <a16:creationId xmlns:a16="http://schemas.microsoft.com/office/drawing/2014/main" id="{5ACB19A9-6FAA-42D7-9677-477BFFC78368}"/>
              </a:ext>
            </a:extLst>
          </p:cNvPr>
          <p:cNvSpPr/>
          <p:nvPr/>
        </p:nvSpPr>
        <p:spPr>
          <a:xfrm>
            <a:off x="8092451" y="2253861"/>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Les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yeux</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sur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toi</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32" name="Speech Bubble: Rectangle with Corners Rounded 31">
            <a:extLst>
              <a:ext uri="{FF2B5EF4-FFF2-40B4-BE49-F238E27FC236}">
                <a16:creationId xmlns:a16="http://schemas.microsoft.com/office/drawing/2014/main" id="{54CFB3C5-C2C8-42F9-996B-7897130F15C9}"/>
              </a:ext>
            </a:extLst>
          </p:cNvPr>
          <p:cNvSpPr/>
          <p:nvPr/>
        </p:nvSpPr>
        <p:spPr>
          <a:xfrm>
            <a:off x="8092451" y="2593737"/>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Écoutez-moi</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33" name="Speech Bubble: Rectangle with Corners Rounded 32">
            <a:extLst>
              <a:ext uri="{FF2B5EF4-FFF2-40B4-BE49-F238E27FC236}">
                <a16:creationId xmlns:a16="http://schemas.microsoft.com/office/drawing/2014/main" id="{F5A39B2B-40D9-4ED9-BDE2-978B069FF40E}"/>
              </a:ext>
            </a:extLst>
          </p:cNvPr>
          <p:cNvSpPr/>
          <p:nvPr/>
        </p:nvSpPr>
        <p:spPr>
          <a:xfrm>
            <a:off x="8092451" y="2871235"/>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On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baisse</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la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voix</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34" name="Speech Bubble: Rectangle with Corners Rounded 33">
            <a:extLst>
              <a:ext uri="{FF2B5EF4-FFF2-40B4-BE49-F238E27FC236}">
                <a16:creationId xmlns:a16="http://schemas.microsoft.com/office/drawing/2014/main" id="{6E0C9AA5-674A-47DE-B8EB-057237DBB0A9}"/>
              </a:ext>
            </a:extLst>
          </p:cNvPr>
          <p:cNvSpPr/>
          <p:nvPr/>
        </p:nvSpPr>
        <p:spPr>
          <a:xfrm>
            <a:off x="8092451" y="3159793"/>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On fait un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choix</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35" name="Speech Bubble: Rectangle with Corners Rounded 34">
            <a:extLst>
              <a:ext uri="{FF2B5EF4-FFF2-40B4-BE49-F238E27FC236}">
                <a16:creationId xmlns:a16="http://schemas.microsoft.com/office/drawing/2014/main" id="{16CC9BF3-0A89-4C5C-884F-A058659A6044}"/>
              </a:ext>
            </a:extLst>
          </p:cNvPr>
          <p:cNvSpPr/>
          <p:nvPr/>
        </p:nvSpPr>
        <p:spPr>
          <a:xfrm>
            <a:off x="8121120" y="3453016"/>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sais</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pourquoi</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36" name="Speech Bubble: Rectangle with Corners Rounded 35">
            <a:extLst>
              <a:ext uri="{FF2B5EF4-FFF2-40B4-BE49-F238E27FC236}">
                <a16:creationId xmlns:a16="http://schemas.microsoft.com/office/drawing/2014/main" id="{98BBC9E6-EF67-4E1E-925C-05256D45D631}"/>
              </a:ext>
            </a:extLst>
          </p:cNvPr>
          <p:cNvSpPr/>
          <p:nvPr/>
        </p:nvSpPr>
        <p:spPr>
          <a:xfrm>
            <a:off x="8121120" y="3821403"/>
            <a:ext cx="3976531" cy="1132113"/>
          </a:xfrm>
          <a:prstGeom prst="wedgeRoundRectCallout">
            <a:avLst/>
          </a:prstGeom>
          <a:solidFill>
            <a:srgbClr val="0000F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Excusez-moi</a:t>
            </a: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pic>
        <p:nvPicPr>
          <p:cNvPr id="5" name="Picture 4" descr="Graphical user interface&#10;&#10;Description automatically generated">
            <a:extLst>
              <a:ext uri="{FF2B5EF4-FFF2-40B4-BE49-F238E27FC236}">
                <a16:creationId xmlns:a16="http://schemas.microsoft.com/office/drawing/2014/main" id="{7D87EB3A-184A-6D7A-D548-4A60696B8D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017" y="1260766"/>
            <a:ext cx="7789999" cy="4364179"/>
          </a:xfrm>
          <a:prstGeom prst="rect">
            <a:avLst/>
          </a:prstGeom>
        </p:spPr>
      </p:pic>
    </p:spTree>
    <p:extLst>
      <p:ext uri="{BB962C8B-B14F-4D97-AF65-F5344CB8AC3E}">
        <p14:creationId xmlns:p14="http://schemas.microsoft.com/office/powerpoint/2010/main" val="24143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2">
            <a:extLst>
              <a:ext uri="{FF2B5EF4-FFF2-40B4-BE49-F238E27FC236}">
                <a16:creationId xmlns:a16="http://schemas.microsoft.com/office/drawing/2014/main" id="{7AD20A2E-D375-4264-9258-8B89D4C55D48}"/>
              </a:ext>
            </a:extLst>
          </p:cNvPr>
          <p:cNvGraphicFramePr/>
          <p:nvPr/>
        </p:nvGraphicFramePr>
        <p:xfrm>
          <a:off x="221915" y="907020"/>
          <a:ext cx="11748170" cy="5529816"/>
        </p:xfrm>
        <a:graphic>
          <a:graphicData uri="http://schemas.openxmlformats.org/drawingml/2006/table">
            <a:tbl>
              <a:tblPr/>
              <a:tblGrid>
                <a:gridCol w="1005992">
                  <a:extLst>
                    <a:ext uri="{9D8B030D-6E8A-4147-A177-3AD203B41FA5}">
                      <a16:colId xmlns:a16="http://schemas.microsoft.com/office/drawing/2014/main" val="20000"/>
                    </a:ext>
                  </a:extLst>
                </a:gridCol>
                <a:gridCol w="3363279">
                  <a:extLst>
                    <a:ext uri="{9D8B030D-6E8A-4147-A177-3AD203B41FA5}">
                      <a16:colId xmlns:a16="http://schemas.microsoft.com/office/drawing/2014/main" val="20001"/>
                    </a:ext>
                  </a:extLst>
                </a:gridCol>
                <a:gridCol w="3363279">
                  <a:extLst>
                    <a:ext uri="{9D8B030D-6E8A-4147-A177-3AD203B41FA5}">
                      <a16:colId xmlns:a16="http://schemas.microsoft.com/office/drawing/2014/main" val="1699234568"/>
                    </a:ext>
                  </a:extLst>
                </a:gridCol>
                <a:gridCol w="4015620">
                  <a:extLst>
                    <a:ext uri="{9D8B030D-6E8A-4147-A177-3AD203B41FA5}">
                      <a16:colId xmlns:a16="http://schemas.microsoft.com/office/drawing/2014/main" val="665492505"/>
                    </a:ext>
                  </a:extLst>
                </a:gridCol>
              </a:tblGrid>
              <a:tr h="5919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rgbClr val="002060"/>
                          </a:solidFill>
                          <a:latin typeface="Century Gothic" panose="020B0502020202020204" pitchFamily="34" charset="0"/>
                        </a:rPr>
                        <a:t>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rgbClr val="002060"/>
                          </a:solidFill>
                          <a:latin typeface="Century Gothic" panose="020B0502020202020204" pitchFamily="34" charset="0"/>
                        </a:rPr>
                        <a:t>B</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rgbClr val="002060"/>
                          </a:solidFill>
                          <a:latin typeface="Century Gothic" panose="020B0502020202020204" pitchFamily="34" charset="0"/>
                        </a:rPr>
                        <a:t>C</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81010">
                <a:tc>
                  <a:txBody>
                    <a:bodyPr/>
                    <a:lstStyle/>
                    <a:p>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You are talking to your friend.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She is talking to your friend.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You are talking to my friend.</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81010">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 am listening to a radio programme.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He is preparing a radio programme.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He is presenting a radio programme.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81010">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My aunt is staying in London.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My aunt is arriving in London.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My mum is staying in London.</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81010">
                <a:tc>
                  <a:txBody>
                    <a:bodyPr/>
                    <a:lstStyle/>
                    <a:p>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You are showing the message.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She is showing the message.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Is she showing the message?</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81010">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He prefers a visit to the university.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You prefer a visit to the university.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Do you prefer a visit to the university?</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81010">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She is playing or she is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Is she playing or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u="none" strike="noStrike" cap="none" dirty="0">
                          <a:solidFill>
                            <a:srgbClr val="002060"/>
                          </a:solidFill>
                          <a:latin typeface="Century Gothic"/>
                          <a:ea typeface="Century Gothic"/>
                          <a:cs typeface="Century Gothic"/>
                          <a:sym typeface="Century Gothic"/>
                        </a:rPr>
                        <a:t>Is he playing or drawing?</a:t>
                      </a: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68" name="Speech Bubble: Rectangle with Corners Rounded 67">
            <a:hlinkClick r:id="" action="ppaction://noaction">
              <a:snd r:embed="rId3" name="FUS5_1.wav"/>
            </a:hlinkClick>
            <a:extLst>
              <a:ext uri="{FF2B5EF4-FFF2-40B4-BE49-F238E27FC236}">
                <a16:creationId xmlns:a16="http://schemas.microsoft.com/office/drawing/2014/main" id="{070A9DC5-4F5E-4E17-BDE2-3D0EEB0E42C7}"/>
              </a:ext>
            </a:extLst>
          </p:cNvPr>
          <p:cNvSpPr/>
          <p:nvPr/>
        </p:nvSpPr>
        <p:spPr>
          <a:xfrm>
            <a:off x="3881497" y="76145"/>
            <a:ext cx="703106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69" name="Graphic 68" descr="Teacher">
            <a:extLst>
              <a:ext uri="{FF2B5EF4-FFF2-40B4-BE49-F238E27FC236}">
                <a16:creationId xmlns:a16="http://schemas.microsoft.com/office/drawing/2014/main" id="{9242D70A-87F9-4999-B27D-CB8B654325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05233" y="-52673"/>
            <a:ext cx="914400" cy="914400"/>
          </a:xfrm>
          <a:prstGeom prst="rect">
            <a:avLst/>
          </a:prstGeom>
        </p:spPr>
      </p:pic>
      <p:sp>
        <p:nvSpPr>
          <p:cNvPr id="70" name="Google Shape;108;p3">
            <a:extLst>
              <a:ext uri="{FF2B5EF4-FFF2-40B4-BE49-F238E27FC236}">
                <a16:creationId xmlns:a16="http://schemas.microsoft.com/office/drawing/2014/main" id="{6E167D29-7839-4041-B0F3-862ABC1B859B}"/>
              </a:ext>
            </a:extLst>
          </p:cNvPr>
          <p:cNvSpPr txBox="1"/>
          <p:nvPr/>
        </p:nvSpPr>
        <p:spPr>
          <a:xfrm>
            <a:off x="3941867" y="98349"/>
            <a:ext cx="710262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sym typeface="Calibri"/>
              </a:rPr>
              <a:t>Écoute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Calibri"/>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sym typeface="Calibri"/>
              </a:rPr>
              <a:t>C’est</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Calibri"/>
              </a:rPr>
              <a:t> A, B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sym typeface="Calibri"/>
              </a:rPr>
              <a:t>ou</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sym typeface="Calibri"/>
              </a:rPr>
              <a:t> C ?</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6" name="Rectangle 5">
            <a:extLst>
              <a:ext uri="{FF2B5EF4-FFF2-40B4-BE49-F238E27FC236}">
                <a16:creationId xmlns:a16="http://schemas.microsoft.com/office/drawing/2014/main" id="{B53E9893-1D57-4656-A544-A6A088E0E1FB}"/>
              </a:ext>
            </a:extLst>
          </p:cNvPr>
          <p:cNvSpPr/>
          <p:nvPr/>
        </p:nvSpPr>
        <p:spPr>
          <a:xfrm>
            <a:off x="8194389" y="1571855"/>
            <a:ext cx="3525253" cy="637053"/>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7287AE44-6BC1-40A6-87F3-EBB0CD1C5AB7}"/>
              </a:ext>
            </a:extLst>
          </p:cNvPr>
          <p:cNvSpPr/>
          <p:nvPr/>
        </p:nvSpPr>
        <p:spPr>
          <a:xfrm>
            <a:off x="4682203" y="2441811"/>
            <a:ext cx="3152471" cy="637053"/>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63D1FEC-230E-4A8E-9427-0393C48C8A7D}"/>
              </a:ext>
            </a:extLst>
          </p:cNvPr>
          <p:cNvSpPr/>
          <p:nvPr/>
        </p:nvSpPr>
        <p:spPr>
          <a:xfrm>
            <a:off x="1293837" y="3222301"/>
            <a:ext cx="3222791" cy="685800"/>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C2830EA4-6C96-4553-BE86-A5C420D5E254}"/>
              </a:ext>
            </a:extLst>
          </p:cNvPr>
          <p:cNvSpPr/>
          <p:nvPr/>
        </p:nvSpPr>
        <p:spPr>
          <a:xfrm>
            <a:off x="4682204" y="4056334"/>
            <a:ext cx="3152471" cy="663818"/>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AE39EED4-7419-4A50-BA40-0DB1429D25DF}"/>
              </a:ext>
            </a:extLst>
          </p:cNvPr>
          <p:cNvSpPr/>
          <p:nvPr/>
        </p:nvSpPr>
        <p:spPr>
          <a:xfrm>
            <a:off x="8194389" y="4874208"/>
            <a:ext cx="3525252" cy="702433"/>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A2F9E39E-B42B-4355-9E31-34561F9B1578}"/>
              </a:ext>
            </a:extLst>
          </p:cNvPr>
          <p:cNvSpPr/>
          <p:nvPr/>
        </p:nvSpPr>
        <p:spPr>
          <a:xfrm>
            <a:off x="4682204" y="5697622"/>
            <a:ext cx="3152471" cy="647396"/>
          </a:xfrm>
          <a:prstGeom prst="rect">
            <a:avLst/>
          </a:prstGeom>
          <a:solidFill>
            <a:srgbClr val="FFD10D">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CustomShape 23">
            <a:hlinkClick r:id="" action="ppaction://noaction">
              <a:snd r:embed="rId6" name="FUS5_2.wav"/>
            </a:hlinkClick>
            <a:extLst>
              <a:ext uri="{FF2B5EF4-FFF2-40B4-BE49-F238E27FC236}">
                <a16:creationId xmlns:a16="http://schemas.microsoft.com/office/drawing/2014/main" id="{755387A6-6F08-4D38-BE1C-0925E0E499A5}"/>
              </a:ext>
            </a:extLst>
          </p:cNvPr>
          <p:cNvSpPr/>
          <p:nvPr/>
        </p:nvSpPr>
        <p:spPr>
          <a:xfrm>
            <a:off x="496934" y="1649020"/>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7" name="FUS5_3.wav"/>
            </a:hlinkClick>
            <a:extLst>
              <a:ext uri="{FF2B5EF4-FFF2-40B4-BE49-F238E27FC236}">
                <a16:creationId xmlns:a16="http://schemas.microsoft.com/office/drawing/2014/main" id="{FB4016EB-A38E-4C20-BB09-F4211FF763EB}"/>
              </a:ext>
            </a:extLst>
          </p:cNvPr>
          <p:cNvSpPr/>
          <p:nvPr/>
        </p:nvSpPr>
        <p:spPr>
          <a:xfrm>
            <a:off x="496934" y="2520948"/>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8" name="FUS5_4.wav"/>
            </a:hlinkClick>
            <a:extLst>
              <a:ext uri="{FF2B5EF4-FFF2-40B4-BE49-F238E27FC236}">
                <a16:creationId xmlns:a16="http://schemas.microsoft.com/office/drawing/2014/main" id="{81FFDC7A-E541-4844-8F5B-1833F4BD4C0D}"/>
              </a:ext>
            </a:extLst>
          </p:cNvPr>
          <p:cNvSpPr/>
          <p:nvPr/>
        </p:nvSpPr>
        <p:spPr>
          <a:xfrm>
            <a:off x="504876" y="3367021"/>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9" name="FUS5_5.wav"/>
            </a:hlinkClick>
            <a:extLst>
              <a:ext uri="{FF2B5EF4-FFF2-40B4-BE49-F238E27FC236}">
                <a16:creationId xmlns:a16="http://schemas.microsoft.com/office/drawing/2014/main" id="{70036262-088B-40AC-A79E-DD32A6C24213}"/>
              </a:ext>
            </a:extLst>
          </p:cNvPr>
          <p:cNvSpPr/>
          <p:nvPr/>
        </p:nvSpPr>
        <p:spPr>
          <a:xfrm>
            <a:off x="496934" y="4181172"/>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10" name="FUS5_6.wav"/>
            </a:hlinkClick>
            <a:extLst>
              <a:ext uri="{FF2B5EF4-FFF2-40B4-BE49-F238E27FC236}">
                <a16:creationId xmlns:a16="http://schemas.microsoft.com/office/drawing/2014/main" id="{0028A1B7-6944-437C-8BD7-1CA12F1369A2}"/>
              </a:ext>
            </a:extLst>
          </p:cNvPr>
          <p:cNvSpPr/>
          <p:nvPr/>
        </p:nvSpPr>
        <p:spPr>
          <a:xfrm>
            <a:off x="496934" y="5027245"/>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11" name="FUS5_7.wav"/>
            </a:hlinkClick>
            <a:extLst>
              <a:ext uri="{FF2B5EF4-FFF2-40B4-BE49-F238E27FC236}">
                <a16:creationId xmlns:a16="http://schemas.microsoft.com/office/drawing/2014/main" id="{A908D2B3-3FA2-4304-A073-90E7FBBBE06F}"/>
              </a:ext>
            </a:extLst>
          </p:cNvPr>
          <p:cNvSpPr/>
          <p:nvPr/>
        </p:nvSpPr>
        <p:spPr>
          <a:xfrm>
            <a:off x="493411" y="5873318"/>
            <a:ext cx="431528"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9" name="Picture 28" descr="Icon&#10;&#10;Description automatically generated">
            <a:extLst>
              <a:ext uri="{FF2B5EF4-FFF2-40B4-BE49-F238E27FC236}">
                <a16:creationId xmlns:a16="http://schemas.microsoft.com/office/drawing/2014/main" id="{58FEC9ED-032A-4D0D-B819-DAF3D5A81C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30" name="Title 1">
            <a:extLst>
              <a:ext uri="{FF2B5EF4-FFF2-40B4-BE49-F238E27FC236}">
                <a16:creationId xmlns:a16="http://schemas.microsoft.com/office/drawing/2014/main" id="{0908C7CB-EF79-43D1-A076-E6BC4E948903}"/>
              </a:ext>
            </a:extLst>
          </p:cNvPr>
          <p:cNvSpPr txBox="1">
            <a:spLocks/>
          </p:cNvSpPr>
          <p:nvPr/>
        </p:nvSpPr>
        <p:spPr>
          <a:xfrm>
            <a:off x="10950576" y="105984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31" name="Google Shape;167;p2">
            <a:extLst>
              <a:ext uri="{FF2B5EF4-FFF2-40B4-BE49-F238E27FC236}">
                <a16:creationId xmlns:a16="http://schemas.microsoft.com/office/drawing/2014/main" id="{015387A1-56C1-46D4-A830-A5721F92F219}"/>
              </a:ext>
            </a:extLst>
          </p:cNvPr>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82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heel(1)">
                                      <p:cBhvr>
                                        <p:cTn id="12" dur="20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heel(1)">
                                      <p:cBhvr>
                                        <p:cTn id="17" dur="20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heel(1)">
                                      <p:cBhvr>
                                        <p:cTn id="22" dur="2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heel(1)">
                                      <p:cBhvr>
                                        <p:cTn id="27" dur="20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heel(1)">
                                      <p:cBhvr>
                                        <p:cTn id="32"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8" grpId="0" animBg="1"/>
      <p:bldP spid="39" grpId="0" animBg="1"/>
      <p:bldP spid="40" grpId="0" animBg="1"/>
      <p:bldP spid="41" grpId="0" animBg="1"/>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a:ea typeface="Century Gothic"/>
                <a:cs typeface="Century Gothic"/>
                <a:sym typeface="Century Gothic"/>
              </a:rPr>
              <a:t>Asking questions</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719836" y="0"/>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239395" y="757229"/>
            <a:ext cx="10515600" cy="830956"/>
          </a:xfrm>
          <a:prstGeom prst="rect">
            <a:avLst/>
          </a:prstGeom>
          <a:noFill/>
          <a:ln>
            <a:noFill/>
          </a:ln>
        </p:spPr>
        <p:txBody>
          <a:bodyPr spcFirstLastPara="1" wrap="square" lIns="91425" tIns="45700" rIns="91425" bIns="45700" anchor="t" anchorCtr="0">
            <a:spAutoFit/>
          </a:bodyPr>
          <a:lstStyle/>
          <a:p>
            <a:pPr>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Remember! </a:t>
            </a:r>
            <a:r>
              <a:rPr lang="en-GB" sz="2400" dirty="0">
                <a:solidFill>
                  <a:srgbClr val="002060"/>
                </a:solidFill>
                <a:latin typeface="Century Gothic" panose="020B0502020202020204" pitchFamily="34" charset="0"/>
                <a:cs typeface="Arial"/>
                <a:sym typeface="Arial"/>
              </a:rPr>
              <a:t>To ask an information question (e.g. what?) raise your voice and put a question word at the end:</a:t>
            </a: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1149001" y="3208677"/>
            <a:ext cx="2282568" cy="1305680"/>
          </a:xfrm>
          <a:prstGeom prst="wedgeRoundRectCallout">
            <a:avLst>
              <a:gd name="adj1" fmla="val -42205"/>
              <a:gd name="adj2" fmla="val -653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we usually put question words at the start:</a:t>
            </a:r>
            <a:endParaRPr kumimoji="0" lang="en-GB" sz="20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35" name="TextBox 34">
            <a:extLst>
              <a:ext uri="{FF2B5EF4-FFF2-40B4-BE49-F238E27FC236}">
                <a16:creationId xmlns:a16="http://schemas.microsoft.com/office/drawing/2014/main" id="{79F150DC-578E-4CD9-AF50-9C6A92DA86A3}"/>
              </a:ext>
            </a:extLst>
          </p:cNvPr>
          <p:cNvSpPr txBox="1"/>
          <p:nvPr/>
        </p:nvSpPr>
        <p:spPr>
          <a:xfrm>
            <a:off x="410787" y="1940202"/>
            <a:ext cx="401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montr</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quoi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40" name="TextBox 39">
            <a:extLst>
              <a:ext uri="{FF2B5EF4-FFF2-40B4-BE49-F238E27FC236}">
                <a16:creationId xmlns:a16="http://schemas.microsoft.com/office/drawing/2014/main" id="{AA3AF76E-F678-49FB-A734-D1224B7070DF}"/>
              </a:ext>
            </a:extLst>
          </p:cNvPr>
          <p:cNvSpPr txBox="1"/>
          <p:nvPr/>
        </p:nvSpPr>
        <p:spPr>
          <a:xfrm>
            <a:off x="410786" y="2569972"/>
            <a:ext cx="7256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What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do you show / are you showing?</a:t>
            </a:r>
          </a:p>
        </p:txBody>
      </p:sp>
      <p:sp>
        <p:nvSpPr>
          <p:cNvPr id="20" name="TextBox 19">
            <a:extLst>
              <a:ext uri="{FF2B5EF4-FFF2-40B4-BE49-F238E27FC236}">
                <a16:creationId xmlns:a16="http://schemas.microsoft.com/office/drawing/2014/main" id="{BA832A8D-0DF9-403C-96B6-11744D4FDFCD}"/>
              </a:ext>
            </a:extLst>
          </p:cNvPr>
          <p:cNvSpPr txBox="1"/>
          <p:nvPr/>
        </p:nvSpPr>
        <p:spPr>
          <a:xfrm>
            <a:off x="410787" y="4777472"/>
            <a:ext cx="401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rest</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où</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p>
        </p:txBody>
      </p:sp>
      <p:sp>
        <p:nvSpPr>
          <p:cNvPr id="21" name="TextBox 20">
            <a:extLst>
              <a:ext uri="{FF2B5EF4-FFF2-40B4-BE49-F238E27FC236}">
                <a16:creationId xmlns:a16="http://schemas.microsoft.com/office/drawing/2014/main" id="{68F22598-F2AA-495A-9524-1D442A437422}"/>
              </a:ext>
            </a:extLst>
          </p:cNvPr>
          <p:cNvSpPr txBox="1"/>
          <p:nvPr/>
        </p:nvSpPr>
        <p:spPr>
          <a:xfrm>
            <a:off x="410786" y="5407242"/>
            <a:ext cx="7256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Where</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do you stay / are you staying?</a:t>
            </a:r>
          </a:p>
        </p:txBody>
      </p:sp>
      <p:sp>
        <p:nvSpPr>
          <p:cNvPr id="22" name="TextBox 21">
            <a:extLst>
              <a:ext uri="{FF2B5EF4-FFF2-40B4-BE49-F238E27FC236}">
                <a16:creationId xmlns:a16="http://schemas.microsoft.com/office/drawing/2014/main" id="{F0264BAC-96C8-4577-9114-3E2A4D3032D0}"/>
              </a:ext>
            </a:extLst>
          </p:cNvPr>
          <p:cNvSpPr txBox="1"/>
          <p:nvPr/>
        </p:nvSpPr>
        <p:spPr>
          <a:xfrm>
            <a:off x="6744507" y="1882776"/>
            <a:ext cx="401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montr</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idée.</a:t>
            </a:r>
          </a:p>
        </p:txBody>
      </p:sp>
      <p:sp>
        <p:nvSpPr>
          <p:cNvPr id="23" name="TextBox 22">
            <a:extLst>
              <a:ext uri="{FF2B5EF4-FFF2-40B4-BE49-F238E27FC236}">
                <a16:creationId xmlns:a16="http://schemas.microsoft.com/office/drawing/2014/main" id="{A8683FEF-1F08-43C6-8EF2-2F960D41E885}"/>
              </a:ext>
            </a:extLst>
          </p:cNvPr>
          <p:cNvSpPr txBox="1"/>
          <p:nvPr/>
        </p:nvSpPr>
        <p:spPr>
          <a:xfrm>
            <a:off x="6744508" y="2586006"/>
            <a:ext cx="47577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show</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Arial"/>
                <a:sym typeface="Arial"/>
              </a:rPr>
              <a:t> / am showing my idea.</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4" name="TextBox 23">
            <a:extLst>
              <a:ext uri="{FF2B5EF4-FFF2-40B4-BE49-F238E27FC236}">
                <a16:creationId xmlns:a16="http://schemas.microsoft.com/office/drawing/2014/main" id="{9E2796C3-3565-40F4-AB7B-2B2CF33BCD5F}"/>
              </a:ext>
            </a:extLst>
          </p:cNvPr>
          <p:cNvSpPr txBox="1"/>
          <p:nvPr/>
        </p:nvSpPr>
        <p:spPr>
          <a:xfrm>
            <a:off x="6709348" y="4777472"/>
            <a:ext cx="4010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rest</a:t>
            </a:r>
            <a:r>
              <a:rPr kumimoji="0" lang="en-GB" sz="2400" b="1"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à Paris.</a:t>
            </a:r>
          </a:p>
        </p:txBody>
      </p:sp>
      <p:sp>
        <p:nvSpPr>
          <p:cNvPr id="25" name="TextBox 24">
            <a:extLst>
              <a:ext uri="{FF2B5EF4-FFF2-40B4-BE49-F238E27FC236}">
                <a16:creationId xmlns:a16="http://schemas.microsoft.com/office/drawing/2014/main" id="{1FC67540-E665-4CEC-8031-1D9B9D66FCE5}"/>
              </a:ext>
            </a:extLst>
          </p:cNvPr>
          <p:cNvSpPr txBox="1"/>
          <p:nvPr/>
        </p:nvSpPr>
        <p:spPr>
          <a:xfrm>
            <a:off x="6709347" y="5407242"/>
            <a:ext cx="72561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I stay / I am staying in Paris.</a:t>
            </a:r>
          </a:p>
        </p:txBody>
      </p:sp>
      <p:sp>
        <p:nvSpPr>
          <p:cNvPr id="27" name="Speech Bubble: Rectangle with Corners Rounded 26">
            <a:extLst>
              <a:ext uri="{FF2B5EF4-FFF2-40B4-BE49-F238E27FC236}">
                <a16:creationId xmlns:a16="http://schemas.microsoft.com/office/drawing/2014/main" id="{ACF4647F-000C-4987-BD54-7DE8CDF845B1}"/>
              </a:ext>
            </a:extLst>
          </p:cNvPr>
          <p:cNvSpPr/>
          <p:nvPr/>
        </p:nvSpPr>
        <p:spPr>
          <a:xfrm>
            <a:off x="3281975" y="1670798"/>
            <a:ext cx="2814025" cy="830956"/>
          </a:xfrm>
          <a:prstGeom prst="wedgeRoundRectCallout">
            <a:avLst>
              <a:gd name="adj1" fmla="val -91859"/>
              <a:gd name="adj2" fmla="val -725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sym typeface="Arial"/>
              </a:rPr>
              <a:t>The –s on the end of the verb is a SFC!</a:t>
            </a:r>
            <a:endParaRPr kumimoji="0" lang="en-GB" sz="20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9" name="Picture 28">
            <a:extLst>
              <a:ext uri="{FF2B5EF4-FFF2-40B4-BE49-F238E27FC236}">
                <a16:creationId xmlns:a16="http://schemas.microsoft.com/office/drawing/2014/main" id="{F4806429-60D9-42E0-AA35-BD15EF8C1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399" y="1566034"/>
            <a:ext cx="911753" cy="923236"/>
          </a:xfrm>
          <a:prstGeom prst="rect">
            <a:avLst/>
          </a:prstGeom>
        </p:spPr>
      </p:pic>
      <p:pic>
        <p:nvPicPr>
          <p:cNvPr id="30" name="Picture 29" descr="Logo&#10;&#10;Description automatically generated">
            <a:extLst>
              <a:ext uri="{FF2B5EF4-FFF2-40B4-BE49-F238E27FC236}">
                <a16:creationId xmlns:a16="http://schemas.microsoft.com/office/drawing/2014/main" id="{39F526F0-AA03-4AF6-B627-BA7AE02A4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520" y="3496846"/>
            <a:ext cx="3078833" cy="1609171"/>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2CD18197-F21A-4C49-BE81-9853AE3F74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2848" y="1146968"/>
            <a:ext cx="579088" cy="705936"/>
          </a:xfrm>
          <a:prstGeom prst="rect">
            <a:avLst/>
          </a:prstGeom>
        </p:spPr>
      </p:pic>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animBg="1"/>
      <p:bldP spid="35" grpId="0"/>
      <p:bldP spid="40" grpId="0"/>
      <p:bldP spid="20" grpId="0"/>
      <p:bldP spid="21" grpId="0"/>
      <p:bldP spid="22" grpId="0"/>
      <p:bldP spid="23" grpId="0"/>
      <p:bldP spid="24" grpId="0"/>
      <p:bldP spid="25" grpId="0"/>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Exemple.</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69" y="710989"/>
            <a:ext cx="914400" cy="914400"/>
          </a:xfrm>
          <a:prstGeom prst="rect">
            <a:avLst/>
          </a:prstGeom>
        </p:spPr>
      </p:pic>
      <p:sp>
        <p:nvSpPr>
          <p:cNvPr id="18" name="Speech Bubble: Rectangle with Corners Rounded 17">
            <a:extLst>
              <a:ext uri="{FF2B5EF4-FFF2-40B4-BE49-F238E27FC236}">
                <a16:creationId xmlns:a16="http://schemas.microsoft.com/office/drawing/2014/main" id="{46B43645-AFF1-4F83-8B6E-F21D0DFC7946}"/>
              </a:ext>
            </a:extLst>
          </p:cNvPr>
          <p:cNvSpPr/>
          <p:nvPr/>
        </p:nvSpPr>
        <p:spPr>
          <a:xfrm>
            <a:off x="1199008" y="892139"/>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193904" y="90457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Rectangle 19">
            <a:extLst>
              <a:ext uri="{FF2B5EF4-FFF2-40B4-BE49-F238E27FC236}">
                <a16:creationId xmlns:a16="http://schemas.microsoft.com/office/drawing/2014/main" id="{90105F7C-3407-42F9-82D3-EDD0B03C4CC1}"/>
              </a:ext>
            </a:extLst>
          </p:cNvPr>
          <p:cNvSpPr/>
          <p:nvPr/>
        </p:nvSpPr>
        <p:spPr>
          <a:xfrm>
            <a:off x="3920204" y="1679389"/>
            <a:ext cx="3486150" cy="1923197"/>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organising a trip to London at the moment.</a:t>
            </a:r>
          </a:p>
        </p:txBody>
      </p:sp>
      <p:sp>
        <p:nvSpPr>
          <p:cNvPr id="2" name="Speech Bubble: Rectangle with Corners Rounded 1">
            <a:extLst>
              <a:ext uri="{FF2B5EF4-FFF2-40B4-BE49-F238E27FC236}">
                <a16:creationId xmlns:a16="http://schemas.microsoft.com/office/drawing/2014/main" id="{7C995E5D-7429-427C-9B87-212DB87D8FD3}"/>
              </a:ext>
            </a:extLst>
          </p:cNvPr>
          <p:cNvSpPr/>
          <p:nvPr/>
        </p:nvSpPr>
        <p:spPr>
          <a:xfrm>
            <a:off x="303726" y="2998823"/>
            <a:ext cx="2715282" cy="1551072"/>
          </a:xfrm>
          <a:prstGeom prst="wedgeRoundRectCallout">
            <a:avLst>
              <a:gd name="adj1" fmla="val 73164"/>
              <a:gd name="adj2" fmla="val 3696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organises quoi ?</a:t>
            </a:r>
          </a:p>
        </p:txBody>
      </p:sp>
      <p:sp>
        <p:nvSpPr>
          <p:cNvPr id="21" name="Speech Bubble: Rectangle with Corners Rounded 20">
            <a:extLst>
              <a:ext uri="{FF2B5EF4-FFF2-40B4-BE49-F238E27FC236}">
                <a16:creationId xmlns:a16="http://schemas.microsoft.com/office/drawing/2014/main" id="{DB2DDF3E-B45E-4CF7-A4A9-3050B2C473F1}"/>
              </a:ext>
            </a:extLst>
          </p:cNvPr>
          <p:cNvSpPr/>
          <p:nvPr/>
        </p:nvSpPr>
        <p:spPr>
          <a:xfrm>
            <a:off x="4119762" y="3870329"/>
            <a:ext cx="6611911" cy="2457243"/>
          </a:xfrm>
          <a:prstGeom prst="wedgeRoundRectCallout">
            <a:avLst>
              <a:gd name="adj1" fmla="val -62154"/>
              <a:gd name="adj2" fmla="val 1379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68606EE-4340-424A-B37B-21E01C0F40B2}"/>
              </a:ext>
            </a:extLst>
          </p:cNvPr>
          <p:cNvSpPr txBox="1"/>
          <p:nvPr/>
        </p:nvSpPr>
        <p:spPr>
          <a:xfrm>
            <a:off x="4420526" y="4235184"/>
            <a:ext cx="6010382" cy="1754326"/>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J’   organise  un   voyage   à    </a:t>
            </a:r>
            <a:r>
              <a:rPr lang="en-GB" sz="3600" dirty="0" err="1">
                <a:solidFill>
                  <a:srgbClr val="002060"/>
                </a:solidFill>
                <a:latin typeface="Century Gothic" panose="020B0502020202020204" pitchFamily="34" charset="0"/>
              </a:rPr>
              <a:t>Londres</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en</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ce</a:t>
            </a:r>
            <a:r>
              <a:rPr lang="en-GB" sz="3600" dirty="0">
                <a:solidFill>
                  <a:srgbClr val="002060"/>
                </a:solidFill>
                <a:latin typeface="Century Gothic" panose="020B0502020202020204" pitchFamily="34" charset="0"/>
              </a:rPr>
              <a:t>     moment.</a:t>
            </a:r>
          </a:p>
        </p:txBody>
      </p:sp>
      <p:sp>
        <p:nvSpPr>
          <p:cNvPr id="22" name="Rounded Rectangle 11">
            <a:extLst>
              <a:ext uri="{FF2B5EF4-FFF2-40B4-BE49-F238E27FC236}">
                <a16:creationId xmlns:a16="http://schemas.microsoft.com/office/drawing/2014/main" id="{62EE349D-24AB-4E25-B3D0-F722F9013684}"/>
              </a:ext>
            </a:extLst>
          </p:cNvPr>
          <p:cNvSpPr/>
          <p:nvPr/>
        </p:nvSpPr>
        <p:spPr>
          <a:xfrm>
            <a:off x="4538604" y="4273937"/>
            <a:ext cx="63183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2">
            <a:extLst>
              <a:ext uri="{FF2B5EF4-FFF2-40B4-BE49-F238E27FC236}">
                <a16:creationId xmlns:a16="http://schemas.microsoft.com/office/drawing/2014/main" id="{102BA2C5-ADC9-4F92-BEBD-E3B4CFB029DF}"/>
              </a:ext>
            </a:extLst>
          </p:cNvPr>
          <p:cNvSpPr/>
          <p:nvPr/>
        </p:nvSpPr>
        <p:spPr>
          <a:xfrm>
            <a:off x="5289884" y="4273937"/>
            <a:ext cx="200628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160383AE-FF5C-44A3-9578-A9F64CB0D367}"/>
              </a:ext>
            </a:extLst>
          </p:cNvPr>
          <p:cNvSpPr/>
          <p:nvPr/>
        </p:nvSpPr>
        <p:spPr>
          <a:xfrm>
            <a:off x="7478375" y="4273937"/>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2">
            <a:extLst>
              <a:ext uri="{FF2B5EF4-FFF2-40B4-BE49-F238E27FC236}">
                <a16:creationId xmlns:a16="http://schemas.microsoft.com/office/drawing/2014/main" id="{AA35E067-9FAA-418E-813F-1B00C6C0BE8B}"/>
              </a:ext>
            </a:extLst>
          </p:cNvPr>
          <p:cNvSpPr/>
          <p:nvPr/>
        </p:nvSpPr>
        <p:spPr>
          <a:xfrm>
            <a:off x="8424628" y="4273937"/>
            <a:ext cx="200628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C8604133-2A82-44D2-B93D-497788F50CBB}"/>
              </a:ext>
            </a:extLst>
          </p:cNvPr>
          <p:cNvSpPr/>
          <p:nvPr/>
        </p:nvSpPr>
        <p:spPr>
          <a:xfrm>
            <a:off x="5133160" y="4867018"/>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2">
            <a:extLst>
              <a:ext uri="{FF2B5EF4-FFF2-40B4-BE49-F238E27FC236}">
                <a16:creationId xmlns:a16="http://schemas.microsoft.com/office/drawing/2014/main" id="{435A9B09-7FEB-4A26-8309-CC170CEF9954}"/>
              </a:ext>
            </a:extLst>
          </p:cNvPr>
          <p:cNvSpPr/>
          <p:nvPr/>
        </p:nvSpPr>
        <p:spPr>
          <a:xfrm>
            <a:off x="5956884" y="4867018"/>
            <a:ext cx="188541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18A81F14-FD1E-4C6F-A8AF-632204B52F0D}"/>
              </a:ext>
            </a:extLst>
          </p:cNvPr>
          <p:cNvSpPr/>
          <p:nvPr/>
        </p:nvSpPr>
        <p:spPr>
          <a:xfrm>
            <a:off x="7925258" y="4868009"/>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ounded Rectangle 12">
            <a:extLst>
              <a:ext uri="{FF2B5EF4-FFF2-40B4-BE49-F238E27FC236}">
                <a16:creationId xmlns:a16="http://schemas.microsoft.com/office/drawing/2014/main" id="{1F801DA8-8FD6-496A-8EE9-C2F26EBD9E0C}"/>
              </a:ext>
            </a:extLst>
          </p:cNvPr>
          <p:cNvSpPr/>
          <p:nvPr/>
        </p:nvSpPr>
        <p:spPr>
          <a:xfrm>
            <a:off x="8816087" y="4864606"/>
            <a:ext cx="961152"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0" name="Rounded Rectangle 11">
            <a:extLst>
              <a:ext uri="{FF2B5EF4-FFF2-40B4-BE49-F238E27FC236}">
                <a16:creationId xmlns:a16="http://schemas.microsoft.com/office/drawing/2014/main" id="{54E4B946-09A6-4B20-8412-367ADB693565}"/>
              </a:ext>
            </a:extLst>
          </p:cNvPr>
          <p:cNvSpPr/>
          <p:nvPr/>
        </p:nvSpPr>
        <p:spPr>
          <a:xfrm>
            <a:off x="6293024" y="5468051"/>
            <a:ext cx="2131604"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30" descr="Graphical user interface, application&#10;&#10;Description automatically generated">
            <a:extLst>
              <a:ext uri="{FF2B5EF4-FFF2-40B4-BE49-F238E27FC236}">
                <a16:creationId xmlns:a16="http://schemas.microsoft.com/office/drawing/2014/main" id="{BC4EC282-D195-4F36-9E7A-EE0BDBB704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5602" y="2130951"/>
            <a:ext cx="1163895" cy="1334932"/>
          </a:xfrm>
          <a:prstGeom prst="rect">
            <a:avLst/>
          </a:prstGeom>
        </p:spPr>
      </p:pic>
      <p:pic>
        <p:nvPicPr>
          <p:cNvPr id="32" name="Picture 31" descr="A picture containing text, toy, doll&#10;&#10;Description automatically generated">
            <a:extLst>
              <a:ext uri="{FF2B5EF4-FFF2-40B4-BE49-F238E27FC236}">
                <a16:creationId xmlns:a16="http://schemas.microsoft.com/office/drawing/2014/main" id="{1E85649E-8F50-432A-8395-9483AD6F0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9632" y="1948357"/>
            <a:ext cx="643282" cy="1506330"/>
          </a:xfrm>
          <a:prstGeom prst="rect">
            <a:avLst/>
          </a:prstGeom>
        </p:spPr>
      </p:pic>
      <p:pic>
        <p:nvPicPr>
          <p:cNvPr id="34" name="Picture 33" descr="A screenshot of a video game&#10;&#10;Description automatically generated with medium confidence">
            <a:extLst>
              <a:ext uri="{FF2B5EF4-FFF2-40B4-BE49-F238E27FC236}">
                <a16:creationId xmlns:a16="http://schemas.microsoft.com/office/drawing/2014/main" id="{EE1DA310-0E30-4CF1-867D-651F08E437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3760" y="44687"/>
            <a:ext cx="4350240" cy="2175120"/>
          </a:xfrm>
          <a:prstGeom prst="rect">
            <a:avLst/>
          </a:prstGeom>
        </p:spPr>
      </p:pic>
      <p:sp>
        <p:nvSpPr>
          <p:cNvPr id="35" name="TextBox 34">
            <a:extLst>
              <a:ext uri="{FF2B5EF4-FFF2-40B4-BE49-F238E27FC236}">
                <a16:creationId xmlns:a16="http://schemas.microsoft.com/office/drawing/2014/main" id="{79EB82B1-95BE-4A37-BF6B-EC57E18DC63E}"/>
              </a:ext>
            </a:extLst>
          </p:cNvPr>
          <p:cNvSpPr txBox="1"/>
          <p:nvPr/>
        </p:nvSpPr>
        <p:spPr>
          <a:xfrm>
            <a:off x="7831446" y="288739"/>
            <a:ext cx="3487689" cy="584775"/>
          </a:xfrm>
          <a:prstGeom prst="rect">
            <a:avLst/>
          </a:prstGeom>
          <a:noFill/>
        </p:spPr>
        <p:txBody>
          <a:bodyPr wrap="square" rtlCol="0">
            <a:spAutoFit/>
          </a:bodyPr>
          <a:lstStyle/>
          <a:p>
            <a:pPr algn="ctr"/>
            <a:r>
              <a:rPr lang="en-GB" sz="3200" dirty="0">
                <a:solidFill>
                  <a:srgbClr val="002060"/>
                </a:solidFill>
                <a:latin typeface="Segoe Print" panose="02000600000000000000" pitchFamily="2" charset="0"/>
              </a:rPr>
              <a:t>L o n d r e s</a:t>
            </a:r>
          </a:p>
        </p:txBody>
      </p:sp>
      <p:sp>
        <p:nvSpPr>
          <p:cNvPr id="36" name="Google Shape;410;p19">
            <a:extLst>
              <a:ext uri="{FF2B5EF4-FFF2-40B4-BE49-F238E27FC236}">
                <a16:creationId xmlns:a16="http://schemas.microsoft.com/office/drawing/2014/main" id="{E57FEEBF-6C21-45C6-9B4F-21B7D6FE538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7" name="Google Shape;387;p19">
            <a:extLst>
              <a:ext uri="{FF2B5EF4-FFF2-40B4-BE49-F238E27FC236}">
                <a16:creationId xmlns:a16="http://schemas.microsoft.com/office/drawing/2014/main" id="{E17613A7-D70E-4A0F-81AD-1017F38D6EA9}"/>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9" name="Google Shape;388;p19">
            <a:extLst>
              <a:ext uri="{FF2B5EF4-FFF2-40B4-BE49-F238E27FC236}">
                <a16:creationId xmlns:a16="http://schemas.microsoft.com/office/drawing/2014/main" id="{B87BFFD1-64FF-4D3C-A480-DE24207F5029}"/>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0" name="Google Shape;389;p19">
            <a:extLst>
              <a:ext uri="{FF2B5EF4-FFF2-40B4-BE49-F238E27FC236}">
                <a16:creationId xmlns:a16="http://schemas.microsoft.com/office/drawing/2014/main" id="{19FE41CE-D631-4817-99B5-CFE7A81625F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9" name="Google Shape;390;p19">
            <a:extLst>
              <a:ext uri="{FF2B5EF4-FFF2-40B4-BE49-F238E27FC236}">
                <a16:creationId xmlns:a16="http://schemas.microsoft.com/office/drawing/2014/main" id="{9A01E00F-7EF7-414C-8185-40AD1BE54ED5}"/>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1" name="Google Shape;391;p19">
            <a:extLst>
              <a:ext uri="{FF2B5EF4-FFF2-40B4-BE49-F238E27FC236}">
                <a16:creationId xmlns:a16="http://schemas.microsoft.com/office/drawing/2014/main" id="{40178D18-C2C9-4439-A73C-C13A98D07B6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2" name="Google Shape;393;p19">
            <a:extLst>
              <a:ext uri="{FF2B5EF4-FFF2-40B4-BE49-F238E27FC236}">
                <a16:creationId xmlns:a16="http://schemas.microsoft.com/office/drawing/2014/main" id="{31D524E3-D2ED-4A12-B608-3311C5C52FF0}"/>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394;p19">
            <a:extLst>
              <a:ext uri="{FF2B5EF4-FFF2-40B4-BE49-F238E27FC236}">
                <a16:creationId xmlns:a16="http://schemas.microsoft.com/office/drawing/2014/main" id="{617210A4-7714-4E5D-9A97-19CF10D69F24}"/>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395;p19">
            <a:extLst>
              <a:ext uri="{FF2B5EF4-FFF2-40B4-BE49-F238E27FC236}">
                <a16:creationId xmlns:a16="http://schemas.microsoft.com/office/drawing/2014/main" id="{4AA7E3D0-8A9A-474C-B0E9-62735D3EC97A}"/>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30"/>
                                        </p:tgtEl>
                                      </p:cBhvr>
                                    </p:animEffect>
                                    <p:set>
                                      <p:cBhvr>
                                        <p:cTn id="70"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1" restart="whenNotActive" fill="hold" evtFilter="cancelBubble" nodeType="interactiveSeq">
                <p:stCondLst>
                  <p:cond evt="onClick" delay="0">
                    <p:tgtEl>
                      <p:spTgt spid="54"/>
                    </p:tgtEl>
                  </p:cond>
                </p:stCondLst>
                <p:endSync evt="end" delay="0">
                  <p:rtn val="all"/>
                </p:endSync>
                <p:childTnLst>
                  <p:par>
                    <p:cTn id="72" fill="hold">
                      <p:stCondLst>
                        <p:cond delay="0"/>
                      </p:stCondLst>
                      <p:childTnLst>
                        <p:par>
                          <p:cTn id="73" fill="hold">
                            <p:stCondLst>
                              <p:cond delay="0"/>
                            </p:stCondLst>
                            <p:childTnLst>
                              <p:par>
                                <p:cTn id="74" presetID="12" presetClass="exit" presetSubtype="4" fill="remove" grpId="0" nodeType="clickEffect">
                                  <p:stCondLst>
                                    <p:cond delay="0"/>
                                  </p:stCondLst>
                                  <p:childTnLst>
                                    <p:anim calcmode="lin" valueType="num">
                                      <p:cBhvr additive="base">
                                        <p:cTn id="75" dur="30000"/>
                                        <p:tgtEl>
                                          <p:spTgt spid="39"/>
                                        </p:tgtEl>
                                        <p:attrNameLst>
                                          <p:attrName>ppt_y</p:attrName>
                                        </p:attrNameLst>
                                      </p:cBhvr>
                                      <p:tavLst>
                                        <p:tav tm="0">
                                          <p:val>
                                            <p:strVal val="#ppt_y"/>
                                          </p:val>
                                        </p:tav>
                                        <p:tav tm="100000">
                                          <p:val>
                                            <p:strVal val="#ppt_y+#ppt_h*1.125000"/>
                                          </p:val>
                                        </p:tav>
                                      </p:tavLst>
                                    </p:anim>
                                    <p:animEffect transition="out" filter="wipe(down)">
                                      <p:cBhvr>
                                        <p:cTn id="76" dur="30000"/>
                                        <p:tgtEl>
                                          <p:spTgt spid="39"/>
                                        </p:tgtEl>
                                      </p:cBhvr>
                                    </p:animEffect>
                                    <p:set>
                                      <p:cBhvr>
                                        <p:cTn id="77" dur="1" fill="hold">
                                          <p:stCondLst>
                                            <p:cond delay="29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20" grpId="0" animBg="1"/>
      <p:bldP spid="2" grpId="0" animBg="1"/>
      <p:bldP spid="22" grpId="0" animBg="1"/>
      <p:bldP spid="23" grpId="0" animBg="1"/>
      <p:bldP spid="24" grpId="0" animBg="1"/>
      <p:bldP spid="25" grpId="0" animBg="1"/>
      <p:bldP spid="26" grpId="0" animBg="1"/>
      <p:bldP spid="27" grpId="0" animBg="1"/>
      <p:bldP spid="28" grpId="0" animBg="1"/>
      <p:bldP spid="29" grpId="0" animBg="1"/>
      <p:bldP spid="30" grpId="0" animBg="1"/>
      <p:bldP spid="35" grpId="0"/>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[1/3]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69" y="710989"/>
            <a:ext cx="914400" cy="914400"/>
          </a:xfrm>
          <a:prstGeom prst="rect">
            <a:avLst/>
          </a:prstGeom>
        </p:spPr>
      </p:pic>
      <p:sp>
        <p:nvSpPr>
          <p:cNvPr id="18" name="Speech Bubble: Rectangle with Corners Rounded 17">
            <a:extLst>
              <a:ext uri="{FF2B5EF4-FFF2-40B4-BE49-F238E27FC236}">
                <a16:creationId xmlns:a16="http://schemas.microsoft.com/office/drawing/2014/main" id="{46B43645-AFF1-4F83-8B6E-F21D0DFC7946}"/>
              </a:ext>
            </a:extLst>
          </p:cNvPr>
          <p:cNvSpPr/>
          <p:nvPr/>
        </p:nvSpPr>
        <p:spPr>
          <a:xfrm>
            <a:off x="1199008" y="892139"/>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193904" y="90457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Rectangle 19">
            <a:extLst>
              <a:ext uri="{FF2B5EF4-FFF2-40B4-BE49-F238E27FC236}">
                <a16:creationId xmlns:a16="http://schemas.microsoft.com/office/drawing/2014/main" id="{90105F7C-3407-42F9-82D3-EDD0B03C4CC1}"/>
              </a:ext>
            </a:extLst>
          </p:cNvPr>
          <p:cNvSpPr/>
          <p:nvPr/>
        </p:nvSpPr>
        <p:spPr>
          <a:xfrm>
            <a:off x="3920204" y="1679389"/>
            <a:ext cx="3486150" cy="1923197"/>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listening to a programme on the radio.</a:t>
            </a:r>
          </a:p>
        </p:txBody>
      </p:sp>
      <p:sp>
        <p:nvSpPr>
          <p:cNvPr id="2" name="Speech Bubble: Rectangle with Corners Rounded 1">
            <a:extLst>
              <a:ext uri="{FF2B5EF4-FFF2-40B4-BE49-F238E27FC236}">
                <a16:creationId xmlns:a16="http://schemas.microsoft.com/office/drawing/2014/main" id="{7C995E5D-7429-427C-9B87-212DB87D8FD3}"/>
              </a:ext>
            </a:extLst>
          </p:cNvPr>
          <p:cNvSpPr/>
          <p:nvPr/>
        </p:nvSpPr>
        <p:spPr>
          <a:xfrm>
            <a:off x="303726" y="2998823"/>
            <a:ext cx="2715282" cy="1551072"/>
          </a:xfrm>
          <a:prstGeom prst="wedgeRoundRectCallout">
            <a:avLst>
              <a:gd name="adj1" fmla="val 73164"/>
              <a:gd name="adj2" fmla="val 3696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écoutes</a:t>
            </a:r>
            <a:r>
              <a:rPr lang="en-GB" sz="2800" dirty="0">
                <a:solidFill>
                  <a:srgbClr val="002060"/>
                </a:solidFill>
                <a:latin typeface="Century Gothic" panose="020B0502020202020204" pitchFamily="34" charset="0"/>
              </a:rPr>
              <a:t> quoi ?</a:t>
            </a:r>
          </a:p>
        </p:txBody>
      </p:sp>
      <p:sp>
        <p:nvSpPr>
          <p:cNvPr id="21" name="Speech Bubble: Rectangle with Corners Rounded 20">
            <a:extLst>
              <a:ext uri="{FF2B5EF4-FFF2-40B4-BE49-F238E27FC236}">
                <a16:creationId xmlns:a16="http://schemas.microsoft.com/office/drawing/2014/main" id="{DB2DDF3E-B45E-4CF7-A4A9-3050B2C473F1}"/>
              </a:ext>
            </a:extLst>
          </p:cNvPr>
          <p:cNvSpPr/>
          <p:nvPr/>
        </p:nvSpPr>
        <p:spPr>
          <a:xfrm>
            <a:off x="4119762" y="3870329"/>
            <a:ext cx="6611911" cy="2457243"/>
          </a:xfrm>
          <a:prstGeom prst="wedgeRoundRectCallout">
            <a:avLst>
              <a:gd name="adj1" fmla="val -62154"/>
              <a:gd name="adj2" fmla="val 1379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68606EE-4340-424A-B37B-21E01C0F40B2}"/>
              </a:ext>
            </a:extLst>
          </p:cNvPr>
          <p:cNvSpPr txBox="1"/>
          <p:nvPr/>
        </p:nvSpPr>
        <p:spPr>
          <a:xfrm>
            <a:off x="4353635" y="4250199"/>
            <a:ext cx="6010382" cy="1200329"/>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J’   </a:t>
            </a:r>
            <a:r>
              <a:rPr lang="en-GB" sz="3600" dirty="0" err="1">
                <a:solidFill>
                  <a:srgbClr val="002060"/>
                </a:solidFill>
                <a:latin typeface="Century Gothic" panose="020B0502020202020204" pitchFamily="34" charset="0"/>
              </a:rPr>
              <a:t>écoute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une</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émission</a:t>
            </a:r>
            <a:r>
              <a:rPr lang="en-GB" sz="3600" dirty="0">
                <a:solidFill>
                  <a:srgbClr val="002060"/>
                </a:solidFill>
                <a:latin typeface="Century Gothic" panose="020B0502020202020204" pitchFamily="34" charset="0"/>
              </a:rPr>
              <a:t>  à    la     radio.</a:t>
            </a:r>
          </a:p>
        </p:txBody>
      </p:sp>
      <p:sp>
        <p:nvSpPr>
          <p:cNvPr id="22" name="Rounded Rectangle 11">
            <a:extLst>
              <a:ext uri="{FF2B5EF4-FFF2-40B4-BE49-F238E27FC236}">
                <a16:creationId xmlns:a16="http://schemas.microsoft.com/office/drawing/2014/main" id="{62EE349D-24AB-4E25-B3D0-F722F9013684}"/>
              </a:ext>
            </a:extLst>
          </p:cNvPr>
          <p:cNvSpPr/>
          <p:nvPr/>
        </p:nvSpPr>
        <p:spPr>
          <a:xfrm>
            <a:off x="4538604" y="4273937"/>
            <a:ext cx="63183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2">
            <a:extLst>
              <a:ext uri="{FF2B5EF4-FFF2-40B4-BE49-F238E27FC236}">
                <a16:creationId xmlns:a16="http://schemas.microsoft.com/office/drawing/2014/main" id="{102BA2C5-ADC9-4F92-BEBD-E3B4CFB029DF}"/>
              </a:ext>
            </a:extLst>
          </p:cNvPr>
          <p:cNvSpPr/>
          <p:nvPr/>
        </p:nvSpPr>
        <p:spPr>
          <a:xfrm>
            <a:off x="5254714" y="4273937"/>
            <a:ext cx="1603285"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160383AE-FF5C-44A3-9578-A9F64CB0D367}"/>
              </a:ext>
            </a:extLst>
          </p:cNvPr>
          <p:cNvSpPr/>
          <p:nvPr/>
        </p:nvSpPr>
        <p:spPr>
          <a:xfrm>
            <a:off x="6983212" y="4258144"/>
            <a:ext cx="107375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2">
            <a:extLst>
              <a:ext uri="{FF2B5EF4-FFF2-40B4-BE49-F238E27FC236}">
                <a16:creationId xmlns:a16="http://schemas.microsoft.com/office/drawing/2014/main" id="{AA35E067-9FAA-418E-813F-1B00C6C0BE8B}"/>
              </a:ext>
            </a:extLst>
          </p:cNvPr>
          <p:cNvSpPr/>
          <p:nvPr/>
        </p:nvSpPr>
        <p:spPr>
          <a:xfrm>
            <a:off x="8207354" y="4273937"/>
            <a:ext cx="200628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C8604133-2A82-44D2-B93D-497788F50CBB}"/>
              </a:ext>
            </a:extLst>
          </p:cNvPr>
          <p:cNvSpPr/>
          <p:nvPr/>
        </p:nvSpPr>
        <p:spPr>
          <a:xfrm>
            <a:off x="5359965" y="4877968"/>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2">
            <a:extLst>
              <a:ext uri="{FF2B5EF4-FFF2-40B4-BE49-F238E27FC236}">
                <a16:creationId xmlns:a16="http://schemas.microsoft.com/office/drawing/2014/main" id="{435A9B09-7FEB-4A26-8309-CC170CEF9954}"/>
              </a:ext>
            </a:extLst>
          </p:cNvPr>
          <p:cNvSpPr/>
          <p:nvPr/>
        </p:nvSpPr>
        <p:spPr>
          <a:xfrm>
            <a:off x="6190522" y="4866647"/>
            <a:ext cx="1304713"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18A81F14-FD1E-4C6F-A8AF-632204B52F0D}"/>
              </a:ext>
            </a:extLst>
          </p:cNvPr>
          <p:cNvSpPr/>
          <p:nvPr/>
        </p:nvSpPr>
        <p:spPr>
          <a:xfrm>
            <a:off x="7540845" y="4866647"/>
            <a:ext cx="1585569"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1" name="Picture 30" descr="Icon&#10;&#10;Description automatically generated">
            <a:extLst>
              <a:ext uri="{FF2B5EF4-FFF2-40B4-BE49-F238E27FC236}">
                <a16:creationId xmlns:a16="http://schemas.microsoft.com/office/drawing/2014/main" id="{F760F59B-3D47-4979-BAF8-FAD0B18D3A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505" y="751660"/>
            <a:ext cx="974090" cy="1099502"/>
          </a:xfrm>
          <a:prstGeom prst="rect">
            <a:avLst/>
          </a:prstGeom>
        </p:spPr>
      </p:pic>
      <p:pic>
        <p:nvPicPr>
          <p:cNvPr id="6" name="Picture 5" descr="A cartoon of a child&#10;&#10;Description automatically generated with low confidence">
            <a:extLst>
              <a:ext uri="{FF2B5EF4-FFF2-40B4-BE49-F238E27FC236}">
                <a16:creationId xmlns:a16="http://schemas.microsoft.com/office/drawing/2014/main" id="{7763602B-A09B-4578-8A8D-D0909CD06F6D}"/>
              </a:ext>
            </a:extLst>
          </p:cNvPr>
          <p:cNvPicPr>
            <a:picLocks noChangeAspect="1"/>
          </p:cNvPicPr>
          <p:nvPr/>
        </p:nvPicPr>
        <p:blipFill rotWithShape="1">
          <a:blip r:embed="rId7">
            <a:extLst>
              <a:ext uri="{28A0092B-C50C-407E-A947-70E740481C1C}">
                <a14:useLocalDpi xmlns:a14="http://schemas.microsoft.com/office/drawing/2010/main" val="0"/>
              </a:ext>
            </a:extLst>
          </a:blip>
          <a:srcRect b="60256"/>
          <a:stretch/>
        </p:blipFill>
        <p:spPr>
          <a:xfrm>
            <a:off x="7870227" y="347995"/>
            <a:ext cx="2712349" cy="2725615"/>
          </a:xfrm>
          <a:prstGeom prst="rect">
            <a:avLst/>
          </a:prstGeom>
        </p:spPr>
      </p:pic>
      <p:sp>
        <p:nvSpPr>
          <p:cNvPr id="32" name="Google Shape;410;p19">
            <a:extLst>
              <a:ext uri="{FF2B5EF4-FFF2-40B4-BE49-F238E27FC236}">
                <a16:creationId xmlns:a16="http://schemas.microsoft.com/office/drawing/2014/main" id="{8BAC3B7D-C945-472B-AB58-B31B92F52A06}"/>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3" name="Google Shape;387;p19">
            <a:extLst>
              <a:ext uri="{FF2B5EF4-FFF2-40B4-BE49-F238E27FC236}">
                <a16:creationId xmlns:a16="http://schemas.microsoft.com/office/drawing/2014/main" id="{C25E2FAE-03DB-4927-BED2-D230A459F6BE}"/>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1FEBDAB4-9F5D-42F8-86E9-E1298E98F02C}"/>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6ED83796-42A6-4A05-A3A6-8C1153FF7BC8}"/>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2464D199-C266-4392-90A3-8E3CB4C3F885}"/>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7E9A45C4-DACE-4BCE-9BEB-BD24D94E8192}"/>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E9CA145B-A7B6-45D0-8D64-6DE0C5F82B11}"/>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4;p19">
            <a:extLst>
              <a:ext uri="{FF2B5EF4-FFF2-40B4-BE49-F238E27FC236}">
                <a16:creationId xmlns:a16="http://schemas.microsoft.com/office/drawing/2014/main" id="{C84D9CBA-F3FF-4638-88B6-E1AA6849E568}"/>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395;p19">
            <a:extLst>
              <a:ext uri="{FF2B5EF4-FFF2-40B4-BE49-F238E27FC236}">
                <a16:creationId xmlns:a16="http://schemas.microsoft.com/office/drawing/2014/main" id="{F5CF754C-3E2D-48A9-928F-66CDE2A90BA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951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49"/>
                    </p:tgtEl>
                  </p:cond>
                </p:stCondLst>
                <p:endSync evt="end" delay="0">
                  <p:rtn val="all"/>
                </p:endSync>
                <p:childTnLst>
                  <p:par>
                    <p:cTn id="56" fill="hold">
                      <p:stCondLst>
                        <p:cond delay="0"/>
                      </p:stCondLst>
                      <p:childTnLst>
                        <p:par>
                          <p:cTn id="57" fill="hold">
                            <p:stCondLst>
                              <p:cond delay="0"/>
                            </p:stCondLst>
                            <p:childTnLst>
                              <p:par>
                                <p:cTn id="58" presetID="12" presetClass="exit" presetSubtype="4" fill="remove" grpId="0" nodeType="clickEffect">
                                  <p:stCondLst>
                                    <p:cond delay="0"/>
                                  </p:stCondLst>
                                  <p:childTnLst>
                                    <p:anim calcmode="lin" valueType="num">
                                      <p:cBhvr additive="base">
                                        <p:cTn id="59" dur="30000"/>
                                        <p:tgtEl>
                                          <p:spTgt spid="34"/>
                                        </p:tgtEl>
                                        <p:attrNameLst>
                                          <p:attrName>ppt_y</p:attrName>
                                        </p:attrNameLst>
                                      </p:cBhvr>
                                      <p:tavLst>
                                        <p:tav tm="0">
                                          <p:val>
                                            <p:strVal val="#ppt_y"/>
                                          </p:val>
                                        </p:tav>
                                        <p:tav tm="100000">
                                          <p:val>
                                            <p:strVal val="#ppt_y+#ppt_h*1.125000"/>
                                          </p:val>
                                        </p:tav>
                                      </p:tavLst>
                                    </p:anim>
                                    <p:animEffect transition="out" filter="wipe(down)">
                                      <p:cBhvr>
                                        <p:cTn id="60" dur="30000"/>
                                        <p:tgtEl>
                                          <p:spTgt spid="34"/>
                                        </p:tgtEl>
                                      </p:cBhvr>
                                    </p:animEffect>
                                    <p:set>
                                      <p:cBhvr>
                                        <p:cTn id="61" dur="1" fill="hold">
                                          <p:stCondLst>
                                            <p:cond delay="29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20" grpId="0" animBg="1"/>
      <p:bldP spid="2" grpId="0" animBg="1"/>
      <p:bldP spid="22" grpId="0" animBg="1"/>
      <p:bldP spid="23" grpId="0" animBg="1"/>
      <p:bldP spid="24" grpId="0" animBg="1"/>
      <p:bldP spid="25" grpId="0" animBg="1"/>
      <p:bldP spid="26" grpId="0" animBg="1"/>
      <p:bldP spid="27" grpId="0" animBg="1"/>
      <p:bldP spid="28"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Graphical user interface, application&#10;&#10;Description automatically generated">
            <a:extLst>
              <a:ext uri="{FF2B5EF4-FFF2-40B4-BE49-F238E27FC236}">
                <a16:creationId xmlns:a16="http://schemas.microsoft.com/office/drawing/2014/main" id="{84C8D5EB-FC16-442F-8F89-A0C90D15F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6671" y="326716"/>
            <a:ext cx="3182901" cy="159145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8D9A4AFC-02BA-46AD-BE10-45124122B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4555" y="1343965"/>
            <a:ext cx="1725106" cy="2817673"/>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 [2/3]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17" name="Graphic 16" descr="Teacher">
            <a:extLst>
              <a:ext uri="{FF2B5EF4-FFF2-40B4-BE49-F238E27FC236}">
                <a16:creationId xmlns:a16="http://schemas.microsoft.com/office/drawing/2014/main" id="{A5A25EBB-A531-43D8-8983-D97DB83276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369" y="710989"/>
            <a:ext cx="914400" cy="914400"/>
          </a:xfrm>
          <a:prstGeom prst="rect">
            <a:avLst/>
          </a:prstGeom>
        </p:spPr>
      </p:pic>
      <p:sp>
        <p:nvSpPr>
          <p:cNvPr id="18" name="Speech Bubble: Rectangle with Corners Rounded 17">
            <a:extLst>
              <a:ext uri="{FF2B5EF4-FFF2-40B4-BE49-F238E27FC236}">
                <a16:creationId xmlns:a16="http://schemas.microsoft.com/office/drawing/2014/main" id="{46B43645-AFF1-4F83-8B6E-F21D0DFC7946}"/>
              </a:ext>
            </a:extLst>
          </p:cNvPr>
          <p:cNvSpPr/>
          <p:nvPr/>
        </p:nvSpPr>
        <p:spPr>
          <a:xfrm>
            <a:off x="1199008" y="892139"/>
            <a:ext cx="391300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19" name="CustomShape 7">
            <a:extLst>
              <a:ext uri="{FF2B5EF4-FFF2-40B4-BE49-F238E27FC236}">
                <a16:creationId xmlns:a16="http://schemas.microsoft.com/office/drawing/2014/main" id="{B4291C49-2735-49AB-9EBE-AF8EA830EC87}"/>
              </a:ext>
            </a:extLst>
          </p:cNvPr>
          <p:cNvSpPr/>
          <p:nvPr/>
        </p:nvSpPr>
        <p:spPr>
          <a:xfrm>
            <a:off x="1193904" y="904576"/>
            <a:ext cx="3976531"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sp>
        <p:nvSpPr>
          <p:cNvPr id="20" name="Rectangle 19">
            <a:extLst>
              <a:ext uri="{FF2B5EF4-FFF2-40B4-BE49-F238E27FC236}">
                <a16:creationId xmlns:a16="http://schemas.microsoft.com/office/drawing/2014/main" id="{90105F7C-3407-42F9-82D3-EDD0B03C4CC1}"/>
              </a:ext>
            </a:extLst>
          </p:cNvPr>
          <p:cNvSpPr/>
          <p:nvPr/>
        </p:nvSpPr>
        <p:spPr>
          <a:xfrm>
            <a:off x="3920204" y="1679389"/>
            <a:ext cx="3486150" cy="1923197"/>
          </a:xfrm>
          <a:prstGeom prst="rect">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teach music</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the university.</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7C995E5D-7429-427C-9B87-212DB87D8FD3}"/>
              </a:ext>
            </a:extLst>
          </p:cNvPr>
          <p:cNvSpPr/>
          <p:nvPr/>
        </p:nvSpPr>
        <p:spPr>
          <a:xfrm>
            <a:off x="303726" y="2998823"/>
            <a:ext cx="2715282" cy="1551072"/>
          </a:xfrm>
          <a:prstGeom prst="wedgeRoundRectCallout">
            <a:avLst>
              <a:gd name="adj1" fmla="val 73164"/>
              <a:gd name="adj2" fmla="val 3696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enseignes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où</a:t>
            </a:r>
            <a:r>
              <a:rPr lang="en-GB" sz="2800" dirty="0">
                <a:solidFill>
                  <a:srgbClr val="002060"/>
                </a:solidFill>
                <a:latin typeface="Century Gothic" panose="020B0502020202020204" pitchFamily="34" charset="0"/>
              </a:rPr>
              <a:t> ?</a:t>
            </a:r>
          </a:p>
        </p:txBody>
      </p:sp>
      <p:sp>
        <p:nvSpPr>
          <p:cNvPr id="21" name="Speech Bubble: Rectangle with Corners Rounded 20">
            <a:extLst>
              <a:ext uri="{FF2B5EF4-FFF2-40B4-BE49-F238E27FC236}">
                <a16:creationId xmlns:a16="http://schemas.microsoft.com/office/drawing/2014/main" id="{DB2DDF3E-B45E-4CF7-A4A9-3050B2C473F1}"/>
              </a:ext>
            </a:extLst>
          </p:cNvPr>
          <p:cNvSpPr/>
          <p:nvPr/>
        </p:nvSpPr>
        <p:spPr>
          <a:xfrm>
            <a:off x="4119762" y="3870329"/>
            <a:ext cx="6611911" cy="2457243"/>
          </a:xfrm>
          <a:prstGeom prst="wedgeRoundRectCallout">
            <a:avLst>
              <a:gd name="adj1" fmla="val -62154"/>
              <a:gd name="adj2" fmla="val 13798"/>
              <a:gd name="adj3" fmla="val 16667"/>
            </a:avLst>
          </a:prstGeom>
          <a:solidFill>
            <a:srgbClr val="FF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A68606EE-4340-424A-B37B-21E01C0F40B2}"/>
              </a:ext>
            </a:extLst>
          </p:cNvPr>
          <p:cNvSpPr txBox="1"/>
          <p:nvPr/>
        </p:nvSpPr>
        <p:spPr>
          <a:xfrm>
            <a:off x="4401163" y="4213753"/>
            <a:ext cx="6010382" cy="1200329"/>
          </a:xfrm>
          <a:prstGeom prst="rect">
            <a:avLst/>
          </a:prstGeom>
          <a:noFill/>
        </p:spPr>
        <p:txBody>
          <a:bodyPr wrap="square" rtlCol="0">
            <a:spAutoFit/>
          </a:bodyPr>
          <a:lstStyle/>
          <a:p>
            <a:pPr algn="ctr"/>
            <a:r>
              <a:rPr lang="en-GB" sz="3600" dirty="0">
                <a:solidFill>
                  <a:srgbClr val="002060"/>
                </a:solidFill>
                <a:latin typeface="Century Gothic" panose="020B0502020202020204" pitchFamily="34" charset="0"/>
              </a:rPr>
              <a:t>J’   </a:t>
            </a:r>
            <a:r>
              <a:rPr lang="en-GB" sz="3600" dirty="0" err="1">
                <a:solidFill>
                  <a:srgbClr val="002060"/>
                </a:solidFill>
                <a:latin typeface="Century Gothic" panose="020B0502020202020204" pitchFamily="34" charset="0"/>
              </a:rPr>
              <a:t>enseigne</a:t>
            </a:r>
            <a:r>
              <a:rPr lang="en-GB" sz="3600" dirty="0">
                <a:solidFill>
                  <a:srgbClr val="002060"/>
                </a:solidFill>
                <a:latin typeface="Century Gothic" panose="020B0502020202020204" pitchFamily="34" charset="0"/>
              </a:rPr>
              <a:t>  la musique à  </a:t>
            </a:r>
            <a:r>
              <a:rPr lang="en-GB" sz="3600" dirty="0" err="1">
                <a:solidFill>
                  <a:srgbClr val="002060"/>
                </a:solidFill>
                <a:latin typeface="Century Gothic" panose="020B0502020202020204" pitchFamily="34" charset="0"/>
              </a:rPr>
              <a:t>l’université</a:t>
            </a:r>
            <a:r>
              <a:rPr lang="en-GB" sz="3600" dirty="0">
                <a:solidFill>
                  <a:srgbClr val="002060"/>
                </a:solidFill>
                <a:latin typeface="Century Gothic" panose="020B0502020202020204" pitchFamily="34" charset="0"/>
              </a:rPr>
              <a:t>.</a:t>
            </a:r>
          </a:p>
        </p:txBody>
      </p:sp>
      <p:sp>
        <p:nvSpPr>
          <p:cNvPr id="22" name="Rounded Rectangle 11">
            <a:extLst>
              <a:ext uri="{FF2B5EF4-FFF2-40B4-BE49-F238E27FC236}">
                <a16:creationId xmlns:a16="http://schemas.microsoft.com/office/drawing/2014/main" id="{62EE349D-24AB-4E25-B3D0-F722F9013684}"/>
              </a:ext>
            </a:extLst>
          </p:cNvPr>
          <p:cNvSpPr/>
          <p:nvPr/>
        </p:nvSpPr>
        <p:spPr>
          <a:xfrm>
            <a:off x="4538604" y="4273937"/>
            <a:ext cx="63183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ounded Rectangle 12">
            <a:extLst>
              <a:ext uri="{FF2B5EF4-FFF2-40B4-BE49-F238E27FC236}">
                <a16:creationId xmlns:a16="http://schemas.microsoft.com/office/drawing/2014/main" id="{102BA2C5-ADC9-4F92-BEBD-E3B4CFB029DF}"/>
              </a:ext>
            </a:extLst>
          </p:cNvPr>
          <p:cNvSpPr/>
          <p:nvPr/>
        </p:nvSpPr>
        <p:spPr>
          <a:xfrm>
            <a:off x="5254714" y="4273937"/>
            <a:ext cx="2240521"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ounded Rectangle 11">
            <a:extLst>
              <a:ext uri="{FF2B5EF4-FFF2-40B4-BE49-F238E27FC236}">
                <a16:creationId xmlns:a16="http://schemas.microsoft.com/office/drawing/2014/main" id="{160383AE-FF5C-44A3-9578-A9F64CB0D367}"/>
              </a:ext>
            </a:extLst>
          </p:cNvPr>
          <p:cNvSpPr/>
          <p:nvPr/>
        </p:nvSpPr>
        <p:spPr>
          <a:xfrm>
            <a:off x="7599933" y="4238334"/>
            <a:ext cx="588464"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ounded Rectangle 12">
            <a:extLst>
              <a:ext uri="{FF2B5EF4-FFF2-40B4-BE49-F238E27FC236}">
                <a16:creationId xmlns:a16="http://schemas.microsoft.com/office/drawing/2014/main" id="{AA35E067-9FAA-418E-813F-1B00C6C0BE8B}"/>
              </a:ext>
            </a:extLst>
          </p:cNvPr>
          <p:cNvSpPr/>
          <p:nvPr/>
        </p:nvSpPr>
        <p:spPr>
          <a:xfrm>
            <a:off x="8293096" y="4238334"/>
            <a:ext cx="2006280"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C8604133-2A82-44D2-B93D-497788F50CBB}"/>
              </a:ext>
            </a:extLst>
          </p:cNvPr>
          <p:cNvSpPr/>
          <p:nvPr/>
        </p:nvSpPr>
        <p:spPr>
          <a:xfrm>
            <a:off x="5627721" y="4862166"/>
            <a:ext cx="751226"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ounded Rectangle 12">
            <a:extLst>
              <a:ext uri="{FF2B5EF4-FFF2-40B4-BE49-F238E27FC236}">
                <a16:creationId xmlns:a16="http://schemas.microsoft.com/office/drawing/2014/main" id="{435A9B09-7FEB-4A26-8309-CC170CEF9954}"/>
              </a:ext>
            </a:extLst>
          </p:cNvPr>
          <p:cNvSpPr/>
          <p:nvPr/>
        </p:nvSpPr>
        <p:spPr>
          <a:xfrm>
            <a:off x="6496915" y="4862166"/>
            <a:ext cx="199184" cy="551916"/>
          </a:xfrm>
          <a:prstGeom prst="roundRect">
            <a:avLst/>
          </a:prstGeom>
          <a:solidFill>
            <a:srgbClr val="00B0F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le 11">
            <a:extLst>
              <a:ext uri="{FF2B5EF4-FFF2-40B4-BE49-F238E27FC236}">
                <a16:creationId xmlns:a16="http://schemas.microsoft.com/office/drawing/2014/main" id="{18A81F14-FD1E-4C6F-A8AF-632204B52F0D}"/>
              </a:ext>
            </a:extLst>
          </p:cNvPr>
          <p:cNvSpPr/>
          <p:nvPr/>
        </p:nvSpPr>
        <p:spPr>
          <a:xfrm>
            <a:off x="6749228" y="4850434"/>
            <a:ext cx="2240521" cy="551916"/>
          </a:xfrm>
          <a:prstGeom prst="roundRect">
            <a:avLst/>
          </a:prstGeom>
          <a:solidFill>
            <a:srgbClr val="FF00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Google Shape;410;p19">
            <a:extLst>
              <a:ext uri="{FF2B5EF4-FFF2-40B4-BE49-F238E27FC236}">
                <a16:creationId xmlns:a16="http://schemas.microsoft.com/office/drawing/2014/main" id="{0E098F57-F277-432F-942D-5674427AFDC1}"/>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2" name="Google Shape;387;p19">
            <a:extLst>
              <a:ext uri="{FF2B5EF4-FFF2-40B4-BE49-F238E27FC236}">
                <a16:creationId xmlns:a16="http://schemas.microsoft.com/office/drawing/2014/main" id="{8DA7B227-D089-4A9E-89EE-848618BBE902}"/>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 name="Google Shape;388;p19">
            <a:extLst>
              <a:ext uri="{FF2B5EF4-FFF2-40B4-BE49-F238E27FC236}">
                <a16:creationId xmlns:a16="http://schemas.microsoft.com/office/drawing/2014/main" id="{7762098C-FBB9-4B0C-9A08-42FCCF1A7511}"/>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5" name="Google Shape;389;p19">
            <a:extLst>
              <a:ext uri="{FF2B5EF4-FFF2-40B4-BE49-F238E27FC236}">
                <a16:creationId xmlns:a16="http://schemas.microsoft.com/office/drawing/2014/main" id="{C92DBEBD-7D30-4697-8874-F73C81E2DC3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6" name="Google Shape;390;p19">
            <a:extLst>
              <a:ext uri="{FF2B5EF4-FFF2-40B4-BE49-F238E27FC236}">
                <a16:creationId xmlns:a16="http://schemas.microsoft.com/office/drawing/2014/main" id="{774C1D20-9366-4A54-BC21-3780491E880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7" name="Google Shape;391;p19">
            <a:extLst>
              <a:ext uri="{FF2B5EF4-FFF2-40B4-BE49-F238E27FC236}">
                <a16:creationId xmlns:a16="http://schemas.microsoft.com/office/drawing/2014/main" id="{925F5B23-D102-450D-A0ED-D12E8945EEE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9" name="Google Shape;393;p19">
            <a:extLst>
              <a:ext uri="{FF2B5EF4-FFF2-40B4-BE49-F238E27FC236}">
                <a16:creationId xmlns:a16="http://schemas.microsoft.com/office/drawing/2014/main" id="{A1DB8A19-F87E-462D-A628-DADE2ECA0DA3}"/>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394;p19">
            <a:extLst>
              <a:ext uri="{FF2B5EF4-FFF2-40B4-BE49-F238E27FC236}">
                <a16:creationId xmlns:a16="http://schemas.microsoft.com/office/drawing/2014/main" id="{9AEB2812-695F-4889-B20E-6D2CAA13CB60}"/>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395;p19">
            <a:extLst>
              <a:ext uri="{FF2B5EF4-FFF2-40B4-BE49-F238E27FC236}">
                <a16:creationId xmlns:a16="http://schemas.microsoft.com/office/drawing/2014/main" id="{89E971C3-F2FC-49B6-9F7E-A0C48A2B2BE4}"/>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009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2"/>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5" restart="whenNotActive" fill="hold" evtFilter="cancelBubble" nodeType="interactiveSeq">
                <p:stCondLst>
                  <p:cond evt="onClick" delay="0">
                    <p:tgtEl>
                      <p:spTgt spid="24"/>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0" nodeType="click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5" restart="whenNotActive" fill="hold" evtFilter="cancelBubble" nodeType="interactiveSeq">
                <p:stCondLst>
                  <p:cond evt="onClick" delay="0">
                    <p:tgtEl>
                      <p:spTgt spid="49"/>
                    </p:tgtEl>
                  </p:cond>
                </p:stCondLst>
                <p:endSync evt="end" delay="0">
                  <p:rtn val="all"/>
                </p:endSync>
                <p:childTnLst>
                  <p:par>
                    <p:cTn id="56" fill="hold">
                      <p:stCondLst>
                        <p:cond delay="0"/>
                      </p:stCondLst>
                      <p:childTnLst>
                        <p:par>
                          <p:cTn id="57" fill="hold">
                            <p:stCondLst>
                              <p:cond delay="0"/>
                            </p:stCondLst>
                            <p:childTnLst>
                              <p:par>
                                <p:cTn id="58" presetID="12" presetClass="exit" presetSubtype="4" fill="remove" grpId="0" nodeType="clickEffect">
                                  <p:stCondLst>
                                    <p:cond delay="0"/>
                                  </p:stCondLst>
                                  <p:childTnLst>
                                    <p:anim calcmode="lin" valueType="num">
                                      <p:cBhvr additive="base">
                                        <p:cTn id="59" dur="30000"/>
                                        <p:tgtEl>
                                          <p:spTgt spid="34"/>
                                        </p:tgtEl>
                                        <p:attrNameLst>
                                          <p:attrName>ppt_y</p:attrName>
                                        </p:attrNameLst>
                                      </p:cBhvr>
                                      <p:tavLst>
                                        <p:tav tm="0">
                                          <p:val>
                                            <p:strVal val="#ppt_y"/>
                                          </p:val>
                                        </p:tav>
                                        <p:tav tm="100000">
                                          <p:val>
                                            <p:strVal val="#ppt_y+#ppt_h*1.125000"/>
                                          </p:val>
                                        </p:tav>
                                      </p:tavLst>
                                    </p:anim>
                                    <p:animEffect transition="out" filter="wipe(down)">
                                      <p:cBhvr>
                                        <p:cTn id="60" dur="30000"/>
                                        <p:tgtEl>
                                          <p:spTgt spid="34"/>
                                        </p:tgtEl>
                                      </p:cBhvr>
                                    </p:animEffect>
                                    <p:set>
                                      <p:cBhvr>
                                        <p:cTn id="61" dur="1" fill="hold">
                                          <p:stCondLst>
                                            <p:cond delay="29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20" grpId="0" animBg="1"/>
      <p:bldP spid="2" grpId="0" animBg="1"/>
      <p:bldP spid="22" grpId="0" animBg="1"/>
      <p:bldP spid="23" grpId="0" animBg="1"/>
      <p:bldP spid="24" grpId="0" animBg="1"/>
      <p:bldP spid="25" grpId="0" animBg="1"/>
      <p:bldP spid="26" grpId="0" animBg="1"/>
      <p:bldP spid="27" grpId="0" animBg="1"/>
      <p:bldP spid="28" grpId="0" animBg="1"/>
      <p:bldP spid="34"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1841</TotalTime>
  <Words>2523</Words>
  <Application>Microsoft Office PowerPoint</Application>
  <PresentationFormat>Widescreen</PresentationFormat>
  <Paragraphs>441</Paragraphs>
  <Slides>15</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Century gothic</vt:lpstr>
      <vt:lpstr>Century gothic</vt:lpstr>
      <vt:lpstr>Eras Demi ITC</vt:lpstr>
      <vt:lpstr>Modern Love</vt:lpstr>
      <vt:lpstr>Segoe Print</vt:lpstr>
      <vt:lpstr>Symbol</vt:lpstr>
      <vt:lpstr>Wingdings</vt:lpstr>
      <vt:lpstr>1_Office Theme</vt:lpstr>
      <vt:lpstr>Office Theme</vt:lpstr>
      <vt:lpstr>2_Office Theme</vt:lpstr>
      <vt:lpstr>Saying what I and others do </vt:lpstr>
      <vt:lpstr>prononcer</vt:lpstr>
      <vt:lpstr>prononcer</vt:lpstr>
      <vt:lpstr>Follow up 1: </vt:lpstr>
      <vt:lpstr>Follow up 2</vt:lpstr>
      <vt:lpstr>Asking questions</vt:lpstr>
      <vt:lpstr>Follow up 3: Exemple.</vt:lpstr>
      <vt:lpstr>Follow up 3: [1/3]</vt:lpstr>
      <vt:lpstr>Follow up 3: [2/3]</vt:lpstr>
      <vt:lpstr>Follow up 3: [3/3]</vt:lpstr>
      <vt:lpstr>vocabulaire</vt:lpstr>
      <vt:lpstr>vocabulaire</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47</cp:revision>
  <dcterms:created xsi:type="dcterms:W3CDTF">2021-06-12T06:20:35Z</dcterms:created>
  <dcterms:modified xsi:type="dcterms:W3CDTF">2023-02-20T05:39:08Z</dcterms:modified>
</cp:coreProperties>
</file>