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2"/>
  </p:notesMasterIdLst>
  <p:sldIdLst>
    <p:sldId id="257" r:id="rId3"/>
    <p:sldId id="763" r:id="rId4"/>
    <p:sldId id="547" r:id="rId5"/>
    <p:sldId id="359" r:id="rId6"/>
    <p:sldId id="525" r:id="rId7"/>
    <p:sldId id="524" r:id="rId8"/>
    <p:sldId id="985" r:id="rId9"/>
    <p:sldId id="526" r:id="rId10"/>
    <p:sldId id="3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A1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F12799-3907-4912-8FBC-E470E6AE4951}" v="145" dt="2023-01-24T11:44:10.9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959" autoAdjust="0"/>
  </p:normalViewPr>
  <p:slideViewPr>
    <p:cSldViewPr snapToGrid="0">
      <p:cViewPr varScale="1">
        <p:scale>
          <a:sx n="54" d="100"/>
          <a:sy n="54" d="100"/>
        </p:scale>
        <p:origin x="77" y="46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indent="-228226" defTabSz="966155">
              <a:buClr>
                <a:srgbClr val="000000"/>
              </a:buClr>
              <a:buSzPts val="1400"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SSC </a:t>
            </a:r>
            <a:b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 </a:t>
            </a:r>
            <a:r>
              <a:rPr lang="fr-FR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è</a:t>
            </a:r>
            <a:r>
              <a:rPr lang="fr-FR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ê</a:t>
            </a:r>
            <a:r>
              <a:rPr lang="fr-FR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-  fête [1490] tête [343] frère [1043] être [5], problème [188] </a:t>
            </a:r>
            <a:endParaRPr lang="en-GB" sz="1800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b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émission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radio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[1526]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tante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[3891]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télévision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[1179]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</a:t>
            </a:r>
            <a:r>
              <a:rPr lang="fr-FR" sz="18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[59] petit</a:t>
            </a:r>
            <a:r>
              <a:rPr lang="fr-FR" sz="18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[138] de</a:t>
            </a:r>
            <a:r>
              <a:rPr lang="fr-FR" sz="18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1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chercher [336] dessiner [2086] présenter [209] prononcer [706] image [659] mot [220] pays [114] texte [631] facile [822] intéressant [1244]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avoir [8] j’ai, il a, elle a, quoi [297]  chat [3138] crayon [&gt;5000]  dessin [2624] message [792] </a:t>
            </a:r>
          </a:p>
          <a:p>
            <a:pPr marL="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latin typeface="Arial"/>
              </a:rPr>
              <a:t>Serpent: </a:t>
            </a:r>
            <a:r>
              <a:rPr lang="en-US" sz="1800" b="0" strike="noStrike" spc="-1" dirty="0" err="1">
                <a:latin typeface="Arial"/>
              </a:rPr>
              <a:t>Shesmax</a:t>
            </a:r>
            <a:r>
              <a:rPr lang="en-US" sz="1800" b="0" strike="noStrike" spc="-1" dirty="0">
                <a:latin typeface="Arial"/>
              </a:rPr>
              <a:t>, CC BY-SA 4.0 &lt;https://creativecommons.org/licenses/by-sa/4.0&gt;, via Wikimedia Commons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latin typeface="Arial"/>
              </a:rPr>
              <a:t>Roi: </a:t>
            </a:r>
            <a:r>
              <a:rPr lang="en-GB" sz="1800" b="0" strike="noStrike" spc="-1" dirty="0" err="1">
                <a:latin typeface="Arial"/>
              </a:rPr>
              <a:t>Punx</a:t>
            </a:r>
            <a:r>
              <a:rPr lang="en-GB" sz="1800" b="0" strike="noStrike" spc="-1" dirty="0">
                <a:latin typeface="Arial"/>
              </a:rPr>
              <a:t>, CC BY-SA 4.0 &lt;https://creativecommons.org/licenses/by-sa/4.0&gt;,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latin typeface="Arial"/>
              </a:rPr>
              <a:t>Woman: </a:t>
            </a:r>
            <a:r>
              <a:rPr lang="en-US" sz="1800" b="0" strike="noStrike" spc="-1" dirty="0">
                <a:latin typeface="Arial"/>
              </a:rPr>
              <a:t>Lyly,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Floats: Honeydew,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Affiche: Édouard John Menta (1858 - 1914), Public domain,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 err="1">
                <a:latin typeface="Arial"/>
              </a:rPr>
              <a:t>Bataille</a:t>
            </a:r>
            <a:r>
              <a:rPr lang="en-US" sz="1800" b="0" strike="noStrike" spc="-1" dirty="0">
                <a:latin typeface="Arial"/>
              </a:rPr>
              <a:t> de fleurs, </a:t>
            </a:r>
            <a:r>
              <a:rPr lang="en-US" sz="1800" b="0" strike="noStrike" spc="-1" dirty="0" err="1">
                <a:latin typeface="Arial"/>
              </a:rPr>
              <a:t>Zil</a:t>
            </a:r>
            <a:r>
              <a:rPr lang="en-US" sz="1800" b="0" strike="noStrike" spc="-1" dirty="0">
                <a:latin typeface="Arial"/>
              </a:rPr>
              <a:t>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Femme de fleurs: </a:t>
            </a:r>
            <a:r>
              <a:rPr lang="en-US" sz="1800" b="0" strike="noStrike" spc="-1" dirty="0" err="1">
                <a:latin typeface="Arial"/>
              </a:rPr>
              <a:t>Zil</a:t>
            </a:r>
            <a:r>
              <a:rPr lang="en-US" sz="1800" b="0" strike="noStrike" spc="-1" dirty="0">
                <a:latin typeface="Arial"/>
              </a:rPr>
              <a:t>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Femme de fleurs2: </a:t>
            </a:r>
            <a:r>
              <a:rPr lang="en-US" sz="1800" b="0" strike="noStrike" spc="-1" dirty="0" err="1">
                <a:latin typeface="Arial"/>
              </a:rPr>
              <a:t>Zil</a:t>
            </a:r>
            <a:r>
              <a:rPr lang="en-US" sz="1800" b="0" strike="noStrike" spc="-1" dirty="0">
                <a:latin typeface="Arial"/>
              </a:rPr>
              <a:t>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strike="noStrike" spc="-1" dirty="0">
                <a:latin typeface="Arial"/>
              </a:rPr>
              <a:t>Des tetes: Jean-François Bouillet, CC BY-SA 2.0 &lt;https://creativecommons.org/licenses/by-sa/2.0&gt;, via Wikimedia Commons</a:t>
            </a: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[ê]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almost the same sound.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xxx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te: raise both hands in the air (middle three fingers facing down in a partial fist, with thumb and pinkie facing upwards) and move up and down alternate left and right to suggest a celebration-style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Source: https://www.signbsl.com/sign/party (the 3</a:t>
            </a:r>
            <a:r>
              <a:rPr kumimoji="0" lang="en-GB" sz="1200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video from the right is the best one, in my view)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845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3 minutes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aural differentiation between [e] and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è|ê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; to practise accurate spelling of previously taught words.</a:t>
            </a:r>
            <a:b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</a:b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listen and decide whether they hear [e] or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è|ê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They may also write the full word if they are able.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Click to correct each answer.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Transcription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:</a:t>
            </a:r>
            <a:b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grand-père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 tête</a:t>
            </a:r>
            <a:endParaRPr kumimoji="0" lang="es-ES_tradnl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problème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fête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grand-mère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cheval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père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the new vocabulary for this week.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listen.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write or say the English meaning.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correct.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Exemple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La tante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petite.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L’émission de télévision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intéressante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la grand-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mère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grande.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l’animal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grand.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Le cheval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petit.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La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personne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rouge.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 La tante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petite.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La tête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grande.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Image attribution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Horse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https://www.flickr.com/photos/domainededrogant/24726913013/ [https://creativecommons.org/licenses/by/2.0/]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/>
              <a:t>Red figurine</a:t>
            </a:r>
            <a:r>
              <a:rPr lang="en-GB" dirty="0"/>
              <a:t>: https://www.flickr.com/photos/airlines470/32863812481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[https://creativecommons.org/licenses/by/2.0/]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Serpent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 err="1">
                <a:latin typeface="Arial"/>
              </a:rPr>
              <a:t>Shesmax</a:t>
            </a:r>
            <a:r>
              <a:rPr lang="en-US" sz="1200" b="0" strike="noStrike" spc="-1" dirty="0">
                <a:latin typeface="Arial"/>
              </a:rPr>
              <a:t>, CC BY-SA 4.0 &lt;https://creativecommons.org/licenses/by-sa/4.0&gt;, via Wikimedia Commons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Roi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b="0" strike="noStrike" spc="-1" dirty="0" err="1">
                <a:latin typeface="Arial"/>
              </a:rPr>
              <a:t>Punx</a:t>
            </a:r>
            <a:r>
              <a:rPr lang="en-GB" sz="1200" b="0" strike="noStrike" spc="-1" dirty="0">
                <a:latin typeface="Arial"/>
              </a:rPr>
              <a:t>, CC BY-SA 4.0 &lt;https://creativecommons.org/licenses/by-sa/4.0&gt;, via Wikimedia Commons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002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002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simple sentences describing pictures and using correct adjective agreement.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each word to appear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produce the word with the correct article ‘le’, ‘la’ or ‘l’.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again for it to disappear into the corresponding </a:t>
            </a:r>
            <a:r>
              <a:rPr lang="en-GB" dirty="0" err="1"/>
              <a:t>pacperson’s</a:t>
            </a:r>
            <a:r>
              <a:rPr lang="en-GB" dirty="0"/>
              <a:t> mouth.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Attributions:</a:t>
            </a:r>
            <a:br>
              <a:rPr lang="en-GB" dirty="0"/>
            </a:br>
            <a:r>
              <a:rPr lang="en-GB" dirty="0"/>
              <a:t>2]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Olivier2000 at French Wikipedia., CC BY-SA 1.0 via Wikimedia Commons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36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39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87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890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739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186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708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13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8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210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622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00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3721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9.wav"/><Relationship Id="rId18" Type="http://schemas.openxmlformats.org/officeDocument/2006/relationships/image" Target="../media/image11.png"/><Relationship Id="rId3" Type="http://schemas.openxmlformats.org/officeDocument/2006/relationships/image" Target="../media/image9.gif"/><Relationship Id="rId7" Type="http://schemas.openxmlformats.org/officeDocument/2006/relationships/audio" Target="../media/audio4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2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3.wav"/><Relationship Id="rId11" Type="http://schemas.openxmlformats.org/officeDocument/2006/relationships/audio" Target="../media/audio7.wav"/><Relationship Id="rId5" Type="http://schemas.openxmlformats.org/officeDocument/2006/relationships/image" Target="../media/image3.png"/><Relationship Id="rId15" Type="http://schemas.openxmlformats.org/officeDocument/2006/relationships/audio" Target="../media/audio11.wav"/><Relationship Id="rId10" Type="http://schemas.openxmlformats.org/officeDocument/2006/relationships/audio" Target="../media/audio6.wav"/><Relationship Id="rId19" Type="http://schemas.openxmlformats.org/officeDocument/2006/relationships/audio" Target="../media/audio14.wav"/><Relationship Id="rId4" Type="http://schemas.openxmlformats.org/officeDocument/2006/relationships/audio" Target="../media/audio2.wav"/><Relationship Id="rId9" Type="http://schemas.openxmlformats.org/officeDocument/2006/relationships/audio" Target="../media/audio5.wav"/><Relationship Id="rId14" Type="http://schemas.openxmlformats.org/officeDocument/2006/relationships/audio" Target="../media/audio1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audio" Target="../media/audio22.wav"/><Relationship Id="rId18" Type="http://schemas.openxmlformats.org/officeDocument/2006/relationships/image" Target="../media/image9.gif"/><Relationship Id="rId3" Type="http://schemas.openxmlformats.org/officeDocument/2006/relationships/image" Target="../media/image12.png"/><Relationship Id="rId21" Type="http://schemas.openxmlformats.org/officeDocument/2006/relationships/image" Target="../media/image21.jpg"/><Relationship Id="rId7" Type="http://schemas.openxmlformats.org/officeDocument/2006/relationships/audio" Target="../media/audio16.wav"/><Relationship Id="rId12" Type="http://schemas.openxmlformats.org/officeDocument/2006/relationships/audio" Target="../media/audio21.wav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jpg"/><Relationship Id="rId20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audio" Target="../media/audio20.wav"/><Relationship Id="rId5" Type="http://schemas.openxmlformats.org/officeDocument/2006/relationships/audio" Target="../media/audio15.wav"/><Relationship Id="rId15" Type="http://schemas.openxmlformats.org/officeDocument/2006/relationships/image" Target="../media/image16.png"/><Relationship Id="rId10" Type="http://schemas.openxmlformats.org/officeDocument/2006/relationships/audio" Target="../media/audio19.wav"/><Relationship Id="rId19" Type="http://schemas.openxmlformats.org/officeDocument/2006/relationships/image" Target="../media/image19.gif"/><Relationship Id="rId4" Type="http://schemas.openxmlformats.org/officeDocument/2006/relationships/image" Target="../media/image13.svg"/><Relationship Id="rId9" Type="http://schemas.openxmlformats.org/officeDocument/2006/relationships/audio" Target="../media/audio18.wav"/><Relationship Id="rId1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image" Target="../media/image2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1.gif"/><Relationship Id="rId4" Type="http://schemas.openxmlformats.org/officeDocument/2006/relationships/image" Target="../media/image27.jp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9C314E-07C3-4D1B-A5CC-9EBA8CA932AF}"/>
              </a:ext>
            </a:extLst>
          </p:cNvPr>
          <p:cNvSpPr txBox="1"/>
          <p:nvPr/>
        </p:nvSpPr>
        <p:spPr>
          <a:xfrm>
            <a:off x="115229" y="1740868"/>
            <a:ext cx="3999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Mylène, la tante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d’Adèle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AFCF58A1-477B-4F92-9B23-9FF36DC86C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9" y="2812835"/>
            <a:ext cx="4119781" cy="2524363"/>
          </a:xfrm>
          <a:prstGeom prst="rect">
            <a:avLst/>
          </a:prstGeom>
          <a:solidFill>
            <a:srgbClr val="FFFFFF"/>
          </a:solidFill>
          <a:ln w="38100">
            <a:solidFill>
              <a:srgbClr val="002060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AB419C-BBF5-4ECB-AF23-2AA8A1BE07EE}"/>
              </a:ext>
            </a:extLst>
          </p:cNvPr>
          <p:cNvSpPr/>
          <p:nvPr/>
        </p:nvSpPr>
        <p:spPr>
          <a:xfrm>
            <a:off x="1963257" y="2858114"/>
            <a:ext cx="687876" cy="1216902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4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CustomShape 14">
            <a:extLst>
              <a:ext uri="{FF2B5EF4-FFF2-40B4-BE49-F238E27FC236}">
                <a16:creationId xmlns:a16="http://schemas.microsoft.com/office/drawing/2014/main" id="{C5ACB3CD-0268-4165-A384-4FE069D27913}"/>
              </a:ext>
            </a:extLst>
          </p:cNvPr>
          <p:cNvSpPr/>
          <p:nvPr/>
        </p:nvSpPr>
        <p:spPr>
          <a:xfrm>
            <a:off x="3581485" y="28946"/>
            <a:ext cx="4388624" cy="1556134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1E4D2-49C2-457B-B85E-43DEED9002C3}"/>
              </a:ext>
            </a:extLst>
          </p:cNvPr>
          <p:cNvSpPr txBox="1"/>
          <p:nvPr/>
        </p:nvSpPr>
        <p:spPr>
          <a:xfrm>
            <a:off x="3467493" y="126092"/>
            <a:ext cx="45026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è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sound almost the same.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a little longer and deeper. </a:t>
            </a: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B6983392-04EF-4597-CBC9-9202B9A5ED06}"/>
              </a:ext>
            </a:extLst>
          </p:cNvPr>
          <p:cNvSpPr/>
          <p:nvPr/>
        </p:nvSpPr>
        <p:spPr>
          <a:xfrm>
            <a:off x="130603" y="-107926"/>
            <a:ext cx="333689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è|ê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9982BA-94F5-0BD6-68AD-37F33E20D050}"/>
              </a:ext>
            </a:extLst>
          </p:cNvPr>
          <p:cNvSpPr/>
          <p:nvPr/>
        </p:nvSpPr>
        <p:spPr>
          <a:xfrm>
            <a:off x="4197569" y="1741800"/>
            <a:ext cx="3431184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737F1764-72CA-145F-BA74-97B5894C9E7F}"/>
              </a:ext>
            </a:extLst>
          </p:cNvPr>
          <p:cNvSpPr/>
          <p:nvPr/>
        </p:nvSpPr>
        <p:spPr>
          <a:xfrm>
            <a:off x="3807031" y="16868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38D50E-F911-8B8E-A98A-887266628702}"/>
              </a:ext>
            </a:extLst>
          </p:cNvPr>
          <p:cNvGrpSpPr/>
          <p:nvPr/>
        </p:nvGrpSpPr>
        <p:grpSpPr>
          <a:xfrm>
            <a:off x="4380408" y="2973059"/>
            <a:ext cx="3248345" cy="3300166"/>
            <a:chOff x="4380408" y="2973059"/>
            <a:chExt cx="3431183" cy="327214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7E0675-4EAB-96CB-D4D3-D95BD6725D5A}"/>
                </a:ext>
              </a:extLst>
            </p:cNvPr>
            <p:cNvGrpSpPr/>
            <p:nvPr/>
          </p:nvGrpSpPr>
          <p:grpSpPr>
            <a:xfrm>
              <a:off x="4380408" y="2973059"/>
              <a:ext cx="3431183" cy="2104280"/>
              <a:chOff x="199103" y="494279"/>
              <a:chExt cx="3431183" cy="2104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FB8410D-0EFA-1942-1E64-AF2E39E27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26" y="660939"/>
                <a:ext cx="2024310" cy="179973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61A856D-5C3A-BDED-7A52-E298B5D7DD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03" y="494279"/>
                <a:ext cx="3431183" cy="2104280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A6F37C-451C-C957-B500-E3E8EEDFAB46}"/>
                </a:ext>
              </a:extLst>
            </p:cNvPr>
            <p:cNvSpPr txBox="1"/>
            <p:nvPr/>
          </p:nvSpPr>
          <p:spPr>
            <a:xfrm>
              <a:off x="4540134" y="5167981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(party, celebration)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3AB087F-4D39-4C78-2477-0075FE6524D3}"/>
              </a:ext>
            </a:extLst>
          </p:cNvPr>
          <p:cNvSpPr txBox="1"/>
          <p:nvPr/>
        </p:nvSpPr>
        <p:spPr>
          <a:xfrm>
            <a:off x="-169708" y="2942205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3A850F-2696-0376-AE66-D94FC6B6B494}"/>
              </a:ext>
            </a:extLst>
          </p:cNvPr>
          <p:cNvSpPr txBox="1"/>
          <p:nvPr/>
        </p:nvSpPr>
        <p:spPr>
          <a:xfrm>
            <a:off x="-3643" y="1675822"/>
            <a:ext cx="2975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be, being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C2ECF6-9DD4-33C8-8606-F4AD8A3B7058}"/>
              </a:ext>
            </a:extLst>
          </p:cNvPr>
          <p:cNvSpPr txBox="1"/>
          <p:nvPr/>
        </p:nvSpPr>
        <p:spPr>
          <a:xfrm>
            <a:off x="155228" y="6273225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(head)</a:t>
            </a:r>
          </a:p>
        </p:txBody>
      </p:sp>
      <p:pic>
        <p:nvPicPr>
          <p:cNvPr id="22" name="Picture 21" descr="the head of a boy">
            <a:extLst>
              <a:ext uri="{FF2B5EF4-FFF2-40B4-BE49-F238E27FC236}">
                <a16:creationId xmlns:a16="http://schemas.microsoft.com/office/drawing/2014/main" id="{4A6FF0A5-4CA2-EF4B-AB96-43F415C51F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2" y="4028161"/>
            <a:ext cx="1606370" cy="17699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53FEA1D-D15D-CDB1-BCF3-677A51696C85}"/>
              </a:ext>
            </a:extLst>
          </p:cNvPr>
          <p:cNvSpPr txBox="1"/>
          <p:nvPr/>
        </p:nvSpPr>
        <p:spPr>
          <a:xfrm>
            <a:off x="108827" y="5732483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46FBA1-CDC2-0BC1-46A7-3EED8AA766E1}"/>
              </a:ext>
            </a:extLst>
          </p:cNvPr>
          <p:cNvSpPr txBox="1"/>
          <p:nvPr/>
        </p:nvSpPr>
        <p:spPr>
          <a:xfrm>
            <a:off x="8487246" y="291207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80086-ECD8-E91B-D979-279C028CA029}"/>
              </a:ext>
            </a:extLst>
          </p:cNvPr>
          <p:cNvSpPr txBox="1"/>
          <p:nvPr/>
        </p:nvSpPr>
        <p:spPr>
          <a:xfrm>
            <a:off x="8487246" y="3444843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(brother)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68D1F1-E4F5-1B80-EFA2-A9304B072C6E}"/>
              </a:ext>
            </a:extLst>
          </p:cNvPr>
          <p:cNvGrpSpPr/>
          <p:nvPr/>
        </p:nvGrpSpPr>
        <p:grpSpPr>
          <a:xfrm>
            <a:off x="9042622" y="1270991"/>
            <a:ext cx="1750760" cy="1702068"/>
            <a:chOff x="9387217" y="1383889"/>
            <a:chExt cx="1750760" cy="1702068"/>
          </a:xfrm>
        </p:grpSpPr>
        <p:pic>
          <p:nvPicPr>
            <p:cNvPr id="29" name="Picture 28" descr="Background pattern&#10;&#10;Description automatically generated">
              <a:extLst>
                <a:ext uri="{FF2B5EF4-FFF2-40B4-BE49-F238E27FC236}">
                  <a16:creationId xmlns:a16="http://schemas.microsoft.com/office/drawing/2014/main" id="{94D2723D-A67D-4943-7CB9-A6216FF0A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4" b="50844"/>
            <a:stretch/>
          </p:blipFill>
          <p:spPr>
            <a:xfrm>
              <a:off x="9387217" y="1651695"/>
              <a:ext cx="1750760" cy="1434262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3F24863-EA55-3F58-1298-922A951C7AB1}"/>
                </a:ext>
              </a:extLst>
            </p:cNvPr>
            <p:cNvCxnSpPr/>
            <p:nvPr/>
          </p:nvCxnSpPr>
          <p:spPr>
            <a:xfrm>
              <a:off x="9936480" y="1383889"/>
              <a:ext cx="662023" cy="3521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479B8BEC-1E4B-E6AF-E070-20A48E63A55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446" y="4235806"/>
            <a:ext cx="1719111" cy="171911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E028D3D-7D60-3778-1687-667CEBA6B11B}"/>
              </a:ext>
            </a:extLst>
          </p:cNvPr>
          <p:cNvSpPr txBox="1"/>
          <p:nvPr/>
        </p:nvSpPr>
        <p:spPr>
          <a:xfrm>
            <a:off x="8430342" y="5870471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probl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0443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ê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10" grpId="0" animBg="1"/>
      <p:bldP spid="19" grpId="0"/>
      <p:bldP spid="20" grpId="0"/>
      <p:bldP spid="21" grpId="0"/>
      <p:bldP spid="23" grpId="0"/>
      <p:bldP spid="24" grpId="0"/>
      <p:bldP spid="25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4D7B3E6C-D337-494F-9500-17EEB0242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8" y="558877"/>
            <a:ext cx="1233433" cy="1248968"/>
          </a:xfrm>
          <a:prstGeom prst="rect">
            <a:avLst/>
          </a:prstGeom>
        </p:spPr>
      </p:pic>
      <p:sp>
        <p:nvSpPr>
          <p:cNvPr id="157" name="Google Shape;157;p2">
            <a:hlinkClick r:id="" action="ppaction://noaction">
              <a:snd r:embed="rId4" name="JT2W4FS3_1.wav"/>
            </a:hlinkClick>
          </p:cNvPr>
          <p:cNvSpPr txBox="1"/>
          <p:nvPr/>
        </p:nvSpPr>
        <p:spPr>
          <a:xfrm>
            <a:off x="3108681" y="142922"/>
            <a:ext cx="90833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Écoute et écris la lettre correspondante.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40" name="Google Shape;157;p2">
            <a:hlinkClick r:id="" action="ppaction://noaction">
              <a:snd r:embed="rId6" name="JT2W4FS3_2.wav"/>
            </a:hlinkClick>
            <a:extLst>
              <a:ext uri="{FF2B5EF4-FFF2-40B4-BE49-F238E27FC236}">
                <a16:creationId xmlns:a16="http://schemas.microsoft.com/office/drawing/2014/main" id="{5582CA99-9CAE-46F9-93E4-4BE4F9BD1DDE}"/>
              </a:ext>
            </a:extLst>
          </p:cNvPr>
          <p:cNvSpPr txBox="1"/>
          <p:nvPr/>
        </p:nvSpPr>
        <p:spPr>
          <a:xfrm>
            <a:off x="1545638" y="574456"/>
            <a:ext cx="90833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C’est [e] ou [è</a:t>
            </a:r>
            <a:r>
              <a:rPr lang="es-ES_tradnl" sz="240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|</a:t>
            </a:r>
            <a:r>
              <a:rPr kumimoji="0" lang="es-ES_tradnl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ê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19AE428A-7B83-47C7-A59C-2552AA54D26F}"/>
              </a:ext>
            </a:extLst>
          </p:cNvPr>
          <p:cNvGraphicFramePr>
            <a:graphicFrameLocks noGrp="1"/>
          </p:cNvGraphicFramePr>
          <p:nvPr/>
        </p:nvGraphicFramePr>
        <p:xfrm>
          <a:off x="6423277" y="1807845"/>
          <a:ext cx="5645705" cy="433134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87123">
                  <a:extLst>
                    <a:ext uri="{9D8B030D-6E8A-4147-A177-3AD203B41FA5}">
                      <a16:colId xmlns:a16="http://schemas.microsoft.com/office/drawing/2014/main" val="20883565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96502590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706401726"/>
                    </a:ext>
                  </a:extLst>
                </a:gridCol>
                <a:gridCol w="3483782">
                  <a:extLst>
                    <a:ext uri="{9D8B030D-6E8A-4147-A177-3AD203B41FA5}">
                      <a16:colId xmlns:a16="http://schemas.microsoft.com/office/drawing/2014/main" val="401237821"/>
                    </a:ext>
                  </a:extLst>
                </a:gridCol>
              </a:tblGrid>
              <a:tr h="8856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[e]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[è|ê]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600086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7906905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970771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5346514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5549841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2683359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74065B30-EC2B-4043-B073-D297EB3538D5}"/>
              </a:ext>
            </a:extLst>
          </p:cNvPr>
          <p:cNvGraphicFramePr>
            <a:graphicFrameLocks noGrp="1"/>
          </p:cNvGraphicFramePr>
          <p:nvPr/>
        </p:nvGraphicFramePr>
        <p:xfrm>
          <a:off x="578493" y="1807845"/>
          <a:ext cx="5339707" cy="433134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10923">
                  <a:extLst>
                    <a:ext uri="{9D8B030D-6E8A-4147-A177-3AD203B41FA5}">
                      <a16:colId xmlns:a16="http://schemas.microsoft.com/office/drawing/2014/main" val="208835657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96502590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706401726"/>
                    </a:ext>
                  </a:extLst>
                </a:gridCol>
                <a:gridCol w="3177784">
                  <a:extLst>
                    <a:ext uri="{9D8B030D-6E8A-4147-A177-3AD203B41FA5}">
                      <a16:colId xmlns:a16="http://schemas.microsoft.com/office/drawing/2014/main" val="401237821"/>
                    </a:ext>
                  </a:extLst>
                </a:gridCol>
              </a:tblGrid>
              <a:tr h="8856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[e]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[è|ê]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600086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7906905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970771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5346514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5549841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2683359"/>
                  </a:ext>
                </a:extLst>
              </a:tr>
            </a:tbl>
          </a:graphicData>
        </a:graphic>
      </p:graphicFrame>
      <p:pic>
        <p:nvPicPr>
          <p:cNvPr id="12" name="Google Shape;134;p2">
            <a:hlinkClick r:id="" action="ppaction://noaction">
              <a:snd r:embed="rId7" name="JT2W4FS3_3.wav"/>
            </a:hlinkClick>
            <a:extLst>
              <a:ext uri="{FF2B5EF4-FFF2-40B4-BE49-F238E27FC236}">
                <a16:creationId xmlns:a16="http://schemas.microsoft.com/office/drawing/2014/main" id="{E795F995-5291-4528-8425-66B47A9ECE7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932" y="286953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Google Shape;134;p2">
            <a:hlinkClick r:id="" action="ppaction://noaction">
              <a:snd r:embed="rId9" name="JT2W4FS3_4.wav"/>
            </a:hlinkClick>
            <a:extLst>
              <a:ext uri="{FF2B5EF4-FFF2-40B4-BE49-F238E27FC236}">
                <a16:creationId xmlns:a16="http://schemas.microsoft.com/office/drawing/2014/main" id="{AC73D59E-7D85-4C94-ADF5-B2476D014DC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932" y="354197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Google Shape;134;p2">
            <a:hlinkClick r:id="" action="ppaction://noaction">
              <a:snd r:embed="rId10" name="JT2W4FS3_5.wav"/>
            </a:hlinkClick>
            <a:extLst>
              <a:ext uri="{FF2B5EF4-FFF2-40B4-BE49-F238E27FC236}">
                <a16:creationId xmlns:a16="http://schemas.microsoft.com/office/drawing/2014/main" id="{77DE047C-0C69-4ED6-8D15-CAB8CE9B6A0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932" y="429606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Google Shape;134;p2">
            <a:hlinkClick r:id="" action="ppaction://noaction">
              <a:snd r:embed="rId11" name="JT2W4FS3_6.wav"/>
            </a:hlinkClick>
            <a:extLst>
              <a:ext uri="{FF2B5EF4-FFF2-40B4-BE49-F238E27FC236}">
                <a16:creationId xmlns:a16="http://schemas.microsoft.com/office/drawing/2014/main" id="{B485FE58-8BFE-4652-8324-CCE1D3CDDB1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932" y="4971381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Google Shape;134;p2">
            <a:hlinkClick r:id="" action="ppaction://noaction">
              <a:snd r:embed="rId12" name="JT2W4FS3_7.wav"/>
            </a:hlinkClick>
            <a:extLst>
              <a:ext uri="{FF2B5EF4-FFF2-40B4-BE49-F238E27FC236}">
                <a16:creationId xmlns:a16="http://schemas.microsoft.com/office/drawing/2014/main" id="{5C1B1487-776F-4F8C-B582-CBBA271C468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806" y="564195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Google Shape;134;p2">
            <a:hlinkClick r:id="" action="ppaction://noaction">
              <a:snd r:embed="rId13" name="JT2W4FS3_8.wav"/>
            </a:hlinkClick>
            <a:extLst>
              <a:ext uri="{FF2B5EF4-FFF2-40B4-BE49-F238E27FC236}">
                <a16:creationId xmlns:a16="http://schemas.microsoft.com/office/drawing/2014/main" id="{8546E0EB-279A-4C19-B876-F406FF2E0EF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76909" y="2836611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Google Shape;134;p2">
            <a:hlinkClick r:id="" action="ppaction://noaction">
              <a:snd r:embed="rId14" name="JT2W4FS3_9.wav"/>
            </a:hlinkClick>
            <a:extLst>
              <a:ext uri="{FF2B5EF4-FFF2-40B4-BE49-F238E27FC236}">
                <a16:creationId xmlns:a16="http://schemas.microsoft.com/office/drawing/2014/main" id="{87794CA9-7009-4FA6-A56C-341623942A3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76909" y="350905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" name="Google Shape;134;p2">
            <a:hlinkClick r:id="" action="ppaction://noaction">
              <a:snd r:embed="rId15" name="JT2W4FS3_10.wav"/>
            </a:hlinkClick>
            <a:extLst>
              <a:ext uri="{FF2B5EF4-FFF2-40B4-BE49-F238E27FC236}">
                <a16:creationId xmlns:a16="http://schemas.microsoft.com/office/drawing/2014/main" id="{21C84F35-6287-4BD8-9024-FE68E66FC4F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76909" y="426314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2" name="Google Shape;134;p2">
            <a:hlinkClick r:id="" action="ppaction://noaction">
              <a:snd r:embed="rId16" name="JT2W4FS3_11.wav"/>
            </a:hlinkClick>
            <a:extLst>
              <a:ext uri="{FF2B5EF4-FFF2-40B4-BE49-F238E27FC236}">
                <a16:creationId xmlns:a16="http://schemas.microsoft.com/office/drawing/2014/main" id="{327BD1E8-D852-448C-ADDA-26B6BFECE35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76909" y="4938460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3" name="Google Shape;134;p2">
            <a:hlinkClick r:id="" action="ppaction://noaction">
              <a:snd r:embed="rId17" name="JT2W4FS3_12.wav"/>
            </a:hlinkClick>
            <a:extLst>
              <a:ext uri="{FF2B5EF4-FFF2-40B4-BE49-F238E27FC236}">
                <a16:creationId xmlns:a16="http://schemas.microsoft.com/office/drawing/2014/main" id="{3455E295-8512-4AD3-AF13-9F7C98B73EE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66783" y="560903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64" descr="Shape, arrow&#10;&#10;Description automatically generated">
            <a:extLst>
              <a:ext uri="{FF2B5EF4-FFF2-40B4-BE49-F238E27FC236}">
                <a16:creationId xmlns:a16="http://schemas.microsoft.com/office/drawing/2014/main" id="{CF4E6736-3F7F-4DF1-94D0-1249DE4343A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30149" y="2779305"/>
            <a:ext cx="462709" cy="428729"/>
          </a:xfrm>
          <a:prstGeom prst="rect">
            <a:avLst/>
          </a:prstGeom>
        </p:spPr>
      </p:pic>
      <p:sp>
        <p:nvSpPr>
          <p:cNvPr id="67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CA5C8D00-3642-42FF-984D-11571DF9E8A4}"/>
              </a:ext>
            </a:extLst>
          </p:cNvPr>
          <p:cNvSpPr txBox="1"/>
          <p:nvPr/>
        </p:nvSpPr>
        <p:spPr>
          <a:xfrm>
            <a:off x="2949121" y="2833834"/>
            <a:ext cx="261281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grand-p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è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Picture 70" descr="Shape, arrow&#10;&#10;Description automatically generated">
            <a:extLst>
              <a:ext uri="{FF2B5EF4-FFF2-40B4-BE49-F238E27FC236}">
                <a16:creationId xmlns:a16="http://schemas.microsoft.com/office/drawing/2014/main" id="{DE6E61F2-52AC-4A09-868F-C81545980F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88436" y="3512225"/>
            <a:ext cx="462709" cy="428729"/>
          </a:xfrm>
          <a:prstGeom prst="rect">
            <a:avLst/>
          </a:prstGeom>
        </p:spPr>
      </p:pic>
      <p:pic>
        <p:nvPicPr>
          <p:cNvPr id="73" name="Picture 72" descr="Shape, arrow&#10;&#10;Description automatically generated">
            <a:extLst>
              <a:ext uri="{FF2B5EF4-FFF2-40B4-BE49-F238E27FC236}">
                <a16:creationId xmlns:a16="http://schemas.microsoft.com/office/drawing/2014/main" id="{98FE7990-4ED2-41FA-A380-F6BC34E78B9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14283" y="4203649"/>
            <a:ext cx="462709" cy="428729"/>
          </a:xfrm>
          <a:prstGeom prst="rect">
            <a:avLst/>
          </a:prstGeom>
        </p:spPr>
      </p:pic>
      <p:sp>
        <p:nvSpPr>
          <p:cNvPr id="74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9A1BE931-1469-4119-AA5A-AC8569B65566}"/>
              </a:ext>
            </a:extLst>
          </p:cNvPr>
          <p:cNvSpPr txBox="1"/>
          <p:nvPr/>
        </p:nvSpPr>
        <p:spPr>
          <a:xfrm>
            <a:off x="3207033" y="3487806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Nirmala UI" panose="020B0502040204020203" pitchFamily="34" charset="0"/>
                <a:sym typeface="Century Gothic"/>
              </a:rPr>
              <a:t>p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Nirmala UI" panose="020B0502040204020203" pitchFamily="34" charset="0"/>
                <a:sym typeface="Century Gothic"/>
              </a:rPr>
              <a:t>e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Nirmala UI" panose="020B0502040204020203" pitchFamily="34" charset="0"/>
                <a:sym typeface="Century Gothic"/>
              </a:rPr>
              <a:t>tit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" name="Picture 74" descr="Shape, arrow&#10;&#10;Description automatically generated">
            <a:extLst>
              <a:ext uri="{FF2B5EF4-FFF2-40B4-BE49-F238E27FC236}">
                <a16:creationId xmlns:a16="http://schemas.microsoft.com/office/drawing/2014/main" id="{A8CB38BA-9394-4302-B4B0-506291ECCB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78649" y="4858309"/>
            <a:ext cx="462709" cy="428729"/>
          </a:xfrm>
          <a:prstGeom prst="rect">
            <a:avLst/>
          </a:prstGeom>
        </p:spPr>
      </p:pic>
      <p:sp>
        <p:nvSpPr>
          <p:cNvPr id="76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EB7D56A2-1680-47A2-B214-CDDD4C70C27A}"/>
              </a:ext>
            </a:extLst>
          </p:cNvPr>
          <p:cNvSpPr txBox="1"/>
          <p:nvPr/>
        </p:nvSpPr>
        <p:spPr>
          <a:xfrm>
            <a:off x="3025251" y="4818127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Nirmala UI" panose="020B0502040204020203" pitchFamily="34" charset="0"/>
                <a:sym typeface="Century Gothic"/>
              </a:rPr>
              <a:t>ê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Nirmala UI" panose="020B0502040204020203" pitchFamily="34" charset="0"/>
                <a:sym typeface="Century Gothic"/>
              </a:rPr>
              <a:t>tre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Picture 76" descr="Shape, arrow&#10;&#10;Description automatically generated">
            <a:extLst>
              <a:ext uri="{FF2B5EF4-FFF2-40B4-BE49-F238E27FC236}">
                <a16:creationId xmlns:a16="http://schemas.microsoft.com/office/drawing/2014/main" id="{A6037F84-2312-4C8C-BD8F-97BD5F355D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29352" y="5596915"/>
            <a:ext cx="462709" cy="428729"/>
          </a:xfrm>
          <a:prstGeom prst="rect">
            <a:avLst/>
          </a:prstGeom>
        </p:spPr>
      </p:pic>
      <p:sp>
        <p:nvSpPr>
          <p:cNvPr id="78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2FBDC87B-B718-471F-BE5B-79CAA60E44FC}"/>
              </a:ext>
            </a:extLst>
          </p:cNvPr>
          <p:cNvSpPr txBox="1"/>
          <p:nvPr/>
        </p:nvSpPr>
        <p:spPr>
          <a:xfrm>
            <a:off x="3094424" y="5580244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 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ê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" name="Picture 78" descr="Shape, arrow&#10;&#10;Description automatically generated">
            <a:extLst>
              <a:ext uri="{FF2B5EF4-FFF2-40B4-BE49-F238E27FC236}">
                <a16:creationId xmlns:a16="http://schemas.microsoft.com/office/drawing/2014/main" id="{17CCDAD0-2727-486C-86B1-9F8A5A4203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32565" y="2728159"/>
            <a:ext cx="462709" cy="428729"/>
          </a:xfrm>
          <a:prstGeom prst="rect">
            <a:avLst/>
          </a:prstGeom>
        </p:spPr>
      </p:pic>
      <p:sp>
        <p:nvSpPr>
          <p:cNvPr id="80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434978ED-B102-4D61-A2E1-7CAC6F011223}"/>
              </a:ext>
            </a:extLst>
          </p:cNvPr>
          <p:cNvSpPr txBox="1"/>
          <p:nvPr/>
        </p:nvSpPr>
        <p:spPr>
          <a:xfrm>
            <a:off x="9199585" y="4899066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 ch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val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1" name="Picture 80" descr="Shape, arrow&#10;&#10;Description automatically generated">
            <a:extLst>
              <a:ext uri="{FF2B5EF4-FFF2-40B4-BE49-F238E27FC236}">
                <a16:creationId xmlns:a16="http://schemas.microsoft.com/office/drawing/2014/main" id="{45FFBE89-3C52-4457-94FE-FCBDC0C04E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46904" y="3466031"/>
            <a:ext cx="462709" cy="428729"/>
          </a:xfrm>
          <a:prstGeom prst="rect">
            <a:avLst/>
          </a:prstGeom>
        </p:spPr>
      </p:pic>
      <p:sp>
        <p:nvSpPr>
          <p:cNvPr id="82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C44E059B-F2B8-42FA-9763-19BE17C1DDCC}"/>
              </a:ext>
            </a:extLst>
          </p:cNvPr>
          <p:cNvSpPr txBox="1"/>
          <p:nvPr/>
        </p:nvSpPr>
        <p:spPr>
          <a:xfrm>
            <a:off x="9165129" y="3497653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 f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ê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3" name="Picture 82" descr="Shape, arrow&#10;&#10;Description automatically generated">
            <a:extLst>
              <a:ext uri="{FF2B5EF4-FFF2-40B4-BE49-F238E27FC236}">
                <a16:creationId xmlns:a16="http://schemas.microsoft.com/office/drawing/2014/main" id="{A01B0226-6ADF-4FE2-B8E9-AEBC595B17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46903" y="4203648"/>
            <a:ext cx="462709" cy="428729"/>
          </a:xfrm>
          <a:prstGeom prst="rect">
            <a:avLst/>
          </a:prstGeom>
        </p:spPr>
      </p:pic>
      <p:pic>
        <p:nvPicPr>
          <p:cNvPr id="84" name="Picture 83" descr="Shape, arrow&#10;&#10;Description automatically generated">
            <a:extLst>
              <a:ext uri="{FF2B5EF4-FFF2-40B4-BE49-F238E27FC236}">
                <a16:creationId xmlns:a16="http://schemas.microsoft.com/office/drawing/2014/main" id="{E9DAED65-899E-42E3-9A67-3D5192227D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06292" y="4818127"/>
            <a:ext cx="462709" cy="428729"/>
          </a:xfrm>
          <a:prstGeom prst="rect">
            <a:avLst/>
          </a:prstGeom>
        </p:spPr>
      </p:pic>
      <p:sp>
        <p:nvSpPr>
          <p:cNvPr id="85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41E8D886-95D6-4ACE-B16A-468BE8C6EBD6}"/>
              </a:ext>
            </a:extLst>
          </p:cNvPr>
          <p:cNvSpPr txBox="1"/>
          <p:nvPr/>
        </p:nvSpPr>
        <p:spPr>
          <a:xfrm>
            <a:off x="8946440" y="4170753"/>
            <a:ext cx="26670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grand-m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è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E5E604B3-87A1-46AC-97A6-800216FE6CD9}"/>
              </a:ext>
            </a:extLst>
          </p:cNvPr>
          <p:cNvSpPr txBox="1"/>
          <p:nvPr/>
        </p:nvSpPr>
        <p:spPr>
          <a:xfrm>
            <a:off x="9013355" y="2769340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 probl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è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7" name="Picture 86" descr="Shape, arrow&#10;&#10;Description automatically generated">
            <a:extLst>
              <a:ext uri="{FF2B5EF4-FFF2-40B4-BE49-F238E27FC236}">
                <a16:creationId xmlns:a16="http://schemas.microsoft.com/office/drawing/2014/main" id="{3A0D562F-FBEC-4C72-B0E3-5F843CEDB8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95560" y="5520034"/>
            <a:ext cx="462709" cy="428729"/>
          </a:xfrm>
          <a:prstGeom prst="rect">
            <a:avLst/>
          </a:prstGeom>
        </p:spPr>
      </p:pic>
      <p:sp>
        <p:nvSpPr>
          <p:cNvPr id="88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C9B04BA3-8A05-4A16-9671-38AB0A8BA9AA}"/>
              </a:ext>
            </a:extLst>
          </p:cNvPr>
          <p:cNvSpPr txBox="1"/>
          <p:nvPr/>
        </p:nvSpPr>
        <p:spPr>
          <a:xfrm>
            <a:off x="9165129" y="5580096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 </a:t>
            </a: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p</a:t>
            </a: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è</a:t>
            </a: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</a:t>
            </a:r>
            <a:endParaRPr kumimoji="0" lang="fr-FR" sz="2400" b="0" i="0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4FD256DD-A540-4380-9503-E63093C03811}"/>
              </a:ext>
            </a:extLst>
          </p:cNvPr>
          <p:cNvSpPr txBox="1"/>
          <p:nvPr/>
        </p:nvSpPr>
        <p:spPr>
          <a:xfrm>
            <a:off x="3167699" y="4216948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167;p2">
            <a:extLst>
              <a:ext uri="{FF2B5EF4-FFF2-40B4-BE49-F238E27FC236}">
                <a16:creationId xmlns:a16="http://schemas.microsoft.com/office/drawing/2014/main" id="{8B8F61A8-4A08-45E8-BCF8-37BD2D3054C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4" grpId="0"/>
      <p:bldP spid="76" grpId="0"/>
      <p:bldP spid="78" grpId="0"/>
      <p:bldP spid="80" grpId="0"/>
      <p:bldP spid="82" grpId="0"/>
      <p:bldP spid="85" grpId="0"/>
      <p:bldP spid="86" grpId="0"/>
      <p:bldP spid="88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138" name="Google Shape;119;p1">
            <a:extLst>
              <a:ext uri="{FF2B5EF4-FFF2-40B4-BE49-F238E27FC236}">
                <a16:creationId xmlns:a16="http://schemas.microsoft.com/office/drawing/2014/main" id="{BE032095-5D46-460A-A314-64184E12B8C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raphic 68" descr="Teacher">
            <a:extLst>
              <a:ext uri="{FF2B5EF4-FFF2-40B4-BE49-F238E27FC236}">
                <a16:creationId xmlns:a16="http://schemas.microsoft.com/office/drawing/2014/main" id="{6BE76620-5B99-43D8-9914-CDF3AB91B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8342" y="-68306"/>
            <a:ext cx="914400" cy="914400"/>
          </a:xfrm>
          <a:prstGeom prst="rect">
            <a:avLst/>
          </a:prstGeom>
        </p:spPr>
      </p:pic>
      <p:sp>
        <p:nvSpPr>
          <p:cNvPr id="75" name="Speech Bubble: Rectangle with Corners Rounded 74">
            <a:hlinkClick r:id="" action="ppaction://noaction">
              <a:snd r:embed="rId5" name="Ecoute. Ecris en anglais.wav"/>
            </a:hlinkClick>
            <a:extLst>
              <a:ext uri="{FF2B5EF4-FFF2-40B4-BE49-F238E27FC236}">
                <a16:creationId xmlns:a16="http://schemas.microsoft.com/office/drawing/2014/main" id="{CB4E4189-2CB6-4806-837B-39B6B1F96978}"/>
              </a:ext>
            </a:extLst>
          </p:cNvPr>
          <p:cNvSpPr/>
          <p:nvPr/>
        </p:nvSpPr>
        <p:spPr>
          <a:xfrm>
            <a:off x="4040981" y="112844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9" name="CustomShape 7">
            <a:hlinkClick r:id="" action="ppaction://noaction">
              <a:snd r:embed="rId5" name="Ecoute. Ecris en anglais.wav"/>
            </a:hlinkClick>
            <a:extLst>
              <a:ext uri="{FF2B5EF4-FFF2-40B4-BE49-F238E27FC236}">
                <a16:creationId xmlns:a16="http://schemas.microsoft.com/office/drawing/2014/main" id="{72DF7AFD-E4CF-412C-84E2-FE809483BC37}"/>
              </a:ext>
            </a:extLst>
          </p:cNvPr>
          <p:cNvSpPr/>
          <p:nvPr/>
        </p:nvSpPr>
        <p:spPr>
          <a:xfrm>
            <a:off x="4096631" y="156117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Écoute. Écris en anglais.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81821708-48B2-4203-86FC-620729E8BF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83" name="Title 1">
            <a:extLst>
              <a:ext uri="{FF2B5EF4-FFF2-40B4-BE49-F238E27FC236}">
                <a16:creationId xmlns:a16="http://schemas.microsoft.com/office/drawing/2014/main" id="{277348D0-21DC-4386-8DD9-A1B1E06C5841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3" name="Table 2">
            <a:extLst>
              <a:ext uri="{FF2B5EF4-FFF2-40B4-BE49-F238E27FC236}">
                <a16:creationId xmlns:a16="http://schemas.microsoft.com/office/drawing/2014/main" id="{2B79B30D-0F89-4995-97E3-9330C043A434}"/>
              </a:ext>
            </a:extLst>
          </p:cNvPr>
          <p:cNvGraphicFramePr/>
          <p:nvPr/>
        </p:nvGraphicFramePr>
        <p:xfrm>
          <a:off x="93497" y="817248"/>
          <a:ext cx="6557292" cy="5674129"/>
        </p:xfrm>
        <a:graphic>
          <a:graphicData uri="http://schemas.openxmlformats.org/drawingml/2006/table">
            <a:tbl>
              <a:tblPr/>
              <a:tblGrid>
                <a:gridCol w="766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676">
                  <a:extLst>
                    <a:ext uri="{9D8B030D-6E8A-4147-A177-3AD203B41FA5}">
                      <a16:colId xmlns:a16="http://schemas.microsoft.com/office/drawing/2014/main" val="3191138166"/>
                    </a:ext>
                  </a:extLst>
                </a:gridCol>
                <a:gridCol w="4245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20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Image ?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(A, B, C)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3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2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2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40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43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49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4" name="CustomShape 22">
            <a:hlinkClick r:id="" action="ppaction://noaction">
              <a:snd r:embed="rId7" name="JT2W4FS3_13.wav"/>
            </a:hlinkClick>
            <a:extLst>
              <a:ext uri="{FF2B5EF4-FFF2-40B4-BE49-F238E27FC236}">
                <a16:creationId xmlns:a16="http://schemas.microsoft.com/office/drawing/2014/main" id="{9B9CA59E-0CFA-4B32-A1F9-345CB808D210}"/>
              </a:ext>
            </a:extLst>
          </p:cNvPr>
          <p:cNvSpPr/>
          <p:nvPr/>
        </p:nvSpPr>
        <p:spPr>
          <a:xfrm>
            <a:off x="196772" y="219720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CustomShape 23">
            <a:hlinkClick r:id="" action="ppaction://noaction">
              <a:snd r:embed="rId8" name="JT2W4FS4_3.wav"/>
            </a:hlinkClick>
            <a:extLst>
              <a:ext uri="{FF2B5EF4-FFF2-40B4-BE49-F238E27FC236}">
                <a16:creationId xmlns:a16="http://schemas.microsoft.com/office/drawing/2014/main" id="{C97F03EB-FA5D-4F16-9DEF-076E2CADE1F2}"/>
              </a:ext>
            </a:extLst>
          </p:cNvPr>
          <p:cNvSpPr/>
          <p:nvPr/>
        </p:nvSpPr>
        <p:spPr>
          <a:xfrm>
            <a:off x="209777" y="286668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CustomShape 24">
            <a:hlinkClick r:id="" action="ppaction://noaction">
              <a:snd r:embed="rId9" name="JT2W4FS4_4.wav"/>
            </a:hlinkClick>
            <a:extLst>
              <a:ext uri="{FF2B5EF4-FFF2-40B4-BE49-F238E27FC236}">
                <a16:creationId xmlns:a16="http://schemas.microsoft.com/office/drawing/2014/main" id="{7C2181C7-2205-4A7F-9CB5-E43A6F47B9EA}"/>
              </a:ext>
            </a:extLst>
          </p:cNvPr>
          <p:cNvSpPr/>
          <p:nvPr/>
        </p:nvSpPr>
        <p:spPr>
          <a:xfrm>
            <a:off x="209777" y="345613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2" name="CustomShape 25">
            <a:hlinkClick r:id="" action="ppaction://noaction">
              <a:snd r:embed="rId10" name="JT2W4FS4_5.wav"/>
            </a:hlinkClick>
            <a:extLst>
              <a:ext uri="{FF2B5EF4-FFF2-40B4-BE49-F238E27FC236}">
                <a16:creationId xmlns:a16="http://schemas.microsoft.com/office/drawing/2014/main" id="{33613FDF-8C8E-48E3-8F55-3A78B6DA4C4D}"/>
              </a:ext>
            </a:extLst>
          </p:cNvPr>
          <p:cNvSpPr/>
          <p:nvPr/>
        </p:nvSpPr>
        <p:spPr>
          <a:xfrm>
            <a:off x="209777" y="406044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4" name="CustomShape 26">
            <a:hlinkClick r:id="" action="ppaction://noaction">
              <a:snd r:embed="rId11" name="JT2W4FS4_6.wav"/>
            </a:hlinkClick>
            <a:extLst>
              <a:ext uri="{FF2B5EF4-FFF2-40B4-BE49-F238E27FC236}">
                <a16:creationId xmlns:a16="http://schemas.microsoft.com/office/drawing/2014/main" id="{BF705F9F-293B-4613-B7FC-7F9617D3198D}"/>
              </a:ext>
            </a:extLst>
          </p:cNvPr>
          <p:cNvSpPr/>
          <p:nvPr/>
        </p:nvSpPr>
        <p:spPr>
          <a:xfrm>
            <a:off x="209777" y="466945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6" name="CustomShape 27">
            <a:hlinkClick r:id="" action="ppaction://noaction">
              <a:snd r:embed="rId12" name="JT2W4FS4_7.wav"/>
            </a:hlinkClick>
            <a:extLst>
              <a:ext uri="{FF2B5EF4-FFF2-40B4-BE49-F238E27FC236}">
                <a16:creationId xmlns:a16="http://schemas.microsoft.com/office/drawing/2014/main" id="{7267EF1F-01EA-4C56-803C-0CC53287467C}"/>
              </a:ext>
            </a:extLst>
          </p:cNvPr>
          <p:cNvSpPr/>
          <p:nvPr/>
        </p:nvSpPr>
        <p:spPr>
          <a:xfrm>
            <a:off x="215397" y="534679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8" name="CustomShape 28">
            <a:hlinkClick r:id="" action="ppaction://noaction">
              <a:snd r:embed="rId13" name="JT2W4FS4_8.wav"/>
            </a:hlinkClick>
            <a:extLst>
              <a:ext uri="{FF2B5EF4-FFF2-40B4-BE49-F238E27FC236}">
                <a16:creationId xmlns:a16="http://schemas.microsoft.com/office/drawing/2014/main" id="{50CE253E-8F16-4C68-AD76-6347C42A5909}"/>
              </a:ext>
            </a:extLst>
          </p:cNvPr>
          <p:cNvSpPr/>
          <p:nvPr/>
        </p:nvSpPr>
        <p:spPr>
          <a:xfrm>
            <a:off x="209777" y="59877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Picture 14" descr="A picture containing sky, tree, outdoor, green&#10;&#10;Description automatically generated">
            <a:extLst>
              <a:ext uri="{FF2B5EF4-FFF2-40B4-BE49-F238E27FC236}">
                <a16:creationId xmlns:a16="http://schemas.microsoft.com/office/drawing/2014/main" id="{17DD6CBF-C9F7-47E8-B575-DF48921736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87" y="3034304"/>
            <a:ext cx="1475616" cy="139780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91E2210-46A4-4BDB-96F1-01210286D734}"/>
              </a:ext>
            </a:extLst>
          </p:cNvPr>
          <p:cNvGrpSpPr/>
          <p:nvPr/>
        </p:nvGrpSpPr>
        <p:grpSpPr>
          <a:xfrm>
            <a:off x="6817050" y="877235"/>
            <a:ext cx="2390353" cy="1818493"/>
            <a:chOff x="5253893" y="2771760"/>
            <a:chExt cx="4964928" cy="4086239"/>
          </a:xfrm>
        </p:grpSpPr>
        <p:pic>
          <p:nvPicPr>
            <p:cNvPr id="17" name="Picture 16" descr="Shape&#10;&#10;Description automatically generated">
              <a:extLst>
                <a:ext uri="{FF2B5EF4-FFF2-40B4-BE49-F238E27FC236}">
                  <a16:creationId xmlns:a16="http://schemas.microsoft.com/office/drawing/2014/main" id="{083A57BB-B493-4635-BB05-401EA1B98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893" y="2771760"/>
              <a:ext cx="4964928" cy="4086239"/>
            </a:xfrm>
            <a:prstGeom prst="rect">
              <a:avLst/>
            </a:prstGeom>
          </p:spPr>
        </p:pic>
        <p:pic>
          <p:nvPicPr>
            <p:cNvPr id="6" name="Picture 5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CF0FC531-19C2-4D33-A7AB-9402D337B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703" y="3066632"/>
              <a:ext cx="4413402" cy="2516530"/>
            </a:xfrm>
            <a:prstGeom prst="rect">
              <a:avLst/>
            </a:prstGeom>
          </p:spPr>
        </p:pic>
      </p:grpSp>
      <p:pic>
        <p:nvPicPr>
          <p:cNvPr id="30" name="Picture 29" descr="A group of people riding horses&#10;&#10;Description automatically generated with medium confidence">
            <a:extLst>
              <a:ext uri="{FF2B5EF4-FFF2-40B4-BE49-F238E27FC236}">
                <a16:creationId xmlns:a16="http://schemas.microsoft.com/office/drawing/2014/main" id="{BB5862B3-6D6E-4E2A-A6A8-0DD5945DF5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254" y="837651"/>
            <a:ext cx="1238621" cy="185677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B8FB943A-B643-47B4-8D13-66D305D520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35" y="3073677"/>
            <a:ext cx="1233433" cy="1248968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D39B2266-C3E1-4B21-AE2F-BF80126232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01" y="5281811"/>
            <a:ext cx="1496488" cy="1209567"/>
          </a:xfrm>
          <a:prstGeom prst="rect">
            <a:avLst/>
          </a:prstGeom>
        </p:spPr>
      </p:pic>
      <p:pic>
        <p:nvPicPr>
          <p:cNvPr id="39" name="Picture 38" descr="A picture containing candle, lit, stage, scene&#10;&#10;Description automatically generated">
            <a:extLst>
              <a:ext uri="{FF2B5EF4-FFF2-40B4-BE49-F238E27FC236}">
                <a16:creationId xmlns:a16="http://schemas.microsoft.com/office/drawing/2014/main" id="{E610DAE0-20F9-40B8-88AD-E2819EE2AA1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068" y="4589675"/>
            <a:ext cx="1604239" cy="2138985"/>
          </a:xfrm>
          <a:prstGeom prst="rect">
            <a:avLst/>
          </a:prstGeom>
        </p:spPr>
      </p:pic>
      <p:pic>
        <p:nvPicPr>
          <p:cNvPr id="8" name="Picture 7" descr="A group of people in garment&#10;&#10;Description automatically generated with low confidence">
            <a:extLst>
              <a:ext uri="{FF2B5EF4-FFF2-40B4-BE49-F238E27FC236}">
                <a16:creationId xmlns:a16="http://schemas.microsoft.com/office/drawing/2014/main" id="{2DF46F16-2A5C-4E33-A208-F444589337F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0" r="49264" b="45751"/>
          <a:stretch/>
        </p:blipFill>
        <p:spPr>
          <a:xfrm>
            <a:off x="7218155" y="2912475"/>
            <a:ext cx="1467742" cy="199138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72948EB6-B674-4A06-961C-82079A865A87}"/>
              </a:ext>
            </a:extLst>
          </p:cNvPr>
          <p:cNvSpPr/>
          <p:nvPr/>
        </p:nvSpPr>
        <p:spPr>
          <a:xfrm>
            <a:off x="7952026" y="5346791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EB1D1841-B6C9-4398-9B41-57B479DC5650}"/>
              </a:ext>
            </a:extLst>
          </p:cNvPr>
          <p:cNvSpPr/>
          <p:nvPr/>
        </p:nvSpPr>
        <p:spPr>
          <a:xfrm>
            <a:off x="6735894" y="723099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05B87C02-40C2-48D2-8728-28416EBC39AC}"/>
              </a:ext>
            </a:extLst>
          </p:cNvPr>
          <p:cNvSpPr/>
          <p:nvPr/>
        </p:nvSpPr>
        <p:spPr>
          <a:xfrm>
            <a:off x="9409190" y="700920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20D1C8F9-8E7D-4B27-9EF7-2CE8524B0E21}"/>
              </a:ext>
            </a:extLst>
          </p:cNvPr>
          <p:cNvSpPr/>
          <p:nvPr/>
        </p:nvSpPr>
        <p:spPr>
          <a:xfrm>
            <a:off x="6997174" y="2836124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FB756C3F-4E5B-447E-90C9-72F75A440CB7}"/>
              </a:ext>
            </a:extLst>
          </p:cNvPr>
          <p:cNvSpPr/>
          <p:nvPr/>
        </p:nvSpPr>
        <p:spPr>
          <a:xfrm>
            <a:off x="8814635" y="2778951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25380CD3-E135-48E0-AC71-3F034CBE3F98}"/>
              </a:ext>
            </a:extLst>
          </p:cNvPr>
          <p:cNvSpPr/>
          <p:nvPr/>
        </p:nvSpPr>
        <p:spPr>
          <a:xfrm>
            <a:off x="10392914" y="2912475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D565D7E-D6AE-4A2E-B7E0-D298519D818B}"/>
              </a:ext>
            </a:extLst>
          </p:cNvPr>
          <p:cNvSpPr/>
          <p:nvPr/>
        </p:nvSpPr>
        <p:spPr>
          <a:xfrm>
            <a:off x="9851151" y="4546705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5FD91A6D-CD1D-4F97-BE83-F6E22742ABA4}"/>
              </a:ext>
            </a:extLst>
          </p:cNvPr>
          <p:cNvSpPr/>
          <p:nvPr/>
        </p:nvSpPr>
        <p:spPr>
          <a:xfrm>
            <a:off x="1300773" y="2185175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12472162-1436-417C-8D01-CCCC971D38DA}"/>
              </a:ext>
            </a:extLst>
          </p:cNvPr>
          <p:cNvSpPr/>
          <p:nvPr/>
        </p:nvSpPr>
        <p:spPr>
          <a:xfrm>
            <a:off x="1313778" y="2875497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B833BA6E-BEED-4148-ABA2-7FFCF45D9C16}"/>
              </a:ext>
            </a:extLst>
          </p:cNvPr>
          <p:cNvSpPr/>
          <p:nvPr/>
        </p:nvSpPr>
        <p:spPr>
          <a:xfrm>
            <a:off x="1300773" y="3511808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6D3D314A-8DCA-43A5-8E86-7FF354EF95AC}"/>
              </a:ext>
            </a:extLst>
          </p:cNvPr>
          <p:cNvSpPr/>
          <p:nvPr/>
        </p:nvSpPr>
        <p:spPr>
          <a:xfrm>
            <a:off x="1321942" y="4114569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929A57BF-F354-4834-B480-C3BDD882C4C9}"/>
              </a:ext>
            </a:extLst>
          </p:cNvPr>
          <p:cNvSpPr/>
          <p:nvPr/>
        </p:nvSpPr>
        <p:spPr>
          <a:xfrm>
            <a:off x="1300772" y="4722020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35C09884-7CF6-4043-A6A2-2D9774694AD9}"/>
              </a:ext>
            </a:extLst>
          </p:cNvPr>
          <p:cNvSpPr/>
          <p:nvPr/>
        </p:nvSpPr>
        <p:spPr>
          <a:xfrm>
            <a:off x="1300772" y="5408518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3ABE6D9F-B69F-4E2D-ACB6-45572988FE06}"/>
              </a:ext>
            </a:extLst>
          </p:cNvPr>
          <p:cNvSpPr/>
          <p:nvPr/>
        </p:nvSpPr>
        <p:spPr>
          <a:xfrm>
            <a:off x="1300771" y="6004530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20E5AD-5EB7-40AA-BA4F-B7BE312B348A}"/>
              </a:ext>
            </a:extLst>
          </p:cNvPr>
          <p:cNvSpPr txBox="1"/>
          <p:nvPr/>
        </p:nvSpPr>
        <p:spPr>
          <a:xfrm>
            <a:off x="2521727" y="2185175"/>
            <a:ext cx="3906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aunt is short.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CB58BB6-EB63-42D4-B25E-006B3A631DDB}"/>
              </a:ext>
            </a:extLst>
          </p:cNvPr>
          <p:cNvSpPr txBox="1"/>
          <p:nvPr/>
        </p:nvSpPr>
        <p:spPr>
          <a:xfrm>
            <a:off x="2482204" y="2855940"/>
            <a:ext cx="421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tv programme is interesting.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66526741-A368-41F4-8271-628D77C5AFAC}"/>
              </a:ext>
            </a:extLst>
          </p:cNvPr>
          <p:cNvSpPr txBox="1"/>
          <p:nvPr/>
        </p:nvSpPr>
        <p:spPr>
          <a:xfrm>
            <a:off x="2504021" y="3511808"/>
            <a:ext cx="421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grandma is tall.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7AA8C42-A00B-4C67-9266-32682F89EF90}"/>
              </a:ext>
            </a:extLst>
          </p:cNvPr>
          <p:cNvSpPr txBox="1"/>
          <p:nvPr/>
        </p:nvSpPr>
        <p:spPr>
          <a:xfrm>
            <a:off x="2490207" y="4118681"/>
            <a:ext cx="421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animal is big.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5DDFCC5-B2FD-4767-A9B6-3062D65F1438}"/>
              </a:ext>
            </a:extLst>
          </p:cNvPr>
          <p:cNvSpPr txBox="1"/>
          <p:nvPr/>
        </p:nvSpPr>
        <p:spPr>
          <a:xfrm>
            <a:off x="2521727" y="4722020"/>
            <a:ext cx="421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horse is small.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ECE6888-8289-428F-89F4-65770AEF5EF3}"/>
              </a:ext>
            </a:extLst>
          </p:cNvPr>
          <p:cNvSpPr txBox="1"/>
          <p:nvPr/>
        </p:nvSpPr>
        <p:spPr>
          <a:xfrm>
            <a:off x="2482204" y="5406643"/>
            <a:ext cx="421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person is red.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6CD21919-2B74-485C-AD6F-CCD69783935A}"/>
              </a:ext>
            </a:extLst>
          </p:cNvPr>
          <p:cNvSpPr txBox="1"/>
          <p:nvPr/>
        </p:nvSpPr>
        <p:spPr>
          <a:xfrm>
            <a:off x="2506127" y="6040752"/>
            <a:ext cx="421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head is big.</a:t>
            </a:r>
          </a:p>
        </p:txBody>
      </p:sp>
    </p:spTree>
    <p:extLst>
      <p:ext uri="{BB962C8B-B14F-4D97-AF65-F5344CB8AC3E}">
        <p14:creationId xmlns:p14="http://schemas.microsoft.com/office/powerpoint/2010/main" val="31431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41" grpId="0"/>
      <p:bldP spid="151" grpId="0"/>
      <p:bldP spid="152" grpId="0"/>
      <p:bldP spid="153" grpId="0"/>
      <p:bldP spid="154" grpId="0"/>
      <p:bldP spid="155" grpId="0"/>
      <p:bldP spid="1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39268"/>
              </p:ext>
            </p:extLst>
          </p:nvPr>
        </p:nvGraphicFramePr>
        <p:xfrm>
          <a:off x="579915" y="594343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452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elle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dessin</a:t>
                      </a: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mot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prononcer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intéressant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facile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dessiner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chercher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petite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télévision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tante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radio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l’émission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3 - Écris en anglais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78" y="62134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tall, big (m)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3811" y="6208010"/>
            <a:ext cx="2981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programme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39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aunt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26142" y="5293961"/>
            <a:ext cx="2939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radio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tall, big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239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small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19728" y="4462868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television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small (m)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easy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3028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draw, drawing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22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look for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word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8" y="27658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pronounce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interesting (m)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78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have, having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2360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what?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278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drawing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 has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cat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 has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of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340FDC8A-5ECC-4480-955B-DD0466D6705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17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244111"/>
              </p:ext>
            </p:extLst>
          </p:nvPr>
        </p:nvGraphicFramePr>
        <p:xfrm>
          <a:off x="565779" y="594343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0388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7904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drawing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easy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interesting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draw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pronounce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short, small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tall, big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aunt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tall, big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short, small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programme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television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radio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4 - Écris en français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46060" y="62061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l’émission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45780" y="6213093"/>
            <a:ext cx="2393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télévision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tante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845857" y="5327072"/>
            <a:ext cx="2828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grand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70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petite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239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845856" y="4483641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petit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grande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chercher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887771" y="361727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dessiner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22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prononcer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facile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845856" y="277170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intéressant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mot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886271" y="1870988"/>
            <a:ext cx="2360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quoi 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chat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886269" y="10480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dessin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radio</a:t>
            </a: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EF6B1501-CF3F-419B-A26C-30CD63E4993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26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group of people in garment&#10;&#10;Description automatically generated with low confidence">
            <a:extLst>
              <a:ext uri="{FF2B5EF4-FFF2-40B4-BE49-F238E27FC236}">
                <a16:creationId xmlns:a16="http://schemas.microsoft.com/office/drawing/2014/main" id="{0BD86581-7AA9-4A2E-ACA1-65EF77FC3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04" y="783693"/>
            <a:ext cx="1541426" cy="1027617"/>
          </a:xfrm>
          <a:prstGeom prst="rect">
            <a:avLst/>
          </a:prstGeom>
        </p:spPr>
      </p:pic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6B1A359C-52D9-4C11-B819-84AF7735B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1" y="4870632"/>
            <a:ext cx="1346224" cy="1961492"/>
          </a:xfrm>
          <a:prstGeom prst="rect">
            <a:avLst/>
          </a:prstGeom>
        </p:spPr>
      </p:pic>
      <p:pic>
        <p:nvPicPr>
          <p:cNvPr id="8" name="Picture 7" descr="A picture containing person, group, people, crowd&#10;&#10;Description automatically generated">
            <a:extLst>
              <a:ext uri="{FF2B5EF4-FFF2-40B4-BE49-F238E27FC236}">
                <a16:creationId xmlns:a16="http://schemas.microsoft.com/office/drawing/2014/main" id="{79829802-C6DA-4D6F-A8A3-30C9938F0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03" y="5077451"/>
            <a:ext cx="1910856" cy="1274701"/>
          </a:xfrm>
          <a:prstGeom prst="rect">
            <a:avLst/>
          </a:prstGeom>
        </p:spPr>
      </p:pic>
      <p:pic>
        <p:nvPicPr>
          <p:cNvPr id="13" name="Picture 1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262969D4-44E6-4BBE-8E6E-69C7752F99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9"/>
          <a:stretch/>
        </p:blipFill>
        <p:spPr>
          <a:xfrm>
            <a:off x="124246" y="2563248"/>
            <a:ext cx="1618575" cy="2036753"/>
          </a:xfrm>
          <a:prstGeom prst="rect">
            <a:avLst/>
          </a:prstGeom>
        </p:spPr>
      </p:pic>
      <p:pic>
        <p:nvPicPr>
          <p:cNvPr id="6" name="Picture 5" descr="A picture containing sky, tree, outdoor, green&#10;&#10;Description automatically generated">
            <a:extLst>
              <a:ext uri="{FF2B5EF4-FFF2-40B4-BE49-F238E27FC236}">
                <a16:creationId xmlns:a16="http://schemas.microsoft.com/office/drawing/2014/main" id="{8E9BF485-B28B-47D4-8167-4E410117F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06" y="2756555"/>
            <a:ext cx="1592763" cy="150876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</a:t>
            </a:r>
            <a:endParaRPr lang="en-GB" sz="3200" dirty="0"/>
          </a:p>
        </p:txBody>
      </p:sp>
      <p:sp>
        <p:nvSpPr>
          <p:cNvPr id="12" name="CustomShape 3">
            <a:hlinkClick r:id="" action="ppaction://noaction">
              <a:snd r:embed="rId8" name="Ecris des phrases.wav"/>
            </a:hlinkClick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3034020" y="97107"/>
            <a:ext cx="33909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 des phrases.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itle 2">
            <a:extLst>
              <a:ext uri="{FF2B5EF4-FFF2-40B4-BE49-F238E27FC236}">
                <a16:creationId xmlns:a16="http://schemas.microsoft.com/office/drawing/2014/main" id="{97670127-691D-4BA6-AA9D-FD2AD7D4649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68" name="Picture 67" descr="Icon&#10;&#10;Description automatically generated">
            <a:extLst>
              <a:ext uri="{FF2B5EF4-FFF2-40B4-BE49-F238E27FC236}">
                <a16:creationId xmlns:a16="http://schemas.microsoft.com/office/drawing/2014/main" id="{B333A335-E6AB-4779-907F-A704A6B524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FF541522-A690-4F19-A485-8349B796F739}"/>
              </a:ext>
            </a:extLst>
          </p:cNvPr>
          <p:cNvSpPr/>
          <p:nvPr/>
        </p:nvSpPr>
        <p:spPr>
          <a:xfrm>
            <a:off x="1781311" y="1778899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chaise est grande.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6C5A847-F83F-4A19-894D-762F73723B85}"/>
              </a:ext>
            </a:extLst>
          </p:cNvPr>
          <p:cNvSpPr/>
          <p:nvPr/>
        </p:nvSpPr>
        <p:spPr>
          <a:xfrm>
            <a:off x="1781311" y="940079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chair ist big.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E3E08C-326B-4E42-A10B-CE5BD260CA31}"/>
              </a:ext>
            </a:extLst>
          </p:cNvPr>
          <p:cNvSpPr txBox="1"/>
          <p:nvPr/>
        </p:nvSpPr>
        <p:spPr>
          <a:xfrm>
            <a:off x="172737" y="780733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1C35346-6FF5-4C50-AAD2-20A7EE5C1A90}"/>
              </a:ext>
            </a:extLst>
          </p:cNvPr>
          <p:cNvSpPr/>
          <p:nvPr/>
        </p:nvSpPr>
        <p:spPr>
          <a:xfrm>
            <a:off x="1745161" y="3754721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personne est grande.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0827914-925B-4A61-B5D9-CE491A094E17}"/>
              </a:ext>
            </a:extLst>
          </p:cNvPr>
          <p:cNvSpPr/>
          <p:nvPr/>
        </p:nvSpPr>
        <p:spPr>
          <a:xfrm>
            <a:off x="1745161" y="2915901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person is tall.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574179-7523-4C64-9C0B-39304102BA18}"/>
              </a:ext>
            </a:extLst>
          </p:cNvPr>
          <p:cNvSpPr txBox="1"/>
          <p:nvPr/>
        </p:nvSpPr>
        <p:spPr>
          <a:xfrm>
            <a:off x="123171" y="2566803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F4CFFD3-021F-4D7D-B259-A020DB017EB9}"/>
              </a:ext>
            </a:extLst>
          </p:cNvPr>
          <p:cNvSpPr/>
          <p:nvPr/>
        </p:nvSpPr>
        <p:spPr>
          <a:xfrm>
            <a:off x="1781311" y="5890741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L’affiche est petite.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26F20B4-F1C3-44C5-9948-23F5854B289D}"/>
              </a:ext>
            </a:extLst>
          </p:cNvPr>
          <p:cNvSpPr/>
          <p:nvPr/>
        </p:nvSpPr>
        <p:spPr>
          <a:xfrm>
            <a:off x="1781311" y="5051921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poster is small.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524E4EF-F562-4FD6-A600-AA81AD3A6042}"/>
              </a:ext>
            </a:extLst>
          </p:cNvPr>
          <p:cNvSpPr txBox="1"/>
          <p:nvPr/>
        </p:nvSpPr>
        <p:spPr>
          <a:xfrm>
            <a:off x="123171" y="4872262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9B1DACD-3EC0-48CC-B732-4AA90039E358}"/>
              </a:ext>
            </a:extLst>
          </p:cNvPr>
          <p:cNvSpPr/>
          <p:nvPr/>
        </p:nvSpPr>
        <p:spPr>
          <a:xfrm>
            <a:off x="7666659" y="1773047"/>
            <a:ext cx="353533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professeur est petit.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7F58E4A-F7AB-4538-AA38-AA38782F4119}"/>
              </a:ext>
            </a:extLst>
          </p:cNvPr>
          <p:cNvSpPr/>
          <p:nvPr/>
        </p:nvSpPr>
        <p:spPr>
          <a:xfrm>
            <a:off x="7666659" y="934227"/>
            <a:ext cx="353533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teacher is short.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539F613-0E8E-468C-8E24-EB70FB0F9917}"/>
              </a:ext>
            </a:extLst>
          </p:cNvPr>
          <p:cNvSpPr txBox="1"/>
          <p:nvPr/>
        </p:nvSpPr>
        <p:spPr>
          <a:xfrm>
            <a:off x="5955971" y="780733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63FBCF2-E6EE-4A1C-80CA-E2B7C56C695B}"/>
              </a:ext>
            </a:extLst>
          </p:cNvPr>
          <p:cNvSpPr/>
          <p:nvPr/>
        </p:nvSpPr>
        <p:spPr>
          <a:xfrm>
            <a:off x="7630509" y="3748869"/>
            <a:ext cx="353533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L’animal est grand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DBB8BEB-82ED-4A54-90F3-429545148982}"/>
              </a:ext>
            </a:extLst>
          </p:cNvPr>
          <p:cNvSpPr/>
          <p:nvPr/>
        </p:nvSpPr>
        <p:spPr>
          <a:xfrm>
            <a:off x="7630509" y="2910049"/>
            <a:ext cx="353533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animal is big.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E5EC1F7-3D75-4BFA-8DB6-6A474B26C172}"/>
              </a:ext>
            </a:extLst>
          </p:cNvPr>
          <p:cNvSpPr txBox="1"/>
          <p:nvPr/>
        </p:nvSpPr>
        <p:spPr>
          <a:xfrm>
            <a:off x="6039794" y="2756555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1379EC3-BC32-4774-9282-2CDC57EFB631}"/>
              </a:ext>
            </a:extLst>
          </p:cNvPr>
          <p:cNvSpPr/>
          <p:nvPr/>
        </p:nvSpPr>
        <p:spPr>
          <a:xfrm>
            <a:off x="7666659" y="5884889"/>
            <a:ext cx="370192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carnaval</a:t>
            </a:r>
            <a:r>
              <a:rPr kumimoji="0" lang="es-ES_tradnl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est grand.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841A1E3-06C0-4062-B6D3-B5C5E071BD20}"/>
              </a:ext>
            </a:extLst>
          </p:cNvPr>
          <p:cNvSpPr/>
          <p:nvPr/>
        </p:nvSpPr>
        <p:spPr>
          <a:xfrm>
            <a:off x="7666659" y="5046069"/>
            <a:ext cx="353533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carnival is big.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3083B86-7EFD-406F-8E1C-625EA1ECBE6F}"/>
              </a:ext>
            </a:extLst>
          </p:cNvPr>
          <p:cNvSpPr txBox="1"/>
          <p:nvPr/>
        </p:nvSpPr>
        <p:spPr>
          <a:xfrm>
            <a:off x="5755803" y="5077451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2" name="Google Shape;119;p1">
            <a:extLst>
              <a:ext uri="{FF2B5EF4-FFF2-40B4-BE49-F238E27FC236}">
                <a16:creationId xmlns:a16="http://schemas.microsoft.com/office/drawing/2014/main" id="{36801E48-35F6-4A58-B032-1F66B664766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8D44BE0-1529-4379-8E68-C166937CCE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93" y="932027"/>
            <a:ext cx="697504" cy="129895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35C1CE2-063D-4B4F-B633-7D888EA5081D}"/>
              </a:ext>
            </a:extLst>
          </p:cNvPr>
          <p:cNvSpPr txBox="1"/>
          <p:nvPr/>
        </p:nvSpPr>
        <p:spPr>
          <a:xfrm>
            <a:off x="7628169" y="78732"/>
            <a:ext cx="333314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la </a:t>
            </a:r>
            <a:r>
              <a:rPr lang="en-GB" sz="2000" dirty="0" err="1">
                <a:latin typeface="Century Gothic" panose="020B0502020202020204" pitchFamily="34" charset="0"/>
              </a:rPr>
              <a:t>personne</a:t>
            </a:r>
            <a:r>
              <a:rPr lang="en-GB" sz="2000" dirty="0">
                <a:latin typeface="Century Gothic" panose="020B0502020202020204" pitchFamily="34" charset="0"/>
              </a:rPr>
              <a:t> = the person</a:t>
            </a:r>
          </a:p>
        </p:txBody>
      </p:sp>
    </p:spTree>
    <p:extLst>
      <p:ext uri="{BB962C8B-B14F-4D97-AF65-F5344CB8AC3E}">
        <p14:creationId xmlns:p14="http://schemas.microsoft.com/office/powerpoint/2010/main" val="98428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2" grpId="0" animBg="1"/>
      <p:bldP spid="76" grpId="0" animBg="1"/>
      <p:bldP spid="80" grpId="0" animBg="1"/>
      <p:bldP spid="84" grpId="0" animBg="1"/>
      <p:bldP spid="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 en anglais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E05043ED-C282-4F0A-81D9-8620A0D33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51440"/>
              </p:ext>
            </p:extLst>
          </p:nvPr>
        </p:nvGraphicFramePr>
        <p:xfrm>
          <a:off x="579915" y="594343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452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dessin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mot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prononcer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intéressant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facile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dessiner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chercher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petite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télévision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tante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radio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B6410D41-ABCD-4310-AD80-1B4C30F03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CB167013-9377-4D91-9838-1FA162F57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BD8479-0DD8-4614-8F1A-221572C88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44D4D45-6E4C-4CAF-903C-077262CF5F6B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4E027A-7E46-4137-ADC2-CC1029C8DD58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F57775-62D4-44CD-8AEA-D21B112131BA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604166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 en français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2188BE78-78CC-4155-859B-394311940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537744"/>
              </p:ext>
            </p:extLst>
          </p:nvPr>
        </p:nvGraphicFramePr>
        <p:xfrm>
          <a:off x="565779" y="594343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0388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7904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drawing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easy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interesting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pronounce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short, small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tall, big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tall, big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short, small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programme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television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radio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03B0284-9AE5-446D-8DAF-E3E4C57E9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DEA02CE-1922-402E-9D27-5318EA685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9B8D27-C8EC-4FEE-A159-0D3AD9AC9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0D07A6B-CC8E-4084-A4AA-B08922719AD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C73F9E-A763-4AA2-8366-25E21223BA5B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EC71CF-6D7C-4374-AD4D-4F21D86023C3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0779074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1998</Words>
  <Application>Microsoft Office PowerPoint</Application>
  <PresentationFormat>Widescreen</PresentationFormat>
  <Paragraphs>356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Tw Cen MT</vt:lpstr>
      <vt:lpstr>Wingdings</vt:lpstr>
      <vt:lpstr>1_Office Theme</vt:lpstr>
      <vt:lpstr>2_Office Theme</vt:lpstr>
      <vt:lpstr>Describing me and others </vt:lpstr>
      <vt:lpstr>prononcer</vt:lpstr>
      <vt:lpstr>Follow up 1: </vt:lpstr>
      <vt:lpstr>Follow up 2</vt:lpstr>
      <vt:lpstr>vocabulaire</vt:lpstr>
      <vt:lpstr>vocabulaire</vt:lpstr>
      <vt:lpstr>Follow up 5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Tom Dawes</cp:lastModifiedBy>
  <cp:revision>74</cp:revision>
  <dcterms:created xsi:type="dcterms:W3CDTF">2021-06-12T06:20:35Z</dcterms:created>
  <dcterms:modified xsi:type="dcterms:W3CDTF">2023-01-30T19:28:40Z</dcterms:modified>
</cp:coreProperties>
</file>