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</p:sldMasterIdLst>
  <p:notesMasterIdLst>
    <p:notesMasterId r:id="rId22"/>
  </p:notesMasterIdLst>
  <p:sldIdLst>
    <p:sldId id="256" r:id="rId2"/>
    <p:sldId id="567" r:id="rId3"/>
    <p:sldId id="568" r:id="rId4"/>
    <p:sldId id="569" r:id="rId5"/>
    <p:sldId id="570" r:id="rId6"/>
    <p:sldId id="571" r:id="rId7"/>
    <p:sldId id="572" r:id="rId8"/>
    <p:sldId id="573" r:id="rId9"/>
    <p:sldId id="574" r:id="rId10"/>
    <p:sldId id="575" r:id="rId11"/>
    <p:sldId id="509" r:id="rId12"/>
    <p:sldId id="576" r:id="rId13"/>
    <p:sldId id="577" r:id="rId14"/>
    <p:sldId id="578" r:id="rId15"/>
    <p:sldId id="579" r:id="rId16"/>
    <p:sldId id="580" r:id="rId17"/>
    <p:sldId id="581" r:id="rId18"/>
    <p:sldId id="582" r:id="rId19"/>
    <p:sldId id="583" r:id="rId20"/>
    <p:sldId id="58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4E7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1145D6B-5DAF-4293-8E65-971A066EB564}" v="22" dt="2023-03-02T10:48:24.3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55112" autoAdjust="0"/>
  </p:normalViewPr>
  <p:slideViewPr>
    <p:cSldViewPr snapToGrid="0">
      <p:cViewPr varScale="1">
        <p:scale>
          <a:sx n="63" d="100"/>
          <a:sy n="63" d="100"/>
        </p:scale>
        <p:origin x="237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8A7EE-902B-453D-BFFD-1D9B00542736}" type="datetimeFigureOut">
              <a:rPr lang="en-GB" smtClean="0"/>
              <a:t>02/03/2023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9AF3E6-4D5A-4BDE-9512-B80FC379B7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6449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6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</a:t>
            </a:r>
          </a:p>
          <a:p>
            <a:pPr marL="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available under a Creative Commons license, no attribution required.</a:t>
            </a:r>
            <a:endParaRPr lang="en-GB" sz="16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endParaRPr lang="en-GB" sz="14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400" b="0" strike="noStrike" spc="-1" dirty="0">
                <a:latin typeface="Arial"/>
              </a:rPr>
              <a:t>This lesson (and week 11’s lesson) contains assessments to check progress in language learnt </a:t>
            </a:r>
            <a:r>
              <a:rPr lang="en-GB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 weeks 1-23 of the course.</a:t>
            </a:r>
            <a:br>
              <a:rPr lang="en-GB" sz="1400" b="0" strike="noStrike" spc="-1" dirty="0">
                <a:latin typeface="Arial"/>
              </a:rPr>
            </a:br>
            <a:endParaRPr lang="en-GB" sz="14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4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 introduced and formally re-visited those words.  </a:t>
            </a: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6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practise written production of previously taught grammar features.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Pupils could write the answers only (or they could fill in if they have printed assessment sheets).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1755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20-25 minutes (all assessment slides)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aural comprehension of vocabulary taught in weeks 1-23 of the course.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1. Click the audio buttons to play each item. (The words are recorded twice with a pause to allow pupils to process the information).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2. Pupils can either write 1C, etc.. or if they have the assessment on a print out they can put a X in the correct box.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3. Note that the first item can be completed, with support from the teacher, as an example. 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It is NOT included in the overall total marks.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3. After items 1-4, continue to the next slide to complete the remainder of the task.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Transcript: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main ….. 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main</a:t>
            </a: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voici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voici</a:t>
            </a: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s-ES_tradnl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à... 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s-ES_tradnl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souvent….. 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souvent</a:t>
            </a: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dehors…dehors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avec…avec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 des…des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19840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latin typeface="Arial"/>
              </a:rPr>
              <a:t>[2/2]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Transcript: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main ….. 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main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voici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voici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s-ES_tradnl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à... 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s-ES_tradnl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souvent…..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souvent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dehors…dehors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avec…avec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 des…des</a:t>
            </a: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25571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1. Click the audio buttons to play each item. (The words are recorded twice with a pause to allow pupils to process the information).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2. Pupils can either write 1C, etc.. or if they have the assessment on a print out they can put a X in the correct box.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3. When complete, continue to the reading.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Transcript: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petit…petit</a:t>
            </a:r>
            <a:endParaRPr lang="en-GB" sz="1800" dirty="0">
              <a:solidFill>
                <a:srgbClr val="1F4E7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musée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musée</a:t>
            </a:r>
            <a:endParaRPr lang="en-GB" sz="1800" dirty="0">
              <a:solidFill>
                <a:srgbClr val="1F4E7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grand-</a:t>
            </a: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mère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…grand-</a:t>
            </a: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mère</a:t>
            </a:r>
            <a:endParaRPr lang="en-GB" sz="1800" dirty="0">
              <a:solidFill>
                <a:srgbClr val="1F4E7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français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français</a:t>
            </a:r>
            <a:endParaRPr lang="en-GB" sz="1800" dirty="0">
              <a:solidFill>
                <a:srgbClr val="1F4E7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sept…sept</a:t>
            </a:r>
            <a:endParaRPr lang="en-GB" sz="1800" dirty="0">
              <a:solidFill>
                <a:srgbClr val="1F4E7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26520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recall of previously taught vocabulary.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could write 1 – 10 and the individual English word meanings (or they could fill in if they have printed assessment sheets).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60017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recall of previously taught vocabulary.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could write 1 A etc (or they could fill in if they have printed assessment sheets).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85603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One point per word: total = 19 points for this task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practise written production of previously taught vocabulary.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Pupils could write 1 – 10 and the individual English word meanings (or they could fill in if they have printed assessment sheets).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12501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understanding of previously taught grammar features.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could write 1 – 6 and the correct English pronoun (or they could fill in if they have printed assessment sheets).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9201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understanding of previously taught grammar features.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could write the answers only (or they could fill in if they have printed assessment sheets).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90848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20-25 minutes (all assessment slides)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aural comprehension of vocabulary taught in weeks 1-23 of the course.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1. Click the audio buttons to play each item. (The words are recorded twice with a pause to allow pupils to process the information).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2. Pupils can either write 1C, etc.. or if they have the assessment on a print out they can put a X in the correct box.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3. Note that the first item can be completed, with support from the teacher, as an example. 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It is NOT included in the overall total marks.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3. After items 1-4, continue to the next slide to complete the remainder of the task.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Transcript: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main ….. 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main</a:t>
            </a: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voici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voici</a:t>
            </a: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s-ES_tradnl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à... 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s-ES_tradnl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souvent….. 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souvent</a:t>
            </a: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dehors…dehors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avec…avec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 des…des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Total marks available (Vocabulary + Grammar):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68</a:t>
            </a:r>
            <a:b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practise written production of previously taught grammar features.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Pupils could write the answers only (or they could fill in if they have printed assessment sheets).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7386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latin typeface="Arial"/>
              </a:rPr>
              <a:t>[2/2]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Transcript: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main ….. 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main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voici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voici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s-ES_tradnl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à... 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s-ES_tradnl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souvent…..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souvent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dehors…dehors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avec…avec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 des…des</a:t>
            </a: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63630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1. Click the audio buttons to play each item. (The words are recorded twice with a pause to allow pupils to process the information).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2. Pupils can either write 1C, etc.. or if they have the assessment on a print out they can put a X in the correct box.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3. When complete, continue to the reading.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Transcript: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petit…petit</a:t>
            </a:r>
            <a:endParaRPr lang="en-GB" sz="1800" dirty="0">
              <a:solidFill>
                <a:srgbClr val="1F4E7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musée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musée</a:t>
            </a:r>
            <a:endParaRPr lang="en-GB" sz="1800" dirty="0">
              <a:solidFill>
                <a:srgbClr val="1F4E7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grand-</a:t>
            </a: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mère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…grand-</a:t>
            </a: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mère</a:t>
            </a:r>
            <a:endParaRPr lang="en-GB" sz="1800" dirty="0">
              <a:solidFill>
                <a:srgbClr val="1F4E7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français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français</a:t>
            </a:r>
            <a:endParaRPr lang="en-GB" sz="1800" dirty="0">
              <a:solidFill>
                <a:srgbClr val="1F4E7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sept…sept</a:t>
            </a:r>
            <a:endParaRPr lang="en-GB" sz="1800" dirty="0">
              <a:solidFill>
                <a:srgbClr val="1F4E7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54187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recall of previously taught vocabulary.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could write 1 – 10 and the individual English word meanings (or they could fill in if they have printed assessment sheets).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15897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recall of previously taught vocabulary.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could write 1 A etc (or they could fill in if they have printed assessment sheets).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47465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practise written production of previously taught vocabulary.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Pupils could write 1 – 10 and the individual English word meanings (or they could fill in if they have printed assessment sheets).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1755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understanding of previously taught grammar features.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could write 1 – 6 and the correct English pronoun (or they could fill in if they have printed assessment sheets).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38864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understanding of previously taught grammar features.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could write the answers only (or they could fill in if they have printed assessment sheets).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3053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6867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361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30030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8676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6465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311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352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5849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5450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7366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978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9154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3326481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.png"/><Relationship Id="rId7" Type="http://schemas.openxmlformats.org/officeDocument/2006/relationships/audio" Target="../media/audio4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10" Type="http://schemas.openxmlformats.org/officeDocument/2006/relationships/image" Target="../media/image8.svg"/><Relationship Id="rId4" Type="http://schemas.openxmlformats.org/officeDocument/2006/relationships/audio" Target="../media/audio1.wav"/><Relationship Id="rId9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7.wav"/><Relationship Id="rId5" Type="http://schemas.openxmlformats.org/officeDocument/2006/relationships/audio" Target="../media/audio6.wav"/><Relationship Id="rId4" Type="http://schemas.openxmlformats.org/officeDocument/2006/relationships/audio" Target="../media/audio5.wav"/><Relationship Id="rId9" Type="http://schemas.openxmlformats.org/officeDocument/2006/relationships/image" Target="../media/image8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.wav"/><Relationship Id="rId3" Type="http://schemas.openxmlformats.org/officeDocument/2006/relationships/image" Target="../media/image3.png"/><Relationship Id="rId7" Type="http://schemas.openxmlformats.org/officeDocument/2006/relationships/audio" Target="../media/audio1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0.wav"/><Relationship Id="rId11" Type="http://schemas.openxmlformats.org/officeDocument/2006/relationships/image" Target="../media/image8.svg"/><Relationship Id="rId5" Type="http://schemas.openxmlformats.org/officeDocument/2006/relationships/audio" Target="../media/audio9.wav"/><Relationship Id="rId10" Type="http://schemas.openxmlformats.org/officeDocument/2006/relationships/image" Target="../media/image7.png"/><Relationship Id="rId4" Type="http://schemas.openxmlformats.org/officeDocument/2006/relationships/audio" Target="../media/audio8.wav"/><Relationship Id="rId9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.png"/><Relationship Id="rId7" Type="http://schemas.openxmlformats.org/officeDocument/2006/relationships/audio" Target="../media/audio4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7.wav"/><Relationship Id="rId5" Type="http://schemas.openxmlformats.org/officeDocument/2006/relationships/audio" Target="../media/audio6.wav"/><Relationship Id="rId4" Type="http://schemas.openxmlformats.org/officeDocument/2006/relationships/audio" Target="../media/audio5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.wav"/><Relationship Id="rId3" Type="http://schemas.openxmlformats.org/officeDocument/2006/relationships/image" Target="../media/image3.png"/><Relationship Id="rId7" Type="http://schemas.openxmlformats.org/officeDocument/2006/relationships/audio" Target="../media/audio1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0.wav"/><Relationship Id="rId5" Type="http://schemas.openxmlformats.org/officeDocument/2006/relationships/audio" Target="../media/audio9.wav"/><Relationship Id="rId4" Type="http://schemas.openxmlformats.org/officeDocument/2006/relationships/audio" Target="../media/audio8.wav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stomShape 1">
            <a:extLst>
              <a:ext uri="{FF2B5EF4-FFF2-40B4-BE49-F238E27FC236}">
                <a16:creationId xmlns:a16="http://schemas.microsoft.com/office/drawing/2014/main" id="{3A2C2736-0132-4577-8FC6-315E15541256}"/>
              </a:ext>
            </a:extLst>
          </p:cNvPr>
          <p:cNvSpPr/>
          <p:nvPr/>
        </p:nvSpPr>
        <p:spPr>
          <a:xfrm>
            <a:off x="0" y="9236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" name="CustomShape 2"/>
          <p:cNvSpPr/>
          <p:nvPr/>
        </p:nvSpPr>
        <p:spPr>
          <a:xfrm>
            <a:off x="6368040" y="4552560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jaune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-16427" y="5523291"/>
            <a:ext cx="4383093" cy="58374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What do I know now?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r-FR" sz="2400" b="1" spc="-1" dirty="0">
                <a:solidFill>
                  <a:srgbClr val="E7E6E6">
                    <a:lumMod val="10000"/>
                  </a:srgbClr>
                </a:solidFill>
                <a:latin typeface="Century Gothic" panose="020B0502020202020204" pitchFamily="34" charset="0"/>
                <a:sym typeface="Arial"/>
              </a:rPr>
              <a:t>Vocabulary and grammar quiz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4902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</a:rPr>
              <a:t>Saying how many and describing things</a:t>
            </a:r>
            <a:endParaRPr lang="en-GB" sz="40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0" name="Picture 9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8BDFFAE7-0C45-4A30-878F-996539E2D9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116" y="426354"/>
            <a:ext cx="5084505" cy="4359018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F6DDD41D-C68A-44B7-A89E-5E0935E62EAE}"/>
              </a:ext>
            </a:extLst>
          </p:cNvPr>
          <p:cNvSpPr/>
          <p:nvPr/>
        </p:nvSpPr>
        <p:spPr>
          <a:xfrm>
            <a:off x="0" y="1976160"/>
            <a:ext cx="4307193" cy="3276947"/>
          </a:xfrm>
          <a:prstGeom prst="ellipse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48A6C44-922E-4A7F-B1BF-7E8E67491F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748" y="2239339"/>
            <a:ext cx="2257103" cy="27505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143" y="1135676"/>
            <a:ext cx="781120" cy="374973"/>
          </a:xfrm>
          <a:solidFill>
            <a:schemeClr val="accent3">
              <a:lumMod val="75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écrire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04AD4C50-16E6-4006-B948-C855718CB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406" y="5616"/>
            <a:ext cx="1126594" cy="1130060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8CD41169-4CD1-4D8B-AC13-5244F25157F2}"/>
              </a:ext>
            </a:extLst>
          </p:cNvPr>
          <p:cNvSpPr/>
          <p:nvPr/>
        </p:nvSpPr>
        <p:spPr>
          <a:xfrm>
            <a:off x="1278967" y="103941"/>
            <a:ext cx="1622560" cy="455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Grammar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2E74B5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54F214D2-D906-467F-9EF7-71F792C13871}"/>
              </a:ext>
            </a:extLst>
          </p:cNvPr>
          <p:cNvSpPr/>
          <p:nvPr/>
        </p:nvSpPr>
        <p:spPr>
          <a:xfrm>
            <a:off x="298065" y="1701177"/>
            <a:ext cx="5138459" cy="3543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Write the French word for ‘a’.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_______   message (m)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_______   carte (f)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D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Write the French word for ‘the’.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_______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réponse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(f)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_______  crayon (m)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_______  affiche (f)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8E3BA3-60BD-4A1D-B1FE-8B8983E58A8C}"/>
              </a:ext>
            </a:extLst>
          </p:cNvPr>
          <p:cNvSpPr txBox="1"/>
          <p:nvPr/>
        </p:nvSpPr>
        <p:spPr>
          <a:xfrm>
            <a:off x="7323463" y="6457890"/>
            <a:ext cx="60978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Total marks available (Grammar): 21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61B86D7B-0F0F-469B-8BAF-E8D6F18841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76" y="66489"/>
            <a:ext cx="1109444" cy="118045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A368168-88FA-4EE3-99BD-DC5A0F023381}"/>
              </a:ext>
            </a:extLst>
          </p:cNvPr>
          <p:cNvSpPr/>
          <p:nvPr/>
        </p:nvSpPr>
        <p:spPr>
          <a:xfrm>
            <a:off x="5436525" y="1510649"/>
            <a:ext cx="6755476" cy="4040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E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Write the French word for ‘your’.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_______  voyage (m)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_______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télévision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(f)</a:t>
            </a:r>
          </a:p>
          <a:p>
            <a:pPr marR="0" lvl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Write the French for the English given in brackets.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 Tu ________ la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visite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organise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Il   ________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question. (ask)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 Je ________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l’université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(visit)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 Tu ________ le sport ? (like)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8478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stomShape 1">
            <a:extLst>
              <a:ext uri="{FF2B5EF4-FFF2-40B4-BE49-F238E27FC236}">
                <a16:creationId xmlns:a16="http://schemas.microsoft.com/office/drawing/2014/main" id="{74503C82-F7B5-47BE-BCB4-4259B7700981}"/>
              </a:ext>
            </a:extLst>
          </p:cNvPr>
          <p:cNvSpPr/>
          <p:nvPr/>
        </p:nvSpPr>
        <p:spPr>
          <a:xfrm>
            <a:off x="0" y="9236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1" name="CustomShape 2"/>
          <p:cNvSpPr/>
          <p:nvPr/>
        </p:nvSpPr>
        <p:spPr>
          <a:xfrm>
            <a:off x="5254920" y="4998600"/>
            <a:ext cx="59544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jaune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r>
              <a:rPr lang="en-GB" sz="6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Au revoir !</a:t>
            </a:r>
          </a:p>
        </p:txBody>
      </p:sp>
      <p:pic>
        <p:nvPicPr>
          <p:cNvPr id="10" name="Picture 9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17C22E2F-CBD6-4D67-8E52-6985005A9A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867" y="382879"/>
            <a:ext cx="5084505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82676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2C55AC-9D50-4E2F-81EE-FB64B2B92DDF}"/>
              </a:ext>
            </a:extLst>
          </p:cNvPr>
          <p:cNvSpPr/>
          <p:nvPr/>
        </p:nvSpPr>
        <p:spPr>
          <a:xfrm>
            <a:off x="364292" y="1484655"/>
            <a:ext cx="10916920" cy="760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 For each question, 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ut a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cross (x)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under the English meaning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that matches what you hear.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You will hear each French word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twice.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Choose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one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correct answer only.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A50414B-E2A5-43FF-808A-20C6D1ABE81B}"/>
              </a:ext>
            </a:extLst>
          </p:cNvPr>
          <p:cNvGraphicFramePr>
            <a:graphicFrameLocks noGrp="1"/>
          </p:cNvGraphicFramePr>
          <p:nvPr/>
        </p:nvGraphicFramePr>
        <p:xfrm>
          <a:off x="430968" y="2205745"/>
          <a:ext cx="10410584" cy="4087527"/>
        </p:xfrm>
        <a:graphic>
          <a:graphicData uri="http://schemas.openxmlformats.org/drawingml/2006/table">
            <a:tbl>
              <a:tblPr firstRow="1" firstCol="1" bandRow="1"/>
              <a:tblGrid>
                <a:gridCol w="809384">
                  <a:extLst>
                    <a:ext uri="{9D8B030D-6E8A-4147-A177-3AD203B41FA5}">
                      <a16:colId xmlns:a16="http://schemas.microsoft.com/office/drawing/2014/main" val="137894406"/>
                    </a:ext>
                  </a:extLst>
                </a:gridCol>
                <a:gridCol w="3254088">
                  <a:extLst>
                    <a:ext uri="{9D8B030D-6E8A-4147-A177-3AD203B41FA5}">
                      <a16:colId xmlns:a16="http://schemas.microsoft.com/office/drawing/2014/main" val="3647508583"/>
                    </a:ext>
                  </a:extLst>
                </a:gridCol>
                <a:gridCol w="2056052">
                  <a:extLst>
                    <a:ext uri="{9D8B030D-6E8A-4147-A177-3AD203B41FA5}">
                      <a16:colId xmlns:a16="http://schemas.microsoft.com/office/drawing/2014/main" val="3884416310"/>
                    </a:ext>
                  </a:extLst>
                </a:gridCol>
                <a:gridCol w="2145530">
                  <a:extLst>
                    <a:ext uri="{9D8B030D-6E8A-4147-A177-3AD203B41FA5}">
                      <a16:colId xmlns:a16="http://schemas.microsoft.com/office/drawing/2014/main" val="693948223"/>
                    </a:ext>
                  </a:extLst>
                </a:gridCol>
                <a:gridCol w="2145530">
                  <a:extLst>
                    <a:ext uri="{9D8B030D-6E8A-4147-A177-3AD203B41FA5}">
                      <a16:colId xmlns:a16="http://schemas.microsoft.com/office/drawing/2014/main" val="3748061534"/>
                    </a:ext>
                  </a:extLst>
                </a:gridCol>
              </a:tblGrid>
              <a:tr h="22497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D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366268"/>
                  </a:ext>
                </a:extLst>
              </a:tr>
              <a:tr h="224979">
                <a:tc row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1.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big, tall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head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hand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but</a:t>
                      </a:r>
                    </a:p>
                  </a:txBody>
                  <a:tcPr marL="68357" marR="683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503231"/>
                  </a:ext>
                </a:extLst>
              </a:tr>
              <a:tr h="48758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2313098"/>
                  </a:ext>
                </a:extLst>
              </a:tr>
              <a:tr h="468769">
                <a:tc row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2.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There is, are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He has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Here is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to arrive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1988080"/>
                  </a:ext>
                </a:extLst>
              </a:tr>
              <a:tr h="31740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9077137"/>
                  </a:ext>
                </a:extLst>
              </a:tr>
              <a:tr h="468769">
                <a:tc row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3.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of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some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to, at, on, in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your 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9430560"/>
                  </a:ext>
                </a:extLst>
              </a:tr>
              <a:tr h="31740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7309750"/>
                  </a:ext>
                </a:extLst>
              </a:tr>
              <a:tr h="468769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4.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foot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often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mouth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journey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7539429"/>
                  </a:ext>
                </a:extLst>
              </a:tr>
              <a:tr h="31740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686807"/>
                  </a:ext>
                </a:extLst>
              </a:tr>
            </a:tbl>
          </a:graphicData>
        </a:graphic>
      </p:graphicFrame>
      <p:sp>
        <p:nvSpPr>
          <p:cNvPr id="6" name="Rectangle 2">
            <a:extLst>
              <a:ext uri="{FF2B5EF4-FFF2-40B4-BE49-F238E27FC236}">
                <a16:creationId xmlns:a16="http://schemas.microsoft.com/office/drawing/2014/main" id="{C63C01BA-F4BE-4E35-9C67-929915A751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51A1B0-3E7F-4A6D-A602-8D42A1A58729}"/>
              </a:ext>
            </a:extLst>
          </p:cNvPr>
          <p:cNvSpPr/>
          <p:nvPr/>
        </p:nvSpPr>
        <p:spPr>
          <a:xfrm>
            <a:off x="1239520" y="237630"/>
            <a:ext cx="9855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Torion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is from another planet. They like earth and speaking French but often forget word meanings, spellings and things like gender and verb forms. Help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Torion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by answering the questions in this quiz. 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4" name="Rectangle 13">
            <a:hlinkClick r:id="" action="ppaction://noaction">
              <a:snd r:embed="rId4" name="JT2W10 S2_1.wav"/>
            </a:hlinkClick>
            <a:extLst>
              <a:ext uri="{FF2B5EF4-FFF2-40B4-BE49-F238E27FC236}">
                <a16:creationId xmlns:a16="http://schemas.microsoft.com/office/drawing/2014/main" id="{8A997B6E-5985-435D-8A7D-13BDF475D415}"/>
              </a:ext>
            </a:extLst>
          </p:cNvPr>
          <p:cNvSpPr/>
          <p:nvPr/>
        </p:nvSpPr>
        <p:spPr>
          <a:xfrm>
            <a:off x="553966" y="2757287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15" name="Rectangle 14">
            <a:hlinkClick r:id="" action="ppaction://noaction">
              <a:snd r:embed="rId5" name="JT2W10 S2_2.wav"/>
            </a:hlinkClick>
            <a:extLst>
              <a:ext uri="{FF2B5EF4-FFF2-40B4-BE49-F238E27FC236}">
                <a16:creationId xmlns:a16="http://schemas.microsoft.com/office/drawing/2014/main" id="{F4615312-C611-4356-A0C5-6FE99D0344A2}"/>
              </a:ext>
            </a:extLst>
          </p:cNvPr>
          <p:cNvSpPr/>
          <p:nvPr/>
        </p:nvSpPr>
        <p:spPr>
          <a:xfrm>
            <a:off x="553965" y="3630708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16" name="Rectangle 15">
            <a:hlinkClick r:id="" action="ppaction://noaction">
              <a:snd r:embed="rId6" name="JT2W10 S2_3.wav"/>
            </a:hlinkClick>
            <a:extLst>
              <a:ext uri="{FF2B5EF4-FFF2-40B4-BE49-F238E27FC236}">
                <a16:creationId xmlns:a16="http://schemas.microsoft.com/office/drawing/2014/main" id="{01CC2E26-13CF-4F85-819C-F4E7E8906553}"/>
              </a:ext>
            </a:extLst>
          </p:cNvPr>
          <p:cNvSpPr/>
          <p:nvPr/>
        </p:nvSpPr>
        <p:spPr>
          <a:xfrm>
            <a:off x="553965" y="4639905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17" name="Rectangle 16">
            <a:hlinkClick r:id="" action="ppaction://noaction">
              <a:snd r:embed="rId7" name="JT2W10 S2_4.wav"/>
            </a:hlinkClick>
            <a:extLst>
              <a:ext uri="{FF2B5EF4-FFF2-40B4-BE49-F238E27FC236}">
                <a16:creationId xmlns:a16="http://schemas.microsoft.com/office/drawing/2014/main" id="{38586378-39B8-4178-BE89-C951F6DBEA88}"/>
              </a:ext>
            </a:extLst>
          </p:cNvPr>
          <p:cNvSpPr/>
          <p:nvPr/>
        </p:nvSpPr>
        <p:spPr>
          <a:xfrm>
            <a:off x="555865" y="5551577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4</a:t>
            </a: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06956A02-AC42-4395-9E6B-CD086EE597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76" y="66489"/>
            <a:ext cx="1109444" cy="1180456"/>
          </a:xfrm>
          <a:prstGeom prst="rect">
            <a:avLst/>
          </a:prstGeom>
        </p:spPr>
      </p:pic>
      <p:pic>
        <p:nvPicPr>
          <p:cNvPr id="19" name="Graphic 18" descr="Close">
            <a:extLst>
              <a:ext uri="{FF2B5EF4-FFF2-40B4-BE49-F238E27FC236}">
                <a16:creationId xmlns:a16="http://schemas.microsoft.com/office/drawing/2014/main" id="{0A67E883-84CC-4F60-BE0A-036D66E464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494995" y="3024551"/>
            <a:ext cx="259625" cy="259625"/>
          </a:xfrm>
          <a:prstGeom prst="rect">
            <a:avLst/>
          </a:prstGeom>
        </p:spPr>
      </p:pic>
      <p:pic>
        <p:nvPicPr>
          <p:cNvPr id="20" name="Graphic 19" descr="Close">
            <a:extLst>
              <a:ext uri="{FF2B5EF4-FFF2-40B4-BE49-F238E27FC236}">
                <a16:creationId xmlns:a16="http://schemas.microsoft.com/office/drawing/2014/main" id="{4B4BAB43-426A-4610-8F04-0B1A704B63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494994" y="4139575"/>
            <a:ext cx="259625" cy="259625"/>
          </a:xfrm>
          <a:prstGeom prst="rect">
            <a:avLst/>
          </a:prstGeom>
        </p:spPr>
      </p:pic>
      <p:pic>
        <p:nvPicPr>
          <p:cNvPr id="21" name="Graphic 20" descr="Close">
            <a:extLst>
              <a:ext uri="{FF2B5EF4-FFF2-40B4-BE49-F238E27FC236}">
                <a16:creationId xmlns:a16="http://schemas.microsoft.com/office/drawing/2014/main" id="{36674556-9E0A-4FCF-A918-236B6B8672C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494994" y="5058518"/>
            <a:ext cx="259625" cy="259625"/>
          </a:xfrm>
          <a:prstGeom prst="rect">
            <a:avLst/>
          </a:prstGeom>
        </p:spPr>
      </p:pic>
      <p:pic>
        <p:nvPicPr>
          <p:cNvPr id="22" name="Graphic 21" descr="Close">
            <a:extLst>
              <a:ext uri="{FF2B5EF4-FFF2-40B4-BE49-F238E27FC236}">
                <a16:creationId xmlns:a16="http://schemas.microsoft.com/office/drawing/2014/main" id="{D05F2EF1-999A-4539-B29F-6EA0224530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376635" y="6022879"/>
            <a:ext cx="259625" cy="25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235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A50414B-E2A5-43FF-808A-20C6D1ABE8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7428764"/>
              </p:ext>
            </p:extLst>
          </p:nvPr>
        </p:nvGraphicFramePr>
        <p:xfrm>
          <a:off x="430968" y="1484654"/>
          <a:ext cx="10410584" cy="4509744"/>
        </p:xfrm>
        <a:graphic>
          <a:graphicData uri="http://schemas.openxmlformats.org/drawingml/2006/table">
            <a:tbl>
              <a:tblPr firstRow="1" firstCol="1" bandRow="1"/>
              <a:tblGrid>
                <a:gridCol w="809384">
                  <a:extLst>
                    <a:ext uri="{9D8B030D-6E8A-4147-A177-3AD203B41FA5}">
                      <a16:colId xmlns:a16="http://schemas.microsoft.com/office/drawing/2014/main" val="137894406"/>
                    </a:ext>
                  </a:extLst>
                </a:gridCol>
                <a:gridCol w="2769788">
                  <a:extLst>
                    <a:ext uri="{9D8B030D-6E8A-4147-A177-3AD203B41FA5}">
                      <a16:colId xmlns:a16="http://schemas.microsoft.com/office/drawing/2014/main" val="3647508583"/>
                    </a:ext>
                  </a:extLst>
                </a:gridCol>
                <a:gridCol w="2540352">
                  <a:extLst>
                    <a:ext uri="{9D8B030D-6E8A-4147-A177-3AD203B41FA5}">
                      <a16:colId xmlns:a16="http://schemas.microsoft.com/office/drawing/2014/main" val="3884416310"/>
                    </a:ext>
                  </a:extLst>
                </a:gridCol>
                <a:gridCol w="2145530">
                  <a:extLst>
                    <a:ext uri="{9D8B030D-6E8A-4147-A177-3AD203B41FA5}">
                      <a16:colId xmlns:a16="http://schemas.microsoft.com/office/drawing/2014/main" val="693948223"/>
                    </a:ext>
                  </a:extLst>
                </a:gridCol>
                <a:gridCol w="2145530">
                  <a:extLst>
                    <a:ext uri="{9D8B030D-6E8A-4147-A177-3AD203B41FA5}">
                      <a16:colId xmlns:a16="http://schemas.microsoft.com/office/drawing/2014/main" val="3748061534"/>
                    </a:ext>
                  </a:extLst>
                </a:gridCol>
              </a:tblGrid>
              <a:tr h="61525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D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366268"/>
                  </a:ext>
                </a:extLst>
              </a:tr>
              <a:tr h="816035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5.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five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outside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online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radio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100422"/>
                  </a:ext>
                </a:extLst>
              </a:tr>
              <a:tr h="64894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7895561"/>
                  </a:ext>
                </a:extLst>
              </a:tr>
              <a:tr h="615256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6.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with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but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and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my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9895176"/>
                  </a:ext>
                </a:extLst>
              </a:tr>
              <a:tr h="66679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1674995"/>
                  </a:ext>
                </a:extLst>
              </a:tr>
              <a:tr h="498513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7.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two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twelve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ten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some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4685158"/>
                  </a:ext>
                </a:extLst>
              </a:tr>
              <a:tr h="64894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7453525"/>
                  </a:ext>
                </a:extLst>
              </a:tr>
            </a:tbl>
          </a:graphicData>
        </a:graphic>
      </p:graphicFrame>
      <p:sp>
        <p:nvSpPr>
          <p:cNvPr id="7" name="Rectangle 6">
            <a:hlinkClick r:id="" action="ppaction://noaction">
              <a:snd r:embed="rId4" name="JT2W10 S2_5.wav"/>
            </a:hlinkClick>
            <a:extLst>
              <a:ext uri="{FF2B5EF4-FFF2-40B4-BE49-F238E27FC236}">
                <a16:creationId xmlns:a16="http://schemas.microsoft.com/office/drawing/2014/main" id="{A31BB720-7BFF-4D53-8123-484FC862674F}"/>
              </a:ext>
            </a:extLst>
          </p:cNvPr>
          <p:cNvSpPr/>
          <p:nvPr/>
        </p:nvSpPr>
        <p:spPr>
          <a:xfrm>
            <a:off x="538479" y="2636875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8" name="Rectangle 7">
            <a:hlinkClick r:id="" action="ppaction://noaction">
              <a:snd r:embed="rId5" name="JT2W10 S2_6.wav"/>
            </a:hlinkClick>
            <a:extLst>
              <a:ext uri="{FF2B5EF4-FFF2-40B4-BE49-F238E27FC236}">
                <a16:creationId xmlns:a16="http://schemas.microsoft.com/office/drawing/2014/main" id="{2DD31AC0-AA2D-41C8-9EBD-93FC36546E2B}"/>
              </a:ext>
            </a:extLst>
          </p:cNvPr>
          <p:cNvSpPr/>
          <p:nvPr/>
        </p:nvSpPr>
        <p:spPr>
          <a:xfrm>
            <a:off x="538479" y="4087605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6</a:t>
            </a:r>
          </a:p>
        </p:txBody>
      </p:sp>
      <p:sp>
        <p:nvSpPr>
          <p:cNvPr id="9" name="Rectangle 8">
            <a:hlinkClick r:id="" action="ppaction://noaction">
              <a:snd r:embed="rId6" name="JT2W10 S2_7.wav"/>
            </a:hlinkClick>
            <a:extLst>
              <a:ext uri="{FF2B5EF4-FFF2-40B4-BE49-F238E27FC236}">
                <a16:creationId xmlns:a16="http://schemas.microsoft.com/office/drawing/2014/main" id="{E01BECA0-4986-4143-ACF1-26F77569801E}"/>
              </a:ext>
            </a:extLst>
          </p:cNvPr>
          <p:cNvSpPr/>
          <p:nvPr/>
        </p:nvSpPr>
        <p:spPr>
          <a:xfrm>
            <a:off x="538479" y="5260590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7</a:t>
            </a: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49134D04-3E9A-4A79-A08E-68A97DA4C6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76" y="66489"/>
            <a:ext cx="1109444" cy="1180456"/>
          </a:xfrm>
          <a:prstGeom prst="rect">
            <a:avLst/>
          </a:prstGeom>
        </p:spPr>
      </p:pic>
      <p:pic>
        <p:nvPicPr>
          <p:cNvPr id="10" name="Graphic 9" descr="Close">
            <a:extLst>
              <a:ext uri="{FF2B5EF4-FFF2-40B4-BE49-F238E27FC236}">
                <a16:creationId xmlns:a16="http://schemas.microsoft.com/office/drawing/2014/main" id="{0F5FB0DE-A53F-4170-B7A5-D1A25B85B7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132795" y="3123417"/>
            <a:ext cx="259625" cy="259625"/>
          </a:xfrm>
          <a:prstGeom prst="rect">
            <a:avLst/>
          </a:prstGeom>
        </p:spPr>
      </p:pic>
      <p:pic>
        <p:nvPicPr>
          <p:cNvPr id="12" name="Graphic 11" descr="Close">
            <a:extLst>
              <a:ext uri="{FF2B5EF4-FFF2-40B4-BE49-F238E27FC236}">
                <a16:creationId xmlns:a16="http://schemas.microsoft.com/office/drawing/2014/main" id="{6D562348-4D8E-4444-AF3C-6DA888AE3A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481035" y="4361356"/>
            <a:ext cx="259625" cy="259625"/>
          </a:xfrm>
          <a:prstGeom prst="rect">
            <a:avLst/>
          </a:prstGeom>
        </p:spPr>
      </p:pic>
      <p:pic>
        <p:nvPicPr>
          <p:cNvPr id="14" name="Graphic 13" descr="Close">
            <a:extLst>
              <a:ext uri="{FF2B5EF4-FFF2-40B4-BE49-F238E27FC236}">
                <a16:creationId xmlns:a16="http://schemas.microsoft.com/office/drawing/2014/main" id="{1AAD9466-62C2-41F5-83E1-E6B83AAD94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49187" y="5556359"/>
            <a:ext cx="259625" cy="25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656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83C6DF4-1750-473A-B137-A41972C678CB}"/>
              </a:ext>
            </a:extLst>
          </p:cNvPr>
          <p:cNvGraphicFramePr>
            <a:graphicFrameLocks noGrp="1"/>
          </p:cNvGraphicFramePr>
          <p:nvPr/>
        </p:nvGraphicFramePr>
        <p:xfrm>
          <a:off x="961292" y="1719116"/>
          <a:ext cx="10269416" cy="4705129"/>
        </p:xfrm>
        <a:graphic>
          <a:graphicData uri="http://schemas.openxmlformats.org/drawingml/2006/table">
            <a:tbl>
              <a:tblPr firstRow="1" firstCol="1" bandRow="1"/>
              <a:tblGrid>
                <a:gridCol w="613933">
                  <a:extLst>
                    <a:ext uri="{9D8B030D-6E8A-4147-A177-3AD203B41FA5}">
                      <a16:colId xmlns:a16="http://schemas.microsoft.com/office/drawing/2014/main" val="948193903"/>
                    </a:ext>
                  </a:extLst>
                </a:gridCol>
                <a:gridCol w="2413586">
                  <a:extLst>
                    <a:ext uri="{9D8B030D-6E8A-4147-A177-3AD203B41FA5}">
                      <a16:colId xmlns:a16="http://schemas.microsoft.com/office/drawing/2014/main" val="1825356332"/>
                    </a:ext>
                  </a:extLst>
                </a:gridCol>
                <a:gridCol w="2413586">
                  <a:extLst>
                    <a:ext uri="{9D8B030D-6E8A-4147-A177-3AD203B41FA5}">
                      <a16:colId xmlns:a16="http://schemas.microsoft.com/office/drawing/2014/main" val="1200443041"/>
                    </a:ext>
                  </a:extLst>
                </a:gridCol>
                <a:gridCol w="2413586">
                  <a:extLst>
                    <a:ext uri="{9D8B030D-6E8A-4147-A177-3AD203B41FA5}">
                      <a16:colId xmlns:a16="http://schemas.microsoft.com/office/drawing/2014/main" val="1186076623"/>
                    </a:ext>
                  </a:extLst>
                </a:gridCol>
                <a:gridCol w="2414725">
                  <a:extLst>
                    <a:ext uri="{9D8B030D-6E8A-4147-A177-3AD203B41FA5}">
                      <a16:colId xmlns:a16="http://schemas.microsoft.com/office/drawing/2014/main" val="4111747573"/>
                    </a:ext>
                  </a:extLst>
                </a:gridCol>
              </a:tblGrid>
              <a:tr h="347848"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This word is a good example of …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0447191"/>
                  </a:ext>
                </a:extLst>
              </a:tr>
              <a:tr h="3480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D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1514576"/>
                  </a:ext>
                </a:extLst>
              </a:tr>
              <a:tr h="7263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object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day of the week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description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mood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6446065"/>
                  </a:ext>
                </a:extLst>
              </a:tr>
              <a:tr h="7263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question word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activity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place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subject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2932163"/>
                  </a:ext>
                </a:extLst>
              </a:tr>
              <a:tr h="7263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3.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clothing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person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day of the week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activity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3196491"/>
                  </a:ext>
                </a:extLst>
              </a:tr>
              <a:tr h="11036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4.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greeting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number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mood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subject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1471463"/>
                  </a:ext>
                </a:extLst>
              </a:tr>
              <a:tr h="7263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5.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number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day of the week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object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person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2474703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5910ACDD-B9F4-4981-A182-C2E41C2128BE}"/>
              </a:ext>
            </a:extLst>
          </p:cNvPr>
          <p:cNvSpPr/>
          <p:nvPr/>
        </p:nvSpPr>
        <p:spPr>
          <a:xfrm>
            <a:off x="1378668" y="731968"/>
            <a:ext cx="9571907" cy="725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B 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For each question, put a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cross (x)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under the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type of word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you hear. 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You will hear each French word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twice.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Choose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one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correct answer only.</a:t>
            </a:r>
          </a:p>
        </p:txBody>
      </p:sp>
      <p:sp>
        <p:nvSpPr>
          <p:cNvPr id="8" name="Rectangle 7">
            <a:hlinkClick r:id="" action="ppaction://noaction">
              <a:snd r:embed="rId4" name="JT2W10 S2_8.wav"/>
            </a:hlinkClick>
            <a:extLst>
              <a:ext uri="{FF2B5EF4-FFF2-40B4-BE49-F238E27FC236}">
                <a16:creationId xmlns:a16="http://schemas.microsoft.com/office/drawing/2014/main" id="{55EE9022-D5E3-464B-A4A8-866C1B836A5D}"/>
              </a:ext>
            </a:extLst>
          </p:cNvPr>
          <p:cNvSpPr/>
          <p:nvPr/>
        </p:nvSpPr>
        <p:spPr>
          <a:xfrm>
            <a:off x="998466" y="2516103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9" name="Rectangle 8">
            <a:hlinkClick r:id="" action="ppaction://noaction">
              <a:snd r:embed="rId5" name="JT2W10 S2_9.wav"/>
            </a:hlinkClick>
            <a:extLst>
              <a:ext uri="{FF2B5EF4-FFF2-40B4-BE49-F238E27FC236}">
                <a16:creationId xmlns:a16="http://schemas.microsoft.com/office/drawing/2014/main" id="{5EA44F4B-261C-47AD-9F52-F210415EE11E}"/>
              </a:ext>
            </a:extLst>
          </p:cNvPr>
          <p:cNvSpPr/>
          <p:nvPr/>
        </p:nvSpPr>
        <p:spPr>
          <a:xfrm>
            <a:off x="998464" y="3287272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10" name="Rectangle 9">
            <a:hlinkClick r:id="" action="ppaction://noaction">
              <a:snd r:embed="rId6" name="JT2W10 S2_10.wav"/>
            </a:hlinkClick>
            <a:extLst>
              <a:ext uri="{FF2B5EF4-FFF2-40B4-BE49-F238E27FC236}">
                <a16:creationId xmlns:a16="http://schemas.microsoft.com/office/drawing/2014/main" id="{635EBD65-6C99-4920-9BAE-26CAB08B96FE}"/>
              </a:ext>
            </a:extLst>
          </p:cNvPr>
          <p:cNvSpPr/>
          <p:nvPr/>
        </p:nvSpPr>
        <p:spPr>
          <a:xfrm>
            <a:off x="1018112" y="4071680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11" name="Rectangle 10">
            <a:hlinkClick r:id="" action="ppaction://noaction">
              <a:snd r:embed="rId7" name="JT2W10 S2_11.wav"/>
            </a:hlinkClick>
            <a:extLst>
              <a:ext uri="{FF2B5EF4-FFF2-40B4-BE49-F238E27FC236}">
                <a16:creationId xmlns:a16="http://schemas.microsoft.com/office/drawing/2014/main" id="{AAD4A40F-74FE-4269-B6B5-F7C9DFBB0CD6}"/>
              </a:ext>
            </a:extLst>
          </p:cNvPr>
          <p:cNvSpPr/>
          <p:nvPr/>
        </p:nvSpPr>
        <p:spPr>
          <a:xfrm>
            <a:off x="1021910" y="4923085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12" name="Rectangle 11">
            <a:hlinkClick r:id="" action="ppaction://noaction">
              <a:snd r:embed="rId8" name="JT2W10 S2_12.wav"/>
            </a:hlinkClick>
            <a:extLst>
              <a:ext uri="{FF2B5EF4-FFF2-40B4-BE49-F238E27FC236}">
                <a16:creationId xmlns:a16="http://schemas.microsoft.com/office/drawing/2014/main" id="{C5D6D4D1-D3BC-4F1A-9581-F3D3B3DA8C2B}"/>
              </a:ext>
            </a:extLst>
          </p:cNvPr>
          <p:cNvSpPr/>
          <p:nvPr/>
        </p:nvSpPr>
        <p:spPr>
          <a:xfrm>
            <a:off x="1021910" y="5810646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5</a:t>
            </a: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07D01ACD-50EA-4A98-A2B3-FC86021985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76" y="66489"/>
            <a:ext cx="1109444" cy="1180456"/>
          </a:xfrm>
          <a:prstGeom prst="rect">
            <a:avLst/>
          </a:prstGeom>
        </p:spPr>
      </p:pic>
      <p:pic>
        <p:nvPicPr>
          <p:cNvPr id="14" name="Graphic 13" descr="Close">
            <a:extLst>
              <a:ext uri="{FF2B5EF4-FFF2-40B4-BE49-F238E27FC236}">
                <a16:creationId xmlns:a16="http://schemas.microsoft.com/office/drawing/2014/main" id="{42E4106E-2ED3-4E24-8A86-713102150C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479755" y="2804903"/>
            <a:ext cx="259625" cy="259625"/>
          </a:xfrm>
          <a:prstGeom prst="rect">
            <a:avLst/>
          </a:prstGeom>
        </p:spPr>
      </p:pic>
      <p:pic>
        <p:nvPicPr>
          <p:cNvPr id="16" name="Graphic 15" descr="Close">
            <a:extLst>
              <a:ext uri="{FF2B5EF4-FFF2-40B4-BE49-F238E27FC236}">
                <a16:creationId xmlns:a16="http://schemas.microsoft.com/office/drawing/2014/main" id="{AC11FCC5-9752-48DF-A42B-1DD03D8942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479755" y="3536699"/>
            <a:ext cx="259625" cy="259625"/>
          </a:xfrm>
          <a:prstGeom prst="rect">
            <a:avLst/>
          </a:prstGeom>
        </p:spPr>
      </p:pic>
      <p:pic>
        <p:nvPicPr>
          <p:cNvPr id="17" name="Graphic 16" descr="Close">
            <a:extLst>
              <a:ext uri="{FF2B5EF4-FFF2-40B4-BE49-F238E27FC236}">
                <a16:creationId xmlns:a16="http://schemas.microsoft.com/office/drawing/2014/main" id="{08CDB807-26B3-4080-9FD9-C49F0BD1767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056595" y="4245908"/>
            <a:ext cx="259625" cy="259625"/>
          </a:xfrm>
          <a:prstGeom prst="rect">
            <a:avLst/>
          </a:prstGeom>
        </p:spPr>
      </p:pic>
      <p:pic>
        <p:nvPicPr>
          <p:cNvPr id="18" name="Graphic 17" descr="Close">
            <a:extLst>
              <a:ext uri="{FF2B5EF4-FFF2-40B4-BE49-F238E27FC236}">
                <a16:creationId xmlns:a16="http://schemas.microsoft.com/office/drawing/2014/main" id="{8CAC09D3-48D4-4347-A701-78706AC4C1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887675" y="5166356"/>
            <a:ext cx="259625" cy="259625"/>
          </a:xfrm>
          <a:prstGeom prst="rect">
            <a:avLst/>
          </a:prstGeom>
        </p:spPr>
      </p:pic>
      <p:pic>
        <p:nvPicPr>
          <p:cNvPr id="19" name="Graphic 18" descr="Close">
            <a:extLst>
              <a:ext uri="{FF2B5EF4-FFF2-40B4-BE49-F238E27FC236}">
                <a16:creationId xmlns:a16="http://schemas.microsoft.com/office/drawing/2014/main" id="{DDA3E634-2B80-437E-B891-B0001DB3FD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648675" y="6102729"/>
            <a:ext cx="259625" cy="25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224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5B86C39-3F9B-4272-966C-128520A052F6}"/>
              </a:ext>
            </a:extLst>
          </p:cNvPr>
          <p:cNvSpPr/>
          <p:nvPr/>
        </p:nvSpPr>
        <p:spPr>
          <a:xfrm>
            <a:off x="1293200" y="550771"/>
            <a:ext cx="9795803" cy="5894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 Help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Torion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to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ranslate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the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underlined French word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 complete each English sentence.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 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Il a un </a:t>
            </a:r>
            <a:r>
              <a:rPr kumimoji="0" lang="es-ES_tradnl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œil.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		He has a/an _____________.	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La question est </a:t>
            </a:r>
            <a:r>
              <a:rPr kumimoji="0" lang="es-ES_tradnl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facile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question is __________.	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Je </a:t>
            </a:r>
            <a:r>
              <a:rPr kumimoji="0" lang="en-GB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préfère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le parc.			I ___________ the park.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Elle </a:t>
            </a:r>
            <a:r>
              <a:rPr kumimoji="0" lang="en-GB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enseigne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ici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?			Does she ________ here?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 Il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présente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GB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aussi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		Is he presenting there__________ 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6. Tu as deux </a:t>
            </a:r>
            <a:r>
              <a:rPr kumimoji="0" lang="en-GB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yeux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	You have two _____________ .	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7.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C’est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mercredi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?			Is it __________________?.	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8. Tu as un chat </a:t>
            </a:r>
            <a:r>
              <a:rPr kumimoji="0" lang="en-GB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drôle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	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You have a ___________ cat.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9.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C’est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b="1" u="sng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amie ?			Is it ______ friend?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10. </a:t>
            </a:r>
            <a:r>
              <a:rPr kumimoji="0" lang="es-ES_tradnl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Chercher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en ligne, c’est super !	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______________________ online is great!	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DA138B18-1742-4E33-B834-6B6298BBF8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76" y="66489"/>
            <a:ext cx="1109444" cy="11804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F8C8E0-D677-4D4A-8405-A13EE6342BB6}"/>
              </a:ext>
            </a:extLst>
          </p:cNvPr>
          <p:cNvSpPr txBox="1"/>
          <p:nvPr/>
        </p:nvSpPr>
        <p:spPr>
          <a:xfrm>
            <a:off x="7315372" y="1492028"/>
            <a:ext cx="1593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eye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987264-F988-4FD8-8DA3-12375AB3CC82}"/>
              </a:ext>
            </a:extLst>
          </p:cNvPr>
          <p:cNvSpPr txBox="1"/>
          <p:nvPr/>
        </p:nvSpPr>
        <p:spPr>
          <a:xfrm>
            <a:off x="7608777" y="1877493"/>
            <a:ext cx="1593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easy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089EA7-B124-4010-BFD6-595C6F4AE78E}"/>
              </a:ext>
            </a:extLst>
          </p:cNvPr>
          <p:cNvSpPr txBox="1"/>
          <p:nvPr/>
        </p:nvSpPr>
        <p:spPr>
          <a:xfrm>
            <a:off x="5988527" y="2273631"/>
            <a:ext cx="1593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prefer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E82D9C-BD84-449F-9A03-AE66084BC086}"/>
              </a:ext>
            </a:extLst>
          </p:cNvPr>
          <p:cNvSpPr txBox="1"/>
          <p:nvPr/>
        </p:nvSpPr>
        <p:spPr>
          <a:xfrm>
            <a:off x="6839574" y="2659096"/>
            <a:ext cx="1593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teach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8F6345-5B06-4FA4-A99F-8F87913E4178}"/>
              </a:ext>
            </a:extLst>
          </p:cNvPr>
          <p:cNvSpPr txBox="1"/>
          <p:nvPr/>
        </p:nvSpPr>
        <p:spPr>
          <a:xfrm>
            <a:off x="8405482" y="3083011"/>
            <a:ext cx="1593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too/also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64CD22-595B-493A-9C27-588C223C7FD3}"/>
              </a:ext>
            </a:extLst>
          </p:cNvPr>
          <p:cNvSpPr txBox="1"/>
          <p:nvPr/>
        </p:nvSpPr>
        <p:spPr>
          <a:xfrm>
            <a:off x="7608777" y="3484432"/>
            <a:ext cx="1593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eyes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811D40-F4A8-4E2D-A3E6-761FD031546B}"/>
              </a:ext>
            </a:extLst>
          </p:cNvPr>
          <p:cNvSpPr txBox="1"/>
          <p:nvPr/>
        </p:nvSpPr>
        <p:spPr>
          <a:xfrm>
            <a:off x="6433378" y="3911157"/>
            <a:ext cx="2111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Wednesday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3DF0DB-6575-46A6-AED3-A2F65DBADB02}"/>
              </a:ext>
            </a:extLst>
          </p:cNvPr>
          <p:cNvSpPr txBox="1"/>
          <p:nvPr/>
        </p:nvSpPr>
        <p:spPr>
          <a:xfrm>
            <a:off x="7315372" y="4309768"/>
            <a:ext cx="1593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funny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E8A8D9-78BA-4EB5-A810-56EC539D2DF7}"/>
              </a:ext>
            </a:extLst>
          </p:cNvPr>
          <p:cNvSpPr txBox="1"/>
          <p:nvPr/>
        </p:nvSpPr>
        <p:spPr>
          <a:xfrm>
            <a:off x="5964575" y="4707112"/>
            <a:ext cx="1593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my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F41AB9-21AC-41DC-9C58-13B08F114D3F}"/>
              </a:ext>
            </a:extLst>
          </p:cNvPr>
          <p:cNvSpPr txBox="1"/>
          <p:nvPr/>
        </p:nvSpPr>
        <p:spPr>
          <a:xfrm>
            <a:off x="5818588" y="5116826"/>
            <a:ext cx="2993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Looking/Searching</a:t>
            </a:r>
          </a:p>
        </p:txBody>
      </p:sp>
    </p:spTree>
    <p:extLst>
      <p:ext uri="{BB962C8B-B14F-4D97-AF65-F5344CB8AC3E}">
        <p14:creationId xmlns:p14="http://schemas.microsoft.com/office/powerpoint/2010/main" val="1936158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5B86C39-3F9B-4272-966C-128520A052F6}"/>
              </a:ext>
            </a:extLst>
          </p:cNvPr>
          <p:cNvSpPr/>
          <p:nvPr/>
        </p:nvSpPr>
        <p:spPr>
          <a:xfrm>
            <a:off x="1293200" y="550771"/>
            <a:ext cx="9795803" cy="1154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 Help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Torion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to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put a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cross (x)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under the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word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that best fits each category.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Choose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one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correct answer only.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 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3DA9E92-375F-4874-9070-96F64B889685}"/>
              </a:ext>
            </a:extLst>
          </p:cNvPr>
          <p:cNvGraphicFramePr>
            <a:graphicFrameLocks noGrp="1"/>
          </p:cNvGraphicFramePr>
          <p:nvPr/>
        </p:nvGraphicFramePr>
        <p:xfrm>
          <a:off x="1205901" y="1647998"/>
          <a:ext cx="9392325" cy="4249738"/>
        </p:xfrm>
        <a:graphic>
          <a:graphicData uri="http://schemas.openxmlformats.org/drawingml/2006/table">
            <a:tbl>
              <a:tblPr firstRow="1" firstCol="1" bandRow="1"/>
              <a:tblGrid>
                <a:gridCol w="1472165">
                  <a:extLst>
                    <a:ext uri="{9D8B030D-6E8A-4147-A177-3AD203B41FA5}">
                      <a16:colId xmlns:a16="http://schemas.microsoft.com/office/drawing/2014/main" val="2846419682"/>
                    </a:ext>
                  </a:extLst>
                </a:gridCol>
                <a:gridCol w="1949165">
                  <a:extLst>
                    <a:ext uri="{9D8B030D-6E8A-4147-A177-3AD203B41FA5}">
                      <a16:colId xmlns:a16="http://schemas.microsoft.com/office/drawing/2014/main" val="3948207792"/>
                    </a:ext>
                  </a:extLst>
                </a:gridCol>
                <a:gridCol w="2027024">
                  <a:extLst>
                    <a:ext uri="{9D8B030D-6E8A-4147-A177-3AD203B41FA5}">
                      <a16:colId xmlns:a16="http://schemas.microsoft.com/office/drawing/2014/main" val="2895344102"/>
                    </a:ext>
                  </a:extLst>
                </a:gridCol>
                <a:gridCol w="2027024">
                  <a:extLst>
                    <a:ext uri="{9D8B030D-6E8A-4147-A177-3AD203B41FA5}">
                      <a16:colId xmlns:a16="http://schemas.microsoft.com/office/drawing/2014/main" val="1969425645"/>
                    </a:ext>
                  </a:extLst>
                </a:gridCol>
                <a:gridCol w="1916947">
                  <a:extLst>
                    <a:ext uri="{9D8B030D-6E8A-4147-A177-3AD203B41FA5}">
                      <a16:colId xmlns:a16="http://schemas.microsoft.com/office/drawing/2014/main" val="2692009639"/>
                    </a:ext>
                  </a:extLst>
                </a:gridCol>
              </a:tblGrid>
              <a:tr h="288290"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This word is a good example of …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3304257"/>
                  </a:ext>
                </a:extLst>
              </a:tr>
              <a:tr h="1104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D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0380078"/>
                  </a:ext>
                </a:extLst>
              </a:tr>
              <a:tr h="48450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1. a day of the week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aujourd’hui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vendredi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bonjour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chaque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jour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5490005"/>
                  </a:ext>
                </a:extLst>
              </a:tr>
              <a:tr h="47561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2. a family member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tante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il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jeune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madame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1072169"/>
                  </a:ext>
                </a:extLst>
              </a:tr>
              <a:tr h="54610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3. a part of the body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chambre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oreille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dimanche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chaise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155671"/>
                  </a:ext>
                </a:extLst>
              </a:tr>
              <a:tr h="53594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4. an activity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avoir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écrire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rester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être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7655474"/>
                  </a:ext>
                </a:extLst>
              </a:tr>
              <a:tr h="53530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5. a place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et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ami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anglais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pays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9449804"/>
                  </a:ext>
                </a:extLst>
              </a:tr>
            </a:tbl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B3647FF3-F63B-4291-B206-15FF8175E8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76" y="66489"/>
            <a:ext cx="1109444" cy="1180456"/>
          </a:xfrm>
          <a:prstGeom prst="rect">
            <a:avLst/>
          </a:prstGeom>
        </p:spPr>
      </p:pic>
      <p:pic>
        <p:nvPicPr>
          <p:cNvPr id="8" name="Graphic 7" descr="Close">
            <a:extLst>
              <a:ext uri="{FF2B5EF4-FFF2-40B4-BE49-F238E27FC236}">
                <a16:creationId xmlns:a16="http://schemas.microsoft.com/office/drawing/2014/main" id="{4958E5CF-276D-4156-9FE7-4D4C0F4D68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98555" y="2702763"/>
            <a:ext cx="259625" cy="259625"/>
          </a:xfrm>
          <a:prstGeom prst="rect">
            <a:avLst/>
          </a:prstGeom>
        </p:spPr>
      </p:pic>
      <p:pic>
        <p:nvPicPr>
          <p:cNvPr id="9" name="Graphic 8" descr="Close">
            <a:extLst>
              <a:ext uri="{FF2B5EF4-FFF2-40B4-BE49-F238E27FC236}">
                <a16:creationId xmlns:a16="http://schemas.microsoft.com/office/drawing/2014/main" id="{0DD11262-FFE0-49F6-A3BC-77FD8B53CE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17355" y="3429000"/>
            <a:ext cx="259625" cy="259625"/>
          </a:xfrm>
          <a:prstGeom prst="rect">
            <a:avLst/>
          </a:prstGeom>
        </p:spPr>
      </p:pic>
      <p:pic>
        <p:nvPicPr>
          <p:cNvPr id="10" name="Graphic 9" descr="Close">
            <a:extLst>
              <a:ext uri="{FF2B5EF4-FFF2-40B4-BE49-F238E27FC236}">
                <a16:creationId xmlns:a16="http://schemas.microsoft.com/office/drawing/2014/main" id="{0624D72C-E6A8-4C3A-A5D6-CA9C2C99D1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98555" y="4170436"/>
            <a:ext cx="259625" cy="259625"/>
          </a:xfrm>
          <a:prstGeom prst="rect">
            <a:avLst/>
          </a:prstGeom>
        </p:spPr>
      </p:pic>
      <p:pic>
        <p:nvPicPr>
          <p:cNvPr id="11" name="Graphic 10" descr="Close">
            <a:extLst>
              <a:ext uri="{FF2B5EF4-FFF2-40B4-BE49-F238E27FC236}">
                <a16:creationId xmlns:a16="http://schemas.microsoft.com/office/drawing/2014/main" id="{36777676-82A8-4336-8C52-1DE48EA5ED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98555" y="4904273"/>
            <a:ext cx="259625" cy="259625"/>
          </a:xfrm>
          <a:prstGeom prst="rect">
            <a:avLst/>
          </a:prstGeom>
        </p:spPr>
      </p:pic>
      <p:pic>
        <p:nvPicPr>
          <p:cNvPr id="12" name="Graphic 11" descr="Close">
            <a:extLst>
              <a:ext uri="{FF2B5EF4-FFF2-40B4-BE49-F238E27FC236}">
                <a16:creationId xmlns:a16="http://schemas.microsoft.com/office/drawing/2014/main" id="{DD2109A3-FF95-4170-9419-A2AE32D7C1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91435" y="5638111"/>
            <a:ext cx="259625" cy="25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771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143" y="1135676"/>
            <a:ext cx="781120" cy="374973"/>
          </a:xfrm>
          <a:solidFill>
            <a:schemeClr val="accent3">
              <a:lumMod val="75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écrire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04AD4C50-16E6-4006-B948-C855718CB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406" y="5616"/>
            <a:ext cx="1126594" cy="113006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E08959F-0EA3-4C46-B62E-6B32795B44D1}"/>
              </a:ext>
            </a:extLst>
          </p:cNvPr>
          <p:cNvSpPr/>
          <p:nvPr/>
        </p:nvSpPr>
        <p:spPr>
          <a:xfrm>
            <a:off x="626777" y="1408954"/>
            <a:ext cx="11336997" cy="4217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E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Translate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underlined English words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 complete the French sentence.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</a:t>
            </a:r>
            <a:r>
              <a:rPr kumimoji="0" lang="en-GB" sz="18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It’s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1800" b="0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bed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	__ _____ un lit.				(write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words)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Pierre </a:t>
            </a:r>
            <a:r>
              <a:rPr kumimoji="0" lang="en-GB" sz="18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plays.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	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Pierre_____________.			(write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</a:t>
            </a:r>
            <a:r>
              <a:rPr kumimoji="0" lang="en-GB" sz="18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Is it going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badly?		_____ _____ mal ?			(write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words)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It is </a:t>
            </a:r>
            <a:r>
              <a:rPr kumimoji="0" lang="en-GB" sz="18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for me.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	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C’est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_______ _______.			(write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words)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 He has </a:t>
            </a:r>
            <a:r>
              <a:rPr kumimoji="0" lang="en-GB" sz="18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three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18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programmes.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Il a ___________ _____________.		(write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words)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6.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18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18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grandfather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is there.	_____ ________________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(write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words)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7. </a:t>
            </a:r>
            <a:r>
              <a:rPr kumimoji="0" lang="en-GB" sz="18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 draw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the picture.		_____ _______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l’image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	(write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words)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8. </a:t>
            </a:r>
            <a:r>
              <a:rPr kumimoji="0" lang="en-GB" sz="18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How many?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18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Eleven?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___________ ?  ________ ?			(write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words)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9. You pronounce </a:t>
            </a:r>
            <a:r>
              <a:rPr kumimoji="0" lang="en-GB" sz="18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eight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words.	Tu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prononces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_________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mots.		(write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10. </a:t>
            </a:r>
            <a:r>
              <a:rPr kumimoji="0" lang="en-GB" sz="18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There are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six texts.		___ ____ ____ six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textes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    	(write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three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words)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A3C34247-89D7-4ACF-98A0-113084D132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76" y="66489"/>
            <a:ext cx="1109444" cy="11804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511A11-918F-444B-A69E-FE889CEE159F}"/>
              </a:ext>
            </a:extLst>
          </p:cNvPr>
          <p:cNvSpPr txBox="1"/>
          <p:nvPr/>
        </p:nvSpPr>
        <p:spPr>
          <a:xfrm>
            <a:off x="3962572" y="1751108"/>
            <a:ext cx="1593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C’ 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est</a:t>
            </a:r>
            <a:endParaRPr lang="en-GB" sz="24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CD4586-292B-4ADE-9A68-49BB6642E862}"/>
              </a:ext>
            </a:extLst>
          </p:cNvPr>
          <p:cNvSpPr txBox="1"/>
          <p:nvPr/>
        </p:nvSpPr>
        <p:spPr>
          <a:xfrm>
            <a:off x="4787022" y="2123742"/>
            <a:ext cx="1593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joue</a:t>
            </a:r>
            <a:endParaRPr lang="en-GB" sz="24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5FB62C-1357-4957-BDB6-17B34597A34F}"/>
              </a:ext>
            </a:extLst>
          </p:cNvPr>
          <p:cNvSpPr txBox="1"/>
          <p:nvPr/>
        </p:nvSpPr>
        <p:spPr>
          <a:xfrm>
            <a:off x="4130212" y="2486051"/>
            <a:ext cx="1593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Ça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va</a:t>
            </a:r>
            <a:endParaRPr lang="en-GB" sz="24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760028-F7D5-4182-BC90-659D9FFEE76C}"/>
              </a:ext>
            </a:extLst>
          </p:cNvPr>
          <p:cNvSpPr txBox="1"/>
          <p:nvPr/>
        </p:nvSpPr>
        <p:spPr>
          <a:xfrm>
            <a:off x="4954662" y="2878892"/>
            <a:ext cx="1593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pour  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moi</a:t>
            </a:r>
            <a:endParaRPr lang="en-GB" sz="24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19612D-6551-4F39-B6A5-95B4303B6DBD}"/>
              </a:ext>
            </a:extLst>
          </p:cNvPr>
          <p:cNvSpPr txBox="1"/>
          <p:nvPr/>
        </p:nvSpPr>
        <p:spPr>
          <a:xfrm>
            <a:off x="4926917" y="3232311"/>
            <a:ext cx="2560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trois   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émissions</a:t>
            </a:r>
            <a:endParaRPr lang="en-GB" sz="24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1D5D7A5-D974-44B5-92B1-EDA132F1815A}"/>
              </a:ext>
            </a:extLst>
          </p:cNvPr>
          <p:cNvSpPr txBox="1"/>
          <p:nvPr/>
        </p:nvSpPr>
        <p:spPr>
          <a:xfrm>
            <a:off x="4303653" y="3625152"/>
            <a:ext cx="2560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La  grand-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mère</a:t>
            </a:r>
            <a:endParaRPr lang="en-GB" sz="24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A81123-B2CD-48FC-8137-7194591699AF}"/>
              </a:ext>
            </a:extLst>
          </p:cNvPr>
          <p:cNvSpPr txBox="1"/>
          <p:nvPr/>
        </p:nvSpPr>
        <p:spPr>
          <a:xfrm>
            <a:off x="3848700" y="3992319"/>
            <a:ext cx="2400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Je 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dessine</a:t>
            </a:r>
            <a:endParaRPr lang="en-GB" sz="24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E181E5B-1144-432C-9C22-958FE6AFBD97}"/>
              </a:ext>
            </a:extLst>
          </p:cNvPr>
          <p:cNvSpPr txBox="1"/>
          <p:nvPr/>
        </p:nvSpPr>
        <p:spPr>
          <a:xfrm>
            <a:off x="3848700" y="4359486"/>
            <a:ext cx="1996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Combien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1E0C5BD-308F-43E0-A069-4214E27516A1}"/>
              </a:ext>
            </a:extLst>
          </p:cNvPr>
          <p:cNvSpPr txBox="1"/>
          <p:nvPr/>
        </p:nvSpPr>
        <p:spPr>
          <a:xfrm>
            <a:off x="5654279" y="4357017"/>
            <a:ext cx="1593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Onze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4C500DF-1CFE-41B1-ABE2-D1E2DAD72BA3}"/>
              </a:ext>
            </a:extLst>
          </p:cNvPr>
          <p:cNvSpPr txBox="1"/>
          <p:nvPr/>
        </p:nvSpPr>
        <p:spPr>
          <a:xfrm>
            <a:off x="5654279" y="4756553"/>
            <a:ext cx="1593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huit</a:t>
            </a:r>
            <a:endParaRPr lang="en-GB" sz="24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9787E85-6B66-4DD2-A1D5-6599698FA41F}"/>
              </a:ext>
            </a:extLst>
          </p:cNvPr>
          <p:cNvSpPr txBox="1"/>
          <p:nvPr/>
        </p:nvSpPr>
        <p:spPr>
          <a:xfrm>
            <a:off x="4005380" y="5141429"/>
            <a:ext cx="1996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Il    y    a</a:t>
            </a:r>
          </a:p>
        </p:txBody>
      </p:sp>
    </p:spTree>
    <p:extLst>
      <p:ext uri="{BB962C8B-B14F-4D97-AF65-F5344CB8AC3E}">
        <p14:creationId xmlns:p14="http://schemas.microsoft.com/office/powerpoint/2010/main" val="2758873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1F0F6C2-E685-4313-9176-0B531AD6548A}"/>
              </a:ext>
            </a:extLst>
          </p:cNvPr>
          <p:cNvSpPr/>
          <p:nvPr/>
        </p:nvSpPr>
        <p:spPr>
          <a:xfrm>
            <a:off x="1278967" y="103941"/>
            <a:ext cx="1622560" cy="455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Grammar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2E74B5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CD61FC-3011-44DB-8CA8-82776907C313}"/>
              </a:ext>
            </a:extLst>
          </p:cNvPr>
          <p:cNvSpPr/>
          <p:nvPr/>
        </p:nvSpPr>
        <p:spPr>
          <a:xfrm>
            <a:off x="1278967" y="550771"/>
            <a:ext cx="6718506" cy="455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Put a (X) next to the person the sentence is about.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27A7386-EA1C-4566-AC53-17A7B8C3FD47}"/>
              </a:ext>
            </a:extLst>
          </p:cNvPr>
          <p:cNvGraphicFramePr>
            <a:graphicFrameLocks noGrp="1"/>
          </p:cNvGraphicFramePr>
          <p:nvPr/>
        </p:nvGraphicFramePr>
        <p:xfrm>
          <a:off x="1278967" y="1221467"/>
          <a:ext cx="9609426" cy="5028677"/>
        </p:xfrm>
        <a:graphic>
          <a:graphicData uri="http://schemas.openxmlformats.org/drawingml/2006/table">
            <a:tbl>
              <a:tblPr firstRow="1" firstCol="1" bandRow="1"/>
              <a:tblGrid>
                <a:gridCol w="448760">
                  <a:extLst>
                    <a:ext uri="{9D8B030D-6E8A-4147-A177-3AD203B41FA5}">
                      <a16:colId xmlns:a16="http://schemas.microsoft.com/office/drawing/2014/main" val="491557998"/>
                    </a:ext>
                  </a:extLst>
                </a:gridCol>
                <a:gridCol w="2039139">
                  <a:extLst>
                    <a:ext uri="{9D8B030D-6E8A-4147-A177-3AD203B41FA5}">
                      <a16:colId xmlns:a16="http://schemas.microsoft.com/office/drawing/2014/main" val="966880830"/>
                    </a:ext>
                  </a:extLst>
                </a:gridCol>
                <a:gridCol w="2040204">
                  <a:extLst>
                    <a:ext uri="{9D8B030D-6E8A-4147-A177-3AD203B41FA5}">
                      <a16:colId xmlns:a16="http://schemas.microsoft.com/office/drawing/2014/main" val="996049692"/>
                    </a:ext>
                  </a:extLst>
                </a:gridCol>
                <a:gridCol w="301660">
                  <a:extLst>
                    <a:ext uri="{9D8B030D-6E8A-4147-A177-3AD203B41FA5}">
                      <a16:colId xmlns:a16="http://schemas.microsoft.com/office/drawing/2014/main" val="2331815551"/>
                    </a:ext>
                  </a:extLst>
                </a:gridCol>
                <a:gridCol w="454089">
                  <a:extLst>
                    <a:ext uri="{9D8B030D-6E8A-4147-A177-3AD203B41FA5}">
                      <a16:colId xmlns:a16="http://schemas.microsoft.com/office/drawing/2014/main" val="999132671"/>
                    </a:ext>
                  </a:extLst>
                </a:gridCol>
                <a:gridCol w="2162787">
                  <a:extLst>
                    <a:ext uri="{9D8B030D-6E8A-4147-A177-3AD203B41FA5}">
                      <a16:colId xmlns:a16="http://schemas.microsoft.com/office/drawing/2014/main" val="3603397308"/>
                    </a:ext>
                  </a:extLst>
                </a:gridCol>
                <a:gridCol w="2162787">
                  <a:extLst>
                    <a:ext uri="{9D8B030D-6E8A-4147-A177-3AD203B41FA5}">
                      <a16:colId xmlns:a16="http://schemas.microsoft.com/office/drawing/2014/main" val="2182659570"/>
                    </a:ext>
                  </a:extLst>
                </a:gridCol>
              </a:tblGrid>
              <a:tr h="130139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  <a:r>
                        <a:rPr lang="en-US" sz="2000" baseline="-25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[singular]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she/he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…es 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intéressant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5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  <a:r>
                        <a:rPr lang="en-US" sz="2000" baseline="-25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[singular]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she/he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…</a:t>
                      </a:r>
                      <a:r>
                        <a:rPr lang="en-US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chantes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le </a:t>
                      </a:r>
                      <a:r>
                        <a:rPr lang="en-US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mardi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.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8058048"/>
                  </a:ext>
                </a:extLst>
              </a:tr>
              <a:tr h="12595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  <a:r>
                        <a:rPr lang="en-US" sz="2000" baseline="-25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[singular]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she/he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…</a:t>
                      </a:r>
                      <a:r>
                        <a:rPr lang="en-US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prépares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un </a:t>
                      </a:r>
                      <a:r>
                        <a:rPr lang="en-US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texte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.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6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  <a:r>
                        <a:rPr lang="en-US" sz="2000" baseline="-25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[singular]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she/he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… </a:t>
                      </a:r>
                      <a:r>
                        <a:rPr lang="en-US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est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courageux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4526562"/>
                  </a:ext>
                </a:extLst>
              </a:tr>
              <a:tr h="12338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  <a:r>
                        <a:rPr lang="en-US" sz="2000" baseline="-25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[singular]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she/he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…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suis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curieux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7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  <a:r>
                        <a:rPr lang="en-US" sz="2000" baseline="-25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[singular]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she/he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…</a:t>
                      </a:r>
                      <a:r>
                        <a:rPr lang="en-US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prononces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un mot.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6010087"/>
                  </a:ext>
                </a:extLst>
              </a:tr>
              <a:tr h="12338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  <a:r>
                        <a:rPr lang="en-US" sz="2000" baseline="-25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[singular]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she/he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…ai </a:t>
                      </a:r>
                      <a:r>
                        <a:rPr lang="en-US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une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idée.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  <a:r>
                        <a:rPr lang="en-US" sz="2000" baseline="-25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[singular]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she/he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…a </a:t>
                      </a:r>
                      <a:r>
                        <a:rPr lang="en-US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une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amie.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7180826"/>
                  </a:ext>
                </a:extLst>
              </a:tr>
            </a:tbl>
          </a:graphicData>
        </a:graphic>
      </p:graphicFrame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AB91CD80-A887-4D94-9CE6-E4372C4EAB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76" y="66489"/>
            <a:ext cx="1109444" cy="1180456"/>
          </a:xfrm>
          <a:prstGeom prst="rect">
            <a:avLst/>
          </a:prstGeom>
        </p:spPr>
      </p:pic>
      <p:pic>
        <p:nvPicPr>
          <p:cNvPr id="8" name="Graphic 7" descr="Close">
            <a:extLst>
              <a:ext uri="{FF2B5EF4-FFF2-40B4-BE49-F238E27FC236}">
                <a16:creationId xmlns:a16="http://schemas.microsoft.com/office/drawing/2014/main" id="{E0EB526F-85ED-4516-9369-F45FEAC692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00142" y="1752203"/>
            <a:ext cx="259625" cy="259625"/>
          </a:xfrm>
          <a:prstGeom prst="rect">
            <a:avLst/>
          </a:prstGeom>
        </p:spPr>
      </p:pic>
      <p:pic>
        <p:nvPicPr>
          <p:cNvPr id="10" name="Graphic 9" descr="Close">
            <a:extLst>
              <a:ext uri="{FF2B5EF4-FFF2-40B4-BE49-F238E27FC236}">
                <a16:creationId xmlns:a16="http://schemas.microsoft.com/office/drawing/2014/main" id="{55E96397-A238-4FEA-A5F3-CF8B8BDC12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84901" y="3041666"/>
            <a:ext cx="259625" cy="259625"/>
          </a:xfrm>
          <a:prstGeom prst="rect">
            <a:avLst/>
          </a:prstGeom>
        </p:spPr>
      </p:pic>
      <p:pic>
        <p:nvPicPr>
          <p:cNvPr id="11" name="Graphic 10" descr="Close">
            <a:extLst>
              <a:ext uri="{FF2B5EF4-FFF2-40B4-BE49-F238E27FC236}">
                <a16:creationId xmlns:a16="http://schemas.microsoft.com/office/drawing/2014/main" id="{C5CB7BD6-01ED-457F-BB2B-7C1D488BC6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84902" y="3856120"/>
            <a:ext cx="259625" cy="259625"/>
          </a:xfrm>
          <a:prstGeom prst="rect">
            <a:avLst/>
          </a:prstGeom>
        </p:spPr>
      </p:pic>
      <p:pic>
        <p:nvPicPr>
          <p:cNvPr id="12" name="Graphic 11" descr="Close">
            <a:extLst>
              <a:ext uri="{FF2B5EF4-FFF2-40B4-BE49-F238E27FC236}">
                <a16:creationId xmlns:a16="http://schemas.microsoft.com/office/drawing/2014/main" id="{3965EA66-60F2-46A5-9477-9CFB8B7FB0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84900" y="5069783"/>
            <a:ext cx="259625" cy="259625"/>
          </a:xfrm>
          <a:prstGeom prst="rect">
            <a:avLst/>
          </a:prstGeom>
        </p:spPr>
      </p:pic>
      <p:pic>
        <p:nvPicPr>
          <p:cNvPr id="13" name="Graphic 12" descr="Close">
            <a:extLst>
              <a:ext uri="{FF2B5EF4-FFF2-40B4-BE49-F238E27FC236}">
                <a16:creationId xmlns:a16="http://schemas.microsoft.com/office/drawing/2014/main" id="{FCE12D17-D7D3-4DFF-8BD8-5DA8C70F7B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11075" y="1767443"/>
            <a:ext cx="259625" cy="259625"/>
          </a:xfrm>
          <a:prstGeom prst="rect">
            <a:avLst/>
          </a:prstGeom>
        </p:spPr>
      </p:pic>
      <p:pic>
        <p:nvPicPr>
          <p:cNvPr id="14" name="Graphic 13" descr="Close">
            <a:extLst>
              <a:ext uri="{FF2B5EF4-FFF2-40B4-BE49-F238E27FC236}">
                <a16:creationId xmlns:a16="http://schemas.microsoft.com/office/drawing/2014/main" id="{4AC4E242-E153-4A04-BA31-8C5C258820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11075" y="3459480"/>
            <a:ext cx="259625" cy="259625"/>
          </a:xfrm>
          <a:prstGeom prst="rect">
            <a:avLst/>
          </a:prstGeom>
        </p:spPr>
      </p:pic>
      <p:pic>
        <p:nvPicPr>
          <p:cNvPr id="15" name="Graphic 14" descr="Close">
            <a:extLst>
              <a:ext uri="{FF2B5EF4-FFF2-40B4-BE49-F238E27FC236}">
                <a16:creationId xmlns:a16="http://schemas.microsoft.com/office/drawing/2014/main" id="{A7782265-9F94-4FDD-BF3A-275E956BDF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11075" y="4327763"/>
            <a:ext cx="259625" cy="259625"/>
          </a:xfrm>
          <a:prstGeom prst="rect">
            <a:avLst/>
          </a:prstGeom>
        </p:spPr>
      </p:pic>
      <p:pic>
        <p:nvPicPr>
          <p:cNvPr id="16" name="Graphic 15" descr="Close">
            <a:extLst>
              <a:ext uri="{FF2B5EF4-FFF2-40B4-BE49-F238E27FC236}">
                <a16:creationId xmlns:a16="http://schemas.microsoft.com/office/drawing/2014/main" id="{190FE941-1195-4741-92E2-7EE9FA620F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11075" y="5943203"/>
            <a:ext cx="259625" cy="25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800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1F0F6C2-E685-4313-9176-0B531AD6548A}"/>
              </a:ext>
            </a:extLst>
          </p:cNvPr>
          <p:cNvSpPr/>
          <p:nvPr/>
        </p:nvSpPr>
        <p:spPr>
          <a:xfrm>
            <a:off x="1278967" y="103941"/>
            <a:ext cx="1622560" cy="455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Grammar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2E74B5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CD61FC-3011-44DB-8CA8-82776907C313}"/>
              </a:ext>
            </a:extLst>
          </p:cNvPr>
          <p:cNvSpPr/>
          <p:nvPr/>
        </p:nvSpPr>
        <p:spPr>
          <a:xfrm>
            <a:off x="1278967" y="550771"/>
            <a:ext cx="7632218" cy="7913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B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Put a (X) next to the verb meaning that best fits each sentence.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B0AAC52-5AC7-4D4F-A69A-D4E3FBFE49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7111874"/>
              </p:ext>
            </p:extLst>
          </p:nvPr>
        </p:nvGraphicFramePr>
        <p:xfrm>
          <a:off x="1700022" y="1221467"/>
          <a:ext cx="7437934" cy="1554100"/>
        </p:xfrm>
        <a:graphic>
          <a:graphicData uri="http://schemas.openxmlformats.org/drawingml/2006/table">
            <a:tbl>
              <a:tblPr firstRow="1" firstCol="1" bandRow="1"/>
              <a:tblGrid>
                <a:gridCol w="347351">
                  <a:extLst>
                    <a:ext uri="{9D8B030D-6E8A-4147-A177-3AD203B41FA5}">
                      <a16:colId xmlns:a16="http://schemas.microsoft.com/office/drawing/2014/main" val="842742858"/>
                    </a:ext>
                  </a:extLst>
                </a:gridCol>
                <a:gridCol w="4004292">
                  <a:extLst>
                    <a:ext uri="{9D8B030D-6E8A-4147-A177-3AD203B41FA5}">
                      <a16:colId xmlns:a16="http://schemas.microsoft.com/office/drawing/2014/main" val="1914825650"/>
                    </a:ext>
                  </a:extLst>
                </a:gridCol>
                <a:gridCol w="3086291">
                  <a:extLst>
                    <a:ext uri="{9D8B030D-6E8A-4147-A177-3AD203B41FA5}">
                      <a16:colId xmlns:a16="http://schemas.microsoft.com/office/drawing/2014/main" val="2910032206"/>
                    </a:ext>
                  </a:extLst>
                </a:gridCol>
              </a:tblGrid>
              <a:tr h="3422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Elle </a:t>
                      </a:r>
                      <a:r>
                        <a:rPr lang="en-US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chante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chaque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semaine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She sings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She is singing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0924003"/>
                  </a:ext>
                </a:extLst>
              </a:tr>
              <a:tr h="3422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Tu </a:t>
                      </a:r>
                      <a:r>
                        <a:rPr lang="en-US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présentes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en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ce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moment.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You present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You are presenting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3686262"/>
                  </a:ext>
                </a:extLst>
              </a:tr>
            </a:tbl>
          </a:graphicData>
        </a:graphic>
      </p:graphicFrame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B76E2E7E-6306-4776-8C6A-5D1BCAD338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76" y="66489"/>
            <a:ext cx="1109444" cy="1180456"/>
          </a:xfrm>
          <a:prstGeom prst="rect">
            <a:avLst/>
          </a:prstGeom>
        </p:spPr>
      </p:pic>
      <p:pic>
        <p:nvPicPr>
          <p:cNvPr id="10" name="Graphic 9" descr="Close">
            <a:extLst>
              <a:ext uri="{FF2B5EF4-FFF2-40B4-BE49-F238E27FC236}">
                <a16:creationId xmlns:a16="http://schemas.microsoft.com/office/drawing/2014/main" id="{CF856498-0EFF-4FD8-9D68-76B3E8C212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96000" y="1246945"/>
            <a:ext cx="259625" cy="259625"/>
          </a:xfrm>
          <a:prstGeom prst="rect">
            <a:avLst/>
          </a:prstGeom>
        </p:spPr>
      </p:pic>
      <p:pic>
        <p:nvPicPr>
          <p:cNvPr id="11" name="Graphic 10" descr="Close">
            <a:extLst>
              <a:ext uri="{FF2B5EF4-FFF2-40B4-BE49-F238E27FC236}">
                <a16:creationId xmlns:a16="http://schemas.microsoft.com/office/drawing/2014/main" id="{D965E80C-3E06-460F-AC43-93CB5F0285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96000" y="2515942"/>
            <a:ext cx="259625" cy="25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515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2C55AC-9D50-4E2F-81EE-FB64B2B92DDF}"/>
              </a:ext>
            </a:extLst>
          </p:cNvPr>
          <p:cNvSpPr/>
          <p:nvPr/>
        </p:nvSpPr>
        <p:spPr>
          <a:xfrm>
            <a:off x="364292" y="1484655"/>
            <a:ext cx="10916920" cy="760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 For each question, 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ut a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cross (x)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under the English meaning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that matches what you hear.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You will hear each French word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twice.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Choose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one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correct answer only.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A50414B-E2A5-43FF-808A-20C6D1ABE8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9628858"/>
              </p:ext>
            </p:extLst>
          </p:nvPr>
        </p:nvGraphicFramePr>
        <p:xfrm>
          <a:off x="430968" y="2205745"/>
          <a:ext cx="10410584" cy="4087527"/>
        </p:xfrm>
        <a:graphic>
          <a:graphicData uri="http://schemas.openxmlformats.org/drawingml/2006/table">
            <a:tbl>
              <a:tblPr firstRow="1" firstCol="1" bandRow="1"/>
              <a:tblGrid>
                <a:gridCol w="809384">
                  <a:extLst>
                    <a:ext uri="{9D8B030D-6E8A-4147-A177-3AD203B41FA5}">
                      <a16:colId xmlns:a16="http://schemas.microsoft.com/office/drawing/2014/main" val="137894406"/>
                    </a:ext>
                  </a:extLst>
                </a:gridCol>
                <a:gridCol w="3254088">
                  <a:extLst>
                    <a:ext uri="{9D8B030D-6E8A-4147-A177-3AD203B41FA5}">
                      <a16:colId xmlns:a16="http://schemas.microsoft.com/office/drawing/2014/main" val="3647508583"/>
                    </a:ext>
                  </a:extLst>
                </a:gridCol>
                <a:gridCol w="2056052">
                  <a:extLst>
                    <a:ext uri="{9D8B030D-6E8A-4147-A177-3AD203B41FA5}">
                      <a16:colId xmlns:a16="http://schemas.microsoft.com/office/drawing/2014/main" val="3884416310"/>
                    </a:ext>
                  </a:extLst>
                </a:gridCol>
                <a:gridCol w="2145530">
                  <a:extLst>
                    <a:ext uri="{9D8B030D-6E8A-4147-A177-3AD203B41FA5}">
                      <a16:colId xmlns:a16="http://schemas.microsoft.com/office/drawing/2014/main" val="693948223"/>
                    </a:ext>
                  </a:extLst>
                </a:gridCol>
                <a:gridCol w="2145530">
                  <a:extLst>
                    <a:ext uri="{9D8B030D-6E8A-4147-A177-3AD203B41FA5}">
                      <a16:colId xmlns:a16="http://schemas.microsoft.com/office/drawing/2014/main" val="3748061534"/>
                    </a:ext>
                  </a:extLst>
                </a:gridCol>
              </a:tblGrid>
              <a:tr h="22497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D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366268"/>
                  </a:ext>
                </a:extLst>
              </a:tr>
              <a:tr h="224979">
                <a:tc row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1.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big, tall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head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hand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but</a:t>
                      </a:r>
                    </a:p>
                  </a:txBody>
                  <a:tcPr marL="68357" marR="683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503231"/>
                  </a:ext>
                </a:extLst>
              </a:tr>
              <a:tr h="48758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2313098"/>
                  </a:ext>
                </a:extLst>
              </a:tr>
              <a:tr h="468769">
                <a:tc row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2.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There is, there are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He has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Here is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to arrive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1988080"/>
                  </a:ext>
                </a:extLst>
              </a:tr>
              <a:tr h="31740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9077137"/>
                  </a:ext>
                </a:extLst>
              </a:tr>
              <a:tr h="468769">
                <a:tc row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3.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of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some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to, at, on, in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your 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9430560"/>
                  </a:ext>
                </a:extLst>
              </a:tr>
              <a:tr h="31740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7309750"/>
                  </a:ext>
                </a:extLst>
              </a:tr>
              <a:tr h="468769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4.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foot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often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mouth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journey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7539429"/>
                  </a:ext>
                </a:extLst>
              </a:tr>
              <a:tr h="31740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686807"/>
                  </a:ext>
                </a:extLst>
              </a:tr>
            </a:tbl>
          </a:graphicData>
        </a:graphic>
      </p:graphicFrame>
      <p:sp>
        <p:nvSpPr>
          <p:cNvPr id="6" name="Rectangle 2">
            <a:extLst>
              <a:ext uri="{FF2B5EF4-FFF2-40B4-BE49-F238E27FC236}">
                <a16:creationId xmlns:a16="http://schemas.microsoft.com/office/drawing/2014/main" id="{C63C01BA-F4BE-4E35-9C67-929915A751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51A1B0-3E7F-4A6D-A602-8D42A1A58729}"/>
              </a:ext>
            </a:extLst>
          </p:cNvPr>
          <p:cNvSpPr/>
          <p:nvPr/>
        </p:nvSpPr>
        <p:spPr>
          <a:xfrm>
            <a:off x="1239520" y="237630"/>
            <a:ext cx="9855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Torion</a:t>
            </a: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is from another planet. They like earth and speaking French but often forget word meanings, spellings and things like gender and verb forms. Help </a:t>
            </a:r>
            <a:r>
              <a:rPr kumimoji="0" lang="en-GB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Torion</a:t>
            </a: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by answering the questions in this quiz. 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" name="Rectangle 13">
            <a:hlinkClick r:id="" action="ppaction://noaction">
              <a:snd r:embed="rId4" name="JT2W10 S2_1.wav"/>
            </a:hlinkClick>
            <a:extLst>
              <a:ext uri="{FF2B5EF4-FFF2-40B4-BE49-F238E27FC236}">
                <a16:creationId xmlns:a16="http://schemas.microsoft.com/office/drawing/2014/main" id="{8A997B6E-5985-435D-8A7D-13BDF475D415}"/>
              </a:ext>
            </a:extLst>
          </p:cNvPr>
          <p:cNvSpPr/>
          <p:nvPr/>
        </p:nvSpPr>
        <p:spPr>
          <a:xfrm>
            <a:off x="553966" y="2757287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15" name="Rectangle 14">
            <a:hlinkClick r:id="" action="ppaction://noaction">
              <a:snd r:embed="rId5" name="JT2W10 S2_2.wav"/>
            </a:hlinkClick>
            <a:extLst>
              <a:ext uri="{FF2B5EF4-FFF2-40B4-BE49-F238E27FC236}">
                <a16:creationId xmlns:a16="http://schemas.microsoft.com/office/drawing/2014/main" id="{F4615312-C611-4356-A0C5-6FE99D0344A2}"/>
              </a:ext>
            </a:extLst>
          </p:cNvPr>
          <p:cNvSpPr/>
          <p:nvPr/>
        </p:nvSpPr>
        <p:spPr>
          <a:xfrm>
            <a:off x="553965" y="3630708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16" name="Rectangle 15">
            <a:hlinkClick r:id="" action="ppaction://noaction">
              <a:snd r:embed="rId6" name="JT2W10 S2_3.wav"/>
            </a:hlinkClick>
            <a:extLst>
              <a:ext uri="{FF2B5EF4-FFF2-40B4-BE49-F238E27FC236}">
                <a16:creationId xmlns:a16="http://schemas.microsoft.com/office/drawing/2014/main" id="{01CC2E26-13CF-4F85-819C-F4E7E8906553}"/>
              </a:ext>
            </a:extLst>
          </p:cNvPr>
          <p:cNvSpPr/>
          <p:nvPr/>
        </p:nvSpPr>
        <p:spPr>
          <a:xfrm>
            <a:off x="553965" y="4639905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17" name="Rectangle 16">
            <a:hlinkClick r:id="" action="ppaction://noaction">
              <a:snd r:embed="rId7" name="JT2W10 S2_4.wav"/>
            </a:hlinkClick>
            <a:extLst>
              <a:ext uri="{FF2B5EF4-FFF2-40B4-BE49-F238E27FC236}">
                <a16:creationId xmlns:a16="http://schemas.microsoft.com/office/drawing/2014/main" id="{38586378-39B8-4178-BE89-C951F6DBEA88}"/>
              </a:ext>
            </a:extLst>
          </p:cNvPr>
          <p:cNvSpPr/>
          <p:nvPr/>
        </p:nvSpPr>
        <p:spPr>
          <a:xfrm>
            <a:off x="555865" y="5551577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4</a:t>
            </a: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06956A02-AC42-4395-9E6B-CD086EE597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76" y="66489"/>
            <a:ext cx="1109444" cy="118045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143" y="1135676"/>
            <a:ext cx="781120" cy="374973"/>
          </a:xfrm>
          <a:solidFill>
            <a:schemeClr val="accent3">
              <a:lumMod val="75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écrire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04AD4C50-16E6-4006-B948-C855718CB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406" y="5616"/>
            <a:ext cx="1126594" cy="1130060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8CD41169-4CD1-4D8B-AC13-5244F25157F2}"/>
              </a:ext>
            </a:extLst>
          </p:cNvPr>
          <p:cNvSpPr/>
          <p:nvPr/>
        </p:nvSpPr>
        <p:spPr>
          <a:xfrm>
            <a:off x="1278967" y="103941"/>
            <a:ext cx="1622560" cy="455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Grammar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2E74B5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54F214D2-D906-467F-9EF7-71F792C13871}"/>
              </a:ext>
            </a:extLst>
          </p:cNvPr>
          <p:cNvSpPr/>
          <p:nvPr/>
        </p:nvSpPr>
        <p:spPr>
          <a:xfrm>
            <a:off x="298065" y="1701177"/>
            <a:ext cx="5138459" cy="3543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Write the French word for ‘a’.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_______   message (m)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_______   carte (f)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D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Write the French word for ‘the’.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_______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réponse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(f)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_______  crayon (m)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_______  affiche (f)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8E3BA3-60BD-4A1D-B1FE-8B8983E58A8C}"/>
              </a:ext>
            </a:extLst>
          </p:cNvPr>
          <p:cNvSpPr txBox="1"/>
          <p:nvPr/>
        </p:nvSpPr>
        <p:spPr>
          <a:xfrm>
            <a:off x="7323463" y="6457890"/>
            <a:ext cx="60978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Total marks available (Grammar): 21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61B86D7B-0F0F-469B-8BAF-E8D6F18841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76" y="66489"/>
            <a:ext cx="1109444" cy="118045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A368168-88FA-4EE3-99BD-DC5A0F023381}"/>
              </a:ext>
            </a:extLst>
          </p:cNvPr>
          <p:cNvSpPr/>
          <p:nvPr/>
        </p:nvSpPr>
        <p:spPr>
          <a:xfrm>
            <a:off x="5436525" y="1510649"/>
            <a:ext cx="6755476" cy="4040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E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Write the French word for ‘your’.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_______  voyage (m)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_______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télévision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(f)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Write the French for the English given in brackets.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 Tu _______________ la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visite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organise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Il   _______________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question. (ask)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 Je _______________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l’université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(visit)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 Tu _______________ le sport ? (like)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2CCE52-6400-4B7A-B5FF-00270547482C}"/>
              </a:ext>
            </a:extLst>
          </p:cNvPr>
          <p:cNvSpPr txBox="1"/>
          <p:nvPr/>
        </p:nvSpPr>
        <p:spPr>
          <a:xfrm>
            <a:off x="298064" y="2281671"/>
            <a:ext cx="1593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un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63A2EE-3586-4762-B685-EAB23C509530}"/>
              </a:ext>
            </a:extLst>
          </p:cNvPr>
          <p:cNvSpPr txBox="1"/>
          <p:nvPr/>
        </p:nvSpPr>
        <p:spPr>
          <a:xfrm>
            <a:off x="298064" y="2600096"/>
            <a:ext cx="1593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une</a:t>
            </a:r>
            <a:endParaRPr lang="en-GB" sz="24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2D3ED7-D070-4361-AE7C-9F0627897383}"/>
              </a:ext>
            </a:extLst>
          </p:cNvPr>
          <p:cNvSpPr txBox="1"/>
          <p:nvPr/>
        </p:nvSpPr>
        <p:spPr>
          <a:xfrm>
            <a:off x="442815" y="3855103"/>
            <a:ext cx="1593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la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9786165-FC30-425C-9BFD-B655CC02FC4C}"/>
              </a:ext>
            </a:extLst>
          </p:cNvPr>
          <p:cNvSpPr txBox="1"/>
          <p:nvPr/>
        </p:nvSpPr>
        <p:spPr>
          <a:xfrm>
            <a:off x="436542" y="4309335"/>
            <a:ext cx="1593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ECDA4D-27FB-4883-B945-29E31503297E}"/>
              </a:ext>
            </a:extLst>
          </p:cNvPr>
          <p:cNvSpPr txBox="1"/>
          <p:nvPr/>
        </p:nvSpPr>
        <p:spPr>
          <a:xfrm>
            <a:off x="436542" y="4754022"/>
            <a:ext cx="1593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l’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22B480-B0BE-4DF1-8EF3-098018BA8D2B}"/>
              </a:ext>
            </a:extLst>
          </p:cNvPr>
          <p:cNvSpPr txBox="1"/>
          <p:nvPr/>
        </p:nvSpPr>
        <p:spPr>
          <a:xfrm>
            <a:off x="5944585" y="3680030"/>
            <a:ext cx="23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organises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8ACA5AE-E337-44B1-AB47-0D56463D1558}"/>
              </a:ext>
            </a:extLst>
          </p:cNvPr>
          <p:cNvSpPr txBox="1"/>
          <p:nvPr/>
        </p:nvSpPr>
        <p:spPr>
          <a:xfrm>
            <a:off x="5944585" y="4153683"/>
            <a:ext cx="23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pose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90E0D9C-AA50-427D-98E0-A9C7A960E3D8}"/>
              </a:ext>
            </a:extLst>
          </p:cNvPr>
          <p:cNvSpPr txBox="1"/>
          <p:nvPr/>
        </p:nvSpPr>
        <p:spPr>
          <a:xfrm>
            <a:off x="5944585" y="4607294"/>
            <a:ext cx="23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visite</a:t>
            </a:r>
            <a:endParaRPr lang="en-GB" sz="24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1551139-00D6-4AE0-8BBA-DE81CB7C254A}"/>
              </a:ext>
            </a:extLst>
          </p:cNvPr>
          <p:cNvSpPr txBox="1"/>
          <p:nvPr/>
        </p:nvSpPr>
        <p:spPr>
          <a:xfrm>
            <a:off x="5944585" y="5039626"/>
            <a:ext cx="23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aimes</a:t>
            </a:r>
            <a:endParaRPr lang="en-GB" sz="24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D5BD596-7F13-47DF-84C9-BB4B41866144}"/>
              </a:ext>
            </a:extLst>
          </p:cNvPr>
          <p:cNvSpPr txBox="1"/>
          <p:nvPr/>
        </p:nvSpPr>
        <p:spPr>
          <a:xfrm>
            <a:off x="5436524" y="1820006"/>
            <a:ext cx="2061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ton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321EE84-9E8D-469F-9787-2B02619CAA38}"/>
              </a:ext>
            </a:extLst>
          </p:cNvPr>
          <p:cNvSpPr txBox="1"/>
          <p:nvPr/>
        </p:nvSpPr>
        <p:spPr>
          <a:xfrm>
            <a:off x="5444787" y="2293659"/>
            <a:ext cx="2061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ta</a:t>
            </a:r>
          </a:p>
        </p:txBody>
      </p:sp>
    </p:spTree>
    <p:extLst>
      <p:ext uri="{BB962C8B-B14F-4D97-AF65-F5344CB8AC3E}">
        <p14:creationId xmlns:p14="http://schemas.microsoft.com/office/powerpoint/2010/main" val="3062228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A50414B-E2A5-43FF-808A-20C6D1ABE8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3449514"/>
              </p:ext>
            </p:extLst>
          </p:nvPr>
        </p:nvGraphicFramePr>
        <p:xfrm>
          <a:off x="430968" y="1484654"/>
          <a:ext cx="10410584" cy="4509744"/>
        </p:xfrm>
        <a:graphic>
          <a:graphicData uri="http://schemas.openxmlformats.org/drawingml/2006/table">
            <a:tbl>
              <a:tblPr firstRow="1" firstCol="1" bandRow="1"/>
              <a:tblGrid>
                <a:gridCol w="809384">
                  <a:extLst>
                    <a:ext uri="{9D8B030D-6E8A-4147-A177-3AD203B41FA5}">
                      <a16:colId xmlns:a16="http://schemas.microsoft.com/office/drawing/2014/main" val="137894406"/>
                    </a:ext>
                  </a:extLst>
                </a:gridCol>
                <a:gridCol w="2769788">
                  <a:extLst>
                    <a:ext uri="{9D8B030D-6E8A-4147-A177-3AD203B41FA5}">
                      <a16:colId xmlns:a16="http://schemas.microsoft.com/office/drawing/2014/main" val="3647508583"/>
                    </a:ext>
                  </a:extLst>
                </a:gridCol>
                <a:gridCol w="2540352">
                  <a:extLst>
                    <a:ext uri="{9D8B030D-6E8A-4147-A177-3AD203B41FA5}">
                      <a16:colId xmlns:a16="http://schemas.microsoft.com/office/drawing/2014/main" val="3884416310"/>
                    </a:ext>
                  </a:extLst>
                </a:gridCol>
                <a:gridCol w="2145530">
                  <a:extLst>
                    <a:ext uri="{9D8B030D-6E8A-4147-A177-3AD203B41FA5}">
                      <a16:colId xmlns:a16="http://schemas.microsoft.com/office/drawing/2014/main" val="693948223"/>
                    </a:ext>
                  </a:extLst>
                </a:gridCol>
                <a:gridCol w="2145530">
                  <a:extLst>
                    <a:ext uri="{9D8B030D-6E8A-4147-A177-3AD203B41FA5}">
                      <a16:colId xmlns:a16="http://schemas.microsoft.com/office/drawing/2014/main" val="3748061534"/>
                    </a:ext>
                  </a:extLst>
                </a:gridCol>
              </a:tblGrid>
              <a:tr h="61525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D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366268"/>
                  </a:ext>
                </a:extLst>
              </a:tr>
              <a:tr h="816035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5.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five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outside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online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radio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100422"/>
                  </a:ext>
                </a:extLst>
              </a:tr>
              <a:tr h="64894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7895561"/>
                  </a:ext>
                </a:extLst>
              </a:tr>
              <a:tr h="615256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6.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with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but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and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my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9895176"/>
                  </a:ext>
                </a:extLst>
              </a:tr>
              <a:tr h="66679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1674995"/>
                  </a:ext>
                </a:extLst>
              </a:tr>
              <a:tr h="498513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7.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two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twelve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ten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some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4685158"/>
                  </a:ext>
                </a:extLst>
              </a:tr>
              <a:tr h="64894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7453525"/>
                  </a:ext>
                </a:extLst>
              </a:tr>
            </a:tbl>
          </a:graphicData>
        </a:graphic>
      </p:graphicFrame>
      <p:sp>
        <p:nvSpPr>
          <p:cNvPr id="7" name="Rectangle 6">
            <a:hlinkClick r:id="" action="ppaction://noaction">
              <a:snd r:embed="rId4" name="JT2W10 S2_5.wav"/>
            </a:hlinkClick>
            <a:extLst>
              <a:ext uri="{FF2B5EF4-FFF2-40B4-BE49-F238E27FC236}">
                <a16:creationId xmlns:a16="http://schemas.microsoft.com/office/drawing/2014/main" id="{A31BB720-7BFF-4D53-8123-484FC862674F}"/>
              </a:ext>
            </a:extLst>
          </p:cNvPr>
          <p:cNvSpPr/>
          <p:nvPr/>
        </p:nvSpPr>
        <p:spPr>
          <a:xfrm>
            <a:off x="538479" y="2636875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8" name="Rectangle 7">
            <a:hlinkClick r:id="" action="ppaction://noaction">
              <a:snd r:embed="rId5" name="JT2W10 S2_6.wav"/>
            </a:hlinkClick>
            <a:extLst>
              <a:ext uri="{FF2B5EF4-FFF2-40B4-BE49-F238E27FC236}">
                <a16:creationId xmlns:a16="http://schemas.microsoft.com/office/drawing/2014/main" id="{2DD31AC0-AA2D-41C8-9EBD-93FC36546E2B}"/>
              </a:ext>
            </a:extLst>
          </p:cNvPr>
          <p:cNvSpPr/>
          <p:nvPr/>
        </p:nvSpPr>
        <p:spPr>
          <a:xfrm>
            <a:off x="538479" y="4087605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6</a:t>
            </a:r>
          </a:p>
        </p:txBody>
      </p:sp>
      <p:sp>
        <p:nvSpPr>
          <p:cNvPr id="9" name="Rectangle 8">
            <a:hlinkClick r:id="" action="ppaction://noaction">
              <a:snd r:embed="rId6" name="JT2W10 S2_7.wav"/>
            </a:hlinkClick>
            <a:extLst>
              <a:ext uri="{FF2B5EF4-FFF2-40B4-BE49-F238E27FC236}">
                <a16:creationId xmlns:a16="http://schemas.microsoft.com/office/drawing/2014/main" id="{E01BECA0-4986-4143-ACF1-26F77569801E}"/>
              </a:ext>
            </a:extLst>
          </p:cNvPr>
          <p:cNvSpPr/>
          <p:nvPr/>
        </p:nvSpPr>
        <p:spPr>
          <a:xfrm>
            <a:off x="538479" y="5260590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7</a:t>
            </a: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49134D04-3E9A-4A79-A08E-68A97DA4C6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76" y="66489"/>
            <a:ext cx="1109444" cy="118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5088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83C6DF4-1750-473A-B137-A41972C678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3186687"/>
              </p:ext>
            </p:extLst>
          </p:nvPr>
        </p:nvGraphicFramePr>
        <p:xfrm>
          <a:off x="961292" y="1719116"/>
          <a:ext cx="10269416" cy="4705129"/>
        </p:xfrm>
        <a:graphic>
          <a:graphicData uri="http://schemas.openxmlformats.org/drawingml/2006/table">
            <a:tbl>
              <a:tblPr firstRow="1" firstCol="1" bandRow="1"/>
              <a:tblGrid>
                <a:gridCol w="613933">
                  <a:extLst>
                    <a:ext uri="{9D8B030D-6E8A-4147-A177-3AD203B41FA5}">
                      <a16:colId xmlns:a16="http://schemas.microsoft.com/office/drawing/2014/main" val="948193903"/>
                    </a:ext>
                  </a:extLst>
                </a:gridCol>
                <a:gridCol w="2413586">
                  <a:extLst>
                    <a:ext uri="{9D8B030D-6E8A-4147-A177-3AD203B41FA5}">
                      <a16:colId xmlns:a16="http://schemas.microsoft.com/office/drawing/2014/main" val="1825356332"/>
                    </a:ext>
                  </a:extLst>
                </a:gridCol>
                <a:gridCol w="2413586">
                  <a:extLst>
                    <a:ext uri="{9D8B030D-6E8A-4147-A177-3AD203B41FA5}">
                      <a16:colId xmlns:a16="http://schemas.microsoft.com/office/drawing/2014/main" val="1200443041"/>
                    </a:ext>
                  </a:extLst>
                </a:gridCol>
                <a:gridCol w="2413586">
                  <a:extLst>
                    <a:ext uri="{9D8B030D-6E8A-4147-A177-3AD203B41FA5}">
                      <a16:colId xmlns:a16="http://schemas.microsoft.com/office/drawing/2014/main" val="1186076623"/>
                    </a:ext>
                  </a:extLst>
                </a:gridCol>
                <a:gridCol w="2414725">
                  <a:extLst>
                    <a:ext uri="{9D8B030D-6E8A-4147-A177-3AD203B41FA5}">
                      <a16:colId xmlns:a16="http://schemas.microsoft.com/office/drawing/2014/main" val="4111747573"/>
                    </a:ext>
                  </a:extLst>
                </a:gridCol>
              </a:tblGrid>
              <a:tr h="347848"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This word is a good example of …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0447191"/>
                  </a:ext>
                </a:extLst>
              </a:tr>
              <a:tr h="3480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D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1514576"/>
                  </a:ext>
                </a:extLst>
              </a:tr>
              <a:tr h="7263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object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day of the week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description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mood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6446065"/>
                  </a:ext>
                </a:extLst>
              </a:tr>
              <a:tr h="7263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question word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activity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place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subject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2932163"/>
                  </a:ext>
                </a:extLst>
              </a:tr>
              <a:tr h="7263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3.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clothing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person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day of the week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activity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3196491"/>
                  </a:ext>
                </a:extLst>
              </a:tr>
              <a:tr h="11036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4.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greeting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number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mood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subject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1471463"/>
                  </a:ext>
                </a:extLst>
              </a:tr>
              <a:tr h="7263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5.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number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day of the week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object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person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2474703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5910ACDD-B9F4-4981-A182-C2E41C2128BE}"/>
              </a:ext>
            </a:extLst>
          </p:cNvPr>
          <p:cNvSpPr/>
          <p:nvPr/>
        </p:nvSpPr>
        <p:spPr>
          <a:xfrm>
            <a:off x="1378668" y="731968"/>
            <a:ext cx="9571907" cy="725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B 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For each question, put a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cross (x)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under the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type of word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you hear. 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You will hear each French word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twice.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Choose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one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correct answer only.</a:t>
            </a:r>
          </a:p>
        </p:txBody>
      </p:sp>
      <p:sp>
        <p:nvSpPr>
          <p:cNvPr id="8" name="Rectangle 7">
            <a:hlinkClick r:id="" action="ppaction://noaction">
              <a:snd r:embed="rId4" name="JT2W10 S2_8.wav"/>
            </a:hlinkClick>
            <a:extLst>
              <a:ext uri="{FF2B5EF4-FFF2-40B4-BE49-F238E27FC236}">
                <a16:creationId xmlns:a16="http://schemas.microsoft.com/office/drawing/2014/main" id="{55EE9022-D5E3-464B-A4A8-866C1B836A5D}"/>
              </a:ext>
            </a:extLst>
          </p:cNvPr>
          <p:cNvSpPr/>
          <p:nvPr/>
        </p:nvSpPr>
        <p:spPr>
          <a:xfrm>
            <a:off x="998466" y="2516103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9" name="Rectangle 8">
            <a:hlinkClick r:id="" action="ppaction://noaction">
              <a:snd r:embed="rId5" name="JT2W10 S2_9.wav"/>
            </a:hlinkClick>
            <a:extLst>
              <a:ext uri="{FF2B5EF4-FFF2-40B4-BE49-F238E27FC236}">
                <a16:creationId xmlns:a16="http://schemas.microsoft.com/office/drawing/2014/main" id="{5EA44F4B-261C-47AD-9F52-F210415EE11E}"/>
              </a:ext>
            </a:extLst>
          </p:cNvPr>
          <p:cNvSpPr/>
          <p:nvPr/>
        </p:nvSpPr>
        <p:spPr>
          <a:xfrm>
            <a:off x="998464" y="3287272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10" name="Rectangle 9">
            <a:hlinkClick r:id="" action="ppaction://noaction">
              <a:snd r:embed="rId6" name="JT2W10 S2_10.wav"/>
            </a:hlinkClick>
            <a:extLst>
              <a:ext uri="{FF2B5EF4-FFF2-40B4-BE49-F238E27FC236}">
                <a16:creationId xmlns:a16="http://schemas.microsoft.com/office/drawing/2014/main" id="{635EBD65-6C99-4920-9BAE-26CAB08B96FE}"/>
              </a:ext>
            </a:extLst>
          </p:cNvPr>
          <p:cNvSpPr/>
          <p:nvPr/>
        </p:nvSpPr>
        <p:spPr>
          <a:xfrm>
            <a:off x="1018112" y="4071680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11" name="Rectangle 10">
            <a:hlinkClick r:id="" action="ppaction://noaction">
              <a:snd r:embed="rId7" name="JT2W10 S2_11.wav"/>
            </a:hlinkClick>
            <a:extLst>
              <a:ext uri="{FF2B5EF4-FFF2-40B4-BE49-F238E27FC236}">
                <a16:creationId xmlns:a16="http://schemas.microsoft.com/office/drawing/2014/main" id="{AAD4A40F-74FE-4269-B6B5-F7C9DFBB0CD6}"/>
              </a:ext>
            </a:extLst>
          </p:cNvPr>
          <p:cNvSpPr/>
          <p:nvPr/>
        </p:nvSpPr>
        <p:spPr>
          <a:xfrm>
            <a:off x="1021910" y="4923085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12" name="Rectangle 11">
            <a:hlinkClick r:id="" action="ppaction://noaction">
              <a:snd r:embed="rId8" name="JT2W10 S2_12.wav"/>
            </a:hlinkClick>
            <a:extLst>
              <a:ext uri="{FF2B5EF4-FFF2-40B4-BE49-F238E27FC236}">
                <a16:creationId xmlns:a16="http://schemas.microsoft.com/office/drawing/2014/main" id="{C5D6D4D1-D3BC-4F1A-9581-F3D3B3DA8C2B}"/>
              </a:ext>
            </a:extLst>
          </p:cNvPr>
          <p:cNvSpPr/>
          <p:nvPr/>
        </p:nvSpPr>
        <p:spPr>
          <a:xfrm>
            <a:off x="1021910" y="5810646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5</a:t>
            </a: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07D01ACD-50EA-4A98-A2B3-FC86021985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76" y="66489"/>
            <a:ext cx="1109444" cy="118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1224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5B86C39-3F9B-4272-966C-128520A052F6}"/>
              </a:ext>
            </a:extLst>
          </p:cNvPr>
          <p:cNvSpPr/>
          <p:nvPr/>
        </p:nvSpPr>
        <p:spPr>
          <a:xfrm>
            <a:off x="1293200" y="550771"/>
            <a:ext cx="9795803" cy="5587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 Help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Torion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to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ranslate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the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underlined French word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 complete each English sentence.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 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Il a un </a:t>
            </a:r>
            <a:r>
              <a:rPr kumimoji="0" lang="es-ES_tradnl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œil.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		He has a/an _____________.	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La question est </a:t>
            </a:r>
            <a:r>
              <a:rPr kumimoji="0" lang="es-ES_tradnl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facile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question is __________.	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Je </a:t>
            </a:r>
            <a:r>
              <a:rPr kumimoji="0" lang="en-GB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préfère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le parc.			I ___________ the park.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Elle </a:t>
            </a:r>
            <a:r>
              <a:rPr kumimoji="0" lang="en-GB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enseigne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u="none" dirty="0" err="1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ici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			Does she ________ here?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 Il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présente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GB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aussi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		Is he presenting there__________ 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6. Tu 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 deux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yeux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	You have two _____________ .	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7.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C’est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mercredi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?			Is it _____________?	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8. Tu as un chat </a:t>
            </a:r>
            <a:r>
              <a:rPr kumimoji="0" lang="en-GB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drôle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	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You have a ___________ cat.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9.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C’est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b="1" u="sng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amie ?			Is it ______ friend?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10. </a:t>
            </a:r>
            <a:r>
              <a:rPr kumimoji="0" lang="es-ES_tradnl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Chercher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en ligne, c’est super !	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_____________ online is great!	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DA138B18-1742-4E33-B834-6B6298BBF8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76" y="66489"/>
            <a:ext cx="1109444" cy="118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0980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5B86C39-3F9B-4272-966C-128520A052F6}"/>
              </a:ext>
            </a:extLst>
          </p:cNvPr>
          <p:cNvSpPr/>
          <p:nvPr/>
        </p:nvSpPr>
        <p:spPr>
          <a:xfrm>
            <a:off x="1293200" y="550771"/>
            <a:ext cx="9795803" cy="1219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 Help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Torion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to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put a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cross (x)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under the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word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that best fits each category.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Choose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one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correct answer only.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 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3DA9E92-375F-4874-9070-96F64B8896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3831156"/>
              </p:ext>
            </p:extLst>
          </p:nvPr>
        </p:nvGraphicFramePr>
        <p:xfrm>
          <a:off x="1205901" y="1647998"/>
          <a:ext cx="9392325" cy="4249738"/>
        </p:xfrm>
        <a:graphic>
          <a:graphicData uri="http://schemas.openxmlformats.org/drawingml/2006/table">
            <a:tbl>
              <a:tblPr firstRow="1" firstCol="1" bandRow="1"/>
              <a:tblGrid>
                <a:gridCol w="1472165">
                  <a:extLst>
                    <a:ext uri="{9D8B030D-6E8A-4147-A177-3AD203B41FA5}">
                      <a16:colId xmlns:a16="http://schemas.microsoft.com/office/drawing/2014/main" val="2846419682"/>
                    </a:ext>
                  </a:extLst>
                </a:gridCol>
                <a:gridCol w="1949165">
                  <a:extLst>
                    <a:ext uri="{9D8B030D-6E8A-4147-A177-3AD203B41FA5}">
                      <a16:colId xmlns:a16="http://schemas.microsoft.com/office/drawing/2014/main" val="3948207792"/>
                    </a:ext>
                  </a:extLst>
                </a:gridCol>
                <a:gridCol w="2027024">
                  <a:extLst>
                    <a:ext uri="{9D8B030D-6E8A-4147-A177-3AD203B41FA5}">
                      <a16:colId xmlns:a16="http://schemas.microsoft.com/office/drawing/2014/main" val="2895344102"/>
                    </a:ext>
                  </a:extLst>
                </a:gridCol>
                <a:gridCol w="2027024">
                  <a:extLst>
                    <a:ext uri="{9D8B030D-6E8A-4147-A177-3AD203B41FA5}">
                      <a16:colId xmlns:a16="http://schemas.microsoft.com/office/drawing/2014/main" val="1969425645"/>
                    </a:ext>
                  </a:extLst>
                </a:gridCol>
                <a:gridCol w="1916947">
                  <a:extLst>
                    <a:ext uri="{9D8B030D-6E8A-4147-A177-3AD203B41FA5}">
                      <a16:colId xmlns:a16="http://schemas.microsoft.com/office/drawing/2014/main" val="2692009639"/>
                    </a:ext>
                  </a:extLst>
                </a:gridCol>
              </a:tblGrid>
              <a:tr h="288290"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This word is a good example of …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3304257"/>
                  </a:ext>
                </a:extLst>
              </a:tr>
              <a:tr h="1104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D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0380078"/>
                  </a:ext>
                </a:extLst>
              </a:tr>
              <a:tr h="48450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1. a day of the week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aujourd’hui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vendredi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bonjour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chaque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jour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5490005"/>
                  </a:ext>
                </a:extLst>
              </a:tr>
              <a:tr h="47561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2. a family member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tante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il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jeune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madame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1072169"/>
                  </a:ext>
                </a:extLst>
              </a:tr>
              <a:tr h="54610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3. a part of the body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chambre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oreille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dimanche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chaise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155671"/>
                  </a:ext>
                </a:extLst>
              </a:tr>
              <a:tr h="53594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4. an activity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avoir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écrire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rester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être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7655474"/>
                  </a:ext>
                </a:extLst>
              </a:tr>
              <a:tr h="53530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5. a place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et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ami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anglais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pays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9449804"/>
                  </a:ext>
                </a:extLst>
              </a:tr>
            </a:tbl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B3647FF3-F63B-4291-B206-15FF8175E8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76" y="66489"/>
            <a:ext cx="1109444" cy="118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4955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143" y="1135676"/>
            <a:ext cx="781120" cy="374973"/>
          </a:xfrm>
          <a:solidFill>
            <a:schemeClr val="accent3">
              <a:lumMod val="75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écrire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04AD4C50-16E6-4006-B948-C855718CB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406" y="5616"/>
            <a:ext cx="1126594" cy="113006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E08959F-0EA3-4C46-B62E-6B32795B44D1}"/>
              </a:ext>
            </a:extLst>
          </p:cNvPr>
          <p:cNvSpPr/>
          <p:nvPr/>
        </p:nvSpPr>
        <p:spPr>
          <a:xfrm>
            <a:off x="626777" y="1408954"/>
            <a:ext cx="11336997" cy="4217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E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Translate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underlined English words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 complete the French sentence.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</a:t>
            </a:r>
            <a:r>
              <a:rPr kumimoji="0" lang="en-GB" sz="18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It’s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1800" i="0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bed.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	__ _____ un lit.				(write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words)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Pierre </a:t>
            </a:r>
            <a:r>
              <a:rPr kumimoji="0" lang="en-GB" sz="18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plays.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	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Pierre_____________.			(write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</a:t>
            </a:r>
            <a:r>
              <a:rPr kumimoji="0" lang="en-GB" sz="18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Is it going </a:t>
            </a:r>
            <a:r>
              <a:rPr lang="en-GB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badly?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_____ _____ mal ?			(write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words)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It is </a:t>
            </a:r>
            <a:r>
              <a:rPr kumimoji="0" lang="en-GB" sz="18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for me.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	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C’est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_______ _______.			(write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words)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 He has </a:t>
            </a:r>
            <a:r>
              <a:rPr kumimoji="0" lang="en-GB" sz="18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three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18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programmes.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Il a ___________ _____________.		(write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words)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6.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18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18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grandfather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is there.	_____ ________________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(write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words)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7. </a:t>
            </a:r>
            <a:r>
              <a:rPr kumimoji="0" lang="en-GB" sz="18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 draw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the picture.		_____ _______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l’image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	(write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words)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8. </a:t>
            </a:r>
            <a:r>
              <a:rPr kumimoji="0" lang="en-GB" sz="18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How many?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18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Eleven?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___________ ?  ________ ?			(write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words)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9. You pronounce </a:t>
            </a:r>
            <a:r>
              <a:rPr kumimoji="0" lang="en-GB" sz="18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eight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words.	Tu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prononces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_________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mots.		(write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10. </a:t>
            </a:r>
            <a:r>
              <a:rPr kumimoji="0" lang="en-GB" sz="18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There are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six texts.		___ ____ ____ six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textes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    	(write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three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words)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A3C34247-89D7-4ACF-98A0-113084D132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76" y="66489"/>
            <a:ext cx="1109444" cy="11804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805B40B-3217-4F98-8C8D-69CDD258EE22}"/>
              </a:ext>
            </a:extLst>
          </p:cNvPr>
          <p:cNvSpPr txBox="1"/>
          <p:nvPr/>
        </p:nvSpPr>
        <p:spPr>
          <a:xfrm>
            <a:off x="7110103" y="6457890"/>
            <a:ext cx="508189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Total marks available (Vocabulary): 47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32164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1F0F6C2-E685-4313-9176-0B531AD6548A}"/>
              </a:ext>
            </a:extLst>
          </p:cNvPr>
          <p:cNvSpPr/>
          <p:nvPr/>
        </p:nvSpPr>
        <p:spPr>
          <a:xfrm>
            <a:off x="1278967" y="103941"/>
            <a:ext cx="1622560" cy="455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Grammar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2E74B5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CD61FC-3011-44DB-8CA8-82776907C313}"/>
              </a:ext>
            </a:extLst>
          </p:cNvPr>
          <p:cNvSpPr/>
          <p:nvPr/>
        </p:nvSpPr>
        <p:spPr>
          <a:xfrm>
            <a:off x="1278967" y="550771"/>
            <a:ext cx="6718506" cy="455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Put a (X) next to the person the sentence is about.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27A7386-EA1C-4566-AC53-17A7B8C3FD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4971339"/>
              </p:ext>
            </p:extLst>
          </p:nvPr>
        </p:nvGraphicFramePr>
        <p:xfrm>
          <a:off x="1278967" y="1221467"/>
          <a:ext cx="9609426" cy="5028677"/>
        </p:xfrm>
        <a:graphic>
          <a:graphicData uri="http://schemas.openxmlformats.org/drawingml/2006/table">
            <a:tbl>
              <a:tblPr firstRow="1" firstCol="1" bandRow="1"/>
              <a:tblGrid>
                <a:gridCol w="448760">
                  <a:extLst>
                    <a:ext uri="{9D8B030D-6E8A-4147-A177-3AD203B41FA5}">
                      <a16:colId xmlns:a16="http://schemas.microsoft.com/office/drawing/2014/main" val="491557998"/>
                    </a:ext>
                  </a:extLst>
                </a:gridCol>
                <a:gridCol w="2039139">
                  <a:extLst>
                    <a:ext uri="{9D8B030D-6E8A-4147-A177-3AD203B41FA5}">
                      <a16:colId xmlns:a16="http://schemas.microsoft.com/office/drawing/2014/main" val="966880830"/>
                    </a:ext>
                  </a:extLst>
                </a:gridCol>
                <a:gridCol w="2040204">
                  <a:extLst>
                    <a:ext uri="{9D8B030D-6E8A-4147-A177-3AD203B41FA5}">
                      <a16:colId xmlns:a16="http://schemas.microsoft.com/office/drawing/2014/main" val="996049692"/>
                    </a:ext>
                  </a:extLst>
                </a:gridCol>
                <a:gridCol w="301660">
                  <a:extLst>
                    <a:ext uri="{9D8B030D-6E8A-4147-A177-3AD203B41FA5}">
                      <a16:colId xmlns:a16="http://schemas.microsoft.com/office/drawing/2014/main" val="2331815551"/>
                    </a:ext>
                  </a:extLst>
                </a:gridCol>
                <a:gridCol w="454089">
                  <a:extLst>
                    <a:ext uri="{9D8B030D-6E8A-4147-A177-3AD203B41FA5}">
                      <a16:colId xmlns:a16="http://schemas.microsoft.com/office/drawing/2014/main" val="999132671"/>
                    </a:ext>
                  </a:extLst>
                </a:gridCol>
                <a:gridCol w="2162787">
                  <a:extLst>
                    <a:ext uri="{9D8B030D-6E8A-4147-A177-3AD203B41FA5}">
                      <a16:colId xmlns:a16="http://schemas.microsoft.com/office/drawing/2014/main" val="3603397308"/>
                    </a:ext>
                  </a:extLst>
                </a:gridCol>
                <a:gridCol w="2162787">
                  <a:extLst>
                    <a:ext uri="{9D8B030D-6E8A-4147-A177-3AD203B41FA5}">
                      <a16:colId xmlns:a16="http://schemas.microsoft.com/office/drawing/2014/main" val="2182659570"/>
                    </a:ext>
                  </a:extLst>
                </a:gridCol>
              </a:tblGrid>
              <a:tr h="130139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  <a:r>
                        <a:rPr lang="en-US" sz="2000" baseline="-25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[singular]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she/he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…es 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intéressant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5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  <a:r>
                        <a:rPr lang="en-US" sz="2000" baseline="-25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[singular]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she/he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…</a:t>
                      </a:r>
                      <a:r>
                        <a:rPr lang="en-US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chantes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le </a:t>
                      </a:r>
                      <a:r>
                        <a:rPr lang="en-US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mardi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.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8058048"/>
                  </a:ext>
                </a:extLst>
              </a:tr>
              <a:tr h="12595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  <a:r>
                        <a:rPr lang="en-US" sz="2000" baseline="-25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[singular]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she/he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…</a:t>
                      </a:r>
                      <a:r>
                        <a:rPr lang="en-US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prépares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un </a:t>
                      </a:r>
                      <a:r>
                        <a:rPr lang="en-US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texte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.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6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  <a:r>
                        <a:rPr lang="en-US" sz="2000" baseline="-25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[singular]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she/he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… </a:t>
                      </a:r>
                      <a:r>
                        <a:rPr lang="en-US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est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courageux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4526562"/>
                  </a:ext>
                </a:extLst>
              </a:tr>
              <a:tr h="12338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  <a:r>
                        <a:rPr lang="en-US" sz="2000" baseline="-25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[singular]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she/he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…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suis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curieux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7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  <a:r>
                        <a:rPr lang="en-US" sz="2000" baseline="-25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[singular]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she/he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…</a:t>
                      </a:r>
                      <a:r>
                        <a:rPr lang="en-US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prononces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un mot.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6010087"/>
                  </a:ext>
                </a:extLst>
              </a:tr>
              <a:tr h="12338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  <a:r>
                        <a:rPr lang="en-US" sz="2000" baseline="-25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[singular]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she/he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…ai </a:t>
                      </a:r>
                      <a:r>
                        <a:rPr lang="en-US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une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idée.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  <a:r>
                        <a:rPr lang="en-US" sz="2000" baseline="-25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[singular]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she/he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…a </a:t>
                      </a:r>
                      <a:r>
                        <a:rPr lang="en-US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une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amie.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7180826"/>
                  </a:ext>
                </a:extLst>
              </a:tr>
            </a:tbl>
          </a:graphicData>
        </a:graphic>
      </p:graphicFrame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AB91CD80-A887-4D94-9CE6-E4372C4EAB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76" y="66489"/>
            <a:ext cx="1109444" cy="118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4306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1F0F6C2-E685-4313-9176-0B531AD6548A}"/>
              </a:ext>
            </a:extLst>
          </p:cNvPr>
          <p:cNvSpPr/>
          <p:nvPr/>
        </p:nvSpPr>
        <p:spPr>
          <a:xfrm>
            <a:off x="1278967" y="103941"/>
            <a:ext cx="1622560" cy="455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Grammar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2E74B5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CD61FC-3011-44DB-8CA8-82776907C313}"/>
              </a:ext>
            </a:extLst>
          </p:cNvPr>
          <p:cNvSpPr/>
          <p:nvPr/>
        </p:nvSpPr>
        <p:spPr>
          <a:xfrm>
            <a:off x="1278967" y="550771"/>
            <a:ext cx="7632218" cy="7913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B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Put a (X) next to the verb meaning that best fits each sentence.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B0AAC52-5AC7-4D4F-A69A-D4E3FBFE49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9264055"/>
              </p:ext>
            </p:extLst>
          </p:nvPr>
        </p:nvGraphicFramePr>
        <p:xfrm>
          <a:off x="1700022" y="1221467"/>
          <a:ext cx="7437934" cy="1554100"/>
        </p:xfrm>
        <a:graphic>
          <a:graphicData uri="http://schemas.openxmlformats.org/drawingml/2006/table">
            <a:tbl>
              <a:tblPr firstRow="1" firstCol="1" bandRow="1"/>
              <a:tblGrid>
                <a:gridCol w="347351">
                  <a:extLst>
                    <a:ext uri="{9D8B030D-6E8A-4147-A177-3AD203B41FA5}">
                      <a16:colId xmlns:a16="http://schemas.microsoft.com/office/drawing/2014/main" val="842742858"/>
                    </a:ext>
                  </a:extLst>
                </a:gridCol>
                <a:gridCol w="4004292">
                  <a:extLst>
                    <a:ext uri="{9D8B030D-6E8A-4147-A177-3AD203B41FA5}">
                      <a16:colId xmlns:a16="http://schemas.microsoft.com/office/drawing/2014/main" val="1914825650"/>
                    </a:ext>
                  </a:extLst>
                </a:gridCol>
                <a:gridCol w="3086291">
                  <a:extLst>
                    <a:ext uri="{9D8B030D-6E8A-4147-A177-3AD203B41FA5}">
                      <a16:colId xmlns:a16="http://schemas.microsoft.com/office/drawing/2014/main" val="2910032206"/>
                    </a:ext>
                  </a:extLst>
                </a:gridCol>
              </a:tblGrid>
              <a:tr h="3422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Elle </a:t>
                      </a:r>
                      <a:r>
                        <a:rPr lang="en-US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chante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chaque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semaine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She sings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She is singing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0924003"/>
                  </a:ext>
                </a:extLst>
              </a:tr>
              <a:tr h="3422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Tu </a:t>
                      </a:r>
                      <a:r>
                        <a:rPr lang="en-US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présentes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en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ce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moment.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You present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You are presenting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3686262"/>
                  </a:ext>
                </a:extLst>
              </a:tr>
            </a:tbl>
          </a:graphicData>
        </a:graphic>
      </p:graphicFrame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B76E2E7E-6306-4776-8C6A-5D1BCAD338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76" y="66489"/>
            <a:ext cx="1109444" cy="118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608136"/>
      </p:ext>
    </p:extLst>
  </p:cSld>
  <p:clrMapOvr>
    <a:masterClrMapping/>
  </p:clrMapOvr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8957</TotalTime>
  <Words>3668</Words>
  <Application>Microsoft Office PowerPoint</Application>
  <PresentationFormat>Widescreen</PresentationFormat>
  <Paragraphs>837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MS Gothic</vt:lpstr>
      <vt:lpstr>Arial</vt:lpstr>
      <vt:lpstr>Calibri</vt:lpstr>
      <vt:lpstr>Century Gothic</vt:lpstr>
      <vt:lpstr>Modern Love</vt:lpstr>
      <vt:lpstr>Segoe UI Symbol</vt:lpstr>
      <vt:lpstr>Symbol</vt:lpstr>
      <vt:lpstr>Wingdings</vt:lpstr>
      <vt:lpstr>3_Office Theme</vt:lpstr>
      <vt:lpstr>Saying how many and describing things</vt:lpstr>
      <vt:lpstr>écouter</vt:lpstr>
      <vt:lpstr>écouter</vt:lpstr>
      <vt:lpstr>écouter</vt:lpstr>
      <vt:lpstr>lire</vt:lpstr>
      <vt:lpstr>lire</vt:lpstr>
      <vt:lpstr>écrire</vt:lpstr>
      <vt:lpstr>lire</vt:lpstr>
      <vt:lpstr>lire</vt:lpstr>
      <vt:lpstr>écrire</vt:lpstr>
      <vt:lpstr>Au revoir !</vt:lpstr>
      <vt:lpstr>écouter</vt:lpstr>
      <vt:lpstr>écouter</vt:lpstr>
      <vt:lpstr>écouter</vt:lpstr>
      <vt:lpstr>lire</vt:lpstr>
      <vt:lpstr>lire</vt:lpstr>
      <vt:lpstr>écrire</vt:lpstr>
      <vt:lpstr>lire</vt:lpstr>
      <vt:lpstr>lire</vt:lpstr>
      <vt:lpstr>écrire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Saying what I and others have</dc:title>
  <dc:creator>Rachel Hawkes</dc:creator>
  <cp:lastModifiedBy>Rachel Hawkes</cp:lastModifiedBy>
  <cp:revision>96</cp:revision>
  <dcterms:created xsi:type="dcterms:W3CDTF">2021-10-25T17:33:24Z</dcterms:created>
  <dcterms:modified xsi:type="dcterms:W3CDTF">2023-03-02T11:32:14Z</dcterms:modified>
</cp:coreProperties>
</file>