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84" r:id="rId2"/>
  </p:sldMasterIdLst>
  <p:notesMasterIdLst>
    <p:notesMasterId r:id="rId16"/>
  </p:notesMasterIdLst>
  <p:sldIdLst>
    <p:sldId id="369" r:id="rId3"/>
    <p:sldId id="301" r:id="rId4"/>
    <p:sldId id="359" r:id="rId5"/>
    <p:sldId id="300" r:id="rId6"/>
    <p:sldId id="363" r:id="rId7"/>
    <p:sldId id="371" r:id="rId8"/>
    <p:sldId id="365" r:id="rId9"/>
    <p:sldId id="357" r:id="rId10"/>
    <p:sldId id="372" r:id="rId11"/>
    <p:sldId id="370" r:id="rId12"/>
    <p:sldId id="364" r:id="rId13"/>
    <p:sldId id="366" r:id="rId14"/>
    <p:sldId id="373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ADD2E"/>
    <a:srgbClr val="FF0066"/>
    <a:srgbClr val="00A1D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78DC3444-43CC-4270-ABD3-DED184E3E888}" v="10" dt="2022-09-09T18:58:25.114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471" autoAdjust="0"/>
    <p:restoredTop sz="64160" autoAdjust="0"/>
  </p:normalViewPr>
  <p:slideViewPr>
    <p:cSldViewPr snapToGrid="0">
      <p:cViewPr varScale="1">
        <p:scale>
          <a:sx n="51" d="100"/>
          <a:sy n="51" d="100"/>
        </p:scale>
        <p:origin x="1762" y="53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viewProps" Target="viewProps.xml"/><Relationship Id="rId3" Type="http://schemas.openxmlformats.org/officeDocument/2006/relationships/slide" Target="slides/slide1.xml"/><Relationship Id="rId21" Type="http://schemas.microsoft.com/office/2016/11/relationships/changesInfo" Target="changesInfos/changesInfo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Tom Dawes" userId="fe899cd594ff6f3a" providerId="LiveId" clId="{78DC3444-43CC-4270-ABD3-DED184E3E888}"/>
    <pc:docChg chg="addSld modSld">
      <pc:chgData name="Tom Dawes" userId="fe899cd594ff6f3a" providerId="LiveId" clId="{78DC3444-43CC-4270-ABD3-DED184E3E888}" dt="2022-09-09T18:58:25.114" v="3"/>
      <pc:docMkLst>
        <pc:docMk/>
      </pc:docMkLst>
      <pc:sldChg chg="add modAnim">
        <pc:chgData name="Tom Dawes" userId="fe899cd594ff6f3a" providerId="LiveId" clId="{78DC3444-43CC-4270-ABD3-DED184E3E888}" dt="2022-09-09T18:58:25.114" v="3"/>
        <pc:sldMkLst>
          <pc:docMk/>
          <pc:sldMk cId="3506077152" sldId="372"/>
        </pc:sldMkLst>
      </pc:sldChg>
      <pc:sldChg chg="add">
        <pc:chgData name="Tom Dawes" userId="fe899cd594ff6f3a" providerId="LiveId" clId="{78DC3444-43CC-4270-ABD3-DED184E3E888}" dt="2022-09-09T18:58:01.381" v="1"/>
        <pc:sldMkLst>
          <pc:docMk/>
          <pc:sldMk cId="1033547721" sldId="373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B125C53-773C-49EE-98CA-2C16F81F252F}" type="datetimeFigureOut">
              <a:rPr lang="en-GB" smtClean="0"/>
              <a:t>14/11/2023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32D0CC9-DEA3-4A63-A921-D94C06607CC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827040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95" name="Google Shape;95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rPr lang="en-GB" sz="1800" dirty="0"/>
              <a:t>Artwork by Steve Clarke. Pronoun pictures from NCELP (www.ncelp.org). All additional pictures selected from </a:t>
            </a:r>
            <a:r>
              <a:rPr lang="en-GB" sz="1800" dirty="0" err="1"/>
              <a:t>Pixabay</a:t>
            </a:r>
            <a:r>
              <a:rPr lang="en-GB" sz="1800" dirty="0"/>
              <a:t> and are available under a Creative Commons license, no attribution required.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endParaRPr lang="en-GB" sz="1800" dirty="0"/>
          </a:p>
          <a:p>
            <a:pPr marL="216000" marR="0" lvl="0" indent="-2160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r>
              <a:rPr lang="en-GB" sz="1800" b="1" dirty="0">
                <a:solidFill>
                  <a:srgbClr val="00206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Phonics: </a:t>
            </a:r>
            <a:r>
              <a:rPr lang="fr-FR" sz="1800" b="1" dirty="0">
                <a:solidFill>
                  <a:srgbClr val="00206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[un] </a:t>
            </a:r>
            <a:r>
              <a:rPr lang="en-GB" sz="1800" b="1" i="1" strike="noStrike" spc="-1" dirty="0">
                <a:solidFill>
                  <a:srgbClr val="002060"/>
                </a:solidFill>
                <a:latin typeface="Century Gothic"/>
                <a:ea typeface="Century Gothic"/>
              </a:rPr>
              <a:t>un </a:t>
            </a:r>
            <a:r>
              <a:rPr lang="fr-FR" sz="1800" b="0" i="1" strike="noStrike" spc="-1" dirty="0">
                <a:solidFill>
                  <a:srgbClr val="002060"/>
                </a:solidFill>
                <a:latin typeface="Century Gothic"/>
                <a:ea typeface="Century Gothic"/>
              </a:rPr>
              <a:t>[3] </a:t>
            </a:r>
            <a:r>
              <a:rPr lang="fr-FR" sz="1800" b="1" i="1" strike="noStrike" spc="-1" dirty="0">
                <a:solidFill>
                  <a:srgbClr val="002060"/>
                </a:solidFill>
                <a:latin typeface="Century Gothic"/>
                <a:ea typeface="Century Gothic"/>
              </a:rPr>
              <a:t>lundi </a:t>
            </a:r>
            <a:r>
              <a:rPr lang="fr-FR" sz="1800" b="0" i="1" strike="noStrike" spc="-1" dirty="0">
                <a:solidFill>
                  <a:srgbClr val="002060"/>
                </a:solidFill>
                <a:latin typeface="Century Gothic"/>
                <a:ea typeface="Century Gothic"/>
              </a:rPr>
              <a:t>[1091] </a:t>
            </a:r>
            <a:r>
              <a:rPr lang="fr-FR" sz="1800" b="1" i="1" strike="noStrike" spc="-1" dirty="0">
                <a:solidFill>
                  <a:srgbClr val="002060"/>
                </a:solidFill>
                <a:latin typeface="Century Gothic"/>
                <a:ea typeface="Century Gothic"/>
              </a:rPr>
              <a:t>jungle</a:t>
            </a:r>
            <a:r>
              <a:rPr lang="fr-FR" sz="1800" b="0" i="1" strike="noStrike" spc="-1" dirty="0">
                <a:solidFill>
                  <a:srgbClr val="002060"/>
                </a:solidFill>
                <a:latin typeface="Century Gothic"/>
                <a:ea typeface="Century Gothic"/>
              </a:rPr>
              <a:t> [4891] </a:t>
            </a:r>
            <a:r>
              <a:rPr lang="fr-FR" sz="1800" b="1" i="1" strike="noStrike" spc="-1" dirty="0">
                <a:solidFill>
                  <a:srgbClr val="002060"/>
                </a:solidFill>
                <a:latin typeface="Century Gothic"/>
                <a:ea typeface="Century Gothic"/>
              </a:rPr>
              <a:t>brun</a:t>
            </a:r>
            <a:r>
              <a:rPr lang="fr-FR" sz="1800" b="0" i="1" strike="noStrike" spc="-1" dirty="0">
                <a:solidFill>
                  <a:srgbClr val="002060"/>
                </a:solidFill>
                <a:latin typeface="Century Gothic"/>
                <a:ea typeface="Century Gothic"/>
              </a:rPr>
              <a:t> [&gt;5000] </a:t>
            </a:r>
            <a:r>
              <a:rPr lang="fr-FR" sz="1800" b="1" i="1" strike="noStrike" spc="-1" dirty="0">
                <a:solidFill>
                  <a:srgbClr val="002060"/>
                </a:solidFill>
                <a:latin typeface="Century Gothic"/>
                <a:ea typeface="Century Gothic"/>
              </a:rPr>
              <a:t>commun </a:t>
            </a:r>
            <a:r>
              <a:rPr lang="fr-FR" sz="1800" b="0" i="1" strike="noStrike" spc="-1" dirty="0">
                <a:solidFill>
                  <a:srgbClr val="002060"/>
                </a:solidFill>
                <a:latin typeface="Century Gothic"/>
                <a:ea typeface="Century Gothic"/>
              </a:rPr>
              <a:t>[780]</a:t>
            </a:r>
            <a:endParaRPr lang="it-IT" sz="1800" b="0" i="1" strike="noStrike" spc="-1" dirty="0">
              <a:solidFill>
                <a:srgbClr val="002060"/>
              </a:solidFill>
              <a:latin typeface="Century Gothic"/>
              <a:ea typeface="Century Gothic"/>
            </a:endParaRPr>
          </a:p>
          <a:p>
            <a:pPr marL="216000" indent="-216000" algn="l">
              <a:lnSpc>
                <a:spcPct val="100000"/>
              </a:lnSpc>
            </a:pPr>
            <a:r>
              <a:rPr lang="fr-FR" sz="1800" b="1" dirty="0">
                <a:solidFill>
                  <a:srgbClr val="00206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[un] vs. [une]</a:t>
            </a:r>
          </a:p>
          <a:p>
            <a:pPr marL="216000" indent="-216000" algn="l">
              <a:lnSpc>
                <a:spcPct val="100000"/>
              </a:lnSpc>
            </a:pPr>
            <a:r>
              <a:rPr lang="fr-FR" sz="1800" b="1" dirty="0">
                <a:solidFill>
                  <a:srgbClr val="00206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liaison - c'es</a:t>
            </a:r>
            <a:r>
              <a:rPr lang="fr-FR" sz="1800" b="1" u="sng" dirty="0">
                <a:solidFill>
                  <a:srgbClr val="00206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</a:t>
            </a:r>
            <a:r>
              <a:rPr lang="fr-FR" sz="1800" b="1" dirty="0">
                <a:solidFill>
                  <a:srgbClr val="00206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un/une</a:t>
            </a:r>
          </a:p>
          <a:p>
            <a:pPr marL="216000" marR="0" lvl="0" indent="-2160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endParaRPr lang="en-GB" sz="1800" b="0" strike="noStrike" spc="-1" dirty="0">
              <a:latin typeface="Arial"/>
            </a:endParaRPr>
          </a:p>
          <a:p>
            <a:pPr marL="216000" indent="-216000">
              <a:lnSpc>
                <a:spcPct val="100000"/>
              </a:lnSpc>
            </a:pPr>
            <a:r>
              <a:rPr lang="en-GB" sz="1800" b="0" strike="noStrike" spc="-1" dirty="0">
                <a:solidFill>
                  <a:srgbClr val="002060"/>
                </a:solidFill>
                <a:latin typeface="Century Gothic"/>
                <a:ea typeface="Century Gothic"/>
              </a:rPr>
              <a:t>Frequency of new words:</a:t>
            </a:r>
            <a:endParaRPr lang="en-GB" sz="1800" b="0" strike="noStrike" spc="-1" dirty="0">
              <a:latin typeface="Arial"/>
            </a:endParaRPr>
          </a:p>
          <a:p>
            <a:pPr marL="216000" indent="-216000">
              <a:lnSpc>
                <a:spcPct val="100000"/>
              </a:lnSpc>
            </a:pPr>
            <a:r>
              <a:rPr lang="it-IT" sz="1800" b="1" strike="noStrike" spc="-1" dirty="0">
                <a:solidFill>
                  <a:srgbClr val="002060"/>
                </a:solidFill>
                <a:latin typeface="Century Gothic"/>
                <a:ea typeface="Century Gothic"/>
              </a:rPr>
              <a:t>Vocabulary</a:t>
            </a:r>
            <a:r>
              <a:rPr lang="it-IT" sz="1800" b="0" strike="noStrike" spc="-1" dirty="0">
                <a:solidFill>
                  <a:srgbClr val="002060"/>
                </a:solidFill>
                <a:latin typeface="Century Gothic"/>
                <a:ea typeface="Century Gothic"/>
              </a:rPr>
              <a:t>: </a:t>
            </a:r>
            <a:r>
              <a:rPr lang="fr-FR" sz="1800" b="1" strike="noStrike" spc="-1" dirty="0">
                <a:solidFill>
                  <a:srgbClr val="002060"/>
                </a:solidFill>
                <a:latin typeface="Century Gothic"/>
                <a:ea typeface="Century Gothic"/>
              </a:rPr>
              <a:t>affiche </a:t>
            </a:r>
            <a:r>
              <a:rPr lang="fr-FR" sz="1800" b="0" strike="noStrike" spc="-1" dirty="0">
                <a:solidFill>
                  <a:srgbClr val="002060"/>
                </a:solidFill>
                <a:latin typeface="Century Gothic"/>
                <a:ea typeface="Century Gothic"/>
              </a:rPr>
              <a:t>[2886] </a:t>
            </a:r>
            <a:r>
              <a:rPr lang="fr-FR" sz="1800" b="1" strike="noStrike" spc="-1" dirty="0">
                <a:solidFill>
                  <a:srgbClr val="002060"/>
                </a:solidFill>
                <a:latin typeface="Century Gothic"/>
                <a:ea typeface="Century Gothic"/>
              </a:rPr>
              <a:t>bureau</a:t>
            </a:r>
            <a:r>
              <a:rPr lang="fr-FR" sz="1800" b="0" strike="noStrike" spc="-1" dirty="0">
                <a:solidFill>
                  <a:srgbClr val="002060"/>
                </a:solidFill>
                <a:latin typeface="Century Gothic"/>
                <a:ea typeface="Century Gothic"/>
              </a:rPr>
              <a:t> [273] </a:t>
            </a:r>
            <a:r>
              <a:rPr lang="fr-FR" sz="1800" b="1" strike="noStrike" spc="-1" dirty="0">
                <a:solidFill>
                  <a:srgbClr val="002060"/>
                </a:solidFill>
                <a:latin typeface="Century Gothic"/>
                <a:ea typeface="Century Gothic"/>
              </a:rPr>
              <a:t>chaise</a:t>
            </a:r>
            <a:r>
              <a:rPr lang="fr-FR" sz="1800" b="0" strike="noStrike" spc="-1" dirty="0">
                <a:solidFill>
                  <a:srgbClr val="002060"/>
                </a:solidFill>
                <a:latin typeface="Century Gothic"/>
                <a:ea typeface="Century Gothic"/>
              </a:rPr>
              <a:t> [3419] </a:t>
            </a:r>
            <a:r>
              <a:rPr lang="fr-FR" sz="1800" b="1" strike="noStrike" spc="-1" dirty="0">
                <a:solidFill>
                  <a:srgbClr val="002060"/>
                </a:solidFill>
                <a:latin typeface="Century Gothic"/>
                <a:ea typeface="Century Gothic"/>
              </a:rPr>
              <a:t>chambre</a:t>
            </a:r>
            <a:r>
              <a:rPr lang="fr-FR" sz="1800" b="0" strike="noStrike" spc="-1" dirty="0">
                <a:solidFill>
                  <a:srgbClr val="002060"/>
                </a:solidFill>
                <a:latin typeface="Century Gothic"/>
                <a:ea typeface="Century Gothic"/>
              </a:rPr>
              <a:t> [633] </a:t>
            </a:r>
            <a:r>
              <a:rPr lang="fr-FR" sz="1800" b="1" strike="noStrike" spc="-1" dirty="0">
                <a:solidFill>
                  <a:srgbClr val="002060"/>
                </a:solidFill>
                <a:latin typeface="Century Gothic"/>
                <a:ea typeface="Century Gothic"/>
              </a:rPr>
              <a:t>idée</a:t>
            </a:r>
            <a:r>
              <a:rPr lang="fr-FR" sz="1800" b="0" strike="noStrike" spc="-1" dirty="0">
                <a:solidFill>
                  <a:srgbClr val="002060"/>
                </a:solidFill>
                <a:latin typeface="Century Gothic"/>
                <a:ea typeface="Century Gothic"/>
              </a:rPr>
              <a:t> [239] </a:t>
            </a:r>
            <a:r>
              <a:rPr lang="fr-FR" sz="1800" b="1" strike="noStrike" spc="-1" dirty="0">
                <a:solidFill>
                  <a:srgbClr val="002060"/>
                </a:solidFill>
                <a:latin typeface="Century Gothic"/>
                <a:ea typeface="Century Gothic"/>
              </a:rPr>
              <a:t>lit</a:t>
            </a:r>
            <a:r>
              <a:rPr lang="fr-FR" sz="1800" b="0" strike="noStrike" spc="-1" dirty="0">
                <a:solidFill>
                  <a:srgbClr val="002060"/>
                </a:solidFill>
                <a:latin typeface="Century Gothic"/>
                <a:ea typeface="Century Gothic"/>
              </a:rPr>
              <a:t> [1837] </a:t>
            </a:r>
            <a:r>
              <a:rPr lang="fr-FR" sz="1800" b="1" strike="noStrike" spc="-1" dirty="0">
                <a:solidFill>
                  <a:srgbClr val="002060"/>
                </a:solidFill>
                <a:latin typeface="Century Gothic"/>
                <a:ea typeface="Century Gothic"/>
              </a:rPr>
              <a:t>un</a:t>
            </a:r>
            <a:r>
              <a:rPr lang="fr-FR" sz="1800" b="0" strike="noStrike" spc="-1" dirty="0">
                <a:solidFill>
                  <a:srgbClr val="002060"/>
                </a:solidFill>
                <a:latin typeface="Century Gothic"/>
                <a:ea typeface="Century Gothic"/>
              </a:rPr>
              <a:t> [3] </a:t>
            </a:r>
            <a:r>
              <a:rPr lang="fr-FR" sz="1800" b="1" strike="noStrike" spc="-1" dirty="0">
                <a:solidFill>
                  <a:srgbClr val="002060"/>
                </a:solidFill>
                <a:latin typeface="Century Gothic"/>
                <a:ea typeface="Century Gothic"/>
              </a:rPr>
              <a:t>une</a:t>
            </a:r>
            <a:r>
              <a:rPr lang="fr-FR" sz="1800" b="0" strike="noStrike" spc="-1" dirty="0">
                <a:solidFill>
                  <a:srgbClr val="002060"/>
                </a:solidFill>
                <a:latin typeface="Century Gothic"/>
                <a:ea typeface="Century Gothic"/>
              </a:rPr>
              <a:t> [3] </a:t>
            </a:r>
          </a:p>
          <a:p>
            <a:pPr marL="216000" indent="-216000">
              <a:lnSpc>
                <a:spcPct val="100000"/>
              </a:lnSpc>
            </a:pPr>
            <a:r>
              <a:rPr lang="fr-FR" sz="1800" b="0" strike="noStrike" spc="-1" dirty="0">
                <a:solidFill>
                  <a:srgbClr val="002060"/>
                </a:solidFill>
                <a:latin typeface="Century Gothic"/>
                <a:ea typeface="Century Gothic"/>
              </a:rPr>
              <a:t>(revisit moto, cheval)</a:t>
            </a:r>
            <a:endParaRPr lang="it-IT" sz="1800" b="0" strike="noStrike" spc="-1" dirty="0">
              <a:solidFill>
                <a:srgbClr val="002060"/>
              </a:solidFill>
              <a:latin typeface="Century Gothic"/>
              <a:ea typeface="Century Gothic"/>
            </a:endParaRPr>
          </a:p>
          <a:p>
            <a:pPr marL="216000" marR="0" lvl="0" indent="-2160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r>
              <a:rPr lang="fr-FR" sz="1800" b="1" i="0" strike="noStrike" spc="-1" dirty="0">
                <a:solidFill>
                  <a:srgbClr val="002060"/>
                </a:solidFill>
                <a:latin typeface="Century Gothic"/>
                <a:ea typeface="Century Gothic"/>
              </a:rPr>
              <a:t>Revisit 1</a:t>
            </a:r>
            <a:r>
              <a:rPr lang="fr-FR" sz="1800" b="0" i="0" strike="noStrike" spc="-1" dirty="0">
                <a:solidFill>
                  <a:srgbClr val="002060"/>
                </a:solidFill>
                <a:latin typeface="Century Gothic"/>
                <a:ea typeface="Century Gothic"/>
              </a:rPr>
              <a:t>: jeune [152] joli [2398] drôle [2166] difficile [296] </a:t>
            </a:r>
          </a:p>
          <a:p>
            <a:pPr marL="216000" indent="-216000">
              <a:lnSpc>
                <a:spcPct val="100000"/>
              </a:lnSpc>
            </a:pPr>
            <a:r>
              <a:rPr lang="en-GB" sz="1600" b="0" i="0" u="none" strike="noStrike" cap="none" dirty="0" err="1">
                <a:solidFill>
                  <a:schemeClr val="dk1"/>
                </a:solidFill>
                <a:effectLst/>
                <a:latin typeface="Century Gothic" panose="020B0502020202020204" pitchFamily="34" charset="0"/>
                <a:ea typeface="Calibri"/>
                <a:cs typeface="Calibri"/>
                <a:sym typeface="Calibri"/>
              </a:rPr>
              <a:t>Londsale</a:t>
            </a:r>
            <a:r>
              <a:rPr lang="en-GB" sz="1600" b="0" i="0" u="none" strike="noStrike" cap="none" dirty="0">
                <a:solidFill>
                  <a:schemeClr val="dk1"/>
                </a:solidFill>
                <a:effectLst/>
                <a:latin typeface="Century Gothic" panose="020B0502020202020204" pitchFamily="34" charset="0"/>
                <a:ea typeface="Calibri"/>
                <a:cs typeface="Calibri"/>
                <a:sym typeface="Calibri"/>
              </a:rPr>
              <a:t>, D., &amp; Le Bras, Y.  (2009). </a:t>
            </a:r>
            <a:r>
              <a:rPr lang="en-GB" sz="1600" b="0" i="1" u="none" strike="noStrike" cap="none" dirty="0">
                <a:solidFill>
                  <a:schemeClr val="dk1"/>
                </a:solidFill>
                <a:effectLst/>
                <a:latin typeface="Century Gothic" panose="020B0502020202020204" pitchFamily="34" charset="0"/>
                <a:ea typeface="Calibri"/>
                <a:cs typeface="Calibri"/>
                <a:sym typeface="Calibri"/>
              </a:rPr>
              <a:t>A Frequency Dictionary of French: Core vocabulary for learners </a:t>
            </a:r>
            <a:r>
              <a:rPr lang="en-GB" sz="1600" b="0" i="0" u="none" strike="noStrike" cap="none" dirty="0">
                <a:solidFill>
                  <a:schemeClr val="dk1"/>
                </a:solidFill>
                <a:effectLst/>
                <a:latin typeface="Century Gothic" panose="020B0502020202020204" pitchFamily="34" charset="0"/>
                <a:ea typeface="Calibri"/>
                <a:cs typeface="Calibri"/>
                <a:sym typeface="Calibri"/>
              </a:rPr>
              <a:t>London: Routledge.</a:t>
            </a: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lang="en-GB" sz="1800" dirty="0">
              <a:latin typeface="+mn-lt"/>
              <a:ea typeface="Calibri"/>
              <a:cs typeface="Calibri"/>
              <a:sym typeface="Calibri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tabLst/>
              <a:defRPr/>
            </a:pPr>
            <a:r>
              <a:rPr lang="en-GB" sz="1800" dirty="0"/>
              <a:t>The frequency rankings for words that occur in this PowerPoint which have been</a:t>
            </a:r>
            <a:r>
              <a:rPr lang="en-GB" sz="1800" i="1" dirty="0"/>
              <a:t> previously</a:t>
            </a:r>
            <a:r>
              <a:rPr lang="en-GB" sz="1800" dirty="0"/>
              <a:t> introduced in these resources are given in the SOW and in the resources that first introduced and formally re-visited those words. 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rPr lang="en-GB" sz="1800" dirty="0"/>
              <a:t>For any </a:t>
            </a:r>
            <a:r>
              <a:rPr lang="en-GB" sz="1800" i="1" dirty="0"/>
              <a:t>other </a:t>
            </a:r>
            <a:r>
              <a:rPr lang="en-GB" sz="1800" dirty="0"/>
              <a:t>words that occur incidentally in this PowerPoint, frequency rankings will be provided in the notes field wherever possible.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96;p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tabLst/>
              <a:defRPr/>
            </a:pPr>
            <a:fld id="{00000000-1234-1234-1234-123412341234}" type="slidenum">
              <a:rPr kumimoji="0" lang="en-GB" sz="1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Calibri"/>
                <a:buNone/>
                <a:tabLst/>
                <a:defRPr/>
              </a:pPr>
              <a:t>1</a:t>
            </a:fld>
            <a:endParaRPr kumimoji="0" sz="12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en-GB" sz="1200" b="1" dirty="0"/>
              <a:t>HANDOUT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 lang="en-GB" sz="1200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00000000-1234-1234-1234-123412341234}" type="slidenum">
              <a:rPr kumimoji="0" lang="en-GB" sz="12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10</a:t>
            </a:fld>
            <a:endParaRPr kumimoji="0" lang="en-GB" sz="12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06702278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en-GB" b="1" dirty="0"/>
              <a:t>HANDOUT</a:t>
            </a:r>
            <a:endParaRPr lang="en-GB" b="0"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 lang="en-GB" sz="1200" b="1"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 lang="en-GB" sz="1200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00000000-1234-1234-1234-123412341234}" type="slidenum">
              <a:rPr kumimoji="0" lang="en-GB" sz="12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11</a:t>
            </a:fld>
            <a:endParaRPr kumimoji="0" lang="en-GB" sz="12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85744207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4813" cy="3084513"/>
          </a:xfrm>
          <a:prstGeom prst="rect">
            <a:avLst/>
          </a:prstGeom>
        </p:spPr>
      </p:sp>
      <p:sp>
        <p:nvSpPr>
          <p:cNvPr id="309" name="PlaceHolder 2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84960" cy="3598920"/>
          </a:xfrm>
          <a:prstGeom prst="rect">
            <a:avLst/>
          </a:prstGeom>
        </p:spPr>
        <p:txBody>
          <a:bodyPr lIns="0" tIns="0" rIns="0" bIns="0"/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en-GB" b="1" dirty="0"/>
              <a:t>FOLLOW UP 5 HANDOUT </a:t>
            </a:r>
            <a:br>
              <a:rPr lang="en-GB" b="1" dirty="0"/>
            </a:br>
            <a:br>
              <a:rPr lang="en-GB" b="1" dirty="0"/>
            </a:br>
            <a:endParaRPr lang="en-GB" sz="1200" b="0" strike="noStrike" spc="-1" dirty="0">
              <a:latin typeface="Arial"/>
            </a:endParaRPr>
          </a:p>
        </p:txBody>
      </p:sp>
      <p:sp>
        <p:nvSpPr>
          <p:cNvPr id="310" name="CustomShape 3"/>
          <p:cNvSpPr/>
          <p:nvPr/>
        </p:nvSpPr>
        <p:spPr>
          <a:xfrm>
            <a:off x="3884760" y="8685360"/>
            <a:ext cx="2970360" cy="4572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b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0E67E6C-8E78-4A5B-9102-73F3F0679BAE}" type="slidenum">
              <a:rPr kumimoji="0" lang="en-GB" sz="1200" b="0" i="0" u="none" strike="noStrike" kern="1200" cap="none" spc="-1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+mn-cs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n-GB" sz="1200" b="0" i="0" u="none" strike="noStrike" kern="1200" cap="none" spc="-1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82187791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4813" cy="3084513"/>
          </a:xfrm>
          <a:prstGeom prst="rect">
            <a:avLst/>
          </a:prstGeom>
        </p:spPr>
      </p:sp>
      <p:sp>
        <p:nvSpPr>
          <p:cNvPr id="309" name="PlaceHolder 2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84960" cy="3598920"/>
          </a:xfrm>
          <a:prstGeom prst="rect">
            <a:avLst/>
          </a:prstGeom>
        </p:spPr>
        <p:txBody>
          <a:bodyPr lIns="0" tIns="0" rIns="0" bIns="0"/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en-GB" b="1" dirty="0"/>
              <a:t>Timing: 5 minutes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 lang="en-GB" b="1"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en-GB" b="1" dirty="0"/>
              <a:t>Aim:</a:t>
            </a:r>
            <a:r>
              <a:rPr lang="en-GB" b="0" dirty="0"/>
              <a:t> to practise written comprehension of vocabulary from this week and previous weeks.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 lang="en-GB" b="1"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en-GB" b="1" dirty="0"/>
              <a:t>Procedure:</a:t>
            </a:r>
            <a:br>
              <a:rPr lang="en-GB" b="1" dirty="0"/>
            </a:br>
            <a:r>
              <a:rPr lang="en-GB" b="0" dirty="0"/>
              <a:t>1. Give pupils a blank grid.  They fill in the English meanings of any of the words they know, trying to reach 15 points in total.</a:t>
            </a:r>
            <a:br>
              <a:rPr lang="en-GB" b="0" dirty="0"/>
            </a:br>
            <a:r>
              <a:rPr lang="en-GB" b="0" dirty="0"/>
              <a:t>2. Remind pupils that adjectives can refer to male or female persons and they should note this in their translations. E.g. pleased (f), short (m).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 lang="en-GB" sz="1200" b="1"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en-GB" sz="1200" b="1" dirty="0"/>
              <a:t>Note:</a:t>
            </a:r>
            <a:br>
              <a:rPr lang="en-GB" dirty="0"/>
            </a:br>
            <a:r>
              <a:rPr lang="en-GB" dirty="0"/>
              <a:t>The most recently learnt and practised words are </a:t>
            </a:r>
            <a:r>
              <a:rPr lang="en-GB" dirty="0">
                <a:solidFill>
                  <a:srgbClr val="FF0066"/>
                </a:solidFill>
              </a:rPr>
              <a:t>pink</a:t>
            </a:r>
            <a:r>
              <a:rPr lang="en-GB" dirty="0"/>
              <a:t>, words from the previous week are green and those from week 1 are blue, thus more points are awarded for them, to recognise that memories fade and more effort (heavy lifting!) is needed to retrieve them.</a:t>
            </a:r>
            <a:br>
              <a:rPr lang="en-GB" dirty="0"/>
            </a:br>
            <a:endParaRPr lang="en-GB" dirty="0"/>
          </a:p>
          <a:p>
            <a:pPr>
              <a:lnSpc>
                <a:spcPct val="100000"/>
              </a:lnSpc>
            </a:pPr>
            <a:endParaRPr lang="en-GB" sz="1200" b="0" strike="noStrike" spc="-1" dirty="0">
              <a:latin typeface="Arial"/>
            </a:endParaRPr>
          </a:p>
        </p:txBody>
      </p:sp>
      <p:sp>
        <p:nvSpPr>
          <p:cNvPr id="310" name="CustomShape 3"/>
          <p:cNvSpPr/>
          <p:nvPr/>
        </p:nvSpPr>
        <p:spPr>
          <a:xfrm>
            <a:off x="3884760" y="8685360"/>
            <a:ext cx="2970360" cy="4572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b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0E67E6C-8E78-4A5B-9102-73F3F0679BAE}" type="slidenum">
              <a:rPr kumimoji="0" lang="en-GB" sz="1200" b="0" i="0" u="none" strike="noStrike" kern="1200" cap="none" spc="-1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+mn-cs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en-GB" sz="1200" b="0" i="0" u="none" strike="noStrike" kern="1200" cap="none" spc="-1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22909015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en-GB" b="1" dirty="0"/>
              <a:t>Timing: </a:t>
            </a:r>
            <a:r>
              <a:rPr lang="en-GB" b="0" dirty="0"/>
              <a:t>5 minutes 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 lang="en-GB" b="1"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en-GB" b="1" dirty="0"/>
              <a:t>Aim:</a:t>
            </a:r>
            <a:r>
              <a:rPr lang="en-GB" b="0" dirty="0"/>
              <a:t> to practise applying knowledge of SSC [un] and [</a:t>
            </a:r>
            <a:r>
              <a:rPr lang="en-GB" b="0" dirty="0" err="1"/>
              <a:t>une</a:t>
            </a:r>
            <a:r>
              <a:rPr lang="en-GB" b="0" dirty="0"/>
              <a:t>] to unknown words.</a:t>
            </a:r>
            <a:br>
              <a:rPr lang="en-GB" b="0" dirty="0"/>
            </a:br>
            <a:endParaRPr lang="en-GB" b="1"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en-GB" b="1" dirty="0"/>
              <a:t>Procedure:</a:t>
            </a:r>
            <a:br>
              <a:rPr lang="en-GB" b="1" dirty="0"/>
            </a:br>
            <a:r>
              <a:rPr lang="en-GB" b="0" dirty="0"/>
              <a:t>1. Start the timer. Pupil A tries to read aloud all of the words differentiating between [un] and [</a:t>
            </a:r>
            <a:r>
              <a:rPr lang="en-GB" b="0" dirty="0" err="1"/>
              <a:t>une</a:t>
            </a:r>
            <a:r>
              <a:rPr lang="en-GB" b="0" dirty="0"/>
              <a:t>], within the 60 seconds allowed.  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en-GB" b="0" dirty="0"/>
              <a:t>2. Pupil B listens. If Pupil A [un] instead of [</a:t>
            </a:r>
            <a:r>
              <a:rPr lang="en-GB" b="0" dirty="0" err="1"/>
              <a:t>une</a:t>
            </a:r>
            <a:r>
              <a:rPr lang="en-GB" b="0" dirty="0"/>
              <a:t>] or vice versa by mistake, Pupil B can direct him/her to start again from the beginning.</a:t>
            </a:r>
            <a:br>
              <a:rPr lang="en-GB" b="0" dirty="0"/>
            </a:br>
            <a:r>
              <a:rPr lang="en-GB" b="0" dirty="0"/>
              <a:t>3. They swap roles and repeat the task.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 lang="en-GB" sz="1200" b="1" dirty="0"/>
          </a:p>
          <a:p>
            <a:r>
              <a:rPr lang="en-GB" b="1" dirty="0"/>
              <a:t>Note</a:t>
            </a:r>
            <a:r>
              <a:rPr lang="en-GB" dirty="0"/>
              <a:t>: ensure pupils know they don’t need to rush.  They have 10 seconds per word.  If preferred, remove the timer altogether.</a:t>
            </a:r>
          </a:p>
          <a:p>
            <a:endParaRPr lang="en-GB" dirty="0"/>
          </a:p>
          <a:p>
            <a:pPr marL="216000" indent="-216000">
              <a:lnSpc>
                <a:spcPct val="100000"/>
              </a:lnSpc>
            </a:pPr>
            <a:r>
              <a:rPr lang="en-GB" sz="1200" b="1" strike="noStrike" spc="-1" dirty="0">
                <a:solidFill>
                  <a:srgbClr val="002060"/>
                </a:solidFill>
                <a:latin typeface="Century Gothic"/>
                <a:ea typeface="Century Gothic"/>
              </a:rPr>
              <a:t>Frequency of unknown words and cognates:</a:t>
            </a:r>
            <a:endParaRPr lang="en-GB" sz="1200" b="1" strike="noStrike" spc="-1" dirty="0">
              <a:latin typeface="Arial"/>
            </a:endParaRPr>
          </a:p>
          <a:p>
            <a:pPr marL="216000" marR="0" lvl="0" indent="-2160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r>
              <a:rPr lang="fr-FR" sz="1200" b="0" i="0" strike="noStrike" spc="-1" dirty="0">
                <a:solidFill>
                  <a:srgbClr val="002060"/>
                </a:solidFill>
                <a:latin typeface="Century Gothic"/>
                <a:ea typeface="Century Gothic"/>
              </a:rPr>
              <a:t>lagune [&gt;5000] prune [&gt;5000] brun [&gt;5000] dune [&gt;5000] jungle [4891] quelqu’un [772] lacune [4268] un [3]</a:t>
            </a:r>
          </a:p>
          <a:p>
            <a:pPr marL="216000" indent="-216000">
              <a:lnSpc>
                <a:spcPct val="100000"/>
              </a:lnSpc>
            </a:pPr>
            <a:r>
              <a:rPr lang="en-GB" sz="1100" b="0" i="0" u="none" strike="noStrike" cap="none" dirty="0" err="1">
                <a:solidFill>
                  <a:schemeClr val="dk1"/>
                </a:solidFill>
                <a:effectLst/>
                <a:latin typeface="Century Gothic" panose="020B0502020202020204" pitchFamily="34" charset="0"/>
                <a:ea typeface="Calibri"/>
                <a:cs typeface="Calibri"/>
                <a:sym typeface="Calibri"/>
              </a:rPr>
              <a:t>Londsale</a:t>
            </a:r>
            <a:r>
              <a:rPr lang="en-GB" sz="1100" b="0" i="0" u="none" strike="noStrike" cap="none" dirty="0">
                <a:solidFill>
                  <a:schemeClr val="dk1"/>
                </a:solidFill>
                <a:effectLst/>
                <a:latin typeface="Century Gothic" panose="020B0502020202020204" pitchFamily="34" charset="0"/>
                <a:ea typeface="Calibri"/>
                <a:cs typeface="Calibri"/>
                <a:sym typeface="Calibri"/>
              </a:rPr>
              <a:t>, D., &amp; Le Bras, Y.  (2009). </a:t>
            </a:r>
            <a:r>
              <a:rPr lang="en-GB" sz="1100" b="0" i="1" u="none" strike="noStrike" cap="none" dirty="0">
                <a:solidFill>
                  <a:schemeClr val="dk1"/>
                </a:solidFill>
                <a:effectLst/>
                <a:latin typeface="Century Gothic" panose="020B0502020202020204" pitchFamily="34" charset="0"/>
                <a:ea typeface="Calibri"/>
                <a:cs typeface="Calibri"/>
                <a:sym typeface="Calibri"/>
              </a:rPr>
              <a:t>A Frequency Dictionary of French: Core vocabulary for learners </a:t>
            </a:r>
            <a:r>
              <a:rPr lang="en-GB" sz="1100" b="0" i="0" u="none" strike="noStrike" cap="none" dirty="0">
                <a:solidFill>
                  <a:schemeClr val="dk1"/>
                </a:solidFill>
                <a:effectLst/>
                <a:latin typeface="Century Gothic" panose="020B0502020202020204" pitchFamily="34" charset="0"/>
                <a:ea typeface="Calibri"/>
                <a:cs typeface="Calibri"/>
                <a:sym typeface="Calibri"/>
              </a:rPr>
              <a:t>London: Routledge.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00000000-1234-1234-1234-123412341234}" type="slidenum">
              <a:rPr kumimoji="0" lang="en-GB" sz="12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2</a:t>
            </a:fld>
            <a:endParaRPr kumimoji="0" lang="en-GB" sz="12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31253406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en-GB" b="1" dirty="0"/>
              <a:t>Timing: </a:t>
            </a:r>
            <a:r>
              <a:rPr lang="en-GB" b="0" dirty="0"/>
              <a:t>5 minutes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 lang="en-GB" b="1"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en-GB" b="1" dirty="0"/>
              <a:t>Aim:</a:t>
            </a:r>
            <a:r>
              <a:rPr lang="en-GB" b="0" dirty="0"/>
              <a:t> to practise aural production of and distinction between un and </a:t>
            </a:r>
            <a:r>
              <a:rPr lang="en-GB" b="0" dirty="0" err="1"/>
              <a:t>une</a:t>
            </a:r>
            <a:r>
              <a:rPr lang="en-GB" b="0" dirty="0"/>
              <a:t>; to have a further opportunity to encounter the new vocabulary for this week in sound and writing, and with English meanings.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 lang="en-GB" b="1"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en-GB" b="1" dirty="0"/>
              <a:t>Procedure:</a:t>
            </a:r>
            <a:endParaRPr lang="en-GB" dirty="0"/>
          </a:p>
          <a:p>
            <a:pPr marL="228600" lvl="0" indent="-228600" algn="l" rtl="0">
              <a:spcBef>
                <a:spcPts val="0"/>
              </a:spcBef>
              <a:spcAft>
                <a:spcPts val="0"/>
              </a:spcAft>
              <a:buAutoNum type="arabicPeriod"/>
            </a:pPr>
            <a:r>
              <a:rPr lang="en-GB" dirty="0"/>
              <a:t>Click for each word to appear with audio (without article).</a:t>
            </a:r>
          </a:p>
          <a:p>
            <a:pPr marL="228600" lvl="0" indent="-228600" algn="l" rtl="0">
              <a:spcBef>
                <a:spcPts val="0"/>
              </a:spcBef>
              <a:spcAft>
                <a:spcPts val="0"/>
              </a:spcAft>
              <a:buAutoNum type="arabicPeriod"/>
            </a:pPr>
            <a:r>
              <a:rPr lang="en-GB" dirty="0"/>
              <a:t>Pupils say ‘un’ or ‘</a:t>
            </a:r>
            <a:r>
              <a:rPr lang="en-GB" dirty="0" err="1"/>
              <a:t>une</a:t>
            </a:r>
            <a:r>
              <a:rPr lang="en-GB" dirty="0"/>
              <a:t>’, depending on their knowledge of the noun’s grammatical gender.</a:t>
            </a:r>
          </a:p>
          <a:p>
            <a:pPr marL="228600" lvl="0" indent="-228600" algn="l" rtl="0">
              <a:spcBef>
                <a:spcPts val="0"/>
              </a:spcBef>
              <a:spcAft>
                <a:spcPts val="0"/>
              </a:spcAft>
              <a:buAutoNum type="arabicPeriod"/>
            </a:pPr>
            <a:r>
              <a:rPr lang="en-GB" dirty="0"/>
              <a:t>Click again for it to disappear into the corresponding </a:t>
            </a:r>
            <a:r>
              <a:rPr lang="en-GB" dirty="0" err="1"/>
              <a:t>pacperson’s</a:t>
            </a:r>
            <a:r>
              <a:rPr lang="en-GB" dirty="0"/>
              <a:t> mouth.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GB" b="1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b="1" dirty="0"/>
              <a:t>Order of items</a:t>
            </a:r>
            <a:r>
              <a:rPr lang="en-GB" dirty="0"/>
              <a:t>: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dirty="0"/>
              <a:t>un lit</a:t>
            </a:r>
            <a:br>
              <a:rPr lang="en-GB" dirty="0"/>
            </a:br>
            <a:r>
              <a:rPr lang="en-GB" dirty="0"/>
              <a:t>un cheval</a:t>
            </a:r>
            <a:br>
              <a:rPr lang="en-GB" dirty="0"/>
            </a:br>
            <a:r>
              <a:rPr lang="en-GB" dirty="0" err="1"/>
              <a:t>une</a:t>
            </a:r>
            <a:r>
              <a:rPr lang="en-GB" dirty="0"/>
              <a:t> affiche</a:t>
            </a:r>
            <a:br>
              <a:rPr lang="en-GB" dirty="0"/>
            </a:br>
            <a:r>
              <a:rPr lang="en-GB" dirty="0" err="1"/>
              <a:t>une</a:t>
            </a:r>
            <a:r>
              <a:rPr lang="en-GB" dirty="0"/>
              <a:t> idée</a:t>
            </a:r>
            <a:br>
              <a:rPr lang="en-GB" dirty="0"/>
            </a:br>
            <a:r>
              <a:rPr lang="en-GB" dirty="0" err="1"/>
              <a:t>une</a:t>
            </a:r>
            <a:r>
              <a:rPr lang="en-GB" dirty="0"/>
              <a:t> chambre</a:t>
            </a:r>
            <a:br>
              <a:rPr lang="en-GB" dirty="0"/>
            </a:br>
            <a:r>
              <a:rPr lang="en-GB" dirty="0"/>
              <a:t>un bureau</a:t>
            </a:r>
            <a:br>
              <a:rPr lang="en-GB" dirty="0"/>
            </a:br>
            <a:r>
              <a:rPr lang="en-GB" dirty="0" err="1"/>
              <a:t>une</a:t>
            </a:r>
            <a:r>
              <a:rPr lang="en-GB" dirty="0"/>
              <a:t> moto</a:t>
            </a:r>
            <a:br>
              <a:rPr lang="en-GB" dirty="0"/>
            </a:br>
            <a:r>
              <a:rPr lang="en-GB" dirty="0" err="1"/>
              <a:t>une</a:t>
            </a:r>
            <a:r>
              <a:rPr lang="en-GB" dirty="0"/>
              <a:t> chaise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00000000-1234-1234-1234-123412341234}" type="slidenum">
              <a:rPr kumimoji="0" lang="en-GB" sz="12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3</a:t>
            </a:fld>
            <a:endParaRPr kumimoji="0" lang="en-GB" sz="12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77303080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en-GB" b="1" dirty="0"/>
              <a:t>Timing: </a:t>
            </a:r>
            <a:r>
              <a:rPr lang="en-GB" b="0" dirty="0"/>
              <a:t>5 minutes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 lang="en-GB" b="1"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en-GB" b="1" dirty="0"/>
              <a:t>Aim:</a:t>
            </a:r>
            <a:r>
              <a:rPr lang="en-GB" b="0" dirty="0"/>
              <a:t> to practise oral production of t-liaison (or silent final consonant –t) with </a:t>
            </a:r>
            <a:r>
              <a:rPr lang="en-GB" b="0" dirty="0" err="1"/>
              <a:t>c’est</a:t>
            </a:r>
            <a:r>
              <a:rPr lang="en-GB" b="0" dirty="0"/>
              <a:t> before vowels and consonants.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 lang="en-GB" b="1"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en-GB" b="1" dirty="0"/>
              <a:t>Procedure:</a:t>
            </a:r>
            <a:br>
              <a:rPr lang="en-GB" b="1" dirty="0"/>
            </a:br>
            <a:r>
              <a:rPr lang="en-GB" b="0" dirty="0"/>
              <a:t>1. Model the task using the example.  Click to demonstrate each state.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en-GB" b="0" dirty="0"/>
              <a:t>2. Give out the handouts (at the end of this PPT).</a:t>
            </a:r>
            <a:br>
              <a:rPr lang="en-GB" b="0" dirty="0"/>
            </a:br>
            <a:r>
              <a:rPr lang="en-GB" b="0" dirty="0"/>
              <a:t>2. Pupil As start by saying either </a:t>
            </a:r>
            <a:r>
              <a:rPr lang="en-GB" b="0" dirty="0" err="1"/>
              <a:t>C’est</a:t>
            </a:r>
            <a:r>
              <a:rPr lang="en-GB" b="0" dirty="0"/>
              <a:t> with SFC or </a:t>
            </a:r>
            <a:r>
              <a:rPr lang="en-GB" b="0" dirty="0" err="1"/>
              <a:t>C’est</a:t>
            </a:r>
            <a:r>
              <a:rPr lang="en-GB" b="0" dirty="0"/>
              <a:t> + t-liaison.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en-GB" b="0" dirty="0"/>
              <a:t>3. Pupil Bs listen and finish their partner’s sentence correctly.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en-GB" b="0" dirty="0"/>
              <a:t>4. Pupil As complete the English sentence meanings appropriately.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en-GB" b="0" dirty="0"/>
              <a:t>5. Pupils swap roles.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 lang="en-GB" sz="1200" b="1"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 lang="en-GB" sz="1200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00000000-1234-1234-1234-123412341234}" type="slidenum">
              <a:rPr kumimoji="0" lang="en-GB" sz="12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4</a:t>
            </a:fld>
            <a:endParaRPr kumimoji="0" lang="en-GB" sz="12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77303080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en-GB" b="1" dirty="0"/>
              <a:t>ANSWERS Round 1</a:t>
            </a:r>
            <a:endParaRPr lang="en-GB" b="0"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 lang="en-GB" sz="1200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00000000-1234-1234-1234-123412341234}" type="slidenum">
              <a:rPr kumimoji="0" lang="en-GB" sz="12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5</a:t>
            </a:fld>
            <a:endParaRPr kumimoji="0" lang="en-GB" sz="12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15563904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en-GB" b="1" dirty="0"/>
              <a:t>ANSWERS Round 2</a:t>
            </a:r>
            <a:endParaRPr lang="en-GB" b="0"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 lang="en-GB" sz="1200" b="1"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 lang="en-GB" sz="1200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00000000-1234-1234-1234-123412341234}" type="slidenum">
              <a:rPr kumimoji="0" lang="en-GB" sz="12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6</a:t>
            </a:fld>
            <a:endParaRPr kumimoji="0" lang="en-GB" sz="12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45982642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en-GB" b="1" dirty="0"/>
              <a:t>Timing: </a:t>
            </a:r>
            <a:r>
              <a:rPr lang="en-GB" b="0" dirty="0"/>
              <a:t>10 minutes (or 5 minutes for 3 sentences)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 lang="en-GB" b="1"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en-GB" b="1" dirty="0"/>
              <a:t>Aim:</a:t>
            </a:r>
            <a:r>
              <a:rPr lang="en-GB" b="0" dirty="0"/>
              <a:t> to practise written production of this week’s new language.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 lang="en-GB" b="1"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en-GB" b="1" dirty="0"/>
              <a:t>Procedure:</a:t>
            </a:r>
            <a:endParaRPr lang="en-GB"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en-GB" sz="1200" b="0" dirty="0"/>
              <a:t>1. Tell pupils they need to answer the yes/no questions in full sentences in French, and according to the pictures.</a:t>
            </a:r>
            <a:br>
              <a:rPr lang="en-GB" sz="1200" b="0" dirty="0"/>
            </a:br>
            <a:r>
              <a:rPr lang="en-GB" sz="1200" b="0" dirty="0"/>
              <a:t>2. Elicit the meaning of the first question: Is it a horse? </a:t>
            </a:r>
            <a:br>
              <a:rPr lang="en-GB" sz="1200" b="0" dirty="0"/>
            </a:br>
            <a:r>
              <a:rPr lang="en-GB" sz="1200" b="0" dirty="0"/>
              <a:t>3. Ensure pupils are clear how to answer: No, it’s a motorbike</a:t>
            </a:r>
            <a:br>
              <a:rPr lang="en-GB" sz="1200" b="0" dirty="0"/>
            </a:br>
            <a:r>
              <a:rPr lang="en-GB" sz="1200" b="0" dirty="0"/>
              <a:t>4. Elicit the French for ‘no’, ‘it is’, ‘a motorbike’.</a:t>
            </a:r>
            <a:br>
              <a:rPr lang="en-GB" sz="1200" b="0" dirty="0"/>
            </a:br>
            <a:r>
              <a:rPr lang="en-GB" sz="1200" b="0" dirty="0"/>
              <a:t>5. Given pupils a minute to write their sentence.</a:t>
            </a:r>
            <a:br>
              <a:rPr lang="en-GB" sz="1200" b="0" dirty="0"/>
            </a:br>
            <a:r>
              <a:rPr lang="en-GB" sz="1200" b="0" dirty="0"/>
              <a:t>6. Reveal the answer.</a:t>
            </a:r>
            <a:br>
              <a:rPr lang="en-GB" sz="1200" b="0" dirty="0"/>
            </a:br>
            <a:r>
              <a:rPr lang="en-GB" sz="1200" b="0" dirty="0"/>
              <a:t>7. Continue for items 2 – 6.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00000000-1234-1234-1234-123412341234}" type="slidenum">
              <a:rPr kumimoji="0" lang="en-GB" sz="12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7</a:t>
            </a:fld>
            <a:endParaRPr kumimoji="0" lang="en-GB" sz="12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4182607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4813" cy="3084513"/>
          </a:xfrm>
          <a:prstGeom prst="rect">
            <a:avLst/>
          </a:prstGeom>
        </p:spPr>
      </p:sp>
      <p:sp>
        <p:nvSpPr>
          <p:cNvPr id="309" name="PlaceHolder 2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84960" cy="3598920"/>
          </a:xfrm>
          <a:prstGeom prst="rect">
            <a:avLst/>
          </a:prstGeom>
        </p:spPr>
        <p:txBody>
          <a:bodyPr lIns="0" tIns="0" rIns="0" bIns="0"/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en-GB" b="1" dirty="0"/>
              <a:t>Timing: 5 minutes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 lang="en-GB" b="1"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en-GB" b="1" dirty="0"/>
              <a:t>Aim:</a:t>
            </a:r>
            <a:r>
              <a:rPr lang="en-GB" b="0" dirty="0"/>
              <a:t> to practise written comprehension of vocabulary from this week and previous weeks.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 lang="en-GB" b="1"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en-GB" b="1" dirty="0"/>
              <a:t>Procedure:</a:t>
            </a:r>
            <a:br>
              <a:rPr lang="en-GB" b="1" dirty="0"/>
            </a:br>
            <a:r>
              <a:rPr lang="en-GB" b="0" dirty="0"/>
              <a:t>1. Give pupils a blank grid.  They fill in the English meanings of any of the words they know, trying to reach 15 points in total.</a:t>
            </a:r>
            <a:br>
              <a:rPr lang="en-GB" b="0" dirty="0"/>
            </a:br>
            <a:r>
              <a:rPr lang="en-GB" b="0" dirty="0"/>
              <a:t>2. Remind pupils that adjectives can refer to male or female persons and they should note this in their translations. E.g. pleased (f), short (m).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 lang="en-GB" sz="1200" b="1"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en-GB" sz="1200" b="1" dirty="0"/>
              <a:t>Note:</a:t>
            </a:r>
            <a:br>
              <a:rPr lang="en-GB" dirty="0"/>
            </a:br>
            <a:r>
              <a:rPr lang="en-GB" dirty="0"/>
              <a:t>The most recently learnt and practised words are </a:t>
            </a:r>
            <a:r>
              <a:rPr lang="en-GB" dirty="0">
                <a:solidFill>
                  <a:srgbClr val="FF0066"/>
                </a:solidFill>
              </a:rPr>
              <a:t>pink</a:t>
            </a:r>
            <a:r>
              <a:rPr lang="en-GB" dirty="0"/>
              <a:t>, words from the previous week are green and those from week 1 are blue, thus more points are awarded for them, to recognise that memories fade and more effort (heavy lifting!) is needed to retrieve them.</a:t>
            </a:r>
            <a:br>
              <a:rPr lang="en-GB" dirty="0"/>
            </a:br>
            <a:endParaRPr lang="en-GB" dirty="0"/>
          </a:p>
          <a:p>
            <a:pPr>
              <a:lnSpc>
                <a:spcPct val="100000"/>
              </a:lnSpc>
            </a:pPr>
            <a:endParaRPr lang="en-GB" sz="1200" b="0" strike="noStrike" spc="-1" dirty="0">
              <a:latin typeface="Arial"/>
            </a:endParaRPr>
          </a:p>
        </p:txBody>
      </p:sp>
      <p:sp>
        <p:nvSpPr>
          <p:cNvPr id="310" name="CustomShape 3"/>
          <p:cNvSpPr/>
          <p:nvPr/>
        </p:nvSpPr>
        <p:spPr>
          <a:xfrm>
            <a:off x="3884760" y="8685360"/>
            <a:ext cx="2970360" cy="4572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b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0E67E6C-8E78-4A5B-9102-73F3F0679BAE}" type="slidenum">
              <a:rPr kumimoji="0" lang="en-GB" sz="1200" b="0" i="0" u="none" strike="noStrike" kern="1200" cap="none" spc="-1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+mn-cs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GB" sz="1200" b="0" i="0" u="none" strike="noStrike" kern="1200" cap="none" spc="-1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19862445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4813" cy="3084513"/>
          </a:xfrm>
          <a:prstGeom prst="rect">
            <a:avLst/>
          </a:prstGeom>
        </p:spPr>
      </p:sp>
      <p:sp>
        <p:nvSpPr>
          <p:cNvPr id="309" name="PlaceHolder 2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84960" cy="3598920"/>
          </a:xfrm>
          <a:prstGeom prst="rect">
            <a:avLst/>
          </a:prstGeom>
        </p:spPr>
        <p:txBody>
          <a:bodyPr lIns="0" tIns="0" rIns="0" bIns="0"/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en-GB" b="1" dirty="0"/>
              <a:t>Timing: 5 minutes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 lang="en-GB" b="1"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en-GB" b="1" dirty="0"/>
              <a:t>Aim:</a:t>
            </a:r>
            <a:r>
              <a:rPr lang="en-GB" b="0" dirty="0"/>
              <a:t> to practise written comprehension of vocabulary from this week and previous weeks.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 lang="en-GB" b="1"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en-GB" b="1" dirty="0"/>
              <a:t>Procedure:</a:t>
            </a:r>
            <a:br>
              <a:rPr lang="en-GB" b="1" dirty="0"/>
            </a:br>
            <a:r>
              <a:rPr lang="en-GB" b="0" dirty="0"/>
              <a:t>1. Give pupils a blank grid.  They fill in the English meanings of any of the words they know, trying to reach 15 points in total.</a:t>
            </a:r>
            <a:br>
              <a:rPr lang="en-GB" b="0" dirty="0"/>
            </a:br>
            <a:r>
              <a:rPr lang="en-GB" b="0" dirty="0"/>
              <a:t>2. Remind pupils that adjectives can refer to male or female persons and they should note this in their translations. E.g. pleased (f), short (m).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 lang="en-GB" sz="1200" b="1"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en-GB" sz="1200" b="1" dirty="0"/>
              <a:t>Note:</a:t>
            </a:r>
            <a:br>
              <a:rPr lang="en-GB" dirty="0"/>
            </a:br>
            <a:r>
              <a:rPr lang="en-GB" dirty="0"/>
              <a:t>The most recently learnt and practised words are </a:t>
            </a:r>
            <a:r>
              <a:rPr lang="en-GB" dirty="0">
                <a:solidFill>
                  <a:srgbClr val="FF0066"/>
                </a:solidFill>
              </a:rPr>
              <a:t>pink</a:t>
            </a:r>
            <a:r>
              <a:rPr lang="en-GB" dirty="0"/>
              <a:t>, words from the previous week are green and those from week 1 are blue, thus more points are awarded for them, to recognise that memories fade and more effort (heavy lifting!) is needed to retrieve them.</a:t>
            </a:r>
            <a:br>
              <a:rPr lang="en-GB" dirty="0"/>
            </a:br>
            <a:endParaRPr lang="en-GB" dirty="0"/>
          </a:p>
          <a:p>
            <a:pPr>
              <a:lnSpc>
                <a:spcPct val="100000"/>
              </a:lnSpc>
            </a:pPr>
            <a:endParaRPr lang="en-GB" sz="1200" b="0" strike="noStrike" spc="-1" dirty="0">
              <a:latin typeface="Arial"/>
            </a:endParaRPr>
          </a:p>
        </p:txBody>
      </p:sp>
      <p:sp>
        <p:nvSpPr>
          <p:cNvPr id="310" name="CustomShape 3"/>
          <p:cNvSpPr/>
          <p:nvPr/>
        </p:nvSpPr>
        <p:spPr>
          <a:xfrm>
            <a:off x="3884760" y="8685360"/>
            <a:ext cx="2970360" cy="4572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b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0E67E6C-8E78-4A5B-9102-73F3F0679BAE}" type="slidenum">
              <a:rPr kumimoji="0" lang="en-GB" sz="1200" b="0" i="0" u="none" strike="noStrike" kern="1200" cap="none" spc="-1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+mn-cs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GB" sz="1200" b="0" i="0" u="none" strike="noStrike" kern="1200" cap="none" spc="-1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26101866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 Slid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23"/>
          <p:cNvSpPr txBox="1">
            <a:spLocks noGrp="1"/>
          </p:cNvSpPr>
          <p:nvPr>
            <p:ph type="ctrTitle"/>
          </p:nvPr>
        </p:nvSpPr>
        <p:spPr>
          <a:xfrm>
            <a:off x="914400" y="1122363"/>
            <a:ext cx="103632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23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8" name="Google Shape;18;p23"/>
          <p:cNvSpPr txBox="1">
            <a:spLocks noGrp="1"/>
          </p:cNvSpPr>
          <p:nvPr>
            <p:ph type="dt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23"/>
          <p:cNvSpPr txBox="1">
            <a:spLocks noGrp="1"/>
          </p:cNvSpPr>
          <p:nvPr>
            <p:ph type="ft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23"/>
          <p:cNvSpPr txBox="1">
            <a:spLocks noGrp="1"/>
          </p:cNvSpPr>
          <p:nvPr>
            <p:ph type="sldNum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60885871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Title and Vertical Text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32"/>
          <p:cNvSpPr txBox="1"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32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5" name="Google Shape;75;p32"/>
          <p:cNvSpPr txBox="1">
            <a:spLocks noGrp="1"/>
          </p:cNvSpPr>
          <p:nvPr>
            <p:ph type="dt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32"/>
          <p:cNvSpPr txBox="1">
            <a:spLocks noGrp="1"/>
          </p:cNvSpPr>
          <p:nvPr>
            <p:ph type="ft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32"/>
          <p:cNvSpPr txBox="1">
            <a:spLocks noGrp="1"/>
          </p:cNvSpPr>
          <p:nvPr>
            <p:ph type="sldNum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8056825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 Title and Text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33"/>
          <p:cNvSpPr txBox="1">
            <a:spLocks noGrp="1"/>
          </p:cNvSpPr>
          <p:nvPr>
            <p:ph type="title"/>
          </p:nvPr>
        </p:nvSpPr>
        <p:spPr>
          <a:xfrm rot="5400000">
            <a:off x="7133432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33"/>
          <p:cNvSpPr txBox="1">
            <a:spLocks noGrp="1"/>
          </p:cNvSpPr>
          <p:nvPr>
            <p:ph type="body" idx="1"/>
          </p:nvPr>
        </p:nvSpPr>
        <p:spPr>
          <a:xfrm rot="5400000">
            <a:off x="1799432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1" name="Google Shape;81;p33"/>
          <p:cNvSpPr txBox="1">
            <a:spLocks noGrp="1"/>
          </p:cNvSpPr>
          <p:nvPr>
            <p:ph type="dt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33"/>
          <p:cNvSpPr txBox="1">
            <a:spLocks noGrp="1"/>
          </p:cNvSpPr>
          <p:nvPr>
            <p:ph type="ft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33"/>
          <p:cNvSpPr txBox="1">
            <a:spLocks noGrp="1"/>
          </p:cNvSpPr>
          <p:nvPr>
            <p:ph type="sldNum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68809054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5120796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GB" sz="4400" b="0" strike="noStrike" spc="-1"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subTitle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GB" sz="3200" b="0" strike="noStrike" spc="-1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23088649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GB" sz="4400" b="0" strike="noStrike" spc="-1">
              <a:latin typeface="Arial"/>
            </a:endParaRPr>
          </a:p>
        </p:txBody>
      </p:sp>
      <p:sp>
        <p:nvSpPr>
          <p:cNvPr id="5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3200" b="0" strike="noStrike" spc="-1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17926168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GB" sz="4400" b="0" strike="noStrike" spc="-1">
              <a:latin typeface="Arial"/>
            </a:endParaRPr>
          </a:p>
        </p:txBody>
      </p:sp>
      <p:sp>
        <p:nvSpPr>
          <p:cNvPr id="7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3200" b="0" strike="noStrike" spc="-1">
              <a:latin typeface="Arial"/>
            </a:endParaRPr>
          </a:p>
        </p:txBody>
      </p:sp>
      <p:sp>
        <p:nvSpPr>
          <p:cNvPr id="8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3200" b="0" strike="noStrike" spc="-1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620318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GB" sz="4400" b="0" strike="noStrike" spc="-1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66753646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ceHolder 1"/>
          <p:cNvSpPr>
            <a:spLocks noGrp="1"/>
          </p:cNvSpPr>
          <p:nvPr>
            <p:ph type="subTitle"/>
          </p:nvPr>
        </p:nvSpPr>
        <p:spPr>
          <a:xfrm>
            <a:off x="609480" y="273600"/>
            <a:ext cx="10972440" cy="530784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GB" sz="3200" b="0" strike="noStrike" spc="-1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3357601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GB" sz="4400" b="0" strike="noStrike" spc="-1">
              <a:latin typeface="Arial"/>
            </a:endParaRPr>
          </a:p>
        </p:txBody>
      </p:sp>
      <p:sp>
        <p:nvSpPr>
          <p:cNvPr id="12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3200" b="0" strike="noStrike" spc="-1">
              <a:latin typeface="Arial"/>
            </a:endParaRPr>
          </a:p>
        </p:txBody>
      </p:sp>
      <p:sp>
        <p:nvSpPr>
          <p:cNvPr id="13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3200" b="0" strike="noStrike" spc="-1">
              <a:latin typeface="Arial"/>
            </a:endParaRPr>
          </a:p>
        </p:txBody>
      </p:sp>
      <p:sp>
        <p:nvSpPr>
          <p:cNvPr id="14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3200" b="0" strike="noStrike" spc="-1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01570851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GB" sz="4400" b="0" strike="noStrike" spc="-1">
              <a:latin typeface="Arial"/>
            </a:endParaRPr>
          </a:p>
        </p:txBody>
      </p:sp>
      <p:sp>
        <p:nvSpPr>
          <p:cNvPr id="16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3200" b="0" strike="noStrike" spc="-1">
              <a:latin typeface="Arial"/>
            </a:endParaRPr>
          </a:p>
        </p:txBody>
      </p:sp>
      <p:sp>
        <p:nvSpPr>
          <p:cNvPr id="17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3200" b="0" strike="noStrike" spc="-1">
              <a:latin typeface="Arial"/>
            </a:endParaRPr>
          </a:p>
        </p:txBody>
      </p:sp>
      <p:sp>
        <p:nvSpPr>
          <p:cNvPr id="18" name="PlaceHolder 4"/>
          <p:cNvSpPr>
            <a:spLocks noGrp="1"/>
          </p:cNvSpPr>
          <p:nvPr>
            <p:ph type="body"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3200" b="0" strike="noStrike" spc="-1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0003568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Title and Content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24"/>
          <p:cNvSpPr txBox="1"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24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4" name="Google Shape;24;p24"/>
          <p:cNvSpPr txBox="1">
            <a:spLocks noGrp="1"/>
          </p:cNvSpPr>
          <p:nvPr>
            <p:ph type="dt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24"/>
          <p:cNvSpPr txBox="1">
            <a:spLocks noGrp="1"/>
          </p:cNvSpPr>
          <p:nvPr>
            <p:ph type="ft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24"/>
          <p:cNvSpPr txBox="1">
            <a:spLocks noGrp="1"/>
          </p:cNvSpPr>
          <p:nvPr>
            <p:ph type="sldNum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94567063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GB" sz="4400" b="0" strike="noStrike" spc="-1">
              <a:latin typeface="Arial"/>
            </a:endParaRPr>
          </a:p>
        </p:txBody>
      </p:sp>
      <p:sp>
        <p:nvSpPr>
          <p:cNvPr id="20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3200" b="0" strike="noStrike" spc="-1">
              <a:latin typeface="Arial"/>
            </a:endParaRPr>
          </a:p>
        </p:txBody>
      </p:sp>
      <p:sp>
        <p:nvSpPr>
          <p:cNvPr id="21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3200" b="0" strike="noStrike" spc="-1">
              <a:latin typeface="Arial"/>
            </a:endParaRPr>
          </a:p>
        </p:txBody>
      </p:sp>
      <p:sp>
        <p:nvSpPr>
          <p:cNvPr id="22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3200" b="0" strike="noStrike" spc="-1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97054867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GB" sz="4400" b="0" strike="noStrike" spc="-1">
              <a:latin typeface="Arial"/>
            </a:endParaRPr>
          </a:p>
        </p:txBody>
      </p:sp>
      <p:sp>
        <p:nvSpPr>
          <p:cNvPr id="24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3200" b="0" strike="noStrike" spc="-1">
              <a:latin typeface="Arial"/>
            </a:endParaRPr>
          </a:p>
        </p:txBody>
      </p:sp>
      <p:sp>
        <p:nvSpPr>
          <p:cNvPr id="25" name="PlaceHolder 3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3200" b="0" strike="noStrike" spc="-1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47224869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GB" sz="4400" b="0" strike="noStrike" spc="-1">
              <a:latin typeface="Arial"/>
            </a:endParaRPr>
          </a:p>
        </p:txBody>
      </p:sp>
      <p:sp>
        <p:nvSpPr>
          <p:cNvPr id="27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3200" b="0" strike="noStrike" spc="-1">
              <a:latin typeface="Arial"/>
            </a:endParaRPr>
          </a:p>
        </p:txBody>
      </p:sp>
      <p:sp>
        <p:nvSpPr>
          <p:cNvPr id="28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3200" b="0" strike="noStrike" spc="-1">
              <a:latin typeface="Arial"/>
            </a:endParaRPr>
          </a:p>
        </p:txBody>
      </p:sp>
      <p:sp>
        <p:nvSpPr>
          <p:cNvPr id="29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3200" b="0" strike="noStrike" spc="-1">
              <a:latin typeface="Arial"/>
            </a:endParaRPr>
          </a:p>
        </p:txBody>
      </p:sp>
      <p:sp>
        <p:nvSpPr>
          <p:cNvPr id="30" name="PlaceHolder 5"/>
          <p:cNvSpPr>
            <a:spLocks noGrp="1"/>
          </p:cNvSpPr>
          <p:nvPr>
            <p:ph type="body"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3200" b="0" strike="noStrike" spc="-1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88838450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GB" sz="4400" b="0" strike="noStrike" spc="-1">
              <a:latin typeface="Arial"/>
            </a:endParaRPr>
          </a:p>
        </p:txBody>
      </p:sp>
      <p:sp>
        <p:nvSpPr>
          <p:cNvPr id="32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3200" b="0" strike="noStrike" spc="-1">
              <a:latin typeface="Arial"/>
            </a:endParaRPr>
          </a:p>
        </p:txBody>
      </p:sp>
      <p:sp>
        <p:nvSpPr>
          <p:cNvPr id="33" name="PlaceHolder 3"/>
          <p:cNvSpPr>
            <a:spLocks noGrp="1"/>
          </p:cNvSpPr>
          <p:nvPr>
            <p:ph type="body"/>
          </p:nvPr>
        </p:nvSpPr>
        <p:spPr>
          <a:xfrm>
            <a:off x="4319640" y="160452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3200" b="0" strike="noStrike" spc="-1">
              <a:latin typeface="Arial"/>
            </a:endParaRPr>
          </a:p>
        </p:txBody>
      </p:sp>
      <p:sp>
        <p:nvSpPr>
          <p:cNvPr id="34" name="PlaceHolder 4"/>
          <p:cNvSpPr>
            <a:spLocks noGrp="1"/>
          </p:cNvSpPr>
          <p:nvPr>
            <p:ph type="body"/>
          </p:nvPr>
        </p:nvSpPr>
        <p:spPr>
          <a:xfrm>
            <a:off x="8029800" y="160452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3200" b="0" strike="noStrike" spc="-1">
              <a:latin typeface="Arial"/>
            </a:endParaRPr>
          </a:p>
        </p:txBody>
      </p:sp>
      <p:sp>
        <p:nvSpPr>
          <p:cNvPr id="35" name="PlaceHolder 5"/>
          <p:cNvSpPr>
            <a:spLocks noGrp="1"/>
          </p:cNvSpPr>
          <p:nvPr>
            <p:ph type="body"/>
          </p:nvPr>
        </p:nvSpPr>
        <p:spPr>
          <a:xfrm>
            <a:off x="609480" y="368208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3200" b="0" strike="noStrike" spc="-1">
              <a:latin typeface="Arial"/>
            </a:endParaRPr>
          </a:p>
        </p:txBody>
      </p:sp>
      <p:sp>
        <p:nvSpPr>
          <p:cNvPr id="36" name="PlaceHolder 6"/>
          <p:cNvSpPr>
            <a:spLocks noGrp="1"/>
          </p:cNvSpPr>
          <p:nvPr>
            <p:ph type="body"/>
          </p:nvPr>
        </p:nvSpPr>
        <p:spPr>
          <a:xfrm>
            <a:off x="4319640" y="368208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3200" b="0" strike="noStrike" spc="-1">
              <a:latin typeface="Arial"/>
            </a:endParaRPr>
          </a:p>
        </p:txBody>
      </p:sp>
      <p:sp>
        <p:nvSpPr>
          <p:cNvPr id="37" name="PlaceHolder 7"/>
          <p:cNvSpPr>
            <a:spLocks noGrp="1"/>
          </p:cNvSpPr>
          <p:nvPr>
            <p:ph type="body"/>
          </p:nvPr>
        </p:nvSpPr>
        <p:spPr>
          <a:xfrm>
            <a:off x="8029800" y="368208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3200" b="0" strike="noStrike" spc="-1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4761361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 Header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25"/>
          <p:cNvSpPr txBox="1"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25"/>
          <p:cNvSpPr txBox="1">
            <a:spLocks noGrp="1"/>
          </p:cNvSpPr>
          <p:nvPr>
            <p:ph type="body" idx="1"/>
          </p:nvPr>
        </p:nvSpPr>
        <p:spPr>
          <a:xfrm>
            <a:off x="831851" y="4589465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>
                <a:solidFill>
                  <a:schemeClr val="dk1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0" name="Google Shape;30;p25"/>
          <p:cNvSpPr txBox="1">
            <a:spLocks noGrp="1"/>
          </p:cNvSpPr>
          <p:nvPr>
            <p:ph type="dt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25"/>
          <p:cNvSpPr txBox="1">
            <a:spLocks noGrp="1"/>
          </p:cNvSpPr>
          <p:nvPr>
            <p:ph type="ft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25"/>
          <p:cNvSpPr txBox="1">
            <a:spLocks noGrp="1"/>
          </p:cNvSpPr>
          <p:nvPr>
            <p:ph type="sldNum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9978878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 Content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26"/>
          <p:cNvSpPr txBox="1"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26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6" name="Google Shape;36;p26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7" name="Google Shape;37;p26"/>
          <p:cNvSpPr txBox="1">
            <a:spLocks noGrp="1"/>
          </p:cNvSpPr>
          <p:nvPr>
            <p:ph type="dt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26"/>
          <p:cNvSpPr txBox="1">
            <a:spLocks noGrp="1"/>
          </p:cNvSpPr>
          <p:nvPr>
            <p:ph type="ft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26"/>
          <p:cNvSpPr txBox="1">
            <a:spLocks noGrp="1"/>
          </p:cNvSpPr>
          <p:nvPr>
            <p:ph type="sldNum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9808974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Comparison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27"/>
          <p:cNvSpPr txBox="1">
            <a:spLocks noGrp="1"/>
          </p:cNvSpPr>
          <p:nvPr>
            <p:ph type="title"/>
          </p:nvPr>
        </p:nvSpPr>
        <p:spPr>
          <a:xfrm>
            <a:off x="839788" y="365127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27"/>
          <p:cNvSpPr txBox="1"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3" name="Google Shape;43;p27"/>
          <p:cNvSpPr txBox="1">
            <a:spLocks noGrp="1"/>
          </p:cNvSpPr>
          <p:nvPr>
            <p:ph type="body" idx="2"/>
          </p:nvPr>
        </p:nvSpPr>
        <p:spPr>
          <a:xfrm>
            <a:off x="839789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4" name="Google Shape;44;p27"/>
          <p:cNvSpPr txBox="1">
            <a:spLocks noGrp="1"/>
          </p:cNvSpPr>
          <p:nvPr>
            <p:ph type="body" idx="3"/>
          </p:nvPr>
        </p:nvSpPr>
        <p:spPr>
          <a:xfrm>
            <a:off x="6172201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5" name="Google Shape;45;p27"/>
          <p:cNvSpPr txBox="1">
            <a:spLocks noGrp="1"/>
          </p:cNvSpPr>
          <p:nvPr>
            <p:ph type="body" idx="4"/>
          </p:nvPr>
        </p:nvSpPr>
        <p:spPr>
          <a:xfrm>
            <a:off x="6172201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6" name="Google Shape;46;p27"/>
          <p:cNvSpPr txBox="1">
            <a:spLocks noGrp="1"/>
          </p:cNvSpPr>
          <p:nvPr>
            <p:ph type="dt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27"/>
          <p:cNvSpPr txBox="1">
            <a:spLocks noGrp="1"/>
          </p:cNvSpPr>
          <p:nvPr>
            <p:ph type="ft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27"/>
          <p:cNvSpPr txBox="1">
            <a:spLocks noGrp="1"/>
          </p:cNvSpPr>
          <p:nvPr>
            <p:ph type="sldNum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4073314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 Only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28"/>
          <p:cNvSpPr txBox="1"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28"/>
          <p:cNvSpPr txBox="1">
            <a:spLocks noGrp="1"/>
          </p:cNvSpPr>
          <p:nvPr>
            <p:ph type="dt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28"/>
          <p:cNvSpPr txBox="1">
            <a:spLocks noGrp="1"/>
          </p:cNvSpPr>
          <p:nvPr>
            <p:ph type="ft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28"/>
          <p:cNvSpPr txBox="1">
            <a:spLocks noGrp="1"/>
          </p:cNvSpPr>
          <p:nvPr>
            <p:ph type="sldNum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8330876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29"/>
          <p:cNvSpPr txBox="1">
            <a:spLocks noGrp="1"/>
          </p:cNvSpPr>
          <p:nvPr>
            <p:ph type="dt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29"/>
          <p:cNvSpPr txBox="1">
            <a:spLocks noGrp="1"/>
          </p:cNvSpPr>
          <p:nvPr>
            <p:ph type="ft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29"/>
          <p:cNvSpPr txBox="1">
            <a:spLocks noGrp="1"/>
          </p:cNvSpPr>
          <p:nvPr>
            <p:ph type="sldNum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387540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Content with Caption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30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30"/>
          <p:cNvSpPr txBox="1">
            <a:spLocks noGrp="1"/>
          </p:cNvSpPr>
          <p:nvPr>
            <p:ph type="body" idx="1"/>
          </p:nvPr>
        </p:nvSpPr>
        <p:spPr>
          <a:xfrm>
            <a:off x="5183188" y="987427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61" name="Google Shape;61;p30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2" name="Google Shape;62;p30"/>
          <p:cNvSpPr txBox="1">
            <a:spLocks noGrp="1"/>
          </p:cNvSpPr>
          <p:nvPr>
            <p:ph type="dt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30"/>
          <p:cNvSpPr txBox="1">
            <a:spLocks noGrp="1"/>
          </p:cNvSpPr>
          <p:nvPr>
            <p:ph type="ft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30"/>
          <p:cNvSpPr txBox="1">
            <a:spLocks noGrp="1"/>
          </p:cNvSpPr>
          <p:nvPr>
            <p:ph type="sldNum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5835977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 with Caption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31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31"/>
          <p:cNvSpPr>
            <a:spLocks noGrp="1"/>
          </p:cNvSpPr>
          <p:nvPr>
            <p:ph type="pic" idx="2"/>
          </p:nvPr>
        </p:nvSpPr>
        <p:spPr>
          <a:xfrm>
            <a:off x="5183188" y="987427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8" name="Google Shape;68;p31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9" name="Google Shape;69;p31"/>
          <p:cNvSpPr txBox="1">
            <a:spLocks noGrp="1"/>
          </p:cNvSpPr>
          <p:nvPr>
            <p:ph type="dt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31"/>
          <p:cNvSpPr txBox="1">
            <a:spLocks noGrp="1"/>
          </p:cNvSpPr>
          <p:nvPr>
            <p:ph type="ft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1" name="Google Shape;71;p31"/>
          <p:cNvSpPr txBox="1">
            <a:spLocks noGrp="1"/>
          </p:cNvSpPr>
          <p:nvPr>
            <p:ph type="sldNum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6393672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2"/>
          <p:cNvSpPr txBox="1"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22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22"/>
          <p:cNvSpPr txBox="1">
            <a:spLocks noGrp="1"/>
          </p:cNvSpPr>
          <p:nvPr>
            <p:ph type="dt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22"/>
          <p:cNvSpPr txBox="1">
            <a:spLocks noGrp="1"/>
          </p:cNvSpPr>
          <p:nvPr>
            <p:ph type="ft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22"/>
          <p:cNvSpPr txBox="1">
            <a:spLocks noGrp="1"/>
          </p:cNvSpPr>
          <p:nvPr>
            <p:ph type="sldNum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223640571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r>
              <a:rPr lang="en-GB" sz="4400" b="0" strike="noStrike" spc="-1">
                <a:latin typeface="Arial"/>
              </a:rPr>
              <a:t>Click to edit the title text format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GB" sz="3200" b="0" strike="noStrike" spc="-1">
                <a:latin typeface="Arial"/>
              </a:rPr>
              <a:t>Click to edit the outline text format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GB" sz="2800" b="0" strike="noStrike" spc="-1">
                <a:latin typeface="Arial"/>
              </a:rPr>
              <a:t>Second Outline Level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GB" sz="2400" b="0" strike="noStrike" spc="-1">
                <a:latin typeface="Arial"/>
              </a:rPr>
              <a:t>Third Outline Level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GB" sz="2000" b="0" strike="noStrike" spc="-1">
                <a:latin typeface="Arial"/>
              </a:rPr>
              <a:t>Fourth Outline Level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GB" sz="2000" b="0" strike="noStrike" spc="-1">
                <a:latin typeface="Arial"/>
              </a:rPr>
              <a:t>Fifth Outline Level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GB" sz="2000" b="0" strike="noStrike" spc="-1">
                <a:latin typeface="Arial"/>
              </a:rPr>
              <a:t>Sixth Outline Level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GB" sz="2000" b="0" strike="noStrike" spc="-1">
                <a:latin typeface="Arial"/>
              </a:rPr>
              <a:t>Seventh Outline Level</a:t>
            </a:r>
          </a:p>
        </p:txBody>
      </p:sp>
    </p:spTree>
    <p:extLst>
      <p:ext uri="{BB962C8B-B14F-4D97-AF65-F5344CB8AC3E}">
        <p14:creationId xmlns:p14="http://schemas.microsoft.com/office/powerpoint/2010/main" val="30120029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  <p:sldLayoutId id="2147483696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34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6.xml"/><Relationship Id="rId6" Type="http://schemas.openxmlformats.org/officeDocument/2006/relationships/image" Target="../media/image33.png"/><Relationship Id="rId5" Type="http://schemas.openxmlformats.org/officeDocument/2006/relationships/image" Target="../media/image32.png"/><Relationship Id="rId4" Type="http://schemas.openxmlformats.org/officeDocument/2006/relationships/image" Target="../media/image1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34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6.xml"/><Relationship Id="rId6" Type="http://schemas.openxmlformats.org/officeDocument/2006/relationships/image" Target="../media/image33.png"/><Relationship Id="rId5" Type="http://schemas.openxmlformats.org/officeDocument/2006/relationships/image" Target="../media/image32.png"/><Relationship Id="rId4" Type="http://schemas.openxmlformats.org/officeDocument/2006/relationships/image" Target="../media/image14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13.sv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12" Type="http://schemas.openxmlformats.org/officeDocument/2006/relationships/image" Target="../media/image1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6.png"/><Relationship Id="rId11" Type="http://schemas.openxmlformats.org/officeDocument/2006/relationships/image" Target="../media/image11.png"/><Relationship Id="rId5" Type="http://schemas.openxmlformats.org/officeDocument/2006/relationships/image" Target="../media/image5.png"/><Relationship Id="rId10" Type="http://schemas.openxmlformats.org/officeDocument/2006/relationships/image" Target="../media/image10.png"/><Relationship Id="rId4" Type="http://schemas.openxmlformats.org/officeDocument/2006/relationships/image" Target="../media/image4.png"/><Relationship Id="rId9" Type="http://schemas.openxmlformats.org/officeDocument/2006/relationships/image" Target="../media/image9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gif"/><Relationship Id="rId13" Type="http://schemas.openxmlformats.org/officeDocument/2006/relationships/image" Target="../media/image23.png"/><Relationship Id="rId3" Type="http://schemas.openxmlformats.org/officeDocument/2006/relationships/image" Target="../media/image3.png"/><Relationship Id="rId7" Type="http://schemas.openxmlformats.org/officeDocument/2006/relationships/image" Target="../media/image17.gif"/><Relationship Id="rId12" Type="http://schemas.openxmlformats.org/officeDocument/2006/relationships/image" Target="../media/image22.png"/><Relationship Id="rId17" Type="http://schemas.openxmlformats.org/officeDocument/2006/relationships/image" Target="../media/image13.svg"/><Relationship Id="rId2" Type="http://schemas.openxmlformats.org/officeDocument/2006/relationships/notesSlide" Target="../notesSlides/notesSlide3.xml"/><Relationship Id="rId16" Type="http://schemas.openxmlformats.org/officeDocument/2006/relationships/image" Target="../media/image12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6.png"/><Relationship Id="rId11" Type="http://schemas.openxmlformats.org/officeDocument/2006/relationships/image" Target="../media/image21.png"/><Relationship Id="rId5" Type="http://schemas.openxmlformats.org/officeDocument/2006/relationships/image" Target="../media/image15.png"/><Relationship Id="rId15" Type="http://schemas.openxmlformats.org/officeDocument/2006/relationships/image" Target="../media/image25.png"/><Relationship Id="rId10" Type="http://schemas.openxmlformats.org/officeDocument/2006/relationships/image" Target="../media/image20.png"/><Relationship Id="rId4" Type="http://schemas.openxmlformats.org/officeDocument/2006/relationships/image" Target="../media/image14.png"/><Relationship Id="rId9" Type="http://schemas.openxmlformats.org/officeDocument/2006/relationships/image" Target="../media/image19.gif"/><Relationship Id="rId14" Type="http://schemas.openxmlformats.org/officeDocument/2006/relationships/image" Target="../media/image24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svg"/><Relationship Id="rId3" Type="http://schemas.openxmlformats.org/officeDocument/2006/relationships/image" Target="../media/image3.png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8.png"/><Relationship Id="rId5" Type="http://schemas.openxmlformats.org/officeDocument/2006/relationships/image" Target="../media/image27.svg"/><Relationship Id="rId4" Type="http://schemas.openxmlformats.org/officeDocument/2006/relationships/image" Target="../media/image2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8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gif"/><Relationship Id="rId3" Type="http://schemas.openxmlformats.org/officeDocument/2006/relationships/image" Target="../media/image29.png"/><Relationship Id="rId7" Type="http://schemas.openxmlformats.org/officeDocument/2006/relationships/image" Target="../media/image13.svg"/><Relationship Id="rId12" Type="http://schemas.openxmlformats.org/officeDocument/2006/relationships/image" Target="../media/image2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2.png"/><Relationship Id="rId11" Type="http://schemas.openxmlformats.org/officeDocument/2006/relationships/image" Target="../media/image18.gif"/><Relationship Id="rId5" Type="http://schemas.openxmlformats.org/officeDocument/2006/relationships/image" Target="../media/image31.svg"/><Relationship Id="rId10" Type="http://schemas.openxmlformats.org/officeDocument/2006/relationships/image" Target="../media/image16.png"/><Relationship Id="rId4" Type="http://schemas.openxmlformats.org/officeDocument/2006/relationships/image" Target="../media/image30.png"/><Relationship Id="rId9" Type="http://schemas.openxmlformats.org/officeDocument/2006/relationships/image" Target="../media/image17.gi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3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6.xml"/><Relationship Id="rId6" Type="http://schemas.openxmlformats.org/officeDocument/2006/relationships/image" Target="../media/image33.png"/><Relationship Id="rId5" Type="http://schemas.openxmlformats.org/officeDocument/2006/relationships/image" Target="../media/image32.png"/><Relationship Id="rId4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3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6.xml"/><Relationship Id="rId6" Type="http://schemas.openxmlformats.org/officeDocument/2006/relationships/image" Target="../media/image33.png"/><Relationship Id="rId5" Type="http://schemas.openxmlformats.org/officeDocument/2006/relationships/image" Target="../media/image32.png"/><Relationship Id="rId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ustomShape 1">
            <a:extLst>
              <a:ext uri="{FF2B5EF4-FFF2-40B4-BE49-F238E27FC236}">
                <a16:creationId xmlns:a16="http://schemas.microsoft.com/office/drawing/2014/main" id="{8E65F3BF-D1B3-4F7A-AAC8-255D93C5F38F}"/>
              </a:ext>
            </a:extLst>
          </p:cNvPr>
          <p:cNvSpPr/>
          <p:nvPr/>
        </p:nvSpPr>
        <p:spPr>
          <a:xfrm>
            <a:off x="0" y="-7697"/>
            <a:ext cx="4350240" cy="6857280"/>
          </a:xfrm>
          <a:prstGeom prst="rect">
            <a:avLst/>
          </a:prstGeom>
          <a:solidFill>
            <a:srgbClr val="FADD2E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00" name="Google Shape;100;p2"/>
          <p:cNvSpPr/>
          <p:nvPr/>
        </p:nvSpPr>
        <p:spPr>
          <a:xfrm>
            <a:off x="6368181" y="4552388"/>
            <a:ext cx="3750377" cy="15696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3333"/>
              </a:buClr>
              <a:buSzPts val="9600"/>
              <a:buFont typeface="Arial"/>
              <a:buNone/>
              <a:tabLst/>
              <a:defRPr/>
            </a:pPr>
            <a:r>
              <a:rPr kumimoji="0" lang="en-GB" sz="9600" b="1" i="0" u="none" strike="noStrike" kern="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Modern Love" panose="04090805081005020601" pitchFamily="82" charset="0"/>
                <a:ea typeface="+mn-ea"/>
                <a:cs typeface="Arial"/>
                <a:sym typeface="Arial"/>
              </a:rPr>
              <a:t>jaune</a:t>
            </a:r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rgbClr val="FFC000"/>
              </a:solidFill>
              <a:effectLst/>
              <a:uLnTx/>
              <a:uFillTx/>
              <a:latin typeface="Modern Love" panose="04090805081005020601" pitchFamily="82" charset="0"/>
              <a:ea typeface="+mn-ea"/>
              <a:cs typeface="Arial"/>
              <a:sym typeface="Arial"/>
            </a:endParaRPr>
          </a:p>
        </p:txBody>
      </p:sp>
      <p:sp>
        <p:nvSpPr>
          <p:cNvPr id="101" name="Google Shape;101;p2"/>
          <p:cNvSpPr txBox="1"/>
          <p:nvPr/>
        </p:nvSpPr>
        <p:spPr>
          <a:xfrm>
            <a:off x="0" y="6334820"/>
            <a:ext cx="4350984" cy="5231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FontTx/>
              <a:buNone/>
              <a:tabLst/>
              <a:defRPr/>
            </a:pPr>
            <a:r>
              <a:rPr kumimoji="0" lang="en-GB" sz="2800" b="1" i="0" u="none" strike="noStrike" kern="0" cap="none" spc="0" normalizeH="0" baseline="0" noProof="0" dirty="0">
                <a:ln>
                  <a:noFill/>
                </a:ln>
                <a:solidFill>
                  <a:srgbClr val="E7E6E6">
                    <a:lumMod val="25000"/>
                  </a:srgbClr>
                </a:solidFill>
                <a:effectLst/>
                <a:uLnTx/>
                <a:uFillTx/>
                <a:latin typeface="Century Gothic"/>
                <a:ea typeface="Century Gothic"/>
                <a:cs typeface="Century Gothic"/>
                <a:sym typeface="Century Gothic"/>
              </a:rPr>
              <a:t>Follow ups 1-5</a:t>
            </a:r>
            <a:endParaRPr kumimoji="0" sz="2800" b="0" i="0" u="none" strike="noStrike" kern="0" cap="none" spc="0" normalizeH="0" baseline="0" noProof="0" dirty="0">
              <a:ln>
                <a:noFill/>
              </a:ln>
              <a:solidFill>
                <a:srgbClr val="E7E6E6">
                  <a:lumMod val="25000"/>
                </a:srgbClr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EE28BE7-8949-4E49-A98F-68B6A8E0DD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5058" y="171689"/>
            <a:ext cx="4005418" cy="1325563"/>
          </a:xfrm>
        </p:spPr>
        <p:txBody>
          <a:bodyPr>
            <a:noAutofit/>
          </a:bodyPr>
          <a:lstStyle/>
          <a:p>
            <a:pPr algn="ctr"/>
            <a:r>
              <a:rPr lang="en-GB" sz="3600" b="1" spc="-1" dirty="0">
                <a:solidFill>
                  <a:schemeClr val="bg2">
                    <a:lumMod val="25000"/>
                  </a:schemeClr>
                </a:solidFill>
                <a:latin typeface="Century Gothic" panose="020B0502020202020204" pitchFamily="34" charset="0"/>
                <a:ea typeface="Century Gothic"/>
              </a:rPr>
              <a:t>Saying what I and others have</a:t>
            </a:r>
            <a:br>
              <a:rPr lang="en-GB" sz="3600" dirty="0">
                <a:solidFill>
                  <a:srgbClr val="002060"/>
                </a:solidFill>
                <a:latin typeface="Arial"/>
                <a:cs typeface="Arial"/>
                <a:sym typeface="Arial"/>
              </a:rPr>
            </a:br>
            <a:endParaRPr lang="en-GB" sz="3600" dirty="0">
              <a:solidFill>
                <a:srgbClr val="002060"/>
              </a:solidFill>
            </a:endParaRPr>
          </a:p>
        </p:txBody>
      </p:sp>
      <p:pic>
        <p:nvPicPr>
          <p:cNvPr id="5" name="Picture 4" descr="A picture containing text, electronics, computer, display&#10;&#10;Description automatically generated">
            <a:extLst>
              <a:ext uri="{FF2B5EF4-FFF2-40B4-BE49-F238E27FC236}">
                <a16:creationId xmlns:a16="http://schemas.microsoft.com/office/drawing/2014/main" id="{8F0C2F7A-216B-43A8-A849-7A82598C414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23820" y="193370"/>
            <a:ext cx="5084505" cy="4359018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35F8454C-4A29-482C-97EA-44565248A7F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2410" y="1953949"/>
            <a:ext cx="4005419" cy="2432515"/>
          </a:xfrm>
          <a:prstGeom prst="rect">
            <a:avLst/>
          </a:prstGeom>
        </p:spPr>
      </p:pic>
      <p:sp>
        <p:nvSpPr>
          <p:cNvPr id="8" name="Speech Bubble: Oval 7">
            <a:extLst>
              <a:ext uri="{FF2B5EF4-FFF2-40B4-BE49-F238E27FC236}">
                <a16:creationId xmlns:a16="http://schemas.microsoft.com/office/drawing/2014/main" id="{AA28FFDC-6C0D-4486-BB5D-FBF544678F9D}"/>
              </a:ext>
            </a:extLst>
          </p:cNvPr>
          <p:cNvSpPr/>
          <p:nvPr/>
        </p:nvSpPr>
        <p:spPr>
          <a:xfrm>
            <a:off x="1155940" y="3571336"/>
            <a:ext cx="1846052" cy="1214036"/>
          </a:xfrm>
          <a:prstGeom prst="wedgeEllipseCallout">
            <a:avLst>
              <a:gd name="adj1" fmla="val -63824"/>
              <a:gd name="adj2" fmla="val 55394"/>
            </a:avLst>
          </a:prstGeom>
          <a:solidFill>
            <a:srgbClr val="002060"/>
          </a:solidFill>
          <a:ln>
            <a:solidFill>
              <a:srgbClr val="FADD2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9AF6973-5915-43DB-A9DC-CF65EB155BE7}"/>
              </a:ext>
            </a:extLst>
          </p:cNvPr>
          <p:cNvSpPr txBox="1"/>
          <p:nvPr/>
        </p:nvSpPr>
        <p:spPr>
          <a:xfrm>
            <a:off x="961994" y="3844674"/>
            <a:ext cx="228312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GB" sz="2000" b="1" i="0" u="none" strike="noStrike" kern="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entury Gothic" panose="020B0502020202020204" pitchFamily="34" charset="0"/>
                <a:cs typeface="Arial"/>
                <a:sym typeface="Arial"/>
              </a:rPr>
              <a:t>C’es</a:t>
            </a:r>
            <a:r>
              <a:rPr kumimoji="0" lang="en-GB" sz="2000" b="1" i="0" u="none" strike="noStrike" kern="0" cap="none" spc="0" normalizeH="0" baseline="0" noProof="0" dirty="0" err="1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Century Gothic" panose="020B0502020202020204" pitchFamily="34" charset="0"/>
                <a:cs typeface="Arial"/>
                <a:sym typeface="Arial"/>
              </a:rPr>
              <a:t>t</a:t>
            </a:r>
            <a:r>
              <a:rPr kumimoji="0" lang="en-GB" sz="20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cs typeface="Arial"/>
                <a:sym typeface="Arial"/>
              </a:rPr>
              <a:t> </a:t>
            </a:r>
            <a:r>
              <a:rPr kumimoji="0" lang="en-GB" sz="2000" b="1" i="0" u="none" strike="noStrike" kern="0" cap="none" spc="0" normalizeH="0" baseline="0" noProof="0" dirty="0" err="1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Century Gothic" panose="020B0502020202020204" pitchFamily="34" charset="0"/>
                <a:cs typeface="Arial"/>
                <a:sym typeface="Arial"/>
              </a:rPr>
              <a:t>u</a:t>
            </a:r>
            <a:r>
              <a:rPr kumimoji="0" lang="en-GB" sz="2000" b="1" i="0" u="none" strike="noStrike" kern="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entury Gothic" panose="020B0502020202020204" pitchFamily="34" charset="0"/>
                <a:cs typeface="Arial"/>
                <a:sym typeface="Arial"/>
              </a:rPr>
              <a:t>ne</a:t>
            </a:r>
            <a:r>
              <a:rPr kumimoji="0" lang="en-GB" sz="20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cs typeface="Arial"/>
                <a:sym typeface="Arial"/>
              </a:rPr>
              <a:t> </a:t>
            </a:r>
            <a:r>
              <a:rPr kumimoji="0" lang="en-GB" sz="2000" b="1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entury Gothic" panose="020B0502020202020204" pitchFamily="34" charset="0"/>
                <a:cs typeface="Arial"/>
                <a:sym typeface="Arial"/>
              </a:rPr>
              <a:t>chambre.</a:t>
            </a:r>
          </a:p>
        </p:txBody>
      </p:sp>
      <p:sp>
        <p:nvSpPr>
          <p:cNvPr id="11" name="Arc 10">
            <a:extLst>
              <a:ext uri="{FF2B5EF4-FFF2-40B4-BE49-F238E27FC236}">
                <a16:creationId xmlns:a16="http://schemas.microsoft.com/office/drawing/2014/main" id="{10871B3D-3577-4036-A553-907DEA001D21}"/>
              </a:ext>
            </a:extLst>
          </p:cNvPr>
          <p:cNvSpPr/>
          <p:nvPr/>
        </p:nvSpPr>
        <p:spPr>
          <a:xfrm rot="7925323">
            <a:off x="1841731" y="3539625"/>
            <a:ext cx="612073" cy="706587"/>
          </a:xfrm>
          <a:prstGeom prst="arc">
            <a:avLst>
              <a:gd name="adj1" fmla="val 16860445"/>
              <a:gd name="adj2" fmla="val 20177665"/>
            </a:avLst>
          </a:prstGeom>
          <a:ln w="28575">
            <a:solidFill>
              <a:srgbClr val="FF006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GB" sz="200" b="0" i="0" u="none" strike="noStrike" kern="0" cap="none" spc="0" normalizeH="0" baseline="0" noProof="0" dirty="0">
              <a:ln>
                <a:noFill/>
              </a:ln>
              <a:solidFill>
                <a:srgbClr val="FF0066"/>
              </a:solidFill>
              <a:effectLst/>
              <a:uLnTx/>
              <a:uFillTx/>
              <a:latin typeface="Tw Cen MT" panose="020B0602020104020603"/>
              <a:ea typeface="+mn-ea"/>
              <a:cs typeface="+mn-cs"/>
              <a:sym typeface="Arial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7E031832-ABD9-475E-93D8-98F704ADE5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2725" y="144150"/>
            <a:ext cx="5473275" cy="523220"/>
          </a:xfrm>
        </p:spPr>
        <p:txBody>
          <a:bodyPr>
            <a:noAutofit/>
          </a:bodyPr>
          <a:lstStyle/>
          <a:p>
            <a:r>
              <a:rPr lang="es-AR" sz="3200" b="1" dirty="0" err="1">
                <a:solidFill>
                  <a:srgbClr val="002060"/>
                </a:solidFill>
                <a:latin typeface="Century Gothic" panose="020B0502020202020204" pitchFamily="34" charset="0"/>
                <a:cs typeface="Arial"/>
                <a:sym typeface="Arial"/>
              </a:rPr>
              <a:t>Follow</a:t>
            </a:r>
            <a:r>
              <a:rPr lang="es-AR" sz="3200" b="1" dirty="0">
                <a:solidFill>
                  <a:srgbClr val="002060"/>
                </a:solidFill>
                <a:latin typeface="Century Gothic" panose="020B0502020202020204" pitchFamily="34" charset="0"/>
                <a:cs typeface="Arial"/>
                <a:sym typeface="Arial"/>
              </a:rPr>
              <a:t> up 3: </a:t>
            </a:r>
            <a:r>
              <a:rPr lang="es-AR" sz="3200" b="1" dirty="0" err="1">
                <a:solidFill>
                  <a:srgbClr val="002060"/>
                </a:solidFill>
                <a:latin typeface="Century Gothic" panose="020B0502020202020204" pitchFamily="34" charset="0"/>
                <a:cs typeface="Arial"/>
                <a:sym typeface="Arial"/>
              </a:rPr>
              <a:t>Handout</a:t>
            </a:r>
            <a:r>
              <a:rPr lang="es-AR" sz="3200" b="1" dirty="0">
                <a:solidFill>
                  <a:srgbClr val="002060"/>
                </a:solidFill>
                <a:latin typeface="Century Gothic" panose="020B0502020202020204" pitchFamily="34" charset="0"/>
                <a:cs typeface="Arial"/>
                <a:sym typeface="Arial"/>
              </a:rPr>
              <a:t> A</a:t>
            </a:r>
            <a:endParaRPr lang="en-GB" sz="3200" dirty="0"/>
          </a:p>
        </p:txBody>
      </p:sp>
      <p:sp>
        <p:nvSpPr>
          <p:cNvPr id="8" name="Title 2">
            <a:extLst>
              <a:ext uri="{FF2B5EF4-FFF2-40B4-BE49-F238E27FC236}">
                <a16:creationId xmlns:a16="http://schemas.microsoft.com/office/drawing/2014/main" id="{A4AEA61B-AC9D-4F49-A69B-2ABF2F467F11}"/>
              </a:ext>
            </a:extLst>
          </p:cNvPr>
          <p:cNvSpPr txBox="1">
            <a:spLocks/>
          </p:cNvSpPr>
          <p:nvPr/>
        </p:nvSpPr>
        <p:spPr>
          <a:xfrm>
            <a:off x="11138681" y="1132247"/>
            <a:ext cx="966950" cy="374973"/>
          </a:xfrm>
          <a:prstGeom prst="rect">
            <a:avLst/>
          </a:prstGeom>
          <a:solidFill>
            <a:srgbClr val="FF006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  <a:tabLst/>
              <a:defRPr/>
            </a:pPr>
            <a:r>
              <a:rPr kumimoji="0" lang="en-GB" sz="2000" b="1" i="0" u="none" strike="noStrike" kern="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Gothic" panose="020B0502020202020204" pitchFamily="34" charset="0"/>
                <a:cs typeface="Calibri"/>
                <a:sym typeface="Calibri"/>
              </a:rPr>
              <a:t>parler</a:t>
            </a:r>
            <a:endParaRPr kumimoji="0" lang="en-GB" sz="20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entury Gothic" panose="020B0502020202020204" pitchFamily="34" charset="0"/>
              <a:cs typeface="Calibri"/>
              <a:sym typeface="Calibri"/>
            </a:endParaRPr>
          </a:p>
        </p:txBody>
      </p:sp>
      <p:pic>
        <p:nvPicPr>
          <p:cNvPr id="9" name="Picture 8" descr="Icon&#10;&#10;Description automatically generated">
            <a:extLst>
              <a:ext uri="{FF2B5EF4-FFF2-40B4-BE49-F238E27FC236}">
                <a16:creationId xmlns:a16="http://schemas.microsoft.com/office/drawing/2014/main" id="{96ECC336-59A3-4B89-A992-046EEAEBF4C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52313" y="12477"/>
            <a:ext cx="1139687" cy="1143194"/>
          </a:xfrm>
          <a:prstGeom prst="rect">
            <a:avLst/>
          </a:prstGeom>
        </p:spPr>
      </p:pic>
      <p:graphicFrame>
        <p:nvGraphicFramePr>
          <p:cNvPr id="6" name="Table 6">
            <a:extLst>
              <a:ext uri="{FF2B5EF4-FFF2-40B4-BE49-F238E27FC236}">
                <a16:creationId xmlns:a16="http://schemas.microsoft.com/office/drawing/2014/main" id="{4CE830DB-0333-45CC-AEAD-5A4347776EBE}"/>
              </a:ext>
            </a:extLst>
          </p:cNvPr>
          <p:cNvGraphicFramePr>
            <a:graphicFrameLocks noGrp="1"/>
          </p:cNvGraphicFramePr>
          <p:nvPr/>
        </p:nvGraphicFramePr>
        <p:xfrm>
          <a:off x="250439" y="1718280"/>
          <a:ext cx="4461046" cy="49377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921958">
                  <a:extLst>
                    <a:ext uri="{9D8B030D-6E8A-4147-A177-3AD203B41FA5}">
                      <a16:colId xmlns:a16="http://schemas.microsoft.com/office/drawing/2014/main" val="315949144"/>
                    </a:ext>
                  </a:extLst>
                </a:gridCol>
                <a:gridCol w="3539088">
                  <a:extLst>
                    <a:ext uri="{9D8B030D-6E8A-4147-A177-3AD203B41FA5}">
                      <a16:colId xmlns:a16="http://schemas.microsoft.com/office/drawing/2014/main" val="141716913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2400" b="1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1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GB" sz="2400" dirty="0" err="1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C’es</a:t>
                      </a:r>
                      <a:r>
                        <a:rPr lang="en-GB" sz="2400" b="1" dirty="0" err="1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t</a:t>
                      </a:r>
                      <a:r>
                        <a:rPr lang="en-GB" sz="2400" b="0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…</a:t>
                      </a:r>
                      <a:br>
                        <a:rPr lang="en-GB" sz="2400" b="0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</a:br>
                      <a:r>
                        <a:rPr lang="en-GB" sz="2400" b="0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(</a:t>
                      </a:r>
                      <a:r>
                        <a:rPr lang="en-GB" sz="2400" b="0" i="1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It is …………………).</a:t>
                      </a:r>
                      <a:endParaRPr lang="en-GB" sz="2400" b="1" i="1" dirty="0">
                        <a:solidFill>
                          <a:srgbClr val="00206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5937321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2400" b="1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2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GB" sz="2400" dirty="0" err="1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C’es</a:t>
                      </a:r>
                      <a:r>
                        <a:rPr lang="en-GB" sz="2400" b="1" dirty="0" err="1">
                          <a:solidFill>
                            <a:schemeClr val="bg1">
                              <a:lumMod val="85000"/>
                            </a:schemeClr>
                          </a:solidFill>
                          <a:latin typeface="Century Gothic" panose="020B0502020202020204" pitchFamily="34" charset="0"/>
                        </a:rPr>
                        <a:t>t</a:t>
                      </a:r>
                      <a:r>
                        <a:rPr lang="en-GB" sz="2400" b="0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…</a:t>
                      </a:r>
                      <a:br>
                        <a:rPr lang="en-GB" sz="2400" b="0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</a:br>
                      <a:r>
                        <a:rPr lang="en-GB" sz="2400" b="0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(</a:t>
                      </a:r>
                      <a:r>
                        <a:rPr lang="en-GB" sz="2400" b="0" i="1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It is …………………).</a:t>
                      </a:r>
                      <a:endParaRPr lang="en-GB" sz="2400" b="1" i="1" dirty="0">
                        <a:solidFill>
                          <a:srgbClr val="00206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963256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2400" b="1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3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GB" sz="2400" dirty="0" err="1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C’es</a:t>
                      </a:r>
                      <a:r>
                        <a:rPr lang="en-GB" sz="2400" b="1" dirty="0" err="1">
                          <a:solidFill>
                            <a:schemeClr val="bg1">
                              <a:lumMod val="85000"/>
                            </a:schemeClr>
                          </a:solidFill>
                          <a:latin typeface="Century Gothic" panose="020B0502020202020204" pitchFamily="34" charset="0"/>
                        </a:rPr>
                        <a:t>t</a:t>
                      </a:r>
                      <a:r>
                        <a:rPr lang="en-GB" sz="2400" b="0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…</a:t>
                      </a:r>
                      <a:br>
                        <a:rPr lang="en-GB" sz="2400" b="0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</a:br>
                      <a:r>
                        <a:rPr lang="en-GB" sz="2400" b="0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(</a:t>
                      </a:r>
                      <a:r>
                        <a:rPr lang="en-GB" sz="2400" b="0" i="1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It is …………………).</a:t>
                      </a:r>
                      <a:endParaRPr lang="en-GB" sz="2400" b="1" i="1" dirty="0">
                        <a:solidFill>
                          <a:srgbClr val="00206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501096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2400" b="1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4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GB" sz="2400" dirty="0" err="1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C’es</a:t>
                      </a:r>
                      <a:r>
                        <a:rPr lang="en-GB" sz="2400" b="1" dirty="0" err="1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t</a:t>
                      </a:r>
                      <a:r>
                        <a:rPr lang="en-GB" sz="2400" b="0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…</a:t>
                      </a:r>
                      <a:br>
                        <a:rPr lang="en-GB" sz="2400" b="0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</a:br>
                      <a:r>
                        <a:rPr lang="en-GB" sz="2400" b="0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(</a:t>
                      </a:r>
                      <a:r>
                        <a:rPr lang="en-GB" sz="2400" b="0" i="1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It is …………………).</a:t>
                      </a:r>
                      <a:endParaRPr lang="en-GB" sz="2400" b="1" i="1" dirty="0">
                        <a:solidFill>
                          <a:srgbClr val="00206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393225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2400" b="1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5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GB" sz="2400" dirty="0" err="1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C’es</a:t>
                      </a:r>
                      <a:r>
                        <a:rPr lang="en-GB" sz="2400" b="1" dirty="0" err="1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t</a:t>
                      </a:r>
                      <a:r>
                        <a:rPr lang="en-GB" sz="2400" b="0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…</a:t>
                      </a:r>
                      <a:br>
                        <a:rPr lang="en-GB" sz="2400" b="0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</a:br>
                      <a:r>
                        <a:rPr lang="en-GB" sz="2400" b="0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(</a:t>
                      </a:r>
                      <a:r>
                        <a:rPr lang="en-GB" sz="2400" b="0" i="1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It is …………………).</a:t>
                      </a:r>
                      <a:endParaRPr lang="en-GB" sz="2400" b="1" i="1" dirty="0">
                        <a:solidFill>
                          <a:srgbClr val="00206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4891854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2400" b="1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6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GB" sz="2400" dirty="0" err="1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C’es</a:t>
                      </a:r>
                      <a:r>
                        <a:rPr lang="en-GB" sz="2400" b="1" dirty="0" err="1">
                          <a:solidFill>
                            <a:schemeClr val="bg1">
                              <a:lumMod val="85000"/>
                            </a:schemeClr>
                          </a:solidFill>
                          <a:latin typeface="Century Gothic" panose="020B0502020202020204" pitchFamily="34" charset="0"/>
                        </a:rPr>
                        <a:t>t</a:t>
                      </a:r>
                      <a:r>
                        <a:rPr lang="en-GB" sz="2400" b="0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…</a:t>
                      </a:r>
                      <a:br>
                        <a:rPr lang="en-GB" sz="2400" b="0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</a:br>
                      <a:r>
                        <a:rPr lang="en-GB" sz="2400" b="0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(</a:t>
                      </a:r>
                      <a:r>
                        <a:rPr lang="en-GB" sz="2400" b="0" i="1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It is …………………).</a:t>
                      </a:r>
                      <a:endParaRPr lang="en-GB" sz="2400" b="1" i="1" dirty="0">
                        <a:solidFill>
                          <a:srgbClr val="00206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66968935"/>
                  </a:ext>
                </a:extLst>
              </a:tr>
            </a:tbl>
          </a:graphicData>
        </a:graphic>
      </p:graphicFrame>
      <p:pic>
        <p:nvPicPr>
          <p:cNvPr id="14" name="Picture 2" descr="Quiet Sign Clip Art">
            <a:extLst>
              <a:ext uri="{FF2B5EF4-FFF2-40B4-BE49-F238E27FC236}">
                <a16:creationId xmlns:a16="http://schemas.microsoft.com/office/drawing/2014/main" id="{7C80824B-CA12-4AE6-B3B1-2558F2D0A97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9554" y="2576471"/>
            <a:ext cx="299939" cy="424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2" descr="Quiet Sign Clip Art">
            <a:extLst>
              <a:ext uri="{FF2B5EF4-FFF2-40B4-BE49-F238E27FC236}">
                <a16:creationId xmlns:a16="http://schemas.microsoft.com/office/drawing/2014/main" id="{C17B1954-D6F4-4A0B-B4B8-2765B03FDD3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85563" y="3433130"/>
            <a:ext cx="299939" cy="424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2" descr="Quiet Sign Clip Art">
            <a:extLst>
              <a:ext uri="{FF2B5EF4-FFF2-40B4-BE49-F238E27FC236}">
                <a16:creationId xmlns:a16="http://schemas.microsoft.com/office/drawing/2014/main" id="{A8B60BFF-7FDA-474A-900E-2A137F384E7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80550" y="5875027"/>
            <a:ext cx="299939" cy="424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CustomShape 3">
            <a:extLst>
              <a:ext uri="{FF2B5EF4-FFF2-40B4-BE49-F238E27FC236}">
                <a16:creationId xmlns:a16="http://schemas.microsoft.com/office/drawing/2014/main" id="{EEACC77E-5878-482D-8C90-BDBE205118FC}"/>
              </a:ext>
            </a:extLst>
          </p:cNvPr>
          <p:cNvSpPr/>
          <p:nvPr/>
        </p:nvSpPr>
        <p:spPr>
          <a:xfrm>
            <a:off x="123171" y="637631"/>
            <a:ext cx="5094578" cy="5180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i="0" u="none" strike="noStrike" kern="1200" cap="none" spc="-1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Century Gothic"/>
                <a:cs typeface="+mn-cs"/>
              </a:rPr>
              <a:t>Start each sentence</a:t>
            </a:r>
            <a:r>
              <a:rPr lang="en-GB" sz="2000" spc="-1" dirty="0">
                <a:solidFill>
                  <a:srgbClr val="002060"/>
                </a:solidFill>
                <a:latin typeface="Century Gothic" panose="020B0502020202020204" pitchFamily="34" charset="0"/>
                <a:ea typeface="Century Gothic"/>
              </a:rPr>
              <a:t>. Pronounce the –</a:t>
            </a:r>
            <a:r>
              <a:rPr lang="en-GB" sz="2000" b="1" spc="-1" dirty="0">
                <a:solidFill>
                  <a:srgbClr val="002060"/>
                </a:solidFill>
                <a:latin typeface="Century Gothic" panose="020B0502020202020204" pitchFamily="34" charset="0"/>
                <a:ea typeface="Century Gothic"/>
              </a:rPr>
              <a:t>t</a:t>
            </a:r>
            <a:r>
              <a:rPr lang="en-GB" sz="2000" spc="-1" dirty="0">
                <a:solidFill>
                  <a:srgbClr val="002060"/>
                </a:solidFill>
                <a:latin typeface="Century Gothic" panose="020B0502020202020204" pitchFamily="34" charset="0"/>
                <a:ea typeface="Century Gothic"/>
              </a:rPr>
              <a:t> when it’s </a:t>
            </a:r>
            <a:r>
              <a:rPr lang="en-GB" sz="2000" b="1" spc="-1" dirty="0">
                <a:solidFill>
                  <a:srgbClr val="002060"/>
                </a:solidFill>
                <a:latin typeface="Century Gothic" panose="020B0502020202020204" pitchFamily="34" charset="0"/>
                <a:ea typeface="Century Gothic"/>
              </a:rPr>
              <a:t>bold</a:t>
            </a:r>
            <a:r>
              <a:rPr lang="en-GB" sz="2000" spc="-1" dirty="0">
                <a:solidFill>
                  <a:srgbClr val="002060"/>
                </a:solidFill>
                <a:latin typeface="Century Gothic" panose="020B0502020202020204" pitchFamily="34" charset="0"/>
                <a:ea typeface="Century Gothic"/>
              </a:rPr>
              <a:t>, otherwise        for a Silent Final Consonant. </a:t>
            </a:r>
            <a:endParaRPr kumimoji="0" lang="en-GB" sz="2000" i="0" u="none" strike="noStrike" kern="1200" cap="none" spc="-1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pic>
        <p:nvPicPr>
          <p:cNvPr id="20" name="Picture 2" descr="Quiet Sign Clip Art">
            <a:extLst>
              <a:ext uri="{FF2B5EF4-FFF2-40B4-BE49-F238E27FC236}">
                <a16:creationId xmlns:a16="http://schemas.microsoft.com/office/drawing/2014/main" id="{30AF7A91-E2F2-4A9F-8A4F-347CBD6F701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9362" y="987527"/>
            <a:ext cx="299939" cy="424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CustomShape 3">
            <a:extLst>
              <a:ext uri="{FF2B5EF4-FFF2-40B4-BE49-F238E27FC236}">
                <a16:creationId xmlns:a16="http://schemas.microsoft.com/office/drawing/2014/main" id="{8A3A4042-31E9-41A1-8A1D-66553C828B20}"/>
              </a:ext>
            </a:extLst>
          </p:cNvPr>
          <p:cNvSpPr/>
          <p:nvPr/>
        </p:nvSpPr>
        <p:spPr>
          <a:xfrm>
            <a:off x="6096000" y="367735"/>
            <a:ext cx="5473275" cy="5180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i="0" u="none" strike="noStrike" kern="1200" cap="none" spc="-1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Century Gothic"/>
                <a:cs typeface="+mn-cs"/>
              </a:rPr>
              <a:t>Now your turn to listen to your partner.  </a:t>
            </a:r>
            <a:br>
              <a:rPr kumimoji="0" lang="en-GB" sz="2000" i="0" u="none" strike="noStrike" kern="1200" cap="none" spc="-1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Century Gothic"/>
                <a:cs typeface="+mn-cs"/>
              </a:rPr>
            </a:br>
            <a:r>
              <a:rPr lang="en-GB" sz="2000" spc="-1" dirty="0">
                <a:solidFill>
                  <a:srgbClr val="002060"/>
                </a:solidFill>
                <a:latin typeface="Century Gothic" panose="020B0502020202020204" pitchFamily="34" charset="0"/>
                <a:ea typeface="Century Gothic"/>
              </a:rPr>
              <a:t>Do you hear –</a:t>
            </a:r>
            <a:r>
              <a:rPr lang="en-GB" sz="2000" b="1" spc="-1" dirty="0">
                <a:solidFill>
                  <a:srgbClr val="002060"/>
                </a:solidFill>
                <a:latin typeface="Century Gothic" panose="020B0502020202020204" pitchFamily="34" charset="0"/>
                <a:ea typeface="Century Gothic"/>
              </a:rPr>
              <a:t>t</a:t>
            </a:r>
            <a:r>
              <a:rPr lang="en-GB" sz="2000" spc="-1" dirty="0">
                <a:solidFill>
                  <a:srgbClr val="002060"/>
                </a:solidFill>
                <a:latin typeface="Century Gothic" panose="020B0502020202020204" pitchFamily="34" charset="0"/>
                <a:ea typeface="Century Gothic"/>
              </a:rPr>
              <a:t>?</a:t>
            </a:r>
            <a:br>
              <a:rPr lang="en-GB" sz="2000" spc="-1" dirty="0">
                <a:solidFill>
                  <a:srgbClr val="002060"/>
                </a:solidFill>
                <a:latin typeface="Century Gothic" panose="020B0502020202020204" pitchFamily="34" charset="0"/>
                <a:ea typeface="Century Gothic"/>
              </a:rPr>
            </a:br>
            <a:r>
              <a:rPr lang="en-GB" sz="2000" spc="-1" dirty="0">
                <a:solidFill>
                  <a:srgbClr val="002060"/>
                </a:solidFill>
                <a:latin typeface="Century Gothic" panose="020B0502020202020204" pitchFamily="34" charset="0"/>
                <a:ea typeface="Century Gothic"/>
              </a:rPr>
              <a:t>If so, choose and say the sentence </a:t>
            </a:r>
            <a:br>
              <a:rPr lang="en-GB" sz="2000" spc="-1" dirty="0">
                <a:solidFill>
                  <a:srgbClr val="002060"/>
                </a:solidFill>
                <a:latin typeface="Century Gothic" panose="020B0502020202020204" pitchFamily="34" charset="0"/>
                <a:ea typeface="Century Gothic"/>
              </a:rPr>
            </a:br>
            <a:r>
              <a:rPr lang="en-GB" sz="2000" spc="-1" dirty="0">
                <a:solidFill>
                  <a:srgbClr val="002060"/>
                </a:solidFill>
                <a:latin typeface="Century Gothic" panose="020B0502020202020204" pitchFamily="34" charset="0"/>
                <a:ea typeface="Century Gothic"/>
              </a:rPr>
              <a:t>ending which starts with a vowel. </a:t>
            </a:r>
            <a:endParaRPr kumimoji="0" lang="en-GB" sz="2000" i="0" u="none" strike="noStrike" kern="1200" cap="none" spc="-1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17" name="Google Shape;119;p1">
            <a:extLst>
              <a:ext uri="{FF2B5EF4-FFF2-40B4-BE49-F238E27FC236}">
                <a16:creationId xmlns:a16="http://schemas.microsoft.com/office/drawing/2014/main" id="{F7E21FBD-CD88-4EBF-B0FC-7F3FA62F038B}"/>
              </a:ext>
            </a:extLst>
          </p:cNvPr>
          <p:cNvSpPr/>
          <p:nvPr/>
        </p:nvSpPr>
        <p:spPr>
          <a:xfrm>
            <a:off x="123171" y="128500"/>
            <a:ext cx="521370" cy="478471"/>
          </a:xfrm>
          <a:prstGeom prst="roundRect">
            <a:avLst>
              <a:gd name="adj" fmla="val 16667"/>
            </a:avLst>
          </a:prstGeom>
          <a:solidFill>
            <a:srgbClr val="FADD2E"/>
          </a:solidFill>
          <a:ln w="12700" cap="flat" cmpd="sng">
            <a:solidFill>
              <a:srgbClr val="FADD2E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graphicFrame>
        <p:nvGraphicFramePr>
          <p:cNvPr id="22" name="Table 6">
            <a:extLst>
              <a:ext uri="{FF2B5EF4-FFF2-40B4-BE49-F238E27FC236}">
                <a16:creationId xmlns:a16="http://schemas.microsoft.com/office/drawing/2014/main" id="{BFF17BCD-EBA3-4BAC-9178-C46DA74BB18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53208765"/>
              </p:ext>
            </p:extLst>
          </p:nvPr>
        </p:nvGraphicFramePr>
        <p:xfrm>
          <a:off x="6096000" y="1718280"/>
          <a:ext cx="5892742" cy="49377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59818">
                  <a:extLst>
                    <a:ext uri="{9D8B030D-6E8A-4147-A177-3AD203B41FA5}">
                      <a16:colId xmlns:a16="http://schemas.microsoft.com/office/drawing/2014/main" val="315949144"/>
                    </a:ext>
                  </a:extLst>
                </a:gridCol>
                <a:gridCol w="2818103">
                  <a:extLst>
                    <a:ext uri="{9D8B030D-6E8A-4147-A177-3AD203B41FA5}">
                      <a16:colId xmlns:a16="http://schemas.microsoft.com/office/drawing/2014/main" val="4253151256"/>
                    </a:ext>
                  </a:extLst>
                </a:gridCol>
                <a:gridCol w="2514821">
                  <a:extLst>
                    <a:ext uri="{9D8B030D-6E8A-4147-A177-3AD203B41FA5}">
                      <a16:colId xmlns:a16="http://schemas.microsoft.com/office/drawing/2014/main" val="2518201908"/>
                    </a:ext>
                  </a:extLst>
                </a:gridCol>
              </a:tblGrid>
              <a:tr h="822960">
                <a:tc>
                  <a:txBody>
                    <a:bodyPr/>
                    <a:lstStyle/>
                    <a:p>
                      <a:pPr algn="ctr"/>
                      <a:r>
                        <a:rPr lang="en-GB" sz="2400" b="1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1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sz="2400" b="0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…difficile.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sz="2400" b="0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…</a:t>
                      </a:r>
                      <a:r>
                        <a:rPr lang="en-GB" sz="2400" b="1" dirty="0" err="1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u</a:t>
                      </a:r>
                      <a:r>
                        <a:rPr lang="en-GB" sz="2400" b="0" dirty="0" err="1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ne</a:t>
                      </a:r>
                      <a:r>
                        <a:rPr lang="en-GB" sz="2400" b="0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 affiche.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59373216"/>
                  </a:ext>
                </a:extLst>
              </a:tr>
              <a:tr h="822960">
                <a:tc>
                  <a:txBody>
                    <a:bodyPr/>
                    <a:lstStyle/>
                    <a:p>
                      <a:pPr algn="ctr"/>
                      <a:r>
                        <a:rPr lang="en-GB" sz="2400" b="1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2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sz="2400" b="0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…</a:t>
                      </a:r>
                      <a:r>
                        <a:rPr lang="en-GB" sz="2400" b="1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u</a:t>
                      </a:r>
                      <a:r>
                        <a:rPr lang="en-GB" sz="2400" b="0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n bureau.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sz="2400" b="0" dirty="0" err="1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sérieux</a:t>
                      </a:r>
                      <a:r>
                        <a:rPr lang="en-GB" sz="2400" b="0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.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9632569"/>
                  </a:ext>
                </a:extLst>
              </a:tr>
              <a:tr h="822960">
                <a:tc>
                  <a:txBody>
                    <a:bodyPr/>
                    <a:lstStyle/>
                    <a:p>
                      <a:pPr algn="ctr"/>
                      <a:r>
                        <a:rPr lang="en-GB" sz="2400" b="1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3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sz="2400" b="0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…</a:t>
                      </a:r>
                      <a:r>
                        <a:rPr lang="en-GB" sz="2400" b="1" dirty="0" err="1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u</a:t>
                      </a:r>
                      <a:r>
                        <a:rPr lang="en-GB" sz="2400" b="0" dirty="0" err="1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ne</a:t>
                      </a:r>
                      <a:r>
                        <a:rPr lang="en-GB" sz="2400" b="0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 chaise.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sz="2400" b="0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…</a:t>
                      </a:r>
                      <a:r>
                        <a:rPr lang="en-GB" sz="2400" b="0" dirty="0" err="1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courageux</a:t>
                      </a:r>
                      <a:r>
                        <a:rPr lang="en-GB" sz="2400" b="0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.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5010962"/>
                  </a:ext>
                </a:extLst>
              </a:tr>
              <a:tr h="822960">
                <a:tc>
                  <a:txBody>
                    <a:bodyPr/>
                    <a:lstStyle/>
                    <a:p>
                      <a:pPr algn="ctr"/>
                      <a:r>
                        <a:rPr lang="en-GB" sz="2400" b="1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4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sz="2400" b="0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…</a:t>
                      </a:r>
                      <a:r>
                        <a:rPr lang="en-GB" sz="2400" b="0" dirty="0" err="1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vendredi</a:t>
                      </a:r>
                      <a:r>
                        <a:rPr lang="en-GB" sz="2400" b="0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.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sz="2400" b="0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…</a:t>
                      </a:r>
                      <a:r>
                        <a:rPr lang="en-GB" sz="2400" b="1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u</a:t>
                      </a:r>
                      <a:r>
                        <a:rPr lang="en-GB" sz="2400" b="0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n lit.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3932252"/>
                  </a:ext>
                </a:extLst>
              </a:tr>
              <a:tr h="822960">
                <a:tc>
                  <a:txBody>
                    <a:bodyPr/>
                    <a:lstStyle/>
                    <a:p>
                      <a:pPr algn="ctr"/>
                      <a:r>
                        <a:rPr lang="en-GB" sz="2400" b="1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5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sz="2400" b="0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…</a:t>
                      </a:r>
                      <a:r>
                        <a:rPr lang="en-GB" sz="2400" b="0" dirty="0" err="1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dimanche</a:t>
                      </a:r>
                      <a:r>
                        <a:rPr lang="en-GB" sz="2400" b="0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.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sz="2400" b="0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…</a:t>
                      </a:r>
                      <a:r>
                        <a:rPr lang="en-GB" sz="2400" b="1" dirty="0" err="1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u</a:t>
                      </a:r>
                      <a:r>
                        <a:rPr lang="en-GB" sz="2400" b="0" dirty="0" err="1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ne</a:t>
                      </a:r>
                      <a:r>
                        <a:rPr lang="en-GB" sz="2400" b="0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 idée.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48918541"/>
                  </a:ext>
                </a:extLst>
              </a:tr>
              <a:tr h="822960">
                <a:tc>
                  <a:txBody>
                    <a:bodyPr/>
                    <a:lstStyle/>
                    <a:p>
                      <a:pPr algn="ctr"/>
                      <a:r>
                        <a:rPr lang="en-GB" sz="2400" b="1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6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sz="2400" b="0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…</a:t>
                      </a:r>
                      <a:r>
                        <a:rPr lang="en-GB" sz="2400" b="0" dirty="0" err="1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curieux</a:t>
                      </a:r>
                      <a:r>
                        <a:rPr lang="en-GB" sz="2400" b="0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.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sz="2400" b="0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…</a:t>
                      </a:r>
                      <a:r>
                        <a:rPr lang="en-GB" sz="2400" b="1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u</a:t>
                      </a:r>
                      <a:r>
                        <a:rPr lang="en-GB" sz="2400" b="0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n cheval.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6696893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3438051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7E031832-ABD9-475E-93D8-98F704ADE5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2725" y="144150"/>
            <a:ext cx="5473275" cy="523220"/>
          </a:xfrm>
        </p:spPr>
        <p:txBody>
          <a:bodyPr>
            <a:noAutofit/>
          </a:bodyPr>
          <a:lstStyle/>
          <a:p>
            <a:r>
              <a:rPr lang="es-AR" sz="3200" b="1" dirty="0" err="1">
                <a:solidFill>
                  <a:srgbClr val="002060"/>
                </a:solidFill>
                <a:latin typeface="Century Gothic" panose="020B0502020202020204" pitchFamily="34" charset="0"/>
                <a:cs typeface="Arial"/>
                <a:sym typeface="Arial"/>
              </a:rPr>
              <a:t>Follow</a:t>
            </a:r>
            <a:r>
              <a:rPr lang="es-AR" sz="3200" b="1" dirty="0">
                <a:solidFill>
                  <a:srgbClr val="002060"/>
                </a:solidFill>
                <a:latin typeface="Century Gothic" panose="020B0502020202020204" pitchFamily="34" charset="0"/>
                <a:cs typeface="Arial"/>
                <a:sym typeface="Arial"/>
              </a:rPr>
              <a:t> up 3: </a:t>
            </a:r>
            <a:r>
              <a:rPr lang="es-AR" sz="3200" b="1" dirty="0" err="1">
                <a:solidFill>
                  <a:srgbClr val="002060"/>
                </a:solidFill>
                <a:latin typeface="Century Gothic" panose="020B0502020202020204" pitchFamily="34" charset="0"/>
                <a:cs typeface="Arial"/>
                <a:sym typeface="Arial"/>
              </a:rPr>
              <a:t>Handout</a:t>
            </a:r>
            <a:r>
              <a:rPr lang="es-AR" sz="3200" b="1" dirty="0">
                <a:solidFill>
                  <a:srgbClr val="002060"/>
                </a:solidFill>
                <a:latin typeface="Century Gothic" panose="020B0502020202020204" pitchFamily="34" charset="0"/>
                <a:cs typeface="Arial"/>
                <a:sym typeface="Arial"/>
              </a:rPr>
              <a:t> B</a:t>
            </a:r>
            <a:endParaRPr lang="en-GB" sz="3200" dirty="0"/>
          </a:p>
        </p:txBody>
      </p:sp>
      <p:sp>
        <p:nvSpPr>
          <p:cNvPr id="12" name="CustomShape 3">
            <a:extLst>
              <a:ext uri="{FF2B5EF4-FFF2-40B4-BE49-F238E27FC236}">
                <a16:creationId xmlns:a16="http://schemas.microsoft.com/office/drawing/2014/main" id="{976A85E5-4281-4E0F-BAB0-72DE6B3B6253}"/>
              </a:ext>
            </a:extLst>
          </p:cNvPr>
          <p:cNvSpPr/>
          <p:nvPr/>
        </p:nvSpPr>
        <p:spPr>
          <a:xfrm>
            <a:off x="203259" y="683020"/>
            <a:ext cx="5473275" cy="5180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i="0" u="none" strike="noStrike" kern="1200" cap="none" spc="-1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Century Gothic"/>
                <a:cs typeface="+mn-cs"/>
              </a:rPr>
              <a:t>Listen to your partner.  </a:t>
            </a:r>
            <a:r>
              <a:rPr lang="en-GB" sz="2000" spc="-1" dirty="0">
                <a:solidFill>
                  <a:srgbClr val="002060"/>
                </a:solidFill>
                <a:latin typeface="Century Gothic" panose="020B0502020202020204" pitchFamily="34" charset="0"/>
                <a:ea typeface="Century Gothic"/>
              </a:rPr>
              <a:t>Do you hear –</a:t>
            </a:r>
            <a:r>
              <a:rPr lang="en-GB" sz="2000" b="1" spc="-1" dirty="0">
                <a:solidFill>
                  <a:srgbClr val="002060"/>
                </a:solidFill>
                <a:latin typeface="Century Gothic" panose="020B0502020202020204" pitchFamily="34" charset="0"/>
                <a:ea typeface="Century Gothic"/>
              </a:rPr>
              <a:t>t</a:t>
            </a:r>
            <a:r>
              <a:rPr lang="en-GB" sz="2000" spc="-1" dirty="0">
                <a:solidFill>
                  <a:srgbClr val="002060"/>
                </a:solidFill>
                <a:latin typeface="Century Gothic" panose="020B0502020202020204" pitchFamily="34" charset="0"/>
                <a:ea typeface="Century Gothic"/>
              </a:rPr>
              <a:t>?</a:t>
            </a:r>
            <a:br>
              <a:rPr lang="en-GB" sz="2000" spc="-1" dirty="0">
                <a:solidFill>
                  <a:srgbClr val="002060"/>
                </a:solidFill>
                <a:latin typeface="Century Gothic" panose="020B0502020202020204" pitchFamily="34" charset="0"/>
                <a:ea typeface="Century Gothic"/>
              </a:rPr>
            </a:br>
            <a:r>
              <a:rPr lang="en-GB" sz="2000" spc="-1" dirty="0">
                <a:solidFill>
                  <a:srgbClr val="002060"/>
                </a:solidFill>
                <a:latin typeface="Century Gothic" panose="020B0502020202020204" pitchFamily="34" charset="0"/>
                <a:ea typeface="Century Gothic"/>
              </a:rPr>
              <a:t>If so, choose and say the sentence ending which starts with a vowel. </a:t>
            </a:r>
            <a:endParaRPr kumimoji="0" lang="en-GB" sz="2000" i="0" u="none" strike="noStrike" kern="1200" cap="none" spc="-1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8" name="Title 2">
            <a:extLst>
              <a:ext uri="{FF2B5EF4-FFF2-40B4-BE49-F238E27FC236}">
                <a16:creationId xmlns:a16="http://schemas.microsoft.com/office/drawing/2014/main" id="{A4AEA61B-AC9D-4F49-A69B-2ABF2F467F11}"/>
              </a:ext>
            </a:extLst>
          </p:cNvPr>
          <p:cNvSpPr txBox="1">
            <a:spLocks/>
          </p:cNvSpPr>
          <p:nvPr/>
        </p:nvSpPr>
        <p:spPr>
          <a:xfrm>
            <a:off x="11138681" y="1132247"/>
            <a:ext cx="966950" cy="374973"/>
          </a:xfrm>
          <a:prstGeom prst="rect">
            <a:avLst/>
          </a:prstGeom>
          <a:solidFill>
            <a:srgbClr val="FF006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  <a:tabLst/>
              <a:defRPr/>
            </a:pPr>
            <a:r>
              <a:rPr kumimoji="0" lang="en-GB" sz="2000" b="1" i="0" u="none" strike="noStrike" kern="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Gothic" panose="020B0502020202020204" pitchFamily="34" charset="0"/>
                <a:cs typeface="Calibri"/>
                <a:sym typeface="Calibri"/>
              </a:rPr>
              <a:t>parler</a:t>
            </a:r>
            <a:endParaRPr kumimoji="0" lang="en-GB" sz="20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entury Gothic" panose="020B0502020202020204" pitchFamily="34" charset="0"/>
              <a:cs typeface="Calibri"/>
              <a:sym typeface="Calibri"/>
            </a:endParaRPr>
          </a:p>
        </p:txBody>
      </p:sp>
      <p:pic>
        <p:nvPicPr>
          <p:cNvPr id="9" name="Picture 8" descr="Icon&#10;&#10;Description automatically generated">
            <a:extLst>
              <a:ext uri="{FF2B5EF4-FFF2-40B4-BE49-F238E27FC236}">
                <a16:creationId xmlns:a16="http://schemas.microsoft.com/office/drawing/2014/main" id="{96ECC336-59A3-4B89-A992-046EEAEBF4C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52313" y="12477"/>
            <a:ext cx="1139687" cy="1143194"/>
          </a:xfrm>
          <a:prstGeom prst="rect">
            <a:avLst/>
          </a:prstGeom>
        </p:spPr>
      </p:pic>
      <p:graphicFrame>
        <p:nvGraphicFramePr>
          <p:cNvPr id="6" name="Table 6">
            <a:extLst>
              <a:ext uri="{FF2B5EF4-FFF2-40B4-BE49-F238E27FC236}">
                <a16:creationId xmlns:a16="http://schemas.microsoft.com/office/drawing/2014/main" id="{4CE830DB-0333-45CC-AEAD-5A4347776EB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10470480"/>
              </p:ext>
            </p:extLst>
          </p:nvPr>
        </p:nvGraphicFramePr>
        <p:xfrm>
          <a:off x="7240175" y="1767995"/>
          <a:ext cx="4461046" cy="49377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921958">
                  <a:extLst>
                    <a:ext uri="{9D8B030D-6E8A-4147-A177-3AD203B41FA5}">
                      <a16:colId xmlns:a16="http://schemas.microsoft.com/office/drawing/2014/main" val="315949144"/>
                    </a:ext>
                  </a:extLst>
                </a:gridCol>
                <a:gridCol w="3539088">
                  <a:extLst>
                    <a:ext uri="{9D8B030D-6E8A-4147-A177-3AD203B41FA5}">
                      <a16:colId xmlns:a16="http://schemas.microsoft.com/office/drawing/2014/main" val="141716913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2400" b="1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1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GB" sz="2400" dirty="0" err="1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C’es</a:t>
                      </a:r>
                      <a:r>
                        <a:rPr lang="en-GB" sz="2400" b="1" dirty="0" err="1">
                          <a:solidFill>
                            <a:schemeClr val="bg1">
                              <a:lumMod val="85000"/>
                            </a:schemeClr>
                          </a:solidFill>
                          <a:latin typeface="Century Gothic" panose="020B0502020202020204" pitchFamily="34" charset="0"/>
                        </a:rPr>
                        <a:t>t</a:t>
                      </a:r>
                      <a:r>
                        <a:rPr lang="en-GB" sz="2400" b="0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…</a:t>
                      </a:r>
                      <a:br>
                        <a:rPr lang="en-GB" sz="2400" b="0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</a:br>
                      <a:r>
                        <a:rPr lang="en-GB" sz="2400" b="0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(</a:t>
                      </a:r>
                      <a:r>
                        <a:rPr lang="en-GB" sz="2400" b="0" i="1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It is …………………).</a:t>
                      </a:r>
                      <a:endParaRPr lang="en-GB" sz="2400" b="1" i="1" dirty="0">
                        <a:solidFill>
                          <a:srgbClr val="00206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5937321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2400" b="1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2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GB" sz="2400" dirty="0" err="1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C’es</a:t>
                      </a:r>
                      <a:r>
                        <a:rPr lang="en-GB" sz="2400" b="1" dirty="0" err="1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t</a:t>
                      </a:r>
                      <a:r>
                        <a:rPr lang="en-GB" sz="2400" b="0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…</a:t>
                      </a:r>
                      <a:br>
                        <a:rPr lang="en-GB" sz="2400" b="0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</a:br>
                      <a:r>
                        <a:rPr lang="en-GB" sz="2400" b="0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(</a:t>
                      </a:r>
                      <a:r>
                        <a:rPr lang="en-GB" sz="2400" b="0" i="1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It is …………………).</a:t>
                      </a:r>
                      <a:endParaRPr lang="en-GB" sz="2400" b="1" i="1" dirty="0">
                        <a:solidFill>
                          <a:srgbClr val="00206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963256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2400" b="1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3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GB" sz="2400" dirty="0" err="1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C’es</a:t>
                      </a:r>
                      <a:r>
                        <a:rPr lang="en-GB" sz="2400" b="1" dirty="0" err="1">
                          <a:solidFill>
                            <a:schemeClr val="bg1">
                              <a:lumMod val="85000"/>
                            </a:schemeClr>
                          </a:solidFill>
                          <a:latin typeface="Century Gothic" panose="020B0502020202020204" pitchFamily="34" charset="0"/>
                        </a:rPr>
                        <a:t>t</a:t>
                      </a:r>
                      <a:r>
                        <a:rPr lang="en-GB" sz="2400" b="0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…</a:t>
                      </a:r>
                      <a:br>
                        <a:rPr lang="en-GB" sz="2400" b="0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</a:br>
                      <a:r>
                        <a:rPr lang="en-GB" sz="2400" b="0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(</a:t>
                      </a:r>
                      <a:r>
                        <a:rPr lang="en-GB" sz="2400" b="0" i="1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It is …………………).</a:t>
                      </a:r>
                      <a:endParaRPr lang="en-GB" sz="2400" b="1" i="1" dirty="0">
                        <a:solidFill>
                          <a:srgbClr val="00206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501096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2400" b="1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4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GB" sz="2400" dirty="0" err="1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C’es</a:t>
                      </a:r>
                      <a:r>
                        <a:rPr lang="en-GB" sz="2400" b="1" dirty="0" err="1">
                          <a:solidFill>
                            <a:schemeClr val="bg1">
                              <a:lumMod val="85000"/>
                            </a:schemeClr>
                          </a:solidFill>
                          <a:latin typeface="Century Gothic" panose="020B0502020202020204" pitchFamily="34" charset="0"/>
                        </a:rPr>
                        <a:t>t</a:t>
                      </a:r>
                      <a:r>
                        <a:rPr lang="en-GB" sz="2400" b="0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…</a:t>
                      </a:r>
                      <a:br>
                        <a:rPr lang="en-GB" sz="2400" b="0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</a:br>
                      <a:r>
                        <a:rPr lang="en-GB" sz="2400" b="0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(</a:t>
                      </a:r>
                      <a:r>
                        <a:rPr lang="en-GB" sz="2400" b="0" i="1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It is …………………).</a:t>
                      </a:r>
                      <a:endParaRPr lang="en-GB" sz="2400" b="1" i="1" dirty="0">
                        <a:solidFill>
                          <a:srgbClr val="00206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393225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2400" b="1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5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GB" sz="2400" dirty="0" err="1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C’es</a:t>
                      </a:r>
                      <a:r>
                        <a:rPr lang="en-GB" sz="2400" b="1" dirty="0" err="1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t</a:t>
                      </a:r>
                      <a:r>
                        <a:rPr lang="en-GB" sz="2400" b="0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…</a:t>
                      </a:r>
                      <a:br>
                        <a:rPr lang="en-GB" sz="2400" b="0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</a:br>
                      <a:r>
                        <a:rPr lang="en-GB" sz="2400" b="0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(</a:t>
                      </a:r>
                      <a:r>
                        <a:rPr lang="en-GB" sz="2400" b="0" i="1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It is …………………).</a:t>
                      </a:r>
                      <a:endParaRPr lang="en-GB" sz="2400" b="1" i="1" dirty="0">
                        <a:solidFill>
                          <a:srgbClr val="00206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4891854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2400" b="1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6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GB" sz="2400" dirty="0" err="1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C’es</a:t>
                      </a:r>
                      <a:r>
                        <a:rPr lang="en-GB" sz="2400" b="1" dirty="0" err="1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t</a:t>
                      </a:r>
                      <a:r>
                        <a:rPr lang="en-GB" sz="2400" b="0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…</a:t>
                      </a:r>
                      <a:br>
                        <a:rPr lang="en-GB" sz="2400" b="0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</a:br>
                      <a:r>
                        <a:rPr lang="en-GB" sz="2400" b="0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(</a:t>
                      </a:r>
                      <a:r>
                        <a:rPr lang="en-GB" sz="2400" b="0" i="1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It is …………………).</a:t>
                      </a:r>
                      <a:endParaRPr lang="en-GB" sz="2400" b="1" i="1" dirty="0">
                        <a:solidFill>
                          <a:srgbClr val="00206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66968935"/>
                  </a:ext>
                </a:extLst>
              </a:tr>
            </a:tbl>
          </a:graphicData>
        </a:graphic>
      </p:graphicFrame>
      <p:pic>
        <p:nvPicPr>
          <p:cNvPr id="14" name="Picture 2" descr="Quiet Sign Clip Art">
            <a:extLst>
              <a:ext uri="{FF2B5EF4-FFF2-40B4-BE49-F238E27FC236}">
                <a16:creationId xmlns:a16="http://schemas.microsoft.com/office/drawing/2014/main" id="{7C80824B-CA12-4AE6-B3B1-2558F2D0A97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70286" y="4345713"/>
            <a:ext cx="299939" cy="424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2" descr="Quiet Sign Clip Art">
            <a:extLst>
              <a:ext uri="{FF2B5EF4-FFF2-40B4-BE49-F238E27FC236}">
                <a16:creationId xmlns:a16="http://schemas.microsoft.com/office/drawing/2014/main" id="{C17B1954-D6F4-4A0B-B4B8-2765B03FDD3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22217" y="1821048"/>
            <a:ext cx="299939" cy="424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CustomShape 3">
            <a:extLst>
              <a:ext uri="{FF2B5EF4-FFF2-40B4-BE49-F238E27FC236}">
                <a16:creationId xmlns:a16="http://schemas.microsoft.com/office/drawing/2014/main" id="{024B4706-242D-4221-B376-BD9B1D78110C}"/>
              </a:ext>
            </a:extLst>
          </p:cNvPr>
          <p:cNvSpPr/>
          <p:nvPr/>
        </p:nvSpPr>
        <p:spPr>
          <a:xfrm>
            <a:off x="7097422" y="420180"/>
            <a:ext cx="5094578" cy="5180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i="0" u="none" strike="noStrike" kern="1200" cap="none" spc="-1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Century Gothic"/>
                <a:cs typeface="+mn-cs"/>
              </a:rPr>
              <a:t>Now you start each sentence</a:t>
            </a:r>
            <a:r>
              <a:rPr lang="en-GB" sz="2000" spc="-1" dirty="0">
                <a:solidFill>
                  <a:srgbClr val="002060"/>
                </a:solidFill>
                <a:latin typeface="Century Gothic" panose="020B0502020202020204" pitchFamily="34" charset="0"/>
                <a:ea typeface="Century Gothic"/>
              </a:rPr>
              <a:t>.</a:t>
            </a:r>
            <a:br>
              <a:rPr lang="en-GB" sz="2000" spc="-1" dirty="0">
                <a:solidFill>
                  <a:srgbClr val="002060"/>
                </a:solidFill>
                <a:latin typeface="Century Gothic" panose="020B0502020202020204" pitchFamily="34" charset="0"/>
                <a:ea typeface="Century Gothic"/>
              </a:rPr>
            </a:br>
            <a:r>
              <a:rPr lang="en-GB" sz="2000" spc="-1" dirty="0">
                <a:solidFill>
                  <a:srgbClr val="002060"/>
                </a:solidFill>
                <a:latin typeface="Century Gothic" panose="020B0502020202020204" pitchFamily="34" charset="0"/>
                <a:ea typeface="Century Gothic"/>
              </a:rPr>
              <a:t>Pronounce the –</a:t>
            </a:r>
            <a:r>
              <a:rPr lang="en-GB" sz="2000" b="1" spc="-1" dirty="0">
                <a:solidFill>
                  <a:srgbClr val="002060"/>
                </a:solidFill>
                <a:latin typeface="Century Gothic" panose="020B0502020202020204" pitchFamily="34" charset="0"/>
                <a:ea typeface="Century Gothic"/>
              </a:rPr>
              <a:t>t</a:t>
            </a:r>
            <a:r>
              <a:rPr lang="en-GB" sz="2000" spc="-1" dirty="0">
                <a:solidFill>
                  <a:srgbClr val="002060"/>
                </a:solidFill>
                <a:latin typeface="Century Gothic" panose="020B0502020202020204" pitchFamily="34" charset="0"/>
                <a:ea typeface="Century Gothic"/>
              </a:rPr>
              <a:t> when it’s </a:t>
            </a:r>
            <a:r>
              <a:rPr lang="en-GB" sz="2000" b="1" spc="-1" dirty="0">
                <a:solidFill>
                  <a:srgbClr val="002060"/>
                </a:solidFill>
                <a:latin typeface="Century Gothic" panose="020B0502020202020204" pitchFamily="34" charset="0"/>
                <a:ea typeface="Century Gothic"/>
              </a:rPr>
              <a:t>bold</a:t>
            </a:r>
            <a:r>
              <a:rPr lang="en-GB" sz="2000" spc="-1" dirty="0">
                <a:solidFill>
                  <a:srgbClr val="002060"/>
                </a:solidFill>
                <a:latin typeface="Century Gothic" panose="020B0502020202020204" pitchFamily="34" charset="0"/>
                <a:ea typeface="Century Gothic"/>
              </a:rPr>
              <a:t>, otherwise        for a Silent Final Consonant. </a:t>
            </a:r>
            <a:endParaRPr kumimoji="0" lang="en-GB" sz="2000" i="0" u="none" strike="noStrike" kern="1200" cap="none" spc="-1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pic>
        <p:nvPicPr>
          <p:cNvPr id="18" name="Picture 2" descr="Quiet Sign Clip Art">
            <a:extLst>
              <a:ext uri="{FF2B5EF4-FFF2-40B4-BE49-F238E27FC236}">
                <a16:creationId xmlns:a16="http://schemas.microsoft.com/office/drawing/2014/main" id="{9D36B844-FCCE-4736-B847-30D1E55C47B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70681" y="1037633"/>
            <a:ext cx="299939" cy="424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2" descr="Quiet Sign Clip Art">
            <a:extLst>
              <a:ext uri="{FF2B5EF4-FFF2-40B4-BE49-F238E27FC236}">
                <a16:creationId xmlns:a16="http://schemas.microsoft.com/office/drawing/2014/main" id="{A59DE287-8EA9-4A50-A99C-CD348A08FAF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70285" y="3506626"/>
            <a:ext cx="299939" cy="424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Google Shape;119;p1">
            <a:extLst>
              <a:ext uri="{FF2B5EF4-FFF2-40B4-BE49-F238E27FC236}">
                <a16:creationId xmlns:a16="http://schemas.microsoft.com/office/drawing/2014/main" id="{3AE978A3-3FCC-423B-B2F9-4A5C13889D3A}"/>
              </a:ext>
            </a:extLst>
          </p:cNvPr>
          <p:cNvSpPr/>
          <p:nvPr/>
        </p:nvSpPr>
        <p:spPr>
          <a:xfrm>
            <a:off x="123171" y="128500"/>
            <a:ext cx="521370" cy="478471"/>
          </a:xfrm>
          <a:prstGeom prst="roundRect">
            <a:avLst>
              <a:gd name="adj" fmla="val 16667"/>
            </a:avLst>
          </a:prstGeom>
          <a:solidFill>
            <a:srgbClr val="FADD2E"/>
          </a:solidFill>
          <a:ln w="12700" cap="flat" cmpd="sng">
            <a:solidFill>
              <a:srgbClr val="FADD2E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graphicFrame>
        <p:nvGraphicFramePr>
          <p:cNvPr id="20" name="Table 6">
            <a:extLst>
              <a:ext uri="{FF2B5EF4-FFF2-40B4-BE49-F238E27FC236}">
                <a16:creationId xmlns:a16="http://schemas.microsoft.com/office/drawing/2014/main" id="{4A5120A7-09D7-40AE-ABE0-05AA3695393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0318802"/>
              </p:ext>
            </p:extLst>
          </p:nvPr>
        </p:nvGraphicFramePr>
        <p:xfrm>
          <a:off x="123171" y="1762608"/>
          <a:ext cx="5892742" cy="49377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59818">
                  <a:extLst>
                    <a:ext uri="{9D8B030D-6E8A-4147-A177-3AD203B41FA5}">
                      <a16:colId xmlns:a16="http://schemas.microsoft.com/office/drawing/2014/main" val="315949144"/>
                    </a:ext>
                  </a:extLst>
                </a:gridCol>
                <a:gridCol w="2818103">
                  <a:extLst>
                    <a:ext uri="{9D8B030D-6E8A-4147-A177-3AD203B41FA5}">
                      <a16:colId xmlns:a16="http://schemas.microsoft.com/office/drawing/2014/main" val="4253151256"/>
                    </a:ext>
                  </a:extLst>
                </a:gridCol>
                <a:gridCol w="2514821">
                  <a:extLst>
                    <a:ext uri="{9D8B030D-6E8A-4147-A177-3AD203B41FA5}">
                      <a16:colId xmlns:a16="http://schemas.microsoft.com/office/drawing/2014/main" val="2518201908"/>
                    </a:ext>
                  </a:extLst>
                </a:gridCol>
              </a:tblGrid>
              <a:tr h="822960">
                <a:tc>
                  <a:txBody>
                    <a:bodyPr/>
                    <a:lstStyle/>
                    <a:p>
                      <a:pPr algn="ctr"/>
                      <a:r>
                        <a:rPr lang="en-GB" sz="2400" b="1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1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sz="2400" b="0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…</a:t>
                      </a:r>
                      <a:r>
                        <a:rPr lang="en-GB" sz="2400" b="1" dirty="0" err="1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u</a:t>
                      </a:r>
                      <a:r>
                        <a:rPr lang="en-GB" sz="2400" b="0" dirty="0" err="1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ne</a:t>
                      </a:r>
                      <a:r>
                        <a:rPr lang="en-GB" sz="2400" b="0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 chaise.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sz="2400" b="0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…</a:t>
                      </a:r>
                      <a:r>
                        <a:rPr lang="en-GB" sz="2400" b="0" dirty="0" err="1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mercredi</a:t>
                      </a:r>
                      <a:r>
                        <a:rPr lang="en-GB" sz="2400" b="0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.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59373216"/>
                  </a:ext>
                </a:extLst>
              </a:tr>
              <a:tr h="822960">
                <a:tc>
                  <a:txBody>
                    <a:bodyPr/>
                    <a:lstStyle/>
                    <a:p>
                      <a:pPr algn="ctr"/>
                      <a:r>
                        <a:rPr lang="en-GB" sz="2400" b="1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2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sz="2400" b="0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…</a:t>
                      </a:r>
                      <a:r>
                        <a:rPr lang="en-GB" sz="2400" b="0" dirty="0" err="1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différent</a:t>
                      </a:r>
                      <a:r>
                        <a:rPr lang="en-GB" sz="2400" b="0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.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sz="2400" b="1" dirty="0" err="1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a</a:t>
                      </a:r>
                      <a:r>
                        <a:rPr lang="en-GB" sz="2400" b="0" dirty="0" err="1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ujourd’hui</a:t>
                      </a:r>
                      <a:r>
                        <a:rPr lang="en-GB" sz="2400" b="0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.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9632569"/>
                  </a:ext>
                </a:extLst>
              </a:tr>
              <a:tr h="822960">
                <a:tc>
                  <a:txBody>
                    <a:bodyPr/>
                    <a:lstStyle/>
                    <a:p>
                      <a:pPr algn="ctr"/>
                      <a:r>
                        <a:rPr lang="en-GB" sz="2400" b="1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3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sz="2400" b="0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…</a:t>
                      </a:r>
                      <a:r>
                        <a:rPr lang="en-GB" sz="2400" b="0" dirty="0" err="1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drôle</a:t>
                      </a:r>
                      <a:r>
                        <a:rPr lang="en-GB" sz="2400" b="0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.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sz="2400" b="0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…</a:t>
                      </a:r>
                      <a:r>
                        <a:rPr lang="en-GB" sz="2400" b="1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u</a:t>
                      </a:r>
                      <a:r>
                        <a:rPr lang="en-GB" sz="2400" b="0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n cheval.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5010962"/>
                  </a:ext>
                </a:extLst>
              </a:tr>
              <a:tr h="822960">
                <a:tc>
                  <a:txBody>
                    <a:bodyPr/>
                    <a:lstStyle/>
                    <a:p>
                      <a:pPr algn="ctr"/>
                      <a:r>
                        <a:rPr lang="en-GB" sz="2400" b="1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4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sz="2400" b="0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…</a:t>
                      </a:r>
                      <a:r>
                        <a:rPr lang="en-GB" sz="2400" b="1" dirty="0" err="1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u</a:t>
                      </a:r>
                      <a:r>
                        <a:rPr lang="en-GB" sz="2400" b="0" dirty="0" err="1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ne</a:t>
                      </a:r>
                      <a:r>
                        <a:rPr lang="en-GB" sz="2400" b="0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 affiche.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sz="2400" b="0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…</a:t>
                      </a:r>
                      <a:r>
                        <a:rPr lang="en-GB" sz="2400" b="0" dirty="0" err="1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joli</a:t>
                      </a:r>
                      <a:r>
                        <a:rPr lang="en-GB" sz="2400" b="0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.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3932252"/>
                  </a:ext>
                </a:extLst>
              </a:tr>
              <a:tr h="822960">
                <a:tc>
                  <a:txBody>
                    <a:bodyPr/>
                    <a:lstStyle/>
                    <a:p>
                      <a:pPr algn="ctr"/>
                      <a:r>
                        <a:rPr lang="en-GB" sz="2400" b="1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5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sz="2400" b="0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…</a:t>
                      </a:r>
                      <a:r>
                        <a:rPr lang="en-GB" sz="2400" b="1" dirty="0" err="1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u</a:t>
                      </a:r>
                      <a:r>
                        <a:rPr lang="en-GB" sz="2400" b="0" dirty="0" err="1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ne</a:t>
                      </a:r>
                      <a:r>
                        <a:rPr lang="en-GB" sz="2400" b="0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 chambre.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sz="2400" b="0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…difficile.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48918541"/>
                  </a:ext>
                </a:extLst>
              </a:tr>
              <a:tr h="822960">
                <a:tc>
                  <a:txBody>
                    <a:bodyPr/>
                    <a:lstStyle/>
                    <a:p>
                      <a:pPr algn="ctr"/>
                      <a:r>
                        <a:rPr lang="en-GB" sz="2400" b="1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6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sz="2400" b="0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…</a:t>
                      </a:r>
                      <a:r>
                        <a:rPr lang="en-GB" sz="2400" b="1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i</a:t>
                      </a:r>
                      <a:r>
                        <a:rPr lang="en-GB" sz="2400" b="0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mportant.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sz="2400" b="0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…</a:t>
                      </a:r>
                      <a:r>
                        <a:rPr lang="en-GB" sz="2400" b="0" dirty="0" err="1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lundi</a:t>
                      </a:r>
                      <a:r>
                        <a:rPr lang="en-GB" sz="2400" b="0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.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6696893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6554438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Icon&#10;&#10;Description automatically generated">
            <a:extLst>
              <a:ext uri="{FF2B5EF4-FFF2-40B4-BE49-F238E27FC236}">
                <a16:creationId xmlns:a16="http://schemas.microsoft.com/office/drawing/2014/main" id="{6C07F60C-7096-4792-A80E-10C02A60377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52313" y="12477"/>
            <a:ext cx="1139687" cy="1143194"/>
          </a:xfrm>
          <a:prstGeom prst="rect">
            <a:avLst/>
          </a:prstGeom>
        </p:spPr>
      </p:pic>
      <p:pic>
        <p:nvPicPr>
          <p:cNvPr id="4" name="Picture 3" descr="Icon&#10;&#10;Description automatically generated">
            <a:extLst>
              <a:ext uri="{FF2B5EF4-FFF2-40B4-BE49-F238E27FC236}">
                <a16:creationId xmlns:a16="http://schemas.microsoft.com/office/drawing/2014/main" id="{E66F45F2-B677-46FD-A292-E05CE1F4A1A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30305" y="77103"/>
            <a:ext cx="933659" cy="933659"/>
          </a:xfrm>
          <a:prstGeom prst="rect">
            <a:avLst/>
          </a:prstGeom>
        </p:spPr>
      </p:pic>
      <p:sp>
        <p:nvSpPr>
          <p:cNvPr id="10" name="Explosion: 8 Points 9">
            <a:extLst>
              <a:ext uri="{FF2B5EF4-FFF2-40B4-BE49-F238E27FC236}">
                <a16:creationId xmlns:a16="http://schemas.microsoft.com/office/drawing/2014/main" id="{B8BE6A60-1CFA-43E3-94FE-71206E822483}"/>
              </a:ext>
            </a:extLst>
          </p:cNvPr>
          <p:cNvSpPr/>
          <p:nvPr/>
        </p:nvSpPr>
        <p:spPr>
          <a:xfrm rot="20101036">
            <a:off x="11050892" y="160678"/>
            <a:ext cx="1051265" cy="846793"/>
          </a:xfrm>
          <a:prstGeom prst="irregularSeal1">
            <a:avLst/>
          </a:prstGeom>
          <a:solidFill>
            <a:schemeClr val="accent4">
              <a:lumMod val="20000"/>
              <a:lumOff val="80000"/>
            </a:schemeClr>
          </a:solidFill>
          <a:ln w="762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sym typeface="Arial"/>
            </a:endParaRPr>
          </a:p>
        </p:txBody>
      </p:sp>
      <p:sp>
        <p:nvSpPr>
          <p:cNvPr id="11" name="Explosion: 8 Points 10">
            <a:extLst>
              <a:ext uri="{FF2B5EF4-FFF2-40B4-BE49-F238E27FC236}">
                <a16:creationId xmlns:a16="http://schemas.microsoft.com/office/drawing/2014/main" id="{B41BDBF2-E6DC-4745-8986-04DDABD48D4D}"/>
              </a:ext>
            </a:extLst>
          </p:cNvPr>
          <p:cNvSpPr/>
          <p:nvPr/>
        </p:nvSpPr>
        <p:spPr>
          <a:xfrm rot="20101036">
            <a:off x="11055408" y="156605"/>
            <a:ext cx="1042233" cy="839518"/>
          </a:xfrm>
          <a:prstGeom prst="irregularSeal1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/>
              <a:sym typeface="Arial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D5871A45-33B3-485C-BB71-EBE790506937}"/>
              </a:ext>
            </a:extLst>
          </p:cNvPr>
          <p:cNvSpPr txBox="1"/>
          <p:nvPr/>
        </p:nvSpPr>
        <p:spPr>
          <a:xfrm rot="20326871">
            <a:off x="11015203" y="345714"/>
            <a:ext cx="112264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Eras Demi ITC" panose="020B0805030504020804" pitchFamily="34" charset="0"/>
                <a:cs typeface="Arial"/>
                <a:sym typeface="Arial"/>
              </a:rPr>
              <a:t>mots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41CFC2B9-E651-4F49-9EBC-A81A350665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56562" y="1081382"/>
            <a:ext cx="1557451" cy="374973"/>
          </a:xfrm>
          <a:solidFill>
            <a:srgbClr val="FF0066"/>
          </a:solidFill>
        </p:spPr>
        <p:txBody>
          <a:bodyPr/>
          <a:lstStyle/>
          <a:p>
            <a:pPr algn="ctr"/>
            <a:r>
              <a:rPr lang="en-GB" sz="2000" b="1" dirty="0" err="1">
                <a:solidFill>
                  <a:schemeClr val="bg1"/>
                </a:solidFill>
                <a:latin typeface="Century Gothic" panose="020B0502020202020204" pitchFamily="34" charset="0"/>
              </a:rPr>
              <a:t>vocabulaire</a:t>
            </a:r>
            <a:endParaRPr lang="en-GB" sz="20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06EBBC53-04AF-44DE-BDA9-AD7CA398AC4C}"/>
              </a:ext>
            </a:extLst>
          </p:cNvPr>
          <p:cNvSpPr/>
          <p:nvPr/>
        </p:nvSpPr>
        <p:spPr>
          <a:xfrm>
            <a:off x="423811" y="18172"/>
            <a:ext cx="894516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-GB" sz="2800" b="1" i="0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Arial"/>
                <a:sym typeface="Arial"/>
              </a:rPr>
              <a:t>Écris</a:t>
            </a:r>
            <a:r>
              <a:rPr kumimoji="0" lang="en-GB" sz="28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Arial"/>
                <a:sym typeface="Arial"/>
              </a:rPr>
              <a:t> </a:t>
            </a:r>
            <a:r>
              <a:rPr kumimoji="0" lang="en-GB" sz="2800" b="1" i="0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Arial"/>
                <a:sym typeface="Arial"/>
              </a:rPr>
              <a:t>en</a:t>
            </a:r>
            <a:r>
              <a:rPr kumimoji="0" lang="en-GB" sz="28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Arial"/>
                <a:sym typeface="Arial"/>
              </a:rPr>
              <a:t> </a:t>
            </a:r>
            <a:r>
              <a:rPr kumimoji="0" lang="en-GB" sz="2800" b="1" i="0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Arial"/>
                <a:sym typeface="Arial"/>
              </a:rPr>
              <a:t>anglais</a:t>
            </a:r>
            <a:r>
              <a:rPr kumimoji="0" lang="en-GB" sz="28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Arial"/>
                <a:sym typeface="Arial"/>
              </a:rPr>
              <a:t> : </a:t>
            </a:r>
            <a:r>
              <a:rPr kumimoji="0" lang="en-GB" sz="28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Arial"/>
                <a:sym typeface="Arial"/>
              </a:rPr>
              <a:t>Can you get at least 15 points?</a:t>
            </a:r>
          </a:p>
        </p:txBody>
      </p:sp>
      <p:graphicFrame>
        <p:nvGraphicFramePr>
          <p:cNvPr id="16" name="Table 4">
            <a:extLst>
              <a:ext uri="{FF2B5EF4-FFF2-40B4-BE49-F238E27FC236}">
                <a16:creationId xmlns:a16="http://schemas.microsoft.com/office/drawing/2014/main" id="{6B15BAB7-50FB-4685-A660-D6286C608AB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54331105"/>
              </p:ext>
            </p:extLst>
          </p:nvPr>
        </p:nvGraphicFramePr>
        <p:xfrm>
          <a:off x="557161" y="596480"/>
          <a:ext cx="9810698" cy="6029786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730433">
                  <a:extLst>
                    <a:ext uri="{9D8B030D-6E8A-4147-A177-3AD203B41FA5}">
                      <a16:colId xmlns:a16="http://schemas.microsoft.com/office/drawing/2014/main" val="1203737284"/>
                    </a:ext>
                  </a:extLst>
                </a:gridCol>
                <a:gridCol w="2398443">
                  <a:extLst>
                    <a:ext uri="{9D8B030D-6E8A-4147-A177-3AD203B41FA5}">
                      <a16:colId xmlns:a16="http://schemas.microsoft.com/office/drawing/2014/main" val="1810222861"/>
                    </a:ext>
                  </a:extLst>
                </a:gridCol>
                <a:gridCol w="2988400">
                  <a:extLst>
                    <a:ext uri="{9D8B030D-6E8A-4147-A177-3AD203B41FA5}">
                      <a16:colId xmlns:a16="http://schemas.microsoft.com/office/drawing/2014/main" val="274413866"/>
                    </a:ext>
                  </a:extLst>
                </a:gridCol>
                <a:gridCol w="2693422">
                  <a:extLst>
                    <a:ext uri="{9D8B030D-6E8A-4147-A177-3AD203B41FA5}">
                      <a16:colId xmlns:a16="http://schemas.microsoft.com/office/drawing/2014/main" val="2706468897"/>
                    </a:ext>
                  </a:extLst>
                </a:gridCol>
              </a:tblGrid>
              <a:tr h="861398">
                <a:tc rowSpan="2">
                  <a:txBody>
                    <a:bodyPr/>
                    <a:lstStyle/>
                    <a:p>
                      <a:endParaRPr lang="en-GB" sz="2400" dirty="0">
                        <a:solidFill>
                          <a:srgbClr val="00206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400" b="1" dirty="0" err="1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jeune</a:t>
                      </a:r>
                      <a:endParaRPr lang="en-GB" sz="2400" b="1" dirty="0">
                        <a:solidFill>
                          <a:srgbClr val="00206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400" b="1" dirty="0" err="1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drôle</a:t>
                      </a:r>
                      <a:endParaRPr lang="en-GB" sz="2400" b="1" dirty="0">
                        <a:solidFill>
                          <a:srgbClr val="00206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400" b="1" dirty="0" err="1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jolie</a:t>
                      </a:r>
                      <a:endParaRPr lang="en-GB" sz="2400" b="1" dirty="0">
                        <a:solidFill>
                          <a:srgbClr val="00206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56656619"/>
                  </a:ext>
                </a:extLst>
              </a:tr>
              <a:tr h="861398">
                <a:tc vMerge="1">
                  <a:txBody>
                    <a:bodyPr/>
                    <a:lstStyle/>
                    <a:p>
                      <a:endParaRPr lang="en-GB" sz="2800" dirty="0">
                        <a:solidFill>
                          <a:srgbClr val="00206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400" b="1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difficile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400" b="1" dirty="0" err="1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joli</a:t>
                      </a:r>
                      <a:endParaRPr lang="en-GB" sz="2400" b="1" dirty="0">
                        <a:solidFill>
                          <a:srgbClr val="00206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400" b="1" dirty="0" err="1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prudente</a:t>
                      </a:r>
                      <a:endParaRPr lang="en-GB" sz="2400" b="1" dirty="0">
                        <a:solidFill>
                          <a:srgbClr val="00206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64559424"/>
                  </a:ext>
                </a:extLst>
              </a:tr>
              <a:tr h="861398">
                <a:tc rowSpan="2">
                  <a:txBody>
                    <a:bodyPr/>
                    <a:lstStyle/>
                    <a:p>
                      <a:endParaRPr lang="en-GB" sz="2400" dirty="0">
                        <a:solidFill>
                          <a:srgbClr val="00206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400" b="1" dirty="0" err="1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oui</a:t>
                      </a:r>
                      <a:endParaRPr lang="en-GB" sz="2400" b="1" dirty="0">
                        <a:solidFill>
                          <a:srgbClr val="00206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400" b="1" dirty="0" err="1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une</a:t>
                      </a:r>
                      <a:r>
                        <a:rPr lang="en-GB" sz="2400" b="1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 moto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400" b="1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un </a:t>
                      </a:r>
                      <a:r>
                        <a:rPr lang="en-GB" sz="2400" b="1" dirty="0" err="1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univers</a:t>
                      </a:r>
                      <a:endParaRPr lang="en-GB" sz="2400" b="1" dirty="0">
                        <a:solidFill>
                          <a:srgbClr val="00206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60878619"/>
                  </a:ext>
                </a:extLst>
              </a:tr>
              <a:tr h="861398">
                <a:tc vMerge="1">
                  <a:txBody>
                    <a:bodyPr/>
                    <a:lstStyle/>
                    <a:p>
                      <a:endParaRPr lang="en-GB" sz="2800" dirty="0">
                        <a:solidFill>
                          <a:srgbClr val="00206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400" b="1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non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400" b="1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il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400" b="1" dirty="0" err="1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elle</a:t>
                      </a:r>
                      <a:endParaRPr lang="en-GB" sz="2400" b="1" dirty="0">
                        <a:solidFill>
                          <a:srgbClr val="00206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47692962"/>
                  </a:ext>
                </a:extLst>
              </a:tr>
              <a:tr h="861398">
                <a:tc rowSpan="3">
                  <a:txBody>
                    <a:bodyPr/>
                    <a:lstStyle/>
                    <a:p>
                      <a:endParaRPr lang="en-GB" sz="2400" b="1" dirty="0">
                        <a:solidFill>
                          <a:srgbClr val="00206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400" b="1" dirty="0" err="1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une</a:t>
                      </a:r>
                      <a:r>
                        <a:rPr lang="en-GB" sz="2400" b="1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 chambre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400" b="1" dirty="0" err="1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une</a:t>
                      </a:r>
                      <a:r>
                        <a:rPr lang="en-GB" sz="2400" b="1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 chaise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400" b="1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un cheval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03794855"/>
                  </a:ext>
                </a:extLst>
              </a:tr>
              <a:tr h="861398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400" b="1" dirty="0" err="1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une</a:t>
                      </a:r>
                      <a:r>
                        <a:rPr lang="en-GB" sz="2400" b="1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 idée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400" b="1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un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400" b="1" dirty="0" err="1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une</a:t>
                      </a:r>
                      <a:endParaRPr lang="en-GB" sz="2400" b="1" dirty="0">
                        <a:solidFill>
                          <a:srgbClr val="00206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43226472"/>
                  </a:ext>
                </a:extLst>
              </a:tr>
              <a:tr h="861398">
                <a:tc vMerge="1">
                  <a:txBody>
                    <a:bodyPr/>
                    <a:lstStyle/>
                    <a:p>
                      <a:endParaRPr lang="en-GB" sz="2800" b="1" dirty="0">
                        <a:solidFill>
                          <a:srgbClr val="00206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400" b="1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un bureau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400" b="1" dirty="0" err="1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une</a:t>
                      </a:r>
                      <a:r>
                        <a:rPr lang="en-GB" sz="2400" b="1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 affiche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400" b="1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un lit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32139915"/>
                  </a:ext>
                </a:extLst>
              </a:tr>
            </a:tbl>
          </a:graphicData>
        </a:graphic>
      </p:graphicFrame>
      <p:pic>
        <p:nvPicPr>
          <p:cNvPr id="19" name="Picture 18">
            <a:extLst>
              <a:ext uri="{FF2B5EF4-FFF2-40B4-BE49-F238E27FC236}">
                <a16:creationId xmlns:a16="http://schemas.microsoft.com/office/drawing/2014/main" id="{A7C45AB8-AC96-4E81-9897-254BBCE384B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6254" y="2675674"/>
            <a:ext cx="1186070" cy="1080360"/>
          </a:xfrm>
          <a:prstGeom prst="rect">
            <a:avLst/>
          </a:prstGeom>
        </p:spPr>
      </p:pic>
      <p:pic>
        <p:nvPicPr>
          <p:cNvPr id="22" name="Picture 21" descr="Icon&#10;&#10;Description automatically generated">
            <a:extLst>
              <a:ext uri="{FF2B5EF4-FFF2-40B4-BE49-F238E27FC236}">
                <a16:creationId xmlns:a16="http://schemas.microsoft.com/office/drawing/2014/main" id="{E5D039DE-6088-43BB-B2C8-E0F6A7D0580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6254" y="969694"/>
            <a:ext cx="1186070" cy="1186070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25785C3F-8484-4009-B6BC-5D9EFAFA3FBD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17364" y="4681233"/>
            <a:ext cx="1162417" cy="1101237"/>
          </a:xfrm>
          <a:prstGeom prst="rect">
            <a:avLst/>
          </a:prstGeom>
        </p:spPr>
      </p:pic>
      <p:sp>
        <p:nvSpPr>
          <p:cNvPr id="24" name="TextBox 23">
            <a:extLst>
              <a:ext uri="{FF2B5EF4-FFF2-40B4-BE49-F238E27FC236}">
                <a16:creationId xmlns:a16="http://schemas.microsoft.com/office/drawing/2014/main" id="{BD7C38A0-0A7E-48A1-9C15-61B8763DD252}"/>
              </a:ext>
            </a:extLst>
          </p:cNvPr>
          <p:cNvSpPr txBox="1"/>
          <p:nvPr/>
        </p:nvSpPr>
        <p:spPr>
          <a:xfrm>
            <a:off x="1737282" y="5783201"/>
            <a:ext cx="60946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GB" sz="32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Arial"/>
                <a:sym typeface="Arial"/>
              </a:rPr>
              <a:t>x1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F33C480B-A4B7-42CB-92D6-D59C3B362009}"/>
              </a:ext>
            </a:extLst>
          </p:cNvPr>
          <p:cNvSpPr txBox="1"/>
          <p:nvPr/>
        </p:nvSpPr>
        <p:spPr>
          <a:xfrm>
            <a:off x="1717476" y="3370893"/>
            <a:ext cx="60946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GB" sz="32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Arial"/>
                <a:sym typeface="Arial"/>
              </a:rPr>
              <a:t>x2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B267FA69-3232-44A9-AF32-F1D0BC9F7C24}"/>
              </a:ext>
            </a:extLst>
          </p:cNvPr>
          <p:cNvSpPr txBox="1"/>
          <p:nvPr/>
        </p:nvSpPr>
        <p:spPr>
          <a:xfrm>
            <a:off x="1703819" y="1663755"/>
            <a:ext cx="60946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GB" sz="32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Arial"/>
                <a:sym typeface="Arial"/>
              </a:rPr>
              <a:t>x3</a:t>
            </a:r>
          </a:p>
        </p:txBody>
      </p:sp>
    </p:spTree>
    <p:extLst>
      <p:ext uri="{BB962C8B-B14F-4D97-AF65-F5344CB8AC3E}">
        <p14:creationId xmlns:p14="http://schemas.microsoft.com/office/powerpoint/2010/main" val="107790745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5" name="Table 4">
            <a:extLst>
              <a:ext uri="{FF2B5EF4-FFF2-40B4-BE49-F238E27FC236}">
                <a16:creationId xmlns:a16="http://schemas.microsoft.com/office/drawing/2014/main" id="{1BE26A7C-9570-4511-A929-6137973F1815}"/>
              </a:ext>
            </a:extLst>
          </p:cNvPr>
          <p:cNvGraphicFramePr>
            <a:graphicFrameLocks noGrp="1"/>
          </p:cNvGraphicFramePr>
          <p:nvPr/>
        </p:nvGraphicFramePr>
        <p:xfrm>
          <a:off x="557161" y="596480"/>
          <a:ext cx="9810698" cy="6029786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730433">
                  <a:extLst>
                    <a:ext uri="{9D8B030D-6E8A-4147-A177-3AD203B41FA5}">
                      <a16:colId xmlns:a16="http://schemas.microsoft.com/office/drawing/2014/main" val="1203737284"/>
                    </a:ext>
                  </a:extLst>
                </a:gridCol>
                <a:gridCol w="2398443">
                  <a:extLst>
                    <a:ext uri="{9D8B030D-6E8A-4147-A177-3AD203B41FA5}">
                      <a16:colId xmlns:a16="http://schemas.microsoft.com/office/drawing/2014/main" val="1810222861"/>
                    </a:ext>
                  </a:extLst>
                </a:gridCol>
                <a:gridCol w="2988400">
                  <a:extLst>
                    <a:ext uri="{9D8B030D-6E8A-4147-A177-3AD203B41FA5}">
                      <a16:colId xmlns:a16="http://schemas.microsoft.com/office/drawing/2014/main" val="274413866"/>
                    </a:ext>
                  </a:extLst>
                </a:gridCol>
                <a:gridCol w="2693422">
                  <a:extLst>
                    <a:ext uri="{9D8B030D-6E8A-4147-A177-3AD203B41FA5}">
                      <a16:colId xmlns:a16="http://schemas.microsoft.com/office/drawing/2014/main" val="2706468897"/>
                    </a:ext>
                  </a:extLst>
                </a:gridCol>
              </a:tblGrid>
              <a:tr h="861398">
                <a:tc rowSpan="2">
                  <a:txBody>
                    <a:bodyPr/>
                    <a:lstStyle/>
                    <a:p>
                      <a:endParaRPr lang="en-GB" sz="2400" dirty="0">
                        <a:solidFill>
                          <a:srgbClr val="00206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400" b="1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pretty (m)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400" b="1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careful (f)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400" b="1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difficult (m/f)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56656619"/>
                  </a:ext>
                </a:extLst>
              </a:tr>
              <a:tr h="861398">
                <a:tc vMerge="1">
                  <a:txBody>
                    <a:bodyPr/>
                    <a:lstStyle/>
                    <a:p>
                      <a:endParaRPr lang="en-GB" sz="2800" dirty="0">
                        <a:solidFill>
                          <a:srgbClr val="00206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400" b="1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funny (m/f)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400" b="1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young (m/f)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400" b="1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pretty (f)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64559424"/>
                  </a:ext>
                </a:extLst>
              </a:tr>
              <a:tr h="861398">
                <a:tc rowSpan="2">
                  <a:txBody>
                    <a:bodyPr/>
                    <a:lstStyle/>
                    <a:p>
                      <a:endParaRPr lang="en-GB" sz="2400" dirty="0">
                        <a:solidFill>
                          <a:srgbClr val="00206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400" b="1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no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400" b="1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a universe (m)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400" b="1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he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60878619"/>
                  </a:ext>
                </a:extLst>
              </a:tr>
              <a:tr h="861398">
                <a:tc vMerge="1">
                  <a:txBody>
                    <a:bodyPr/>
                    <a:lstStyle/>
                    <a:p>
                      <a:endParaRPr lang="en-GB" sz="2800" dirty="0">
                        <a:solidFill>
                          <a:srgbClr val="00206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400" b="1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she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400" b="1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yes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400" b="1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a motorbike (f)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47692962"/>
                  </a:ext>
                </a:extLst>
              </a:tr>
              <a:tr h="861398">
                <a:tc rowSpan="3">
                  <a:txBody>
                    <a:bodyPr/>
                    <a:lstStyle/>
                    <a:p>
                      <a:endParaRPr lang="en-GB" sz="2400" b="1" dirty="0">
                        <a:solidFill>
                          <a:srgbClr val="00206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400" b="1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a bed (m)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400" b="1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an idea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400" b="1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a/an (m)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03794855"/>
                  </a:ext>
                </a:extLst>
              </a:tr>
              <a:tr h="861398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400" b="1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a horse (m)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400" b="1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a poster (f)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400" b="1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a desk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43226472"/>
                  </a:ext>
                </a:extLst>
              </a:tr>
              <a:tr h="861398">
                <a:tc vMerge="1">
                  <a:txBody>
                    <a:bodyPr/>
                    <a:lstStyle/>
                    <a:p>
                      <a:endParaRPr lang="en-GB" sz="2800" b="1" dirty="0">
                        <a:solidFill>
                          <a:srgbClr val="00206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400" b="1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a chair (f)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400" b="1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a bedroom (f)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400" b="1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a/an (f)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32139915"/>
                  </a:ext>
                </a:extLst>
              </a:tr>
            </a:tbl>
          </a:graphicData>
        </a:graphic>
      </p:graphicFrame>
      <p:pic>
        <p:nvPicPr>
          <p:cNvPr id="7" name="Picture 6" descr="Icon&#10;&#10;Description automatically generated">
            <a:extLst>
              <a:ext uri="{FF2B5EF4-FFF2-40B4-BE49-F238E27FC236}">
                <a16:creationId xmlns:a16="http://schemas.microsoft.com/office/drawing/2014/main" id="{6C07F60C-7096-4792-A80E-10C02A60377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52313" y="12477"/>
            <a:ext cx="1139687" cy="1143194"/>
          </a:xfrm>
          <a:prstGeom prst="rect">
            <a:avLst/>
          </a:prstGeom>
        </p:spPr>
      </p:pic>
      <p:pic>
        <p:nvPicPr>
          <p:cNvPr id="4" name="Picture 3" descr="Icon&#10;&#10;Description automatically generated">
            <a:extLst>
              <a:ext uri="{FF2B5EF4-FFF2-40B4-BE49-F238E27FC236}">
                <a16:creationId xmlns:a16="http://schemas.microsoft.com/office/drawing/2014/main" id="{E66F45F2-B677-46FD-A292-E05CE1F4A1A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30305" y="77103"/>
            <a:ext cx="933659" cy="933659"/>
          </a:xfrm>
          <a:prstGeom prst="rect">
            <a:avLst/>
          </a:prstGeom>
        </p:spPr>
      </p:pic>
      <p:sp>
        <p:nvSpPr>
          <p:cNvPr id="10" name="Explosion: 8 Points 9">
            <a:extLst>
              <a:ext uri="{FF2B5EF4-FFF2-40B4-BE49-F238E27FC236}">
                <a16:creationId xmlns:a16="http://schemas.microsoft.com/office/drawing/2014/main" id="{B8BE6A60-1CFA-43E3-94FE-71206E822483}"/>
              </a:ext>
            </a:extLst>
          </p:cNvPr>
          <p:cNvSpPr/>
          <p:nvPr/>
        </p:nvSpPr>
        <p:spPr>
          <a:xfrm rot="20101036">
            <a:off x="11050892" y="160678"/>
            <a:ext cx="1051265" cy="846793"/>
          </a:xfrm>
          <a:prstGeom prst="irregularSeal1">
            <a:avLst/>
          </a:prstGeom>
          <a:solidFill>
            <a:schemeClr val="accent4">
              <a:lumMod val="20000"/>
              <a:lumOff val="80000"/>
            </a:schemeClr>
          </a:solidFill>
          <a:ln w="762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sym typeface="Arial"/>
            </a:endParaRPr>
          </a:p>
        </p:txBody>
      </p:sp>
      <p:sp>
        <p:nvSpPr>
          <p:cNvPr id="11" name="Explosion: 8 Points 10">
            <a:extLst>
              <a:ext uri="{FF2B5EF4-FFF2-40B4-BE49-F238E27FC236}">
                <a16:creationId xmlns:a16="http://schemas.microsoft.com/office/drawing/2014/main" id="{B41BDBF2-E6DC-4745-8986-04DDABD48D4D}"/>
              </a:ext>
            </a:extLst>
          </p:cNvPr>
          <p:cNvSpPr/>
          <p:nvPr/>
        </p:nvSpPr>
        <p:spPr>
          <a:xfrm rot="20101036">
            <a:off x="11055408" y="156605"/>
            <a:ext cx="1042233" cy="839518"/>
          </a:xfrm>
          <a:prstGeom prst="irregularSeal1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/>
              <a:sym typeface="Arial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D5871A45-33B3-485C-BB71-EBE790506937}"/>
              </a:ext>
            </a:extLst>
          </p:cNvPr>
          <p:cNvSpPr txBox="1"/>
          <p:nvPr/>
        </p:nvSpPr>
        <p:spPr>
          <a:xfrm rot="20326871">
            <a:off x="11015203" y="345714"/>
            <a:ext cx="112264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Eras Demi ITC" panose="020B0805030504020804" pitchFamily="34" charset="0"/>
                <a:cs typeface="Arial"/>
                <a:sym typeface="Arial"/>
              </a:rPr>
              <a:t>mots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41CFC2B9-E651-4F49-9EBC-A81A350665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56562" y="1081382"/>
            <a:ext cx="1557451" cy="374973"/>
          </a:xfrm>
          <a:solidFill>
            <a:srgbClr val="FF0066"/>
          </a:solidFill>
        </p:spPr>
        <p:txBody>
          <a:bodyPr/>
          <a:lstStyle/>
          <a:p>
            <a:pPr algn="ctr"/>
            <a:r>
              <a:rPr lang="en-GB" sz="2000" b="1" dirty="0" err="1">
                <a:solidFill>
                  <a:schemeClr val="bg1"/>
                </a:solidFill>
                <a:latin typeface="Century Gothic" panose="020B0502020202020204" pitchFamily="34" charset="0"/>
              </a:rPr>
              <a:t>vocabulaire</a:t>
            </a:r>
            <a:endParaRPr lang="en-GB" sz="20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8AA52357-62B5-4501-8406-8AAEF0C4DB1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6254" y="2675674"/>
            <a:ext cx="1186070" cy="1080360"/>
          </a:xfrm>
          <a:prstGeom prst="rect">
            <a:avLst/>
          </a:prstGeom>
        </p:spPr>
      </p:pic>
      <p:pic>
        <p:nvPicPr>
          <p:cNvPr id="18" name="Picture 17" descr="Icon&#10;&#10;Description automatically generated">
            <a:extLst>
              <a:ext uri="{FF2B5EF4-FFF2-40B4-BE49-F238E27FC236}">
                <a16:creationId xmlns:a16="http://schemas.microsoft.com/office/drawing/2014/main" id="{CF86848E-00D3-4C8C-BF0C-2DB539381BB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6254" y="969694"/>
            <a:ext cx="1186070" cy="1186070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33175BAD-451F-4097-B6CA-7B78DADC0753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17364" y="4681233"/>
            <a:ext cx="1162417" cy="1101237"/>
          </a:xfrm>
          <a:prstGeom prst="rect">
            <a:avLst/>
          </a:prstGeom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A5D9ACD1-6B6F-4278-9A67-011420429302}"/>
              </a:ext>
            </a:extLst>
          </p:cNvPr>
          <p:cNvSpPr txBox="1"/>
          <p:nvPr/>
        </p:nvSpPr>
        <p:spPr>
          <a:xfrm>
            <a:off x="1737282" y="5783201"/>
            <a:ext cx="60946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GB" sz="32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Arial"/>
                <a:sym typeface="Arial"/>
              </a:rPr>
              <a:t>x1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D1ADDC2A-E51D-48B9-A91E-95C4881D32F4}"/>
              </a:ext>
            </a:extLst>
          </p:cNvPr>
          <p:cNvSpPr txBox="1"/>
          <p:nvPr/>
        </p:nvSpPr>
        <p:spPr>
          <a:xfrm>
            <a:off x="1717476" y="3370893"/>
            <a:ext cx="60946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GB" sz="32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Arial"/>
                <a:sym typeface="Arial"/>
              </a:rPr>
              <a:t>x2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582A3A04-2365-4E20-A72A-87B66616FB76}"/>
              </a:ext>
            </a:extLst>
          </p:cNvPr>
          <p:cNvSpPr txBox="1"/>
          <p:nvPr/>
        </p:nvSpPr>
        <p:spPr>
          <a:xfrm>
            <a:off x="1703819" y="1663755"/>
            <a:ext cx="60946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GB" sz="32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Arial"/>
                <a:sym typeface="Arial"/>
              </a:rPr>
              <a:t>x3</a:t>
            </a: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06EBBC53-04AF-44DE-BDA9-AD7CA398AC4C}"/>
              </a:ext>
            </a:extLst>
          </p:cNvPr>
          <p:cNvSpPr/>
          <p:nvPr/>
        </p:nvSpPr>
        <p:spPr>
          <a:xfrm>
            <a:off x="646254" y="37532"/>
            <a:ext cx="1109936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-GB" sz="27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Arial"/>
                <a:sym typeface="Arial"/>
              </a:rPr>
              <a:t>Follow up 5 - </a:t>
            </a:r>
            <a:r>
              <a:rPr kumimoji="0" lang="en-GB" sz="2700" b="1" i="0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Arial"/>
                <a:sym typeface="Arial"/>
              </a:rPr>
              <a:t>Écris</a:t>
            </a:r>
            <a:r>
              <a:rPr kumimoji="0" lang="en-GB" sz="27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Arial"/>
                <a:sym typeface="Arial"/>
              </a:rPr>
              <a:t> en </a:t>
            </a:r>
            <a:r>
              <a:rPr kumimoji="0" lang="en-GB" sz="2700" b="1" i="0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Arial"/>
                <a:sym typeface="Arial"/>
              </a:rPr>
              <a:t>français</a:t>
            </a:r>
            <a:r>
              <a:rPr kumimoji="0" lang="en-GB" sz="27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Arial"/>
                <a:sym typeface="Arial"/>
              </a:rPr>
              <a:t> : </a:t>
            </a:r>
            <a:r>
              <a:rPr kumimoji="0" lang="en-GB" sz="27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Arial"/>
                <a:sym typeface="Arial"/>
              </a:rPr>
              <a:t>Can you get at least 15 points?</a:t>
            </a:r>
          </a:p>
        </p:txBody>
      </p:sp>
      <p:sp>
        <p:nvSpPr>
          <p:cNvPr id="50" name="Google Shape;119;p1">
            <a:extLst>
              <a:ext uri="{FF2B5EF4-FFF2-40B4-BE49-F238E27FC236}">
                <a16:creationId xmlns:a16="http://schemas.microsoft.com/office/drawing/2014/main" id="{7992E6FE-BFDA-4A1C-B303-78DEE8C1573B}"/>
              </a:ext>
            </a:extLst>
          </p:cNvPr>
          <p:cNvSpPr/>
          <p:nvPr/>
        </p:nvSpPr>
        <p:spPr>
          <a:xfrm>
            <a:off x="123171" y="128500"/>
            <a:ext cx="521370" cy="478471"/>
          </a:xfrm>
          <a:prstGeom prst="roundRect">
            <a:avLst>
              <a:gd name="adj" fmla="val 16667"/>
            </a:avLst>
          </a:prstGeom>
          <a:solidFill>
            <a:srgbClr val="FADD2E"/>
          </a:solidFill>
          <a:ln w="12700" cap="flat" cmpd="sng">
            <a:solidFill>
              <a:srgbClr val="FADD2E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03354772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3">
            <a:extLst>
              <a:ext uri="{FF2B5EF4-FFF2-40B4-BE49-F238E27FC236}">
                <a16:creationId xmlns:a16="http://schemas.microsoft.com/office/drawing/2014/main" id="{9311130F-185E-4D96-91FA-A3D5BB3FA64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80116864"/>
              </p:ext>
            </p:extLst>
          </p:nvPr>
        </p:nvGraphicFramePr>
        <p:xfrm>
          <a:off x="311710" y="1868334"/>
          <a:ext cx="10289300" cy="3751844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572325">
                  <a:extLst>
                    <a:ext uri="{9D8B030D-6E8A-4147-A177-3AD203B41FA5}">
                      <a16:colId xmlns:a16="http://schemas.microsoft.com/office/drawing/2014/main" val="2206507390"/>
                    </a:ext>
                  </a:extLst>
                </a:gridCol>
                <a:gridCol w="2572325">
                  <a:extLst>
                    <a:ext uri="{9D8B030D-6E8A-4147-A177-3AD203B41FA5}">
                      <a16:colId xmlns:a16="http://schemas.microsoft.com/office/drawing/2014/main" val="4004815633"/>
                    </a:ext>
                  </a:extLst>
                </a:gridCol>
                <a:gridCol w="2572325">
                  <a:extLst>
                    <a:ext uri="{9D8B030D-6E8A-4147-A177-3AD203B41FA5}">
                      <a16:colId xmlns:a16="http://schemas.microsoft.com/office/drawing/2014/main" val="1939323141"/>
                    </a:ext>
                  </a:extLst>
                </a:gridCol>
                <a:gridCol w="2572325">
                  <a:extLst>
                    <a:ext uri="{9D8B030D-6E8A-4147-A177-3AD203B41FA5}">
                      <a16:colId xmlns:a16="http://schemas.microsoft.com/office/drawing/2014/main" val="1335506173"/>
                    </a:ext>
                  </a:extLst>
                </a:gridCol>
              </a:tblGrid>
              <a:tr h="1875922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rgbClr val="00206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rgbClr val="00206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rgbClr val="00206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rgbClr val="00206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rgbClr val="00206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rgbClr val="00206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rgbClr val="00206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rgbClr val="00206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13674036"/>
                  </a:ext>
                </a:extLst>
              </a:tr>
              <a:tr h="1875922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rgbClr val="00206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rgbClr val="00206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rgbClr val="00206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rgbClr val="00206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rgbClr val="00206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712414251"/>
                  </a:ext>
                </a:extLst>
              </a:tr>
            </a:tbl>
          </a:graphicData>
        </a:graphic>
      </p:graphicFrame>
      <p:sp>
        <p:nvSpPr>
          <p:cNvPr id="38" name="Google Shape;410;p19">
            <a:extLst>
              <a:ext uri="{FF2B5EF4-FFF2-40B4-BE49-F238E27FC236}">
                <a16:creationId xmlns:a16="http://schemas.microsoft.com/office/drawing/2014/main" id="{8BEF9B49-15FA-4FA4-8341-4975688B91BD}"/>
              </a:ext>
            </a:extLst>
          </p:cNvPr>
          <p:cNvSpPr txBox="1"/>
          <p:nvPr/>
        </p:nvSpPr>
        <p:spPr>
          <a:xfrm>
            <a:off x="11632979" y="3420295"/>
            <a:ext cx="1439862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E4E79"/>
              </a:buClr>
              <a:buSzPts val="1800"/>
              <a:buFont typeface="Century Gothic"/>
              <a:buNone/>
              <a:tabLst/>
              <a:defRPr/>
            </a:pPr>
            <a:r>
              <a:rPr kumimoji="0" lang="en-GB" sz="1800" b="1" i="0" u="none" strike="noStrike" kern="0" cap="none" spc="0" normalizeH="0" baseline="0" noProof="0" dirty="0">
                <a:ln>
                  <a:noFill/>
                </a:ln>
                <a:solidFill>
                  <a:srgbClr val="1E4E79"/>
                </a:solidFill>
                <a:effectLst/>
                <a:uLnTx/>
                <a:uFillTx/>
                <a:latin typeface="Century Gothic"/>
                <a:ea typeface="Century Gothic"/>
                <a:cs typeface="Century Gothic"/>
                <a:sym typeface="Century Gothic"/>
              </a:rPr>
              <a:t>S</a:t>
            </a:r>
            <a:endParaRPr kumimoji="0" sz="1800" b="1" i="0" u="none" strike="noStrike" kern="0" cap="none" spc="0" normalizeH="0" baseline="0" noProof="0" dirty="0">
              <a:ln>
                <a:noFill/>
              </a:ln>
              <a:solidFill>
                <a:srgbClr val="1E4E79"/>
              </a:solidFill>
              <a:effectLst/>
              <a:uLnTx/>
              <a:uFillTx/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41" name="Google Shape;387;p19">
            <a:extLst>
              <a:ext uri="{FF2B5EF4-FFF2-40B4-BE49-F238E27FC236}">
                <a16:creationId xmlns:a16="http://schemas.microsoft.com/office/drawing/2014/main" id="{95E2ED6E-268D-49F5-B3F6-603BBFA684E9}"/>
              </a:ext>
            </a:extLst>
          </p:cNvPr>
          <p:cNvSpPr/>
          <p:nvPr/>
        </p:nvSpPr>
        <p:spPr>
          <a:xfrm>
            <a:off x="11002736" y="1881617"/>
            <a:ext cx="502131" cy="4156257"/>
          </a:xfrm>
          <a:prstGeom prst="rect">
            <a:avLst/>
          </a:prstGeom>
          <a:solidFill>
            <a:srgbClr val="CC0099"/>
          </a:solidFill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Calibri"/>
              <a:buNone/>
              <a:tabLst/>
              <a:defRPr/>
            </a:pPr>
            <a:endParaRPr kumimoji="0" sz="20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42" name="Google Shape;388;p19">
            <a:extLst>
              <a:ext uri="{FF2B5EF4-FFF2-40B4-BE49-F238E27FC236}">
                <a16:creationId xmlns:a16="http://schemas.microsoft.com/office/drawing/2014/main" id="{C82C0BCD-2F39-485D-852C-3B6ACB5197D9}"/>
              </a:ext>
            </a:extLst>
          </p:cNvPr>
          <p:cNvSpPr/>
          <p:nvPr/>
        </p:nvSpPr>
        <p:spPr>
          <a:xfrm>
            <a:off x="11000369" y="1881615"/>
            <a:ext cx="503528" cy="4156259"/>
          </a:xfrm>
          <a:prstGeom prst="rect">
            <a:avLst/>
          </a:prstGeom>
          <a:solidFill>
            <a:srgbClr val="58E0BA"/>
          </a:solidFill>
          <a:ln w="9525" cap="flat" cmpd="sng">
            <a:solidFill>
              <a:srgbClr val="02456F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ctr" rotWithShape="0">
              <a:srgbClr val="FFFFFF"/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Calibri"/>
              <a:buNone/>
              <a:tabLst/>
              <a:defRPr/>
            </a:pPr>
            <a:endParaRPr kumimoji="0" sz="20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cxnSp>
        <p:nvCxnSpPr>
          <p:cNvPr id="43" name="Google Shape;389;p19">
            <a:extLst>
              <a:ext uri="{FF2B5EF4-FFF2-40B4-BE49-F238E27FC236}">
                <a16:creationId xmlns:a16="http://schemas.microsoft.com/office/drawing/2014/main" id="{7E222C7A-18DF-4BF4-855B-B2AEEEF2DF02}"/>
              </a:ext>
            </a:extLst>
          </p:cNvPr>
          <p:cNvCxnSpPr/>
          <p:nvPr/>
        </p:nvCxnSpPr>
        <p:spPr>
          <a:xfrm>
            <a:off x="11686108" y="1870189"/>
            <a:ext cx="0" cy="4156259"/>
          </a:xfrm>
          <a:prstGeom prst="straightConnector1">
            <a:avLst/>
          </a:prstGeom>
          <a:noFill/>
          <a:ln w="28575" cap="flat" cmpd="sng">
            <a:solidFill>
              <a:srgbClr val="1E4E79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44" name="Google Shape;390;p19">
            <a:extLst>
              <a:ext uri="{FF2B5EF4-FFF2-40B4-BE49-F238E27FC236}">
                <a16:creationId xmlns:a16="http://schemas.microsoft.com/office/drawing/2014/main" id="{9F797611-EE8E-46BD-977C-2D5A889834D6}"/>
              </a:ext>
            </a:extLst>
          </p:cNvPr>
          <p:cNvCxnSpPr/>
          <p:nvPr/>
        </p:nvCxnSpPr>
        <p:spPr>
          <a:xfrm>
            <a:off x="11663499" y="1870188"/>
            <a:ext cx="216791" cy="0"/>
          </a:xfrm>
          <a:prstGeom prst="straightConnector1">
            <a:avLst/>
          </a:prstGeom>
          <a:noFill/>
          <a:ln w="28575" cap="flat" cmpd="sng">
            <a:solidFill>
              <a:srgbClr val="1E4E79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45" name="Google Shape;391;p19">
            <a:extLst>
              <a:ext uri="{FF2B5EF4-FFF2-40B4-BE49-F238E27FC236}">
                <a16:creationId xmlns:a16="http://schemas.microsoft.com/office/drawing/2014/main" id="{A963F885-44DB-4D00-ACD7-E30DAF43596B}"/>
              </a:ext>
            </a:extLst>
          </p:cNvPr>
          <p:cNvCxnSpPr/>
          <p:nvPr/>
        </p:nvCxnSpPr>
        <p:spPr>
          <a:xfrm>
            <a:off x="11686109" y="6026447"/>
            <a:ext cx="216791" cy="0"/>
          </a:xfrm>
          <a:prstGeom prst="straightConnector1">
            <a:avLst/>
          </a:prstGeom>
          <a:noFill/>
          <a:ln w="28575" cap="flat" cmpd="sng">
            <a:solidFill>
              <a:srgbClr val="1E4E79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46" name="Google Shape;393;p19">
            <a:extLst>
              <a:ext uri="{FF2B5EF4-FFF2-40B4-BE49-F238E27FC236}">
                <a16:creationId xmlns:a16="http://schemas.microsoft.com/office/drawing/2014/main" id="{D6ED5B8F-E264-4E39-801E-C945DCA3A29D}"/>
              </a:ext>
            </a:extLst>
          </p:cNvPr>
          <p:cNvSpPr txBox="1"/>
          <p:nvPr/>
        </p:nvSpPr>
        <p:spPr>
          <a:xfrm>
            <a:off x="11803030" y="1666496"/>
            <a:ext cx="957385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E4E79"/>
              </a:buClr>
              <a:buSzPts val="1800"/>
              <a:buFont typeface="Century Gothic"/>
              <a:buNone/>
              <a:tabLst/>
              <a:defRPr/>
            </a:pPr>
            <a:r>
              <a:rPr kumimoji="0" lang="en-GB" sz="1800" b="1" i="0" u="none" strike="noStrike" kern="0" cap="none" spc="0" normalizeH="0" baseline="0" noProof="0">
                <a:ln>
                  <a:noFill/>
                </a:ln>
                <a:solidFill>
                  <a:srgbClr val="1E4E79"/>
                </a:solidFill>
                <a:effectLst/>
                <a:uLnTx/>
                <a:uFillTx/>
                <a:latin typeface="Century Gothic"/>
                <a:ea typeface="Century Gothic"/>
                <a:cs typeface="Century Gothic"/>
                <a:sym typeface="Century Gothic"/>
              </a:rPr>
              <a:t>60</a:t>
            </a: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47" name="Google Shape;394;p19">
            <a:extLst>
              <a:ext uri="{FF2B5EF4-FFF2-40B4-BE49-F238E27FC236}">
                <a16:creationId xmlns:a16="http://schemas.microsoft.com/office/drawing/2014/main" id="{51AE33CF-A626-444D-AB53-C634D9F7461D}"/>
              </a:ext>
            </a:extLst>
          </p:cNvPr>
          <p:cNvSpPr txBox="1"/>
          <p:nvPr/>
        </p:nvSpPr>
        <p:spPr>
          <a:xfrm>
            <a:off x="11769073" y="5620178"/>
            <a:ext cx="872611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E4E79"/>
              </a:buClr>
              <a:buSzPts val="1800"/>
              <a:buFont typeface="Century Gothic"/>
              <a:buNone/>
              <a:tabLst/>
              <a:defRPr/>
            </a:pPr>
            <a:r>
              <a:rPr kumimoji="0" lang="en-GB" sz="1800" b="1" i="0" u="none" strike="noStrike" kern="0" cap="none" spc="0" normalizeH="0" baseline="0" noProof="0" dirty="0">
                <a:ln>
                  <a:noFill/>
                </a:ln>
                <a:solidFill>
                  <a:srgbClr val="1E4E79"/>
                </a:solidFill>
                <a:effectLst/>
                <a:uLnTx/>
                <a:uFillTx/>
                <a:latin typeface="Century Gothic"/>
                <a:ea typeface="Century Gothic"/>
                <a:cs typeface="Century Gothic"/>
                <a:sym typeface="Century Gothic"/>
              </a:rPr>
              <a:t>0</a:t>
            </a:r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48" name="Google Shape;395;p19">
            <a:extLst>
              <a:ext uri="{FF2B5EF4-FFF2-40B4-BE49-F238E27FC236}">
                <a16:creationId xmlns:a16="http://schemas.microsoft.com/office/drawing/2014/main" id="{DEE1642F-9F24-4DD0-BDAB-97A01D36756B}"/>
              </a:ext>
            </a:extLst>
          </p:cNvPr>
          <p:cNvSpPr/>
          <p:nvPr/>
        </p:nvSpPr>
        <p:spPr>
          <a:xfrm>
            <a:off x="10859786" y="6256867"/>
            <a:ext cx="1058732" cy="382082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1F4E79"/>
          </a:solidFill>
          <a:ln>
            <a:noFill/>
          </a:ln>
          <a:effectLst>
            <a:outerShdw blurRad="57150" dist="19050" dir="5400000" algn="ctr" rotWithShape="0">
              <a:srgbClr val="000000">
                <a:alpha val="62745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Century Gothic"/>
              <a:buNone/>
              <a:tabLst/>
              <a:defRPr/>
            </a:pPr>
            <a:r>
              <a:rPr kumimoji="0" lang="en-GB" sz="18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Gothic"/>
                <a:ea typeface="Century Gothic"/>
                <a:cs typeface="Century Gothic"/>
                <a:sym typeface="Century Gothic"/>
              </a:rPr>
              <a:t>DÉBUT</a:t>
            </a:r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50B11332-DD10-4B5A-ADB8-BD6294827F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529" y="143642"/>
            <a:ext cx="6409071" cy="508891"/>
          </a:xfrm>
        </p:spPr>
        <p:txBody>
          <a:bodyPr>
            <a:normAutofit fontScale="90000"/>
          </a:bodyPr>
          <a:lstStyle/>
          <a:p>
            <a:r>
              <a:rPr lang="es-AR" sz="3200" b="1" dirty="0">
                <a:solidFill>
                  <a:srgbClr val="002060"/>
                </a:solidFill>
                <a:latin typeface="Century Gothic" panose="020B0502020202020204" pitchFamily="34" charset="0"/>
                <a:cs typeface="Arial"/>
                <a:sym typeface="Arial"/>
              </a:rPr>
              <a:t>Follow up 1:</a:t>
            </a:r>
            <a:endParaRPr lang="en-GB" sz="3200" dirty="0"/>
          </a:p>
        </p:txBody>
      </p:sp>
      <p:sp>
        <p:nvSpPr>
          <p:cNvPr id="50" name="Google Shape;119;p1">
            <a:extLst>
              <a:ext uri="{FF2B5EF4-FFF2-40B4-BE49-F238E27FC236}">
                <a16:creationId xmlns:a16="http://schemas.microsoft.com/office/drawing/2014/main" id="{A71ACA46-CE7F-4525-A190-BB7A5355194B}"/>
              </a:ext>
            </a:extLst>
          </p:cNvPr>
          <p:cNvSpPr/>
          <p:nvPr/>
        </p:nvSpPr>
        <p:spPr>
          <a:xfrm>
            <a:off x="123171" y="128500"/>
            <a:ext cx="521370" cy="478471"/>
          </a:xfrm>
          <a:prstGeom prst="roundRect">
            <a:avLst>
              <a:gd name="adj" fmla="val 16667"/>
            </a:avLst>
          </a:prstGeom>
          <a:solidFill>
            <a:srgbClr val="FADD2E"/>
          </a:solidFill>
          <a:ln w="12700" cap="flat" cmpd="sng">
            <a:solidFill>
              <a:srgbClr val="FADD2E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" name="Title 2">
            <a:extLst>
              <a:ext uri="{FF2B5EF4-FFF2-40B4-BE49-F238E27FC236}">
                <a16:creationId xmlns:a16="http://schemas.microsoft.com/office/drawing/2014/main" id="{1244DC33-B555-435F-B8EB-C5DF5B13D510}"/>
              </a:ext>
            </a:extLst>
          </p:cNvPr>
          <p:cNvSpPr txBox="1">
            <a:spLocks/>
          </p:cNvSpPr>
          <p:nvPr/>
        </p:nvSpPr>
        <p:spPr>
          <a:xfrm>
            <a:off x="11138681" y="1132247"/>
            <a:ext cx="966950" cy="374973"/>
          </a:xfrm>
          <a:prstGeom prst="rect">
            <a:avLst/>
          </a:prstGeom>
          <a:solidFill>
            <a:srgbClr val="FF006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  <a:tabLst/>
              <a:defRPr/>
            </a:pPr>
            <a:r>
              <a:rPr kumimoji="0" lang="en-GB" sz="2000" b="1" i="0" u="none" strike="noStrike" kern="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Gothic" panose="020B0502020202020204" pitchFamily="34" charset="0"/>
                <a:cs typeface="Calibri"/>
                <a:sym typeface="Calibri"/>
              </a:rPr>
              <a:t>parler</a:t>
            </a:r>
            <a:endParaRPr kumimoji="0" lang="en-GB" sz="20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entury Gothic" panose="020B0502020202020204" pitchFamily="34" charset="0"/>
              <a:cs typeface="Calibri"/>
              <a:sym typeface="Calibri"/>
            </a:endParaRPr>
          </a:p>
        </p:txBody>
      </p:sp>
      <p:pic>
        <p:nvPicPr>
          <p:cNvPr id="16" name="Picture 15" descr="Icon&#10;&#10;Description automatically generated">
            <a:extLst>
              <a:ext uri="{FF2B5EF4-FFF2-40B4-BE49-F238E27FC236}">
                <a16:creationId xmlns:a16="http://schemas.microsoft.com/office/drawing/2014/main" id="{D37B3EE7-59CE-48E6-8A12-4A3168EC6C6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52313" y="12477"/>
            <a:ext cx="1139687" cy="1143194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D5C3BC0C-23CF-4FAA-9BBF-650FEE537972}"/>
              </a:ext>
            </a:extLst>
          </p:cNvPr>
          <p:cNvSpPr/>
          <p:nvPr/>
        </p:nvSpPr>
        <p:spPr>
          <a:xfrm>
            <a:off x="577316" y="3099904"/>
            <a:ext cx="1927965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4000" spc="-1" dirty="0">
                <a:solidFill>
                  <a:srgbClr val="002060"/>
                </a:solidFill>
                <a:latin typeface="Century Gothic" panose="020B0502020202020204" pitchFamily="34" charset="0"/>
              </a:rPr>
              <a:t>lagune</a:t>
            </a:r>
            <a:endParaRPr kumimoji="0" lang="en-GB" sz="4000" b="1" i="0" u="none" strike="noStrike" kern="1200" cap="none" spc="-1" normalizeH="0" baseline="0" noProof="0" dirty="0">
              <a:ln>
                <a:noFill/>
              </a:ln>
              <a:solidFill>
                <a:srgbClr val="E7E6E6">
                  <a:lumMod val="75000"/>
                </a:srgbClr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861C20A9-3BD8-42FF-A960-FF2F83BE57DE}"/>
              </a:ext>
            </a:extLst>
          </p:cNvPr>
          <p:cNvSpPr/>
          <p:nvPr/>
        </p:nvSpPr>
        <p:spPr>
          <a:xfrm>
            <a:off x="2760326" y="3108833"/>
            <a:ext cx="291842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000" b="0" i="0" u="none" strike="noStrike" kern="1200" cap="none" spc="-1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Century Gothic"/>
                <a:cs typeface="+mn-cs"/>
              </a:rPr>
              <a:t>prune</a:t>
            </a:r>
            <a:endParaRPr kumimoji="0" lang="en-GB" sz="4000" b="1" i="0" u="none" strike="noStrike" kern="1200" cap="none" spc="-1" normalizeH="0" baseline="0" noProof="0" dirty="0">
              <a:ln>
                <a:noFill/>
              </a:ln>
              <a:solidFill>
                <a:srgbClr val="E7E6E6">
                  <a:lumMod val="75000"/>
                </a:srgbClr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2F0418A0-A6DE-4873-8D99-1DD382AED0E8}"/>
              </a:ext>
            </a:extLst>
          </p:cNvPr>
          <p:cNvSpPr/>
          <p:nvPr/>
        </p:nvSpPr>
        <p:spPr>
          <a:xfrm>
            <a:off x="6128634" y="3087267"/>
            <a:ext cx="1312668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000" b="0" i="0" u="none" strike="noStrike" kern="1200" cap="none" spc="-1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Century Gothic"/>
                <a:cs typeface="+mn-cs"/>
              </a:rPr>
              <a:t>brun</a:t>
            </a:r>
            <a:endParaRPr kumimoji="0" lang="en-GB" sz="4000" b="1" i="0" u="none" strike="noStrike" kern="1200" cap="none" spc="-1" normalizeH="0" baseline="0" noProof="0" dirty="0">
              <a:ln>
                <a:noFill/>
              </a:ln>
              <a:solidFill>
                <a:srgbClr val="E7E6E6">
                  <a:lumMod val="75000"/>
                </a:srgbClr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9EA95CF9-83EF-4EF9-AD74-78C7E101C1B9}"/>
              </a:ext>
            </a:extLst>
          </p:cNvPr>
          <p:cNvSpPr/>
          <p:nvPr/>
        </p:nvSpPr>
        <p:spPr>
          <a:xfrm>
            <a:off x="8628157" y="3099904"/>
            <a:ext cx="1493807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000" b="0" i="0" u="none" strike="noStrike" kern="1200" cap="none" spc="-1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Century Gothic"/>
                <a:cs typeface="+mn-cs"/>
              </a:rPr>
              <a:t>dune</a:t>
            </a:r>
            <a:endParaRPr kumimoji="0" lang="en-GB" sz="4000" b="1" i="0" u="none" strike="noStrike" kern="1200" cap="none" spc="-1" normalizeH="0" baseline="0" noProof="0" dirty="0">
              <a:ln>
                <a:noFill/>
              </a:ln>
              <a:solidFill>
                <a:srgbClr val="E7E6E6">
                  <a:lumMod val="75000"/>
                </a:srgbClr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AA821210-FDA3-4C11-994A-5AFCC5F6F72A}"/>
              </a:ext>
            </a:extLst>
          </p:cNvPr>
          <p:cNvSpPr/>
          <p:nvPr/>
        </p:nvSpPr>
        <p:spPr>
          <a:xfrm>
            <a:off x="699209" y="4964562"/>
            <a:ext cx="1693925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000" b="0" i="0" u="none" strike="noStrike" kern="1200" cap="none" spc="-1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Century Gothic"/>
                <a:cs typeface="+mn-cs"/>
              </a:rPr>
              <a:t>jungle</a:t>
            </a:r>
            <a:endParaRPr kumimoji="0" lang="en-GB" sz="4000" b="1" i="0" u="none" strike="noStrike" kern="1200" cap="none" spc="-1" normalizeH="0" baseline="0" noProof="0" dirty="0">
              <a:ln>
                <a:noFill/>
              </a:ln>
              <a:solidFill>
                <a:srgbClr val="E7E6E6">
                  <a:lumMod val="75000"/>
                </a:srgbClr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887554E6-A842-44A8-9B13-3A34D08BAF8E}"/>
              </a:ext>
            </a:extLst>
          </p:cNvPr>
          <p:cNvSpPr/>
          <p:nvPr/>
        </p:nvSpPr>
        <p:spPr>
          <a:xfrm>
            <a:off x="2808743" y="4989666"/>
            <a:ext cx="2748317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000" b="0" i="0" u="none" strike="noStrike" kern="1200" cap="none" spc="-1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Century Gothic"/>
                <a:cs typeface="+mn-cs"/>
              </a:rPr>
              <a:t>quelqu’un</a:t>
            </a:r>
            <a:endParaRPr kumimoji="0" lang="en-GB" sz="4000" b="1" i="0" u="none" strike="noStrike" kern="1200" cap="none" spc="-1" normalizeH="0" baseline="0" noProof="0" dirty="0">
              <a:ln>
                <a:noFill/>
              </a:ln>
              <a:solidFill>
                <a:srgbClr val="E7E6E6">
                  <a:lumMod val="75000"/>
                </a:srgbClr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91498F19-A0C3-4DD6-872D-4F81BD1940B1}"/>
              </a:ext>
            </a:extLst>
          </p:cNvPr>
          <p:cNvSpPr/>
          <p:nvPr/>
        </p:nvSpPr>
        <p:spPr>
          <a:xfrm>
            <a:off x="5816254" y="5011232"/>
            <a:ext cx="1927965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000" b="0" i="0" u="none" strike="noStrike" kern="1200" cap="none" spc="-1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Century Gothic"/>
                <a:cs typeface="+mn-cs"/>
              </a:rPr>
              <a:t>lacune</a:t>
            </a:r>
            <a:endParaRPr kumimoji="0" lang="en-GB" sz="4000" b="1" i="0" u="none" strike="noStrike" kern="1200" cap="none" spc="-1" normalizeH="0" baseline="0" noProof="0" dirty="0">
              <a:ln>
                <a:noFill/>
              </a:ln>
              <a:solidFill>
                <a:srgbClr val="FFFFFF">
                  <a:lumMod val="65000"/>
                </a:srgbClr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B81D1E90-70BF-4484-A069-A3D28A8DF76F}"/>
              </a:ext>
            </a:extLst>
          </p:cNvPr>
          <p:cNvSpPr/>
          <p:nvPr/>
        </p:nvSpPr>
        <p:spPr>
          <a:xfrm>
            <a:off x="9056987" y="4989666"/>
            <a:ext cx="809581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000" b="0" i="0" u="none" strike="noStrike" kern="1200" cap="none" spc="-1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Century Gothic"/>
                <a:cs typeface="+mn-cs"/>
              </a:rPr>
              <a:t>un</a:t>
            </a:r>
            <a:endParaRPr kumimoji="0" lang="en-GB" sz="4000" b="1" i="0" u="none" strike="noStrike" kern="1200" cap="none" spc="-1" normalizeH="0" baseline="0" noProof="0" dirty="0">
              <a:ln>
                <a:noFill/>
              </a:ln>
              <a:solidFill>
                <a:srgbClr val="FFFFFF">
                  <a:lumMod val="65000"/>
                </a:srgbClr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57" name="Title 1">
            <a:extLst>
              <a:ext uri="{FF2B5EF4-FFF2-40B4-BE49-F238E27FC236}">
                <a16:creationId xmlns:a16="http://schemas.microsoft.com/office/drawing/2014/main" id="{669256FD-D836-4967-8D14-5944E779078D}"/>
              </a:ext>
            </a:extLst>
          </p:cNvPr>
          <p:cNvSpPr txBox="1">
            <a:spLocks/>
          </p:cNvSpPr>
          <p:nvPr/>
        </p:nvSpPr>
        <p:spPr>
          <a:xfrm>
            <a:off x="-31627" y="621159"/>
            <a:ext cx="1878273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GB" sz="6000" kern="0" dirty="0">
                <a:solidFill>
                  <a:srgbClr val="00206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-GB" sz="6000" b="1" kern="0" dirty="0">
                <a:solidFill>
                  <a:srgbClr val="00206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[un]</a:t>
            </a:r>
            <a:endParaRPr lang="en-GB" sz="6000" kern="0" dirty="0"/>
          </a:p>
        </p:txBody>
      </p:sp>
      <p:sp>
        <p:nvSpPr>
          <p:cNvPr id="58" name="Title 1">
            <a:extLst>
              <a:ext uri="{FF2B5EF4-FFF2-40B4-BE49-F238E27FC236}">
                <a16:creationId xmlns:a16="http://schemas.microsoft.com/office/drawing/2014/main" id="{7D609BD6-5C80-478A-8ADF-465AE379B02F}"/>
              </a:ext>
            </a:extLst>
          </p:cNvPr>
          <p:cNvSpPr txBox="1">
            <a:spLocks/>
          </p:cNvSpPr>
          <p:nvPr/>
        </p:nvSpPr>
        <p:spPr>
          <a:xfrm>
            <a:off x="1846646" y="621159"/>
            <a:ext cx="2293554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GB" sz="6000" kern="0" dirty="0">
                <a:solidFill>
                  <a:srgbClr val="00206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-GB" sz="6000" b="1" kern="0" dirty="0">
                <a:solidFill>
                  <a:srgbClr val="00206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[</a:t>
            </a:r>
            <a:r>
              <a:rPr lang="en-GB" sz="6000" b="1" kern="0" dirty="0" err="1">
                <a:solidFill>
                  <a:srgbClr val="00206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une</a:t>
            </a:r>
            <a:r>
              <a:rPr lang="en-GB" sz="6000" b="1" kern="0" dirty="0">
                <a:solidFill>
                  <a:srgbClr val="00206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]</a:t>
            </a:r>
            <a:endParaRPr lang="en-GB" sz="6000" kern="0" dirty="0"/>
          </a:p>
        </p:txBody>
      </p:sp>
      <p:pic>
        <p:nvPicPr>
          <p:cNvPr id="64" name="Picture 63" descr="A picture containing icon&#10;&#10;Description automatically generated">
            <a:extLst>
              <a:ext uri="{FF2B5EF4-FFF2-40B4-BE49-F238E27FC236}">
                <a16:creationId xmlns:a16="http://schemas.microsoft.com/office/drawing/2014/main" id="{2CE4C5FA-981B-42A3-B411-D632F7661BE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21295" y="1941600"/>
            <a:ext cx="1322817" cy="1252267"/>
          </a:xfrm>
          <a:prstGeom prst="rect">
            <a:avLst/>
          </a:prstGeom>
        </p:spPr>
      </p:pic>
      <p:pic>
        <p:nvPicPr>
          <p:cNvPr id="68" name="Picture 67" descr="Logo&#10;&#10;Description automatically generated">
            <a:extLst>
              <a:ext uri="{FF2B5EF4-FFF2-40B4-BE49-F238E27FC236}">
                <a16:creationId xmlns:a16="http://schemas.microsoft.com/office/drawing/2014/main" id="{B8482EC7-65F4-44E9-A18A-598D4B2FB0A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2687" y="4262138"/>
            <a:ext cx="2293554" cy="565942"/>
          </a:xfrm>
          <a:prstGeom prst="rect">
            <a:avLst/>
          </a:prstGeom>
        </p:spPr>
      </p:pic>
      <p:pic>
        <p:nvPicPr>
          <p:cNvPr id="6" name="Picture 5" descr="Icon&#10;&#10;Description automatically generated">
            <a:extLst>
              <a:ext uri="{FF2B5EF4-FFF2-40B4-BE49-F238E27FC236}">
                <a16:creationId xmlns:a16="http://schemas.microsoft.com/office/drawing/2014/main" id="{90FA92CB-4F7A-4797-B806-26E7F01DAE8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46239" y="3948318"/>
            <a:ext cx="1103504" cy="1103504"/>
          </a:xfrm>
          <a:prstGeom prst="rect">
            <a:avLst/>
          </a:prstGeom>
        </p:spPr>
      </p:pic>
      <p:pic>
        <p:nvPicPr>
          <p:cNvPr id="9" name="Picture 8" descr="Diagram&#10;&#10;Description automatically generated">
            <a:extLst>
              <a:ext uri="{FF2B5EF4-FFF2-40B4-BE49-F238E27FC236}">
                <a16:creationId xmlns:a16="http://schemas.microsoft.com/office/drawing/2014/main" id="{34370D12-22FA-4D6A-AA1C-E0F69D3BC949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8670" y="1984432"/>
            <a:ext cx="1519272" cy="1074173"/>
          </a:xfrm>
          <a:prstGeom prst="rect">
            <a:avLst/>
          </a:prstGeom>
        </p:spPr>
      </p:pic>
      <p:pic>
        <p:nvPicPr>
          <p:cNvPr id="11" name="Picture 10" descr="Logo&#10;&#10;Description automatically generated with low confidence">
            <a:extLst>
              <a:ext uri="{FF2B5EF4-FFF2-40B4-BE49-F238E27FC236}">
                <a16:creationId xmlns:a16="http://schemas.microsoft.com/office/drawing/2014/main" id="{AAB7CB90-148B-4ED5-BCE5-1D90D9D0A75B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074"/>
          <a:stretch/>
        </p:blipFill>
        <p:spPr>
          <a:xfrm>
            <a:off x="8643439" y="1790960"/>
            <a:ext cx="1519272" cy="1296307"/>
          </a:xfrm>
          <a:prstGeom prst="rect">
            <a:avLst/>
          </a:prstGeom>
        </p:spPr>
      </p:pic>
      <p:pic>
        <p:nvPicPr>
          <p:cNvPr id="17" name="Picture 16" descr="Icon&#10;&#10;Description automatically generated with low confidence">
            <a:extLst>
              <a:ext uri="{FF2B5EF4-FFF2-40B4-BE49-F238E27FC236}">
                <a16:creationId xmlns:a16="http://schemas.microsoft.com/office/drawing/2014/main" id="{B43FB3DB-00C7-45F8-B920-C8712FE5635C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8382" y="1985644"/>
            <a:ext cx="949037" cy="1190948"/>
          </a:xfrm>
          <a:prstGeom prst="rect">
            <a:avLst/>
          </a:prstGeom>
        </p:spPr>
      </p:pic>
      <p:pic>
        <p:nvPicPr>
          <p:cNvPr id="19" name="Picture 18" descr="Shape&#10;&#10;Description automatically generated with medium confidence">
            <a:extLst>
              <a:ext uri="{FF2B5EF4-FFF2-40B4-BE49-F238E27FC236}">
                <a16:creationId xmlns:a16="http://schemas.microsoft.com/office/drawing/2014/main" id="{2D55DE40-5AB2-464C-BB5D-88055076B0A5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69730" y="3706368"/>
            <a:ext cx="2548369" cy="1497167"/>
          </a:xfrm>
          <a:prstGeom prst="rect">
            <a:avLst/>
          </a:prstGeom>
        </p:spPr>
      </p:pic>
      <p:pic>
        <p:nvPicPr>
          <p:cNvPr id="49" name="Picture 48" descr="A picture containing tree, silhouette&#10;&#10;Description automatically generated">
            <a:extLst>
              <a:ext uri="{FF2B5EF4-FFF2-40B4-BE49-F238E27FC236}">
                <a16:creationId xmlns:a16="http://schemas.microsoft.com/office/drawing/2014/main" id="{A382F001-D5E2-46BE-B0DF-662C95C65697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597951" y="3941158"/>
            <a:ext cx="1814678" cy="1020756"/>
          </a:xfrm>
          <a:prstGeom prst="rect">
            <a:avLst/>
          </a:prstGeom>
        </p:spPr>
      </p:pic>
      <p:pic>
        <p:nvPicPr>
          <p:cNvPr id="51" name="Graphic 50" descr="Teacher">
            <a:extLst>
              <a:ext uri="{FF2B5EF4-FFF2-40B4-BE49-F238E27FC236}">
                <a16:creationId xmlns:a16="http://schemas.microsoft.com/office/drawing/2014/main" id="{1C30EC17-7B9F-4228-92D7-EB9A1CB6818F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2862482" y="-21597"/>
            <a:ext cx="914400" cy="914400"/>
          </a:xfrm>
          <a:prstGeom prst="rect">
            <a:avLst/>
          </a:prstGeom>
        </p:spPr>
      </p:pic>
      <p:sp>
        <p:nvSpPr>
          <p:cNvPr id="52" name="Speech Bubble: Rectangle with Corners Rounded 51">
            <a:extLst>
              <a:ext uri="{FF2B5EF4-FFF2-40B4-BE49-F238E27FC236}">
                <a16:creationId xmlns:a16="http://schemas.microsoft.com/office/drawing/2014/main" id="{DE1BA38B-59B0-44EC-9F4E-B0CE39F84DA2}"/>
              </a:ext>
            </a:extLst>
          </p:cNvPr>
          <p:cNvSpPr/>
          <p:nvPr/>
        </p:nvSpPr>
        <p:spPr>
          <a:xfrm>
            <a:off x="3838557" y="143576"/>
            <a:ext cx="3913004" cy="547644"/>
          </a:xfrm>
          <a:prstGeom prst="wedgeRoundRectCallout">
            <a:avLst>
              <a:gd name="adj1" fmla="val -58185"/>
              <a:gd name="adj2" fmla="val 10200"/>
              <a:gd name="adj3" fmla="val 16667"/>
            </a:avLst>
          </a:prstGeom>
          <a:solidFill>
            <a:schemeClr val="bg1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</a:rPr>
              <a:t>. </a:t>
            </a: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</a:endParaRPr>
          </a:p>
        </p:txBody>
      </p:sp>
      <p:sp>
        <p:nvSpPr>
          <p:cNvPr id="53" name="CustomShape 7">
            <a:extLst>
              <a:ext uri="{FF2B5EF4-FFF2-40B4-BE49-F238E27FC236}">
                <a16:creationId xmlns:a16="http://schemas.microsoft.com/office/drawing/2014/main" id="{09623920-7B94-450B-B7ED-4556DD4778D0}"/>
              </a:ext>
            </a:extLst>
          </p:cNvPr>
          <p:cNvSpPr/>
          <p:nvPr/>
        </p:nvSpPr>
        <p:spPr>
          <a:xfrm>
            <a:off x="3970017" y="171990"/>
            <a:ext cx="3976531" cy="455341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AR" sz="2800" b="1" dirty="0">
                <a:solidFill>
                  <a:srgbClr val="002060"/>
                </a:solidFill>
                <a:latin typeface="Century Gothic" panose="020B0502020202020204" pitchFamily="34" charset="0"/>
                <a:cs typeface="Arial"/>
                <a:sym typeface="Arial"/>
              </a:rPr>
              <a:t>Prononce les mots.</a:t>
            </a:r>
            <a:endParaRPr kumimoji="0" lang="en-GB" sz="2800" b="0" i="0" u="none" strike="noStrike" kern="1200" cap="none" spc="-1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0972942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4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xit" presetSubtype="4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1" dur="590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down)">
                                      <p:cBhvr>
                                        <p:cTn id="12" dur="59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589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8"/>
                  </p:tgtEl>
                </p:cond>
              </p:nextCondLst>
            </p:seq>
          </p:childTnLst>
        </p:cTn>
      </p:par>
    </p:tnLst>
    <p:bldLst>
      <p:bldP spid="42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7E031832-ABD9-475E-93D8-98F704ADE5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2725" y="144150"/>
            <a:ext cx="2869907" cy="523220"/>
          </a:xfrm>
        </p:spPr>
        <p:txBody>
          <a:bodyPr>
            <a:noAutofit/>
          </a:bodyPr>
          <a:lstStyle/>
          <a:p>
            <a:r>
              <a:rPr lang="es-AR" sz="3200" b="1" dirty="0" err="1">
                <a:solidFill>
                  <a:srgbClr val="002060"/>
                </a:solidFill>
                <a:latin typeface="Century Gothic" panose="020B0502020202020204" pitchFamily="34" charset="0"/>
                <a:cs typeface="Arial"/>
                <a:sym typeface="Arial"/>
              </a:rPr>
              <a:t>Follow</a:t>
            </a:r>
            <a:r>
              <a:rPr lang="es-AR" sz="3200" b="1" dirty="0">
                <a:solidFill>
                  <a:srgbClr val="002060"/>
                </a:solidFill>
                <a:latin typeface="Century Gothic" panose="020B0502020202020204" pitchFamily="34" charset="0"/>
                <a:cs typeface="Arial"/>
                <a:sym typeface="Arial"/>
              </a:rPr>
              <a:t> up 2:</a:t>
            </a:r>
            <a:endParaRPr lang="en-GB" sz="3200" dirty="0"/>
          </a:p>
        </p:txBody>
      </p:sp>
      <p:pic>
        <p:nvPicPr>
          <p:cNvPr id="57" name="Picture 56" descr="Icon&#10;&#10;Description automatically generated">
            <a:extLst>
              <a:ext uri="{FF2B5EF4-FFF2-40B4-BE49-F238E27FC236}">
                <a16:creationId xmlns:a16="http://schemas.microsoft.com/office/drawing/2014/main" id="{6F3390C2-282E-4A5D-B36C-0C67D1E1876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52313" y="12477"/>
            <a:ext cx="1139687" cy="1143194"/>
          </a:xfrm>
          <a:prstGeom prst="rect">
            <a:avLst/>
          </a:prstGeom>
        </p:spPr>
      </p:pic>
      <p:pic>
        <p:nvPicPr>
          <p:cNvPr id="59" name="Picture 58" descr="Icon&#10;&#10;Description automatically generated">
            <a:extLst>
              <a:ext uri="{FF2B5EF4-FFF2-40B4-BE49-F238E27FC236}">
                <a16:creationId xmlns:a16="http://schemas.microsoft.com/office/drawing/2014/main" id="{79B074DA-E221-4C9C-BD98-CCF49F9AC0D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30305" y="77103"/>
            <a:ext cx="933659" cy="933659"/>
          </a:xfrm>
          <a:prstGeom prst="rect">
            <a:avLst/>
          </a:prstGeom>
        </p:spPr>
      </p:pic>
      <p:sp>
        <p:nvSpPr>
          <p:cNvPr id="61" name="Explosion: 8 Points 60">
            <a:extLst>
              <a:ext uri="{FF2B5EF4-FFF2-40B4-BE49-F238E27FC236}">
                <a16:creationId xmlns:a16="http://schemas.microsoft.com/office/drawing/2014/main" id="{DBB5087C-8672-445C-AF57-26E6573594D8}"/>
              </a:ext>
            </a:extLst>
          </p:cNvPr>
          <p:cNvSpPr/>
          <p:nvPr/>
        </p:nvSpPr>
        <p:spPr>
          <a:xfrm rot="20101036">
            <a:off x="11050892" y="160678"/>
            <a:ext cx="1051265" cy="846793"/>
          </a:xfrm>
          <a:prstGeom prst="irregularSeal1">
            <a:avLst/>
          </a:prstGeom>
          <a:solidFill>
            <a:schemeClr val="accent4">
              <a:lumMod val="20000"/>
              <a:lumOff val="80000"/>
            </a:schemeClr>
          </a:solidFill>
          <a:ln w="762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sym typeface="Arial"/>
            </a:endParaRPr>
          </a:p>
        </p:txBody>
      </p:sp>
      <p:sp>
        <p:nvSpPr>
          <p:cNvPr id="63" name="Explosion: 8 Points 62">
            <a:extLst>
              <a:ext uri="{FF2B5EF4-FFF2-40B4-BE49-F238E27FC236}">
                <a16:creationId xmlns:a16="http://schemas.microsoft.com/office/drawing/2014/main" id="{E22C56B5-C5AD-41A3-AB62-5305355F8937}"/>
              </a:ext>
            </a:extLst>
          </p:cNvPr>
          <p:cNvSpPr/>
          <p:nvPr/>
        </p:nvSpPr>
        <p:spPr>
          <a:xfrm rot="20101036">
            <a:off x="11055408" y="156605"/>
            <a:ext cx="1042233" cy="839518"/>
          </a:xfrm>
          <a:prstGeom prst="irregularSeal1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/>
              <a:sym typeface="Arial"/>
            </a:endParaRPr>
          </a:p>
        </p:txBody>
      </p:sp>
      <p:sp>
        <p:nvSpPr>
          <p:cNvPr id="111" name="TextBox 110">
            <a:extLst>
              <a:ext uri="{FF2B5EF4-FFF2-40B4-BE49-F238E27FC236}">
                <a16:creationId xmlns:a16="http://schemas.microsoft.com/office/drawing/2014/main" id="{488598E5-61C2-4E8B-A035-40447CCD50F5}"/>
              </a:ext>
            </a:extLst>
          </p:cNvPr>
          <p:cNvSpPr txBox="1"/>
          <p:nvPr/>
        </p:nvSpPr>
        <p:spPr>
          <a:xfrm rot="20326871">
            <a:off x="11015203" y="345714"/>
            <a:ext cx="112264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Eras Demi ITC" panose="020B0805030504020804" pitchFamily="34" charset="0"/>
                <a:cs typeface="Arial"/>
                <a:sym typeface="Arial"/>
              </a:rPr>
              <a:t>mots</a:t>
            </a:r>
          </a:p>
        </p:txBody>
      </p:sp>
      <p:sp>
        <p:nvSpPr>
          <p:cNvPr id="112" name="Title 2">
            <a:extLst>
              <a:ext uri="{FF2B5EF4-FFF2-40B4-BE49-F238E27FC236}">
                <a16:creationId xmlns:a16="http://schemas.microsoft.com/office/drawing/2014/main" id="{627B9556-8761-40E2-BF15-5EA6E75578B2}"/>
              </a:ext>
            </a:extLst>
          </p:cNvPr>
          <p:cNvSpPr txBox="1">
            <a:spLocks/>
          </p:cNvSpPr>
          <p:nvPr/>
        </p:nvSpPr>
        <p:spPr>
          <a:xfrm>
            <a:off x="10656562" y="1081382"/>
            <a:ext cx="1557451" cy="374973"/>
          </a:xfrm>
          <a:prstGeom prst="rect">
            <a:avLst/>
          </a:prstGeom>
          <a:solidFill>
            <a:srgbClr val="FF0066"/>
          </a:solidFill>
          <a:ln>
            <a:noFill/>
          </a:ln>
        </p:spPr>
        <p:txBody>
          <a:bodyPr spcFirstLastPara="1" wrap="square" lIns="91425" tIns="45700" rIns="91425" bIns="45700" anchor="ctr" anchorCtr="0">
            <a:normAutofit fontScale="85000" lnSpcReduction="10000"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en-GB" sz="2000" b="1" kern="0">
                <a:solidFill>
                  <a:schemeClr val="bg1"/>
                </a:solidFill>
                <a:latin typeface="Century Gothic" panose="020B0502020202020204" pitchFamily="34" charset="0"/>
              </a:rPr>
              <a:t>vocabulaire</a:t>
            </a:r>
            <a:endParaRPr lang="en-GB" sz="2000" b="1" kern="0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41" name="Google Shape;119;p1">
            <a:extLst>
              <a:ext uri="{FF2B5EF4-FFF2-40B4-BE49-F238E27FC236}">
                <a16:creationId xmlns:a16="http://schemas.microsoft.com/office/drawing/2014/main" id="{214FBBF3-246A-4FC2-8B7D-AC98424503A9}"/>
              </a:ext>
            </a:extLst>
          </p:cNvPr>
          <p:cNvSpPr/>
          <p:nvPr/>
        </p:nvSpPr>
        <p:spPr>
          <a:xfrm>
            <a:off x="123171" y="128500"/>
            <a:ext cx="521370" cy="478471"/>
          </a:xfrm>
          <a:prstGeom prst="roundRect">
            <a:avLst>
              <a:gd name="adj" fmla="val 16667"/>
            </a:avLst>
          </a:prstGeom>
          <a:solidFill>
            <a:srgbClr val="FADD2E"/>
          </a:solidFill>
          <a:ln w="12700" cap="flat" cmpd="sng">
            <a:solidFill>
              <a:srgbClr val="FADD2E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50AA3D31-C441-4FDC-A3DB-0C160BD80CF8}"/>
              </a:ext>
            </a:extLst>
          </p:cNvPr>
          <p:cNvGrpSpPr/>
          <p:nvPr/>
        </p:nvGrpSpPr>
        <p:grpSpPr>
          <a:xfrm>
            <a:off x="5079299" y="3137430"/>
            <a:ext cx="1980705" cy="1679627"/>
            <a:chOff x="5079299" y="3137430"/>
            <a:chExt cx="1980705" cy="1679627"/>
          </a:xfrm>
        </p:grpSpPr>
        <p:sp>
          <p:nvSpPr>
            <p:cNvPr id="2" name="TextBox 1">
              <a:extLst>
                <a:ext uri="{FF2B5EF4-FFF2-40B4-BE49-F238E27FC236}">
                  <a16:creationId xmlns:a16="http://schemas.microsoft.com/office/drawing/2014/main" id="{68FD1C74-75C3-461D-973C-EFE8118CB49A}"/>
                </a:ext>
              </a:extLst>
            </p:cNvPr>
            <p:cNvSpPr txBox="1"/>
            <p:nvPr/>
          </p:nvSpPr>
          <p:spPr>
            <a:xfrm>
              <a:off x="5079299" y="3862950"/>
              <a:ext cx="1980705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2800" dirty="0">
                  <a:solidFill>
                    <a:srgbClr val="002060"/>
                  </a:solidFill>
                  <a:latin typeface="Century Gothic" panose="020B0502020202020204" pitchFamily="34" charset="0"/>
                </a:rPr>
                <a:t>___ lit</a:t>
              </a:r>
              <a:br>
                <a:rPr lang="en-GB" sz="2800" dirty="0">
                  <a:solidFill>
                    <a:srgbClr val="002060"/>
                  </a:solidFill>
                  <a:latin typeface="Century Gothic" panose="020B0502020202020204" pitchFamily="34" charset="0"/>
                </a:rPr>
              </a:br>
              <a:r>
                <a:rPr lang="en-GB" sz="2800" dirty="0">
                  <a:solidFill>
                    <a:srgbClr val="002060"/>
                  </a:solidFill>
                  <a:latin typeface="Century Gothic" panose="020B0502020202020204" pitchFamily="34" charset="0"/>
                </a:rPr>
                <a:t>[a bed]</a:t>
              </a:r>
            </a:p>
          </p:txBody>
        </p:sp>
        <p:pic>
          <p:nvPicPr>
            <p:cNvPr id="42" name="Picture 41" descr="A picture containing text, clipart&#10;&#10;Description automatically generated">
              <a:extLst>
                <a:ext uri="{FF2B5EF4-FFF2-40B4-BE49-F238E27FC236}">
                  <a16:creationId xmlns:a16="http://schemas.microsoft.com/office/drawing/2014/main" id="{D7DBB435-A7DE-468C-AC44-0805109AE19D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5304469" y="3137430"/>
              <a:ext cx="1512906" cy="853374"/>
            </a:xfrm>
            <a:prstGeom prst="rect">
              <a:avLst/>
            </a:prstGeom>
          </p:spPr>
        </p:pic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0E1FAB7B-E01B-494A-8E14-8D613673A818}"/>
              </a:ext>
            </a:extLst>
          </p:cNvPr>
          <p:cNvGrpSpPr/>
          <p:nvPr/>
        </p:nvGrpSpPr>
        <p:grpSpPr>
          <a:xfrm>
            <a:off x="4636423" y="3293234"/>
            <a:ext cx="2617418" cy="1480416"/>
            <a:chOff x="1333599" y="742247"/>
            <a:chExt cx="2617418" cy="1480416"/>
          </a:xfrm>
        </p:grpSpPr>
        <p:sp>
          <p:nvSpPr>
            <p:cNvPr id="130" name="TextBox 129">
              <a:extLst>
                <a:ext uri="{FF2B5EF4-FFF2-40B4-BE49-F238E27FC236}">
                  <a16:creationId xmlns:a16="http://schemas.microsoft.com/office/drawing/2014/main" id="{DDCAB904-3D19-42C9-887C-179664A70237}"/>
                </a:ext>
              </a:extLst>
            </p:cNvPr>
            <p:cNvSpPr txBox="1"/>
            <p:nvPr/>
          </p:nvSpPr>
          <p:spPr>
            <a:xfrm>
              <a:off x="1333599" y="1268556"/>
              <a:ext cx="2617418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2800" dirty="0">
                  <a:solidFill>
                    <a:srgbClr val="002060"/>
                  </a:solidFill>
                  <a:latin typeface="Century Gothic" panose="020B0502020202020204" pitchFamily="34" charset="0"/>
                </a:rPr>
                <a:t>___ moto</a:t>
              </a:r>
              <a:br>
                <a:rPr lang="en-GB" sz="2800" dirty="0">
                  <a:solidFill>
                    <a:srgbClr val="002060"/>
                  </a:solidFill>
                  <a:latin typeface="Century Gothic" panose="020B0502020202020204" pitchFamily="34" charset="0"/>
                </a:rPr>
              </a:br>
              <a:r>
                <a:rPr lang="en-GB" sz="2800" dirty="0">
                  <a:solidFill>
                    <a:srgbClr val="002060"/>
                  </a:solidFill>
                  <a:latin typeface="Century Gothic" panose="020B0502020202020204" pitchFamily="34" charset="0"/>
                </a:rPr>
                <a:t>[a motorbike]</a:t>
              </a:r>
            </a:p>
          </p:txBody>
        </p:sp>
        <p:pic>
          <p:nvPicPr>
            <p:cNvPr id="44" name="Picture 43" descr="Logo&#10;&#10;Description automatically generated">
              <a:extLst>
                <a:ext uri="{FF2B5EF4-FFF2-40B4-BE49-F238E27FC236}">
                  <a16:creationId xmlns:a16="http://schemas.microsoft.com/office/drawing/2014/main" id="{7301F5FB-EC53-4C66-8592-2A4D237920A4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2254225" y="742247"/>
              <a:ext cx="868476" cy="706994"/>
            </a:xfrm>
            <a:prstGeom prst="rect">
              <a:avLst/>
            </a:prstGeom>
          </p:spPr>
        </p:pic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10897F09-C957-4C91-8416-CD45DF591427}"/>
              </a:ext>
            </a:extLst>
          </p:cNvPr>
          <p:cNvGrpSpPr/>
          <p:nvPr/>
        </p:nvGrpSpPr>
        <p:grpSpPr>
          <a:xfrm>
            <a:off x="4651676" y="3061580"/>
            <a:ext cx="2407933" cy="1729494"/>
            <a:chOff x="-1573888" y="528685"/>
            <a:chExt cx="2407933" cy="1729494"/>
          </a:xfrm>
        </p:grpSpPr>
        <p:sp>
          <p:nvSpPr>
            <p:cNvPr id="132" name="TextBox 131">
              <a:extLst>
                <a:ext uri="{FF2B5EF4-FFF2-40B4-BE49-F238E27FC236}">
                  <a16:creationId xmlns:a16="http://schemas.microsoft.com/office/drawing/2014/main" id="{5532D511-07F0-42A6-BAC4-7F3F2BD1EA6B}"/>
                </a:ext>
              </a:extLst>
            </p:cNvPr>
            <p:cNvSpPr txBox="1"/>
            <p:nvPr/>
          </p:nvSpPr>
          <p:spPr>
            <a:xfrm>
              <a:off x="-1573888" y="1304072"/>
              <a:ext cx="2407933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2800" dirty="0">
                  <a:solidFill>
                    <a:srgbClr val="002060"/>
                  </a:solidFill>
                  <a:latin typeface="Century Gothic" panose="020B0502020202020204" pitchFamily="34" charset="0"/>
                </a:rPr>
                <a:t>___ chaise</a:t>
              </a:r>
              <a:br>
                <a:rPr lang="en-GB" sz="2800" dirty="0">
                  <a:solidFill>
                    <a:srgbClr val="002060"/>
                  </a:solidFill>
                  <a:latin typeface="Century Gothic" panose="020B0502020202020204" pitchFamily="34" charset="0"/>
                </a:rPr>
              </a:br>
              <a:r>
                <a:rPr lang="en-GB" sz="2800" dirty="0">
                  <a:solidFill>
                    <a:srgbClr val="002060"/>
                  </a:solidFill>
                  <a:latin typeface="Century Gothic" panose="020B0502020202020204" pitchFamily="34" charset="0"/>
                </a:rPr>
                <a:t>[a chair]</a:t>
              </a:r>
            </a:p>
          </p:txBody>
        </p:sp>
        <p:pic>
          <p:nvPicPr>
            <p:cNvPr id="46" name="Picture 45" descr="A picture containing text, furniture, seat, stool&#10;&#10;Description automatically generated">
              <a:extLst>
                <a:ext uri="{FF2B5EF4-FFF2-40B4-BE49-F238E27FC236}">
                  <a16:creationId xmlns:a16="http://schemas.microsoft.com/office/drawing/2014/main" id="{9BEFE23C-1E0C-4AB3-8444-DFEBEC5EA822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-649805" y="528685"/>
              <a:ext cx="719713" cy="990151"/>
            </a:xfrm>
            <a:prstGeom prst="rect">
              <a:avLst/>
            </a:prstGeom>
          </p:spPr>
        </p:pic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C942FF49-15B7-4543-A9DE-73C0D04DCC45}"/>
              </a:ext>
            </a:extLst>
          </p:cNvPr>
          <p:cNvGrpSpPr/>
          <p:nvPr/>
        </p:nvGrpSpPr>
        <p:grpSpPr>
          <a:xfrm>
            <a:off x="4025475" y="3128160"/>
            <a:ext cx="3894355" cy="1647380"/>
            <a:chOff x="3975040" y="814753"/>
            <a:chExt cx="3894355" cy="1647380"/>
          </a:xfrm>
        </p:grpSpPr>
        <p:sp>
          <p:nvSpPr>
            <p:cNvPr id="128" name="TextBox 127">
              <a:extLst>
                <a:ext uri="{FF2B5EF4-FFF2-40B4-BE49-F238E27FC236}">
                  <a16:creationId xmlns:a16="http://schemas.microsoft.com/office/drawing/2014/main" id="{100AAC5A-F499-444A-AC4A-99E4862DD7C7}"/>
                </a:ext>
              </a:extLst>
            </p:cNvPr>
            <p:cNvSpPr txBox="1"/>
            <p:nvPr/>
          </p:nvSpPr>
          <p:spPr>
            <a:xfrm>
              <a:off x="3975040" y="1508026"/>
              <a:ext cx="3894355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2800" dirty="0">
                  <a:solidFill>
                    <a:srgbClr val="002060"/>
                  </a:solidFill>
                  <a:latin typeface="Century Gothic" panose="020B0502020202020204" pitchFamily="34" charset="0"/>
                </a:rPr>
                <a:t>___ chambre</a:t>
              </a:r>
              <a:br>
                <a:rPr lang="en-GB" sz="2800" dirty="0">
                  <a:solidFill>
                    <a:srgbClr val="002060"/>
                  </a:solidFill>
                  <a:latin typeface="Century Gothic" panose="020B0502020202020204" pitchFamily="34" charset="0"/>
                </a:rPr>
              </a:br>
              <a:r>
                <a:rPr lang="en-GB" sz="2800" dirty="0">
                  <a:solidFill>
                    <a:srgbClr val="002060"/>
                  </a:solidFill>
                  <a:latin typeface="Century Gothic" panose="020B0502020202020204" pitchFamily="34" charset="0"/>
                </a:rPr>
                <a:t>[a bedroom]</a:t>
              </a:r>
            </a:p>
          </p:txBody>
        </p:sp>
        <p:pic>
          <p:nvPicPr>
            <p:cNvPr id="48" name="Picture 47" descr="A picture containing text&#10;&#10;Description automatically generated">
              <a:extLst>
                <a:ext uri="{FF2B5EF4-FFF2-40B4-BE49-F238E27FC236}">
                  <a16:creationId xmlns:a16="http://schemas.microsoft.com/office/drawing/2014/main" id="{35D1388A-ED4E-4B29-9250-A1E8C77B08C1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5315845" y="814753"/>
              <a:ext cx="1405751" cy="798167"/>
            </a:xfrm>
            <a:prstGeom prst="rect">
              <a:avLst/>
            </a:prstGeom>
          </p:spPr>
        </p:pic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5855EA43-32BE-4ADD-9370-2C62BAA0C8AD}"/>
              </a:ext>
            </a:extLst>
          </p:cNvPr>
          <p:cNvGrpSpPr/>
          <p:nvPr/>
        </p:nvGrpSpPr>
        <p:grpSpPr>
          <a:xfrm>
            <a:off x="4380030" y="3119054"/>
            <a:ext cx="2991577" cy="1509136"/>
            <a:chOff x="7149099" y="313201"/>
            <a:chExt cx="2991577" cy="1509136"/>
          </a:xfrm>
        </p:grpSpPr>
        <p:sp>
          <p:nvSpPr>
            <p:cNvPr id="121" name="TextBox 120">
              <a:extLst>
                <a:ext uri="{FF2B5EF4-FFF2-40B4-BE49-F238E27FC236}">
                  <a16:creationId xmlns:a16="http://schemas.microsoft.com/office/drawing/2014/main" id="{7F32F119-F781-4D79-86C3-D974B7CBDA11}"/>
                </a:ext>
              </a:extLst>
            </p:cNvPr>
            <p:cNvSpPr txBox="1"/>
            <p:nvPr/>
          </p:nvSpPr>
          <p:spPr>
            <a:xfrm>
              <a:off x="7149099" y="868230"/>
              <a:ext cx="2991577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2800" dirty="0">
                  <a:solidFill>
                    <a:srgbClr val="002060"/>
                  </a:solidFill>
                  <a:latin typeface="Century Gothic" panose="020B0502020202020204" pitchFamily="34" charset="0"/>
                </a:rPr>
                <a:t>___ bureau</a:t>
              </a:r>
              <a:br>
                <a:rPr lang="en-GB" sz="2800" dirty="0">
                  <a:solidFill>
                    <a:srgbClr val="002060"/>
                  </a:solidFill>
                  <a:latin typeface="Century Gothic" panose="020B0502020202020204" pitchFamily="34" charset="0"/>
                </a:rPr>
              </a:br>
              <a:r>
                <a:rPr lang="en-GB" sz="2800" dirty="0">
                  <a:solidFill>
                    <a:srgbClr val="002060"/>
                  </a:solidFill>
                  <a:latin typeface="Century Gothic" panose="020B0502020202020204" pitchFamily="34" charset="0"/>
                </a:rPr>
                <a:t>[a desk]</a:t>
              </a:r>
            </a:p>
          </p:txBody>
        </p:sp>
        <p:pic>
          <p:nvPicPr>
            <p:cNvPr id="51" name="Picture 50" descr="A picture containing text, furniture, table&#10;&#10;Description automatically generated">
              <a:extLst>
                <a:ext uri="{FF2B5EF4-FFF2-40B4-BE49-F238E27FC236}">
                  <a16:creationId xmlns:a16="http://schemas.microsoft.com/office/drawing/2014/main" id="{AC4A6900-4B14-4A8C-BD9C-5F26E48881FA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8181025" y="313201"/>
              <a:ext cx="1099561" cy="798163"/>
            </a:xfrm>
            <a:prstGeom prst="rect">
              <a:avLst/>
            </a:prstGeom>
          </p:spPr>
        </p:pic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1BB6F9A6-17E9-40F7-9822-6AFD3FA19DF1}"/>
              </a:ext>
            </a:extLst>
          </p:cNvPr>
          <p:cNvGrpSpPr/>
          <p:nvPr/>
        </p:nvGrpSpPr>
        <p:grpSpPr>
          <a:xfrm>
            <a:off x="4652071" y="3202774"/>
            <a:ext cx="2407933" cy="1498152"/>
            <a:chOff x="6060922" y="5160050"/>
            <a:chExt cx="2407933" cy="1498152"/>
          </a:xfrm>
        </p:grpSpPr>
        <p:sp>
          <p:nvSpPr>
            <p:cNvPr id="122" name="TextBox 121">
              <a:extLst>
                <a:ext uri="{FF2B5EF4-FFF2-40B4-BE49-F238E27FC236}">
                  <a16:creationId xmlns:a16="http://schemas.microsoft.com/office/drawing/2014/main" id="{C3C2B744-6525-495D-B166-8A617D345D5B}"/>
                </a:ext>
              </a:extLst>
            </p:cNvPr>
            <p:cNvSpPr txBox="1"/>
            <p:nvPr/>
          </p:nvSpPr>
          <p:spPr>
            <a:xfrm>
              <a:off x="6060922" y="5704095"/>
              <a:ext cx="2407933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2800" dirty="0">
                  <a:solidFill>
                    <a:srgbClr val="002060"/>
                  </a:solidFill>
                  <a:latin typeface="Century Gothic" panose="020B0502020202020204" pitchFamily="34" charset="0"/>
                </a:rPr>
                <a:t>___ affiche</a:t>
              </a:r>
              <a:br>
                <a:rPr lang="en-GB" sz="2800" dirty="0">
                  <a:solidFill>
                    <a:srgbClr val="002060"/>
                  </a:solidFill>
                  <a:latin typeface="Century Gothic" panose="020B0502020202020204" pitchFamily="34" charset="0"/>
                </a:rPr>
              </a:br>
              <a:r>
                <a:rPr lang="en-GB" sz="2800" dirty="0">
                  <a:solidFill>
                    <a:srgbClr val="002060"/>
                  </a:solidFill>
                  <a:latin typeface="Century Gothic" panose="020B0502020202020204" pitchFamily="34" charset="0"/>
                </a:rPr>
                <a:t>[a poster]</a:t>
              </a:r>
            </a:p>
          </p:txBody>
        </p:sp>
        <p:grpSp>
          <p:nvGrpSpPr>
            <p:cNvPr id="18" name="Group 17">
              <a:extLst>
                <a:ext uri="{FF2B5EF4-FFF2-40B4-BE49-F238E27FC236}">
                  <a16:creationId xmlns:a16="http://schemas.microsoft.com/office/drawing/2014/main" id="{9A0B7C1F-2BE3-473D-A832-C5CFE4A4B46D}"/>
                </a:ext>
              </a:extLst>
            </p:cNvPr>
            <p:cNvGrpSpPr/>
            <p:nvPr/>
          </p:nvGrpSpPr>
          <p:grpSpPr>
            <a:xfrm>
              <a:off x="6650891" y="5160050"/>
              <a:ext cx="1460944" cy="680560"/>
              <a:chOff x="6650891" y="5160050"/>
              <a:chExt cx="1460944" cy="680560"/>
            </a:xfrm>
          </p:grpSpPr>
          <p:pic>
            <p:nvPicPr>
              <p:cNvPr id="53" name="Picture 52">
                <a:extLst>
                  <a:ext uri="{FF2B5EF4-FFF2-40B4-BE49-F238E27FC236}">
                    <a16:creationId xmlns:a16="http://schemas.microsoft.com/office/drawing/2014/main" id="{19AF4014-72D0-4491-AB7B-6CB25403CDC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/>
              <a:stretch>
                <a:fillRect/>
              </a:stretch>
            </p:blipFill>
            <p:spPr>
              <a:xfrm rot="20840927">
                <a:off x="6650891" y="5183473"/>
                <a:ext cx="487500" cy="649999"/>
              </a:xfrm>
              <a:prstGeom prst="rect">
                <a:avLst/>
              </a:prstGeom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</p:pic>
          <p:pic>
            <p:nvPicPr>
              <p:cNvPr id="54" name="Picture 53" descr="A picture containing circle&#10;&#10;Description automatically generated">
                <a:extLst>
                  <a:ext uri="{FF2B5EF4-FFF2-40B4-BE49-F238E27FC236}">
                    <a16:creationId xmlns:a16="http://schemas.microsoft.com/office/drawing/2014/main" id="{500A697C-240C-4D75-83EE-36FEAE9FED6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1"/>
              <a:stretch>
                <a:fillRect/>
              </a:stretch>
            </p:blipFill>
            <p:spPr>
              <a:xfrm rot="647008">
                <a:off x="7644768" y="5236114"/>
                <a:ext cx="467067" cy="604496"/>
              </a:xfrm>
              <a:prstGeom prst="rect">
                <a:avLst/>
              </a:prstGeom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</p:pic>
          <p:pic>
            <p:nvPicPr>
              <p:cNvPr id="55" name="Picture 54" descr="Text&#10;&#10;Description automatically generated">
                <a:extLst>
                  <a:ext uri="{FF2B5EF4-FFF2-40B4-BE49-F238E27FC236}">
                    <a16:creationId xmlns:a16="http://schemas.microsoft.com/office/drawing/2014/main" id="{BA712A36-E2A0-4FBB-B188-C6BE1D47FBF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7060004" y="5160050"/>
                <a:ext cx="609692" cy="609692"/>
              </a:xfrm>
              <a:prstGeom prst="rect">
                <a:avLst/>
              </a:prstGeom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</p:pic>
        </p:grpSp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id="{B7821E6D-5D8A-4FAE-B721-3EC7C2696672}"/>
              </a:ext>
            </a:extLst>
          </p:cNvPr>
          <p:cNvGrpSpPr/>
          <p:nvPr/>
        </p:nvGrpSpPr>
        <p:grpSpPr>
          <a:xfrm>
            <a:off x="4741166" y="3026715"/>
            <a:ext cx="2407933" cy="1650398"/>
            <a:chOff x="3073309" y="4913216"/>
            <a:chExt cx="2407933" cy="1650398"/>
          </a:xfrm>
        </p:grpSpPr>
        <p:sp>
          <p:nvSpPr>
            <p:cNvPr id="124" name="TextBox 123">
              <a:extLst>
                <a:ext uri="{FF2B5EF4-FFF2-40B4-BE49-F238E27FC236}">
                  <a16:creationId xmlns:a16="http://schemas.microsoft.com/office/drawing/2014/main" id="{832A4D23-D5EE-49B3-A3D7-A6DE31E6C43F}"/>
                </a:ext>
              </a:extLst>
            </p:cNvPr>
            <p:cNvSpPr txBox="1"/>
            <p:nvPr/>
          </p:nvSpPr>
          <p:spPr>
            <a:xfrm>
              <a:off x="3073309" y="5609507"/>
              <a:ext cx="2407933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2800" dirty="0">
                  <a:solidFill>
                    <a:srgbClr val="002060"/>
                  </a:solidFill>
                  <a:latin typeface="Century Gothic" panose="020B0502020202020204" pitchFamily="34" charset="0"/>
                </a:rPr>
                <a:t>___ cheval</a:t>
              </a:r>
              <a:br>
                <a:rPr lang="en-GB" sz="2800" dirty="0">
                  <a:solidFill>
                    <a:srgbClr val="002060"/>
                  </a:solidFill>
                  <a:latin typeface="Century Gothic" panose="020B0502020202020204" pitchFamily="34" charset="0"/>
                </a:rPr>
              </a:br>
              <a:r>
                <a:rPr lang="en-GB" sz="2800" dirty="0">
                  <a:solidFill>
                    <a:srgbClr val="002060"/>
                  </a:solidFill>
                  <a:latin typeface="Century Gothic" panose="020B0502020202020204" pitchFamily="34" charset="0"/>
                </a:rPr>
                <a:t>[a horse]</a:t>
              </a:r>
            </a:p>
          </p:txBody>
        </p:sp>
        <p:pic>
          <p:nvPicPr>
            <p:cNvPr id="58" name="Picture 57">
              <a:extLst>
                <a:ext uri="{FF2B5EF4-FFF2-40B4-BE49-F238E27FC236}">
                  <a16:creationId xmlns:a16="http://schemas.microsoft.com/office/drawing/2014/main" id="{3E8733A5-0AB6-4690-915E-E7FAD0AEB3CB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/>
            <a:stretch>
              <a:fillRect/>
            </a:stretch>
          </p:blipFill>
          <p:spPr>
            <a:xfrm>
              <a:off x="3861536" y="4913216"/>
              <a:ext cx="1093544" cy="840662"/>
            </a:xfrm>
            <a:prstGeom prst="rect">
              <a:avLst/>
            </a:prstGeom>
          </p:spPr>
        </p:pic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3D411A2A-1637-4569-A963-29231BF10E2A}"/>
              </a:ext>
            </a:extLst>
          </p:cNvPr>
          <p:cNvGrpSpPr/>
          <p:nvPr/>
        </p:nvGrpSpPr>
        <p:grpSpPr>
          <a:xfrm>
            <a:off x="4752032" y="2867864"/>
            <a:ext cx="2407933" cy="1796760"/>
            <a:chOff x="-1636529" y="4608203"/>
            <a:chExt cx="2407933" cy="1796760"/>
          </a:xfrm>
        </p:grpSpPr>
        <p:sp>
          <p:nvSpPr>
            <p:cNvPr id="126" name="TextBox 125">
              <a:extLst>
                <a:ext uri="{FF2B5EF4-FFF2-40B4-BE49-F238E27FC236}">
                  <a16:creationId xmlns:a16="http://schemas.microsoft.com/office/drawing/2014/main" id="{1A66C2E3-CC0D-4864-8C15-414B588D3245}"/>
                </a:ext>
              </a:extLst>
            </p:cNvPr>
            <p:cNvSpPr txBox="1"/>
            <p:nvPr/>
          </p:nvSpPr>
          <p:spPr>
            <a:xfrm>
              <a:off x="-1636529" y="5450856"/>
              <a:ext cx="2407933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2800" dirty="0">
                  <a:solidFill>
                    <a:srgbClr val="002060"/>
                  </a:solidFill>
                  <a:latin typeface="Century Gothic" panose="020B0502020202020204" pitchFamily="34" charset="0"/>
                </a:rPr>
                <a:t>___ idée</a:t>
              </a:r>
              <a:br>
                <a:rPr lang="en-GB" sz="2800" dirty="0">
                  <a:solidFill>
                    <a:srgbClr val="002060"/>
                  </a:solidFill>
                  <a:latin typeface="Century Gothic" panose="020B0502020202020204" pitchFamily="34" charset="0"/>
                </a:rPr>
              </a:br>
              <a:r>
                <a:rPr lang="en-GB" sz="2800" dirty="0">
                  <a:solidFill>
                    <a:srgbClr val="002060"/>
                  </a:solidFill>
                  <a:latin typeface="Century Gothic" panose="020B0502020202020204" pitchFamily="34" charset="0"/>
                </a:rPr>
                <a:t>[an idea]</a:t>
              </a:r>
            </a:p>
          </p:txBody>
        </p:sp>
        <p:pic>
          <p:nvPicPr>
            <p:cNvPr id="60" name="Picture 59" descr="Logo&#10;&#10;Description automatically generated with low confidence">
              <a:extLst>
                <a:ext uri="{FF2B5EF4-FFF2-40B4-BE49-F238E27FC236}">
                  <a16:creationId xmlns:a16="http://schemas.microsoft.com/office/drawing/2014/main" id="{48C10928-E695-4B5E-BC18-EC58299A5CD9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/>
            <a:stretch>
              <a:fillRect/>
            </a:stretch>
          </p:blipFill>
          <p:spPr>
            <a:xfrm>
              <a:off x="-797418" y="4608203"/>
              <a:ext cx="763021" cy="930159"/>
            </a:xfrm>
            <a:prstGeom prst="rect">
              <a:avLst/>
            </a:prstGeom>
          </p:spPr>
        </p:pic>
      </p:grpSp>
      <p:grpSp>
        <p:nvGrpSpPr>
          <p:cNvPr id="113" name="Group 112">
            <a:extLst>
              <a:ext uri="{FF2B5EF4-FFF2-40B4-BE49-F238E27FC236}">
                <a16:creationId xmlns:a16="http://schemas.microsoft.com/office/drawing/2014/main" id="{A53485D5-C3B3-488A-AB31-AF7C202A89AB}"/>
              </a:ext>
            </a:extLst>
          </p:cNvPr>
          <p:cNvGrpSpPr/>
          <p:nvPr/>
        </p:nvGrpSpPr>
        <p:grpSpPr>
          <a:xfrm>
            <a:off x="-10753" y="1911997"/>
            <a:ext cx="3894355" cy="4446426"/>
            <a:chOff x="-24821" y="1911997"/>
            <a:chExt cx="3894355" cy="4446426"/>
          </a:xfrm>
        </p:grpSpPr>
        <p:pic>
          <p:nvPicPr>
            <p:cNvPr id="114" name="Picture 113">
              <a:extLst>
                <a:ext uri="{FF2B5EF4-FFF2-40B4-BE49-F238E27FC236}">
                  <a16:creationId xmlns:a16="http://schemas.microsoft.com/office/drawing/2014/main" id="{2220295F-E710-4021-804C-BE10DFC3E542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24821" y="1911997"/>
              <a:ext cx="3894355" cy="4446426"/>
            </a:xfrm>
            <a:prstGeom prst="rect">
              <a:avLst/>
            </a:prstGeom>
          </p:spPr>
        </p:pic>
        <p:sp>
          <p:nvSpPr>
            <p:cNvPr id="115" name="Rectangle 114">
              <a:extLst>
                <a:ext uri="{FF2B5EF4-FFF2-40B4-BE49-F238E27FC236}">
                  <a16:creationId xmlns:a16="http://schemas.microsoft.com/office/drawing/2014/main" id="{24A2A7BE-FFC9-43EB-A3BA-DD2A5DD4B56C}"/>
                </a:ext>
              </a:extLst>
            </p:cNvPr>
            <p:cNvSpPr/>
            <p:nvPr/>
          </p:nvSpPr>
          <p:spPr>
            <a:xfrm>
              <a:off x="287469" y="3351686"/>
              <a:ext cx="1883849" cy="1200329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7200" b="1" i="0" u="none" strike="noStrike" kern="1200" cap="none" spc="0" normalizeH="0" baseline="0" noProof="0" dirty="0">
                  <a:ln w="6600">
                    <a:solidFill>
                      <a:srgbClr val="ED7D31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dist="38100" dir="2700000" algn="tl" rotWithShape="0">
                      <a:srgbClr val="ED7D31"/>
                    </a:outerShdw>
                  </a:effectLst>
                  <a:uLnTx/>
                  <a:uFillTx/>
                  <a:latin typeface="Century Gothic" panose="020B0502020202020204" pitchFamily="34" charset="0"/>
                  <a:ea typeface="+mn-ea"/>
                  <a:cs typeface="+mn-cs"/>
                </a:rPr>
                <a:t>[un]</a:t>
              </a:r>
            </a:p>
          </p:txBody>
        </p:sp>
      </p:grpSp>
      <p:grpSp>
        <p:nvGrpSpPr>
          <p:cNvPr id="116" name="Group 115">
            <a:extLst>
              <a:ext uri="{FF2B5EF4-FFF2-40B4-BE49-F238E27FC236}">
                <a16:creationId xmlns:a16="http://schemas.microsoft.com/office/drawing/2014/main" id="{602CCE5E-F292-4A0A-B992-2AB352B34372}"/>
              </a:ext>
            </a:extLst>
          </p:cNvPr>
          <p:cNvGrpSpPr/>
          <p:nvPr/>
        </p:nvGrpSpPr>
        <p:grpSpPr>
          <a:xfrm>
            <a:off x="8346381" y="1911997"/>
            <a:ext cx="4026717" cy="4492395"/>
            <a:chOff x="8346381" y="1911997"/>
            <a:chExt cx="4026717" cy="4492395"/>
          </a:xfrm>
        </p:grpSpPr>
        <p:pic>
          <p:nvPicPr>
            <p:cNvPr id="117" name="Picture 116">
              <a:extLst>
                <a:ext uri="{FF2B5EF4-FFF2-40B4-BE49-F238E27FC236}">
                  <a16:creationId xmlns:a16="http://schemas.microsoft.com/office/drawing/2014/main" id="{8BF15542-1F0A-4BDA-BA58-EEC638FA0903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8346381" y="1911997"/>
              <a:ext cx="3894355" cy="4492395"/>
            </a:xfrm>
            <a:prstGeom prst="rect">
              <a:avLst/>
            </a:prstGeom>
          </p:spPr>
        </p:pic>
        <p:sp>
          <p:nvSpPr>
            <p:cNvPr id="118" name="Rectangle 117">
              <a:extLst>
                <a:ext uri="{FF2B5EF4-FFF2-40B4-BE49-F238E27FC236}">
                  <a16:creationId xmlns:a16="http://schemas.microsoft.com/office/drawing/2014/main" id="{A0107595-50D7-485E-9134-D0B6393BFC37}"/>
                </a:ext>
              </a:extLst>
            </p:cNvPr>
            <p:cNvSpPr/>
            <p:nvPr/>
          </p:nvSpPr>
          <p:spPr>
            <a:xfrm>
              <a:off x="9880108" y="3351686"/>
              <a:ext cx="2492990" cy="1200329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7200" b="1" i="0" u="none" strike="noStrike" kern="1200" cap="none" spc="0" normalizeH="0" baseline="0" noProof="0" dirty="0">
                  <a:ln w="6600">
                    <a:solidFill>
                      <a:srgbClr val="ED7D31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dist="38100" dir="2700000" algn="tl" rotWithShape="0">
                      <a:srgbClr val="ED7D31"/>
                    </a:outerShdw>
                  </a:effectLst>
                  <a:uLnTx/>
                  <a:uFillTx/>
                  <a:latin typeface="Century Gothic" panose="020B0502020202020204" pitchFamily="34" charset="0"/>
                  <a:ea typeface="+mn-ea"/>
                  <a:cs typeface="+mn-cs"/>
                </a:rPr>
                <a:t>[</a:t>
              </a:r>
              <a:r>
                <a:rPr kumimoji="0" lang="en-US" sz="7200" b="1" i="0" u="none" strike="noStrike" kern="1200" cap="none" spc="0" normalizeH="0" baseline="0" noProof="0" dirty="0" err="1">
                  <a:ln w="6600">
                    <a:solidFill>
                      <a:srgbClr val="ED7D31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dist="38100" dir="2700000" algn="tl" rotWithShape="0">
                      <a:srgbClr val="ED7D31"/>
                    </a:outerShdw>
                  </a:effectLst>
                  <a:uLnTx/>
                  <a:uFillTx/>
                  <a:latin typeface="Century Gothic" panose="020B0502020202020204" pitchFamily="34" charset="0"/>
                  <a:ea typeface="+mn-ea"/>
                  <a:cs typeface="+mn-cs"/>
                </a:rPr>
                <a:t>une</a:t>
              </a:r>
              <a:r>
                <a:rPr kumimoji="0" lang="en-US" sz="7200" b="1" i="0" u="none" strike="noStrike" kern="1200" cap="none" spc="0" normalizeH="0" baseline="0" noProof="0" dirty="0">
                  <a:ln w="6600">
                    <a:solidFill>
                      <a:srgbClr val="ED7D31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dist="38100" dir="2700000" algn="tl" rotWithShape="0">
                      <a:srgbClr val="ED7D31"/>
                    </a:outerShdw>
                  </a:effectLst>
                  <a:uLnTx/>
                  <a:uFillTx/>
                  <a:latin typeface="Century Gothic" panose="020B0502020202020204" pitchFamily="34" charset="0"/>
                  <a:ea typeface="+mn-ea"/>
                  <a:cs typeface="+mn-cs"/>
                </a:rPr>
                <a:t>]</a:t>
              </a:r>
            </a:p>
          </p:txBody>
        </p:sp>
      </p:grpSp>
      <p:pic>
        <p:nvPicPr>
          <p:cNvPr id="65" name="Graphic 64" descr="Teacher">
            <a:extLst>
              <a:ext uri="{FF2B5EF4-FFF2-40B4-BE49-F238E27FC236}">
                <a16:creationId xmlns:a16="http://schemas.microsoft.com/office/drawing/2014/main" id="{0795B17C-3083-4D8C-9D0C-BF06B2ADEACF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7"/>
              </a:ext>
            </a:extLst>
          </a:blip>
          <a:stretch>
            <a:fillRect/>
          </a:stretch>
        </p:blipFill>
        <p:spPr>
          <a:xfrm>
            <a:off x="3035432" y="-58002"/>
            <a:ext cx="914400" cy="914400"/>
          </a:xfrm>
          <a:prstGeom prst="rect">
            <a:avLst/>
          </a:prstGeom>
        </p:spPr>
      </p:pic>
      <p:sp>
        <p:nvSpPr>
          <p:cNvPr id="66" name="Speech Bubble: Rectangle with Corners Rounded 65">
            <a:extLst>
              <a:ext uri="{FF2B5EF4-FFF2-40B4-BE49-F238E27FC236}">
                <a16:creationId xmlns:a16="http://schemas.microsoft.com/office/drawing/2014/main" id="{D72A5B3B-4B3B-4646-9C5A-047E46B00816}"/>
              </a:ext>
            </a:extLst>
          </p:cNvPr>
          <p:cNvSpPr/>
          <p:nvPr/>
        </p:nvSpPr>
        <p:spPr>
          <a:xfrm>
            <a:off x="4148071" y="123148"/>
            <a:ext cx="3913004" cy="547644"/>
          </a:xfrm>
          <a:prstGeom prst="wedgeRoundRectCallout">
            <a:avLst>
              <a:gd name="adj1" fmla="val -64204"/>
              <a:gd name="adj2" fmla="val -10039"/>
              <a:gd name="adj3" fmla="val 16667"/>
            </a:avLst>
          </a:prstGeom>
          <a:solidFill>
            <a:schemeClr val="bg1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</a:rPr>
              <a:t>. </a:t>
            </a: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</a:endParaRPr>
          </a:p>
        </p:txBody>
      </p:sp>
      <p:sp>
        <p:nvSpPr>
          <p:cNvPr id="67" name="CustomShape 7">
            <a:extLst>
              <a:ext uri="{FF2B5EF4-FFF2-40B4-BE49-F238E27FC236}">
                <a16:creationId xmlns:a16="http://schemas.microsoft.com/office/drawing/2014/main" id="{0FF90237-9BFD-4DED-8ED1-728138223898}"/>
              </a:ext>
            </a:extLst>
          </p:cNvPr>
          <p:cNvSpPr/>
          <p:nvPr/>
        </p:nvSpPr>
        <p:spPr>
          <a:xfrm>
            <a:off x="4116307" y="161861"/>
            <a:ext cx="3976531" cy="455341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1" i="0" u="none" strike="noStrike" kern="1200" cap="none" spc="-1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Century Gothic"/>
              </a:rPr>
              <a:t>C’est</a:t>
            </a:r>
            <a:r>
              <a:rPr kumimoji="0" lang="en-GB" sz="2800" b="1" i="0" u="none" strike="noStrike" kern="1200" cap="none" spc="-1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Century Gothic"/>
              </a:rPr>
              <a:t> </a:t>
            </a:r>
            <a:r>
              <a:rPr kumimoji="0" lang="en-GB" sz="2800" b="1" i="0" u="sng" strike="noStrike" kern="1200" cap="none" spc="-1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Century Gothic"/>
              </a:rPr>
              <a:t>un</a:t>
            </a:r>
            <a:r>
              <a:rPr kumimoji="0" lang="en-GB" sz="2800" b="1" i="0" u="none" strike="noStrike" kern="1200" cap="none" spc="-1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Century Gothic"/>
              </a:rPr>
              <a:t> </a:t>
            </a:r>
            <a:r>
              <a:rPr kumimoji="0" lang="en-GB" sz="2800" b="1" i="0" u="none" strike="noStrike" kern="1200" cap="none" spc="-1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Century Gothic"/>
              </a:rPr>
              <a:t>ou</a:t>
            </a:r>
            <a:r>
              <a:rPr kumimoji="0" lang="en-GB" sz="2800" b="1" i="0" u="none" strike="noStrike" kern="1200" cap="none" spc="-1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Century Gothic"/>
              </a:rPr>
              <a:t> </a:t>
            </a:r>
            <a:r>
              <a:rPr kumimoji="0" lang="en-GB" sz="2800" b="1" i="0" u="sng" strike="noStrike" kern="1200" cap="none" spc="-1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Century Gothic"/>
              </a:rPr>
              <a:t>une</a:t>
            </a:r>
            <a:r>
              <a:rPr lang="en-GB" sz="2800" b="1" spc="-1" dirty="0">
                <a:solidFill>
                  <a:srgbClr val="002060"/>
                </a:solidFill>
                <a:latin typeface="Century Gothic" panose="020B0502020202020204" pitchFamily="34" charset="0"/>
                <a:ea typeface="Century Gothic"/>
              </a:rPr>
              <a:t> ?</a:t>
            </a:r>
            <a:endParaRPr kumimoji="0" lang="en-GB" sz="2800" b="0" i="0" strike="noStrike" kern="1200" cap="none" spc="-1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431050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54167E-6 -1.11111E-6 L -0.62683 -0.02361 " pathEditMode="relative" rAng="0" ptsTypes="AA">
                                      <p:cBhvr>
                                        <p:cTn id="13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1341" y="-118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7 -4.07407E-6 L -0.60078 -0.02754 " pathEditMode="relative" rAng="0" ptsTypes="AA">
                                      <p:cBhvr>
                                        <p:cTn id="24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0039" y="-138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2.59259E-6 L 0.65534 0.00092 " pathEditMode="relative" rAng="0" ptsTypes="AA">
                                      <p:cBhvr>
                                        <p:cTn id="35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2760" y="4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45833E-6 -4.07407E-6 L 0.65768 0.03774 " pathEditMode="relative" rAng="0" ptsTypes="AA">
                                      <p:cBhvr>
                                        <p:cTn id="46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2878" y="187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75E-6 2.59259E-6 L 0.70495 0.01875 " pathEditMode="relative" rAng="0" ptsTypes="AA">
                                      <p:cBhvr>
                                        <p:cTn id="57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5247" y="92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04167E-6 -4.81481E-6 L -0.64114 0.02246 " pathEditMode="relative" rAng="0" ptsTypes="AA">
                                      <p:cBhvr>
                                        <p:cTn id="68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2057" y="111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7 -2.96296E-6 L 0.68737 0.02338 " pathEditMode="relative" rAng="0" ptsTypes="AA">
                                      <p:cBhvr>
                                        <p:cTn id="79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4362" y="115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-3.7037E-6 L 0.72903 0.03889 " pathEditMode="relative" rAng="0" ptsTypes="AA">
                                      <p:cBhvr>
                                        <p:cTn id="90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6445" y="194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7E031832-ABD9-475E-93D8-98F704ADE5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2725" y="144150"/>
            <a:ext cx="2869907" cy="523220"/>
          </a:xfrm>
        </p:spPr>
        <p:txBody>
          <a:bodyPr>
            <a:noAutofit/>
          </a:bodyPr>
          <a:lstStyle/>
          <a:p>
            <a:r>
              <a:rPr lang="es-AR" sz="3200" b="1" dirty="0" err="1">
                <a:solidFill>
                  <a:srgbClr val="002060"/>
                </a:solidFill>
                <a:latin typeface="Century Gothic" panose="020B0502020202020204" pitchFamily="34" charset="0"/>
                <a:cs typeface="Arial"/>
                <a:sym typeface="Arial"/>
              </a:rPr>
              <a:t>Follow</a:t>
            </a:r>
            <a:r>
              <a:rPr lang="es-AR" sz="3200" b="1" dirty="0">
                <a:solidFill>
                  <a:srgbClr val="002060"/>
                </a:solidFill>
                <a:latin typeface="Century Gothic" panose="020B0502020202020204" pitchFamily="34" charset="0"/>
                <a:cs typeface="Arial"/>
                <a:sym typeface="Arial"/>
              </a:rPr>
              <a:t> up 3:</a:t>
            </a:r>
            <a:endParaRPr lang="en-GB" sz="3200" dirty="0"/>
          </a:p>
        </p:txBody>
      </p:sp>
      <p:sp>
        <p:nvSpPr>
          <p:cNvPr id="12" name="CustomShape 3">
            <a:extLst>
              <a:ext uri="{FF2B5EF4-FFF2-40B4-BE49-F238E27FC236}">
                <a16:creationId xmlns:a16="http://schemas.microsoft.com/office/drawing/2014/main" id="{976A85E5-4281-4E0F-BAB0-72DE6B3B6253}"/>
              </a:ext>
            </a:extLst>
          </p:cNvPr>
          <p:cNvSpPr/>
          <p:nvPr/>
        </p:nvSpPr>
        <p:spPr>
          <a:xfrm>
            <a:off x="250439" y="939664"/>
            <a:ext cx="3363112" cy="5180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1" i="0" u="none" strike="noStrike" kern="1200" cap="none" spc="-1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Century Gothic"/>
              </a:rPr>
              <a:t>Exemple</a:t>
            </a:r>
            <a:r>
              <a:rPr kumimoji="0" lang="en-GB" sz="2800" b="1" i="0" u="none" strike="noStrike" kern="1200" cap="none" spc="-1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Century Gothic"/>
              </a:rPr>
              <a:t> :</a:t>
            </a:r>
            <a:endParaRPr kumimoji="0" lang="en-GB" sz="2800" b="0" i="0" u="none" strike="noStrike" kern="1200" cap="none" spc="-1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</a:endParaRPr>
          </a:p>
        </p:txBody>
      </p:sp>
      <p:sp>
        <p:nvSpPr>
          <p:cNvPr id="8" name="Title 2">
            <a:extLst>
              <a:ext uri="{FF2B5EF4-FFF2-40B4-BE49-F238E27FC236}">
                <a16:creationId xmlns:a16="http://schemas.microsoft.com/office/drawing/2014/main" id="{A4AEA61B-AC9D-4F49-A69B-2ABF2F467F11}"/>
              </a:ext>
            </a:extLst>
          </p:cNvPr>
          <p:cNvSpPr txBox="1">
            <a:spLocks/>
          </p:cNvSpPr>
          <p:nvPr/>
        </p:nvSpPr>
        <p:spPr>
          <a:xfrm>
            <a:off x="11138681" y="1132247"/>
            <a:ext cx="966950" cy="374973"/>
          </a:xfrm>
          <a:prstGeom prst="rect">
            <a:avLst/>
          </a:prstGeom>
          <a:solidFill>
            <a:srgbClr val="FF006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  <a:tabLst/>
              <a:defRPr/>
            </a:pPr>
            <a:r>
              <a:rPr kumimoji="0" lang="en-GB" sz="2000" b="1" i="0" u="none" strike="noStrike" kern="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Gothic" panose="020B0502020202020204" pitchFamily="34" charset="0"/>
                <a:cs typeface="Calibri"/>
                <a:sym typeface="Calibri"/>
              </a:rPr>
              <a:t>parler</a:t>
            </a:r>
            <a:endParaRPr kumimoji="0" lang="en-GB" sz="20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entury Gothic" panose="020B0502020202020204" pitchFamily="34" charset="0"/>
              <a:cs typeface="Calibri"/>
              <a:sym typeface="Calibri"/>
            </a:endParaRPr>
          </a:p>
        </p:txBody>
      </p:sp>
      <p:pic>
        <p:nvPicPr>
          <p:cNvPr id="9" name="Picture 8" descr="Icon&#10;&#10;Description automatically generated">
            <a:extLst>
              <a:ext uri="{FF2B5EF4-FFF2-40B4-BE49-F238E27FC236}">
                <a16:creationId xmlns:a16="http://schemas.microsoft.com/office/drawing/2014/main" id="{96ECC336-59A3-4B89-A992-046EEAEBF4C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52313" y="12477"/>
            <a:ext cx="1139687" cy="1143194"/>
          </a:xfrm>
          <a:prstGeom prst="rect">
            <a:avLst/>
          </a:prstGeom>
        </p:spPr>
      </p:pic>
      <p:pic>
        <p:nvPicPr>
          <p:cNvPr id="3" name="Graphic 2" descr="User">
            <a:extLst>
              <a:ext uri="{FF2B5EF4-FFF2-40B4-BE49-F238E27FC236}">
                <a16:creationId xmlns:a16="http://schemas.microsoft.com/office/drawing/2014/main" id="{C5B75C4D-016D-4F55-BD11-B9F6C15B9C8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383856" y="1960814"/>
            <a:ext cx="914400" cy="914400"/>
          </a:xfrm>
          <a:prstGeom prst="rect">
            <a:avLst/>
          </a:prstGeom>
        </p:spPr>
      </p:pic>
      <p:graphicFrame>
        <p:nvGraphicFramePr>
          <p:cNvPr id="6" name="Table 6">
            <a:extLst>
              <a:ext uri="{FF2B5EF4-FFF2-40B4-BE49-F238E27FC236}">
                <a16:creationId xmlns:a16="http://schemas.microsoft.com/office/drawing/2014/main" id="{4CE830DB-0333-45CC-AEAD-5A4347776EB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05700693"/>
              </p:ext>
            </p:extLst>
          </p:nvPr>
        </p:nvGraphicFramePr>
        <p:xfrm>
          <a:off x="260644" y="3190619"/>
          <a:ext cx="4461046" cy="164592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921958">
                  <a:extLst>
                    <a:ext uri="{9D8B030D-6E8A-4147-A177-3AD203B41FA5}">
                      <a16:colId xmlns:a16="http://schemas.microsoft.com/office/drawing/2014/main" val="315949144"/>
                    </a:ext>
                  </a:extLst>
                </a:gridCol>
                <a:gridCol w="3539088">
                  <a:extLst>
                    <a:ext uri="{9D8B030D-6E8A-4147-A177-3AD203B41FA5}">
                      <a16:colId xmlns:a16="http://schemas.microsoft.com/office/drawing/2014/main" val="141716913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2400" b="1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1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GB" sz="2400" dirty="0" err="1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C’es</a:t>
                      </a:r>
                      <a:r>
                        <a:rPr lang="en-GB" sz="2400" b="1" dirty="0" err="1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t</a:t>
                      </a:r>
                      <a:r>
                        <a:rPr lang="en-GB" sz="2400" b="0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…</a:t>
                      </a:r>
                      <a:br>
                        <a:rPr lang="en-GB" sz="2400" b="0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</a:br>
                      <a:r>
                        <a:rPr lang="en-GB" sz="2400" b="0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(</a:t>
                      </a:r>
                      <a:r>
                        <a:rPr lang="en-GB" sz="2400" b="0" i="1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It is …………………).</a:t>
                      </a:r>
                      <a:endParaRPr lang="en-GB" sz="2400" b="1" i="1" dirty="0">
                        <a:solidFill>
                          <a:srgbClr val="00206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5937321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2400" b="1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2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GB" sz="2400" dirty="0" err="1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C’es</a:t>
                      </a:r>
                      <a:r>
                        <a:rPr lang="en-GB" sz="2400" b="1" dirty="0" err="1">
                          <a:solidFill>
                            <a:schemeClr val="bg1">
                              <a:lumMod val="85000"/>
                            </a:schemeClr>
                          </a:solidFill>
                          <a:latin typeface="Century Gothic" panose="020B0502020202020204" pitchFamily="34" charset="0"/>
                        </a:rPr>
                        <a:t>t</a:t>
                      </a:r>
                      <a:r>
                        <a:rPr lang="en-GB" sz="2400" b="0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…</a:t>
                      </a:r>
                      <a:br>
                        <a:rPr lang="en-GB" sz="2400" b="0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</a:br>
                      <a:r>
                        <a:rPr lang="en-GB" sz="2400" b="0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(</a:t>
                      </a:r>
                      <a:r>
                        <a:rPr lang="en-GB" sz="2400" b="0" i="1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It is …………………).</a:t>
                      </a:r>
                      <a:endParaRPr lang="en-GB" sz="2400" b="1" i="1" dirty="0">
                        <a:solidFill>
                          <a:srgbClr val="00206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9632569"/>
                  </a:ext>
                </a:extLst>
              </a:tr>
            </a:tbl>
          </a:graphicData>
        </a:graphic>
      </p:graphicFrame>
      <p:pic>
        <p:nvPicPr>
          <p:cNvPr id="14" name="Picture 2" descr="Quiet Sign Clip Art">
            <a:extLst>
              <a:ext uri="{FF2B5EF4-FFF2-40B4-BE49-F238E27FC236}">
                <a16:creationId xmlns:a16="http://schemas.microsoft.com/office/drawing/2014/main" id="{7C80824B-CA12-4AE6-B3B1-2558F2D0A97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9759" y="4048810"/>
            <a:ext cx="299939" cy="424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17" name="Table 6">
            <a:extLst>
              <a:ext uri="{FF2B5EF4-FFF2-40B4-BE49-F238E27FC236}">
                <a16:creationId xmlns:a16="http://schemas.microsoft.com/office/drawing/2014/main" id="{1050E685-44F5-4BEC-B152-A7CDBD3DD2A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98418903"/>
              </p:ext>
            </p:extLst>
          </p:nvPr>
        </p:nvGraphicFramePr>
        <p:xfrm>
          <a:off x="7446165" y="3184469"/>
          <a:ext cx="4466668" cy="164592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92162">
                  <a:extLst>
                    <a:ext uri="{9D8B030D-6E8A-4147-A177-3AD203B41FA5}">
                      <a16:colId xmlns:a16="http://schemas.microsoft.com/office/drawing/2014/main" val="315949144"/>
                    </a:ext>
                  </a:extLst>
                </a:gridCol>
                <a:gridCol w="1968285">
                  <a:extLst>
                    <a:ext uri="{9D8B030D-6E8A-4147-A177-3AD203B41FA5}">
                      <a16:colId xmlns:a16="http://schemas.microsoft.com/office/drawing/2014/main" val="4253151256"/>
                    </a:ext>
                  </a:extLst>
                </a:gridCol>
                <a:gridCol w="1906221">
                  <a:extLst>
                    <a:ext uri="{9D8B030D-6E8A-4147-A177-3AD203B41FA5}">
                      <a16:colId xmlns:a16="http://schemas.microsoft.com/office/drawing/2014/main" val="2518201908"/>
                    </a:ext>
                  </a:extLst>
                </a:gridCol>
              </a:tblGrid>
              <a:tr h="822960">
                <a:tc>
                  <a:txBody>
                    <a:bodyPr/>
                    <a:lstStyle/>
                    <a:p>
                      <a:pPr algn="ctr"/>
                      <a:r>
                        <a:rPr lang="en-GB" sz="2400" b="1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1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b="1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un lit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b="1" dirty="0" err="1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dimanche</a:t>
                      </a:r>
                      <a:endParaRPr lang="en-GB" sz="2400" b="1" dirty="0">
                        <a:solidFill>
                          <a:srgbClr val="00206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59373216"/>
                  </a:ext>
                </a:extLst>
              </a:tr>
              <a:tr h="822960">
                <a:tc>
                  <a:txBody>
                    <a:bodyPr/>
                    <a:lstStyle/>
                    <a:p>
                      <a:pPr algn="ctr"/>
                      <a:r>
                        <a:rPr lang="en-GB" sz="2400" b="1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2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b="1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difficile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b="1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important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9632569"/>
                  </a:ext>
                </a:extLst>
              </a:tr>
            </a:tbl>
          </a:graphicData>
        </a:graphic>
      </p:graphicFrame>
      <p:pic>
        <p:nvPicPr>
          <p:cNvPr id="18" name="Graphic 17" descr="User">
            <a:extLst>
              <a:ext uri="{FF2B5EF4-FFF2-40B4-BE49-F238E27FC236}">
                <a16:creationId xmlns:a16="http://schemas.microsoft.com/office/drawing/2014/main" id="{FB56EDD7-8088-46BF-AD3A-F11BD37C723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0595113" y="1907405"/>
            <a:ext cx="914400" cy="914400"/>
          </a:xfrm>
          <a:prstGeom prst="rect">
            <a:avLst/>
          </a:prstGeom>
        </p:spPr>
      </p:pic>
      <p:sp>
        <p:nvSpPr>
          <p:cNvPr id="13" name="Speech Bubble: Rectangle with Corners Rounded 12">
            <a:extLst>
              <a:ext uri="{FF2B5EF4-FFF2-40B4-BE49-F238E27FC236}">
                <a16:creationId xmlns:a16="http://schemas.microsoft.com/office/drawing/2014/main" id="{BBCB9EEB-11AF-4FFF-9907-4BCE2335EF24}"/>
              </a:ext>
            </a:extLst>
          </p:cNvPr>
          <p:cNvSpPr/>
          <p:nvPr/>
        </p:nvSpPr>
        <p:spPr>
          <a:xfrm>
            <a:off x="1851140" y="1429762"/>
            <a:ext cx="2658868" cy="1270888"/>
          </a:xfrm>
          <a:prstGeom prst="wedgeRoundRectCallout">
            <a:avLst>
              <a:gd name="adj1" fmla="val -37547"/>
              <a:gd name="adj2" fmla="val 91768"/>
              <a:gd name="adj3" fmla="val 16667"/>
            </a:avLst>
          </a:prstGeom>
          <a:solidFill>
            <a:srgbClr val="FF0066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 dirty="0" err="1">
                <a:solidFill>
                  <a:schemeClr val="bg1"/>
                </a:solidFill>
                <a:latin typeface="Century Gothic" panose="020B0502020202020204" pitchFamily="34" charset="0"/>
              </a:rPr>
              <a:t>C’es</a:t>
            </a:r>
            <a:r>
              <a:rPr lang="en-GB" sz="3200" b="1" dirty="0" err="1">
                <a:solidFill>
                  <a:schemeClr val="bg1"/>
                </a:solidFill>
                <a:latin typeface="Century Gothic" panose="020B0502020202020204" pitchFamily="34" charset="0"/>
              </a:rPr>
              <a:t>t</a:t>
            </a:r>
            <a:r>
              <a:rPr lang="en-GB" sz="3200" dirty="0">
                <a:solidFill>
                  <a:schemeClr val="bg1"/>
                </a:solidFill>
                <a:latin typeface="Century Gothic" panose="020B0502020202020204" pitchFamily="34" charset="0"/>
              </a:rPr>
              <a:t>…</a:t>
            </a:r>
            <a:endParaRPr lang="en-GB" sz="3200" dirty="0">
              <a:solidFill>
                <a:schemeClr val="bg1"/>
              </a:solidFill>
            </a:endParaRPr>
          </a:p>
        </p:txBody>
      </p:sp>
      <p:sp>
        <p:nvSpPr>
          <p:cNvPr id="20" name="Speech Bubble: Rectangle with Corners Rounded 19">
            <a:extLst>
              <a:ext uri="{FF2B5EF4-FFF2-40B4-BE49-F238E27FC236}">
                <a16:creationId xmlns:a16="http://schemas.microsoft.com/office/drawing/2014/main" id="{87983F94-D5A9-42CA-90F0-ACCC3696EB95}"/>
              </a:ext>
            </a:extLst>
          </p:cNvPr>
          <p:cNvSpPr/>
          <p:nvPr/>
        </p:nvSpPr>
        <p:spPr>
          <a:xfrm>
            <a:off x="3654187" y="1058762"/>
            <a:ext cx="2658868" cy="667397"/>
          </a:xfrm>
          <a:prstGeom prst="wedgeRoundRectCallout">
            <a:avLst>
              <a:gd name="adj1" fmla="val -42793"/>
              <a:gd name="adj2" fmla="val 91768"/>
              <a:gd name="adj3" fmla="val 16667"/>
            </a:avLst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dirty="0">
                <a:solidFill>
                  <a:schemeClr val="bg1"/>
                </a:solidFill>
                <a:latin typeface="Century Gothic" panose="020B0502020202020204" pitchFamily="34" charset="0"/>
              </a:rPr>
              <a:t>Pronounce the –</a:t>
            </a:r>
            <a:r>
              <a:rPr lang="en-GB" sz="2000" b="1" dirty="0">
                <a:solidFill>
                  <a:schemeClr val="bg1"/>
                </a:solidFill>
                <a:latin typeface="Century Gothic" panose="020B0502020202020204" pitchFamily="34" charset="0"/>
              </a:rPr>
              <a:t>t </a:t>
            </a:r>
            <a:r>
              <a:rPr lang="en-GB" sz="2000" dirty="0">
                <a:solidFill>
                  <a:schemeClr val="bg1"/>
                </a:solidFill>
                <a:latin typeface="Century Gothic" panose="020B0502020202020204" pitchFamily="34" charset="0"/>
              </a:rPr>
              <a:t>when it’s in bold!</a:t>
            </a:r>
            <a:endParaRPr lang="en-GB" sz="2000" dirty="0">
              <a:solidFill>
                <a:schemeClr val="bg1"/>
              </a:solidFill>
            </a:endParaRPr>
          </a:p>
        </p:txBody>
      </p:sp>
      <p:sp>
        <p:nvSpPr>
          <p:cNvPr id="21" name="Speech Bubble: Rectangle with Corners Rounded 20">
            <a:extLst>
              <a:ext uri="{FF2B5EF4-FFF2-40B4-BE49-F238E27FC236}">
                <a16:creationId xmlns:a16="http://schemas.microsoft.com/office/drawing/2014/main" id="{93CF6417-9FFB-4AB6-A0DA-E42515F4E175}"/>
              </a:ext>
            </a:extLst>
          </p:cNvPr>
          <p:cNvSpPr/>
          <p:nvPr/>
        </p:nvSpPr>
        <p:spPr>
          <a:xfrm>
            <a:off x="7205552" y="1248811"/>
            <a:ext cx="2658868" cy="1270888"/>
          </a:xfrm>
          <a:prstGeom prst="wedgeRoundRectCallout">
            <a:avLst>
              <a:gd name="adj1" fmla="val -6071"/>
              <a:gd name="adj2" fmla="val 112499"/>
              <a:gd name="adj3" fmla="val 16667"/>
            </a:avLst>
          </a:prstGeom>
          <a:solidFill>
            <a:srgbClr val="FF0066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 dirty="0">
                <a:solidFill>
                  <a:schemeClr val="bg1"/>
                </a:solidFill>
                <a:latin typeface="Century Gothic" panose="020B0502020202020204" pitchFamily="34" charset="0"/>
              </a:rPr>
              <a:t>un lit.</a:t>
            </a:r>
            <a:endParaRPr lang="en-GB" sz="3200" dirty="0">
              <a:solidFill>
                <a:schemeClr val="bg1"/>
              </a:solidFill>
            </a:endParaRPr>
          </a:p>
        </p:txBody>
      </p:sp>
      <p:sp>
        <p:nvSpPr>
          <p:cNvPr id="22" name="Speech Bubble: Rectangle with Corners Rounded 21">
            <a:extLst>
              <a:ext uri="{FF2B5EF4-FFF2-40B4-BE49-F238E27FC236}">
                <a16:creationId xmlns:a16="http://schemas.microsoft.com/office/drawing/2014/main" id="{ECDB1BCF-06E6-413E-9869-6390FC5FF51C}"/>
              </a:ext>
            </a:extLst>
          </p:cNvPr>
          <p:cNvSpPr/>
          <p:nvPr/>
        </p:nvSpPr>
        <p:spPr>
          <a:xfrm>
            <a:off x="7516741" y="656385"/>
            <a:ext cx="3310752" cy="914400"/>
          </a:xfrm>
          <a:prstGeom prst="wedgeRoundRectCallout">
            <a:avLst>
              <a:gd name="adj1" fmla="val -35772"/>
              <a:gd name="adj2" fmla="val 71429"/>
              <a:gd name="adj3" fmla="val 16667"/>
            </a:avLst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dirty="0">
                <a:solidFill>
                  <a:schemeClr val="bg1"/>
                </a:solidFill>
                <a:latin typeface="Century Gothic" panose="020B0502020202020204" pitchFamily="34" charset="0"/>
              </a:rPr>
              <a:t>If you hear –</a:t>
            </a:r>
            <a:r>
              <a:rPr lang="en-GB" sz="2000" b="1" dirty="0">
                <a:solidFill>
                  <a:schemeClr val="bg1"/>
                </a:solidFill>
                <a:latin typeface="Century Gothic" panose="020B0502020202020204" pitchFamily="34" charset="0"/>
              </a:rPr>
              <a:t>t</a:t>
            </a:r>
            <a:r>
              <a:rPr lang="en-GB" sz="2000" dirty="0">
                <a:solidFill>
                  <a:schemeClr val="bg1"/>
                </a:solidFill>
                <a:latin typeface="Century Gothic" panose="020B0502020202020204" pitchFamily="34" charset="0"/>
              </a:rPr>
              <a:t> say the option that starts with a vowel.</a:t>
            </a:r>
            <a:endParaRPr lang="en-GB" sz="2000" dirty="0">
              <a:solidFill>
                <a:schemeClr val="bg1"/>
              </a:solidFill>
            </a:endParaRPr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4AC7DE69-7A29-4016-8A6D-D80784CD8DBD}"/>
              </a:ext>
            </a:extLst>
          </p:cNvPr>
          <p:cNvGrpSpPr/>
          <p:nvPr/>
        </p:nvGrpSpPr>
        <p:grpSpPr>
          <a:xfrm>
            <a:off x="1851140" y="1430773"/>
            <a:ext cx="2658868" cy="1270888"/>
            <a:chOff x="1847180" y="1428958"/>
            <a:chExt cx="2658868" cy="1270888"/>
          </a:xfrm>
        </p:grpSpPr>
        <p:sp>
          <p:nvSpPr>
            <p:cNvPr id="25" name="Speech Bubble: Rectangle with Corners Rounded 24">
              <a:extLst>
                <a:ext uri="{FF2B5EF4-FFF2-40B4-BE49-F238E27FC236}">
                  <a16:creationId xmlns:a16="http://schemas.microsoft.com/office/drawing/2014/main" id="{FCFA46AC-5685-4F0A-9B20-5CA1129BCD4E}"/>
                </a:ext>
              </a:extLst>
            </p:cNvPr>
            <p:cNvSpPr/>
            <p:nvPr/>
          </p:nvSpPr>
          <p:spPr>
            <a:xfrm>
              <a:off x="1847180" y="1428958"/>
              <a:ext cx="2658868" cy="1270888"/>
            </a:xfrm>
            <a:prstGeom prst="wedgeRoundRectCallout">
              <a:avLst>
                <a:gd name="adj1" fmla="val -43959"/>
                <a:gd name="adj2" fmla="val 155181"/>
                <a:gd name="adj3" fmla="val 16667"/>
              </a:avLst>
            </a:prstGeom>
            <a:solidFill>
              <a:srgbClr val="FF0066"/>
            </a:solidFill>
            <a:ln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3200" dirty="0" err="1">
                  <a:solidFill>
                    <a:schemeClr val="bg1"/>
                  </a:solidFill>
                  <a:latin typeface="Century Gothic" panose="020B0502020202020204" pitchFamily="34" charset="0"/>
                </a:rPr>
                <a:t>C’es</a:t>
              </a:r>
              <a:r>
                <a:rPr lang="en-GB" sz="3200" b="1" dirty="0" err="1">
                  <a:solidFill>
                    <a:schemeClr val="bg1">
                      <a:lumMod val="85000"/>
                    </a:schemeClr>
                  </a:solidFill>
                  <a:latin typeface="Century Gothic" panose="020B0502020202020204" pitchFamily="34" charset="0"/>
                </a:rPr>
                <a:t>t</a:t>
              </a:r>
              <a:r>
                <a:rPr lang="en-GB" sz="3200" dirty="0">
                  <a:solidFill>
                    <a:schemeClr val="bg1"/>
                  </a:solidFill>
                  <a:latin typeface="Century Gothic" panose="020B0502020202020204" pitchFamily="34" charset="0"/>
                </a:rPr>
                <a:t>…</a:t>
              </a:r>
              <a:endParaRPr lang="en-GB" sz="3200" dirty="0">
                <a:solidFill>
                  <a:schemeClr val="bg1"/>
                </a:solidFill>
              </a:endParaRPr>
            </a:p>
          </p:txBody>
        </p:sp>
        <p:pic>
          <p:nvPicPr>
            <p:cNvPr id="26" name="Picture 2" descr="Quiet Sign Clip Art">
              <a:extLst>
                <a:ext uri="{FF2B5EF4-FFF2-40B4-BE49-F238E27FC236}">
                  <a16:creationId xmlns:a16="http://schemas.microsoft.com/office/drawing/2014/main" id="{733DA365-3081-4E38-AD3C-A9576319A85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93800" y="1884255"/>
              <a:ext cx="299939" cy="4242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28" name="Speech Bubble: Rectangle with Corners Rounded 27">
            <a:extLst>
              <a:ext uri="{FF2B5EF4-FFF2-40B4-BE49-F238E27FC236}">
                <a16:creationId xmlns:a16="http://schemas.microsoft.com/office/drawing/2014/main" id="{008ACDD4-38B9-4A80-8519-706BFDC927BB}"/>
              </a:ext>
            </a:extLst>
          </p:cNvPr>
          <p:cNvSpPr/>
          <p:nvPr/>
        </p:nvSpPr>
        <p:spPr>
          <a:xfrm>
            <a:off x="3662111" y="1027398"/>
            <a:ext cx="2658868" cy="667397"/>
          </a:xfrm>
          <a:prstGeom prst="wedgeRoundRectCallout">
            <a:avLst>
              <a:gd name="adj1" fmla="val -59697"/>
              <a:gd name="adj2" fmla="val 54613"/>
              <a:gd name="adj3" fmla="val 16667"/>
            </a:avLst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dirty="0">
                <a:solidFill>
                  <a:schemeClr val="bg1"/>
                </a:solidFill>
                <a:latin typeface="Century Gothic" panose="020B0502020202020204" pitchFamily="34" charset="0"/>
              </a:rPr>
              <a:t>Don’t pronounce the –t!</a:t>
            </a:r>
            <a:endParaRPr lang="en-GB" sz="2000" dirty="0">
              <a:solidFill>
                <a:schemeClr val="bg1"/>
              </a:solidFill>
            </a:endParaRPr>
          </a:p>
        </p:txBody>
      </p:sp>
      <p:sp>
        <p:nvSpPr>
          <p:cNvPr id="29" name="Speech Bubble: Rectangle with Corners Rounded 28">
            <a:extLst>
              <a:ext uri="{FF2B5EF4-FFF2-40B4-BE49-F238E27FC236}">
                <a16:creationId xmlns:a16="http://schemas.microsoft.com/office/drawing/2014/main" id="{3A7AA0C1-0B5B-4AB4-A1EB-BB8636BE8C9E}"/>
              </a:ext>
            </a:extLst>
          </p:cNvPr>
          <p:cNvSpPr/>
          <p:nvPr/>
        </p:nvSpPr>
        <p:spPr>
          <a:xfrm>
            <a:off x="7229706" y="1271961"/>
            <a:ext cx="2658868" cy="1270888"/>
          </a:xfrm>
          <a:prstGeom prst="wedgeRoundRectCallout">
            <a:avLst>
              <a:gd name="adj1" fmla="val -3157"/>
              <a:gd name="adj2" fmla="val 182010"/>
              <a:gd name="adj3" fmla="val 16667"/>
            </a:avLst>
          </a:prstGeom>
          <a:solidFill>
            <a:srgbClr val="FF0066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 dirty="0">
                <a:solidFill>
                  <a:schemeClr val="bg1"/>
                </a:solidFill>
                <a:latin typeface="Century Gothic" panose="020B0502020202020204" pitchFamily="34" charset="0"/>
              </a:rPr>
              <a:t>difficile.</a:t>
            </a:r>
            <a:endParaRPr lang="en-GB" sz="3200" dirty="0">
              <a:solidFill>
                <a:schemeClr val="bg1"/>
              </a:solidFill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75815028-AAF6-4801-A793-37DAE92A882E}"/>
              </a:ext>
            </a:extLst>
          </p:cNvPr>
          <p:cNvSpPr txBox="1"/>
          <p:nvPr/>
        </p:nvSpPr>
        <p:spPr>
          <a:xfrm>
            <a:off x="1851140" y="3431952"/>
            <a:ext cx="194008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b="1" i="1" dirty="0">
                <a:solidFill>
                  <a:srgbClr val="002060"/>
                </a:solidFill>
                <a:latin typeface="Century Gothic" panose="020B0502020202020204" pitchFamily="34" charset="0"/>
              </a:rPr>
              <a:t>a bed</a:t>
            </a:r>
          </a:p>
        </p:txBody>
      </p:sp>
      <p:sp>
        <p:nvSpPr>
          <p:cNvPr id="32" name="Speech Bubble: Rectangle with Corners Rounded 31">
            <a:extLst>
              <a:ext uri="{FF2B5EF4-FFF2-40B4-BE49-F238E27FC236}">
                <a16:creationId xmlns:a16="http://schemas.microsoft.com/office/drawing/2014/main" id="{A3DCB52E-4168-411C-AB34-82307E73C4B6}"/>
              </a:ext>
            </a:extLst>
          </p:cNvPr>
          <p:cNvSpPr/>
          <p:nvPr/>
        </p:nvSpPr>
        <p:spPr>
          <a:xfrm>
            <a:off x="4122949" y="2808045"/>
            <a:ext cx="2658868" cy="667397"/>
          </a:xfrm>
          <a:prstGeom prst="wedgeRoundRectCallout">
            <a:avLst>
              <a:gd name="adj1" fmla="val -59697"/>
              <a:gd name="adj2" fmla="val 54613"/>
              <a:gd name="adj3" fmla="val 16667"/>
            </a:avLst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dirty="0">
                <a:solidFill>
                  <a:schemeClr val="bg1"/>
                </a:solidFill>
                <a:latin typeface="Century Gothic" panose="020B0502020202020204" pitchFamily="34" charset="0"/>
              </a:rPr>
              <a:t>Complete the sentence in English.</a:t>
            </a:r>
            <a:endParaRPr lang="en-GB" sz="2000" dirty="0">
              <a:solidFill>
                <a:schemeClr val="bg1"/>
              </a:solidFill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73E540A8-FC36-4A39-9841-788A67DD2EE0}"/>
              </a:ext>
            </a:extLst>
          </p:cNvPr>
          <p:cNvSpPr txBox="1"/>
          <p:nvPr/>
        </p:nvSpPr>
        <p:spPr>
          <a:xfrm>
            <a:off x="1780571" y="4270577"/>
            <a:ext cx="194008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b="1" i="1" dirty="0">
                <a:solidFill>
                  <a:srgbClr val="002060"/>
                </a:solidFill>
                <a:latin typeface="Century Gothic" panose="020B0502020202020204" pitchFamily="34" charset="0"/>
              </a:rPr>
              <a:t>difficult</a:t>
            </a:r>
          </a:p>
        </p:txBody>
      </p:sp>
      <p:sp>
        <p:nvSpPr>
          <p:cNvPr id="34" name="Speech Bubble: Rectangle with Corners Rounded 33">
            <a:extLst>
              <a:ext uri="{FF2B5EF4-FFF2-40B4-BE49-F238E27FC236}">
                <a16:creationId xmlns:a16="http://schemas.microsoft.com/office/drawing/2014/main" id="{DC9DAB59-902D-4F26-89C8-421C1D170151}"/>
              </a:ext>
            </a:extLst>
          </p:cNvPr>
          <p:cNvSpPr/>
          <p:nvPr/>
        </p:nvSpPr>
        <p:spPr>
          <a:xfrm>
            <a:off x="4122949" y="4746627"/>
            <a:ext cx="2658868" cy="667397"/>
          </a:xfrm>
          <a:prstGeom prst="wedgeRoundRectCallout">
            <a:avLst>
              <a:gd name="adj1" fmla="val -60863"/>
              <a:gd name="adj2" fmla="val -40597"/>
              <a:gd name="adj3" fmla="val 16667"/>
            </a:avLst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dirty="0">
                <a:solidFill>
                  <a:schemeClr val="bg1"/>
                </a:solidFill>
                <a:latin typeface="Century Gothic" panose="020B0502020202020204" pitchFamily="34" charset="0"/>
              </a:rPr>
              <a:t>Complete the sentence in English.</a:t>
            </a:r>
            <a:endParaRPr lang="en-GB" sz="2000" dirty="0">
              <a:solidFill>
                <a:schemeClr val="bg1"/>
              </a:solidFill>
            </a:endParaRPr>
          </a:p>
        </p:txBody>
      </p:sp>
      <p:sp>
        <p:nvSpPr>
          <p:cNvPr id="35" name="Google Shape;119;p1">
            <a:extLst>
              <a:ext uri="{FF2B5EF4-FFF2-40B4-BE49-F238E27FC236}">
                <a16:creationId xmlns:a16="http://schemas.microsoft.com/office/drawing/2014/main" id="{6498B096-2D34-407E-9715-90141CA43E8E}"/>
              </a:ext>
            </a:extLst>
          </p:cNvPr>
          <p:cNvSpPr/>
          <p:nvPr/>
        </p:nvSpPr>
        <p:spPr>
          <a:xfrm>
            <a:off x="123171" y="128500"/>
            <a:ext cx="521370" cy="478471"/>
          </a:xfrm>
          <a:prstGeom prst="roundRect">
            <a:avLst>
              <a:gd name="adj" fmla="val 16667"/>
            </a:avLst>
          </a:prstGeom>
          <a:solidFill>
            <a:srgbClr val="FADD2E"/>
          </a:solidFill>
          <a:ln w="12700" cap="flat" cmpd="sng">
            <a:solidFill>
              <a:srgbClr val="FADD2E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7" name="Graphic 36" descr="Teacher">
            <a:extLst>
              <a:ext uri="{FF2B5EF4-FFF2-40B4-BE49-F238E27FC236}">
                <a16:creationId xmlns:a16="http://schemas.microsoft.com/office/drawing/2014/main" id="{9280E5F1-CEDE-485E-9D11-5C30D3154DDF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3035432" y="-58002"/>
            <a:ext cx="914400" cy="914400"/>
          </a:xfrm>
          <a:prstGeom prst="rect">
            <a:avLst/>
          </a:prstGeom>
        </p:spPr>
      </p:pic>
      <p:sp>
        <p:nvSpPr>
          <p:cNvPr id="38" name="Speech Bubble: Rectangle with Corners Rounded 37">
            <a:extLst>
              <a:ext uri="{FF2B5EF4-FFF2-40B4-BE49-F238E27FC236}">
                <a16:creationId xmlns:a16="http://schemas.microsoft.com/office/drawing/2014/main" id="{6B9A146B-5F10-42FD-BE2A-AEDEF1ACD27A}"/>
              </a:ext>
            </a:extLst>
          </p:cNvPr>
          <p:cNvSpPr/>
          <p:nvPr/>
        </p:nvSpPr>
        <p:spPr>
          <a:xfrm>
            <a:off x="4148071" y="123148"/>
            <a:ext cx="5493234" cy="547644"/>
          </a:xfrm>
          <a:prstGeom prst="wedgeRoundRectCallout">
            <a:avLst>
              <a:gd name="adj1" fmla="val -57971"/>
              <a:gd name="adj2" fmla="val 5140"/>
              <a:gd name="adj3" fmla="val 16667"/>
            </a:avLst>
          </a:prstGeom>
          <a:solidFill>
            <a:schemeClr val="bg1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</a:endParaRPr>
          </a:p>
        </p:txBody>
      </p:sp>
      <p:sp>
        <p:nvSpPr>
          <p:cNvPr id="39" name="CustomShape 7">
            <a:extLst>
              <a:ext uri="{FF2B5EF4-FFF2-40B4-BE49-F238E27FC236}">
                <a16:creationId xmlns:a16="http://schemas.microsoft.com/office/drawing/2014/main" id="{7A7BD408-1FCA-4A89-83D1-ED9C2694C290}"/>
              </a:ext>
            </a:extLst>
          </p:cNvPr>
          <p:cNvSpPr/>
          <p:nvPr/>
        </p:nvSpPr>
        <p:spPr>
          <a:xfrm>
            <a:off x="4229335" y="122550"/>
            <a:ext cx="6909346" cy="455341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AR" sz="28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cs typeface="Arial"/>
                <a:sym typeface="Arial"/>
              </a:rPr>
              <a:t>Parle avec un/une partenaire.</a:t>
            </a:r>
            <a:endParaRPr kumimoji="0" lang="en-GB" sz="2800" b="0" i="0" strike="noStrike" kern="1200" cap="none" spc="-1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</a:endParaRPr>
          </a:p>
        </p:txBody>
      </p:sp>
      <p:sp>
        <p:nvSpPr>
          <p:cNvPr id="31" name="Speech Bubble: Rectangle with Corners Rounded 30">
            <a:extLst>
              <a:ext uri="{FF2B5EF4-FFF2-40B4-BE49-F238E27FC236}">
                <a16:creationId xmlns:a16="http://schemas.microsoft.com/office/drawing/2014/main" id="{F62F19F1-F47D-43B2-AD2B-AEDCE6522C20}"/>
              </a:ext>
            </a:extLst>
          </p:cNvPr>
          <p:cNvSpPr/>
          <p:nvPr/>
        </p:nvSpPr>
        <p:spPr>
          <a:xfrm>
            <a:off x="7518977" y="617138"/>
            <a:ext cx="3310752" cy="914400"/>
          </a:xfrm>
          <a:prstGeom prst="wedgeRoundRectCallout">
            <a:avLst>
              <a:gd name="adj1" fmla="val -35772"/>
              <a:gd name="adj2" fmla="val 71429"/>
              <a:gd name="adj3" fmla="val 16667"/>
            </a:avLst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dirty="0">
                <a:solidFill>
                  <a:schemeClr val="bg1"/>
                </a:solidFill>
                <a:latin typeface="Century Gothic" panose="020B0502020202020204" pitchFamily="34" charset="0"/>
              </a:rPr>
              <a:t>If you don’t hear –</a:t>
            </a:r>
            <a:r>
              <a:rPr lang="en-GB" sz="2000" b="1" dirty="0">
                <a:solidFill>
                  <a:schemeClr val="bg1"/>
                </a:solidFill>
                <a:latin typeface="Century Gothic" panose="020B0502020202020204" pitchFamily="34" charset="0"/>
              </a:rPr>
              <a:t>t</a:t>
            </a:r>
            <a:r>
              <a:rPr lang="en-GB" sz="2000" dirty="0">
                <a:solidFill>
                  <a:schemeClr val="bg1"/>
                </a:solidFill>
                <a:latin typeface="Century Gothic" panose="020B0502020202020204" pitchFamily="34" charset="0"/>
              </a:rPr>
              <a:t> say the option that starts with a consonant.</a:t>
            </a:r>
            <a:endParaRPr lang="en-GB" sz="2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94534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20" grpId="0" animBg="1"/>
      <p:bldP spid="20" grpId="1" animBg="1"/>
      <p:bldP spid="21" grpId="0" animBg="1"/>
      <p:bldP spid="22" grpId="0" animBg="1"/>
      <p:bldP spid="22" grpId="1" animBg="1"/>
      <p:bldP spid="28" grpId="0" animBg="1"/>
      <p:bldP spid="29" grpId="0" animBg="1"/>
      <p:bldP spid="27" grpId="0"/>
      <p:bldP spid="32" grpId="0" animBg="1"/>
      <p:bldP spid="33" grpId="0"/>
      <p:bldP spid="34" grpId="0" animBg="1"/>
      <p:bldP spid="31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7E031832-ABD9-475E-93D8-98F704ADE5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2725" y="144149"/>
            <a:ext cx="7911675" cy="564193"/>
          </a:xfrm>
        </p:spPr>
        <p:txBody>
          <a:bodyPr>
            <a:noAutofit/>
          </a:bodyPr>
          <a:lstStyle/>
          <a:p>
            <a:r>
              <a:rPr lang="es-AR" sz="3200" b="1" dirty="0">
                <a:solidFill>
                  <a:srgbClr val="002060"/>
                </a:solidFill>
                <a:latin typeface="Century Gothic" panose="020B0502020202020204" pitchFamily="34" charset="0"/>
                <a:cs typeface="Arial"/>
                <a:sym typeface="Arial"/>
              </a:rPr>
              <a:t>Follow up 3: Round 1 [Réponses]</a:t>
            </a:r>
            <a:endParaRPr lang="en-GB" sz="3200" dirty="0"/>
          </a:p>
        </p:txBody>
      </p:sp>
      <p:sp>
        <p:nvSpPr>
          <p:cNvPr id="8" name="Title 2">
            <a:extLst>
              <a:ext uri="{FF2B5EF4-FFF2-40B4-BE49-F238E27FC236}">
                <a16:creationId xmlns:a16="http://schemas.microsoft.com/office/drawing/2014/main" id="{A4AEA61B-AC9D-4F49-A69B-2ABF2F467F11}"/>
              </a:ext>
            </a:extLst>
          </p:cNvPr>
          <p:cNvSpPr txBox="1">
            <a:spLocks/>
          </p:cNvSpPr>
          <p:nvPr/>
        </p:nvSpPr>
        <p:spPr>
          <a:xfrm>
            <a:off x="11138681" y="1132247"/>
            <a:ext cx="966950" cy="374973"/>
          </a:xfrm>
          <a:prstGeom prst="rect">
            <a:avLst/>
          </a:prstGeom>
          <a:solidFill>
            <a:srgbClr val="FF006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  <a:tabLst/>
              <a:defRPr/>
            </a:pPr>
            <a:r>
              <a:rPr kumimoji="0" lang="en-GB" sz="2000" b="1" i="0" u="none" strike="noStrike" kern="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Gothic" panose="020B0502020202020204" pitchFamily="34" charset="0"/>
                <a:cs typeface="Calibri"/>
                <a:sym typeface="Calibri"/>
              </a:rPr>
              <a:t>parler</a:t>
            </a:r>
            <a:endParaRPr kumimoji="0" lang="en-GB" sz="20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entury Gothic" panose="020B0502020202020204" pitchFamily="34" charset="0"/>
              <a:cs typeface="Calibri"/>
              <a:sym typeface="Calibri"/>
            </a:endParaRPr>
          </a:p>
        </p:txBody>
      </p:sp>
      <p:pic>
        <p:nvPicPr>
          <p:cNvPr id="9" name="Picture 8" descr="Icon&#10;&#10;Description automatically generated">
            <a:extLst>
              <a:ext uri="{FF2B5EF4-FFF2-40B4-BE49-F238E27FC236}">
                <a16:creationId xmlns:a16="http://schemas.microsoft.com/office/drawing/2014/main" id="{96ECC336-59A3-4B89-A992-046EEAEBF4C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52313" y="12477"/>
            <a:ext cx="1139687" cy="1143194"/>
          </a:xfrm>
          <a:prstGeom prst="rect">
            <a:avLst/>
          </a:prstGeom>
        </p:spPr>
      </p:pic>
      <p:graphicFrame>
        <p:nvGraphicFramePr>
          <p:cNvPr id="6" name="Table 6">
            <a:extLst>
              <a:ext uri="{FF2B5EF4-FFF2-40B4-BE49-F238E27FC236}">
                <a16:creationId xmlns:a16="http://schemas.microsoft.com/office/drawing/2014/main" id="{4CE830DB-0333-45CC-AEAD-5A4347776EBE}"/>
              </a:ext>
            </a:extLst>
          </p:cNvPr>
          <p:cNvGraphicFramePr>
            <a:graphicFrameLocks noGrp="1"/>
          </p:cNvGraphicFramePr>
          <p:nvPr/>
        </p:nvGraphicFramePr>
        <p:xfrm>
          <a:off x="250439" y="1718280"/>
          <a:ext cx="4461046" cy="49377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921958">
                  <a:extLst>
                    <a:ext uri="{9D8B030D-6E8A-4147-A177-3AD203B41FA5}">
                      <a16:colId xmlns:a16="http://schemas.microsoft.com/office/drawing/2014/main" val="315949144"/>
                    </a:ext>
                  </a:extLst>
                </a:gridCol>
                <a:gridCol w="3539088">
                  <a:extLst>
                    <a:ext uri="{9D8B030D-6E8A-4147-A177-3AD203B41FA5}">
                      <a16:colId xmlns:a16="http://schemas.microsoft.com/office/drawing/2014/main" val="141716913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2400" b="1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1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GB" sz="2400" dirty="0" err="1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C’es</a:t>
                      </a:r>
                      <a:r>
                        <a:rPr lang="en-GB" sz="2400" b="1" dirty="0" err="1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t</a:t>
                      </a:r>
                      <a:r>
                        <a:rPr lang="en-GB" sz="2400" b="0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…</a:t>
                      </a:r>
                      <a:br>
                        <a:rPr lang="en-GB" sz="2400" b="0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</a:br>
                      <a:r>
                        <a:rPr lang="en-GB" sz="2400" b="0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(</a:t>
                      </a:r>
                      <a:r>
                        <a:rPr lang="en-GB" sz="2400" b="0" i="1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It is …………………).</a:t>
                      </a:r>
                      <a:endParaRPr lang="en-GB" sz="2400" b="1" i="1" dirty="0">
                        <a:solidFill>
                          <a:srgbClr val="00206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5937321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2400" b="1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2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GB" sz="2400" dirty="0" err="1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C’es</a:t>
                      </a:r>
                      <a:r>
                        <a:rPr lang="en-GB" sz="2400" b="1" dirty="0" err="1">
                          <a:solidFill>
                            <a:schemeClr val="bg1">
                              <a:lumMod val="85000"/>
                            </a:schemeClr>
                          </a:solidFill>
                          <a:latin typeface="Century Gothic" panose="020B0502020202020204" pitchFamily="34" charset="0"/>
                        </a:rPr>
                        <a:t>t</a:t>
                      </a:r>
                      <a:r>
                        <a:rPr lang="en-GB" sz="2400" b="0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…</a:t>
                      </a:r>
                      <a:br>
                        <a:rPr lang="en-GB" sz="2400" b="0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</a:br>
                      <a:r>
                        <a:rPr lang="en-GB" sz="2400" b="0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(</a:t>
                      </a:r>
                      <a:r>
                        <a:rPr lang="en-GB" sz="2400" b="0" i="1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It is …………………).</a:t>
                      </a:r>
                      <a:endParaRPr lang="en-GB" sz="2400" b="1" i="1" dirty="0">
                        <a:solidFill>
                          <a:srgbClr val="00206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963256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2400" b="1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3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GB" sz="2400" dirty="0" err="1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C’es</a:t>
                      </a:r>
                      <a:r>
                        <a:rPr lang="en-GB" sz="2400" b="1" dirty="0" err="1">
                          <a:solidFill>
                            <a:schemeClr val="bg1">
                              <a:lumMod val="85000"/>
                            </a:schemeClr>
                          </a:solidFill>
                          <a:latin typeface="Century Gothic" panose="020B0502020202020204" pitchFamily="34" charset="0"/>
                        </a:rPr>
                        <a:t>t</a:t>
                      </a:r>
                      <a:r>
                        <a:rPr lang="en-GB" sz="2400" b="0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…</a:t>
                      </a:r>
                      <a:br>
                        <a:rPr lang="en-GB" sz="2400" b="0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</a:br>
                      <a:r>
                        <a:rPr lang="en-GB" sz="2400" b="0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(</a:t>
                      </a:r>
                      <a:r>
                        <a:rPr lang="en-GB" sz="2400" b="0" i="1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It is …………………).</a:t>
                      </a:r>
                      <a:endParaRPr lang="en-GB" sz="2400" b="1" i="1" dirty="0">
                        <a:solidFill>
                          <a:srgbClr val="00206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501096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2400" b="1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4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GB" sz="2400" dirty="0" err="1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C’es</a:t>
                      </a:r>
                      <a:r>
                        <a:rPr lang="en-GB" sz="2400" b="1" dirty="0" err="1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t</a:t>
                      </a:r>
                      <a:r>
                        <a:rPr lang="en-GB" sz="2400" b="0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…</a:t>
                      </a:r>
                      <a:br>
                        <a:rPr lang="en-GB" sz="2400" b="0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</a:br>
                      <a:r>
                        <a:rPr lang="en-GB" sz="2400" b="0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(</a:t>
                      </a:r>
                      <a:r>
                        <a:rPr lang="en-GB" sz="2400" b="0" i="1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It is …………………).</a:t>
                      </a:r>
                      <a:endParaRPr lang="en-GB" sz="2400" b="1" i="1" dirty="0">
                        <a:solidFill>
                          <a:srgbClr val="00206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393225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2400" b="1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5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GB" sz="2400" dirty="0" err="1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C’es</a:t>
                      </a:r>
                      <a:r>
                        <a:rPr lang="en-GB" sz="2400" b="1" dirty="0" err="1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t</a:t>
                      </a:r>
                      <a:r>
                        <a:rPr lang="en-GB" sz="2400" b="0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…</a:t>
                      </a:r>
                      <a:br>
                        <a:rPr lang="en-GB" sz="2400" b="0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</a:br>
                      <a:r>
                        <a:rPr lang="en-GB" sz="2400" b="0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(</a:t>
                      </a:r>
                      <a:r>
                        <a:rPr lang="en-GB" sz="2400" b="0" i="1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It is …………………).</a:t>
                      </a:r>
                      <a:endParaRPr lang="en-GB" sz="2400" b="1" i="1" dirty="0">
                        <a:solidFill>
                          <a:srgbClr val="00206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4891854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2400" b="1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6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GB" sz="2400" dirty="0" err="1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C’es</a:t>
                      </a:r>
                      <a:r>
                        <a:rPr lang="en-GB" sz="2400" b="1" dirty="0" err="1">
                          <a:solidFill>
                            <a:schemeClr val="bg1">
                              <a:lumMod val="85000"/>
                            </a:schemeClr>
                          </a:solidFill>
                          <a:latin typeface="Century Gothic" panose="020B0502020202020204" pitchFamily="34" charset="0"/>
                        </a:rPr>
                        <a:t>t</a:t>
                      </a:r>
                      <a:r>
                        <a:rPr lang="en-GB" sz="2400" b="0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…</a:t>
                      </a:r>
                      <a:br>
                        <a:rPr lang="en-GB" sz="2400" b="0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</a:br>
                      <a:r>
                        <a:rPr lang="en-GB" sz="2400" b="0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(</a:t>
                      </a:r>
                      <a:r>
                        <a:rPr lang="en-GB" sz="2400" b="0" i="1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It is …………………).</a:t>
                      </a:r>
                      <a:endParaRPr lang="en-GB" sz="2400" b="1" i="1" dirty="0">
                        <a:solidFill>
                          <a:srgbClr val="00206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66968935"/>
                  </a:ext>
                </a:extLst>
              </a:tr>
            </a:tbl>
          </a:graphicData>
        </a:graphic>
      </p:graphicFrame>
      <p:pic>
        <p:nvPicPr>
          <p:cNvPr id="14" name="Picture 2" descr="Quiet Sign Clip Art">
            <a:extLst>
              <a:ext uri="{FF2B5EF4-FFF2-40B4-BE49-F238E27FC236}">
                <a16:creationId xmlns:a16="http://schemas.microsoft.com/office/drawing/2014/main" id="{7C80824B-CA12-4AE6-B3B1-2558F2D0A97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9554" y="2576471"/>
            <a:ext cx="299939" cy="424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2" descr="Quiet Sign Clip Art">
            <a:extLst>
              <a:ext uri="{FF2B5EF4-FFF2-40B4-BE49-F238E27FC236}">
                <a16:creationId xmlns:a16="http://schemas.microsoft.com/office/drawing/2014/main" id="{C17B1954-D6F4-4A0B-B4B8-2765B03FDD3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85563" y="3433130"/>
            <a:ext cx="299939" cy="424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2" descr="Quiet Sign Clip Art">
            <a:extLst>
              <a:ext uri="{FF2B5EF4-FFF2-40B4-BE49-F238E27FC236}">
                <a16:creationId xmlns:a16="http://schemas.microsoft.com/office/drawing/2014/main" id="{A8B60BFF-7FDA-474A-900E-2A137F384E7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80550" y="5875027"/>
            <a:ext cx="299939" cy="424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CustomShape 3">
            <a:extLst>
              <a:ext uri="{FF2B5EF4-FFF2-40B4-BE49-F238E27FC236}">
                <a16:creationId xmlns:a16="http://schemas.microsoft.com/office/drawing/2014/main" id="{EEACC77E-5878-482D-8C90-BDBE205118FC}"/>
              </a:ext>
            </a:extLst>
          </p:cNvPr>
          <p:cNvSpPr/>
          <p:nvPr/>
        </p:nvSpPr>
        <p:spPr>
          <a:xfrm>
            <a:off x="123171" y="1191862"/>
            <a:ext cx="5094578" cy="5180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i="0" u="none" strike="noStrike" kern="1200" cap="none" spc="-1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Century Gothic"/>
                <a:cs typeface="+mn-cs"/>
              </a:rPr>
              <a:t>Personne</a:t>
            </a:r>
            <a:r>
              <a:rPr kumimoji="0" lang="en-GB" sz="2000" i="0" u="none" strike="noStrike" kern="1200" cap="none" spc="-1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Century Gothic"/>
                <a:cs typeface="+mn-cs"/>
              </a:rPr>
              <a:t> A:</a:t>
            </a:r>
            <a:endParaRPr kumimoji="0" lang="en-GB" sz="2000" i="0" u="none" strike="noStrike" kern="1200" cap="none" spc="-1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21" name="CustomShape 3">
            <a:extLst>
              <a:ext uri="{FF2B5EF4-FFF2-40B4-BE49-F238E27FC236}">
                <a16:creationId xmlns:a16="http://schemas.microsoft.com/office/drawing/2014/main" id="{8A3A4042-31E9-41A1-8A1D-66553C828B20}"/>
              </a:ext>
            </a:extLst>
          </p:cNvPr>
          <p:cNvSpPr/>
          <p:nvPr/>
        </p:nvSpPr>
        <p:spPr>
          <a:xfrm>
            <a:off x="5797762" y="1208590"/>
            <a:ext cx="5473275" cy="5180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i="0" u="none" strike="noStrike" kern="1200" cap="none" spc="-1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Century Gothic"/>
                <a:cs typeface="+mn-cs"/>
              </a:rPr>
              <a:t>Personne</a:t>
            </a:r>
            <a:r>
              <a:rPr kumimoji="0" lang="en-GB" sz="2000" i="0" u="none" strike="noStrike" kern="1200" cap="none" spc="-1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Century Gothic"/>
                <a:cs typeface="+mn-cs"/>
              </a:rPr>
              <a:t> B:</a:t>
            </a:r>
            <a:endParaRPr kumimoji="0" lang="en-GB" sz="2000" i="0" u="none" strike="noStrike" kern="1200" cap="none" spc="-1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17" name="Google Shape;119;p1">
            <a:extLst>
              <a:ext uri="{FF2B5EF4-FFF2-40B4-BE49-F238E27FC236}">
                <a16:creationId xmlns:a16="http://schemas.microsoft.com/office/drawing/2014/main" id="{F7E21FBD-CD88-4EBF-B0FC-7F3FA62F038B}"/>
              </a:ext>
            </a:extLst>
          </p:cNvPr>
          <p:cNvSpPr/>
          <p:nvPr/>
        </p:nvSpPr>
        <p:spPr>
          <a:xfrm>
            <a:off x="123171" y="128500"/>
            <a:ext cx="521370" cy="478471"/>
          </a:xfrm>
          <a:prstGeom prst="roundRect">
            <a:avLst>
              <a:gd name="adj" fmla="val 16667"/>
            </a:avLst>
          </a:prstGeom>
          <a:solidFill>
            <a:srgbClr val="FADD2E"/>
          </a:solidFill>
          <a:ln w="12700" cap="flat" cmpd="sng">
            <a:solidFill>
              <a:srgbClr val="FADD2E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graphicFrame>
        <p:nvGraphicFramePr>
          <p:cNvPr id="22" name="Table 6">
            <a:extLst>
              <a:ext uri="{FF2B5EF4-FFF2-40B4-BE49-F238E27FC236}">
                <a16:creationId xmlns:a16="http://schemas.microsoft.com/office/drawing/2014/main" id="{601F1329-2A0E-4339-8714-8E75352A683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74852715"/>
              </p:ext>
            </p:extLst>
          </p:nvPr>
        </p:nvGraphicFramePr>
        <p:xfrm>
          <a:off x="5895225" y="1701500"/>
          <a:ext cx="5892742" cy="49377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59818">
                  <a:extLst>
                    <a:ext uri="{9D8B030D-6E8A-4147-A177-3AD203B41FA5}">
                      <a16:colId xmlns:a16="http://schemas.microsoft.com/office/drawing/2014/main" val="315949144"/>
                    </a:ext>
                  </a:extLst>
                </a:gridCol>
                <a:gridCol w="2818103">
                  <a:extLst>
                    <a:ext uri="{9D8B030D-6E8A-4147-A177-3AD203B41FA5}">
                      <a16:colId xmlns:a16="http://schemas.microsoft.com/office/drawing/2014/main" val="4253151256"/>
                    </a:ext>
                  </a:extLst>
                </a:gridCol>
                <a:gridCol w="2514821">
                  <a:extLst>
                    <a:ext uri="{9D8B030D-6E8A-4147-A177-3AD203B41FA5}">
                      <a16:colId xmlns:a16="http://schemas.microsoft.com/office/drawing/2014/main" val="2518201908"/>
                    </a:ext>
                  </a:extLst>
                </a:gridCol>
              </a:tblGrid>
              <a:tr h="822960">
                <a:tc>
                  <a:txBody>
                    <a:bodyPr/>
                    <a:lstStyle/>
                    <a:p>
                      <a:pPr algn="ctr"/>
                      <a:r>
                        <a:rPr lang="en-GB" sz="2400" b="1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1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sz="2400" b="0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…</a:t>
                      </a:r>
                      <a:r>
                        <a:rPr lang="en-GB" sz="2400" b="1" dirty="0" err="1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u</a:t>
                      </a:r>
                      <a:r>
                        <a:rPr lang="en-GB" sz="2400" b="0" dirty="0" err="1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ne</a:t>
                      </a:r>
                      <a:r>
                        <a:rPr lang="en-GB" sz="2400" b="0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 chaise.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sz="2400" b="0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…</a:t>
                      </a:r>
                      <a:r>
                        <a:rPr lang="en-GB" sz="2400" b="0" dirty="0" err="1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mercredi</a:t>
                      </a:r>
                      <a:r>
                        <a:rPr lang="en-GB" sz="2400" b="0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.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59373216"/>
                  </a:ext>
                </a:extLst>
              </a:tr>
              <a:tr h="822960">
                <a:tc>
                  <a:txBody>
                    <a:bodyPr/>
                    <a:lstStyle/>
                    <a:p>
                      <a:pPr algn="ctr"/>
                      <a:r>
                        <a:rPr lang="en-GB" sz="2400" b="1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2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sz="2400" b="0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…</a:t>
                      </a:r>
                      <a:r>
                        <a:rPr lang="en-GB" sz="2400" b="0" dirty="0" err="1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différent</a:t>
                      </a:r>
                      <a:r>
                        <a:rPr lang="en-GB" sz="2400" b="0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.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sz="2400" b="1" dirty="0" err="1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a</a:t>
                      </a:r>
                      <a:r>
                        <a:rPr lang="en-GB" sz="2400" b="0" dirty="0" err="1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ujourd’hui</a:t>
                      </a:r>
                      <a:r>
                        <a:rPr lang="en-GB" sz="2400" b="0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.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9632569"/>
                  </a:ext>
                </a:extLst>
              </a:tr>
              <a:tr h="822960">
                <a:tc>
                  <a:txBody>
                    <a:bodyPr/>
                    <a:lstStyle/>
                    <a:p>
                      <a:pPr algn="ctr"/>
                      <a:r>
                        <a:rPr lang="en-GB" sz="2400" b="1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3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sz="2400" b="0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…</a:t>
                      </a:r>
                      <a:r>
                        <a:rPr lang="en-GB" sz="2400" b="0" dirty="0" err="1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drôle</a:t>
                      </a:r>
                      <a:r>
                        <a:rPr lang="en-GB" sz="2400" b="0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.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sz="2400" b="0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…</a:t>
                      </a:r>
                      <a:r>
                        <a:rPr lang="en-GB" sz="2400" b="1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u</a:t>
                      </a:r>
                      <a:r>
                        <a:rPr lang="en-GB" sz="2400" b="0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n cheval.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5010962"/>
                  </a:ext>
                </a:extLst>
              </a:tr>
              <a:tr h="822960">
                <a:tc>
                  <a:txBody>
                    <a:bodyPr/>
                    <a:lstStyle/>
                    <a:p>
                      <a:pPr algn="ctr"/>
                      <a:r>
                        <a:rPr lang="en-GB" sz="2400" b="1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4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sz="2400" b="0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…</a:t>
                      </a:r>
                      <a:r>
                        <a:rPr lang="en-GB" sz="2400" b="1" dirty="0" err="1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u</a:t>
                      </a:r>
                      <a:r>
                        <a:rPr lang="en-GB" sz="2400" b="0" dirty="0" err="1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ne</a:t>
                      </a:r>
                      <a:r>
                        <a:rPr lang="en-GB" sz="2400" b="0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 affiche.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sz="2400" b="0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…</a:t>
                      </a:r>
                      <a:r>
                        <a:rPr lang="en-GB" sz="2400" b="0" dirty="0" err="1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joli</a:t>
                      </a:r>
                      <a:r>
                        <a:rPr lang="en-GB" sz="2400" b="0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.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3932252"/>
                  </a:ext>
                </a:extLst>
              </a:tr>
              <a:tr h="822960">
                <a:tc>
                  <a:txBody>
                    <a:bodyPr/>
                    <a:lstStyle/>
                    <a:p>
                      <a:pPr algn="ctr"/>
                      <a:r>
                        <a:rPr lang="en-GB" sz="2400" b="1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5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sz="2400" b="0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…</a:t>
                      </a:r>
                      <a:r>
                        <a:rPr lang="en-GB" sz="2400" b="1" dirty="0" err="1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u</a:t>
                      </a:r>
                      <a:r>
                        <a:rPr lang="en-GB" sz="2400" b="0" dirty="0" err="1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ne</a:t>
                      </a:r>
                      <a:r>
                        <a:rPr lang="en-GB" sz="2400" b="0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 chambre.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sz="2400" b="0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…difficile.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48918541"/>
                  </a:ext>
                </a:extLst>
              </a:tr>
              <a:tr h="822960">
                <a:tc>
                  <a:txBody>
                    <a:bodyPr/>
                    <a:lstStyle/>
                    <a:p>
                      <a:pPr algn="ctr"/>
                      <a:r>
                        <a:rPr lang="en-GB" sz="2400" b="1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6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sz="2400" b="0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…</a:t>
                      </a:r>
                      <a:r>
                        <a:rPr lang="en-GB" sz="2400" b="1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i</a:t>
                      </a:r>
                      <a:r>
                        <a:rPr lang="en-GB" sz="2400" b="0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mportant.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sz="2400" b="0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…</a:t>
                      </a:r>
                      <a:r>
                        <a:rPr lang="en-GB" sz="2400" b="0" dirty="0" err="1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lundi</a:t>
                      </a:r>
                      <a:r>
                        <a:rPr lang="en-GB" sz="2400" b="0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.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66968935"/>
                  </a:ext>
                </a:extLst>
              </a:tr>
            </a:tbl>
          </a:graphicData>
        </a:graphic>
      </p:graphicFrame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3E60AFF3-8EEF-41A7-8E81-84E32B82A1DF}"/>
              </a:ext>
            </a:extLst>
          </p:cNvPr>
          <p:cNvSpPr/>
          <p:nvPr/>
        </p:nvSpPr>
        <p:spPr>
          <a:xfrm>
            <a:off x="7086600" y="1863969"/>
            <a:ext cx="2110154" cy="509954"/>
          </a:xfrm>
          <a:prstGeom prst="roundRect">
            <a:avLst/>
          </a:prstGeom>
          <a:noFill/>
          <a:ln w="38100">
            <a:solidFill>
              <a:srgbClr val="FADD2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8AF1187-00CD-4947-AC96-5BDCF1451A5D}"/>
              </a:ext>
            </a:extLst>
          </p:cNvPr>
          <p:cNvSpPr txBox="1"/>
          <p:nvPr/>
        </p:nvSpPr>
        <p:spPr>
          <a:xfrm>
            <a:off x="2169911" y="2009658"/>
            <a:ext cx="19167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>
                <a:solidFill>
                  <a:srgbClr val="002060"/>
                </a:solidFill>
                <a:latin typeface="Segoe Print" panose="02000600000000000000" pitchFamily="2" charset="0"/>
              </a:rPr>
              <a:t>a chair</a:t>
            </a:r>
          </a:p>
        </p:txBody>
      </p:sp>
      <p:sp>
        <p:nvSpPr>
          <p:cNvPr id="23" name="Rectangle: Rounded Corners 22">
            <a:extLst>
              <a:ext uri="{FF2B5EF4-FFF2-40B4-BE49-F238E27FC236}">
                <a16:creationId xmlns:a16="http://schemas.microsoft.com/office/drawing/2014/main" id="{336DA46E-844D-425C-9168-598076290FC3}"/>
              </a:ext>
            </a:extLst>
          </p:cNvPr>
          <p:cNvSpPr/>
          <p:nvPr/>
        </p:nvSpPr>
        <p:spPr>
          <a:xfrm>
            <a:off x="7086600" y="2745694"/>
            <a:ext cx="2110154" cy="509954"/>
          </a:xfrm>
          <a:prstGeom prst="roundRect">
            <a:avLst/>
          </a:prstGeom>
          <a:noFill/>
          <a:ln w="38100">
            <a:solidFill>
              <a:srgbClr val="FADD2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BA4EFFA3-86AE-4AF4-A29C-F24FC316D94C}"/>
              </a:ext>
            </a:extLst>
          </p:cNvPr>
          <p:cNvSpPr txBox="1"/>
          <p:nvPr/>
        </p:nvSpPr>
        <p:spPr>
          <a:xfrm>
            <a:off x="2094092" y="2866817"/>
            <a:ext cx="19167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>
                <a:solidFill>
                  <a:srgbClr val="002060"/>
                </a:solidFill>
                <a:latin typeface="Segoe Print" panose="02000600000000000000" pitchFamily="2" charset="0"/>
              </a:rPr>
              <a:t>different</a:t>
            </a:r>
          </a:p>
        </p:txBody>
      </p:sp>
      <p:sp>
        <p:nvSpPr>
          <p:cNvPr id="25" name="Rectangle: Rounded Corners 24">
            <a:extLst>
              <a:ext uri="{FF2B5EF4-FFF2-40B4-BE49-F238E27FC236}">
                <a16:creationId xmlns:a16="http://schemas.microsoft.com/office/drawing/2014/main" id="{957C87A2-640E-445D-BC37-A70B532220FE}"/>
              </a:ext>
            </a:extLst>
          </p:cNvPr>
          <p:cNvSpPr/>
          <p:nvPr/>
        </p:nvSpPr>
        <p:spPr>
          <a:xfrm>
            <a:off x="7086600" y="3555775"/>
            <a:ext cx="2110154" cy="509954"/>
          </a:xfrm>
          <a:prstGeom prst="roundRect">
            <a:avLst/>
          </a:prstGeom>
          <a:noFill/>
          <a:ln w="38100">
            <a:solidFill>
              <a:srgbClr val="FADD2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6F47E64B-07F6-483C-9286-E6567E68564C}"/>
              </a:ext>
            </a:extLst>
          </p:cNvPr>
          <p:cNvSpPr txBox="1"/>
          <p:nvPr/>
        </p:nvSpPr>
        <p:spPr>
          <a:xfrm>
            <a:off x="2130101" y="3708715"/>
            <a:ext cx="19167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>
                <a:solidFill>
                  <a:srgbClr val="002060"/>
                </a:solidFill>
                <a:latin typeface="Segoe Print" panose="02000600000000000000" pitchFamily="2" charset="0"/>
              </a:rPr>
              <a:t>funny</a:t>
            </a:r>
          </a:p>
        </p:txBody>
      </p:sp>
      <p:sp>
        <p:nvSpPr>
          <p:cNvPr id="27" name="Rectangle: Rounded Corners 26">
            <a:extLst>
              <a:ext uri="{FF2B5EF4-FFF2-40B4-BE49-F238E27FC236}">
                <a16:creationId xmlns:a16="http://schemas.microsoft.com/office/drawing/2014/main" id="{872BE0A6-2FDD-423F-8E73-CE6CAA95F71C}"/>
              </a:ext>
            </a:extLst>
          </p:cNvPr>
          <p:cNvSpPr/>
          <p:nvPr/>
        </p:nvSpPr>
        <p:spPr>
          <a:xfrm>
            <a:off x="7086600" y="4303382"/>
            <a:ext cx="2110154" cy="509954"/>
          </a:xfrm>
          <a:prstGeom prst="roundRect">
            <a:avLst/>
          </a:prstGeom>
          <a:noFill/>
          <a:ln w="38100">
            <a:solidFill>
              <a:srgbClr val="FADD2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8" name="Rectangle: Rounded Corners 27">
            <a:extLst>
              <a:ext uri="{FF2B5EF4-FFF2-40B4-BE49-F238E27FC236}">
                <a16:creationId xmlns:a16="http://schemas.microsoft.com/office/drawing/2014/main" id="{C3C93760-51CC-4648-B1FE-F2096517C22F}"/>
              </a:ext>
            </a:extLst>
          </p:cNvPr>
          <p:cNvSpPr/>
          <p:nvPr/>
        </p:nvSpPr>
        <p:spPr>
          <a:xfrm>
            <a:off x="7086600" y="5172446"/>
            <a:ext cx="2110154" cy="509954"/>
          </a:xfrm>
          <a:prstGeom prst="roundRect">
            <a:avLst/>
          </a:prstGeom>
          <a:noFill/>
          <a:ln w="38100">
            <a:solidFill>
              <a:srgbClr val="FADD2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9" name="Rectangle: Rounded Corners 28">
            <a:extLst>
              <a:ext uri="{FF2B5EF4-FFF2-40B4-BE49-F238E27FC236}">
                <a16:creationId xmlns:a16="http://schemas.microsoft.com/office/drawing/2014/main" id="{A04A3DCB-0B8E-4AD2-A4B0-1FB360C26D11}"/>
              </a:ext>
            </a:extLst>
          </p:cNvPr>
          <p:cNvSpPr/>
          <p:nvPr/>
        </p:nvSpPr>
        <p:spPr>
          <a:xfrm>
            <a:off x="9625058" y="5962952"/>
            <a:ext cx="2110154" cy="509954"/>
          </a:xfrm>
          <a:prstGeom prst="roundRect">
            <a:avLst/>
          </a:prstGeom>
          <a:noFill/>
          <a:ln w="38100">
            <a:solidFill>
              <a:srgbClr val="FADD2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0F981DEC-DCEF-43C7-83E8-08C57892A742}"/>
              </a:ext>
            </a:extLst>
          </p:cNvPr>
          <p:cNvSpPr txBox="1"/>
          <p:nvPr/>
        </p:nvSpPr>
        <p:spPr>
          <a:xfrm>
            <a:off x="2183978" y="4477503"/>
            <a:ext cx="19167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>
                <a:solidFill>
                  <a:srgbClr val="002060"/>
                </a:solidFill>
                <a:latin typeface="Segoe Print" panose="02000600000000000000" pitchFamily="2" charset="0"/>
              </a:rPr>
              <a:t>a poster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211C15C0-8337-4321-AB00-1E34BEA34AD1}"/>
              </a:ext>
            </a:extLst>
          </p:cNvPr>
          <p:cNvSpPr txBox="1"/>
          <p:nvPr/>
        </p:nvSpPr>
        <p:spPr>
          <a:xfrm>
            <a:off x="2345650" y="5335938"/>
            <a:ext cx="19167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>
                <a:solidFill>
                  <a:srgbClr val="002060"/>
                </a:solidFill>
                <a:latin typeface="Segoe Print" panose="02000600000000000000" pitchFamily="2" charset="0"/>
              </a:rPr>
              <a:t>a bedroom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411C3E92-B189-4BCB-B023-48A40444F836}"/>
              </a:ext>
            </a:extLst>
          </p:cNvPr>
          <p:cNvSpPr txBox="1"/>
          <p:nvPr/>
        </p:nvSpPr>
        <p:spPr>
          <a:xfrm>
            <a:off x="2345650" y="6183088"/>
            <a:ext cx="19167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>
                <a:solidFill>
                  <a:srgbClr val="002060"/>
                </a:solidFill>
                <a:latin typeface="Segoe Print" panose="02000600000000000000" pitchFamily="2" charset="0"/>
              </a:rPr>
              <a:t>Monday</a:t>
            </a:r>
          </a:p>
        </p:txBody>
      </p:sp>
    </p:spTree>
    <p:extLst>
      <p:ext uri="{BB962C8B-B14F-4D97-AF65-F5344CB8AC3E}">
        <p14:creationId xmlns:p14="http://schemas.microsoft.com/office/powerpoint/2010/main" val="41081559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7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7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  <p:bldP spid="23" grpId="0" animBg="1"/>
      <p:bldP spid="24" grpId="0"/>
      <p:bldP spid="25" grpId="0" animBg="1"/>
      <p:bldP spid="26" grpId="0"/>
      <p:bldP spid="27" grpId="0" animBg="1"/>
      <p:bldP spid="28" grpId="0" animBg="1"/>
      <p:bldP spid="29" grpId="0" animBg="1"/>
      <p:bldP spid="31" grpId="0"/>
      <p:bldP spid="32" grpId="0"/>
      <p:bldP spid="3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7E031832-ABD9-475E-93D8-98F704ADE5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2725" y="144149"/>
            <a:ext cx="7302075" cy="672487"/>
          </a:xfrm>
        </p:spPr>
        <p:txBody>
          <a:bodyPr>
            <a:noAutofit/>
          </a:bodyPr>
          <a:lstStyle/>
          <a:p>
            <a:r>
              <a:rPr lang="es-AR" sz="3200" b="1" dirty="0">
                <a:solidFill>
                  <a:srgbClr val="002060"/>
                </a:solidFill>
                <a:latin typeface="Century Gothic" panose="020B0502020202020204" pitchFamily="34" charset="0"/>
                <a:cs typeface="Arial"/>
                <a:sym typeface="Arial"/>
              </a:rPr>
              <a:t>Follow up 3: Round 2 [Réponses]</a:t>
            </a:r>
            <a:endParaRPr lang="en-GB" sz="3200" dirty="0"/>
          </a:p>
        </p:txBody>
      </p:sp>
      <p:sp>
        <p:nvSpPr>
          <p:cNvPr id="12" name="CustomShape 3">
            <a:extLst>
              <a:ext uri="{FF2B5EF4-FFF2-40B4-BE49-F238E27FC236}">
                <a16:creationId xmlns:a16="http://schemas.microsoft.com/office/drawing/2014/main" id="{976A85E5-4281-4E0F-BAB0-72DE6B3B6253}"/>
              </a:ext>
            </a:extLst>
          </p:cNvPr>
          <p:cNvSpPr/>
          <p:nvPr/>
        </p:nvSpPr>
        <p:spPr>
          <a:xfrm>
            <a:off x="166612" y="1231524"/>
            <a:ext cx="5473275" cy="5180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i="0" u="none" strike="noStrike" kern="1200" cap="none" spc="-1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Century Gothic"/>
                <a:cs typeface="+mn-cs"/>
              </a:rPr>
              <a:t>Personne</a:t>
            </a:r>
            <a:r>
              <a:rPr kumimoji="0" lang="en-GB" sz="2000" i="0" u="none" strike="noStrike" kern="1200" cap="none" spc="-1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Century Gothic"/>
                <a:cs typeface="+mn-cs"/>
              </a:rPr>
              <a:t> B:</a:t>
            </a:r>
            <a:endParaRPr kumimoji="0" lang="en-GB" sz="2000" i="0" u="none" strike="noStrike" kern="1200" cap="none" spc="-1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8" name="Title 2">
            <a:extLst>
              <a:ext uri="{FF2B5EF4-FFF2-40B4-BE49-F238E27FC236}">
                <a16:creationId xmlns:a16="http://schemas.microsoft.com/office/drawing/2014/main" id="{A4AEA61B-AC9D-4F49-A69B-2ABF2F467F11}"/>
              </a:ext>
            </a:extLst>
          </p:cNvPr>
          <p:cNvSpPr txBox="1">
            <a:spLocks/>
          </p:cNvSpPr>
          <p:nvPr/>
        </p:nvSpPr>
        <p:spPr>
          <a:xfrm>
            <a:off x="11138681" y="1132247"/>
            <a:ext cx="966950" cy="374973"/>
          </a:xfrm>
          <a:prstGeom prst="rect">
            <a:avLst/>
          </a:prstGeom>
          <a:solidFill>
            <a:srgbClr val="FF006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  <a:tabLst/>
              <a:defRPr/>
            </a:pPr>
            <a:r>
              <a:rPr kumimoji="0" lang="en-GB" sz="2000" b="1" i="0" u="none" strike="noStrike" kern="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Gothic" panose="020B0502020202020204" pitchFamily="34" charset="0"/>
                <a:cs typeface="Calibri"/>
                <a:sym typeface="Calibri"/>
              </a:rPr>
              <a:t>parler</a:t>
            </a:r>
            <a:endParaRPr kumimoji="0" lang="en-GB" sz="20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entury Gothic" panose="020B0502020202020204" pitchFamily="34" charset="0"/>
              <a:cs typeface="Calibri"/>
              <a:sym typeface="Calibri"/>
            </a:endParaRPr>
          </a:p>
        </p:txBody>
      </p:sp>
      <p:pic>
        <p:nvPicPr>
          <p:cNvPr id="9" name="Picture 8" descr="Icon&#10;&#10;Description automatically generated">
            <a:extLst>
              <a:ext uri="{FF2B5EF4-FFF2-40B4-BE49-F238E27FC236}">
                <a16:creationId xmlns:a16="http://schemas.microsoft.com/office/drawing/2014/main" id="{96ECC336-59A3-4B89-A992-046EEAEBF4C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52313" y="12477"/>
            <a:ext cx="1139687" cy="1143194"/>
          </a:xfrm>
          <a:prstGeom prst="rect">
            <a:avLst/>
          </a:prstGeom>
        </p:spPr>
      </p:pic>
      <p:graphicFrame>
        <p:nvGraphicFramePr>
          <p:cNvPr id="6" name="Table 6">
            <a:extLst>
              <a:ext uri="{FF2B5EF4-FFF2-40B4-BE49-F238E27FC236}">
                <a16:creationId xmlns:a16="http://schemas.microsoft.com/office/drawing/2014/main" id="{4CE830DB-0333-45CC-AEAD-5A4347776EB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2357527"/>
              </p:ext>
            </p:extLst>
          </p:nvPr>
        </p:nvGraphicFramePr>
        <p:xfrm>
          <a:off x="203259" y="1776090"/>
          <a:ext cx="4461046" cy="49377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921958">
                  <a:extLst>
                    <a:ext uri="{9D8B030D-6E8A-4147-A177-3AD203B41FA5}">
                      <a16:colId xmlns:a16="http://schemas.microsoft.com/office/drawing/2014/main" val="315949144"/>
                    </a:ext>
                  </a:extLst>
                </a:gridCol>
                <a:gridCol w="3539088">
                  <a:extLst>
                    <a:ext uri="{9D8B030D-6E8A-4147-A177-3AD203B41FA5}">
                      <a16:colId xmlns:a16="http://schemas.microsoft.com/office/drawing/2014/main" val="141716913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2400" b="1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1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GB" sz="2400" dirty="0" err="1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C’es</a:t>
                      </a:r>
                      <a:r>
                        <a:rPr lang="en-GB" sz="2400" b="1" dirty="0" err="1">
                          <a:solidFill>
                            <a:schemeClr val="bg1">
                              <a:lumMod val="85000"/>
                            </a:schemeClr>
                          </a:solidFill>
                          <a:latin typeface="Century Gothic" panose="020B0502020202020204" pitchFamily="34" charset="0"/>
                        </a:rPr>
                        <a:t>t</a:t>
                      </a:r>
                      <a:r>
                        <a:rPr lang="en-GB" sz="2400" b="0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…</a:t>
                      </a:r>
                      <a:br>
                        <a:rPr lang="en-GB" sz="2400" b="0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</a:br>
                      <a:r>
                        <a:rPr lang="en-GB" sz="2400" b="0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(</a:t>
                      </a:r>
                      <a:r>
                        <a:rPr lang="en-GB" sz="2400" b="0" i="1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It is …………………).</a:t>
                      </a:r>
                      <a:endParaRPr lang="en-GB" sz="2400" b="1" i="1" dirty="0">
                        <a:solidFill>
                          <a:srgbClr val="00206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5937321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2400" b="1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2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GB" sz="2400" dirty="0" err="1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C’es</a:t>
                      </a:r>
                      <a:r>
                        <a:rPr lang="en-GB" sz="2400" b="1" dirty="0" err="1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t</a:t>
                      </a:r>
                      <a:r>
                        <a:rPr lang="en-GB" sz="2400" b="0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…</a:t>
                      </a:r>
                      <a:br>
                        <a:rPr lang="en-GB" sz="2400" b="0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</a:br>
                      <a:r>
                        <a:rPr lang="en-GB" sz="2400" b="0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(</a:t>
                      </a:r>
                      <a:r>
                        <a:rPr lang="en-GB" sz="2400" b="0" i="1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It is …………………).</a:t>
                      </a:r>
                      <a:endParaRPr lang="en-GB" sz="2400" b="1" i="1" dirty="0">
                        <a:solidFill>
                          <a:srgbClr val="00206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963256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2400" b="1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3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GB" sz="2400" dirty="0" err="1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C’es</a:t>
                      </a:r>
                      <a:r>
                        <a:rPr lang="en-GB" sz="2400" b="1" dirty="0" err="1">
                          <a:solidFill>
                            <a:schemeClr val="bg1">
                              <a:lumMod val="85000"/>
                            </a:schemeClr>
                          </a:solidFill>
                          <a:latin typeface="Century Gothic" panose="020B0502020202020204" pitchFamily="34" charset="0"/>
                        </a:rPr>
                        <a:t>t</a:t>
                      </a:r>
                      <a:r>
                        <a:rPr lang="en-GB" sz="2400" b="0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…</a:t>
                      </a:r>
                      <a:br>
                        <a:rPr lang="en-GB" sz="2400" b="0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</a:br>
                      <a:r>
                        <a:rPr lang="en-GB" sz="2400" b="0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(</a:t>
                      </a:r>
                      <a:r>
                        <a:rPr lang="en-GB" sz="2400" b="0" i="1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It is …………………).</a:t>
                      </a:r>
                      <a:endParaRPr lang="en-GB" sz="2400" b="1" i="1" dirty="0">
                        <a:solidFill>
                          <a:srgbClr val="00206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501096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2400" b="1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4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GB" sz="2400" dirty="0" err="1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C’es</a:t>
                      </a:r>
                      <a:r>
                        <a:rPr lang="en-GB" sz="2400" b="1" dirty="0" err="1">
                          <a:solidFill>
                            <a:schemeClr val="bg1">
                              <a:lumMod val="85000"/>
                            </a:schemeClr>
                          </a:solidFill>
                          <a:latin typeface="Century Gothic" panose="020B0502020202020204" pitchFamily="34" charset="0"/>
                        </a:rPr>
                        <a:t>t</a:t>
                      </a:r>
                      <a:r>
                        <a:rPr lang="en-GB" sz="2400" b="0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…</a:t>
                      </a:r>
                      <a:br>
                        <a:rPr lang="en-GB" sz="2400" b="0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</a:br>
                      <a:r>
                        <a:rPr lang="en-GB" sz="2400" b="0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(</a:t>
                      </a:r>
                      <a:r>
                        <a:rPr lang="en-GB" sz="2400" b="0" i="1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It is …………………).</a:t>
                      </a:r>
                      <a:endParaRPr lang="en-GB" sz="2400" b="1" i="1" dirty="0">
                        <a:solidFill>
                          <a:srgbClr val="00206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393225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2400" b="1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5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GB" sz="2400" dirty="0" err="1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C’es</a:t>
                      </a:r>
                      <a:r>
                        <a:rPr lang="en-GB" sz="2400" b="1" dirty="0" err="1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t</a:t>
                      </a:r>
                      <a:r>
                        <a:rPr lang="en-GB" sz="2400" b="0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…</a:t>
                      </a:r>
                      <a:br>
                        <a:rPr lang="en-GB" sz="2400" b="0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</a:br>
                      <a:r>
                        <a:rPr lang="en-GB" sz="2400" b="0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(</a:t>
                      </a:r>
                      <a:r>
                        <a:rPr lang="en-GB" sz="2400" b="0" i="1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It is …………………).</a:t>
                      </a:r>
                      <a:endParaRPr lang="en-GB" sz="2400" b="1" i="1" dirty="0">
                        <a:solidFill>
                          <a:srgbClr val="00206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4891854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2400" b="1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6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GB" sz="2400" dirty="0" err="1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C’es</a:t>
                      </a:r>
                      <a:r>
                        <a:rPr lang="en-GB" sz="2400" b="1" dirty="0" err="1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t</a:t>
                      </a:r>
                      <a:r>
                        <a:rPr lang="en-GB" sz="2400" b="0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…</a:t>
                      </a:r>
                      <a:br>
                        <a:rPr lang="en-GB" sz="2400" b="0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</a:br>
                      <a:r>
                        <a:rPr lang="en-GB" sz="2400" b="0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(</a:t>
                      </a:r>
                      <a:r>
                        <a:rPr lang="en-GB" sz="2400" b="0" i="1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It is …………………).</a:t>
                      </a:r>
                      <a:endParaRPr lang="en-GB" sz="2400" b="1" i="1" dirty="0">
                        <a:solidFill>
                          <a:srgbClr val="00206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66968935"/>
                  </a:ext>
                </a:extLst>
              </a:tr>
            </a:tbl>
          </a:graphicData>
        </a:graphic>
      </p:graphicFrame>
      <p:pic>
        <p:nvPicPr>
          <p:cNvPr id="14" name="Picture 2" descr="Quiet Sign Clip Art">
            <a:extLst>
              <a:ext uri="{FF2B5EF4-FFF2-40B4-BE49-F238E27FC236}">
                <a16:creationId xmlns:a16="http://schemas.microsoft.com/office/drawing/2014/main" id="{7C80824B-CA12-4AE6-B3B1-2558F2D0A97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33370" y="4353808"/>
            <a:ext cx="299939" cy="424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2" descr="Quiet Sign Clip Art">
            <a:extLst>
              <a:ext uri="{FF2B5EF4-FFF2-40B4-BE49-F238E27FC236}">
                <a16:creationId xmlns:a16="http://schemas.microsoft.com/office/drawing/2014/main" id="{C17B1954-D6F4-4A0B-B4B8-2765B03FDD3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5301" y="1829143"/>
            <a:ext cx="299939" cy="424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CustomShape 3">
            <a:extLst>
              <a:ext uri="{FF2B5EF4-FFF2-40B4-BE49-F238E27FC236}">
                <a16:creationId xmlns:a16="http://schemas.microsoft.com/office/drawing/2014/main" id="{024B4706-242D-4221-B376-BD9B1D78110C}"/>
              </a:ext>
            </a:extLst>
          </p:cNvPr>
          <p:cNvSpPr/>
          <p:nvPr/>
        </p:nvSpPr>
        <p:spPr>
          <a:xfrm>
            <a:off x="6044103" y="1200240"/>
            <a:ext cx="5094578" cy="5180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i="0" u="none" strike="noStrike" kern="1200" cap="none" spc="-1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Century Gothic"/>
                <a:cs typeface="+mn-cs"/>
              </a:rPr>
              <a:t>Personne</a:t>
            </a:r>
            <a:r>
              <a:rPr kumimoji="0" lang="en-GB" sz="2000" i="0" u="none" strike="noStrike" kern="1200" cap="none" spc="-1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Century Gothic"/>
                <a:cs typeface="+mn-cs"/>
              </a:rPr>
              <a:t> A:</a:t>
            </a:r>
            <a:endParaRPr kumimoji="0" lang="en-GB" sz="2000" i="0" u="none" strike="noStrike" kern="1200" cap="none" spc="-1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pic>
        <p:nvPicPr>
          <p:cNvPr id="19" name="Picture 2" descr="Quiet Sign Clip Art">
            <a:extLst>
              <a:ext uri="{FF2B5EF4-FFF2-40B4-BE49-F238E27FC236}">
                <a16:creationId xmlns:a16="http://schemas.microsoft.com/office/drawing/2014/main" id="{A59DE287-8EA9-4A50-A99C-CD348A08FAF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33369" y="3514721"/>
            <a:ext cx="299939" cy="424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Google Shape;119;p1">
            <a:extLst>
              <a:ext uri="{FF2B5EF4-FFF2-40B4-BE49-F238E27FC236}">
                <a16:creationId xmlns:a16="http://schemas.microsoft.com/office/drawing/2014/main" id="{3AE978A3-3FCC-423B-B2F9-4A5C13889D3A}"/>
              </a:ext>
            </a:extLst>
          </p:cNvPr>
          <p:cNvSpPr/>
          <p:nvPr/>
        </p:nvSpPr>
        <p:spPr>
          <a:xfrm>
            <a:off x="123171" y="128500"/>
            <a:ext cx="521370" cy="478471"/>
          </a:xfrm>
          <a:prstGeom prst="roundRect">
            <a:avLst>
              <a:gd name="adj" fmla="val 16667"/>
            </a:avLst>
          </a:prstGeom>
          <a:solidFill>
            <a:srgbClr val="FADD2E"/>
          </a:solidFill>
          <a:ln w="12700" cap="flat" cmpd="sng">
            <a:solidFill>
              <a:srgbClr val="FADD2E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graphicFrame>
        <p:nvGraphicFramePr>
          <p:cNvPr id="20" name="Table 6">
            <a:extLst>
              <a:ext uri="{FF2B5EF4-FFF2-40B4-BE49-F238E27FC236}">
                <a16:creationId xmlns:a16="http://schemas.microsoft.com/office/drawing/2014/main" id="{A9951F38-A0F8-4B0B-B496-770C9E7BD79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55485160"/>
              </p:ext>
            </p:extLst>
          </p:nvPr>
        </p:nvGraphicFramePr>
        <p:xfrm>
          <a:off x="6096000" y="1718280"/>
          <a:ext cx="5892742" cy="49377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59818">
                  <a:extLst>
                    <a:ext uri="{9D8B030D-6E8A-4147-A177-3AD203B41FA5}">
                      <a16:colId xmlns:a16="http://schemas.microsoft.com/office/drawing/2014/main" val="315949144"/>
                    </a:ext>
                  </a:extLst>
                </a:gridCol>
                <a:gridCol w="2818103">
                  <a:extLst>
                    <a:ext uri="{9D8B030D-6E8A-4147-A177-3AD203B41FA5}">
                      <a16:colId xmlns:a16="http://schemas.microsoft.com/office/drawing/2014/main" val="4253151256"/>
                    </a:ext>
                  </a:extLst>
                </a:gridCol>
                <a:gridCol w="2514821">
                  <a:extLst>
                    <a:ext uri="{9D8B030D-6E8A-4147-A177-3AD203B41FA5}">
                      <a16:colId xmlns:a16="http://schemas.microsoft.com/office/drawing/2014/main" val="2518201908"/>
                    </a:ext>
                  </a:extLst>
                </a:gridCol>
              </a:tblGrid>
              <a:tr h="822960">
                <a:tc>
                  <a:txBody>
                    <a:bodyPr/>
                    <a:lstStyle/>
                    <a:p>
                      <a:pPr algn="ctr"/>
                      <a:r>
                        <a:rPr lang="en-GB" sz="2400" b="1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1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sz="2400" b="0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…difficile.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sz="2400" b="0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…</a:t>
                      </a:r>
                      <a:r>
                        <a:rPr lang="en-GB" sz="2400" b="1" dirty="0" err="1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u</a:t>
                      </a:r>
                      <a:r>
                        <a:rPr lang="en-GB" sz="2400" b="0" dirty="0" err="1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ne</a:t>
                      </a:r>
                      <a:r>
                        <a:rPr lang="en-GB" sz="2400" b="0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 affiche.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59373216"/>
                  </a:ext>
                </a:extLst>
              </a:tr>
              <a:tr h="822960">
                <a:tc>
                  <a:txBody>
                    <a:bodyPr/>
                    <a:lstStyle/>
                    <a:p>
                      <a:pPr algn="ctr"/>
                      <a:r>
                        <a:rPr lang="en-GB" sz="2400" b="1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2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sz="2400" b="0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…</a:t>
                      </a:r>
                      <a:r>
                        <a:rPr lang="en-GB" sz="2400" b="1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u</a:t>
                      </a:r>
                      <a:r>
                        <a:rPr lang="en-GB" sz="2400" b="0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n bureau.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sz="2400" b="0" dirty="0" err="1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sérieux</a:t>
                      </a:r>
                      <a:r>
                        <a:rPr lang="en-GB" sz="2400" b="0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.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9632569"/>
                  </a:ext>
                </a:extLst>
              </a:tr>
              <a:tr h="822960">
                <a:tc>
                  <a:txBody>
                    <a:bodyPr/>
                    <a:lstStyle/>
                    <a:p>
                      <a:pPr algn="ctr"/>
                      <a:r>
                        <a:rPr lang="en-GB" sz="2400" b="1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3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sz="2400" b="0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…</a:t>
                      </a:r>
                      <a:r>
                        <a:rPr lang="en-GB" sz="2400" b="1" dirty="0" err="1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u</a:t>
                      </a:r>
                      <a:r>
                        <a:rPr lang="en-GB" sz="2400" b="0" dirty="0" err="1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ne</a:t>
                      </a:r>
                      <a:r>
                        <a:rPr lang="en-GB" sz="2400" b="0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 chaise.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sz="2400" b="0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…</a:t>
                      </a:r>
                      <a:r>
                        <a:rPr lang="en-GB" sz="2400" b="0" dirty="0" err="1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courageux</a:t>
                      </a:r>
                      <a:r>
                        <a:rPr lang="en-GB" sz="2400" b="0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.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5010962"/>
                  </a:ext>
                </a:extLst>
              </a:tr>
              <a:tr h="822960">
                <a:tc>
                  <a:txBody>
                    <a:bodyPr/>
                    <a:lstStyle/>
                    <a:p>
                      <a:pPr algn="ctr"/>
                      <a:r>
                        <a:rPr lang="en-GB" sz="2400" b="1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4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sz="2400" b="0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…</a:t>
                      </a:r>
                      <a:r>
                        <a:rPr lang="en-GB" sz="2400" b="0" dirty="0" err="1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vendredi</a:t>
                      </a:r>
                      <a:r>
                        <a:rPr lang="en-GB" sz="2400" b="0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.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sz="2400" b="0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…</a:t>
                      </a:r>
                      <a:r>
                        <a:rPr lang="en-GB" sz="2400" b="1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u</a:t>
                      </a:r>
                      <a:r>
                        <a:rPr lang="en-GB" sz="2400" b="0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n lit.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3932252"/>
                  </a:ext>
                </a:extLst>
              </a:tr>
              <a:tr h="822960">
                <a:tc>
                  <a:txBody>
                    <a:bodyPr/>
                    <a:lstStyle/>
                    <a:p>
                      <a:pPr algn="ctr"/>
                      <a:r>
                        <a:rPr lang="en-GB" sz="2400" b="1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5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sz="2400" b="0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…</a:t>
                      </a:r>
                      <a:r>
                        <a:rPr lang="en-GB" sz="2400" b="0" dirty="0" err="1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dimanche</a:t>
                      </a:r>
                      <a:r>
                        <a:rPr lang="en-GB" sz="2400" b="0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.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sz="2400" b="0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…</a:t>
                      </a:r>
                      <a:r>
                        <a:rPr lang="en-GB" sz="2400" b="1" dirty="0" err="1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u</a:t>
                      </a:r>
                      <a:r>
                        <a:rPr lang="en-GB" sz="2400" b="0" dirty="0" err="1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ne</a:t>
                      </a:r>
                      <a:r>
                        <a:rPr lang="en-GB" sz="2400" b="0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 idée.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48918541"/>
                  </a:ext>
                </a:extLst>
              </a:tr>
              <a:tr h="822960">
                <a:tc>
                  <a:txBody>
                    <a:bodyPr/>
                    <a:lstStyle/>
                    <a:p>
                      <a:pPr algn="ctr"/>
                      <a:r>
                        <a:rPr lang="en-GB" sz="2400" b="1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6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sz="2400" b="0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…</a:t>
                      </a:r>
                      <a:r>
                        <a:rPr lang="en-GB" sz="2400" b="0" dirty="0" err="1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curieux</a:t>
                      </a:r>
                      <a:r>
                        <a:rPr lang="en-GB" sz="2400" b="0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.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sz="2400" b="0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…</a:t>
                      </a:r>
                      <a:r>
                        <a:rPr lang="en-GB" sz="2400" b="1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u</a:t>
                      </a:r>
                      <a:r>
                        <a:rPr lang="en-GB" sz="2400" b="0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n cheval.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66968935"/>
                  </a:ext>
                </a:extLst>
              </a:tr>
            </a:tbl>
          </a:graphicData>
        </a:graphic>
      </p:graphicFrame>
      <p:sp>
        <p:nvSpPr>
          <p:cNvPr id="21" name="Rectangle: Rounded Corners 20">
            <a:extLst>
              <a:ext uri="{FF2B5EF4-FFF2-40B4-BE49-F238E27FC236}">
                <a16:creationId xmlns:a16="http://schemas.microsoft.com/office/drawing/2014/main" id="{3947312A-C947-4772-8E48-C73A78CD63D6}"/>
              </a:ext>
            </a:extLst>
          </p:cNvPr>
          <p:cNvSpPr/>
          <p:nvPr/>
        </p:nvSpPr>
        <p:spPr>
          <a:xfrm>
            <a:off x="7280031" y="1846907"/>
            <a:ext cx="2110154" cy="509954"/>
          </a:xfrm>
          <a:prstGeom prst="roundRect">
            <a:avLst/>
          </a:prstGeom>
          <a:noFill/>
          <a:ln w="38100">
            <a:solidFill>
              <a:srgbClr val="FADD2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2" name="Rectangle: Rounded Corners 21">
            <a:extLst>
              <a:ext uri="{FF2B5EF4-FFF2-40B4-BE49-F238E27FC236}">
                <a16:creationId xmlns:a16="http://schemas.microsoft.com/office/drawing/2014/main" id="{B3CC240B-8437-44C5-86EC-096309A6C49F}"/>
              </a:ext>
            </a:extLst>
          </p:cNvPr>
          <p:cNvSpPr/>
          <p:nvPr/>
        </p:nvSpPr>
        <p:spPr>
          <a:xfrm>
            <a:off x="7280031" y="2711248"/>
            <a:ext cx="2110154" cy="509954"/>
          </a:xfrm>
          <a:prstGeom prst="roundRect">
            <a:avLst/>
          </a:prstGeom>
          <a:noFill/>
          <a:ln w="38100">
            <a:solidFill>
              <a:srgbClr val="FADD2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3" name="Rectangle: Rounded Corners 22">
            <a:extLst>
              <a:ext uri="{FF2B5EF4-FFF2-40B4-BE49-F238E27FC236}">
                <a16:creationId xmlns:a16="http://schemas.microsoft.com/office/drawing/2014/main" id="{14EA9797-B7CD-4B6D-A132-06E9B1D67825}"/>
              </a:ext>
            </a:extLst>
          </p:cNvPr>
          <p:cNvSpPr/>
          <p:nvPr/>
        </p:nvSpPr>
        <p:spPr>
          <a:xfrm>
            <a:off x="9878587" y="3514721"/>
            <a:ext cx="2110154" cy="509954"/>
          </a:xfrm>
          <a:prstGeom prst="roundRect">
            <a:avLst/>
          </a:prstGeom>
          <a:noFill/>
          <a:ln w="38100">
            <a:solidFill>
              <a:srgbClr val="FADD2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4" name="Rectangle: Rounded Corners 23">
            <a:extLst>
              <a:ext uri="{FF2B5EF4-FFF2-40B4-BE49-F238E27FC236}">
                <a16:creationId xmlns:a16="http://schemas.microsoft.com/office/drawing/2014/main" id="{40405349-73B6-479D-828F-8DF0123E0CA8}"/>
              </a:ext>
            </a:extLst>
          </p:cNvPr>
          <p:cNvSpPr/>
          <p:nvPr/>
        </p:nvSpPr>
        <p:spPr>
          <a:xfrm>
            <a:off x="7280031" y="4353808"/>
            <a:ext cx="2110154" cy="509954"/>
          </a:xfrm>
          <a:prstGeom prst="roundRect">
            <a:avLst/>
          </a:prstGeom>
          <a:noFill/>
          <a:ln w="38100">
            <a:solidFill>
              <a:srgbClr val="FADD2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5" name="Rectangle: Rounded Corners 24">
            <a:extLst>
              <a:ext uri="{FF2B5EF4-FFF2-40B4-BE49-F238E27FC236}">
                <a16:creationId xmlns:a16="http://schemas.microsoft.com/office/drawing/2014/main" id="{7DCD0131-C533-4D10-9510-6E8787D3B82A}"/>
              </a:ext>
            </a:extLst>
          </p:cNvPr>
          <p:cNvSpPr/>
          <p:nvPr/>
        </p:nvSpPr>
        <p:spPr>
          <a:xfrm>
            <a:off x="9878587" y="5147806"/>
            <a:ext cx="2110154" cy="509954"/>
          </a:xfrm>
          <a:prstGeom prst="roundRect">
            <a:avLst/>
          </a:prstGeom>
          <a:noFill/>
          <a:ln w="38100">
            <a:solidFill>
              <a:srgbClr val="FADD2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6" name="Rectangle: Rounded Corners 25">
            <a:extLst>
              <a:ext uri="{FF2B5EF4-FFF2-40B4-BE49-F238E27FC236}">
                <a16:creationId xmlns:a16="http://schemas.microsoft.com/office/drawing/2014/main" id="{24637BFC-46C5-44A3-91CE-9841E355EDE4}"/>
              </a:ext>
            </a:extLst>
          </p:cNvPr>
          <p:cNvSpPr/>
          <p:nvPr/>
        </p:nvSpPr>
        <p:spPr>
          <a:xfrm>
            <a:off x="9878587" y="6008748"/>
            <a:ext cx="2110154" cy="509954"/>
          </a:xfrm>
          <a:prstGeom prst="roundRect">
            <a:avLst/>
          </a:prstGeom>
          <a:noFill/>
          <a:ln w="38100">
            <a:solidFill>
              <a:srgbClr val="FADD2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E29269E0-B7C1-4975-8672-43B547BA2F99}"/>
              </a:ext>
            </a:extLst>
          </p:cNvPr>
          <p:cNvSpPr txBox="1"/>
          <p:nvPr/>
        </p:nvSpPr>
        <p:spPr>
          <a:xfrm>
            <a:off x="2140521" y="2129168"/>
            <a:ext cx="19167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>
                <a:solidFill>
                  <a:srgbClr val="002060"/>
                </a:solidFill>
                <a:latin typeface="Segoe Print" panose="02000600000000000000" pitchFamily="2" charset="0"/>
              </a:rPr>
              <a:t>difficult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6A25BE47-77C1-4911-857A-5ABB752FFE3F}"/>
              </a:ext>
            </a:extLst>
          </p:cNvPr>
          <p:cNvSpPr txBox="1"/>
          <p:nvPr/>
        </p:nvSpPr>
        <p:spPr>
          <a:xfrm>
            <a:off x="2122889" y="2966225"/>
            <a:ext cx="19167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>
                <a:solidFill>
                  <a:srgbClr val="002060"/>
                </a:solidFill>
                <a:latin typeface="Segoe Print" panose="02000600000000000000" pitchFamily="2" charset="0"/>
              </a:rPr>
              <a:t>a desk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5462FD68-DD92-4A1F-8136-8B0E14151913}"/>
              </a:ext>
            </a:extLst>
          </p:cNvPr>
          <p:cNvSpPr txBox="1"/>
          <p:nvPr/>
        </p:nvSpPr>
        <p:spPr>
          <a:xfrm>
            <a:off x="2287983" y="3778307"/>
            <a:ext cx="19167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>
                <a:solidFill>
                  <a:srgbClr val="002060"/>
                </a:solidFill>
                <a:latin typeface="Segoe Print" panose="02000600000000000000" pitchFamily="2" charset="0"/>
              </a:rPr>
              <a:t>brave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637075E0-3840-452F-BA5B-BFA35C5790C7}"/>
              </a:ext>
            </a:extLst>
          </p:cNvPr>
          <p:cNvSpPr txBox="1"/>
          <p:nvPr/>
        </p:nvSpPr>
        <p:spPr>
          <a:xfrm>
            <a:off x="2140521" y="4585391"/>
            <a:ext cx="19167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>
                <a:solidFill>
                  <a:srgbClr val="002060"/>
                </a:solidFill>
                <a:latin typeface="Segoe Print" panose="02000600000000000000" pitchFamily="2" charset="0"/>
              </a:rPr>
              <a:t>Friday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9B270D6A-A997-4D2D-9175-79A4BDA9C0DA}"/>
              </a:ext>
            </a:extLst>
          </p:cNvPr>
          <p:cNvSpPr txBox="1"/>
          <p:nvPr/>
        </p:nvSpPr>
        <p:spPr>
          <a:xfrm>
            <a:off x="2121758" y="5418787"/>
            <a:ext cx="19167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>
                <a:solidFill>
                  <a:srgbClr val="002060"/>
                </a:solidFill>
                <a:latin typeface="Segoe Print" panose="02000600000000000000" pitchFamily="2" charset="0"/>
              </a:rPr>
              <a:t>an idea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71D6155B-978E-4EDC-89FB-5AE323659A0A}"/>
              </a:ext>
            </a:extLst>
          </p:cNvPr>
          <p:cNvSpPr txBox="1"/>
          <p:nvPr/>
        </p:nvSpPr>
        <p:spPr>
          <a:xfrm>
            <a:off x="2297108" y="6252699"/>
            <a:ext cx="19167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>
                <a:solidFill>
                  <a:srgbClr val="002060"/>
                </a:solidFill>
                <a:latin typeface="Segoe Print" panose="02000600000000000000" pitchFamily="2" charset="0"/>
              </a:rPr>
              <a:t>a horse</a:t>
            </a:r>
          </a:p>
        </p:txBody>
      </p:sp>
    </p:spTree>
    <p:extLst>
      <p:ext uri="{BB962C8B-B14F-4D97-AF65-F5344CB8AC3E}">
        <p14:creationId xmlns:p14="http://schemas.microsoft.com/office/powerpoint/2010/main" val="39006327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7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7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/>
      <p:bldP spid="28" grpId="0"/>
      <p:bldP spid="29" grpId="0"/>
      <p:bldP spid="30" grpId="0"/>
      <p:bldP spid="31" grpId="0"/>
      <p:bldP spid="3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Box 14">
            <a:extLst>
              <a:ext uri="{FF2B5EF4-FFF2-40B4-BE49-F238E27FC236}">
                <a16:creationId xmlns:a16="http://schemas.microsoft.com/office/drawing/2014/main" id="{D596B872-F474-4E79-BC4F-0B483932B36C}"/>
              </a:ext>
            </a:extLst>
          </p:cNvPr>
          <p:cNvSpPr txBox="1"/>
          <p:nvPr/>
        </p:nvSpPr>
        <p:spPr>
          <a:xfrm>
            <a:off x="351550" y="1081399"/>
            <a:ext cx="343716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GB" sz="2000" b="0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Arial"/>
                <a:sym typeface="Arial"/>
              </a:rPr>
              <a:t>C’est</a:t>
            </a:r>
            <a:r>
              <a:rPr kumimoji="0" lang="en-GB" sz="2000" b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Arial"/>
                <a:sym typeface="Arial"/>
              </a:rPr>
              <a:t> un cheval ?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310D7C92-0C97-48AB-9EEA-4B3178EDAFBD}"/>
              </a:ext>
            </a:extLst>
          </p:cNvPr>
          <p:cNvSpPr txBox="1"/>
          <p:nvPr/>
        </p:nvSpPr>
        <p:spPr>
          <a:xfrm>
            <a:off x="298248" y="1427263"/>
            <a:ext cx="503535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GB" sz="3600" b="1" i="0" u="none" strike="noStrike" kern="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Arial"/>
                <a:sym typeface="Arial"/>
              </a:rPr>
              <a:t>1</a:t>
            </a:r>
            <a:r>
              <a:rPr kumimoji="0" lang="en-GB" sz="36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Arial"/>
                <a:sym typeface="Arial"/>
              </a:rPr>
              <a:t> </a:t>
            </a:r>
            <a:r>
              <a:rPr kumimoji="0" lang="en-GB" sz="24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Arial"/>
                <a:sym typeface="Arial"/>
              </a:rPr>
              <a:t>_____________________________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68AB5848-EB1B-4670-B0E2-9E79D3DF3EC7}"/>
              </a:ext>
            </a:extLst>
          </p:cNvPr>
          <p:cNvSpPr txBox="1"/>
          <p:nvPr/>
        </p:nvSpPr>
        <p:spPr>
          <a:xfrm>
            <a:off x="207329" y="3349982"/>
            <a:ext cx="503535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GB" sz="3600" b="1" i="0" u="none" strike="noStrike" kern="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Arial"/>
                <a:sym typeface="Arial"/>
              </a:rPr>
              <a:t>2</a:t>
            </a:r>
            <a:r>
              <a:rPr kumimoji="0" lang="en-GB" sz="36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Arial"/>
                <a:sym typeface="Arial"/>
              </a:rPr>
              <a:t> </a:t>
            </a:r>
            <a:r>
              <a:rPr kumimoji="0" lang="en-GB" sz="24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Arial"/>
                <a:sym typeface="Arial"/>
              </a:rPr>
              <a:t>_____________________________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DAFCF14F-26E1-4375-8DC0-F41AAF9BF3DF}"/>
              </a:ext>
            </a:extLst>
          </p:cNvPr>
          <p:cNvSpPr txBox="1"/>
          <p:nvPr/>
        </p:nvSpPr>
        <p:spPr>
          <a:xfrm>
            <a:off x="307021" y="5387791"/>
            <a:ext cx="503535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GB" sz="3600" b="1" i="0" u="none" strike="noStrike" kern="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Arial"/>
                <a:sym typeface="Arial"/>
              </a:rPr>
              <a:t>3</a:t>
            </a:r>
            <a:r>
              <a:rPr kumimoji="0" lang="en-GB" sz="36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Arial"/>
                <a:sym typeface="Arial"/>
              </a:rPr>
              <a:t> </a:t>
            </a:r>
            <a:r>
              <a:rPr kumimoji="0" lang="en-GB" sz="24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Arial"/>
                <a:sym typeface="Arial"/>
              </a:rPr>
              <a:t>_____________________________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207C148F-45EB-4409-B006-B3FFBC980597}"/>
              </a:ext>
            </a:extLst>
          </p:cNvPr>
          <p:cNvSpPr txBox="1"/>
          <p:nvPr/>
        </p:nvSpPr>
        <p:spPr>
          <a:xfrm>
            <a:off x="3607614" y="79427"/>
            <a:ext cx="552395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-GB" sz="3200" b="1" i="0" u="none" strike="noStrike" kern="1200" cap="none" spc="-1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Century Gothic"/>
              </a:rPr>
              <a:t>Écris</a:t>
            </a:r>
            <a:r>
              <a:rPr kumimoji="0" lang="en-GB" sz="3200" b="1" i="0" u="none" strike="noStrike" kern="1200" cap="none" spc="-1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Century Gothic"/>
              </a:rPr>
              <a:t> des </a:t>
            </a:r>
            <a:r>
              <a:rPr kumimoji="0" lang="en-GB" sz="3200" b="1" i="0" u="none" strike="noStrike" kern="1200" cap="none" spc="-1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Century Gothic"/>
              </a:rPr>
              <a:t>réponses</a:t>
            </a:r>
            <a:r>
              <a:rPr kumimoji="0" lang="en-GB" sz="32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cs typeface="Arial"/>
                <a:sym typeface="Arial"/>
              </a:rPr>
              <a:t>.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F9A3890D-C288-44D2-B7E2-9B9D7FA2F14B}"/>
              </a:ext>
            </a:extLst>
          </p:cNvPr>
          <p:cNvSpPr txBox="1"/>
          <p:nvPr/>
        </p:nvSpPr>
        <p:spPr>
          <a:xfrm>
            <a:off x="748058" y="5426648"/>
            <a:ext cx="473142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s-AR" sz="28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Arial"/>
                <a:sym typeface="Arial"/>
              </a:rPr>
              <a:t>Non, c’est un bureau.  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7B117850-D006-4562-A7E8-B068C9CCE3E1}"/>
              </a:ext>
            </a:extLst>
          </p:cNvPr>
          <p:cNvSpPr txBox="1"/>
          <p:nvPr/>
        </p:nvSpPr>
        <p:spPr>
          <a:xfrm>
            <a:off x="654872" y="1481509"/>
            <a:ext cx="378821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s-AR" sz="28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Arial"/>
                <a:sym typeface="Arial"/>
              </a:rPr>
              <a:t>Non, c’est une moto.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A8D4D3F3-2603-429B-BF87-50261421E514}"/>
              </a:ext>
            </a:extLst>
          </p:cNvPr>
          <p:cNvSpPr txBox="1"/>
          <p:nvPr/>
        </p:nvSpPr>
        <p:spPr>
          <a:xfrm>
            <a:off x="654872" y="3396207"/>
            <a:ext cx="403988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s-AR" sz="28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Arial"/>
                <a:sym typeface="Arial"/>
              </a:rPr>
              <a:t>Non, c’est une chaise.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E5D7D67-0354-4144-9687-63666CDEA2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4541" y="87041"/>
            <a:ext cx="2237996" cy="582075"/>
          </a:xfrm>
        </p:spPr>
        <p:txBody>
          <a:bodyPr>
            <a:normAutofit/>
          </a:bodyPr>
          <a:lstStyle/>
          <a:p>
            <a:r>
              <a:rPr lang="en-GB" sz="2800" b="1" dirty="0">
                <a:solidFill>
                  <a:srgbClr val="002060"/>
                </a:solidFill>
                <a:latin typeface="Century Gothic" panose="020B0502020202020204" pitchFamily="34" charset="0"/>
                <a:ea typeface="Century Gothic"/>
                <a:cs typeface="Century Gothic"/>
                <a:sym typeface="Century Gothic"/>
              </a:rPr>
              <a:t>Follow up 4: </a:t>
            </a:r>
            <a:endParaRPr lang="en-GB" sz="2800" dirty="0">
              <a:latin typeface="Century Gothic" panose="020B0502020202020204" pitchFamily="34" charset="0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E8D0F3FD-6674-482F-AD86-CC59DF404CE2}"/>
              </a:ext>
            </a:extLst>
          </p:cNvPr>
          <p:cNvSpPr txBox="1"/>
          <p:nvPr/>
        </p:nvSpPr>
        <p:spPr>
          <a:xfrm>
            <a:off x="7338514" y="-243144"/>
            <a:ext cx="108203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6000" b="0" i="1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  <a:sym typeface="Wingdings" panose="05000000000000000000" pitchFamily="2" charset="2"/>
              </a:rPr>
              <a:t></a:t>
            </a:r>
            <a:endParaRPr kumimoji="0" lang="en-GB" sz="6000" b="0" i="1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33" name="Title 2">
            <a:extLst>
              <a:ext uri="{FF2B5EF4-FFF2-40B4-BE49-F238E27FC236}">
                <a16:creationId xmlns:a16="http://schemas.microsoft.com/office/drawing/2014/main" id="{EB23F3F6-9F04-4702-B0C7-CEA344AE0CDD}"/>
              </a:ext>
            </a:extLst>
          </p:cNvPr>
          <p:cNvSpPr txBox="1">
            <a:spLocks/>
          </p:cNvSpPr>
          <p:nvPr/>
        </p:nvSpPr>
        <p:spPr>
          <a:xfrm>
            <a:off x="11151774" y="1135676"/>
            <a:ext cx="953857" cy="374973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  <a:tabLst/>
              <a:defRPr/>
            </a:pPr>
            <a:r>
              <a:rPr kumimoji="0" lang="en-GB" sz="2000" b="1" i="0" u="none" strike="noStrike" kern="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Gothic" panose="020B0502020202020204" pitchFamily="34" charset="0"/>
                <a:cs typeface="Calibri"/>
                <a:sym typeface="Calibri"/>
              </a:rPr>
              <a:t>écrire</a:t>
            </a:r>
            <a:endParaRPr kumimoji="0" lang="en-GB" sz="20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entury Gothic" panose="020B0502020202020204" pitchFamily="34" charset="0"/>
              <a:cs typeface="Calibri"/>
              <a:sym typeface="Calibri"/>
            </a:endParaRPr>
          </a:p>
        </p:txBody>
      </p:sp>
      <p:pic>
        <p:nvPicPr>
          <p:cNvPr id="34" name="Picture 33" descr="Icon&#10;&#10;Description automatically generated">
            <a:extLst>
              <a:ext uri="{FF2B5EF4-FFF2-40B4-BE49-F238E27FC236}">
                <a16:creationId xmlns:a16="http://schemas.microsoft.com/office/drawing/2014/main" id="{D7A95D6E-4BF0-4EE5-BF20-EA95A3CA38E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65406" y="5616"/>
            <a:ext cx="1126594" cy="1130060"/>
          </a:xfrm>
          <a:prstGeom prst="rect">
            <a:avLst/>
          </a:prstGeom>
        </p:spPr>
      </p:pic>
      <p:sp>
        <p:nvSpPr>
          <p:cNvPr id="35" name="TextBox 34">
            <a:extLst>
              <a:ext uri="{FF2B5EF4-FFF2-40B4-BE49-F238E27FC236}">
                <a16:creationId xmlns:a16="http://schemas.microsoft.com/office/drawing/2014/main" id="{9B91DCEB-2C6D-4C91-96A6-4D0D36874F8F}"/>
              </a:ext>
            </a:extLst>
          </p:cNvPr>
          <p:cNvSpPr txBox="1"/>
          <p:nvPr/>
        </p:nvSpPr>
        <p:spPr>
          <a:xfrm>
            <a:off x="444128" y="3108561"/>
            <a:ext cx="343716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GB" sz="2000" b="0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Arial"/>
                <a:sym typeface="Arial"/>
              </a:rPr>
              <a:t>C’est</a:t>
            </a:r>
            <a:r>
              <a:rPr kumimoji="0" lang="en-GB" sz="2000" b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Arial"/>
                <a:sym typeface="Arial"/>
              </a:rPr>
              <a:t> un lit</a:t>
            </a:r>
            <a:r>
              <a:rPr lang="en-GB" sz="2000" kern="0" dirty="0">
                <a:solidFill>
                  <a:srgbClr val="002060"/>
                </a:solidFill>
                <a:latin typeface="Century Gothic" panose="020B0502020202020204" pitchFamily="34" charset="0"/>
                <a:cs typeface="Arial"/>
                <a:sym typeface="Arial"/>
              </a:rPr>
              <a:t> ?</a:t>
            </a:r>
            <a:endParaRPr kumimoji="0" lang="en-GB" sz="2000" b="0" u="none" strike="noStrike" kern="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Arial"/>
              <a:sym typeface="Arial"/>
            </a:endParaRP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D1E34FB8-5280-45C9-91DA-91EB56850ABA}"/>
              </a:ext>
            </a:extLst>
          </p:cNvPr>
          <p:cNvSpPr txBox="1"/>
          <p:nvPr/>
        </p:nvSpPr>
        <p:spPr>
          <a:xfrm>
            <a:off x="444127" y="5072646"/>
            <a:ext cx="343716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GB" sz="2000" b="0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Arial"/>
                <a:sym typeface="Arial"/>
              </a:rPr>
              <a:t>C’est</a:t>
            </a:r>
            <a:r>
              <a:rPr kumimoji="0" lang="en-GB" sz="2000" b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Arial"/>
                <a:sym typeface="Arial"/>
              </a:rPr>
              <a:t> un lit ?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9607BC8A-32B2-4281-BCC5-31A75498BA29}"/>
              </a:ext>
            </a:extLst>
          </p:cNvPr>
          <p:cNvSpPr txBox="1"/>
          <p:nvPr/>
        </p:nvSpPr>
        <p:spPr>
          <a:xfrm>
            <a:off x="6160950" y="1080931"/>
            <a:ext cx="343716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GB" sz="2000" b="0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Arial"/>
                <a:sym typeface="Arial"/>
              </a:rPr>
              <a:t>C’est</a:t>
            </a:r>
            <a:r>
              <a:rPr kumimoji="0" lang="en-GB" sz="2000" b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Arial"/>
                <a:sym typeface="Arial"/>
              </a:rPr>
              <a:t> </a:t>
            </a:r>
            <a:r>
              <a:rPr kumimoji="0" lang="en-GB" sz="2000" b="0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Arial"/>
                <a:sym typeface="Arial"/>
              </a:rPr>
              <a:t>une</a:t>
            </a:r>
            <a:r>
              <a:rPr kumimoji="0" lang="en-GB" sz="2000" b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Arial"/>
                <a:sym typeface="Arial"/>
              </a:rPr>
              <a:t> chambre ?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7FFD8B2A-1B45-4B74-B4C9-A302B7262DF1}"/>
              </a:ext>
            </a:extLst>
          </p:cNvPr>
          <p:cNvSpPr txBox="1"/>
          <p:nvPr/>
        </p:nvSpPr>
        <p:spPr>
          <a:xfrm>
            <a:off x="6107648" y="1426795"/>
            <a:ext cx="503535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GB" sz="3600" b="1" i="0" u="none" strike="noStrike" kern="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Arial"/>
                <a:sym typeface="Arial"/>
              </a:rPr>
              <a:t>4</a:t>
            </a:r>
            <a:r>
              <a:rPr kumimoji="0" lang="en-GB" sz="36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Arial"/>
                <a:sym typeface="Arial"/>
              </a:rPr>
              <a:t> </a:t>
            </a:r>
            <a:r>
              <a:rPr kumimoji="0" lang="en-GB" sz="24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Arial"/>
                <a:sym typeface="Arial"/>
              </a:rPr>
              <a:t>_____________________________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716809AB-E8BA-48B8-BB32-D71A57E41F11}"/>
              </a:ext>
            </a:extLst>
          </p:cNvPr>
          <p:cNvSpPr txBox="1"/>
          <p:nvPr/>
        </p:nvSpPr>
        <p:spPr>
          <a:xfrm>
            <a:off x="6016729" y="3349514"/>
            <a:ext cx="503535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GB" sz="3600" b="1" i="0" u="none" strike="noStrike" kern="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Arial"/>
                <a:sym typeface="Arial"/>
              </a:rPr>
              <a:t>5</a:t>
            </a:r>
            <a:r>
              <a:rPr kumimoji="0" lang="en-GB" sz="36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Arial"/>
                <a:sym typeface="Arial"/>
              </a:rPr>
              <a:t> </a:t>
            </a:r>
            <a:r>
              <a:rPr kumimoji="0" lang="en-GB" sz="24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Arial"/>
                <a:sym typeface="Arial"/>
              </a:rPr>
              <a:t>_____________________________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63D228BB-F181-46D9-AC5C-22DF8689C34A}"/>
              </a:ext>
            </a:extLst>
          </p:cNvPr>
          <p:cNvSpPr txBox="1"/>
          <p:nvPr/>
        </p:nvSpPr>
        <p:spPr>
          <a:xfrm>
            <a:off x="6116421" y="5387323"/>
            <a:ext cx="503535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GB" sz="3600" b="1" i="0" u="none" strike="noStrike" kern="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Arial"/>
                <a:sym typeface="Arial"/>
              </a:rPr>
              <a:t>6</a:t>
            </a:r>
            <a:r>
              <a:rPr kumimoji="0" lang="en-GB" sz="36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Arial"/>
                <a:sym typeface="Arial"/>
              </a:rPr>
              <a:t> </a:t>
            </a:r>
            <a:r>
              <a:rPr kumimoji="0" lang="en-GB" sz="24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Arial"/>
                <a:sym typeface="Arial"/>
              </a:rPr>
              <a:t>_____________________________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1A9907F9-EF3D-4B1D-B9F2-A85C528237EE}"/>
              </a:ext>
            </a:extLst>
          </p:cNvPr>
          <p:cNvSpPr txBox="1"/>
          <p:nvPr/>
        </p:nvSpPr>
        <p:spPr>
          <a:xfrm>
            <a:off x="6557458" y="5426180"/>
            <a:ext cx="355898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s-AR" sz="28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Arial"/>
                <a:sym typeface="Arial"/>
              </a:rPr>
              <a:t>Oui, c’est une idée.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A23FB230-C9E3-4EE6-8A8E-AFA59B7A875D}"/>
              </a:ext>
            </a:extLst>
          </p:cNvPr>
          <p:cNvSpPr txBox="1"/>
          <p:nvPr/>
        </p:nvSpPr>
        <p:spPr>
          <a:xfrm>
            <a:off x="6464272" y="1481041"/>
            <a:ext cx="437812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s-AR" sz="28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Arial"/>
                <a:sym typeface="Arial"/>
              </a:rPr>
              <a:t>Oui, c’est une chambre.</a:t>
            </a: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48AD63C1-C592-431A-8808-4EE27C736E9B}"/>
              </a:ext>
            </a:extLst>
          </p:cNvPr>
          <p:cNvSpPr txBox="1"/>
          <p:nvPr/>
        </p:nvSpPr>
        <p:spPr>
          <a:xfrm>
            <a:off x="6464272" y="3411069"/>
            <a:ext cx="307167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s-AR" sz="28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Arial"/>
                <a:sym typeface="Arial"/>
              </a:rPr>
              <a:t>Non, c’est jeudi.</a:t>
            </a: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96CEC653-6E4C-4B68-BB71-890DCA8650A6}"/>
              </a:ext>
            </a:extLst>
          </p:cNvPr>
          <p:cNvSpPr txBox="1"/>
          <p:nvPr/>
        </p:nvSpPr>
        <p:spPr>
          <a:xfrm>
            <a:off x="6253528" y="3108093"/>
            <a:ext cx="343716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GB" sz="2000" b="0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Arial"/>
                <a:sym typeface="Arial"/>
              </a:rPr>
              <a:t>C’est</a:t>
            </a:r>
            <a:r>
              <a:rPr kumimoji="0" lang="en-GB" sz="2000" b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Arial"/>
                <a:sym typeface="Arial"/>
              </a:rPr>
              <a:t> </a:t>
            </a:r>
            <a:r>
              <a:rPr kumimoji="0" lang="en-GB" sz="2000" b="0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Arial"/>
                <a:sym typeface="Arial"/>
              </a:rPr>
              <a:t>vendredi</a:t>
            </a:r>
            <a:r>
              <a:rPr kumimoji="0" lang="en-GB" sz="2000" b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Arial"/>
                <a:sym typeface="Arial"/>
              </a:rPr>
              <a:t> </a:t>
            </a:r>
            <a:r>
              <a:rPr lang="en-GB" sz="2000" kern="0" dirty="0">
                <a:solidFill>
                  <a:srgbClr val="002060"/>
                </a:solidFill>
                <a:latin typeface="Century Gothic" panose="020B0502020202020204" pitchFamily="34" charset="0"/>
                <a:cs typeface="Arial"/>
                <a:sym typeface="Arial"/>
              </a:rPr>
              <a:t>?</a:t>
            </a:r>
            <a:endParaRPr kumimoji="0" lang="en-GB" sz="2000" b="0" u="none" strike="noStrike" kern="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Arial"/>
              <a:sym typeface="Arial"/>
            </a:endParaRP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D4E0C7C1-9E16-43DF-8DFB-DABA20880390}"/>
              </a:ext>
            </a:extLst>
          </p:cNvPr>
          <p:cNvSpPr txBox="1"/>
          <p:nvPr/>
        </p:nvSpPr>
        <p:spPr>
          <a:xfrm>
            <a:off x="6253527" y="5072178"/>
            <a:ext cx="343716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GB" sz="2000" b="0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Arial"/>
                <a:sym typeface="Arial"/>
              </a:rPr>
              <a:t>C’est</a:t>
            </a:r>
            <a:r>
              <a:rPr kumimoji="0" lang="en-GB" sz="2000" b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Arial"/>
                <a:sym typeface="Arial"/>
              </a:rPr>
              <a:t> </a:t>
            </a:r>
            <a:r>
              <a:rPr kumimoji="0" lang="en-GB" sz="2000" b="0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Arial"/>
                <a:sym typeface="Arial"/>
              </a:rPr>
              <a:t>une</a:t>
            </a:r>
            <a:r>
              <a:rPr kumimoji="0" lang="en-GB" sz="2000" b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Arial"/>
                <a:sym typeface="Arial"/>
              </a:rPr>
              <a:t> idée ?</a:t>
            </a:r>
          </a:p>
        </p:txBody>
      </p:sp>
      <p:pic>
        <p:nvPicPr>
          <p:cNvPr id="4" name="Graphic 3" descr="Flip calendar">
            <a:extLst>
              <a:ext uri="{FF2B5EF4-FFF2-40B4-BE49-F238E27FC236}">
                <a16:creationId xmlns:a16="http://schemas.microsoft.com/office/drawing/2014/main" id="{B20CB5CC-1593-4B85-83BE-68DA3068B37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0257278" y="3019889"/>
            <a:ext cx="914400" cy="91440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92E95F49-0682-4888-885F-5B3ED295A6B3}"/>
              </a:ext>
            </a:extLst>
          </p:cNvPr>
          <p:cNvSpPr txBox="1"/>
          <p:nvPr/>
        </p:nvSpPr>
        <p:spPr>
          <a:xfrm>
            <a:off x="10369571" y="3411069"/>
            <a:ext cx="7369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>
                <a:solidFill>
                  <a:srgbClr val="FF0066"/>
                </a:solidFill>
              </a:rPr>
              <a:t>THU</a:t>
            </a:r>
          </a:p>
        </p:txBody>
      </p:sp>
      <p:sp>
        <p:nvSpPr>
          <p:cNvPr id="37" name="Google Shape;119;p1">
            <a:extLst>
              <a:ext uri="{FF2B5EF4-FFF2-40B4-BE49-F238E27FC236}">
                <a16:creationId xmlns:a16="http://schemas.microsoft.com/office/drawing/2014/main" id="{371E5B6A-3662-480C-A578-C2ABFFC79BC9}"/>
              </a:ext>
            </a:extLst>
          </p:cNvPr>
          <p:cNvSpPr/>
          <p:nvPr/>
        </p:nvSpPr>
        <p:spPr>
          <a:xfrm>
            <a:off x="123171" y="128500"/>
            <a:ext cx="521370" cy="478471"/>
          </a:xfrm>
          <a:prstGeom prst="roundRect">
            <a:avLst>
              <a:gd name="adj" fmla="val 16667"/>
            </a:avLst>
          </a:prstGeom>
          <a:solidFill>
            <a:srgbClr val="FADD2E"/>
          </a:solidFill>
          <a:ln w="12700" cap="flat" cmpd="sng">
            <a:solidFill>
              <a:srgbClr val="FADD2E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8" name="Graphic 37" descr="Teacher">
            <a:extLst>
              <a:ext uri="{FF2B5EF4-FFF2-40B4-BE49-F238E27FC236}">
                <a16:creationId xmlns:a16="http://schemas.microsoft.com/office/drawing/2014/main" id="{C837FB5A-B297-43CC-A071-ACC7F47220F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2725005" y="-61245"/>
            <a:ext cx="914400" cy="914400"/>
          </a:xfrm>
          <a:prstGeom prst="rect">
            <a:avLst/>
          </a:prstGeom>
        </p:spPr>
      </p:pic>
      <p:pic>
        <p:nvPicPr>
          <p:cNvPr id="48" name="Picture 47" descr="A picture containing text, furniture, table&#10;&#10;Description automatically generated">
            <a:extLst>
              <a:ext uri="{FF2B5EF4-FFF2-40B4-BE49-F238E27FC236}">
                <a16:creationId xmlns:a16="http://schemas.microsoft.com/office/drawing/2014/main" id="{C2420EBE-90CB-4EF9-9E3A-9ABF507CA49D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783820" y="5515553"/>
            <a:ext cx="1099561" cy="798163"/>
          </a:xfrm>
          <a:prstGeom prst="rect">
            <a:avLst/>
          </a:prstGeom>
        </p:spPr>
      </p:pic>
      <p:pic>
        <p:nvPicPr>
          <p:cNvPr id="49" name="Picture 48" descr="A picture containing text, furniture, seat, stool&#10;&#10;Description automatically generated">
            <a:extLst>
              <a:ext uri="{FF2B5EF4-FFF2-40B4-BE49-F238E27FC236}">
                <a16:creationId xmlns:a16="http://schemas.microsoft.com/office/drawing/2014/main" id="{AAD4F01C-1DE5-410B-A1A9-5807C3787841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967226" y="3235617"/>
            <a:ext cx="719713" cy="990151"/>
          </a:xfrm>
          <a:prstGeom prst="rect">
            <a:avLst/>
          </a:prstGeom>
        </p:spPr>
      </p:pic>
      <p:pic>
        <p:nvPicPr>
          <p:cNvPr id="50" name="Picture 49" descr="Logo&#10;&#10;Description automatically generated">
            <a:extLst>
              <a:ext uri="{FF2B5EF4-FFF2-40B4-BE49-F238E27FC236}">
                <a16:creationId xmlns:a16="http://schemas.microsoft.com/office/drawing/2014/main" id="{5C9509FF-1E4D-4F1B-89B4-4B1EEFF18035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768447" y="1152900"/>
            <a:ext cx="868476" cy="706994"/>
          </a:xfrm>
          <a:prstGeom prst="rect">
            <a:avLst/>
          </a:prstGeom>
        </p:spPr>
      </p:pic>
      <p:pic>
        <p:nvPicPr>
          <p:cNvPr id="51" name="Picture 50" descr="A picture containing text&#10;&#10;Description automatically generated">
            <a:extLst>
              <a:ext uri="{FF2B5EF4-FFF2-40B4-BE49-F238E27FC236}">
                <a16:creationId xmlns:a16="http://schemas.microsoft.com/office/drawing/2014/main" id="{AAF7B177-2AFD-4F62-8983-65FE7A40EE4E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9421274" y="686657"/>
            <a:ext cx="1405751" cy="798167"/>
          </a:xfrm>
          <a:prstGeom prst="rect">
            <a:avLst/>
          </a:prstGeom>
        </p:spPr>
      </p:pic>
      <p:pic>
        <p:nvPicPr>
          <p:cNvPr id="52" name="Picture 51" descr="Logo&#10;&#10;Description automatically generated with low confidence">
            <a:extLst>
              <a:ext uri="{FF2B5EF4-FFF2-40B4-BE49-F238E27FC236}">
                <a16:creationId xmlns:a16="http://schemas.microsoft.com/office/drawing/2014/main" id="{6949B7EE-1034-44E0-B4D7-BB8D05D5CB49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0239759" y="4860687"/>
            <a:ext cx="763021" cy="9301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76364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  <p:bldP spid="28" grpId="0"/>
      <p:bldP spid="4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5" name="Table 4">
            <a:extLst>
              <a:ext uri="{FF2B5EF4-FFF2-40B4-BE49-F238E27FC236}">
                <a16:creationId xmlns:a16="http://schemas.microsoft.com/office/drawing/2014/main" id="{1BE26A7C-9570-4511-A929-6137973F181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19715470"/>
              </p:ext>
            </p:extLst>
          </p:nvPr>
        </p:nvGraphicFramePr>
        <p:xfrm>
          <a:off x="557161" y="596480"/>
          <a:ext cx="9810698" cy="6029786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730433">
                  <a:extLst>
                    <a:ext uri="{9D8B030D-6E8A-4147-A177-3AD203B41FA5}">
                      <a16:colId xmlns:a16="http://schemas.microsoft.com/office/drawing/2014/main" val="1203737284"/>
                    </a:ext>
                  </a:extLst>
                </a:gridCol>
                <a:gridCol w="2398443">
                  <a:extLst>
                    <a:ext uri="{9D8B030D-6E8A-4147-A177-3AD203B41FA5}">
                      <a16:colId xmlns:a16="http://schemas.microsoft.com/office/drawing/2014/main" val="1810222861"/>
                    </a:ext>
                  </a:extLst>
                </a:gridCol>
                <a:gridCol w="2988400">
                  <a:extLst>
                    <a:ext uri="{9D8B030D-6E8A-4147-A177-3AD203B41FA5}">
                      <a16:colId xmlns:a16="http://schemas.microsoft.com/office/drawing/2014/main" val="274413866"/>
                    </a:ext>
                  </a:extLst>
                </a:gridCol>
                <a:gridCol w="2693422">
                  <a:extLst>
                    <a:ext uri="{9D8B030D-6E8A-4147-A177-3AD203B41FA5}">
                      <a16:colId xmlns:a16="http://schemas.microsoft.com/office/drawing/2014/main" val="2706468897"/>
                    </a:ext>
                  </a:extLst>
                </a:gridCol>
              </a:tblGrid>
              <a:tr h="861398">
                <a:tc rowSpan="2">
                  <a:txBody>
                    <a:bodyPr/>
                    <a:lstStyle/>
                    <a:p>
                      <a:endParaRPr lang="en-GB" sz="2400" dirty="0">
                        <a:solidFill>
                          <a:srgbClr val="00206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400" b="1" dirty="0" err="1">
                          <a:solidFill>
                            <a:srgbClr val="00B0F0"/>
                          </a:solidFill>
                          <a:latin typeface="Century Gothic" panose="020B0502020202020204" pitchFamily="34" charset="0"/>
                        </a:rPr>
                        <a:t>jeune</a:t>
                      </a:r>
                      <a:endParaRPr lang="en-GB" sz="2400" b="1" dirty="0">
                        <a:solidFill>
                          <a:srgbClr val="00B0F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400" b="1" dirty="0" err="1">
                          <a:solidFill>
                            <a:srgbClr val="00B0F0"/>
                          </a:solidFill>
                          <a:latin typeface="Century Gothic" panose="020B0502020202020204" pitchFamily="34" charset="0"/>
                        </a:rPr>
                        <a:t>drôle</a:t>
                      </a:r>
                      <a:endParaRPr lang="en-GB" sz="2400" b="1" dirty="0">
                        <a:solidFill>
                          <a:srgbClr val="00B0F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400" b="1" dirty="0" err="1">
                          <a:solidFill>
                            <a:srgbClr val="00B0F0"/>
                          </a:solidFill>
                          <a:latin typeface="Century Gothic" panose="020B0502020202020204" pitchFamily="34" charset="0"/>
                        </a:rPr>
                        <a:t>jolie</a:t>
                      </a:r>
                      <a:endParaRPr lang="en-GB" sz="2400" b="1" dirty="0">
                        <a:solidFill>
                          <a:srgbClr val="00B0F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56656619"/>
                  </a:ext>
                </a:extLst>
              </a:tr>
              <a:tr h="861398">
                <a:tc vMerge="1">
                  <a:txBody>
                    <a:bodyPr/>
                    <a:lstStyle/>
                    <a:p>
                      <a:endParaRPr lang="en-GB" sz="2800" dirty="0">
                        <a:solidFill>
                          <a:srgbClr val="00206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400" b="1" dirty="0">
                          <a:solidFill>
                            <a:srgbClr val="00B0F0"/>
                          </a:solidFill>
                          <a:latin typeface="Century Gothic" panose="020B0502020202020204" pitchFamily="34" charset="0"/>
                        </a:rPr>
                        <a:t>difficile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400" b="1" dirty="0" err="1">
                          <a:solidFill>
                            <a:srgbClr val="00B0F0"/>
                          </a:solidFill>
                          <a:latin typeface="Century Gothic" panose="020B0502020202020204" pitchFamily="34" charset="0"/>
                        </a:rPr>
                        <a:t>joli</a:t>
                      </a:r>
                      <a:endParaRPr lang="en-GB" sz="2400" b="1" dirty="0">
                        <a:solidFill>
                          <a:srgbClr val="00B0F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400" b="1" dirty="0" err="1">
                          <a:solidFill>
                            <a:srgbClr val="00B0F0"/>
                          </a:solidFill>
                          <a:latin typeface="Century Gothic" panose="020B0502020202020204" pitchFamily="34" charset="0"/>
                        </a:rPr>
                        <a:t>prudente</a:t>
                      </a:r>
                      <a:endParaRPr lang="en-GB" sz="2400" b="1" dirty="0">
                        <a:solidFill>
                          <a:srgbClr val="00B0F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64559424"/>
                  </a:ext>
                </a:extLst>
              </a:tr>
              <a:tr h="861398">
                <a:tc rowSpan="2">
                  <a:txBody>
                    <a:bodyPr/>
                    <a:lstStyle/>
                    <a:p>
                      <a:endParaRPr lang="en-GB" sz="2400" dirty="0">
                        <a:solidFill>
                          <a:srgbClr val="00206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400" b="1" dirty="0" err="1">
                          <a:solidFill>
                            <a:srgbClr val="92D050"/>
                          </a:solidFill>
                          <a:latin typeface="Century Gothic" panose="020B0502020202020204" pitchFamily="34" charset="0"/>
                        </a:rPr>
                        <a:t>oui</a:t>
                      </a:r>
                      <a:endParaRPr lang="en-GB" sz="2400" b="1" dirty="0">
                        <a:solidFill>
                          <a:srgbClr val="92D05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400" b="1" dirty="0" err="1">
                          <a:solidFill>
                            <a:srgbClr val="92D050"/>
                          </a:solidFill>
                          <a:latin typeface="Century Gothic" panose="020B0502020202020204" pitchFamily="34" charset="0"/>
                        </a:rPr>
                        <a:t>une</a:t>
                      </a:r>
                      <a:r>
                        <a:rPr lang="en-GB" sz="2400" b="1" dirty="0">
                          <a:solidFill>
                            <a:srgbClr val="92D050"/>
                          </a:solidFill>
                          <a:latin typeface="Century Gothic" panose="020B0502020202020204" pitchFamily="34" charset="0"/>
                        </a:rPr>
                        <a:t> moto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400" b="1" dirty="0">
                          <a:solidFill>
                            <a:srgbClr val="92D050"/>
                          </a:solidFill>
                          <a:latin typeface="Century Gothic" panose="020B0502020202020204" pitchFamily="34" charset="0"/>
                        </a:rPr>
                        <a:t>un </a:t>
                      </a:r>
                      <a:r>
                        <a:rPr lang="en-GB" sz="2400" b="1" dirty="0" err="1">
                          <a:solidFill>
                            <a:srgbClr val="92D050"/>
                          </a:solidFill>
                          <a:latin typeface="Century Gothic" panose="020B0502020202020204" pitchFamily="34" charset="0"/>
                        </a:rPr>
                        <a:t>univers</a:t>
                      </a:r>
                      <a:endParaRPr lang="en-GB" sz="2400" b="1" dirty="0">
                        <a:solidFill>
                          <a:srgbClr val="92D05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60878619"/>
                  </a:ext>
                </a:extLst>
              </a:tr>
              <a:tr h="861398">
                <a:tc vMerge="1">
                  <a:txBody>
                    <a:bodyPr/>
                    <a:lstStyle/>
                    <a:p>
                      <a:endParaRPr lang="en-GB" sz="2800" dirty="0">
                        <a:solidFill>
                          <a:srgbClr val="00206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400" b="1" dirty="0">
                          <a:solidFill>
                            <a:srgbClr val="92D050"/>
                          </a:solidFill>
                          <a:latin typeface="Century Gothic" panose="020B0502020202020204" pitchFamily="34" charset="0"/>
                        </a:rPr>
                        <a:t>non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400" b="1" dirty="0">
                          <a:solidFill>
                            <a:srgbClr val="92D050"/>
                          </a:solidFill>
                          <a:latin typeface="Century Gothic" panose="020B0502020202020204" pitchFamily="34" charset="0"/>
                        </a:rPr>
                        <a:t>il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400" b="1" dirty="0" err="1">
                          <a:solidFill>
                            <a:srgbClr val="92D050"/>
                          </a:solidFill>
                          <a:latin typeface="Century Gothic" panose="020B0502020202020204" pitchFamily="34" charset="0"/>
                        </a:rPr>
                        <a:t>elle</a:t>
                      </a:r>
                      <a:endParaRPr lang="en-GB" sz="2400" b="1" dirty="0">
                        <a:solidFill>
                          <a:srgbClr val="92D05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47692962"/>
                  </a:ext>
                </a:extLst>
              </a:tr>
              <a:tr h="861398">
                <a:tc rowSpan="3">
                  <a:txBody>
                    <a:bodyPr/>
                    <a:lstStyle/>
                    <a:p>
                      <a:endParaRPr lang="en-GB" sz="2400" b="1" dirty="0">
                        <a:solidFill>
                          <a:srgbClr val="00206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400" b="1" dirty="0" err="1">
                          <a:solidFill>
                            <a:srgbClr val="FF3399"/>
                          </a:solidFill>
                          <a:latin typeface="Century Gothic" panose="020B0502020202020204" pitchFamily="34" charset="0"/>
                        </a:rPr>
                        <a:t>une</a:t>
                      </a:r>
                      <a:r>
                        <a:rPr lang="en-GB" sz="2400" b="1" dirty="0">
                          <a:solidFill>
                            <a:srgbClr val="FF3399"/>
                          </a:solidFill>
                          <a:latin typeface="Century Gothic" panose="020B0502020202020204" pitchFamily="34" charset="0"/>
                        </a:rPr>
                        <a:t> chambre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400" b="1" dirty="0" err="1">
                          <a:solidFill>
                            <a:srgbClr val="FF3399"/>
                          </a:solidFill>
                          <a:latin typeface="Century Gothic" panose="020B0502020202020204" pitchFamily="34" charset="0"/>
                        </a:rPr>
                        <a:t>une</a:t>
                      </a:r>
                      <a:r>
                        <a:rPr lang="en-GB" sz="2400" b="1" dirty="0">
                          <a:solidFill>
                            <a:srgbClr val="FF3399"/>
                          </a:solidFill>
                          <a:latin typeface="Century Gothic" panose="020B0502020202020204" pitchFamily="34" charset="0"/>
                        </a:rPr>
                        <a:t> chaise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400" b="1" dirty="0">
                          <a:solidFill>
                            <a:srgbClr val="FF3399"/>
                          </a:solidFill>
                          <a:latin typeface="Century Gothic" panose="020B0502020202020204" pitchFamily="34" charset="0"/>
                        </a:rPr>
                        <a:t>un cheval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03794855"/>
                  </a:ext>
                </a:extLst>
              </a:tr>
              <a:tr h="861398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400" b="1" dirty="0" err="1">
                          <a:solidFill>
                            <a:srgbClr val="FF3399"/>
                          </a:solidFill>
                          <a:latin typeface="Century Gothic" panose="020B0502020202020204" pitchFamily="34" charset="0"/>
                        </a:rPr>
                        <a:t>une</a:t>
                      </a:r>
                      <a:r>
                        <a:rPr lang="en-GB" sz="2400" b="1" dirty="0">
                          <a:solidFill>
                            <a:srgbClr val="FF3399"/>
                          </a:solidFill>
                          <a:latin typeface="Century Gothic" panose="020B0502020202020204" pitchFamily="34" charset="0"/>
                        </a:rPr>
                        <a:t> idée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400" b="1" dirty="0">
                          <a:solidFill>
                            <a:srgbClr val="FF3399"/>
                          </a:solidFill>
                          <a:latin typeface="Century Gothic" panose="020B0502020202020204" pitchFamily="34" charset="0"/>
                        </a:rPr>
                        <a:t>un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400" b="1" dirty="0" err="1">
                          <a:solidFill>
                            <a:srgbClr val="FF3399"/>
                          </a:solidFill>
                          <a:latin typeface="Century Gothic" panose="020B0502020202020204" pitchFamily="34" charset="0"/>
                        </a:rPr>
                        <a:t>une</a:t>
                      </a:r>
                      <a:endParaRPr lang="en-GB" sz="2400" b="1" dirty="0">
                        <a:solidFill>
                          <a:srgbClr val="FF3399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43226472"/>
                  </a:ext>
                </a:extLst>
              </a:tr>
              <a:tr h="861398">
                <a:tc vMerge="1">
                  <a:txBody>
                    <a:bodyPr/>
                    <a:lstStyle/>
                    <a:p>
                      <a:endParaRPr lang="en-GB" sz="2800" b="1" dirty="0">
                        <a:solidFill>
                          <a:srgbClr val="00206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400" b="1" dirty="0">
                          <a:solidFill>
                            <a:srgbClr val="FF3399"/>
                          </a:solidFill>
                          <a:latin typeface="Century Gothic" panose="020B0502020202020204" pitchFamily="34" charset="0"/>
                        </a:rPr>
                        <a:t>un bureau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400" b="1" dirty="0" err="1">
                          <a:solidFill>
                            <a:srgbClr val="FF3399"/>
                          </a:solidFill>
                          <a:latin typeface="Century Gothic" panose="020B0502020202020204" pitchFamily="34" charset="0"/>
                        </a:rPr>
                        <a:t>une</a:t>
                      </a:r>
                      <a:r>
                        <a:rPr lang="en-GB" sz="2400" b="1" dirty="0">
                          <a:solidFill>
                            <a:srgbClr val="FF3399"/>
                          </a:solidFill>
                          <a:latin typeface="Century Gothic" panose="020B0502020202020204" pitchFamily="34" charset="0"/>
                        </a:rPr>
                        <a:t> affiche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400" b="1" dirty="0">
                          <a:solidFill>
                            <a:srgbClr val="FF3399"/>
                          </a:solidFill>
                          <a:latin typeface="Century Gothic" panose="020B0502020202020204" pitchFamily="34" charset="0"/>
                        </a:rPr>
                        <a:t>un lit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32139915"/>
                  </a:ext>
                </a:extLst>
              </a:tr>
            </a:tbl>
          </a:graphicData>
        </a:graphic>
      </p:graphicFrame>
      <p:pic>
        <p:nvPicPr>
          <p:cNvPr id="7" name="Picture 6" descr="Icon&#10;&#10;Description automatically generated">
            <a:extLst>
              <a:ext uri="{FF2B5EF4-FFF2-40B4-BE49-F238E27FC236}">
                <a16:creationId xmlns:a16="http://schemas.microsoft.com/office/drawing/2014/main" id="{6C07F60C-7096-4792-A80E-10C02A60377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52313" y="12477"/>
            <a:ext cx="1139687" cy="1143194"/>
          </a:xfrm>
          <a:prstGeom prst="rect">
            <a:avLst/>
          </a:prstGeom>
        </p:spPr>
      </p:pic>
      <p:pic>
        <p:nvPicPr>
          <p:cNvPr id="4" name="Picture 3" descr="Icon&#10;&#10;Description automatically generated">
            <a:extLst>
              <a:ext uri="{FF2B5EF4-FFF2-40B4-BE49-F238E27FC236}">
                <a16:creationId xmlns:a16="http://schemas.microsoft.com/office/drawing/2014/main" id="{E66F45F2-B677-46FD-A292-E05CE1F4A1A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30305" y="77103"/>
            <a:ext cx="933659" cy="933659"/>
          </a:xfrm>
          <a:prstGeom prst="rect">
            <a:avLst/>
          </a:prstGeom>
        </p:spPr>
      </p:pic>
      <p:sp>
        <p:nvSpPr>
          <p:cNvPr id="10" name="Explosion: 8 Points 9">
            <a:extLst>
              <a:ext uri="{FF2B5EF4-FFF2-40B4-BE49-F238E27FC236}">
                <a16:creationId xmlns:a16="http://schemas.microsoft.com/office/drawing/2014/main" id="{B8BE6A60-1CFA-43E3-94FE-71206E822483}"/>
              </a:ext>
            </a:extLst>
          </p:cNvPr>
          <p:cNvSpPr/>
          <p:nvPr/>
        </p:nvSpPr>
        <p:spPr>
          <a:xfrm rot="20101036">
            <a:off x="11050892" y="160678"/>
            <a:ext cx="1051265" cy="846793"/>
          </a:xfrm>
          <a:prstGeom prst="irregularSeal1">
            <a:avLst/>
          </a:prstGeom>
          <a:solidFill>
            <a:schemeClr val="accent4">
              <a:lumMod val="20000"/>
              <a:lumOff val="80000"/>
            </a:schemeClr>
          </a:solidFill>
          <a:ln w="762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sym typeface="Arial"/>
            </a:endParaRPr>
          </a:p>
        </p:txBody>
      </p:sp>
      <p:sp>
        <p:nvSpPr>
          <p:cNvPr id="11" name="Explosion: 8 Points 10">
            <a:extLst>
              <a:ext uri="{FF2B5EF4-FFF2-40B4-BE49-F238E27FC236}">
                <a16:creationId xmlns:a16="http://schemas.microsoft.com/office/drawing/2014/main" id="{B41BDBF2-E6DC-4745-8986-04DDABD48D4D}"/>
              </a:ext>
            </a:extLst>
          </p:cNvPr>
          <p:cNvSpPr/>
          <p:nvPr/>
        </p:nvSpPr>
        <p:spPr>
          <a:xfrm rot="20101036">
            <a:off x="11055408" y="156605"/>
            <a:ext cx="1042233" cy="839518"/>
          </a:xfrm>
          <a:prstGeom prst="irregularSeal1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/>
              <a:sym typeface="Arial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D5871A45-33B3-485C-BB71-EBE790506937}"/>
              </a:ext>
            </a:extLst>
          </p:cNvPr>
          <p:cNvSpPr txBox="1"/>
          <p:nvPr/>
        </p:nvSpPr>
        <p:spPr>
          <a:xfrm rot="20326871">
            <a:off x="11015203" y="345714"/>
            <a:ext cx="112264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Eras Demi ITC" panose="020B0805030504020804" pitchFamily="34" charset="0"/>
                <a:cs typeface="Arial"/>
                <a:sym typeface="Arial"/>
              </a:rPr>
              <a:t>mots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41CFC2B9-E651-4F49-9EBC-A81A350665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56562" y="1081382"/>
            <a:ext cx="1557451" cy="374973"/>
          </a:xfrm>
          <a:solidFill>
            <a:srgbClr val="FF0066"/>
          </a:solidFill>
        </p:spPr>
        <p:txBody>
          <a:bodyPr/>
          <a:lstStyle/>
          <a:p>
            <a:pPr algn="ctr"/>
            <a:r>
              <a:rPr lang="en-GB" sz="2000" b="1" dirty="0" err="1">
                <a:solidFill>
                  <a:schemeClr val="bg1"/>
                </a:solidFill>
                <a:latin typeface="Century Gothic" panose="020B0502020202020204" pitchFamily="34" charset="0"/>
              </a:rPr>
              <a:t>vocabulaire</a:t>
            </a:r>
            <a:endParaRPr lang="en-GB" sz="20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8AA52357-62B5-4501-8406-8AAEF0C4DB1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6254" y="2675674"/>
            <a:ext cx="1186070" cy="1080360"/>
          </a:xfrm>
          <a:prstGeom prst="rect">
            <a:avLst/>
          </a:prstGeom>
        </p:spPr>
      </p:pic>
      <p:pic>
        <p:nvPicPr>
          <p:cNvPr id="18" name="Picture 17" descr="Icon&#10;&#10;Description automatically generated">
            <a:extLst>
              <a:ext uri="{FF2B5EF4-FFF2-40B4-BE49-F238E27FC236}">
                <a16:creationId xmlns:a16="http://schemas.microsoft.com/office/drawing/2014/main" id="{CF86848E-00D3-4C8C-BF0C-2DB539381BB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6254" y="969694"/>
            <a:ext cx="1186070" cy="1186070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33175BAD-451F-4097-B6CA-7B78DADC0753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17364" y="4681233"/>
            <a:ext cx="1162417" cy="1101237"/>
          </a:xfrm>
          <a:prstGeom prst="rect">
            <a:avLst/>
          </a:prstGeom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A5D9ACD1-6B6F-4278-9A67-011420429302}"/>
              </a:ext>
            </a:extLst>
          </p:cNvPr>
          <p:cNvSpPr txBox="1"/>
          <p:nvPr/>
        </p:nvSpPr>
        <p:spPr>
          <a:xfrm>
            <a:off x="1737282" y="5783201"/>
            <a:ext cx="60946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GB" sz="32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Arial"/>
                <a:sym typeface="Arial"/>
              </a:rPr>
              <a:t>x1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D1ADDC2A-E51D-48B9-A91E-95C4881D32F4}"/>
              </a:ext>
            </a:extLst>
          </p:cNvPr>
          <p:cNvSpPr txBox="1"/>
          <p:nvPr/>
        </p:nvSpPr>
        <p:spPr>
          <a:xfrm>
            <a:off x="1717476" y="3370893"/>
            <a:ext cx="60946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GB" sz="32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Arial"/>
                <a:sym typeface="Arial"/>
              </a:rPr>
              <a:t>x2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582A3A04-2365-4E20-A72A-87B66616FB76}"/>
              </a:ext>
            </a:extLst>
          </p:cNvPr>
          <p:cNvSpPr txBox="1"/>
          <p:nvPr/>
        </p:nvSpPr>
        <p:spPr>
          <a:xfrm>
            <a:off x="1703819" y="1663755"/>
            <a:ext cx="60946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GB" sz="32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Arial"/>
                <a:sym typeface="Arial"/>
              </a:rPr>
              <a:t>x3</a:t>
            </a: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06EBBC53-04AF-44DE-BDA9-AD7CA398AC4C}"/>
              </a:ext>
            </a:extLst>
          </p:cNvPr>
          <p:cNvSpPr/>
          <p:nvPr/>
        </p:nvSpPr>
        <p:spPr>
          <a:xfrm>
            <a:off x="646254" y="37532"/>
            <a:ext cx="1109936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-GB" sz="27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Arial"/>
                <a:sym typeface="Arial"/>
              </a:rPr>
              <a:t>Follow up 5 - </a:t>
            </a:r>
            <a:r>
              <a:rPr kumimoji="0" lang="en-GB" sz="2700" b="1" i="0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Arial"/>
                <a:sym typeface="Arial"/>
              </a:rPr>
              <a:t>Écris</a:t>
            </a:r>
            <a:r>
              <a:rPr kumimoji="0" lang="en-GB" sz="27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Arial"/>
                <a:sym typeface="Arial"/>
              </a:rPr>
              <a:t> </a:t>
            </a:r>
            <a:r>
              <a:rPr kumimoji="0" lang="en-GB" sz="2700" b="1" i="0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Arial"/>
                <a:sym typeface="Arial"/>
              </a:rPr>
              <a:t>en</a:t>
            </a:r>
            <a:r>
              <a:rPr kumimoji="0" lang="en-GB" sz="27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Arial"/>
                <a:sym typeface="Arial"/>
              </a:rPr>
              <a:t> </a:t>
            </a:r>
            <a:r>
              <a:rPr kumimoji="0" lang="en-GB" sz="2700" b="1" i="0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Arial"/>
                <a:sym typeface="Arial"/>
              </a:rPr>
              <a:t>anglais</a:t>
            </a:r>
            <a:r>
              <a:rPr kumimoji="0" lang="en-GB" sz="27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Arial"/>
                <a:sym typeface="Arial"/>
              </a:rPr>
              <a:t> : </a:t>
            </a:r>
            <a:r>
              <a:rPr kumimoji="0" lang="en-GB" sz="27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Arial"/>
                <a:sym typeface="Arial"/>
              </a:rPr>
              <a:t>Can you get at least 15 points?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F9EC7F8-49FC-4FB1-97E5-C475D7E46448}"/>
              </a:ext>
            </a:extLst>
          </p:cNvPr>
          <p:cNvSpPr txBox="1"/>
          <p:nvPr/>
        </p:nvSpPr>
        <p:spPr>
          <a:xfrm>
            <a:off x="2313281" y="6147341"/>
            <a:ext cx="189957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GB" sz="24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cs typeface="Arial"/>
                <a:sym typeface="Arial"/>
              </a:rPr>
              <a:t>a desk (m)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BBEE3DE9-6FF9-4BB7-8B14-083C2935993C}"/>
              </a:ext>
            </a:extLst>
          </p:cNvPr>
          <p:cNvSpPr txBox="1"/>
          <p:nvPr/>
        </p:nvSpPr>
        <p:spPr>
          <a:xfrm>
            <a:off x="4695313" y="6180617"/>
            <a:ext cx="260438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GB" sz="24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cs typeface="Arial"/>
                <a:sym typeface="Arial"/>
              </a:rPr>
              <a:t>a poster (f)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ED4AF96D-5473-4811-B1E6-8F0FED1E9C19}"/>
              </a:ext>
            </a:extLst>
          </p:cNvPr>
          <p:cNvSpPr txBox="1"/>
          <p:nvPr/>
        </p:nvSpPr>
        <p:spPr>
          <a:xfrm>
            <a:off x="7662842" y="6189673"/>
            <a:ext cx="331800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GB" sz="24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cs typeface="Arial"/>
                <a:sym typeface="Arial"/>
              </a:rPr>
              <a:t>a bed (m)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B2AFB990-E563-4B97-9D41-28864BDBB375}"/>
              </a:ext>
            </a:extLst>
          </p:cNvPr>
          <p:cNvSpPr txBox="1"/>
          <p:nvPr/>
        </p:nvSpPr>
        <p:spPr>
          <a:xfrm>
            <a:off x="2313280" y="5321170"/>
            <a:ext cx="248907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GB" sz="24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cs typeface="Arial"/>
                <a:sym typeface="Arial"/>
              </a:rPr>
              <a:t>an idea (m)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111B4DC4-0960-4E81-8848-85973A07B7AA}"/>
              </a:ext>
            </a:extLst>
          </p:cNvPr>
          <p:cNvSpPr txBox="1"/>
          <p:nvPr/>
        </p:nvSpPr>
        <p:spPr>
          <a:xfrm>
            <a:off x="4653399" y="5321170"/>
            <a:ext cx="189957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GB" sz="24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cs typeface="Arial"/>
                <a:sym typeface="Arial"/>
              </a:rPr>
              <a:t>a/an (m)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88C004C4-D688-4821-B196-9D33A683871C}"/>
              </a:ext>
            </a:extLst>
          </p:cNvPr>
          <p:cNvSpPr txBox="1"/>
          <p:nvPr/>
        </p:nvSpPr>
        <p:spPr>
          <a:xfrm>
            <a:off x="7662842" y="5321170"/>
            <a:ext cx="189957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GB" sz="24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cs typeface="Arial"/>
                <a:sym typeface="Arial"/>
              </a:rPr>
              <a:t>a/an</a:t>
            </a:r>
            <a:r>
              <a:rPr kumimoji="0" lang="en-GB" sz="2400" b="0" i="0" u="none" strike="noStrike" kern="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cs typeface="Arial"/>
                <a:sym typeface="Arial"/>
              </a:rPr>
              <a:t> (f)</a:t>
            </a:r>
            <a:endParaRPr kumimoji="0" lang="en-GB" sz="2400" b="0" i="0" u="none" strike="noStrike" kern="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entury Gothic" panose="020B0502020202020204" pitchFamily="34" charset="0"/>
              <a:cs typeface="Arial"/>
              <a:sym typeface="Arial"/>
            </a:endParaRP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5E73D956-D9D5-4FF8-8DD6-AF66B3D68061}"/>
              </a:ext>
            </a:extLst>
          </p:cNvPr>
          <p:cNvSpPr txBox="1"/>
          <p:nvPr/>
        </p:nvSpPr>
        <p:spPr>
          <a:xfrm>
            <a:off x="2246062" y="4455927"/>
            <a:ext cx="248907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GB" sz="24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cs typeface="Arial"/>
                <a:sym typeface="Arial"/>
              </a:rPr>
              <a:t>a bedroom (f)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12D3DE3F-B13D-4B0F-8AAA-B8484B26A50B}"/>
              </a:ext>
            </a:extLst>
          </p:cNvPr>
          <p:cNvSpPr txBox="1"/>
          <p:nvPr/>
        </p:nvSpPr>
        <p:spPr>
          <a:xfrm>
            <a:off x="4653398" y="4477739"/>
            <a:ext cx="300361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GB" sz="24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cs typeface="Arial"/>
                <a:sym typeface="Arial"/>
              </a:rPr>
              <a:t>a chair (f)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C1CE95E1-0483-4346-AC3F-1BCCA4290DF3}"/>
              </a:ext>
            </a:extLst>
          </p:cNvPr>
          <p:cNvSpPr txBox="1"/>
          <p:nvPr/>
        </p:nvSpPr>
        <p:spPr>
          <a:xfrm>
            <a:off x="7671172" y="4477739"/>
            <a:ext cx="21617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GB" sz="24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cs typeface="Arial"/>
                <a:sym typeface="Arial"/>
              </a:rPr>
              <a:t>a </a:t>
            </a:r>
            <a:r>
              <a:rPr lang="en-GB" sz="2400" kern="0" dirty="0">
                <a:solidFill>
                  <a:srgbClr val="002060"/>
                </a:solidFill>
                <a:latin typeface="Century Gothic" panose="020B0502020202020204" pitchFamily="34" charset="0"/>
                <a:cs typeface="Arial"/>
                <a:sym typeface="Arial"/>
              </a:rPr>
              <a:t>horse</a:t>
            </a:r>
            <a:r>
              <a:rPr kumimoji="0" lang="en-GB" sz="24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cs typeface="Arial"/>
                <a:sym typeface="Arial"/>
              </a:rPr>
              <a:t> (m)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68149A81-5207-44A8-87E6-FF9D619AD053}"/>
              </a:ext>
            </a:extLst>
          </p:cNvPr>
          <p:cNvSpPr txBox="1"/>
          <p:nvPr/>
        </p:nvSpPr>
        <p:spPr>
          <a:xfrm>
            <a:off x="2246061" y="3623148"/>
            <a:ext cx="189957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GB" sz="24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cs typeface="Arial"/>
                <a:sym typeface="Arial"/>
              </a:rPr>
              <a:t>no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78436581-4251-4CEA-926F-C5A31C06C093}"/>
              </a:ext>
            </a:extLst>
          </p:cNvPr>
          <p:cNvSpPr txBox="1"/>
          <p:nvPr/>
        </p:nvSpPr>
        <p:spPr>
          <a:xfrm>
            <a:off x="4695313" y="3611373"/>
            <a:ext cx="189957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GB" sz="24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cs typeface="Arial"/>
                <a:sym typeface="Arial"/>
              </a:rPr>
              <a:t>he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6209F364-6E76-4962-B2CA-EF55AB79DDDB}"/>
              </a:ext>
            </a:extLst>
          </p:cNvPr>
          <p:cNvSpPr txBox="1"/>
          <p:nvPr/>
        </p:nvSpPr>
        <p:spPr>
          <a:xfrm>
            <a:off x="7659412" y="3609236"/>
            <a:ext cx="189957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GB" sz="24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cs typeface="Arial"/>
                <a:sym typeface="Arial"/>
              </a:rPr>
              <a:t>she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8038C3E0-A69E-4D74-8C18-E2B0C4D22924}"/>
              </a:ext>
            </a:extLst>
          </p:cNvPr>
          <p:cNvSpPr txBox="1"/>
          <p:nvPr/>
        </p:nvSpPr>
        <p:spPr>
          <a:xfrm>
            <a:off x="2246060" y="2743519"/>
            <a:ext cx="189957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GB" sz="24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cs typeface="Arial"/>
                <a:sym typeface="Arial"/>
              </a:rPr>
              <a:t>yes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ADEE972D-DD7F-42DB-A87B-EEA82AA07AB1}"/>
              </a:ext>
            </a:extLst>
          </p:cNvPr>
          <p:cNvSpPr txBox="1"/>
          <p:nvPr/>
        </p:nvSpPr>
        <p:spPr>
          <a:xfrm>
            <a:off x="4653397" y="2716525"/>
            <a:ext cx="248907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GB" sz="24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cs typeface="Arial"/>
                <a:sym typeface="Arial"/>
              </a:rPr>
              <a:t>a motorbike</a:t>
            </a:r>
            <a:r>
              <a:rPr kumimoji="0" lang="en-GB" sz="2400" b="0" i="0" u="none" strike="noStrike" kern="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cs typeface="Arial"/>
                <a:sym typeface="Arial"/>
              </a:rPr>
              <a:t> (f)</a:t>
            </a:r>
            <a:endParaRPr kumimoji="0" lang="en-GB" sz="2400" b="0" i="0" u="none" strike="noStrike" kern="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entury Gothic" panose="020B0502020202020204" pitchFamily="34" charset="0"/>
              <a:cs typeface="Arial"/>
              <a:sym typeface="Arial"/>
            </a:endParaRP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10F01E41-FB16-47F4-AC5C-ACB994E84987}"/>
              </a:ext>
            </a:extLst>
          </p:cNvPr>
          <p:cNvSpPr txBox="1"/>
          <p:nvPr/>
        </p:nvSpPr>
        <p:spPr>
          <a:xfrm>
            <a:off x="7657009" y="2754189"/>
            <a:ext cx="248907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lang="en-GB" sz="2400" kern="0" dirty="0">
                <a:solidFill>
                  <a:srgbClr val="002060"/>
                </a:solidFill>
                <a:latin typeface="Century Gothic" panose="020B0502020202020204" pitchFamily="34" charset="0"/>
                <a:cs typeface="Arial"/>
                <a:sym typeface="Arial"/>
              </a:rPr>
              <a:t>a universe (m)</a:t>
            </a:r>
            <a:endParaRPr kumimoji="0" lang="en-GB" sz="2400" b="0" i="0" u="none" strike="noStrike" kern="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entury Gothic" panose="020B0502020202020204" pitchFamily="34" charset="0"/>
              <a:cs typeface="Arial"/>
              <a:sym typeface="Arial"/>
            </a:endParaRP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771F49BC-F167-4EFE-8D7E-657E4BEAFA2A}"/>
              </a:ext>
            </a:extLst>
          </p:cNvPr>
          <p:cNvSpPr txBox="1"/>
          <p:nvPr/>
        </p:nvSpPr>
        <p:spPr>
          <a:xfrm>
            <a:off x="2313279" y="1877910"/>
            <a:ext cx="220006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GB" sz="24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cs typeface="Arial"/>
                <a:sym typeface="Arial"/>
              </a:rPr>
              <a:t>difficult (m/f)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DCCADCBE-5395-45AC-83C9-FD9DDC52F2A1}"/>
              </a:ext>
            </a:extLst>
          </p:cNvPr>
          <p:cNvSpPr txBox="1"/>
          <p:nvPr/>
        </p:nvSpPr>
        <p:spPr>
          <a:xfrm>
            <a:off x="4693813" y="1865086"/>
            <a:ext cx="189957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GB" sz="24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cs typeface="Arial"/>
                <a:sym typeface="Arial"/>
              </a:rPr>
              <a:t>pretty (m)</a:t>
            </a: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AF8F9ECC-B5A4-45EA-9E59-E5E188A0F4BD}"/>
              </a:ext>
            </a:extLst>
          </p:cNvPr>
          <p:cNvSpPr txBox="1"/>
          <p:nvPr/>
        </p:nvSpPr>
        <p:spPr>
          <a:xfrm>
            <a:off x="7666976" y="1877910"/>
            <a:ext cx="189957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GB" sz="24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cs typeface="Arial"/>
                <a:sym typeface="Arial"/>
              </a:rPr>
              <a:t>careful</a:t>
            </a:r>
            <a:r>
              <a:rPr kumimoji="0" lang="en-GB" sz="2400" b="0" i="0" u="none" strike="noStrike" kern="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cs typeface="Arial"/>
                <a:sym typeface="Arial"/>
              </a:rPr>
              <a:t> (f)</a:t>
            </a:r>
            <a:endParaRPr kumimoji="0" lang="en-GB" sz="2400" b="0" i="0" u="none" strike="noStrike" kern="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entury Gothic" panose="020B0502020202020204" pitchFamily="34" charset="0"/>
              <a:cs typeface="Arial"/>
              <a:sym typeface="Arial"/>
            </a:endParaRP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8D3EE59F-71A2-473A-AAAE-F3FA95456A10}"/>
              </a:ext>
            </a:extLst>
          </p:cNvPr>
          <p:cNvSpPr txBox="1"/>
          <p:nvPr/>
        </p:nvSpPr>
        <p:spPr>
          <a:xfrm>
            <a:off x="2313278" y="1026768"/>
            <a:ext cx="238203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lang="en-GB" sz="2400" kern="0" dirty="0">
                <a:solidFill>
                  <a:srgbClr val="002060"/>
                </a:solidFill>
                <a:latin typeface="Century Gothic" panose="020B0502020202020204" pitchFamily="34" charset="0"/>
                <a:cs typeface="Arial"/>
                <a:sym typeface="Arial"/>
              </a:rPr>
              <a:t>young (m/f)</a:t>
            </a:r>
            <a:endParaRPr kumimoji="0" lang="en-GB" sz="2400" b="0" i="0" u="none" strike="noStrike" kern="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entury Gothic" panose="020B0502020202020204" pitchFamily="34" charset="0"/>
              <a:cs typeface="Arial"/>
              <a:sym typeface="Arial"/>
            </a:endParaRP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B953F0DC-BC47-4B44-ADC2-B0661B407EFE}"/>
              </a:ext>
            </a:extLst>
          </p:cNvPr>
          <p:cNvSpPr txBox="1"/>
          <p:nvPr/>
        </p:nvSpPr>
        <p:spPr>
          <a:xfrm>
            <a:off x="4693811" y="1042129"/>
            <a:ext cx="189957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GB" sz="24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cs typeface="Arial"/>
                <a:sym typeface="Arial"/>
              </a:rPr>
              <a:t>funny (m/f)</a:t>
            </a: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732C1FF0-E9D3-4722-9F3D-7CAC0A7AE166}"/>
              </a:ext>
            </a:extLst>
          </p:cNvPr>
          <p:cNvSpPr txBox="1"/>
          <p:nvPr/>
        </p:nvSpPr>
        <p:spPr>
          <a:xfrm>
            <a:off x="7674848" y="1014799"/>
            <a:ext cx="28734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lang="en-GB" sz="2400" kern="0" dirty="0">
                <a:solidFill>
                  <a:srgbClr val="002060"/>
                </a:solidFill>
                <a:latin typeface="Century Gothic" panose="020B0502020202020204" pitchFamily="34" charset="0"/>
                <a:cs typeface="Arial"/>
                <a:sym typeface="Arial"/>
              </a:rPr>
              <a:t>pretty (f)</a:t>
            </a:r>
            <a:endParaRPr kumimoji="0" lang="en-GB" sz="2400" b="0" i="0" u="none" strike="noStrike" kern="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entury Gothic" panose="020B0502020202020204" pitchFamily="34" charset="0"/>
              <a:cs typeface="Arial"/>
              <a:sym typeface="Arial"/>
            </a:endParaRPr>
          </a:p>
        </p:txBody>
      </p:sp>
      <p:sp>
        <p:nvSpPr>
          <p:cNvPr id="50" name="Google Shape;119;p1">
            <a:extLst>
              <a:ext uri="{FF2B5EF4-FFF2-40B4-BE49-F238E27FC236}">
                <a16:creationId xmlns:a16="http://schemas.microsoft.com/office/drawing/2014/main" id="{7992E6FE-BFDA-4A1C-B303-78DEE8C1573B}"/>
              </a:ext>
            </a:extLst>
          </p:cNvPr>
          <p:cNvSpPr/>
          <p:nvPr/>
        </p:nvSpPr>
        <p:spPr>
          <a:xfrm>
            <a:off x="123171" y="128500"/>
            <a:ext cx="521370" cy="478471"/>
          </a:xfrm>
          <a:prstGeom prst="roundRect">
            <a:avLst>
              <a:gd name="adj" fmla="val 16667"/>
            </a:avLst>
          </a:prstGeom>
          <a:solidFill>
            <a:srgbClr val="FADD2E"/>
          </a:solidFill>
          <a:ln w="12700" cap="flat" cmpd="sng">
            <a:solidFill>
              <a:srgbClr val="FADD2E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7395563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29" grpId="0"/>
      <p:bldP spid="30" grpId="0"/>
      <p:bldP spid="31" grpId="0"/>
      <p:bldP spid="32" grpId="0"/>
      <p:bldP spid="33" grpId="0"/>
      <p:bldP spid="34" grpId="0"/>
      <p:bldP spid="35" grpId="0"/>
      <p:bldP spid="36" grpId="0"/>
      <p:bldP spid="37" grpId="0"/>
      <p:bldP spid="38" grpId="0"/>
      <p:bldP spid="39" grpId="0"/>
      <p:bldP spid="40" grpId="0"/>
      <p:bldP spid="41" grpId="0"/>
      <p:bldP spid="42" grpId="0"/>
      <p:bldP spid="43" grpId="0"/>
      <p:bldP spid="44" grpId="0"/>
      <p:bldP spid="45" grpId="0"/>
      <p:bldP spid="46" grpId="0"/>
      <p:bldP spid="47" grpId="0"/>
      <p:bldP spid="4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5" name="Table 4">
            <a:extLst>
              <a:ext uri="{FF2B5EF4-FFF2-40B4-BE49-F238E27FC236}">
                <a16:creationId xmlns:a16="http://schemas.microsoft.com/office/drawing/2014/main" id="{1BE26A7C-9570-4511-A929-6137973F1815}"/>
              </a:ext>
            </a:extLst>
          </p:cNvPr>
          <p:cNvGraphicFramePr>
            <a:graphicFrameLocks noGrp="1"/>
          </p:cNvGraphicFramePr>
          <p:nvPr/>
        </p:nvGraphicFramePr>
        <p:xfrm>
          <a:off x="557161" y="596480"/>
          <a:ext cx="9810698" cy="6029786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730433">
                  <a:extLst>
                    <a:ext uri="{9D8B030D-6E8A-4147-A177-3AD203B41FA5}">
                      <a16:colId xmlns:a16="http://schemas.microsoft.com/office/drawing/2014/main" val="1203737284"/>
                    </a:ext>
                  </a:extLst>
                </a:gridCol>
                <a:gridCol w="2398443">
                  <a:extLst>
                    <a:ext uri="{9D8B030D-6E8A-4147-A177-3AD203B41FA5}">
                      <a16:colId xmlns:a16="http://schemas.microsoft.com/office/drawing/2014/main" val="1810222861"/>
                    </a:ext>
                  </a:extLst>
                </a:gridCol>
                <a:gridCol w="2988400">
                  <a:extLst>
                    <a:ext uri="{9D8B030D-6E8A-4147-A177-3AD203B41FA5}">
                      <a16:colId xmlns:a16="http://schemas.microsoft.com/office/drawing/2014/main" val="274413866"/>
                    </a:ext>
                  </a:extLst>
                </a:gridCol>
                <a:gridCol w="2693422">
                  <a:extLst>
                    <a:ext uri="{9D8B030D-6E8A-4147-A177-3AD203B41FA5}">
                      <a16:colId xmlns:a16="http://schemas.microsoft.com/office/drawing/2014/main" val="2706468897"/>
                    </a:ext>
                  </a:extLst>
                </a:gridCol>
              </a:tblGrid>
              <a:tr h="861398">
                <a:tc rowSpan="2">
                  <a:txBody>
                    <a:bodyPr/>
                    <a:lstStyle/>
                    <a:p>
                      <a:endParaRPr lang="en-GB" sz="2400" dirty="0">
                        <a:solidFill>
                          <a:srgbClr val="00206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400" b="1" dirty="0">
                          <a:solidFill>
                            <a:srgbClr val="00B0F0"/>
                          </a:solidFill>
                          <a:latin typeface="Century Gothic" panose="020B0502020202020204" pitchFamily="34" charset="0"/>
                        </a:rPr>
                        <a:t>pretty (m)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400" b="1" dirty="0">
                          <a:solidFill>
                            <a:srgbClr val="00B0F0"/>
                          </a:solidFill>
                          <a:latin typeface="Century Gothic" panose="020B0502020202020204" pitchFamily="34" charset="0"/>
                        </a:rPr>
                        <a:t>careful (f)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400" b="1" dirty="0">
                          <a:solidFill>
                            <a:srgbClr val="00B0F0"/>
                          </a:solidFill>
                          <a:latin typeface="Century Gothic" panose="020B0502020202020204" pitchFamily="34" charset="0"/>
                        </a:rPr>
                        <a:t>difficult (m/f)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56656619"/>
                  </a:ext>
                </a:extLst>
              </a:tr>
              <a:tr h="861398">
                <a:tc vMerge="1">
                  <a:txBody>
                    <a:bodyPr/>
                    <a:lstStyle/>
                    <a:p>
                      <a:endParaRPr lang="en-GB" sz="2800" dirty="0">
                        <a:solidFill>
                          <a:srgbClr val="00206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400" b="1" dirty="0">
                          <a:solidFill>
                            <a:srgbClr val="00B0F0"/>
                          </a:solidFill>
                          <a:latin typeface="Century Gothic" panose="020B0502020202020204" pitchFamily="34" charset="0"/>
                        </a:rPr>
                        <a:t>funny (m/f)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400" b="1" dirty="0">
                          <a:solidFill>
                            <a:srgbClr val="00B0F0"/>
                          </a:solidFill>
                          <a:latin typeface="Century Gothic" panose="020B0502020202020204" pitchFamily="34" charset="0"/>
                        </a:rPr>
                        <a:t>young (m/f)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400" b="1" dirty="0">
                          <a:solidFill>
                            <a:srgbClr val="00B0F0"/>
                          </a:solidFill>
                          <a:latin typeface="Century Gothic" panose="020B0502020202020204" pitchFamily="34" charset="0"/>
                        </a:rPr>
                        <a:t>pretty (f)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64559424"/>
                  </a:ext>
                </a:extLst>
              </a:tr>
              <a:tr h="861398">
                <a:tc rowSpan="2">
                  <a:txBody>
                    <a:bodyPr/>
                    <a:lstStyle/>
                    <a:p>
                      <a:endParaRPr lang="en-GB" sz="2400" dirty="0">
                        <a:solidFill>
                          <a:srgbClr val="00206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400" b="1" dirty="0">
                          <a:solidFill>
                            <a:srgbClr val="92D050"/>
                          </a:solidFill>
                          <a:latin typeface="Century Gothic" panose="020B0502020202020204" pitchFamily="34" charset="0"/>
                        </a:rPr>
                        <a:t>no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400" b="1" dirty="0">
                          <a:solidFill>
                            <a:srgbClr val="92D050"/>
                          </a:solidFill>
                          <a:latin typeface="Century Gothic" panose="020B0502020202020204" pitchFamily="34" charset="0"/>
                        </a:rPr>
                        <a:t>a universe (m)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400" b="1" dirty="0">
                          <a:solidFill>
                            <a:srgbClr val="92D050"/>
                          </a:solidFill>
                          <a:latin typeface="Century Gothic" panose="020B0502020202020204" pitchFamily="34" charset="0"/>
                        </a:rPr>
                        <a:t>he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60878619"/>
                  </a:ext>
                </a:extLst>
              </a:tr>
              <a:tr h="861398">
                <a:tc vMerge="1">
                  <a:txBody>
                    <a:bodyPr/>
                    <a:lstStyle/>
                    <a:p>
                      <a:endParaRPr lang="en-GB" sz="2800" dirty="0">
                        <a:solidFill>
                          <a:srgbClr val="00206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400" b="1" dirty="0">
                          <a:solidFill>
                            <a:srgbClr val="92D050"/>
                          </a:solidFill>
                          <a:latin typeface="Century Gothic" panose="020B0502020202020204" pitchFamily="34" charset="0"/>
                        </a:rPr>
                        <a:t>she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400" b="1" dirty="0">
                          <a:solidFill>
                            <a:srgbClr val="92D050"/>
                          </a:solidFill>
                          <a:latin typeface="Century Gothic" panose="020B0502020202020204" pitchFamily="34" charset="0"/>
                        </a:rPr>
                        <a:t>yes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400" b="1" dirty="0">
                          <a:solidFill>
                            <a:srgbClr val="92D050"/>
                          </a:solidFill>
                          <a:latin typeface="Century Gothic" panose="020B0502020202020204" pitchFamily="34" charset="0"/>
                        </a:rPr>
                        <a:t>a motorbike (f)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47692962"/>
                  </a:ext>
                </a:extLst>
              </a:tr>
              <a:tr h="861398">
                <a:tc rowSpan="3">
                  <a:txBody>
                    <a:bodyPr/>
                    <a:lstStyle/>
                    <a:p>
                      <a:endParaRPr lang="en-GB" sz="2400" b="1" dirty="0">
                        <a:solidFill>
                          <a:srgbClr val="00206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400" b="1" dirty="0">
                          <a:solidFill>
                            <a:srgbClr val="FF3399"/>
                          </a:solidFill>
                          <a:latin typeface="Century Gothic" panose="020B0502020202020204" pitchFamily="34" charset="0"/>
                        </a:rPr>
                        <a:t>a bed (m)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400" b="1" dirty="0">
                          <a:solidFill>
                            <a:srgbClr val="FF3399"/>
                          </a:solidFill>
                          <a:latin typeface="Century Gothic" panose="020B0502020202020204" pitchFamily="34" charset="0"/>
                        </a:rPr>
                        <a:t>an idea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400" b="1" dirty="0">
                          <a:solidFill>
                            <a:srgbClr val="FF3399"/>
                          </a:solidFill>
                          <a:latin typeface="Century Gothic" panose="020B0502020202020204" pitchFamily="34" charset="0"/>
                        </a:rPr>
                        <a:t>a/an (m)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03794855"/>
                  </a:ext>
                </a:extLst>
              </a:tr>
              <a:tr h="861398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400" b="1" dirty="0">
                          <a:solidFill>
                            <a:srgbClr val="FF3399"/>
                          </a:solidFill>
                          <a:latin typeface="Century Gothic" panose="020B0502020202020204" pitchFamily="34" charset="0"/>
                        </a:rPr>
                        <a:t>a horse (m)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400" b="1" dirty="0">
                          <a:solidFill>
                            <a:srgbClr val="FF3399"/>
                          </a:solidFill>
                          <a:latin typeface="Century Gothic" panose="020B0502020202020204" pitchFamily="34" charset="0"/>
                        </a:rPr>
                        <a:t>a poster (f)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400" b="1" dirty="0">
                          <a:solidFill>
                            <a:srgbClr val="FF3399"/>
                          </a:solidFill>
                          <a:latin typeface="Century Gothic" panose="020B0502020202020204" pitchFamily="34" charset="0"/>
                        </a:rPr>
                        <a:t>a desk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43226472"/>
                  </a:ext>
                </a:extLst>
              </a:tr>
              <a:tr h="861398">
                <a:tc vMerge="1">
                  <a:txBody>
                    <a:bodyPr/>
                    <a:lstStyle/>
                    <a:p>
                      <a:endParaRPr lang="en-GB" sz="2800" b="1" dirty="0">
                        <a:solidFill>
                          <a:srgbClr val="00206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400" b="1" dirty="0">
                          <a:solidFill>
                            <a:srgbClr val="FF3399"/>
                          </a:solidFill>
                          <a:latin typeface="Century Gothic" panose="020B0502020202020204" pitchFamily="34" charset="0"/>
                        </a:rPr>
                        <a:t>a chair (f)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400" b="1" dirty="0">
                          <a:solidFill>
                            <a:srgbClr val="FF3399"/>
                          </a:solidFill>
                          <a:latin typeface="Century Gothic" panose="020B0502020202020204" pitchFamily="34" charset="0"/>
                        </a:rPr>
                        <a:t>a bedroom (f)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400" b="1" dirty="0">
                          <a:solidFill>
                            <a:srgbClr val="FF3399"/>
                          </a:solidFill>
                          <a:latin typeface="Century Gothic" panose="020B0502020202020204" pitchFamily="34" charset="0"/>
                        </a:rPr>
                        <a:t>a/an (f)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32139915"/>
                  </a:ext>
                </a:extLst>
              </a:tr>
            </a:tbl>
          </a:graphicData>
        </a:graphic>
      </p:graphicFrame>
      <p:pic>
        <p:nvPicPr>
          <p:cNvPr id="7" name="Picture 6" descr="Icon&#10;&#10;Description automatically generated">
            <a:extLst>
              <a:ext uri="{FF2B5EF4-FFF2-40B4-BE49-F238E27FC236}">
                <a16:creationId xmlns:a16="http://schemas.microsoft.com/office/drawing/2014/main" id="{6C07F60C-7096-4792-A80E-10C02A60377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52313" y="12477"/>
            <a:ext cx="1139687" cy="1143194"/>
          </a:xfrm>
          <a:prstGeom prst="rect">
            <a:avLst/>
          </a:prstGeom>
        </p:spPr>
      </p:pic>
      <p:pic>
        <p:nvPicPr>
          <p:cNvPr id="4" name="Picture 3" descr="Icon&#10;&#10;Description automatically generated">
            <a:extLst>
              <a:ext uri="{FF2B5EF4-FFF2-40B4-BE49-F238E27FC236}">
                <a16:creationId xmlns:a16="http://schemas.microsoft.com/office/drawing/2014/main" id="{E66F45F2-B677-46FD-A292-E05CE1F4A1A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30305" y="77103"/>
            <a:ext cx="933659" cy="933659"/>
          </a:xfrm>
          <a:prstGeom prst="rect">
            <a:avLst/>
          </a:prstGeom>
        </p:spPr>
      </p:pic>
      <p:sp>
        <p:nvSpPr>
          <p:cNvPr id="10" name="Explosion: 8 Points 9">
            <a:extLst>
              <a:ext uri="{FF2B5EF4-FFF2-40B4-BE49-F238E27FC236}">
                <a16:creationId xmlns:a16="http://schemas.microsoft.com/office/drawing/2014/main" id="{B8BE6A60-1CFA-43E3-94FE-71206E822483}"/>
              </a:ext>
            </a:extLst>
          </p:cNvPr>
          <p:cNvSpPr/>
          <p:nvPr/>
        </p:nvSpPr>
        <p:spPr>
          <a:xfrm rot="20101036">
            <a:off x="11050892" y="160678"/>
            <a:ext cx="1051265" cy="846793"/>
          </a:xfrm>
          <a:prstGeom prst="irregularSeal1">
            <a:avLst/>
          </a:prstGeom>
          <a:solidFill>
            <a:schemeClr val="accent4">
              <a:lumMod val="20000"/>
              <a:lumOff val="80000"/>
            </a:schemeClr>
          </a:solidFill>
          <a:ln w="762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sym typeface="Arial"/>
            </a:endParaRPr>
          </a:p>
        </p:txBody>
      </p:sp>
      <p:sp>
        <p:nvSpPr>
          <p:cNvPr id="11" name="Explosion: 8 Points 10">
            <a:extLst>
              <a:ext uri="{FF2B5EF4-FFF2-40B4-BE49-F238E27FC236}">
                <a16:creationId xmlns:a16="http://schemas.microsoft.com/office/drawing/2014/main" id="{B41BDBF2-E6DC-4745-8986-04DDABD48D4D}"/>
              </a:ext>
            </a:extLst>
          </p:cNvPr>
          <p:cNvSpPr/>
          <p:nvPr/>
        </p:nvSpPr>
        <p:spPr>
          <a:xfrm rot="20101036">
            <a:off x="11055408" y="156605"/>
            <a:ext cx="1042233" cy="839518"/>
          </a:xfrm>
          <a:prstGeom prst="irregularSeal1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/>
              <a:sym typeface="Arial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D5871A45-33B3-485C-BB71-EBE790506937}"/>
              </a:ext>
            </a:extLst>
          </p:cNvPr>
          <p:cNvSpPr txBox="1"/>
          <p:nvPr/>
        </p:nvSpPr>
        <p:spPr>
          <a:xfrm rot="20326871">
            <a:off x="11015203" y="345714"/>
            <a:ext cx="112264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Eras Demi ITC" panose="020B0805030504020804" pitchFamily="34" charset="0"/>
                <a:cs typeface="Arial"/>
                <a:sym typeface="Arial"/>
              </a:rPr>
              <a:t>mots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41CFC2B9-E651-4F49-9EBC-A81A350665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56562" y="1081382"/>
            <a:ext cx="1557451" cy="374973"/>
          </a:xfrm>
          <a:solidFill>
            <a:srgbClr val="FF0066"/>
          </a:solidFill>
        </p:spPr>
        <p:txBody>
          <a:bodyPr/>
          <a:lstStyle/>
          <a:p>
            <a:pPr algn="ctr"/>
            <a:r>
              <a:rPr lang="en-GB" sz="2000" b="1" dirty="0" err="1">
                <a:solidFill>
                  <a:schemeClr val="bg1"/>
                </a:solidFill>
                <a:latin typeface="Century Gothic" panose="020B0502020202020204" pitchFamily="34" charset="0"/>
              </a:rPr>
              <a:t>vocabulaire</a:t>
            </a:r>
            <a:endParaRPr lang="en-GB" sz="20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8AA52357-62B5-4501-8406-8AAEF0C4DB1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6254" y="2675674"/>
            <a:ext cx="1186070" cy="1080360"/>
          </a:xfrm>
          <a:prstGeom prst="rect">
            <a:avLst/>
          </a:prstGeom>
        </p:spPr>
      </p:pic>
      <p:pic>
        <p:nvPicPr>
          <p:cNvPr id="18" name="Picture 17" descr="Icon&#10;&#10;Description automatically generated">
            <a:extLst>
              <a:ext uri="{FF2B5EF4-FFF2-40B4-BE49-F238E27FC236}">
                <a16:creationId xmlns:a16="http://schemas.microsoft.com/office/drawing/2014/main" id="{CF86848E-00D3-4C8C-BF0C-2DB539381BB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6254" y="969694"/>
            <a:ext cx="1186070" cy="1186070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33175BAD-451F-4097-B6CA-7B78DADC0753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17364" y="4681233"/>
            <a:ext cx="1162417" cy="1101237"/>
          </a:xfrm>
          <a:prstGeom prst="rect">
            <a:avLst/>
          </a:prstGeom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A5D9ACD1-6B6F-4278-9A67-011420429302}"/>
              </a:ext>
            </a:extLst>
          </p:cNvPr>
          <p:cNvSpPr txBox="1"/>
          <p:nvPr/>
        </p:nvSpPr>
        <p:spPr>
          <a:xfrm>
            <a:off x="1737282" y="5783201"/>
            <a:ext cx="60946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GB" sz="32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Arial"/>
                <a:sym typeface="Arial"/>
              </a:rPr>
              <a:t>x1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D1ADDC2A-E51D-48B9-A91E-95C4881D32F4}"/>
              </a:ext>
            </a:extLst>
          </p:cNvPr>
          <p:cNvSpPr txBox="1"/>
          <p:nvPr/>
        </p:nvSpPr>
        <p:spPr>
          <a:xfrm>
            <a:off x="1717476" y="3370893"/>
            <a:ext cx="60946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GB" sz="32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Arial"/>
                <a:sym typeface="Arial"/>
              </a:rPr>
              <a:t>x2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582A3A04-2365-4E20-A72A-87B66616FB76}"/>
              </a:ext>
            </a:extLst>
          </p:cNvPr>
          <p:cNvSpPr txBox="1"/>
          <p:nvPr/>
        </p:nvSpPr>
        <p:spPr>
          <a:xfrm>
            <a:off x="1703819" y="1663755"/>
            <a:ext cx="60946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GB" sz="32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Arial"/>
                <a:sym typeface="Arial"/>
              </a:rPr>
              <a:t>x3</a:t>
            </a: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06EBBC53-04AF-44DE-BDA9-AD7CA398AC4C}"/>
              </a:ext>
            </a:extLst>
          </p:cNvPr>
          <p:cNvSpPr/>
          <p:nvPr/>
        </p:nvSpPr>
        <p:spPr>
          <a:xfrm>
            <a:off x="646254" y="37532"/>
            <a:ext cx="1109936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-GB" sz="27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Arial"/>
                <a:sym typeface="Arial"/>
              </a:rPr>
              <a:t>Follow up 5 - </a:t>
            </a:r>
            <a:r>
              <a:rPr kumimoji="0" lang="en-GB" sz="2700" b="1" i="0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Arial"/>
                <a:sym typeface="Arial"/>
              </a:rPr>
              <a:t>Écris</a:t>
            </a:r>
            <a:r>
              <a:rPr kumimoji="0" lang="en-GB" sz="27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Arial"/>
                <a:sym typeface="Arial"/>
              </a:rPr>
              <a:t> en </a:t>
            </a:r>
            <a:r>
              <a:rPr kumimoji="0" lang="en-GB" sz="2700" b="1" i="0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Arial"/>
                <a:sym typeface="Arial"/>
              </a:rPr>
              <a:t>français</a:t>
            </a:r>
            <a:r>
              <a:rPr kumimoji="0" lang="en-GB" sz="27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Arial"/>
                <a:sym typeface="Arial"/>
              </a:rPr>
              <a:t> : </a:t>
            </a:r>
            <a:r>
              <a:rPr kumimoji="0" lang="en-GB" sz="27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Arial"/>
                <a:sym typeface="Arial"/>
              </a:rPr>
              <a:t>Can you get at least 15 points?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F9EC7F8-49FC-4FB1-97E5-C475D7E46448}"/>
              </a:ext>
            </a:extLst>
          </p:cNvPr>
          <p:cNvSpPr txBox="1"/>
          <p:nvPr/>
        </p:nvSpPr>
        <p:spPr>
          <a:xfrm>
            <a:off x="2313281" y="6147341"/>
            <a:ext cx="189957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lang="en-GB" sz="2400" kern="0" dirty="0" err="1">
                <a:solidFill>
                  <a:srgbClr val="002060"/>
                </a:solidFill>
                <a:latin typeface="Century Gothic" panose="020B0502020202020204" pitchFamily="34" charset="0"/>
                <a:cs typeface="Arial"/>
                <a:sym typeface="Arial"/>
              </a:rPr>
              <a:t>une</a:t>
            </a:r>
            <a:r>
              <a:rPr lang="en-GB" sz="2400" kern="0" dirty="0">
                <a:solidFill>
                  <a:srgbClr val="002060"/>
                </a:solidFill>
                <a:latin typeface="Century Gothic" panose="020B0502020202020204" pitchFamily="34" charset="0"/>
                <a:cs typeface="Arial"/>
                <a:sym typeface="Arial"/>
              </a:rPr>
              <a:t> chaise</a:t>
            </a:r>
            <a:endParaRPr kumimoji="0" lang="en-GB" sz="2400" b="0" i="0" u="none" strike="noStrike" kern="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entury Gothic" panose="020B0502020202020204" pitchFamily="34" charset="0"/>
              <a:cs typeface="Arial"/>
              <a:sym typeface="Arial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BBEE3DE9-6FF9-4BB7-8B14-083C2935993C}"/>
              </a:ext>
            </a:extLst>
          </p:cNvPr>
          <p:cNvSpPr txBox="1"/>
          <p:nvPr/>
        </p:nvSpPr>
        <p:spPr>
          <a:xfrm>
            <a:off x="4695313" y="6180617"/>
            <a:ext cx="260438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lang="en-GB" sz="2400" kern="0" dirty="0" err="1">
                <a:solidFill>
                  <a:srgbClr val="002060"/>
                </a:solidFill>
                <a:latin typeface="Century Gothic" panose="020B0502020202020204" pitchFamily="34" charset="0"/>
                <a:cs typeface="Arial"/>
                <a:sym typeface="Arial"/>
              </a:rPr>
              <a:t>une</a:t>
            </a:r>
            <a:r>
              <a:rPr lang="en-GB" sz="2400" kern="0" dirty="0">
                <a:solidFill>
                  <a:srgbClr val="002060"/>
                </a:solidFill>
                <a:latin typeface="Century Gothic" panose="020B0502020202020204" pitchFamily="34" charset="0"/>
                <a:cs typeface="Arial"/>
                <a:sym typeface="Arial"/>
              </a:rPr>
              <a:t> chambre</a:t>
            </a:r>
            <a:endParaRPr kumimoji="0" lang="en-GB" sz="2400" b="0" i="0" u="none" strike="noStrike" kern="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entury Gothic" panose="020B0502020202020204" pitchFamily="34" charset="0"/>
              <a:cs typeface="Arial"/>
              <a:sym typeface="Arial"/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ED4AF96D-5473-4811-B1E6-8F0FED1E9C19}"/>
              </a:ext>
            </a:extLst>
          </p:cNvPr>
          <p:cNvSpPr txBox="1"/>
          <p:nvPr/>
        </p:nvSpPr>
        <p:spPr>
          <a:xfrm>
            <a:off x="7662842" y="6189673"/>
            <a:ext cx="331800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lang="en-GB" sz="2400" kern="0" dirty="0" err="1">
                <a:solidFill>
                  <a:srgbClr val="002060"/>
                </a:solidFill>
                <a:latin typeface="Century Gothic" panose="020B0502020202020204" pitchFamily="34" charset="0"/>
                <a:cs typeface="Arial"/>
                <a:sym typeface="Arial"/>
              </a:rPr>
              <a:t>une</a:t>
            </a:r>
            <a:endParaRPr kumimoji="0" lang="en-GB" sz="2400" b="0" i="0" u="none" strike="noStrike" kern="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entury Gothic" panose="020B0502020202020204" pitchFamily="34" charset="0"/>
              <a:cs typeface="Arial"/>
              <a:sym typeface="Arial"/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B2AFB990-E563-4B97-9D41-28864BDBB375}"/>
              </a:ext>
            </a:extLst>
          </p:cNvPr>
          <p:cNvSpPr txBox="1"/>
          <p:nvPr/>
        </p:nvSpPr>
        <p:spPr>
          <a:xfrm>
            <a:off x="2313280" y="5321170"/>
            <a:ext cx="248907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lang="en-GB" sz="2400" kern="0" dirty="0">
                <a:solidFill>
                  <a:srgbClr val="002060"/>
                </a:solidFill>
                <a:latin typeface="Century Gothic" panose="020B0502020202020204" pitchFamily="34" charset="0"/>
                <a:cs typeface="Arial"/>
                <a:sym typeface="Arial"/>
              </a:rPr>
              <a:t>un cheval</a:t>
            </a:r>
            <a:endParaRPr kumimoji="0" lang="en-GB" sz="2400" b="0" i="0" u="none" strike="noStrike" kern="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entury Gothic" panose="020B0502020202020204" pitchFamily="34" charset="0"/>
              <a:cs typeface="Arial"/>
              <a:sym typeface="Arial"/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111B4DC4-0960-4E81-8848-85973A07B7AA}"/>
              </a:ext>
            </a:extLst>
          </p:cNvPr>
          <p:cNvSpPr txBox="1"/>
          <p:nvPr/>
        </p:nvSpPr>
        <p:spPr>
          <a:xfrm>
            <a:off x="4653399" y="5321170"/>
            <a:ext cx="189957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lang="en-GB" sz="2400" kern="0" noProof="0" dirty="0" err="1">
                <a:solidFill>
                  <a:srgbClr val="002060"/>
                </a:solidFill>
                <a:latin typeface="Century Gothic" panose="020B0502020202020204" pitchFamily="34" charset="0"/>
                <a:cs typeface="Arial"/>
                <a:sym typeface="Arial"/>
              </a:rPr>
              <a:t>une</a:t>
            </a:r>
            <a:r>
              <a:rPr lang="en-GB" sz="2400" kern="0" noProof="0" dirty="0">
                <a:solidFill>
                  <a:srgbClr val="002060"/>
                </a:solidFill>
                <a:latin typeface="Century Gothic" panose="020B0502020202020204" pitchFamily="34" charset="0"/>
                <a:cs typeface="Arial"/>
                <a:sym typeface="Arial"/>
              </a:rPr>
              <a:t> affiche</a:t>
            </a:r>
            <a:endParaRPr kumimoji="0" lang="en-GB" sz="2400" b="0" i="0" u="none" strike="noStrike" kern="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entury Gothic" panose="020B0502020202020204" pitchFamily="34" charset="0"/>
              <a:cs typeface="Arial"/>
              <a:sym typeface="Arial"/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88C004C4-D688-4821-B196-9D33A683871C}"/>
              </a:ext>
            </a:extLst>
          </p:cNvPr>
          <p:cNvSpPr txBox="1"/>
          <p:nvPr/>
        </p:nvSpPr>
        <p:spPr>
          <a:xfrm>
            <a:off x="7662842" y="5321170"/>
            <a:ext cx="189957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lang="en-GB" sz="2400" kern="0" noProof="0" dirty="0">
                <a:solidFill>
                  <a:srgbClr val="002060"/>
                </a:solidFill>
                <a:latin typeface="Century Gothic" panose="020B0502020202020204" pitchFamily="34" charset="0"/>
                <a:cs typeface="Arial"/>
                <a:sym typeface="Arial"/>
              </a:rPr>
              <a:t>un bureau</a:t>
            </a:r>
            <a:endParaRPr kumimoji="0" lang="en-GB" sz="2400" b="0" i="0" u="none" strike="noStrike" kern="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entury Gothic" panose="020B0502020202020204" pitchFamily="34" charset="0"/>
              <a:cs typeface="Arial"/>
              <a:sym typeface="Arial"/>
            </a:endParaRP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5E73D956-D9D5-4FF8-8DD6-AF66B3D68061}"/>
              </a:ext>
            </a:extLst>
          </p:cNvPr>
          <p:cNvSpPr txBox="1"/>
          <p:nvPr/>
        </p:nvSpPr>
        <p:spPr>
          <a:xfrm>
            <a:off x="2246062" y="4455927"/>
            <a:ext cx="248907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lang="en-GB" sz="2400" kern="0" noProof="0" dirty="0">
                <a:solidFill>
                  <a:srgbClr val="002060"/>
                </a:solidFill>
                <a:latin typeface="Century Gothic" panose="020B0502020202020204" pitchFamily="34" charset="0"/>
                <a:cs typeface="Arial"/>
                <a:sym typeface="Arial"/>
              </a:rPr>
              <a:t>un lit</a:t>
            </a:r>
            <a:endParaRPr kumimoji="0" lang="en-GB" sz="2400" b="0" i="0" u="none" strike="noStrike" kern="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entury Gothic" panose="020B0502020202020204" pitchFamily="34" charset="0"/>
              <a:cs typeface="Arial"/>
              <a:sym typeface="Arial"/>
            </a:endParaRP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12D3DE3F-B13D-4B0F-8AAA-B8484B26A50B}"/>
              </a:ext>
            </a:extLst>
          </p:cNvPr>
          <p:cNvSpPr txBox="1"/>
          <p:nvPr/>
        </p:nvSpPr>
        <p:spPr>
          <a:xfrm>
            <a:off x="4653398" y="4477739"/>
            <a:ext cx="300361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lang="en-GB" sz="2400" kern="0" noProof="0" dirty="0" err="1">
                <a:solidFill>
                  <a:srgbClr val="002060"/>
                </a:solidFill>
                <a:latin typeface="Century Gothic" panose="020B0502020202020204" pitchFamily="34" charset="0"/>
                <a:cs typeface="Arial"/>
                <a:sym typeface="Arial"/>
              </a:rPr>
              <a:t>une</a:t>
            </a:r>
            <a:r>
              <a:rPr lang="en-GB" sz="2400" kern="0" noProof="0" dirty="0">
                <a:solidFill>
                  <a:srgbClr val="002060"/>
                </a:solidFill>
                <a:latin typeface="Century Gothic" panose="020B0502020202020204" pitchFamily="34" charset="0"/>
                <a:cs typeface="Arial"/>
                <a:sym typeface="Arial"/>
              </a:rPr>
              <a:t> </a:t>
            </a:r>
            <a:r>
              <a:rPr lang="en-GB" sz="2400" kern="0" noProof="0" dirty="0" err="1">
                <a:solidFill>
                  <a:srgbClr val="002060"/>
                </a:solidFill>
                <a:latin typeface="Century Gothic" panose="020B0502020202020204" pitchFamily="34" charset="0"/>
                <a:cs typeface="Arial"/>
                <a:sym typeface="Arial"/>
              </a:rPr>
              <a:t>ideé</a:t>
            </a:r>
            <a:endParaRPr kumimoji="0" lang="en-GB" sz="2400" b="0" i="0" u="none" strike="noStrike" kern="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entury Gothic" panose="020B0502020202020204" pitchFamily="34" charset="0"/>
              <a:cs typeface="Arial"/>
              <a:sym typeface="Arial"/>
            </a:endParaRP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C1CE95E1-0483-4346-AC3F-1BCCA4290DF3}"/>
              </a:ext>
            </a:extLst>
          </p:cNvPr>
          <p:cNvSpPr txBox="1"/>
          <p:nvPr/>
        </p:nvSpPr>
        <p:spPr>
          <a:xfrm>
            <a:off x="7671172" y="4477739"/>
            <a:ext cx="21617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lang="en-GB" sz="2400" kern="0" noProof="0" dirty="0">
                <a:solidFill>
                  <a:srgbClr val="002060"/>
                </a:solidFill>
                <a:latin typeface="Century Gothic" panose="020B0502020202020204" pitchFamily="34" charset="0"/>
                <a:cs typeface="Arial"/>
                <a:sym typeface="Arial"/>
              </a:rPr>
              <a:t>un</a:t>
            </a:r>
            <a:endParaRPr kumimoji="0" lang="en-GB" sz="2400" b="0" i="0" u="none" strike="noStrike" kern="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entury Gothic" panose="020B0502020202020204" pitchFamily="34" charset="0"/>
              <a:cs typeface="Arial"/>
              <a:sym typeface="Arial"/>
            </a:endParaRP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68149A81-5207-44A8-87E6-FF9D619AD053}"/>
              </a:ext>
            </a:extLst>
          </p:cNvPr>
          <p:cNvSpPr txBox="1"/>
          <p:nvPr/>
        </p:nvSpPr>
        <p:spPr>
          <a:xfrm>
            <a:off x="2246061" y="3585048"/>
            <a:ext cx="189957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lang="en-GB" sz="2400" kern="0" dirty="0" err="1">
                <a:solidFill>
                  <a:srgbClr val="002060"/>
                </a:solidFill>
                <a:latin typeface="Century Gothic" panose="020B0502020202020204" pitchFamily="34" charset="0"/>
                <a:cs typeface="Arial"/>
                <a:sym typeface="Arial"/>
              </a:rPr>
              <a:t>elle</a:t>
            </a:r>
            <a:endParaRPr kumimoji="0" lang="en-GB" sz="2400" b="0" i="0" u="none" strike="noStrike" kern="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entury Gothic" panose="020B0502020202020204" pitchFamily="34" charset="0"/>
              <a:cs typeface="Arial"/>
              <a:sym typeface="Arial"/>
            </a:endParaRP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78436581-4251-4CEA-926F-C5A31C06C093}"/>
              </a:ext>
            </a:extLst>
          </p:cNvPr>
          <p:cNvSpPr txBox="1"/>
          <p:nvPr/>
        </p:nvSpPr>
        <p:spPr>
          <a:xfrm>
            <a:off x="4695313" y="3611373"/>
            <a:ext cx="189957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lang="en-GB" sz="2400" kern="0" dirty="0" err="1">
                <a:solidFill>
                  <a:srgbClr val="002060"/>
                </a:solidFill>
                <a:latin typeface="Century Gothic" panose="020B0502020202020204" pitchFamily="34" charset="0"/>
                <a:cs typeface="Arial"/>
                <a:sym typeface="Arial"/>
              </a:rPr>
              <a:t>oui</a:t>
            </a:r>
            <a:endParaRPr kumimoji="0" lang="en-GB" sz="2400" b="0" i="0" u="none" strike="noStrike" kern="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entury Gothic" panose="020B0502020202020204" pitchFamily="34" charset="0"/>
              <a:cs typeface="Arial"/>
              <a:sym typeface="Arial"/>
            </a:endParaRP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6209F364-6E76-4962-B2CA-EF55AB79DDDB}"/>
              </a:ext>
            </a:extLst>
          </p:cNvPr>
          <p:cNvSpPr txBox="1"/>
          <p:nvPr/>
        </p:nvSpPr>
        <p:spPr>
          <a:xfrm>
            <a:off x="7659412" y="3609236"/>
            <a:ext cx="228652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lang="en-GB" sz="2400" kern="0" dirty="0" err="1">
                <a:solidFill>
                  <a:srgbClr val="002060"/>
                </a:solidFill>
                <a:latin typeface="Century Gothic" panose="020B0502020202020204" pitchFamily="34" charset="0"/>
                <a:cs typeface="Arial"/>
                <a:sym typeface="Arial"/>
              </a:rPr>
              <a:t>une</a:t>
            </a:r>
            <a:r>
              <a:rPr lang="en-GB" sz="2400" kern="0" dirty="0">
                <a:solidFill>
                  <a:srgbClr val="002060"/>
                </a:solidFill>
                <a:latin typeface="Century Gothic" panose="020B0502020202020204" pitchFamily="34" charset="0"/>
                <a:cs typeface="Arial"/>
                <a:sym typeface="Arial"/>
              </a:rPr>
              <a:t> moto</a:t>
            </a:r>
            <a:endParaRPr kumimoji="0" lang="en-GB" sz="2400" b="0" i="0" u="none" strike="noStrike" kern="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entury Gothic" panose="020B0502020202020204" pitchFamily="34" charset="0"/>
              <a:cs typeface="Arial"/>
              <a:sym typeface="Arial"/>
            </a:endParaRP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8038C3E0-A69E-4D74-8C18-E2B0C4D22924}"/>
              </a:ext>
            </a:extLst>
          </p:cNvPr>
          <p:cNvSpPr txBox="1"/>
          <p:nvPr/>
        </p:nvSpPr>
        <p:spPr>
          <a:xfrm>
            <a:off x="2246060" y="2743519"/>
            <a:ext cx="189957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GB" sz="24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cs typeface="Arial"/>
                <a:sym typeface="Arial"/>
              </a:rPr>
              <a:t>non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ADEE972D-DD7F-42DB-A87B-EEA82AA07AB1}"/>
              </a:ext>
            </a:extLst>
          </p:cNvPr>
          <p:cNvSpPr txBox="1"/>
          <p:nvPr/>
        </p:nvSpPr>
        <p:spPr>
          <a:xfrm>
            <a:off x="4653397" y="2716525"/>
            <a:ext cx="248907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lang="en-GB" sz="2400" kern="0" dirty="0">
                <a:solidFill>
                  <a:srgbClr val="002060"/>
                </a:solidFill>
                <a:latin typeface="Century Gothic" panose="020B0502020202020204" pitchFamily="34" charset="0"/>
                <a:cs typeface="Arial"/>
                <a:sym typeface="Arial"/>
              </a:rPr>
              <a:t>un </a:t>
            </a:r>
            <a:r>
              <a:rPr lang="en-GB" sz="2400" kern="0" dirty="0" err="1">
                <a:solidFill>
                  <a:srgbClr val="002060"/>
                </a:solidFill>
                <a:latin typeface="Century Gothic" panose="020B0502020202020204" pitchFamily="34" charset="0"/>
                <a:cs typeface="Arial"/>
                <a:sym typeface="Arial"/>
              </a:rPr>
              <a:t>univers</a:t>
            </a:r>
            <a:endParaRPr kumimoji="0" lang="en-GB" sz="2400" b="0" i="0" u="none" strike="noStrike" kern="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entury Gothic" panose="020B0502020202020204" pitchFamily="34" charset="0"/>
              <a:cs typeface="Arial"/>
              <a:sym typeface="Arial"/>
            </a:endParaRP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10F01E41-FB16-47F4-AC5C-ACB994E84987}"/>
              </a:ext>
            </a:extLst>
          </p:cNvPr>
          <p:cNvSpPr txBox="1"/>
          <p:nvPr/>
        </p:nvSpPr>
        <p:spPr>
          <a:xfrm>
            <a:off x="7657009" y="2754189"/>
            <a:ext cx="248907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lang="en-GB" sz="2400" kern="0" noProof="0" dirty="0">
                <a:solidFill>
                  <a:srgbClr val="002060"/>
                </a:solidFill>
                <a:latin typeface="Century Gothic" panose="020B0502020202020204" pitchFamily="34" charset="0"/>
                <a:cs typeface="Arial"/>
                <a:sym typeface="Arial"/>
              </a:rPr>
              <a:t>il</a:t>
            </a:r>
            <a:endParaRPr kumimoji="0" lang="en-GB" sz="2400" b="0" i="0" u="none" strike="noStrike" kern="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entury Gothic" panose="020B0502020202020204" pitchFamily="34" charset="0"/>
              <a:cs typeface="Arial"/>
              <a:sym typeface="Arial"/>
            </a:endParaRP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771F49BC-F167-4EFE-8D7E-657E4BEAFA2A}"/>
              </a:ext>
            </a:extLst>
          </p:cNvPr>
          <p:cNvSpPr txBox="1"/>
          <p:nvPr/>
        </p:nvSpPr>
        <p:spPr>
          <a:xfrm>
            <a:off x="2313279" y="1877910"/>
            <a:ext cx="220006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buClr>
                <a:srgbClr val="000000"/>
              </a:buClr>
              <a:defRPr/>
            </a:pPr>
            <a:r>
              <a:rPr lang="en-GB" sz="2400" dirty="0" err="1">
                <a:latin typeface="Century Gothic" panose="020B0502020202020204" pitchFamily="34" charset="0"/>
              </a:rPr>
              <a:t>drôle</a:t>
            </a:r>
            <a:endParaRPr kumimoji="0" lang="en-GB" sz="2400" i="0" u="none" strike="noStrike" kern="0" cap="none" spc="0" normalizeH="0" baseline="0" noProof="0" dirty="0">
              <a:ln>
                <a:noFill/>
              </a:ln>
              <a:effectLst/>
              <a:uLnTx/>
              <a:uFillTx/>
              <a:latin typeface="Century Gothic" panose="020B0502020202020204" pitchFamily="34" charset="0"/>
              <a:cs typeface="Arial"/>
              <a:sym typeface="Arial"/>
            </a:endParaRP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DCCADCBE-5395-45AC-83C9-FD9DDC52F2A1}"/>
              </a:ext>
            </a:extLst>
          </p:cNvPr>
          <p:cNvSpPr txBox="1"/>
          <p:nvPr/>
        </p:nvSpPr>
        <p:spPr>
          <a:xfrm>
            <a:off x="4693813" y="1865086"/>
            <a:ext cx="189957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GB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cs typeface="Arial"/>
                <a:sym typeface="Arial"/>
              </a:rPr>
              <a:t>jeune</a:t>
            </a:r>
            <a:endParaRPr kumimoji="0" lang="en-GB" sz="2400" b="0" i="0" u="none" strike="noStrike" kern="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entury Gothic" panose="020B0502020202020204" pitchFamily="34" charset="0"/>
              <a:cs typeface="Arial"/>
              <a:sym typeface="Arial"/>
            </a:endParaRP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AF8F9ECC-B5A4-45EA-9E59-E5E188A0F4BD}"/>
              </a:ext>
            </a:extLst>
          </p:cNvPr>
          <p:cNvSpPr txBox="1"/>
          <p:nvPr/>
        </p:nvSpPr>
        <p:spPr>
          <a:xfrm>
            <a:off x="7666976" y="1877910"/>
            <a:ext cx="189957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GB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cs typeface="Arial"/>
                <a:sym typeface="Arial"/>
              </a:rPr>
              <a:t>jolie</a:t>
            </a:r>
            <a:endParaRPr kumimoji="0" lang="en-GB" sz="2400" b="0" i="0" u="none" strike="noStrike" kern="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entury Gothic" panose="020B0502020202020204" pitchFamily="34" charset="0"/>
              <a:cs typeface="Arial"/>
              <a:sym typeface="Arial"/>
            </a:endParaRP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8D3EE59F-71A2-473A-AAAE-F3FA95456A10}"/>
              </a:ext>
            </a:extLst>
          </p:cNvPr>
          <p:cNvSpPr txBox="1"/>
          <p:nvPr/>
        </p:nvSpPr>
        <p:spPr>
          <a:xfrm>
            <a:off x="2313278" y="1026768"/>
            <a:ext cx="238203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GB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cs typeface="Arial"/>
                <a:sym typeface="Arial"/>
              </a:rPr>
              <a:t>joli</a:t>
            </a:r>
            <a:endParaRPr kumimoji="0" lang="en-GB" sz="2400" b="0" i="0" u="none" strike="noStrike" kern="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entury Gothic" panose="020B0502020202020204" pitchFamily="34" charset="0"/>
              <a:cs typeface="Arial"/>
              <a:sym typeface="Arial"/>
            </a:endParaRP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B953F0DC-BC47-4B44-ADC2-B0661B407EFE}"/>
              </a:ext>
            </a:extLst>
          </p:cNvPr>
          <p:cNvSpPr txBox="1"/>
          <p:nvPr/>
        </p:nvSpPr>
        <p:spPr>
          <a:xfrm>
            <a:off x="4693811" y="1042129"/>
            <a:ext cx="189957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GB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cs typeface="Arial"/>
                <a:sym typeface="Arial"/>
              </a:rPr>
              <a:t>prudente</a:t>
            </a:r>
            <a:endParaRPr kumimoji="0" lang="en-GB" sz="2400" b="0" i="0" u="none" strike="noStrike" kern="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entury Gothic" panose="020B0502020202020204" pitchFamily="34" charset="0"/>
              <a:cs typeface="Arial"/>
              <a:sym typeface="Arial"/>
            </a:endParaRP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732C1FF0-E9D3-4722-9F3D-7CAC0A7AE166}"/>
              </a:ext>
            </a:extLst>
          </p:cNvPr>
          <p:cNvSpPr txBox="1"/>
          <p:nvPr/>
        </p:nvSpPr>
        <p:spPr>
          <a:xfrm>
            <a:off x="7674848" y="1014799"/>
            <a:ext cx="28734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GB" sz="24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cs typeface="Arial"/>
                <a:sym typeface="Arial"/>
              </a:rPr>
              <a:t>difficile</a:t>
            </a:r>
          </a:p>
        </p:txBody>
      </p:sp>
      <p:sp>
        <p:nvSpPr>
          <p:cNvPr id="50" name="Google Shape;119;p1">
            <a:extLst>
              <a:ext uri="{FF2B5EF4-FFF2-40B4-BE49-F238E27FC236}">
                <a16:creationId xmlns:a16="http://schemas.microsoft.com/office/drawing/2014/main" id="{7992E6FE-BFDA-4A1C-B303-78DEE8C1573B}"/>
              </a:ext>
            </a:extLst>
          </p:cNvPr>
          <p:cNvSpPr/>
          <p:nvPr/>
        </p:nvSpPr>
        <p:spPr>
          <a:xfrm>
            <a:off x="123171" y="128500"/>
            <a:ext cx="521370" cy="478471"/>
          </a:xfrm>
          <a:prstGeom prst="roundRect">
            <a:avLst>
              <a:gd name="adj" fmla="val 16667"/>
            </a:avLst>
          </a:prstGeom>
          <a:solidFill>
            <a:srgbClr val="FADD2E"/>
          </a:solidFill>
          <a:ln w="12700" cap="flat" cmpd="sng">
            <a:solidFill>
              <a:srgbClr val="FADD2E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5060771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29" grpId="0"/>
      <p:bldP spid="30" grpId="0"/>
      <p:bldP spid="31" grpId="0"/>
      <p:bldP spid="32" grpId="0"/>
      <p:bldP spid="33" grpId="0"/>
      <p:bldP spid="34" grpId="0"/>
      <p:bldP spid="35" grpId="0"/>
      <p:bldP spid="36" grpId="0"/>
      <p:bldP spid="37" grpId="0"/>
      <p:bldP spid="38" grpId="0"/>
      <p:bldP spid="39" grpId="0"/>
      <p:bldP spid="40" grpId="0"/>
      <p:bldP spid="41" grpId="0"/>
      <p:bldP spid="42" grpId="0"/>
      <p:bldP spid="43" grpId="0"/>
      <p:bldP spid="44" grpId="0"/>
      <p:bldP spid="45" grpId="0"/>
      <p:bldP spid="46" grpId="0"/>
      <p:bldP spid="47" grpId="0"/>
      <p:bldP spid="48" grpId="0"/>
    </p:bldLst>
  </p:timing>
</p:sld>
</file>

<file path=ppt/theme/theme1.xml><?xml version="1.0" encoding="utf-8"?>
<a:theme xmlns:a="http://schemas.openxmlformats.org/drawingml/2006/main" name="1_Office Theme">
  <a:themeElements>
    <a:clrScheme name="Office Them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1D9A78"/>
      </a:accent1>
      <a:accent2>
        <a:srgbClr val="8BC145"/>
      </a:accent2>
      <a:accent3>
        <a:srgbClr val="36AFCE"/>
      </a:accent3>
      <a:accent4>
        <a:srgbClr val="1D6FA9"/>
      </a:accent4>
      <a:accent5>
        <a:srgbClr val="B74919"/>
      </a:accent5>
      <a:accent6>
        <a:srgbClr val="F19D19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1D9A78"/>
      </a:accent1>
      <a:accent2>
        <a:srgbClr val="8BC145"/>
      </a:accent2>
      <a:accent3>
        <a:srgbClr val="36AFCE"/>
      </a:accent3>
      <a:accent4>
        <a:srgbClr val="1D6FA9"/>
      </a:accent4>
      <a:accent5>
        <a:srgbClr val="B74919"/>
      </a:accent5>
      <a:accent6>
        <a:srgbClr val="F19D19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6533</TotalTime>
  <Words>2500</Words>
  <Application>Microsoft Office PowerPoint</Application>
  <PresentationFormat>Widescreen</PresentationFormat>
  <Paragraphs>474</Paragraphs>
  <Slides>13</Slides>
  <Notes>13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13</vt:i4>
      </vt:variant>
    </vt:vector>
  </HeadingPairs>
  <TitlesOfParts>
    <vt:vector size="25" baseType="lpstr">
      <vt:lpstr>Arial</vt:lpstr>
      <vt:lpstr>Calibri</vt:lpstr>
      <vt:lpstr>Century Gothic</vt:lpstr>
      <vt:lpstr>Century Gothic</vt:lpstr>
      <vt:lpstr>Eras Demi ITC</vt:lpstr>
      <vt:lpstr>Modern Love</vt:lpstr>
      <vt:lpstr>Segoe Print</vt:lpstr>
      <vt:lpstr>Symbol</vt:lpstr>
      <vt:lpstr>Tw Cen MT</vt:lpstr>
      <vt:lpstr>Wingdings</vt:lpstr>
      <vt:lpstr>1_Office Theme</vt:lpstr>
      <vt:lpstr>2_Office Theme</vt:lpstr>
      <vt:lpstr>Saying what I and others have </vt:lpstr>
      <vt:lpstr>Follow up 1:</vt:lpstr>
      <vt:lpstr>Follow up 2:</vt:lpstr>
      <vt:lpstr>Follow up 3:</vt:lpstr>
      <vt:lpstr>Follow up 3: Round 1 [Réponses]</vt:lpstr>
      <vt:lpstr>Follow up 3: Round 2 [Réponses]</vt:lpstr>
      <vt:lpstr>Follow up 4: </vt:lpstr>
      <vt:lpstr>vocabulaire</vt:lpstr>
      <vt:lpstr>vocabulaire</vt:lpstr>
      <vt:lpstr>Follow up 3: Handout A</vt:lpstr>
      <vt:lpstr>Follow up 3: Handout B</vt:lpstr>
      <vt:lpstr>vocabulaire</vt:lpstr>
      <vt:lpstr>vocabulaire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Rachel Hawkes</dc:creator>
  <cp:lastModifiedBy>Rachel Hawkes</cp:lastModifiedBy>
  <cp:revision>64</cp:revision>
  <dcterms:created xsi:type="dcterms:W3CDTF">2021-06-12T06:20:35Z</dcterms:created>
  <dcterms:modified xsi:type="dcterms:W3CDTF">2023-11-14T06:41:15Z</dcterms:modified>
</cp:coreProperties>
</file>