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  <p:sldMasterId id="2147483687" r:id="rId3"/>
  </p:sldMasterIdLst>
  <p:notesMasterIdLst>
    <p:notesMasterId r:id="rId27"/>
  </p:notesMasterIdLst>
  <p:sldIdLst>
    <p:sldId id="256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299" r:id="rId20"/>
    <p:sldId id="385" r:id="rId21"/>
    <p:sldId id="386" r:id="rId22"/>
    <p:sldId id="387" r:id="rId23"/>
    <p:sldId id="388" r:id="rId24"/>
    <p:sldId id="389" r:id="rId25"/>
    <p:sldId id="384" r:id="rId26"/>
  </p:sldIdLst>
  <p:sldSz cx="12192000" cy="6858000"/>
  <p:notesSz cx="6797675" cy="992663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Eras Demi ITC" panose="020B0805030504020804" pitchFamily="34" charset="0"/>
      <p:regular r:id="rId36"/>
    </p:embeddedFont>
    <p:embeddedFont>
      <p:font typeface="Modern Love" panose="04090805081005020601" pitchFamily="8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  <p:cmAuthor id="2" name="Marie-Odile Guillou" initials="MOG" lastIdx="1" clrIdx="1">
    <p:extLst>
      <p:ext uri="{19B8F6BF-5375-455C-9EA6-DF929625EA0E}">
        <p15:presenceInfo xmlns:p15="http://schemas.microsoft.com/office/powerpoint/2012/main" userId="d8fb4f9aa2ddc9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59224" autoAdjust="0"/>
  </p:normalViewPr>
  <p:slideViewPr>
    <p:cSldViewPr snapToGrid="0" showGuides="1">
      <p:cViewPr>
        <p:scale>
          <a:sx n="42" d="100"/>
          <a:sy n="42" d="100"/>
        </p:scale>
        <p:origin x="2448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and open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],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review of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SFC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–t, -s, -d, -x and introduction to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-a-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-e-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F-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u-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consonants that are pronounced.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peur</a:t>
            </a:r>
            <a:r>
              <a:rPr lang="en-GB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[755]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jeune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neuf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[787]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acteur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[1552]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seul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sérieux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heureux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[764]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curieux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[2424]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courageux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[2198]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semaine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[245] and </a:t>
            </a:r>
            <a:r>
              <a:rPr lang="fr-FR" sz="1200" b="0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0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days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of the </a:t>
            </a:r>
            <a:r>
              <a:rPr lang="fr-FR" sz="1200" b="0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week</a:t>
            </a:r>
            <a:endParaRPr lang="fr-FR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66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789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</a:t>
            </a: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</a:t>
            </a:r>
            <a:endParaRPr lang="en-GB" sz="1200" b="0" strike="noStrike" spc="-1" dirty="0">
              <a:latin typeface="Arial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Draw pupils’ attention to the SFC ‘s’ and to the change you hear when an ‘e’ is added to the feminine form.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79032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 in masculine and feminine forms.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picture.  Say the word again, together with pupils this time.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reminder of the pronounced –s for the feminine form.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four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28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699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304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70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masculine –</a:t>
            </a:r>
            <a:r>
              <a:rPr lang="en-GB" b="0" dirty="0" err="1"/>
              <a:t>eux</a:t>
            </a:r>
            <a:r>
              <a:rPr lang="en-GB" b="0" dirty="0"/>
              <a:t> and feminine –</a:t>
            </a:r>
            <a:r>
              <a:rPr lang="en-GB" b="0" dirty="0" err="1"/>
              <a:t>euse</a:t>
            </a:r>
            <a:r>
              <a:rPr lang="en-GB" b="0" dirty="0"/>
              <a:t> adjective endings in known words and practise their written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Ensure pupils understand the task.  They will hear the phrase without the pronoun. They will be able to write the whole phrase by paying attention to the adjective ending.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1-6 and the full phrase.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full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then write what they know about the two members of the family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[il] est curieux.</a:t>
            </a:r>
            <a:b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[elle] est courageuse.</a:t>
            </a:r>
            <a:b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[elle] est indépendante.</a:t>
            </a:r>
            <a:b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[il] est sérieux. </a:t>
            </a:r>
            <a:b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[elle] est heureuse.</a:t>
            </a:r>
            <a:b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r>
              <a:rPr lang="de-D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[il] est différent.</a:t>
            </a:r>
            <a:br>
              <a:rPr lang="de-D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7 minutes (</a:t>
            </a:r>
            <a:r>
              <a:rPr lang="en-GB" b="0" dirty="0"/>
              <a:t>five slides</a:t>
            </a:r>
            <a:r>
              <a:rPr lang="en-GB" b="1" dirty="0"/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previously taught language; to practise written comprehension of known language in a longer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Ensure pupils understand the task.  They need to write the French words for the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through the next three slides.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Frequency of cognates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anxieux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090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70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 little audio still to embed here.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closed [</a:t>
            </a:r>
            <a:r>
              <a:rPr lang="en-GB" b="1" dirty="0" err="1"/>
              <a:t>eu</a:t>
            </a:r>
            <a:r>
              <a:rPr lang="en-GB" b="0" dirty="0"/>
              <a:t>] and introduce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b="1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Frequency of cognates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</a:b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nerveux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[3735]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calme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[1731]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583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77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In pairs pupils practise reading a line aloud for their partner, who translates into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They swap roles each line.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reveal the English translation each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844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 little audio still to embed here.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first picture and word and elicit the pronunciation from pupils.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seul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are already known.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Move to next slide.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42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 little audio still to embed here.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to present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neuf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acteur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practise these with pupils, e.g. by prompting with the English and eliciting choral responses.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Finally, click to bring up the callout. This provides a link to the vocabulary for this week, which are adjectives ending in –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eux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with closed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].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 and introduce awareness of consonants –c, -r, -f, and –l, which are often pronounced.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Arial"/>
              </a:rPr>
              <a:t>parc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[1240]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picture.  Say the word again, together with pupils this time.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reminder of the pronounced –s for the feminine form.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four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(five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word. Say the word.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English meaning. Say the French word again.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picture.  Say the word again, together with pupils this time.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for the reminder of the pronounced –s for the feminine form.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four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(four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and pronunciation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word and picture prompt.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two options.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say the correct word.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 tick.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next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88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24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46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08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116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904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13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568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310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36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53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12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888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690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200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2506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54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800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86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10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04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41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651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16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311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2731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7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audio" Target="../media/audio18.wav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4.wav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audio" Target="../media/audio18.wav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image" Target="../media/image33.gif"/><Relationship Id="rId5" Type="http://schemas.openxmlformats.org/officeDocument/2006/relationships/audio" Target="../media/audio21.wav"/><Relationship Id="rId10" Type="http://schemas.openxmlformats.org/officeDocument/2006/relationships/image" Target="../media/image16.png"/><Relationship Id="rId4" Type="http://schemas.openxmlformats.org/officeDocument/2006/relationships/audio" Target="../media/audio20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13.wav"/><Relationship Id="rId7" Type="http://schemas.openxmlformats.org/officeDocument/2006/relationships/image" Target="../media/image16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25.wav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26.wav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6.wav"/><Relationship Id="rId7" Type="http://schemas.openxmlformats.org/officeDocument/2006/relationships/image" Target="../media/image16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27.wav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17.wav"/><Relationship Id="rId7" Type="http://schemas.openxmlformats.org/officeDocument/2006/relationships/image" Target="../media/image16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28.wav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40.gif"/><Relationship Id="rId3" Type="http://schemas.openxmlformats.org/officeDocument/2006/relationships/image" Target="../media/image4.png"/><Relationship Id="rId7" Type="http://schemas.openxmlformats.org/officeDocument/2006/relationships/audio" Target="../media/audio31.wav"/><Relationship Id="rId12" Type="http://schemas.openxmlformats.org/officeDocument/2006/relationships/image" Target="../media/image39.gif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35.wav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30.wav"/><Relationship Id="rId11" Type="http://schemas.openxmlformats.org/officeDocument/2006/relationships/image" Target="../media/image38.gif"/><Relationship Id="rId5" Type="http://schemas.openxmlformats.org/officeDocument/2006/relationships/audio" Target="../media/audio29.wav"/><Relationship Id="rId15" Type="http://schemas.openxmlformats.org/officeDocument/2006/relationships/image" Target="../media/image28.svg"/><Relationship Id="rId10" Type="http://schemas.openxmlformats.org/officeDocument/2006/relationships/audio" Target="../media/audio34.wav"/><Relationship Id="rId4" Type="http://schemas.openxmlformats.org/officeDocument/2006/relationships/image" Target="../media/image37.png"/><Relationship Id="rId9" Type="http://schemas.openxmlformats.org/officeDocument/2006/relationships/audio" Target="../media/audio33.wav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37.wav"/><Relationship Id="rId7" Type="http://schemas.openxmlformats.org/officeDocument/2006/relationships/image" Target="../media/image41.pn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40.wav"/><Relationship Id="rId11" Type="http://schemas.openxmlformats.org/officeDocument/2006/relationships/image" Target="../media/image28.svg"/><Relationship Id="rId5" Type="http://schemas.openxmlformats.org/officeDocument/2006/relationships/audio" Target="../media/audio39.wav"/><Relationship Id="rId10" Type="http://schemas.openxmlformats.org/officeDocument/2006/relationships/image" Target="../media/image27.png"/><Relationship Id="rId4" Type="http://schemas.openxmlformats.org/officeDocument/2006/relationships/audio" Target="../media/audio38.wav"/><Relationship Id="rId9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41.wav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45.wav"/><Relationship Id="rId11" Type="http://schemas.openxmlformats.org/officeDocument/2006/relationships/image" Target="../media/image27.png"/><Relationship Id="rId5" Type="http://schemas.openxmlformats.org/officeDocument/2006/relationships/audio" Target="../media/audio44.wav"/><Relationship Id="rId10" Type="http://schemas.openxmlformats.org/officeDocument/2006/relationships/image" Target="../media/image42.gif"/><Relationship Id="rId4" Type="http://schemas.openxmlformats.org/officeDocument/2006/relationships/audio" Target="../media/audio43.wav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47.wav"/><Relationship Id="rId7" Type="http://schemas.openxmlformats.org/officeDocument/2006/relationships/image" Target="../media/image41.pn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48.wav"/><Relationship Id="rId11" Type="http://schemas.openxmlformats.org/officeDocument/2006/relationships/image" Target="../media/image28.svg"/><Relationship Id="rId5" Type="http://schemas.openxmlformats.org/officeDocument/2006/relationships/audio" Target="../media/audio39.wav"/><Relationship Id="rId10" Type="http://schemas.openxmlformats.org/officeDocument/2006/relationships/image" Target="../media/image27.png"/><Relationship Id="rId4" Type="http://schemas.openxmlformats.org/officeDocument/2006/relationships/audio" Target="../media/audio38.wav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9.wav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gif"/><Relationship Id="rId5" Type="http://schemas.openxmlformats.org/officeDocument/2006/relationships/image" Target="../media/image41.png"/><Relationship Id="rId10" Type="http://schemas.openxmlformats.org/officeDocument/2006/relationships/audio" Target="../media/audio41.wav"/><Relationship Id="rId4" Type="http://schemas.openxmlformats.org/officeDocument/2006/relationships/audio" Target="../media/audio17.wav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.gi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gif"/><Relationship Id="rId5" Type="http://schemas.openxmlformats.org/officeDocument/2006/relationships/image" Target="../media/image23.png"/><Relationship Id="rId4" Type="http://schemas.openxmlformats.org/officeDocument/2006/relationships/image" Target="../media/image43.png"/><Relationship Id="rId9" Type="http://schemas.openxmlformats.org/officeDocument/2006/relationships/audio" Target="../media/audio5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7.wav"/><Relationship Id="rId21" Type="http://schemas.openxmlformats.org/officeDocument/2006/relationships/image" Target="../media/image6.png"/><Relationship Id="rId7" Type="http://schemas.openxmlformats.org/officeDocument/2006/relationships/audio" Target="../media/audio11.wav"/><Relationship Id="rId12" Type="http://schemas.openxmlformats.org/officeDocument/2006/relationships/image" Target="../media/image13.sv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11" Type="http://schemas.openxmlformats.org/officeDocument/2006/relationships/image" Target="../media/image12.png"/><Relationship Id="rId5" Type="http://schemas.openxmlformats.org/officeDocument/2006/relationships/audio" Target="../media/audio9.wav"/><Relationship Id="rId15" Type="http://schemas.openxmlformats.org/officeDocument/2006/relationships/image" Target="../media/image18.png"/><Relationship Id="rId23" Type="http://schemas.openxmlformats.org/officeDocument/2006/relationships/image" Target="../media/image4.png"/><Relationship Id="rId10" Type="http://schemas.openxmlformats.org/officeDocument/2006/relationships/audio" Target="../media/audio4.wav"/><Relationship Id="rId19" Type="http://schemas.openxmlformats.org/officeDocument/2006/relationships/image" Target="../media/image7.gif"/><Relationship Id="rId4" Type="http://schemas.openxmlformats.org/officeDocument/2006/relationships/audio" Target="../media/audio8.wav"/><Relationship Id="rId9" Type="http://schemas.openxmlformats.org/officeDocument/2006/relationships/audio" Target="../media/audio5.wav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13.wav"/><Relationship Id="rId7" Type="http://schemas.openxmlformats.org/officeDocument/2006/relationships/image" Target="../media/image16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4.wav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6.wav"/><Relationship Id="rId7" Type="http://schemas.openxmlformats.org/officeDocument/2006/relationships/image" Target="../media/image16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7.wav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gif"/><Relationship Id="rId5" Type="http://schemas.openxmlformats.org/officeDocument/2006/relationships/image" Target="../media/image24.png"/><Relationship Id="rId10" Type="http://schemas.openxmlformats.org/officeDocument/2006/relationships/audio" Target="../media/audio18.wav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3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audio" Target="../media/audio18.wav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-88473" y="-22860"/>
            <a:ext cx="4350240" cy="687299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6783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lvl="0" indent="-342360">
              <a:buClr>
                <a:srgbClr val="44546A"/>
              </a:buClr>
              <a:buFont typeface="Century Gothic"/>
              <a:buChar char="-"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Review </a:t>
            </a: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of « </a:t>
            </a:r>
            <a:r>
              <a:rPr lang="en-GB" sz="2400" b="1" kern="1200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» : je </a:t>
            </a:r>
            <a:r>
              <a:rPr lang="en-GB" sz="2400" b="1" kern="1200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suis</a:t>
            </a: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kern="1200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es, </a:t>
            </a:r>
            <a:r>
              <a:rPr lang="en-GB" sz="2400" b="1" kern="1200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il</a:t>
            </a: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/</a:t>
            </a:r>
            <a:r>
              <a:rPr lang="en-GB" sz="2400" b="1" kern="1200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elle</a:t>
            </a: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kern="1200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est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Adjectival agreement 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(-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eux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, -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euse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)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lang="en-GB" sz="2400" b="1" kern="1200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losed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and open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eu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]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E3B6A13B-F923-4DA3-9098-6D0486DD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0561" y="2824577"/>
            <a:ext cx="1168262" cy="2053951"/>
          </a:xfrm>
          <a:prstGeom prst="rect">
            <a:avLst/>
          </a:prstGeom>
        </p:spPr>
      </p:pic>
      <p:pic>
        <p:nvPicPr>
          <p:cNvPr id="6" name="Picture 5" descr="A cartoon of a person in a blue dress&#10;&#10;Description automatically generated">
            <a:extLst>
              <a:ext uri="{FF2B5EF4-FFF2-40B4-BE49-F238E27FC236}">
                <a16:creationId xmlns:a16="http://schemas.microsoft.com/office/drawing/2014/main" id="{67F83B78-EA0F-456F-851D-AC1EBC73A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823" y="1516757"/>
            <a:ext cx="1157857" cy="3279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1E15B8D9-0DB6-497B-B531-9AF5B7E7580E}"/>
              </a:ext>
            </a:extLst>
          </p:cNvPr>
          <p:cNvSpPr/>
          <p:nvPr/>
        </p:nvSpPr>
        <p:spPr>
          <a:xfrm>
            <a:off x="4418657" y="3656831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happy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EC9B64BC-E4A0-4D68-8260-25B649368772}"/>
              </a:ext>
            </a:extLst>
          </p:cNvPr>
          <p:cNvSpPr txBox="1"/>
          <p:nvPr/>
        </p:nvSpPr>
        <p:spPr>
          <a:xfrm>
            <a:off x="7485198" y="4426093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0;p3">
            <a:extLst>
              <a:ext uri="{FF2B5EF4-FFF2-40B4-BE49-F238E27FC236}">
                <a16:creationId xmlns:a16="http://schemas.microsoft.com/office/drawing/2014/main" id="{5058C792-3032-49FB-A7E0-E8409F1D7FD8}"/>
              </a:ext>
            </a:extLst>
          </p:cNvPr>
          <p:cNvSpPr txBox="1"/>
          <p:nvPr/>
        </p:nvSpPr>
        <p:spPr>
          <a:xfrm>
            <a:off x="742336" y="4457166"/>
            <a:ext cx="5441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GB" sz="7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44;p34">
            <a:extLst>
              <a:ext uri="{FF2B5EF4-FFF2-40B4-BE49-F238E27FC236}">
                <a16:creationId xmlns:a16="http://schemas.microsoft.com/office/drawing/2014/main" id="{FCCA53C4-8A13-463A-B1A9-9DF94F0414B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42336" y="4685309"/>
            <a:ext cx="840917" cy="833648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3793AEE7-CB52-4953-873E-99A29DFE9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348" y="1081382"/>
            <a:ext cx="3905614" cy="2530678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E873575D-97A2-4BA2-996C-C67A758A6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66" y="-119624"/>
            <a:ext cx="1198282" cy="119828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0" name="Add_JW7_8.1.wav"/>
            </a:hlinkClick>
            <a:extLst>
              <a:ext uri="{FF2B5EF4-FFF2-40B4-BE49-F238E27FC236}">
                <a16:creationId xmlns:a16="http://schemas.microsoft.com/office/drawing/2014/main" id="{8B3F8DC7-2BF0-4809-B490-AD1F0C800342}"/>
              </a:ext>
            </a:extLst>
          </p:cNvPr>
          <p:cNvSpPr/>
          <p:nvPr/>
        </p:nvSpPr>
        <p:spPr>
          <a:xfrm>
            <a:off x="1265890" y="126161"/>
            <a:ext cx="2404395" cy="547644"/>
          </a:xfrm>
          <a:prstGeom prst="wedgeRoundRectCallout">
            <a:avLst>
              <a:gd name="adj1" fmla="val -66424"/>
              <a:gd name="adj2" fmla="val 1124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4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1E15B8D9-0DB6-497B-B531-9AF5B7E7580E}"/>
              </a:ext>
            </a:extLst>
          </p:cNvPr>
          <p:cNvSpPr/>
          <p:nvPr/>
        </p:nvSpPr>
        <p:spPr>
          <a:xfrm>
            <a:off x="4418657" y="3656831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curious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EC9B64BC-E4A0-4D68-8260-25B649368772}"/>
              </a:ext>
            </a:extLst>
          </p:cNvPr>
          <p:cNvSpPr txBox="1"/>
          <p:nvPr/>
        </p:nvSpPr>
        <p:spPr>
          <a:xfrm>
            <a:off x="7485198" y="4426093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0;p3">
            <a:extLst>
              <a:ext uri="{FF2B5EF4-FFF2-40B4-BE49-F238E27FC236}">
                <a16:creationId xmlns:a16="http://schemas.microsoft.com/office/drawing/2014/main" id="{5058C792-3032-49FB-A7E0-E8409F1D7FD8}"/>
              </a:ext>
            </a:extLst>
          </p:cNvPr>
          <p:cNvSpPr txBox="1"/>
          <p:nvPr/>
        </p:nvSpPr>
        <p:spPr>
          <a:xfrm>
            <a:off x="742336" y="4457166"/>
            <a:ext cx="5441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courag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44;p34">
            <a:extLst>
              <a:ext uri="{FF2B5EF4-FFF2-40B4-BE49-F238E27FC236}">
                <a16:creationId xmlns:a16="http://schemas.microsoft.com/office/drawing/2014/main" id="{FCCA53C4-8A13-463A-B1A9-9DF94F0414B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832017" y="4685309"/>
            <a:ext cx="840917" cy="833648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DD8139B4-83D8-4F34-BC6C-D6EF40C2A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14714" y="735084"/>
            <a:ext cx="1586280" cy="2911366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1846E569-2789-416B-8A2C-95158E1BD2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66" y="-119624"/>
            <a:ext cx="1198282" cy="119828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0" name="Add_JW7_8.1.wav"/>
            </a:hlinkClick>
            <a:extLst>
              <a:ext uri="{FF2B5EF4-FFF2-40B4-BE49-F238E27FC236}">
                <a16:creationId xmlns:a16="http://schemas.microsoft.com/office/drawing/2014/main" id="{92246F5A-3AB2-4F0A-A890-FD92111C330F}"/>
              </a:ext>
            </a:extLst>
          </p:cNvPr>
          <p:cNvSpPr/>
          <p:nvPr/>
        </p:nvSpPr>
        <p:spPr>
          <a:xfrm>
            <a:off x="1265890" y="126161"/>
            <a:ext cx="2404395" cy="547644"/>
          </a:xfrm>
          <a:prstGeom prst="wedgeRoundRectCallout">
            <a:avLst>
              <a:gd name="adj1" fmla="val -66424"/>
              <a:gd name="adj2" fmla="val 1124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76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170;p8"/>
          <p:cNvPicPr/>
          <p:nvPr/>
        </p:nvPicPr>
        <p:blipFill>
          <a:blip r:embed="rId9"/>
          <a:stretch/>
        </p:blipFill>
        <p:spPr>
          <a:xfrm>
            <a:off x="11062741" y="72121"/>
            <a:ext cx="998446" cy="1005281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278640" y="1067040"/>
            <a:ext cx="114627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Adjectives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ending in -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change to -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when describing feminine nouns.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2663567" y="2769821"/>
            <a:ext cx="331926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suis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5981757" y="2808518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 </a:t>
            </a:r>
            <a:r>
              <a:rPr kumimoji="0" lang="en-GB" sz="2800" b="0" i="1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(a boy)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am serious.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0" name="CustomShape 6"/>
          <p:cNvSpPr/>
          <p:nvPr/>
        </p:nvSpPr>
        <p:spPr>
          <a:xfrm>
            <a:off x="2981336" y="3833669"/>
            <a:ext cx="268645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Il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est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1" name="CustomShape 7"/>
          <p:cNvSpPr/>
          <p:nvPr/>
        </p:nvSpPr>
        <p:spPr>
          <a:xfrm>
            <a:off x="6010020" y="3872722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He is serious.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2" name="CustomShape 8"/>
          <p:cNvSpPr/>
          <p:nvPr/>
        </p:nvSpPr>
        <p:spPr>
          <a:xfrm>
            <a:off x="2474858" y="4697358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Je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suis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3" name="CustomShape 9"/>
          <p:cNvSpPr/>
          <p:nvPr/>
        </p:nvSpPr>
        <p:spPr>
          <a:xfrm>
            <a:off x="2474858" y="5839749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Elle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est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>
            <a:off x="6061645" y="4706802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I </a:t>
            </a:r>
            <a:r>
              <a:rPr kumimoji="0" lang="en-GB" sz="2800" b="0" i="1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(a girl)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am serious.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5" name="CustomShape 11"/>
          <p:cNvSpPr/>
          <p:nvPr/>
        </p:nvSpPr>
        <p:spPr>
          <a:xfrm>
            <a:off x="6053089" y="5890158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She is serious.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6" name="CustomShape 12"/>
          <p:cNvSpPr/>
          <p:nvPr/>
        </p:nvSpPr>
        <p:spPr>
          <a:xfrm>
            <a:off x="521189" y="3254368"/>
            <a:ext cx="2002680" cy="5166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Masculine</a:t>
            </a:r>
            <a:endParaRPr kumimoji="0" lang="en-GB" sz="2800" b="0" i="0" u="none" strike="noStrike" kern="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7" name="CustomShape 13"/>
          <p:cNvSpPr/>
          <p:nvPr/>
        </p:nvSpPr>
        <p:spPr>
          <a:xfrm>
            <a:off x="501840" y="5331960"/>
            <a:ext cx="2002680" cy="5166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Feminine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10"/>
          <a:stretch/>
        </p:blipFill>
        <p:spPr>
          <a:xfrm>
            <a:off x="4909226" y="2317324"/>
            <a:ext cx="362196" cy="559516"/>
          </a:xfrm>
          <a:prstGeom prst="rect">
            <a:avLst/>
          </a:prstGeom>
          <a:ln>
            <a:noFill/>
          </a:ln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8CD9920-7B74-403E-AA05-A8C4B74E1A34}"/>
              </a:ext>
            </a:extLst>
          </p:cNvPr>
          <p:cNvSpPr/>
          <p:nvPr/>
        </p:nvSpPr>
        <p:spPr>
          <a:xfrm>
            <a:off x="2949304" y="3316349"/>
            <a:ext cx="249804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Tu es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x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CustomShape 7">
            <a:extLst>
              <a:ext uri="{FF2B5EF4-FFF2-40B4-BE49-F238E27FC236}">
                <a16:creationId xmlns:a16="http://schemas.microsoft.com/office/drawing/2014/main" id="{AB04EED6-1F7F-4056-9E74-5BE3260EDBB0}"/>
              </a:ext>
            </a:extLst>
          </p:cNvPr>
          <p:cNvSpPr/>
          <p:nvPr/>
        </p:nvSpPr>
        <p:spPr>
          <a:xfrm>
            <a:off x="6010020" y="3347036"/>
            <a:ext cx="469101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You (a boy) are serious.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8">
            <a:extLst>
              <a:ext uri="{FF2B5EF4-FFF2-40B4-BE49-F238E27FC236}">
                <a16:creationId xmlns:a16="http://schemas.microsoft.com/office/drawing/2014/main" id="{FECD62AF-753E-40B2-8C51-7B4E4D4AF30F}"/>
              </a:ext>
            </a:extLst>
          </p:cNvPr>
          <p:cNvSpPr/>
          <p:nvPr/>
        </p:nvSpPr>
        <p:spPr>
          <a:xfrm>
            <a:off x="2787789" y="5263834"/>
            <a:ext cx="40352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Tu es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séri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eu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s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e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11">
            <a:extLst>
              <a:ext uri="{FF2B5EF4-FFF2-40B4-BE49-F238E27FC236}">
                <a16:creationId xmlns:a16="http://schemas.microsoft.com/office/drawing/2014/main" id="{F81FDE19-6B00-40D7-8CD1-D262FFAE01FE}"/>
              </a:ext>
            </a:extLst>
          </p:cNvPr>
          <p:cNvSpPr/>
          <p:nvPr/>
        </p:nvSpPr>
        <p:spPr>
          <a:xfrm>
            <a:off x="6010020" y="5282717"/>
            <a:ext cx="439979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You (a girl) are serious.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8" name="CustomShape 14"/>
          <p:cNvSpPr/>
          <p:nvPr/>
        </p:nvSpPr>
        <p:spPr>
          <a:xfrm>
            <a:off x="5279560" y="2838407"/>
            <a:ext cx="2959200" cy="1990440"/>
          </a:xfrm>
          <a:prstGeom prst="wedgeEllipseCallout">
            <a:avLst>
              <a:gd name="adj1" fmla="val -49820"/>
              <a:gd name="adj2" fmla="val 48602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1A3E8F-82D2-4E97-AB71-02333E8DE8E1}"/>
              </a:ext>
            </a:extLst>
          </p:cNvPr>
          <p:cNvSpPr/>
          <p:nvPr/>
        </p:nvSpPr>
        <p:spPr>
          <a:xfrm>
            <a:off x="5475549" y="3355727"/>
            <a:ext cx="2567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An ‘e’ at the end means you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do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 pronounce the ‘s’.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B3CDF4-6A01-486D-9591-418E4D51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3" y="-185347"/>
            <a:ext cx="10515600" cy="1325563"/>
          </a:xfrm>
        </p:spPr>
        <p:txBody>
          <a:bodyPr/>
          <a:lstStyle/>
          <a:p>
            <a:r>
              <a:rPr lang="en-GB" b="1" spc="-1" dirty="0">
                <a:solidFill>
                  <a:srgbClr val="1E4E79"/>
                </a:solidFill>
                <a:latin typeface="Century Gothic"/>
                <a:ea typeface="Century Gothic"/>
              </a:rPr>
              <a:t>Using adjectives</a:t>
            </a:r>
            <a:endParaRPr lang="en-GB" dirty="0"/>
          </a:p>
        </p:txBody>
      </p:sp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5A918ACD-34BF-4BD4-B466-5A842FFFC0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9816" y="4735994"/>
            <a:ext cx="1701143" cy="16210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927BED6-052D-4C96-A340-4763511D81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3364" y="2476603"/>
            <a:ext cx="1701143" cy="1621075"/>
          </a:xfrm>
          <a:prstGeom prst="rect">
            <a:avLst/>
          </a:prstGeom>
        </p:spPr>
      </p:pic>
      <p:sp>
        <p:nvSpPr>
          <p:cNvPr id="30" name="CustomShape 14">
            <a:extLst>
              <a:ext uri="{FF2B5EF4-FFF2-40B4-BE49-F238E27FC236}">
                <a16:creationId xmlns:a16="http://schemas.microsoft.com/office/drawing/2014/main" id="{4C6EE781-335F-4658-95C4-59FFC9060678}"/>
              </a:ext>
            </a:extLst>
          </p:cNvPr>
          <p:cNvSpPr/>
          <p:nvPr/>
        </p:nvSpPr>
        <p:spPr>
          <a:xfrm>
            <a:off x="6510098" y="130289"/>
            <a:ext cx="1901621" cy="856336"/>
          </a:xfrm>
          <a:prstGeom prst="wedgeEllipseCallout">
            <a:avLst>
              <a:gd name="adj1" fmla="val -24291"/>
              <a:gd name="adj2" fmla="val 6634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476C4A-3B25-48F9-84B3-E73AB4AF84AF}"/>
              </a:ext>
            </a:extLst>
          </p:cNvPr>
          <p:cNvSpPr/>
          <p:nvPr/>
        </p:nvSpPr>
        <p:spPr>
          <a:xfrm>
            <a:off x="6404840" y="216416"/>
            <a:ext cx="2112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This [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eu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] is closed, too.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CustomShape 14">
            <a:extLst>
              <a:ext uri="{FF2B5EF4-FFF2-40B4-BE49-F238E27FC236}">
                <a16:creationId xmlns:a16="http://schemas.microsoft.com/office/drawing/2014/main" id="{20FFD0D1-2D9D-4ABC-82D0-3E875125E0FE}"/>
              </a:ext>
            </a:extLst>
          </p:cNvPr>
          <p:cNvSpPr/>
          <p:nvPr/>
        </p:nvSpPr>
        <p:spPr>
          <a:xfrm>
            <a:off x="2903788" y="1716581"/>
            <a:ext cx="1901621" cy="1043795"/>
          </a:xfrm>
          <a:prstGeom prst="wedgeEllipseCallout">
            <a:avLst>
              <a:gd name="adj1" fmla="val 26897"/>
              <a:gd name="adj2" fmla="val -67988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30A6FB-F562-4DD3-B1E3-2465CC81BEEB}"/>
              </a:ext>
            </a:extLst>
          </p:cNvPr>
          <p:cNvSpPr/>
          <p:nvPr/>
        </p:nvSpPr>
        <p:spPr>
          <a:xfrm>
            <a:off x="2787789" y="1749435"/>
            <a:ext cx="2112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This [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eu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] is closed, like d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eu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x.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CustomShape 14">
            <a:extLst>
              <a:ext uri="{FF2B5EF4-FFF2-40B4-BE49-F238E27FC236}">
                <a16:creationId xmlns:a16="http://schemas.microsoft.com/office/drawing/2014/main" id="{B33E1CD4-35CC-4959-8D53-921B62213D16}"/>
              </a:ext>
            </a:extLst>
          </p:cNvPr>
          <p:cNvSpPr/>
          <p:nvPr/>
        </p:nvSpPr>
        <p:spPr>
          <a:xfrm>
            <a:off x="8642655" y="1482954"/>
            <a:ext cx="2420086" cy="1325563"/>
          </a:xfrm>
          <a:prstGeom prst="wedgeEllipseCallout">
            <a:avLst>
              <a:gd name="adj1" fmla="val -32147"/>
              <a:gd name="adj2" fmla="val 59728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97CBA5-7AE5-4ABC-8829-59F61AC27EB9}"/>
              </a:ext>
            </a:extLst>
          </p:cNvPr>
          <p:cNvSpPr/>
          <p:nvPr/>
        </p:nvSpPr>
        <p:spPr>
          <a:xfrm>
            <a:off x="8569086" y="1674481"/>
            <a:ext cx="2567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-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eux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 ending is often like –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ous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Arial"/>
                <a:sym typeface="Arial"/>
              </a:rPr>
              <a:t> in English.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343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se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_se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est_se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_suis_se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_es_se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_est_se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  <p:bldP spid="3" grpId="0"/>
      <p:bldP spid="31" grpId="0"/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-86176" y="5309915"/>
            <a:ext cx="3952938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serious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630296" y="4352384"/>
            <a:ext cx="43842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34" y="534074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4760512" y="5309915"/>
            <a:ext cx="4827119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serious (f)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6056932" y="4350488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745" y="534074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stomShape 14">
            <a:extLst>
              <a:ext uri="{FF2B5EF4-FFF2-40B4-BE49-F238E27FC236}">
                <a16:creationId xmlns:a16="http://schemas.microsoft.com/office/drawing/2014/main" id="{0EEF897B-9AB1-4E42-B7A7-BB85C7691B91}"/>
              </a:ext>
            </a:extLst>
          </p:cNvPr>
          <p:cNvSpPr/>
          <p:nvPr/>
        </p:nvSpPr>
        <p:spPr>
          <a:xfrm>
            <a:off x="8854186" y="2075311"/>
            <a:ext cx="3067434" cy="2131560"/>
          </a:xfrm>
          <a:prstGeom prst="wedgeEllipseCallout">
            <a:avLst>
              <a:gd name="adj1" fmla="val -29077"/>
              <a:gd name="adj2" fmla="val 7426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103FB7-B867-4917-83DB-19E9990990BF}"/>
              </a:ext>
            </a:extLst>
          </p:cNvPr>
          <p:cNvSpPr/>
          <p:nvPr/>
        </p:nvSpPr>
        <p:spPr>
          <a:xfrm>
            <a:off x="9122372" y="2288587"/>
            <a:ext cx="24846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The ‘e’ at the end means you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do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pronounce the ‘s’.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This ‘e’ is called Silent Final ‘e’ [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Sfe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].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6B923AA9-129C-4869-A009-BC2927792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090" y="1553850"/>
            <a:ext cx="2859414" cy="2724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3C67A8-2535-4070-AA13-FA3ACC52E3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15" y="1556310"/>
            <a:ext cx="2924272" cy="2786635"/>
          </a:xfrm>
          <a:prstGeom prst="rect">
            <a:avLst/>
          </a:prstGeom>
        </p:spPr>
      </p:pic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E737A2FA-B9A1-4DC6-86F7-B5AF54033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" y="28845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54560807-B761-4433-86DA-E3B0771CC308}"/>
              </a:ext>
            </a:extLst>
          </p:cNvPr>
          <p:cNvSpPr/>
          <p:nvPr/>
        </p:nvSpPr>
        <p:spPr>
          <a:xfrm>
            <a:off x="914709" y="14381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F015C851-A1F8-4344-9B94-290525BDC2C9}"/>
              </a:ext>
            </a:extLst>
          </p:cNvPr>
          <p:cNvSpPr txBox="1"/>
          <p:nvPr/>
        </p:nvSpPr>
        <p:spPr>
          <a:xfrm>
            <a:off x="914709" y="15602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1524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é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é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793079" y="5309915"/>
            <a:ext cx="3952938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curious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1509551" y="4352384"/>
            <a:ext cx="43842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12" y="5351950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6793019" y="5293084"/>
            <a:ext cx="270705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curious (f)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6936187" y="4350488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606" y="534074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1D09F5BF-9F88-453B-B152-5FDF5F014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625" y="983508"/>
            <a:ext cx="1817098" cy="3334995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E32BA4C4-DE40-4BDE-80B9-B550328D73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95260" y="982272"/>
            <a:ext cx="1835198" cy="3368216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C5AFED3C-CCBF-48F9-9747-B40EC83FE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" y="28845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4119FFFF-D849-450D-A346-657287282E0E}"/>
              </a:ext>
            </a:extLst>
          </p:cNvPr>
          <p:cNvSpPr/>
          <p:nvPr/>
        </p:nvSpPr>
        <p:spPr>
          <a:xfrm>
            <a:off x="914709" y="14381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F98C10DF-D18B-4CBA-87F3-C0A43ABBDAC6}"/>
              </a:ext>
            </a:extLst>
          </p:cNvPr>
          <p:cNvSpPr txBox="1"/>
          <p:nvPr/>
        </p:nvSpPr>
        <p:spPr>
          <a:xfrm>
            <a:off x="914709" y="15602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50531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u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ri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-86176" y="5309915"/>
            <a:ext cx="3952938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brave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630296" y="4352384"/>
            <a:ext cx="51403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courag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25" y="534074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5913764" y="5293084"/>
            <a:ext cx="270705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brave (f)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6056932" y="4350488"/>
            <a:ext cx="60070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courag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351" y="5340743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vector graphics, gear&#10;&#10;Description automatically generated">
            <a:extLst>
              <a:ext uri="{FF2B5EF4-FFF2-40B4-BE49-F238E27FC236}">
                <a16:creationId xmlns:a16="http://schemas.microsoft.com/office/drawing/2014/main" id="{F25D1879-E3C5-46A3-B989-6C829A3BA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053" y="1268868"/>
            <a:ext cx="3292786" cy="3151408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D438B03-D416-4DBB-BE5F-31CBE2FFF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1127" y="1268868"/>
            <a:ext cx="3399386" cy="3253430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D1E95793-BF6B-4DD6-ACBD-C8DEE5124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" y="28845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52F53750-53BD-470C-824D-EE0907C16870}"/>
              </a:ext>
            </a:extLst>
          </p:cNvPr>
          <p:cNvSpPr/>
          <p:nvPr/>
        </p:nvSpPr>
        <p:spPr>
          <a:xfrm>
            <a:off x="914709" y="14381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E834DE64-8DA2-43FD-B565-170E69C0C073}"/>
              </a:ext>
            </a:extLst>
          </p:cNvPr>
          <p:cNvSpPr txBox="1"/>
          <p:nvPr/>
        </p:nvSpPr>
        <p:spPr>
          <a:xfrm>
            <a:off x="914709" y="15602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7586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ag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ag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rag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rag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901313" y="5266406"/>
            <a:ext cx="3952938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happy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1617785" y="4308875"/>
            <a:ext cx="43842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46" y="5308441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6901253" y="5249575"/>
            <a:ext cx="2707056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happy (f)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7044421" y="4306979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840" y="5297234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721D75CE-2680-43D3-9B07-B33B8CCD6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785" y="1643321"/>
            <a:ext cx="3905614" cy="253067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35B02C5D-C6DB-443A-B65C-A709CE372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1253" y="1767057"/>
            <a:ext cx="3745719" cy="2427073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79B70331-6D68-4988-8E21-A23719C7BD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" y="28845"/>
            <a:ext cx="914400" cy="914400"/>
          </a:xfrm>
          <a:prstGeom prst="rect">
            <a:avLst/>
          </a:prstGeom>
        </p:spPr>
      </p:pic>
      <p:sp>
        <p:nvSpPr>
          <p:cNvPr id="21" name="Speech Bubble: Rectangle with Corners Rounded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9E399A3D-83B4-46EC-8F4F-5957FF3F46F4}"/>
              </a:ext>
            </a:extLst>
          </p:cNvPr>
          <p:cNvSpPr/>
          <p:nvPr/>
        </p:nvSpPr>
        <p:spPr>
          <a:xfrm>
            <a:off x="914709" y="14381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Box 21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6C22E10E-40B2-4E08-90F4-3D2ED458FFFD}"/>
              </a:ext>
            </a:extLst>
          </p:cNvPr>
          <p:cNvSpPr txBox="1"/>
          <p:nvPr/>
        </p:nvSpPr>
        <p:spPr>
          <a:xfrm>
            <a:off x="914709" y="15602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7596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ur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A206C9B-380B-4852-AD65-00EE9ECC7E47}"/>
              </a:ext>
            </a:extLst>
          </p:cNvPr>
          <p:cNvSpPr/>
          <p:nvPr/>
        </p:nvSpPr>
        <p:spPr>
          <a:xfrm>
            <a:off x="8963857" y="4186344"/>
            <a:ext cx="2605015" cy="2563502"/>
          </a:xfrm>
          <a:prstGeom prst="rect">
            <a:avLst/>
          </a:prstGeom>
          <a:solidFill>
            <a:srgbClr val="EF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92D6D4-0FC0-4D75-B12F-F7ABCBD260ED}"/>
              </a:ext>
            </a:extLst>
          </p:cNvPr>
          <p:cNvSpPr/>
          <p:nvPr/>
        </p:nvSpPr>
        <p:spPr>
          <a:xfrm>
            <a:off x="8982721" y="1539275"/>
            <a:ext cx="2605015" cy="2563502"/>
          </a:xfrm>
          <a:prstGeom prst="rect">
            <a:avLst/>
          </a:prstGeom>
          <a:solidFill>
            <a:srgbClr val="EF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94A28D-A79A-4571-97D7-66F77C85A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2190045F-F195-4312-BF65-87B6A93F8AD1}"/>
              </a:ext>
            </a:extLst>
          </p:cNvPr>
          <p:cNvSpPr txBox="1">
            <a:spLocks/>
          </p:cNvSpPr>
          <p:nvPr/>
        </p:nvSpPr>
        <p:spPr>
          <a:xfrm>
            <a:off x="10950576" y="1003266"/>
            <a:ext cx="1241424" cy="4248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9" name="Oval 8">
            <a:hlinkClick r:id="" action="ppaction://noaction">
              <a:snd r:embed="rId5" name="beep_est_curieux.wav"/>
            </a:hlinkClick>
            <a:extLst>
              <a:ext uri="{FF2B5EF4-FFF2-40B4-BE49-F238E27FC236}">
                <a16:creationId xmlns:a16="http://schemas.microsoft.com/office/drawing/2014/main" id="{BA5243D1-E77D-4339-B517-20732A466802}"/>
              </a:ext>
            </a:extLst>
          </p:cNvPr>
          <p:cNvSpPr/>
          <p:nvPr/>
        </p:nvSpPr>
        <p:spPr>
          <a:xfrm>
            <a:off x="2157088" y="1751502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5D6EA23-E8BF-4382-A230-4EEF96615812}"/>
              </a:ext>
            </a:extLst>
          </p:cNvPr>
          <p:cNvSpPr/>
          <p:nvPr/>
        </p:nvSpPr>
        <p:spPr>
          <a:xfrm>
            <a:off x="3025025" y="1768890"/>
            <a:ext cx="3538334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curieux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CC879F-2BA4-498F-8181-86F8BAEE0A27}"/>
              </a:ext>
            </a:extLst>
          </p:cNvPr>
          <p:cNvSpPr/>
          <p:nvPr/>
        </p:nvSpPr>
        <p:spPr>
          <a:xfrm>
            <a:off x="3413627" y="1822767"/>
            <a:ext cx="620848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A861940-F528-4F25-B616-0FDD6A8AAC8A}"/>
              </a:ext>
            </a:extLst>
          </p:cNvPr>
          <p:cNvSpPr/>
          <p:nvPr/>
        </p:nvSpPr>
        <p:spPr>
          <a:xfrm>
            <a:off x="4593008" y="1822766"/>
            <a:ext cx="1092176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E1780-A96B-4E5E-8024-F4DF29DCA155}"/>
              </a:ext>
            </a:extLst>
          </p:cNvPr>
          <p:cNvSpPr txBox="1"/>
          <p:nvPr/>
        </p:nvSpPr>
        <p:spPr>
          <a:xfrm>
            <a:off x="9915684" y="1634986"/>
            <a:ext cx="1653187" cy="400110"/>
          </a:xfrm>
          <a:prstGeom prst="rect">
            <a:avLst/>
          </a:prstGeom>
          <a:solidFill>
            <a:srgbClr val="EFE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442382-66C3-4830-835A-8C5822044DEC}"/>
              </a:ext>
            </a:extLst>
          </p:cNvPr>
          <p:cNvSpPr txBox="1"/>
          <p:nvPr/>
        </p:nvSpPr>
        <p:spPr>
          <a:xfrm>
            <a:off x="10381715" y="4256853"/>
            <a:ext cx="1509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Médor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50EC9-47B4-41B3-B3FE-5B3CF8B395AC}"/>
              </a:ext>
            </a:extLst>
          </p:cNvPr>
          <p:cNvSpPr txBox="1"/>
          <p:nvPr/>
        </p:nvSpPr>
        <p:spPr>
          <a:xfrm>
            <a:off x="9088640" y="2753398"/>
            <a:ext cx="258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……………………………………………………....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DBDE1C-0870-4E39-B088-94D9948C7934}"/>
              </a:ext>
            </a:extLst>
          </p:cNvPr>
          <p:cNvSpPr txBox="1"/>
          <p:nvPr/>
        </p:nvSpPr>
        <p:spPr>
          <a:xfrm>
            <a:off x="8936974" y="5576572"/>
            <a:ext cx="258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……………………………………………………....</a:t>
            </a:r>
          </a:p>
        </p:txBody>
      </p:sp>
      <p:sp>
        <p:nvSpPr>
          <p:cNvPr id="76" name="Oval 75">
            <a:hlinkClick r:id="" action="ppaction://noaction">
              <a:snd r:embed="rId6" name="beep_est_courageuse.wav"/>
            </a:hlinkClick>
            <a:extLst>
              <a:ext uri="{FF2B5EF4-FFF2-40B4-BE49-F238E27FC236}">
                <a16:creationId xmlns:a16="http://schemas.microsoft.com/office/drawing/2014/main" id="{6BC521A8-98F2-4DEE-B18B-EC86387E6910}"/>
              </a:ext>
            </a:extLst>
          </p:cNvPr>
          <p:cNvSpPr/>
          <p:nvPr/>
        </p:nvSpPr>
        <p:spPr>
          <a:xfrm>
            <a:off x="2157088" y="2467501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B64C9B37-CDAA-410B-A0A7-D85B18DD3FD0}"/>
              </a:ext>
            </a:extLst>
          </p:cNvPr>
          <p:cNvSpPr/>
          <p:nvPr/>
        </p:nvSpPr>
        <p:spPr>
          <a:xfrm>
            <a:off x="3025025" y="2484889"/>
            <a:ext cx="3538334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courageuse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6F18065-6888-4384-9F99-AEFEA915815F}"/>
              </a:ext>
            </a:extLst>
          </p:cNvPr>
          <p:cNvSpPr/>
          <p:nvPr/>
        </p:nvSpPr>
        <p:spPr>
          <a:xfrm>
            <a:off x="3227069" y="2561665"/>
            <a:ext cx="620848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70CC1C7-6D89-4880-9480-2CB8BD3D96FB}"/>
              </a:ext>
            </a:extLst>
          </p:cNvPr>
          <p:cNvSpPr/>
          <p:nvPr/>
        </p:nvSpPr>
        <p:spPr>
          <a:xfrm>
            <a:off x="4409163" y="2539745"/>
            <a:ext cx="1761994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</a:t>
            </a:r>
          </a:p>
        </p:txBody>
      </p:sp>
      <p:sp>
        <p:nvSpPr>
          <p:cNvPr id="84" name="Oval 83">
            <a:hlinkClick r:id="" action="ppaction://noaction">
              <a:snd r:embed="rId7" name="beep_est_independante.wav"/>
            </a:hlinkClick>
            <a:extLst>
              <a:ext uri="{FF2B5EF4-FFF2-40B4-BE49-F238E27FC236}">
                <a16:creationId xmlns:a16="http://schemas.microsoft.com/office/drawing/2014/main" id="{53FAC02A-41F1-4EE8-862F-9E42BD731A3A}"/>
              </a:ext>
            </a:extLst>
          </p:cNvPr>
          <p:cNvSpPr/>
          <p:nvPr/>
        </p:nvSpPr>
        <p:spPr>
          <a:xfrm>
            <a:off x="2157088" y="3263888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2C53437F-D1B9-41D8-99B1-63B5A0A323E9}"/>
              </a:ext>
            </a:extLst>
          </p:cNvPr>
          <p:cNvSpPr/>
          <p:nvPr/>
        </p:nvSpPr>
        <p:spPr>
          <a:xfrm>
            <a:off x="3025024" y="3281276"/>
            <a:ext cx="3538335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907967CD-E423-4008-BB15-863998084DA5}"/>
              </a:ext>
            </a:extLst>
          </p:cNvPr>
          <p:cNvSpPr/>
          <p:nvPr/>
        </p:nvSpPr>
        <p:spPr>
          <a:xfrm>
            <a:off x="3103203" y="3373746"/>
            <a:ext cx="620848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D657675-6165-4041-B6EB-0007D4E5EDD2}"/>
              </a:ext>
            </a:extLst>
          </p:cNvPr>
          <p:cNvSpPr/>
          <p:nvPr/>
        </p:nvSpPr>
        <p:spPr>
          <a:xfrm>
            <a:off x="4219068" y="3364487"/>
            <a:ext cx="2119101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</a:t>
            </a:r>
          </a:p>
        </p:txBody>
      </p:sp>
      <p:sp>
        <p:nvSpPr>
          <p:cNvPr id="88" name="Oval 87">
            <a:hlinkClick r:id="" action="ppaction://noaction">
              <a:snd r:embed="rId8" name="beep_est_serieux.wav"/>
            </a:hlinkClick>
            <a:extLst>
              <a:ext uri="{FF2B5EF4-FFF2-40B4-BE49-F238E27FC236}">
                <a16:creationId xmlns:a16="http://schemas.microsoft.com/office/drawing/2014/main" id="{37F23B08-D7C3-44A2-8BF9-151AA8EAE764}"/>
              </a:ext>
            </a:extLst>
          </p:cNvPr>
          <p:cNvSpPr/>
          <p:nvPr/>
        </p:nvSpPr>
        <p:spPr>
          <a:xfrm>
            <a:off x="2157088" y="4110091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E8CE7C0C-E841-463E-AE3A-2E93C152C6C1}"/>
              </a:ext>
            </a:extLst>
          </p:cNvPr>
          <p:cNvSpPr/>
          <p:nvPr/>
        </p:nvSpPr>
        <p:spPr>
          <a:xfrm>
            <a:off x="3025025" y="4127479"/>
            <a:ext cx="3538334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sérieux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656EB2-770A-4973-A145-20646D03648F}"/>
              </a:ext>
            </a:extLst>
          </p:cNvPr>
          <p:cNvSpPr/>
          <p:nvPr/>
        </p:nvSpPr>
        <p:spPr>
          <a:xfrm>
            <a:off x="3413627" y="4192090"/>
            <a:ext cx="620848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69074B6-5A1A-4E17-9E00-F735E82E0D59}"/>
              </a:ext>
            </a:extLst>
          </p:cNvPr>
          <p:cNvSpPr/>
          <p:nvPr/>
        </p:nvSpPr>
        <p:spPr>
          <a:xfrm>
            <a:off x="4555431" y="4176416"/>
            <a:ext cx="1092175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93" name="Oval 92">
            <a:hlinkClick r:id="" action="ppaction://noaction">
              <a:snd r:embed="rId9" name="beep_est_heureuse.wav"/>
            </a:hlinkClick>
            <a:extLst>
              <a:ext uri="{FF2B5EF4-FFF2-40B4-BE49-F238E27FC236}">
                <a16:creationId xmlns:a16="http://schemas.microsoft.com/office/drawing/2014/main" id="{89F4BE7D-A296-4C96-AE43-6733F28D69D0}"/>
              </a:ext>
            </a:extLst>
          </p:cNvPr>
          <p:cNvSpPr/>
          <p:nvPr/>
        </p:nvSpPr>
        <p:spPr>
          <a:xfrm>
            <a:off x="2157088" y="4956665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DD38713D-A423-4C01-9F50-8B5C95BBCE69}"/>
              </a:ext>
            </a:extLst>
          </p:cNvPr>
          <p:cNvSpPr/>
          <p:nvPr/>
        </p:nvSpPr>
        <p:spPr>
          <a:xfrm>
            <a:off x="3025025" y="4974053"/>
            <a:ext cx="3538334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kern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260CC1D9-47C7-4871-BB96-F91106E19D2C}"/>
              </a:ext>
            </a:extLst>
          </p:cNvPr>
          <p:cNvSpPr/>
          <p:nvPr/>
        </p:nvSpPr>
        <p:spPr>
          <a:xfrm>
            <a:off x="3413627" y="5081067"/>
            <a:ext cx="620848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5B0538F-7941-4887-9E1C-75B8A5A9B016}"/>
              </a:ext>
            </a:extLst>
          </p:cNvPr>
          <p:cNvSpPr/>
          <p:nvPr/>
        </p:nvSpPr>
        <p:spPr>
          <a:xfrm>
            <a:off x="4593008" y="5058505"/>
            <a:ext cx="1381907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</a:t>
            </a:r>
          </a:p>
        </p:txBody>
      </p:sp>
      <p:sp>
        <p:nvSpPr>
          <p:cNvPr id="97" name="Oval 96">
            <a:hlinkClick r:id="" action="ppaction://noaction">
              <a:snd r:embed="rId10" name="beep_est_different.wav"/>
            </a:hlinkClick>
            <a:extLst>
              <a:ext uri="{FF2B5EF4-FFF2-40B4-BE49-F238E27FC236}">
                <a16:creationId xmlns:a16="http://schemas.microsoft.com/office/drawing/2014/main" id="{1A67AB6D-E694-4993-8F07-EE6B7B1A8181}"/>
              </a:ext>
            </a:extLst>
          </p:cNvPr>
          <p:cNvSpPr/>
          <p:nvPr/>
        </p:nvSpPr>
        <p:spPr>
          <a:xfrm>
            <a:off x="2157088" y="5805500"/>
            <a:ext cx="512469" cy="532410"/>
          </a:xfrm>
          <a:prstGeom prst="ellipse">
            <a:avLst/>
          </a:prstGeom>
          <a:solidFill>
            <a:srgbClr val="002060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90473B4B-FF60-4B1D-925D-B62FA5A0B776}"/>
              </a:ext>
            </a:extLst>
          </p:cNvPr>
          <p:cNvSpPr/>
          <p:nvPr/>
        </p:nvSpPr>
        <p:spPr>
          <a:xfrm>
            <a:off x="3025025" y="5822888"/>
            <a:ext cx="3538334" cy="532411"/>
          </a:xfrm>
          <a:prstGeom prst="wedgeRoundRectCallout">
            <a:avLst>
              <a:gd name="adj1" fmla="val -56543"/>
              <a:gd name="adj2" fmla="val -1755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différent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8898B731-B675-4A1D-8360-2F55C8BF33EE}"/>
              </a:ext>
            </a:extLst>
          </p:cNvPr>
          <p:cNvSpPr/>
          <p:nvPr/>
        </p:nvSpPr>
        <p:spPr>
          <a:xfrm>
            <a:off x="3326490" y="5864306"/>
            <a:ext cx="620848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EE790E0-CA83-4917-A8D7-C67A408EC2C3}"/>
              </a:ext>
            </a:extLst>
          </p:cNvPr>
          <p:cNvSpPr/>
          <p:nvPr/>
        </p:nvSpPr>
        <p:spPr>
          <a:xfrm>
            <a:off x="4523299" y="5897734"/>
            <a:ext cx="1231594" cy="403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C85A5-C7B1-42A1-950E-D5751C48C248}"/>
              </a:ext>
            </a:extLst>
          </p:cNvPr>
          <p:cNvSpPr txBox="1"/>
          <p:nvPr/>
        </p:nvSpPr>
        <p:spPr>
          <a:xfrm>
            <a:off x="9060505" y="5436069"/>
            <a:ext cx="179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curious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9132F0-982E-4382-AC40-FFBA312E1060}"/>
              </a:ext>
            </a:extLst>
          </p:cNvPr>
          <p:cNvSpPr txBox="1"/>
          <p:nvPr/>
        </p:nvSpPr>
        <p:spPr>
          <a:xfrm>
            <a:off x="9243700" y="2636493"/>
            <a:ext cx="179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brave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4B56F94-006B-44EE-9B7F-162B1FF7FF35}"/>
              </a:ext>
            </a:extLst>
          </p:cNvPr>
          <p:cNvSpPr txBox="1"/>
          <p:nvPr/>
        </p:nvSpPr>
        <p:spPr>
          <a:xfrm>
            <a:off x="9266419" y="3036671"/>
            <a:ext cx="232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independent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F8950E0-9B55-411B-ADAB-57DBAD8BF5E6}"/>
              </a:ext>
            </a:extLst>
          </p:cNvPr>
          <p:cNvSpPr txBox="1"/>
          <p:nvPr/>
        </p:nvSpPr>
        <p:spPr>
          <a:xfrm>
            <a:off x="9243699" y="3412124"/>
            <a:ext cx="179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2CACDFF-17D5-428F-B0BB-700E9EF0CD03}"/>
              </a:ext>
            </a:extLst>
          </p:cNvPr>
          <p:cNvSpPr txBox="1"/>
          <p:nvPr/>
        </p:nvSpPr>
        <p:spPr>
          <a:xfrm>
            <a:off x="9082961" y="5853769"/>
            <a:ext cx="179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serious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951D8CA-61EA-4A76-8352-5875E9C63FB6}"/>
              </a:ext>
            </a:extLst>
          </p:cNvPr>
          <p:cNvSpPr txBox="1"/>
          <p:nvPr/>
        </p:nvSpPr>
        <p:spPr>
          <a:xfrm>
            <a:off x="9060504" y="6238256"/>
            <a:ext cx="179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278752D-F3B3-4D09-8F63-741855954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856" y="2618820"/>
            <a:ext cx="1595809" cy="162036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1BC8D7-2186-44EB-B518-3E21516CC3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2721" y="1608307"/>
            <a:ext cx="618015" cy="1019255"/>
          </a:xfrm>
          <a:prstGeom prst="rect">
            <a:avLst/>
          </a:prstGeom>
          <a:noFill/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B380D1F-1247-46DC-ABA6-24758D9838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1972" y="4283709"/>
            <a:ext cx="793358" cy="1275176"/>
          </a:xfrm>
          <a:prstGeom prst="rect">
            <a:avLst/>
          </a:prstGeom>
          <a:solidFill>
            <a:srgbClr val="EFEFFF"/>
          </a:solidFill>
        </p:spPr>
      </p:pic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AB41B2A-6E0C-4D1F-9CEF-BC9340BF57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690" y="188424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hlinkClick r:id="" action="ppaction://noaction">
              <a:snd r:embed="rId16" name="Add_JW7_17.1.wav"/>
            </a:hlinkClick>
            <a:extLst>
              <a:ext uri="{FF2B5EF4-FFF2-40B4-BE49-F238E27FC236}">
                <a16:creationId xmlns:a16="http://schemas.microsoft.com/office/drawing/2014/main" id="{AFAB7CF1-281A-407D-8893-7C2166F7726A}"/>
              </a:ext>
            </a:extLst>
          </p:cNvPr>
          <p:cNvSpPr/>
          <p:nvPr/>
        </p:nvSpPr>
        <p:spPr>
          <a:xfrm>
            <a:off x="1023503" y="211712"/>
            <a:ext cx="6816353" cy="433912"/>
          </a:xfrm>
          <a:prstGeom prst="wedgeRoundRectCallout">
            <a:avLst>
              <a:gd name="adj1" fmla="val -54301"/>
              <a:gd name="adj2" fmla="val 3183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lang="fr-FR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Jean-Michel parle.  Écris les 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17" name="Add_JW7_17.2.wav"/>
            </a:hlinkClick>
            <a:extLst>
              <a:ext uri="{FF2B5EF4-FFF2-40B4-BE49-F238E27FC236}">
                <a16:creationId xmlns:a16="http://schemas.microsoft.com/office/drawing/2014/main" id="{70775865-026A-415F-8C2A-00D8A60579C1}"/>
              </a:ext>
            </a:extLst>
          </p:cNvPr>
          <p:cNvSpPr/>
          <p:nvPr/>
        </p:nvSpPr>
        <p:spPr>
          <a:xfrm>
            <a:off x="993090" y="701483"/>
            <a:ext cx="7372171" cy="433912"/>
          </a:xfrm>
          <a:prstGeom prst="wedgeRoundRectCallout">
            <a:avLst>
              <a:gd name="adj1" fmla="val -52982"/>
              <a:gd name="adj2" fmla="val -5094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Clémentine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(female) ou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Médor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(male)?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4075B6-F37A-485F-B748-67DCB90A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894" y="1004999"/>
            <a:ext cx="1168426" cy="365787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9" grpId="0" animBg="1"/>
      <p:bldP spid="82" grpId="0" animBg="1"/>
      <p:bldP spid="83" grpId="0" animBg="1"/>
      <p:bldP spid="86" grpId="0" animBg="1"/>
      <p:bldP spid="87" grpId="0" animBg="1"/>
      <p:bldP spid="91" grpId="0" animBg="1"/>
      <p:bldP spid="92" grpId="0" animBg="1"/>
      <p:bldP spid="95" grpId="0" animBg="1"/>
      <p:bldP spid="96" grpId="0" animBg="1"/>
      <p:bldP spid="99" grpId="0" animBg="1"/>
      <p:bldP spid="100" grpId="0" animBg="1"/>
      <p:bldP spid="15" grpId="0"/>
      <p:bldP spid="101" grpId="0"/>
      <p:bldP spid="102" grpId="0"/>
      <p:bldP spid="103" grpId="0"/>
      <p:bldP spid="104" grpId="0"/>
      <p:bldP spid="1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5EB66-9A6B-4C4F-B38D-6C9727D9EB36}"/>
              </a:ext>
            </a:extLst>
          </p:cNvPr>
          <p:cNvSpPr/>
          <p:nvPr/>
        </p:nvSpPr>
        <p:spPr>
          <a:xfrm>
            <a:off x="143966" y="1544549"/>
            <a:ext cx="11922657" cy="46392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AFDC4-5CC1-4C98-853A-767DC0DA9D26}"/>
              </a:ext>
            </a:extLst>
          </p:cNvPr>
          <p:cNvSpPr/>
          <p:nvPr/>
        </p:nvSpPr>
        <p:spPr>
          <a:xfrm>
            <a:off x="148073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60E7C-9331-450C-A3B4-EC8E2FFDC6C0}"/>
              </a:ext>
            </a:extLst>
          </p:cNvPr>
          <p:cNvSpPr txBox="1"/>
          <p:nvPr/>
        </p:nvSpPr>
        <p:spPr>
          <a:xfrm>
            <a:off x="205206" y="2556597"/>
            <a:ext cx="6119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lundi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courageux </a:t>
            </a:r>
            <a:b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</a:br>
            <a:b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</a:b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mais     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tu es     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anxieux.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1D744-6DFF-465C-9523-2B74D0221D53}"/>
              </a:ext>
            </a:extLst>
          </p:cNvPr>
          <p:cNvSpPr/>
          <p:nvPr/>
        </p:nvSpPr>
        <p:spPr>
          <a:xfrm>
            <a:off x="205206" y="3290402"/>
            <a:ext cx="1069044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 am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50857E-4AAB-46C2-95C6-2F9BF12497E3}"/>
              </a:ext>
            </a:extLst>
          </p:cNvPr>
          <p:cNvSpPr/>
          <p:nvPr/>
        </p:nvSpPr>
        <p:spPr>
          <a:xfrm>
            <a:off x="1125287" y="2594175"/>
            <a:ext cx="2242977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Monday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C8413-5756-48C9-8D45-9962E15F23DD}"/>
              </a:ext>
            </a:extLst>
          </p:cNvPr>
          <p:cNvSpPr/>
          <p:nvPr/>
        </p:nvSpPr>
        <p:spPr>
          <a:xfrm>
            <a:off x="6107348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Google Shape;158;p2">
            <a:extLst>
              <a:ext uri="{FF2B5EF4-FFF2-40B4-BE49-F238E27FC236}">
                <a16:creationId xmlns:a16="http://schemas.microsoft.com/office/drawing/2014/main" id="{34845478-FF79-48FD-8AD4-D748362EABB3}"/>
              </a:ext>
            </a:extLst>
          </p:cNvPr>
          <p:cNvSpPr txBox="1"/>
          <p:nvPr/>
        </p:nvSpPr>
        <p:spPr>
          <a:xfrm>
            <a:off x="114860" y="608524"/>
            <a:ext cx="10926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Léa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reading 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French-English storybook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her little sister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Eugénie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needs to translate the English for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Eugénie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 Can you help?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E72C26E-76CA-4920-9667-F218CA6573CA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5B767B3-4D36-479D-AC75-2FA96A124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81DB2DC-12BD-497F-9F48-8A661AB66F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854"/>
          <a:stretch/>
        </p:blipFill>
        <p:spPr>
          <a:xfrm>
            <a:off x="9833603" y="310320"/>
            <a:ext cx="1318171" cy="1200329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73A138B1-3D7E-4AB4-8436-A43C371BE0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298" y="5196052"/>
            <a:ext cx="1062688" cy="1661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1F3A3D-DFA6-4419-8CC5-6198BFBB2912}"/>
              </a:ext>
            </a:extLst>
          </p:cNvPr>
          <p:cNvSpPr txBox="1"/>
          <p:nvPr/>
        </p:nvSpPr>
        <p:spPr>
          <a:xfrm>
            <a:off x="6382315" y="2594175"/>
            <a:ext cx="5661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mardi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curieux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mais     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tu es    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prudent.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A56338-D40F-4551-AD50-83FEFB52407E}"/>
              </a:ext>
            </a:extLst>
          </p:cNvPr>
          <p:cNvSpPr/>
          <p:nvPr/>
        </p:nvSpPr>
        <p:spPr>
          <a:xfrm>
            <a:off x="6378208" y="3303810"/>
            <a:ext cx="1069044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 am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EFA9AA-D1EF-4BBF-8D40-8B43C5E0E8E1}"/>
              </a:ext>
            </a:extLst>
          </p:cNvPr>
          <p:cNvSpPr/>
          <p:nvPr/>
        </p:nvSpPr>
        <p:spPr>
          <a:xfrm>
            <a:off x="7245263" y="2632905"/>
            <a:ext cx="2242977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Tuesday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633282-948F-4375-86B1-F46BA3B3A6AF}"/>
              </a:ext>
            </a:extLst>
          </p:cNvPr>
          <p:cNvSpPr/>
          <p:nvPr/>
        </p:nvSpPr>
        <p:spPr>
          <a:xfrm>
            <a:off x="978543" y="4018586"/>
            <a:ext cx="1601820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you are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5CC1E2-8ECA-4E8B-A80A-61789372AF75}"/>
              </a:ext>
            </a:extLst>
          </p:cNvPr>
          <p:cNvSpPr/>
          <p:nvPr/>
        </p:nvSpPr>
        <p:spPr>
          <a:xfrm>
            <a:off x="7153210" y="4061511"/>
            <a:ext cx="1601820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you are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19A38002-966B-4860-9893-FFF1893B5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19" y="-120239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2" name="Add_JW7_18.1.wav"/>
            </a:hlinkClick>
            <a:extLst>
              <a:ext uri="{FF2B5EF4-FFF2-40B4-BE49-F238E27FC236}">
                <a16:creationId xmlns:a16="http://schemas.microsoft.com/office/drawing/2014/main" id="{4B1F9E54-4A75-41D7-B535-392B52D3796E}"/>
              </a:ext>
            </a:extLst>
          </p:cNvPr>
          <p:cNvSpPr/>
          <p:nvPr/>
        </p:nvSpPr>
        <p:spPr>
          <a:xfrm>
            <a:off x="966085" y="80820"/>
            <a:ext cx="6119976" cy="354996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 le texte et écris les mots en français.</a:t>
            </a:r>
            <a:r>
              <a:rPr lang="fr-FR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D0557F-A376-45F7-AEDA-825D08BF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597" y="1128633"/>
            <a:ext cx="1006048" cy="428802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5EB66-9A6B-4C4F-B38D-6C9727D9EB36}"/>
              </a:ext>
            </a:extLst>
          </p:cNvPr>
          <p:cNvSpPr/>
          <p:nvPr/>
        </p:nvSpPr>
        <p:spPr>
          <a:xfrm>
            <a:off x="143966" y="1544549"/>
            <a:ext cx="11922657" cy="46392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AFDC4-5CC1-4C98-853A-767DC0DA9D26}"/>
              </a:ext>
            </a:extLst>
          </p:cNvPr>
          <p:cNvSpPr/>
          <p:nvPr/>
        </p:nvSpPr>
        <p:spPr>
          <a:xfrm>
            <a:off x="148073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60E7C-9331-450C-A3B4-EC8E2FFDC6C0}"/>
              </a:ext>
            </a:extLst>
          </p:cNvPr>
          <p:cNvSpPr txBox="1"/>
          <p:nvPr/>
        </p:nvSpPr>
        <p:spPr>
          <a:xfrm>
            <a:off x="205206" y="2556597"/>
            <a:ext cx="6119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mercredi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sérieux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mais tu es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dr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ôle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1D744-6DFF-465C-9523-2B74D0221D53}"/>
              </a:ext>
            </a:extLst>
          </p:cNvPr>
          <p:cNvSpPr/>
          <p:nvPr/>
        </p:nvSpPr>
        <p:spPr>
          <a:xfrm>
            <a:off x="1288180" y="3303810"/>
            <a:ext cx="1671554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serious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50857E-4AAB-46C2-95C6-2F9BF12497E3}"/>
              </a:ext>
            </a:extLst>
          </p:cNvPr>
          <p:cNvSpPr/>
          <p:nvPr/>
        </p:nvSpPr>
        <p:spPr>
          <a:xfrm>
            <a:off x="193607" y="2594175"/>
            <a:ext cx="846053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It’s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C8413-5756-48C9-8D45-9962E15F23DD}"/>
              </a:ext>
            </a:extLst>
          </p:cNvPr>
          <p:cNvSpPr/>
          <p:nvPr/>
        </p:nvSpPr>
        <p:spPr>
          <a:xfrm>
            <a:off x="6107348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E72C26E-76CA-4920-9667-F218CA6573CA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5B767B3-4D36-479D-AC75-2FA96A124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81DB2DC-12BD-497F-9F48-8A661AB66F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7854"/>
          <a:stretch/>
        </p:blipFill>
        <p:spPr>
          <a:xfrm>
            <a:off x="9833603" y="310320"/>
            <a:ext cx="1318171" cy="1200329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73A138B1-3D7E-4AB4-8436-A43C371BE0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0298" y="5196052"/>
            <a:ext cx="1062688" cy="1661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1F3A3D-DFA6-4419-8CC5-6198BFBB2912}"/>
              </a:ext>
            </a:extLst>
          </p:cNvPr>
          <p:cNvSpPr txBox="1"/>
          <p:nvPr/>
        </p:nvSpPr>
        <p:spPr>
          <a:xfrm>
            <a:off x="6382315" y="2594175"/>
            <a:ext cx="5661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jeudi.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content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mais tu es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triste.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A56338-D40F-4551-AD50-83FEFB52407E}"/>
              </a:ext>
            </a:extLst>
          </p:cNvPr>
          <p:cNvSpPr/>
          <p:nvPr/>
        </p:nvSpPr>
        <p:spPr>
          <a:xfrm>
            <a:off x="7411268" y="3299535"/>
            <a:ext cx="1666423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pleased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EFA9AA-D1EF-4BBF-8D40-8B43C5E0E8E1}"/>
              </a:ext>
            </a:extLst>
          </p:cNvPr>
          <p:cNvSpPr/>
          <p:nvPr/>
        </p:nvSpPr>
        <p:spPr>
          <a:xfrm>
            <a:off x="6378208" y="2648529"/>
            <a:ext cx="834025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It’s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E38BBF5-685E-453C-B74A-6E45F89D767E}"/>
              </a:ext>
            </a:extLst>
          </p:cNvPr>
          <p:cNvSpPr/>
          <p:nvPr/>
        </p:nvSpPr>
        <p:spPr>
          <a:xfrm>
            <a:off x="1778218" y="4013987"/>
            <a:ext cx="1340198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funny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E6556F0-4A74-48F0-A883-37126A9BEF08}"/>
              </a:ext>
            </a:extLst>
          </p:cNvPr>
          <p:cNvSpPr/>
          <p:nvPr/>
        </p:nvSpPr>
        <p:spPr>
          <a:xfrm>
            <a:off x="7926943" y="4013987"/>
            <a:ext cx="1023241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sad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9F773A5F-1F89-4B00-8EF8-43BC0E23D0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119" y="-120239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hlinkClick r:id="" action="ppaction://noaction">
              <a:snd r:embed="rId13" name="Add_JW7_18.1.wav"/>
            </a:hlinkClick>
            <a:extLst>
              <a:ext uri="{FF2B5EF4-FFF2-40B4-BE49-F238E27FC236}">
                <a16:creationId xmlns:a16="http://schemas.microsoft.com/office/drawing/2014/main" id="{87247B58-0773-4EBD-A1BB-F188C735AEBF}"/>
              </a:ext>
            </a:extLst>
          </p:cNvPr>
          <p:cNvSpPr/>
          <p:nvPr/>
        </p:nvSpPr>
        <p:spPr>
          <a:xfrm>
            <a:off x="966085" y="80820"/>
            <a:ext cx="6119976" cy="354996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 le texte et écris les mots en français.</a:t>
            </a:r>
            <a:r>
              <a:rPr lang="fr-FR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EDEA0-171D-4F63-B37D-D10AD94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9394" y="1147240"/>
            <a:ext cx="1467164" cy="351844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0_sé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o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c_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nt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5" grpId="0" animBg="1"/>
      <p:bldP spid="26" grpId="0" animBg="1"/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65148" y="1470758"/>
            <a:ext cx="45594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1789" y="1317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538284" y="971171"/>
            <a:ext cx="1653716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5174682" cy="1325563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2706762" y="3389328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5" y="2998499"/>
            <a:ext cx="2005616" cy="1557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0" y="236970"/>
            <a:ext cx="4093941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7364379" y="1470758"/>
            <a:ext cx="3042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8683023" y="3402124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6577" y="3013012"/>
            <a:ext cx="1524248" cy="15696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4838736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481427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10107942" y="1975146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68844"/>
                <a:gd name="adj2" fmla="val 776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1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 p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5EB66-9A6B-4C4F-B38D-6C9727D9EB36}"/>
              </a:ext>
            </a:extLst>
          </p:cNvPr>
          <p:cNvSpPr/>
          <p:nvPr/>
        </p:nvSpPr>
        <p:spPr>
          <a:xfrm>
            <a:off x="143966" y="1544549"/>
            <a:ext cx="11922657" cy="46392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AFDC4-5CC1-4C98-853A-767DC0DA9D26}"/>
              </a:ext>
            </a:extLst>
          </p:cNvPr>
          <p:cNvSpPr/>
          <p:nvPr/>
        </p:nvSpPr>
        <p:spPr>
          <a:xfrm>
            <a:off x="148073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60E7C-9331-450C-A3B4-EC8E2FFDC6C0}"/>
              </a:ext>
            </a:extLst>
          </p:cNvPr>
          <p:cNvSpPr txBox="1"/>
          <p:nvPr/>
        </p:nvSpPr>
        <p:spPr>
          <a:xfrm>
            <a:off x="205206" y="2556597"/>
            <a:ext cx="6119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vendredi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nerveux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mais    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tu es     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calme.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1D744-6DFF-465C-9523-2B74D0221D53}"/>
              </a:ext>
            </a:extLst>
          </p:cNvPr>
          <p:cNvSpPr/>
          <p:nvPr/>
        </p:nvSpPr>
        <p:spPr>
          <a:xfrm>
            <a:off x="201099" y="3279496"/>
            <a:ext cx="1047746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 am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50857E-4AAB-46C2-95C6-2F9BF12497E3}"/>
              </a:ext>
            </a:extLst>
          </p:cNvPr>
          <p:cNvSpPr/>
          <p:nvPr/>
        </p:nvSpPr>
        <p:spPr>
          <a:xfrm>
            <a:off x="1123487" y="2594175"/>
            <a:ext cx="1456875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Friday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C8413-5756-48C9-8D45-9962E15F23DD}"/>
              </a:ext>
            </a:extLst>
          </p:cNvPr>
          <p:cNvSpPr/>
          <p:nvPr/>
        </p:nvSpPr>
        <p:spPr>
          <a:xfrm>
            <a:off x="6107348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E72C26E-76CA-4920-9667-F218CA6573CA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5B767B3-4D36-479D-AC75-2FA96A124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81DB2DC-12BD-497F-9F48-8A661AB66F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854"/>
          <a:stretch/>
        </p:blipFill>
        <p:spPr>
          <a:xfrm>
            <a:off x="9833603" y="310320"/>
            <a:ext cx="1318171" cy="1200329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73A138B1-3D7E-4AB4-8436-A43C371BE0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298" y="5196052"/>
            <a:ext cx="1062688" cy="16619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1F3A3D-DFA6-4419-8CC5-6198BFBB2912}"/>
              </a:ext>
            </a:extLst>
          </p:cNvPr>
          <p:cNvSpPr txBox="1"/>
          <p:nvPr/>
        </p:nvSpPr>
        <p:spPr>
          <a:xfrm>
            <a:off x="6382315" y="2594175"/>
            <a:ext cx="5661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samedi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indépendant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mais     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tu es    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différent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A56338-D40F-4551-AD50-83FEFB52407E}"/>
              </a:ext>
            </a:extLst>
          </p:cNvPr>
          <p:cNvSpPr/>
          <p:nvPr/>
        </p:nvSpPr>
        <p:spPr>
          <a:xfrm>
            <a:off x="6325182" y="3337113"/>
            <a:ext cx="1142225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 am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EFA9AA-D1EF-4BBF-8D40-8B43C5E0E8E1}"/>
              </a:ext>
            </a:extLst>
          </p:cNvPr>
          <p:cNvSpPr/>
          <p:nvPr/>
        </p:nvSpPr>
        <p:spPr>
          <a:xfrm>
            <a:off x="7260601" y="2605819"/>
            <a:ext cx="1952520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Saturday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548EC6-DEC1-4473-A510-CA2F0F45B70B}"/>
              </a:ext>
            </a:extLst>
          </p:cNvPr>
          <p:cNvSpPr/>
          <p:nvPr/>
        </p:nvSpPr>
        <p:spPr>
          <a:xfrm>
            <a:off x="1027136" y="4002395"/>
            <a:ext cx="1553226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you are</a:t>
            </a:r>
            <a:r>
              <a:rPr lang="en-GB" sz="2400" dirty="0">
                <a:solidFill>
                  <a:srgbClr val="002060"/>
                </a:solidFill>
              </a:rPr>
              <a:t>]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FF540F-33B8-40F5-9FA6-C9321F050279}"/>
              </a:ext>
            </a:extLst>
          </p:cNvPr>
          <p:cNvSpPr/>
          <p:nvPr/>
        </p:nvSpPr>
        <p:spPr>
          <a:xfrm>
            <a:off x="7147112" y="4045387"/>
            <a:ext cx="1520899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you are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4799AA9C-52F8-4265-960C-45E67B44E7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119" y="-120239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2" name="Add_JW7_18.1.wav"/>
            </a:hlinkClick>
            <a:extLst>
              <a:ext uri="{FF2B5EF4-FFF2-40B4-BE49-F238E27FC236}">
                <a16:creationId xmlns:a16="http://schemas.microsoft.com/office/drawing/2014/main" id="{3DC3F79B-DF64-4E19-90FC-94282DCCC513}"/>
              </a:ext>
            </a:extLst>
          </p:cNvPr>
          <p:cNvSpPr/>
          <p:nvPr/>
        </p:nvSpPr>
        <p:spPr>
          <a:xfrm>
            <a:off x="966085" y="80820"/>
            <a:ext cx="6119976" cy="354996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 le texte et écris les mots en français.</a:t>
            </a:r>
            <a:r>
              <a:rPr lang="fr-FR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EDEA0-171D-4F63-B37D-D10AD94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343" y="1022673"/>
            <a:ext cx="1272598" cy="622360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5" grpId="0" animBg="1"/>
      <p:bldP spid="26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5EB66-9A6B-4C4F-B38D-6C9727D9EB36}"/>
              </a:ext>
            </a:extLst>
          </p:cNvPr>
          <p:cNvSpPr/>
          <p:nvPr/>
        </p:nvSpPr>
        <p:spPr>
          <a:xfrm>
            <a:off x="143966" y="1544549"/>
            <a:ext cx="11922657" cy="46392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AFDC4-5CC1-4C98-853A-767DC0DA9D26}"/>
              </a:ext>
            </a:extLst>
          </p:cNvPr>
          <p:cNvSpPr/>
          <p:nvPr/>
        </p:nvSpPr>
        <p:spPr>
          <a:xfrm>
            <a:off x="148073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60E7C-9331-450C-A3B4-EC8E2FFDC6C0}"/>
              </a:ext>
            </a:extLst>
          </p:cNvPr>
          <p:cNvSpPr txBox="1"/>
          <p:nvPr/>
        </p:nvSpPr>
        <p:spPr>
          <a:xfrm>
            <a:off x="205206" y="2556597"/>
            <a:ext cx="6119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C‘est 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dimanche.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Je suis heureux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et tu es</a:t>
            </a:r>
            <a:r>
              <a:rPr lang="de-DE" sz="2400" b="1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 heureux.</a:t>
            </a:r>
            <a:r>
              <a:rPr lang="de-DE" sz="2400" kern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  <a:ea typeface="+mn-ea"/>
                <a:cs typeface="+mn-cs"/>
              </a:rPr>
              <a:t>  Hourra !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1D744-6DFF-465C-9523-2B74D0221D53}"/>
              </a:ext>
            </a:extLst>
          </p:cNvPr>
          <p:cNvSpPr/>
          <p:nvPr/>
        </p:nvSpPr>
        <p:spPr>
          <a:xfrm>
            <a:off x="1240760" y="3287805"/>
            <a:ext cx="1364654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happy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50857E-4AAB-46C2-95C6-2F9BF12497E3}"/>
              </a:ext>
            </a:extLst>
          </p:cNvPr>
          <p:cNvSpPr/>
          <p:nvPr/>
        </p:nvSpPr>
        <p:spPr>
          <a:xfrm>
            <a:off x="201099" y="2610794"/>
            <a:ext cx="2617257" cy="375460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It’s Sunday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C8413-5756-48C9-8D45-9962E15F23DD}"/>
              </a:ext>
            </a:extLst>
          </p:cNvPr>
          <p:cNvSpPr/>
          <p:nvPr/>
        </p:nvSpPr>
        <p:spPr>
          <a:xfrm>
            <a:off x="6107348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8E72C26E-76CA-4920-9667-F218CA6573CA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5B767B3-4D36-479D-AC75-2FA96A124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81DB2DC-12BD-497F-9F48-8A661AB66F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854"/>
          <a:stretch/>
        </p:blipFill>
        <p:spPr>
          <a:xfrm>
            <a:off x="9833603" y="310320"/>
            <a:ext cx="1318171" cy="1200329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73A138B1-3D7E-4AB4-8436-A43C371B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298" y="5196052"/>
            <a:ext cx="1062688" cy="166194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548EC6-DEC1-4473-A510-CA2F0F45B70B}"/>
              </a:ext>
            </a:extLst>
          </p:cNvPr>
          <p:cNvSpPr/>
          <p:nvPr/>
        </p:nvSpPr>
        <p:spPr>
          <a:xfrm>
            <a:off x="1409367" y="4042891"/>
            <a:ext cx="1408989" cy="453116"/>
          </a:xfrm>
          <a:prstGeom prst="roundRect">
            <a:avLst/>
          </a:prstGeom>
          <a:solidFill>
            <a:srgbClr val="EBEFF7"/>
          </a:solidFill>
          <a:ln>
            <a:solidFill>
              <a:srgbClr val="EB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</a:rPr>
              <a:t>happy</a:t>
            </a:r>
            <a:r>
              <a:rPr lang="en-GB" sz="2400" dirty="0">
                <a:solidFill>
                  <a:srgbClr val="002060"/>
                </a:solidFill>
              </a:rPr>
              <a:t>].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2257ED98-A2EB-431E-A65F-4F83E85EE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9" y="-120239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10" name="Add_JW7_18.1.wav"/>
            </a:hlinkClick>
            <a:extLst>
              <a:ext uri="{FF2B5EF4-FFF2-40B4-BE49-F238E27FC236}">
                <a16:creationId xmlns:a16="http://schemas.microsoft.com/office/drawing/2014/main" id="{DB330DD2-DED4-4D47-9823-3BB2632FE10D}"/>
              </a:ext>
            </a:extLst>
          </p:cNvPr>
          <p:cNvSpPr/>
          <p:nvPr/>
        </p:nvSpPr>
        <p:spPr>
          <a:xfrm>
            <a:off x="966085" y="80820"/>
            <a:ext cx="6119976" cy="354996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 le texte et écris les mots en français.</a:t>
            </a:r>
            <a:r>
              <a:rPr lang="fr-FR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EDEA0-171D-4F63-B37D-D10AD94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298" y="1135676"/>
            <a:ext cx="1397047" cy="45601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st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5EB66-9A6B-4C4F-B38D-6C9727D9EB36}"/>
              </a:ext>
            </a:extLst>
          </p:cNvPr>
          <p:cNvSpPr/>
          <p:nvPr/>
        </p:nvSpPr>
        <p:spPr>
          <a:xfrm>
            <a:off x="143966" y="1544549"/>
            <a:ext cx="11922657" cy="46392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AFDC4-5CC1-4C98-853A-767DC0DA9D26}"/>
              </a:ext>
            </a:extLst>
          </p:cNvPr>
          <p:cNvSpPr/>
          <p:nvPr/>
        </p:nvSpPr>
        <p:spPr>
          <a:xfrm>
            <a:off x="148073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C8413-5756-48C9-8D45-9962E15F23DD}"/>
              </a:ext>
            </a:extLst>
          </p:cNvPr>
          <p:cNvSpPr/>
          <p:nvPr/>
        </p:nvSpPr>
        <p:spPr>
          <a:xfrm>
            <a:off x="6107348" y="1685558"/>
            <a:ext cx="5940686" cy="4350775"/>
          </a:xfrm>
          <a:prstGeom prst="rect">
            <a:avLst/>
          </a:prstGeom>
          <a:solidFill>
            <a:srgbClr val="EBEFF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81DB2DC-12BD-497F-9F48-8A661AB66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54"/>
          <a:stretch/>
        </p:blipFill>
        <p:spPr>
          <a:xfrm>
            <a:off x="8806469" y="288077"/>
            <a:ext cx="1318171" cy="1200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243834-4EB3-44C8-997C-5125682740EC}"/>
              </a:ext>
            </a:extLst>
          </p:cNvPr>
          <p:cNvSpPr txBox="1"/>
          <p:nvPr/>
        </p:nvSpPr>
        <p:spPr>
          <a:xfrm>
            <a:off x="295342" y="1814231"/>
            <a:ext cx="5646147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lundi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courageux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anxieux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mardi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curieux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prudent.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mercredi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drôle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content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triste.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vendredi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nerveux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indépendant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Je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heureux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Hourra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5" name="Google Shape;158;p2">
            <a:extLst>
              <a:ext uri="{FF2B5EF4-FFF2-40B4-BE49-F238E27FC236}">
                <a16:creationId xmlns:a16="http://schemas.microsoft.com/office/drawing/2014/main" id="{5EA0297D-BBEB-4E8B-BDE0-D81459176230}"/>
              </a:ext>
            </a:extLst>
          </p:cNvPr>
          <p:cNvSpPr txBox="1"/>
          <p:nvPr/>
        </p:nvSpPr>
        <p:spPr>
          <a:xfrm>
            <a:off x="118157" y="601307"/>
            <a:ext cx="903836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Eugénie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wants to hear the whole story again, in French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English!  Can you help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Léa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tell it?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28">
            <a:extLst>
              <a:ext uri="{FF2B5EF4-FFF2-40B4-BE49-F238E27FC236}">
                <a16:creationId xmlns:a16="http://schemas.microsoft.com/office/drawing/2014/main" id="{A951940C-9534-4B88-A79E-1FBD48541B1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112118" y="32774"/>
            <a:ext cx="1101240" cy="1101240"/>
          </a:xfrm>
          <a:prstGeom prst="rect">
            <a:avLst/>
          </a:prstGeom>
          <a:ln>
            <a:noFill/>
          </a:ln>
        </p:spPr>
      </p:pic>
      <p:sp>
        <p:nvSpPr>
          <p:cNvPr id="20" name="TextShape 5">
            <a:extLst>
              <a:ext uri="{FF2B5EF4-FFF2-40B4-BE49-F238E27FC236}">
                <a16:creationId xmlns:a16="http://schemas.microsoft.com/office/drawing/2014/main" id="{8D898157-EDF4-4CF7-9262-F1D8EFA2F6BF}"/>
              </a:ext>
            </a:extLst>
          </p:cNvPr>
          <p:cNvSpPr txBox="1"/>
          <p:nvPr/>
        </p:nvSpPr>
        <p:spPr>
          <a:xfrm>
            <a:off x="11338918" y="1096792"/>
            <a:ext cx="647640" cy="374760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CE2CBC1-E913-4B62-AA39-654207312061}"/>
              </a:ext>
            </a:extLst>
          </p:cNvPr>
          <p:cNvSpPr txBox="1">
            <a:spLocks/>
          </p:cNvSpPr>
          <p:nvPr/>
        </p:nvSpPr>
        <p:spPr>
          <a:xfrm>
            <a:off x="10250163" y="108785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023CE52-4945-4932-8317-78D6020DD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3" y="53749"/>
            <a:ext cx="1097863" cy="11012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6613C3-EFD5-4AFE-A068-28BC31BCEEE1}"/>
              </a:ext>
            </a:extLst>
          </p:cNvPr>
          <p:cNvSpPr/>
          <p:nvPr/>
        </p:nvSpPr>
        <p:spPr>
          <a:xfrm>
            <a:off x="6183036" y="1801636"/>
            <a:ext cx="5789310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73A138B1-3D7E-4AB4-8436-A43C371BE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298" y="5196052"/>
            <a:ext cx="1062688" cy="16619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5F9429-6A5C-45FC-9B31-F6C04691CFBA}"/>
              </a:ext>
            </a:extLst>
          </p:cNvPr>
          <p:cNvSpPr/>
          <p:nvPr/>
        </p:nvSpPr>
        <p:spPr>
          <a:xfrm>
            <a:off x="6236028" y="1816776"/>
            <a:ext cx="5830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Monday. I am brave but you are anxious.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F89EF8-10AB-4CA9-9933-73BDE613A128}"/>
              </a:ext>
            </a:extLst>
          </p:cNvPr>
          <p:cNvSpPr/>
          <p:nvPr/>
        </p:nvSpPr>
        <p:spPr>
          <a:xfrm>
            <a:off x="6183036" y="2468960"/>
            <a:ext cx="5830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Tuesday. I am curious but you are careful.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D3DAAC-CDE6-46C3-AADB-4BE5476FAE80}"/>
              </a:ext>
            </a:extLst>
          </p:cNvPr>
          <p:cNvSpPr/>
          <p:nvPr/>
        </p:nvSpPr>
        <p:spPr>
          <a:xfrm>
            <a:off x="6188787" y="3054595"/>
            <a:ext cx="5830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Wednesday. I am serious but you are funny.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A656BD-25F1-4944-A70F-E2ADE4893DFC}"/>
              </a:ext>
            </a:extLst>
          </p:cNvPr>
          <p:cNvSpPr/>
          <p:nvPr/>
        </p:nvSpPr>
        <p:spPr>
          <a:xfrm>
            <a:off x="6183036" y="3699463"/>
            <a:ext cx="5830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Thursday. I am pleased but you are sad.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790876-3104-4CB1-80D7-2B8FB37CB4E9}"/>
              </a:ext>
            </a:extLst>
          </p:cNvPr>
          <p:cNvSpPr/>
          <p:nvPr/>
        </p:nvSpPr>
        <p:spPr>
          <a:xfrm>
            <a:off x="6177285" y="3983315"/>
            <a:ext cx="5830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Friday. I am nervous but you are calm.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25C095-3B29-4152-B66C-51103C481401}"/>
              </a:ext>
            </a:extLst>
          </p:cNvPr>
          <p:cNvSpPr/>
          <p:nvPr/>
        </p:nvSpPr>
        <p:spPr>
          <a:xfrm>
            <a:off x="6162393" y="4512090"/>
            <a:ext cx="5830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Saturday. I am independent but you are different.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AC5CC-2FD5-457B-9435-023D994D1EA3}"/>
              </a:ext>
            </a:extLst>
          </p:cNvPr>
          <p:cNvSpPr/>
          <p:nvPr/>
        </p:nvSpPr>
        <p:spPr>
          <a:xfrm>
            <a:off x="6141751" y="5177235"/>
            <a:ext cx="5830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Sunday.  I am happy and you are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happy. Hurrah!</a:t>
            </a:r>
            <a:endParaRPr lang="en-GB" dirty="0"/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AE0945C8-B913-4ADB-9B26-51FE1044B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119" y="-120239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hlinkClick r:id="" action="ppaction://noaction">
              <a:snd r:embed="rId9" name="Add_JW7_22.1.wav"/>
            </a:hlinkClick>
            <a:extLst>
              <a:ext uri="{FF2B5EF4-FFF2-40B4-BE49-F238E27FC236}">
                <a16:creationId xmlns:a16="http://schemas.microsoft.com/office/drawing/2014/main" id="{D7F78CE9-9F75-49AA-AC3E-9002EF889624}"/>
              </a:ext>
            </a:extLst>
          </p:cNvPr>
          <p:cNvSpPr/>
          <p:nvPr/>
        </p:nvSpPr>
        <p:spPr>
          <a:xfrm>
            <a:off x="966085" y="80820"/>
            <a:ext cx="6119976" cy="354996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 le texte en français et en anglais</a:t>
            </a:r>
            <a:r>
              <a:rPr lang="fr-FR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EDEA0-171D-4F63-B37D-D10AD94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177" y="1012648"/>
            <a:ext cx="750103" cy="562493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76528" y="1897657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44563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4D29501-1499-42CB-B017-C7A6137F001C}"/>
              </a:ext>
            </a:extLst>
          </p:cNvPr>
          <p:cNvSpPr/>
          <p:nvPr/>
        </p:nvSpPr>
        <p:spPr>
          <a:xfrm>
            <a:off x="6369328" y="3833049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CD789BD-2334-42A6-815D-015889A84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377" y="3694644"/>
            <a:ext cx="2166904" cy="1636637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CF3CB4-944B-4F9B-B0AD-C366390DF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630" y="2116593"/>
            <a:ext cx="1168055" cy="129135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6BF8E9-83CD-4939-9C8C-D97F34996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599" y="2137646"/>
            <a:ext cx="1168055" cy="1291354"/>
          </a:xfrm>
          <a:prstGeom prst="rect">
            <a:avLst/>
          </a:prstGeom>
        </p:spPr>
      </p:pic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63B6ED3A-7D2B-412E-B648-978FF2E93D3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1789" y="1317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2;p3">
            <a:extLst>
              <a:ext uri="{FF2B5EF4-FFF2-40B4-BE49-F238E27FC236}">
                <a16:creationId xmlns:a16="http://schemas.microsoft.com/office/drawing/2014/main" id="{B9A9D2B9-D920-4834-B263-3BBA9BF9342E}"/>
              </a:ext>
            </a:extLst>
          </p:cNvPr>
          <p:cNvSpPr txBox="1"/>
          <p:nvPr/>
        </p:nvSpPr>
        <p:spPr>
          <a:xfrm>
            <a:off x="10538284" y="971171"/>
            <a:ext cx="1653716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7411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24745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E6FA56E6-FCD8-4A7E-A615-9DB8A2B568D6}"/>
              </a:ext>
            </a:extLst>
          </p:cNvPr>
          <p:cNvSpPr/>
          <p:nvPr/>
        </p:nvSpPr>
        <p:spPr>
          <a:xfrm>
            <a:off x="534711" y="1910490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28240684-EC99-4EE3-9E64-20E0F6D870AC}"/>
              </a:ext>
            </a:extLst>
          </p:cNvPr>
          <p:cNvSpPr/>
          <p:nvPr/>
        </p:nvSpPr>
        <p:spPr>
          <a:xfrm>
            <a:off x="6096000" y="3429000"/>
            <a:ext cx="413599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act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BCE53624-BF18-49BC-B6FB-4A86729E7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2538">
            <a:off x="3609822" y="1902775"/>
            <a:ext cx="935766" cy="14396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44A18A4-E4A2-414D-95E2-3F0C712CA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995" y="3696175"/>
            <a:ext cx="1993918" cy="1172465"/>
          </a:xfrm>
          <a:prstGeom prst="rect">
            <a:avLst/>
          </a:prstGeom>
        </p:spPr>
      </p:pic>
      <p:sp>
        <p:nvSpPr>
          <p:cNvPr id="8" name="CustomShape 14">
            <a:extLst>
              <a:ext uri="{FF2B5EF4-FFF2-40B4-BE49-F238E27FC236}">
                <a16:creationId xmlns:a16="http://schemas.microsoft.com/office/drawing/2014/main" id="{B329F1FA-0824-42B3-80D1-33871382C74E}"/>
              </a:ext>
            </a:extLst>
          </p:cNvPr>
          <p:cNvSpPr/>
          <p:nvPr/>
        </p:nvSpPr>
        <p:spPr>
          <a:xfrm>
            <a:off x="3564841" y="4663227"/>
            <a:ext cx="3483429" cy="1947316"/>
          </a:xfrm>
          <a:prstGeom prst="wedgeEllipseCallout">
            <a:avLst>
              <a:gd name="adj1" fmla="val 56260"/>
              <a:gd name="adj2" fmla="val 4103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f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l,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50232">
            <a:off x="2598471" y="2879003"/>
            <a:ext cx="1378001" cy="2143614"/>
          </a:xfrm>
          <a:prstGeom prst="rect">
            <a:avLst/>
          </a:prstGeom>
        </p:spPr>
      </p:pic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4D07064B-A423-48A0-8989-238AEA342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615791">
            <a:off x="7436184" y="4076005"/>
            <a:ext cx="1830231" cy="2250466"/>
          </a:xfrm>
          <a:prstGeom prst="rect">
            <a:avLst/>
          </a:prstGeom>
        </p:spPr>
      </p:pic>
      <p:pic>
        <p:nvPicPr>
          <p:cNvPr id="15" name="Google Shape;111;p3" descr="Speech Icon, Voice, Talking, Audio, Speech">
            <a:extLst>
              <a:ext uri="{FF2B5EF4-FFF2-40B4-BE49-F238E27FC236}">
                <a16:creationId xmlns:a16="http://schemas.microsoft.com/office/drawing/2014/main" id="{97151401-F211-4490-9873-C724AFD3513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91789" y="1317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12;p3">
            <a:extLst>
              <a:ext uri="{FF2B5EF4-FFF2-40B4-BE49-F238E27FC236}">
                <a16:creationId xmlns:a16="http://schemas.microsoft.com/office/drawing/2014/main" id="{691BD6DB-0800-48F3-AEB7-BE7906A03476}"/>
              </a:ext>
            </a:extLst>
          </p:cNvPr>
          <p:cNvSpPr txBox="1"/>
          <p:nvPr/>
        </p:nvSpPr>
        <p:spPr>
          <a:xfrm>
            <a:off x="10538284" y="971171"/>
            <a:ext cx="1653716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026" y="145591"/>
            <a:ext cx="12228000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245837">
            <a:off x="10509865" y="1117767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29201" y="1237709"/>
            <a:ext cx="1013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 have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practised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[SFC] in words ending in 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, 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, 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, 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37888" y="1625246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95" y="257500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35221" y="2705875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08190" y="1572610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31437" y="3003859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02778" y="2428339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79327" y="1613273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6521609" y="2628733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70305" y="1602510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98" y="2772476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961320">
            <a:off x="8723866" y="1592653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894500">
            <a:off x="5483145" y="1262064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894500">
            <a:off x="2574884" y="1310891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8" y="2557486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81" y="2557486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703" y="2558161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E7A391-14FD-40AB-86E7-254A12CFDCC0}"/>
              </a:ext>
            </a:extLst>
          </p:cNvPr>
          <p:cNvSpPr txBox="1"/>
          <p:nvPr/>
        </p:nvSpPr>
        <p:spPr>
          <a:xfrm>
            <a:off x="151823" y="4393628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Be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-a-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-e-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-u-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with words ending in -c, -r, -f, -l.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 often pronounce these!</a:t>
            </a:r>
          </a:p>
        </p:txBody>
      </p:sp>
      <p:sp>
        <p:nvSpPr>
          <p:cNvPr id="39" name="CustomShape 2">
            <a:extLst>
              <a:ext uri="{FF2B5EF4-FFF2-40B4-BE49-F238E27FC236}">
                <a16:creationId xmlns:a16="http://schemas.microsoft.com/office/drawing/2014/main" id="{7C36981F-8567-4AB7-A6C0-0A5772FBDEF8}"/>
              </a:ext>
            </a:extLst>
          </p:cNvPr>
          <p:cNvSpPr/>
          <p:nvPr/>
        </p:nvSpPr>
        <p:spPr>
          <a:xfrm>
            <a:off x="565832" y="6112853"/>
            <a:ext cx="1682062" cy="594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par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0" name="CustomShape 2">
            <a:extLst>
              <a:ext uri="{FF2B5EF4-FFF2-40B4-BE49-F238E27FC236}">
                <a16:creationId xmlns:a16="http://schemas.microsoft.com/office/drawing/2014/main" id="{8450C052-43E8-475F-8A42-C48D96730219}"/>
              </a:ext>
            </a:extLst>
          </p:cNvPr>
          <p:cNvSpPr/>
          <p:nvPr/>
        </p:nvSpPr>
        <p:spPr>
          <a:xfrm>
            <a:off x="3439772" y="6101671"/>
            <a:ext cx="1913644" cy="594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peu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CustomShape 2">
            <a:extLst>
              <a:ext uri="{FF2B5EF4-FFF2-40B4-BE49-F238E27FC236}">
                <a16:creationId xmlns:a16="http://schemas.microsoft.com/office/drawing/2014/main" id="{F07BFE2A-0BDC-48AF-9312-BD4D080AC987}"/>
              </a:ext>
            </a:extLst>
          </p:cNvPr>
          <p:cNvSpPr/>
          <p:nvPr/>
        </p:nvSpPr>
        <p:spPr>
          <a:xfrm>
            <a:off x="6589413" y="6101670"/>
            <a:ext cx="2014546" cy="594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neu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">
            <a:extLst>
              <a:ext uri="{FF2B5EF4-FFF2-40B4-BE49-F238E27FC236}">
                <a16:creationId xmlns:a16="http://schemas.microsoft.com/office/drawing/2014/main" id="{2306C161-D3FB-4D46-8B0D-64C2BCB595D8}"/>
              </a:ext>
            </a:extLst>
          </p:cNvPr>
          <p:cNvSpPr/>
          <p:nvPr/>
        </p:nvSpPr>
        <p:spPr>
          <a:xfrm>
            <a:off x="10052569" y="6124790"/>
            <a:ext cx="1682062" cy="5941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seu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C925AC69-21F1-475A-BBFD-E6786793FE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31136" y="4786565"/>
            <a:ext cx="1807943" cy="1365518"/>
          </a:xfrm>
          <a:prstGeom prst="rect">
            <a:avLst/>
          </a:prstGeom>
        </p:spPr>
      </p:pic>
      <p:pic>
        <p:nvPicPr>
          <p:cNvPr id="44" name="Picture 43" descr="Logo, icon&#10;&#10;Description automatically generated">
            <a:extLst>
              <a:ext uri="{FF2B5EF4-FFF2-40B4-BE49-F238E27FC236}">
                <a16:creationId xmlns:a16="http://schemas.microsoft.com/office/drawing/2014/main" id="{ECCFF148-94C4-495E-955D-0A980CE8FB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0822538">
            <a:off x="7235247" y="5200892"/>
            <a:ext cx="722878" cy="111212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5ED98C82-22CB-4D79-A595-27FBA5243E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31109" y="5272856"/>
            <a:ext cx="926527" cy="95410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DEE834-2AAD-4BC5-A268-3BB744F297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3435" y="5380703"/>
            <a:ext cx="1302427" cy="758053"/>
          </a:xfrm>
          <a:prstGeom prst="rect">
            <a:avLst/>
          </a:prstGeom>
        </p:spPr>
      </p:pic>
      <p:pic>
        <p:nvPicPr>
          <p:cNvPr id="46" name="Google Shape;111;p3" descr="Speech Icon, Voice, Talking, Audio, Speech">
            <a:extLst>
              <a:ext uri="{FF2B5EF4-FFF2-40B4-BE49-F238E27FC236}">
                <a16:creationId xmlns:a16="http://schemas.microsoft.com/office/drawing/2014/main" id="{013A3876-3C50-4136-9AB1-05099DC5F2BC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991789" y="1317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12;p3">
            <a:extLst>
              <a:ext uri="{FF2B5EF4-FFF2-40B4-BE49-F238E27FC236}">
                <a16:creationId xmlns:a16="http://schemas.microsoft.com/office/drawing/2014/main" id="{E28F8062-806F-47D5-9F64-4524FED5AE7B}"/>
              </a:ext>
            </a:extLst>
          </p:cNvPr>
          <p:cNvSpPr txBox="1"/>
          <p:nvPr/>
        </p:nvSpPr>
        <p:spPr>
          <a:xfrm>
            <a:off x="10538284" y="971171"/>
            <a:ext cx="1653716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76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e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617785" y="5411889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serious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1617785" y="4406281"/>
            <a:ext cx="438424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32" y="5478961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019378" y="5419054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curious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7044421" y="4404385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816" y="5478961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3C67A8-2535-4070-AA13-FA3ACC52E3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804" y="1610207"/>
            <a:ext cx="2924272" cy="2786635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DC10C5D-0548-4784-8983-4806C59C8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22029" y="1474687"/>
            <a:ext cx="1586280" cy="2911366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128A8101-6BC3-40A5-B87E-8EF83F4116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" y="28845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DB6CE3F6-35FC-4357-A6A4-EF340B3A70D4}"/>
              </a:ext>
            </a:extLst>
          </p:cNvPr>
          <p:cNvSpPr/>
          <p:nvPr/>
        </p:nvSpPr>
        <p:spPr>
          <a:xfrm>
            <a:off x="914709" y="14381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CA2B924B-556A-46A1-914A-66438A914334}"/>
              </a:ext>
            </a:extLst>
          </p:cNvPr>
          <p:cNvSpPr txBox="1"/>
          <p:nvPr/>
        </p:nvSpPr>
        <p:spPr>
          <a:xfrm>
            <a:off x="914709" y="15602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7574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é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é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1617785" y="5411889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brave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436E6066-C7B5-46FD-B887-FA1D58A18FC5}"/>
              </a:ext>
            </a:extLst>
          </p:cNvPr>
          <p:cNvSpPr txBox="1"/>
          <p:nvPr/>
        </p:nvSpPr>
        <p:spPr>
          <a:xfrm>
            <a:off x="560439" y="4406281"/>
            <a:ext cx="5441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courag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5C517E34-09FE-45A5-B515-365069D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98" y="5419054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20C88818-7FA1-4933-8FF9-D1C7C4FBE13B}"/>
              </a:ext>
            </a:extLst>
          </p:cNvPr>
          <p:cNvSpPr/>
          <p:nvPr/>
        </p:nvSpPr>
        <p:spPr>
          <a:xfrm>
            <a:off x="7019378" y="5419054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happy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Google Shape;110;p3">
            <a:extLst>
              <a:ext uri="{FF2B5EF4-FFF2-40B4-BE49-F238E27FC236}">
                <a16:creationId xmlns:a16="http://schemas.microsoft.com/office/drawing/2014/main" id="{3A7285A4-4A02-4CEA-89C2-C2213BE833C8}"/>
              </a:ext>
            </a:extLst>
          </p:cNvPr>
          <p:cNvSpPr txBox="1"/>
          <p:nvPr/>
        </p:nvSpPr>
        <p:spPr>
          <a:xfrm>
            <a:off x="7044421" y="4404385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7C4DAAB-1BA0-45F1-9E4F-1A684287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31" y="5419054"/>
            <a:ext cx="536673" cy="7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vector graphics, gear&#10;&#10;Description automatically generated">
            <a:extLst>
              <a:ext uri="{FF2B5EF4-FFF2-40B4-BE49-F238E27FC236}">
                <a16:creationId xmlns:a16="http://schemas.microsoft.com/office/drawing/2014/main" id="{DABFCFAF-70C1-45E4-A966-617F7426A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412" y="1426683"/>
            <a:ext cx="3292786" cy="3151408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B13C7372-3104-4824-BA0E-EC12D707E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290" y="1782746"/>
            <a:ext cx="3905614" cy="2530678"/>
          </a:xfrm>
          <a:prstGeom prst="rect">
            <a:avLst/>
          </a:prstGeom>
        </p:spPr>
      </p:pic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FAD71FB0-A332-4AF1-B8A9-C1C0FE58D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9" y="28845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DE820568-EA42-41C7-99F9-2B6B5B23556B}"/>
              </a:ext>
            </a:extLst>
          </p:cNvPr>
          <p:cNvSpPr/>
          <p:nvPr/>
        </p:nvSpPr>
        <p:spPr>
          <a:xfrm>
            <a:off x="914709" y="143811"/>
            <a:ext cx="3167855" cy="547644"/>
          </a:xfrm>
          <a:prstGeom prst="wedgeRoundRectCallout">
            <a:avLst>
              <a:gd name="adj1" fmla="val -58668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hlinkClick r:id="" action="ppaction://noaction">
              <a:snd r:embed="rId12" name="T3_W8_7.1.wav"/>
            </a:hlinkClick>
            <a:extLst>
              <a:ext uri="{FF2B5EF4-FFF2-40B4-BE49-F238E27FC236}">
                <a16:creationId xmlns:a16="http://schemas.microsoft.com/office/drawing/2014/main" id="{0B683C9B-6A16-47D2-A73A-F2D99D79C449}"/>
              </a:ext>
            </a:extLst>
          </p:cNvPr>
          <p:cNvSpPr txBox="1"/>
          <p:nvPr/>
        </p:nvSpPr>
        <p:spPr>
          <a:xfrm>
            <a:off x="914709" y="156023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4805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ag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ag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ur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1E15B8D9-0DB6-497B-B531-9AF5B7E7580E}"/>
              </a:ext>
            </a:extLst>
          </p:cNvPr>
          <p:cNvSpPr/>
          <p:nvPr/>
        </p:nvSpPr>
        <p:spPr>
          <a:xfrm>
            <a:off x="4418657" y="3656831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brave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0" name="Picture 19" descr="A picture containing text, vector graphics, gear&#10;&#10;Description automatically generated">
            <a:extLst>
              <a:ext uri="{FF2B5EF4-FFF2-40B4-BE49-F238E27FC236}">
                <a16:creationId xmlns:a16="http://schemas.microsoft.com/office/drawing/2014/main" id="{8B027061-B4CC-4987-82BC-B143C60CE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562" y="718760"/>
            <a:ext cx="3292786" cy="3151408"/>
          </a:xfrm>
          <a:prstGeom prst="rect">
            <a:avLst/>
          </a:prstGeom>
        </p:spPr>
      </p:pic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EC9B64BC-E4A0-4D68-8260-25B649368772}"/>
              </a:ext>
            </a:extLst>
          </p:cNvPr>
          <p:cNvSpPr txBox="1"/>
          <p:nvPr/>
        </p:nvSpPr>
        <p:spPr>
          <a:xfrm>
            <a:off x="431329" y="4404385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0;p3">
            <a:extLst>
              <a:ext uri="{FF2B5EF4-FFF2-40B4-BE49-F238E27FC236}">
                <a16:creationId xmlns:a16="http://schemas.microsoft.com/office/drawing/2014/main" id="{5058C792-3032-49FB-A7E0-E8409F1D7FD8}"/>
              </a:ext>
            </a:extLst>
          </p:cNvPr>
          <p:cNvSpPr txBox="1"/>
          <p:nvPr/>
        </p:nvSpPr>
        <p:spPr>
          <a:xfrm>
            <a:off x="6750408" y="4436227"/>
            <a:ext cx="5441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courag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44;p34">
            <a:extLst>
              <a:ext uri="{FF2B5EF4-FFF2-40B4-BE49-F238E27FC236}">
                <a16:creationId xmlns:a16="http://schemas.microsoft.com/office/drawing/2014/main" id="{FCCA53C4-8A13-463A-B1A9-9DF94F0414B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096000" y="4728167"/>
            <a:ext cx="840917" cy="833648"/>
          </a:xfrm>
          <a:prstGeom prst="rect">
            <a:avLst/>
          </a:prstGeom>
          <a:ln>
            <a:noFill/>
          </a:ln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98202EFD-4189-46AF-82B0-C47E9326C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66" y="-119624"/>
            <a:ext cx="1198282" cy="1198282"/>
          </a:xfrm>
          <a:prstGeom prst="rect">
            <a:avLst/>
          </a:prstGeom>
        </p:spPr>
      </p:pic>
      <p:sp>
        <p:nvSpPr>
          <p:cNvPr id="15" name="Speech Bubble: Rectangle with Corners Rounded 14">
            <a:hlinkClick r:id="" action="ppaction://noaction">
              <a:snd r:embed="rId10" name="Add_JW7_8.1.wav"/>
            </a:hlinkClick>
            <a:extLst>
              <a:ext uri="{FF2B5EF4-FFF2-40B4-BE49-F238E27FC236}">
                <a16:creationId xmlns:a16="http://schemas.microsoft.com/office/drawing/2014/main" id="{A6189F8B-15C2-4F81-BDA2-701787557E3A}"/>
              </a:ext>
            </a:extLst>
          </p:cNvPr>
          <p:cNvSpPr/>
          <p:nvPr/>
        </p:nvSpPr>
        <p:spPr>
          <a:xfrm>
            <a:off x="1265890" y="126161"/>
            <a:ext cx="2404395" cy="547644"/>
          </a:xfrm>
          <a:prstGeom prst="wedgeRoundRectCallout">
            <a:avLst>
              <a:gd name="adj1" fmla="val -66424"/>
              <a:gd name="adj2" fmla="val 1124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6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urag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1E15B8D9-0DB6-497B-B531-9AF5B7E7580E}"/>
              </a:ext>
            </a:extLst>
          </p:cNvPr>
          <p:cNvSpPr/>
          <p:nvPr/>
        </p:nvSpPr>
        <p:spPr>
          <a:xfrm>
            <a:off x="4418657" y="3656831"/>
            <a:ext cx="2778395" cy="1028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serious (m)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Google Shape;110;p3">
            <a:extLst>
              <a:ext uri="{FF2B5EF4-FFF2-40B4-BE49-F238E27FC236}">
                <a16:creationId xmlns:a16="http://schemas.microsoft.com/office/drawing/2014/main" id="{EC9B64BC-E4A0-4D68-8260-25B649368772}"/>
              </a:ext>
            </a:extLst>
          </p:cNvPr>
          <p:cNvSpPr txBox="1"/>
          <p:nvPr/>
        </p:nvSpPr>
        <p:spPr>
          <a:xfrm>
            <a:off x="7485198" y="4426093"/>
            <a:ext cx="5127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0;p3">
            <a:extLst>
              <a:ext uri="{FF2B5EF4-FFF2-40B4-BE49-F238E27FC236}">
                <a16:creationId xmlns:a16="http://schemas.microsoft.com/office/drawing/2014/main" id="{5058C792-3032-49FB-A7E0-E8409F1D7FD8}"/>
              </a:ext>
            </a:extLst>
          </p:cNvPr>
          <p:cNvSpPr txBox="1"/>
          <p:nvPr/>
        </p:nvSpPr>
        <p:spPr>
          <a:xfrm>
            <a:off x="366262" y="4456359"/>
            <a:ext cx="54415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72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44;p34">
            <a:extLst>
              <a:ext uri="{FF2B5EF4-FFF2-40B4-BE49-F238E27FC236}">
                <a16:creationId xmlns:a16="http://schemas.microsoft.com/office/drawing/2014/main" id="{FCCA53C4-8A13-463A-B1A9-9DF94F0414B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42336" y="4685309"/>
            <a:ext cx="840917" cy="833648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94BF67-808A-420F-9748-99219791D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718" y="965039"/>
            <a:ext cx="2924272" cy="2786635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4346D0B3-2384-448D-AE4A-513210A79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66" y="-119624"/>
            <a:ext cx="1198282" cy="1198282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0" name="Add_JW7_8.1.wav"/>
            </a:hlinkClick>
            <a:extLst>
              <a:ext uri="{FF2B5EF4-FFF2-40B4-BE49-F238E27FC236}">
                <a16:creationId xmlns:a16="http://schemas.microsoft.com/office/drawing/2014/main" id="{63BD1524-1227-468F-AC56-A9EC832D71AB}"/>
              </a:ext>
            </a:extLst>
          </p:cNvPr>
          <p:cNvSpPr/>
          <p:nvPr/>
        </p:nvSpPr>
        <p:spPr>
          <a:xfrm>
            <a:off x="1265890" y="126161"/>
            <a:ext cx="2404395" cy="547644"/>
          </a:xfrm>
          <a:prstGeom prst="wedgeRoundRectCallout">
            <a:avLst>
              <a:gd name="adj1" fmla="val -66424"/>
              <a:gd name="adj2" fmla="val 1124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3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é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12228</TotalTime>
  <Words>2527</Words>
  <Application>Microsoft Office PowerPoint</Application>
  <PresentationFormat>Widescreen</PresentationFormat>
  <Paragraphs>400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Modern Love</vt:lpstr>
      <vt:lpstr>Arial</vt:lpstr>
      <vt:lpstr>Times New Roman</vt:lpstr>
      <vt:lpstr>Century Gothic</vt:lpstr>
      <vt:lpstr>Eras Demi ITC</vt:lpstr>
      <vt:lpstr>Wingdings</vt:lpstr>
      <vt:lpstr>Symbol</vt:lpstr>
      <vt:lpstr>Calibri</vt:lpstr>
      <vt:lpstr>Office Theme</vt:lpstr>
      <vt:lpstr>1_Office Theme</vt:lpstr>
      <vt:lpstr>2_Office Theme</vt:lpstr>
      <vt:lpstr>Describing me and others</vt:lpstr>
      <vt:lpstr>closed [eu]</vt:lpstr>
      <vt:lpstr>open [eu]</vt:lpstr>
      <vt:lpstr>open [eu]</vt:lpstr>
      <vt:lpstr> [SFC] Silent final consonant</vt:lpstr>
      <vt:lpstr>vocabulaire</vt:lpstr>
      <vt:lpstr>vocabulaire</vt:lpstr>
      <vt:lpstr>vocabulaire</vt:lpstr>
      <vt:lpstr>vocabulaire</vt:lpstr>
      <vt:lpstr>vocabulaire</vt:lpstr>
      <vt:lpstr>vocabulaire</vt:lpstr>
      <vt:lpstr>Using adjectives</vt:lpstr>
      <vt:lpstr>vocabulaire</vt:lpstr>
      <vt:lpstr>vocabulaire</vt:lpstr>
      <vt:lpstr>vocabulaire</vt:lpstr>
      <vt:lpstr>vocabulaire</vt:lpstr>
      <vt:lpstr>écouter</vt:lpstr>
      <vt:lpstr>écrire</vt:lpstr>
      <vt:lpstr>écrire</vt:lpstr>
      <vt:lpstr>écrire</vt:lpstr>
      <vt:lpstr>écrire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Marie-Odile Guillou</dc:creator>
  <cp:lastModifiedBy>Rachel Hawkes</cp:lastModifiedBy>
  <cp:revision>172</cp:revision>
  <cp:lastPrinted>2021-04-22T10:33:41Z</cp:lastPrinted>
  <dcterms:created xsi:type="dcterms:W3CDTF">2021-07-13T11:51:54Z</dcterms:created>
  <dcterms:modified xsi:type="dcterms:W3CDTF">2023-09-26T16:05:39Z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