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4" r:id="rId2"/>
    <p:sldMasterId id="2147483687" r:id="rId3"/>
  </p:sldMasterIdLst>
  <p:notesMasterIdLst>
    <p:notesMasterId r:id="rId27"/>
  </p:notesMasterIdLst>
  <p:sldIdLst>
    <p:sldId id="256" r:id="rId4"/>
    <p:sldId id="391" r:id="rId5"/>
    <p:sldId id="392" r:id="rId6"/>
    <p:sldId id="393" r:id="rId7"/>
    <p:sldId id="394" r:id="rId8"/>
    <p:sldId id="374" r:id="rId9"/>
    <p:sldId id="375" r:id="rId10"/>
    <p:sldId id="376" r:id="rId11"/>
    <p:sldId id="377" r:id="rId12"/>
    <p:sldId id="378" r:id="rId13"/>
    <p:sldId id="379" r:id="rId14"/>
    <p:sldId id="358" r:id="rId15"/>
    <p:sldId id="373" r:id="rId16"/>
    <p:sldId id="380" r:id="rId17"/>
    <p:sldId id="381" r:id="rId18"/>
    <p:sldId id="382" r:id="rId19"/>
    <p:sldId id="390" r:id="rId20"/>
    <p:sldId id="385" r:id="rId21"/>
    <p:sldId id="386" r:id="rId22"/>
    <p:sldId id="387" r:id="rId23"/>
    <p:sldId id="388" r:id="rId24"/>
    <p:sldId id="389" r:id="rId25"/>
    <p:sldId id="384" r:id="rId26"/>
  </p:sldIdLst>
  <p:sldSz cx="12192000" cy="6858000"/>
  <p:notesSz cx="6797675" cy="9926638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Eras Demi ITC" panose="020B0805030504020804" pitchFamily="34" charset="0"/>
      <p:regular r:id="rId36"/>
    </p:embeddedFont>
    <p:embeddedFont>
      <p:font typeface="Modern Love" panose="04090805081005020601" pitchFamily="82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gfAoGAkQLPovnmz22uWfrGTLQuH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Vazquez-Valero" initials="PV" lastIdx="1" clrIdx="0">
    <p:extLst>
      <p:ext uri="{19B8F6BF-5375-455C-9EA6-DF929625EA0E}">
        <p15:presenceInfo xmlns:p15="http://schemas.microsoft.com/office/powerpoint/2012/main" userId="S::PVazquez-Valero@combertonvc.org::3a0e46d7-2099-40af-a155-aa45b68bfff3" providerId="AD"/>
      </p:ext>
    </p:extLst>
  </p:cmAuthor>
  <p:cmAuthor id="2" name="Marie-Odile Guillou" initials="MOG" lastIdx="1" clrIdx="1">
    <p:extLst>
      <p:ext uri="{19B8F6BF-5375-455C-9EA6-DF929625EA0E}">
        <p15:presenceInfo xmlns:p15="http://schemas.microsoft.com/office/powerpoint/2012/main" userId="d8fb4f9aa2ddc9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F5F828-6C90-4657-BD3A-750F5844F318}">
  <a:tblStyle styleId="{7FF5F828-6C90-4657-BD3A-750F5844F31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59224" autoAdjust="0"/>
  </p:normalViewPr>
  <p:slideViewPr>
    <p:cSldViewPr snapToGrid="0" showGuides="1">
      <p:cViewPr varScale="1">
        <p:scale>
          <a:sx n="47" d="100"/>
          <a:sy n="47" d="100"/>
        </p:scale>
        <p:origin x="1987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available under a Creative Commons license, no attribution required.</a:t>
            </a:r>
            <a:endParaRPr lang="en-GB" sz="1200" b="0" strike="noStrike" spc="-1" dirty="0">
              <a:latin typeface="Arial"/>
            </a:endParaRPr>
          </a:p>
          <a:p>
            <a:pPr marL="219710" indent="-219710">
              <a:spcAft>
                <a:spcPts val="0"/>
              </a:spcAft>
            </a:pPr>
            <a:endParaRPr lang="en-GB" sz="1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19710" indent="-219710"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AUDIO version of the lesson material includes additional audio for the new language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indent="-219710"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presented (phonics, vocabulary) and audio for the instructions on the slide.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indent="-219710"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addition, it includes VIDEO clips of the phonics and the phonics’ source words.  Pupils can be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indent="-219710"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encouraged to look at the shape of the mouth/lips on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slides where these appear, and try to copy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indent="-219710"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it/them.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Phonics: </a:t>
            </a:r>
            <a:r>
              <a:rPr lang="en-GB" sz="1200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closed and open </a:t>
            </a:r>
            <a:r>
              <a:rPr lang="en-GB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12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], </a:t>
            </a:r>
            <a:r>
              <a:rPr lang="en-GB" sz="1200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review of </a:t>
            </a:r>
            <a:r>
              <a:rPr lang="en-GB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SFC </a:t>
            </a:r>
            <a:r>
              <a:rPr lang="en-GB" sz="1200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–t, -s, -d, -x and introduction to </a:t>
            </a:r>
            <a:r>
              <a:rPr lang="en-GB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-GB" sz="1200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-a-</a:t>
            </a:r>
            <a:r>
              <a:rPr lang="en-GB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-GB" sz="1200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-e-</a:t>
            </a:r>
            <a:r>
              <a:rPr lang="en-GB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F-</a:t>
            </a:r>
            <a:r>
              <a:rPr lang="en-GB" sz="1200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u-</a:t>
            </a:r>
            <a:r>
              <a:rPr lang="en-GB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-GB" sz="1200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consonants that are pronounced.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Frequency of new words: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  <a:r>
              <a:rPr lang="en-GB" sz="1200" b="1" i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peur</a:t>
            </a:r>
            <a:r>
              <a:rPr lang="en-GB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</a:t>
            </a:r>
            <a:r>
              <a:rPr lang="en-GB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[755]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jeune 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[152]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neuf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[787]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acteur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[1552]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seul 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[102]</a:t>
            </a:r>
          </a:p>
          <a:p>
            <a:pPr marL="216000" indent="-216000">
              <a:lnSpc>
                <a:spcPct val="100000"/>
              </a:lnSpc>
            </a:pPr>
            <a:r>
              <a:rPr lang="it-IT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fr-FR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sérieux </a:t>
            </a:r>
            <a:r>
              <a:rPr lang="fr-FR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[412] </a:t>
            </a:r>
            <a:r>
              <a:rPr lang="fr-FR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heureux </a:t>
            </a:r>
            <a:r>
              <a:rPr lang="fr-FR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[764] </a:t>
            </a:r>
            <a:r>
              <a:rPr lang="fr-FR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curieux </a:t>
            </a:r>
            <a:r>
              <a:rPr lang="fr-FR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[2424] </a:t>
            </a:r>
            <a:r>
              <a:rPr lang="fr-FR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courageux </a:t>
            </a:r>
            <a:r>
              <a:rPr lang="fr-FR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[2198] </a:t>
            </a:r>
            <a:r>
              <a:rPr lang="fr-FR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semaine </a:t>
            </a:r>
            <a:r>
              <a:rPr lang="fr-FR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[245] and </a:t>
            </a:r>
            <a:r>
              <a:rPr lang="fr-FR" sz="1200" b="0" i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revisit</a:t>
            </a:r>
            <a:r>
              <a:rPr lang="fr-FR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</a:t>
            </a:r>
            <a:r>
              <a:rPr lang="fr-FR" sz="1200" b="0" i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days</a:t>
            </a:r>
            <a:r>
              <a:rPr lang="fr-FR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of the </a:t>
            </a:r>
            <a:r>
              <a:rPr lang="fr-FR" sz="1200" b="0" i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week</a:t>
            </a:r>
            <a:endParaRPr lang="fr-FR" sz="1200" b="0" i="1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100" b="0" i="0" u="none" strike="noStrike" cap="none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Londsale</a:t>
            </a:r>
            <a:r>
              <a:rPr lang="en-GB" sz="1100" b="0" i="0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D., &amp; Le Bras, Y.  (2009). </a:t>
            </a:r>
            <a:r>
              <a:rPr lang="en-GB" sz="1100" b="0" i="1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 Frequency Dictionary of French: Core vocabulary for learners </a:t>
            </a:r>
            <a:r>
              <a:rPr lang="en-GB" sz="1100" b="0" i="0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London: Routledge.</a:t>
            </a:r>
          </a:p>
          <a:p>
            <a:pPr marL="216000" indent="-216000">
              <a:lnSpc>
                <a:spcPct val="100000"/>
              </a:lnSpc>
            </a:pPr>
            <a:endParaRPr lang="en-GB" sz="11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1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</a:t>
            </a:r>
          </a:p>
          <a:p>
            <a:pPr marL="216000" indent="-216000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 the SOW and in the resources that first introduced and formally re-visited those words. </a:t>
            </a:r>
            <a:endParaRPr lang="en-GB" sz="11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possible.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4213-264C-415B-8B29-4DFEF3354BDA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[3/4]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6668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[4/4]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6789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3 minutes </a:t>
            </a:r>
            <a:endParaRPr lang="en-GB" sz="12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1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Read the grammar explanation about adjective agreement. </a:t>
            </a:r>
            <a:endParaRPr lang="en-GB" sz="1200" b="0" strike="noStrike" spc="-1" dirty="0">
              <a:latin typeface="Arial"/>
            </a:endParaRPr>
          </a:p>
          <a:p>
            <a:pPr marL="228600" indent="-2271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Elicit English translation for the French examples provided. </a:t>
            </a:r>
            <a:endParaRPr lang="en-GB" sz="1200" b="0" strike="noStrike" spc="-1" dirty="0">
              <a:latin typeface="Arial"/>
            </a:endParaRPr>
          </a:p>
          <a:p>
            <a:pPr marL="228600" indent="-2271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Draw pupils’ attention to the SFC ‘s’ and to the change you hear when an ‘e’ is added to the feminine form.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312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879032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 (four slides)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present and practise new vocabulary for this week in masculine and feminine forms.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the word. Say the word.  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for the English meaning. Say the French word again. Pupils repeat.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the picture.  Say the word again, together with pupils this time. 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for the reminder of the pronounced –s for the feminine form.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Continue with the next four slides.</a:t>
            </a: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4281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[2/4]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0699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[3/4]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4304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[4/4]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270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recognition of masculine –</a:t>
            </a:r>
            <a:r>
              <a:rPr lang="en-GB" b="0" dirty="0" err="1"/>
              <a:t>eux</a:t>
            </a:r>
            <a:r>
              <a:rPr lang="en-GB" b="0" dirty="0"/>
              <a:t> and feminine –</a:t>
            </a:r>
            <a:r>
              <a:rPr lang="en-GB" b="0" dirty="0" err="1"/>
              <a:t>euse</a:t>
            </a:r>
            <a:r>
              <a:rPr lang="en-GB" b="0" dirty="0"/>
              <a:t> adjective endings in known words and practise their written production.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Ensure pupils understand the task.  They will hear the phrase without the pronoun. They will be able to write the whole phrase by paying attention to the adjective ending.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on each audio symbol to listen to the sentence.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Pupils write 1-6 and the full phrase.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reveal the full sentences.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Pupils then write what they know about the two members of the family in English.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reveal answers.</a:t>
            </a: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Transcript </a:t>
            </a:r>
            <a:br>
              <a:rPr lang="en-GB" dirty="0"/>
            </a:b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[il] est curieux.</a:t>
            </a:r>
            <a:b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[elle] est courageuse.</a:t>
            </a:r>
            <a:b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[elle] est indépendante.</a:t>
            </a:r>
            <a:b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[il] est sérieux. </a:t>
            </a:r>
            <a:b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[elle] est heureuse.</a:t>
            </a:r>
            <a:b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[il] est différent.</a:t>
            </a:r>
            <a:br>
              <a:rPr lang="de-DE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br>
              <a:rPr lang="en-GB" dirty="0"/>
            </a:b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7 minutes (</a:t>
            </a:r>
            <a:r>
              <a:rPr lang="en-GB" b="0" dirty="0"/>
              <a:t>five slides</a:t>
            </a:r>
            <a:r>
              <a:rPr lang="en-GB" b="1" dirty="0"/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previously taught language; to practise written comprehension of known language in a longer context.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Ensure pupils understand the task.  They need to write the French words for the English.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reveal the answers.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Continue through the next three slides.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Frequency of cognates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:</a:t>
            </a:r>
            <a:br>
              <a:rPr lang="en-GB" sz="1200" b="0" i="0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en-GB" sz="1200" b="0" i="0" u="none" strike="noStrike" cap="none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anxieux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[&gt;5000]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b="0" i="0" u="none" strike="noStrike" cap="none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Londsale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D., &amp; Le Bras, Y.  (2009). </a:t>
            </a:r>
            <a:r>
              <a:rPr lang="en-GB" sz="1200" b="0" i="1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 Frequency Dictionary of French: Core vocabulary for learners 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London: Routledge.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2090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870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 little audio still to embed here.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2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closed [</a:t>
            </a:r>
            <a:r>
              <a:rPr lang="en-GB" b="1" dirty="0" err="1"/>
              <a:t>eu</a:t>
            </a:r>
            <a:r>
              <a:rPr lang="en-GB" b="0" dirty="0"/>
              <a:t>] and introduce open [</a:t>
            </a:r>
            <a:r>
              <a:rPr lang="en-GB" b="1" dirty="0" err="1"/>
              <a:t>eu</a:t>
            </a:r>
            <a:r>
              <a:rPr lang="en-GB" b="0" dirty="0"/>
              <a:t>].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closed [</a:t>
            </a:r>
            <a:r>
              <a:rPr lang="en-GB" b="1" dirty="0" err="1"/>
              <a:t>eu</a:t>
            </a:r>
            <a:r>
              <a:rPr lang="en-GB" dirty="0"/>
              <a:t>]. Repeat the SSC [</a:t>
            </a:r>
            <a:r>
              <a:rPr lang="en-GB" b="1" dirty="0" err="1"/>
              <a:t>eu</a:t>
            </a:r>
            <a:r>
              <a:rPr lang="en-GB" dirty="0"/>
              <a:t>] with the class.</a:t>
            </a:r>
            <a:endParaRPr lang="en-GB" b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phrase </a:t>
            </a:r>
            <a:r>
              <a:rPr lang="en-GB" b="1" dirty="0"/>
              <a:t>‘un </a:t>
            </a:r>
            <a:r>
              <a:rPr lang="en-GB" b="1" dirty="0" err="1"/>
              <a:t>peu</a:t>
            </a:r>
            <a:r>
              <a:rPr lang="en-GB" b="1" dirty="0"/>
              <a:t>’</a:t>
            </a:r>
            <a:r>
              <a:rPr lang="en-GB" dirty="0"/>
              <a:t>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English translation and picture.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Pupils to practise saying the phrase several times.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callout about closed vowel tongue position.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open [</a:t>
            </a:r>
            <a:r>
              <a:rPr lang="en-GB" b="1" dirty="0" err="1"/>
              <a:t>eu</a:t>
            </a:r>
            <a:r>
              <a:rPr lang="en-GB" dirty="0"/>
              <a:t>].  Repeat the SSC with the class.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word ‘</a:t>
            </a:r>
            <a:r>
              <a:rPr lang="en-GB" b="1" dirty="0" err="1"/>
              <a:t>peur</a:t>
            </a:r>
            <a:r>
              <a:rPr lang="en-GB" dirty="0"/>
              <a:t>’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English translation and picture, and the callout hint about ‘hurt’.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Say this SSC several times with the class.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call out about open SSC [</a:t>
            </a:r>
            <a:r>
              <a:rPr lang="en-GB" b="1" dirty="0" err="1"/>
              <a:t>eu</a:t>
            </a:r>
            <a:r>
              <a:rPr lang="en-GB" dirty="0"/>
              <a:t>].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Practise alternating between </a:t>
            </a:r>
            <a:r>
              <a:rPr lang="en-GB" b="0" dirty="0"/>
              <a:t>‘</a:t>
            </a:r>
            <a:r>
              <a:rPr lang="en-GB" b="1" dirty="0" err="1"/>
              <a:t>peu</a:t>
            </a:r>
            <a:r>
              <a:rPr lang="en-GB" dirty="0"/>
              <a:t>’ and ‘</a:t>
            </a:r>
            <a:r>
              <a:rPr lang="en-GB" b="1" dirty="0" err="1"/>
              <a:t>peur</a:t>
            </a:r>
            <a:r>
              <a:rPr lang="en-GB" dirty="0"/>
              <a:t>’ several times.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7424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Frequency of cognates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:</a:t>
            </a:r>
            <a:br>
              <a:rPr lang="en-GB" sz="1200" b="0" i="0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en-GB" sz="1200" b="0" i="0" u="none" strike="noStrike" cap="none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nerveux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[3735] 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calme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[1731]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b="0" i="0" u="none" strike="noStrike" cap="none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Londsale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D., &amp; Le Bras, Y.  (2009). </a:t>
            </a:r>
            <a:r>
              <a:rPr lang="en-GB" sz="1200" b="0" i="1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 Frequency Dictionary of French: Core vocabulary for learners 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London: Routledge.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583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177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In pairs pupils practise reading a line aloud for their partner, who translates into English.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They swap roles each line.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Teacher clicks to reveal the English translation each time.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98444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1" dirty="0"/>
              <a:t>A little audio still to embed here.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 (two slides)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open SSC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eu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]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 words where 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eu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] is followed by –l, -f, -r, -n(e).</a:t>
            </a: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Elicit the pronunciation of the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individual SSC 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eu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].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on the first picture and word and elicit the pronunciation from pupils. 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Note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: </a:t>
            </a:r>
            <a:r>
              <a:rPr lang="en-GB" sz="1200" b="1" i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jeune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</a:t>
            </a:r>
            <a:r>
              <a:rPr lang="en-GB" sz="1200" b="1" i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seul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are already known.</a:t>
            </a:r>
            <a:endParaRPr lang="en-GB" sz="1200" b="0" strike="noStrike" spc="-1" dirty="0">
              <a:solidFill>
                <a:srgbClr val="000000"/>
              </a:solidFill>
              <a:latin typeface="Arial"/>
              <a:ea typeface="Calibri"/>
            </a:endParaRPr>
          </a:p>
          <a:p>
            <a:pPr marL="229320" indent="-228600">
              <a:lnSpc>
                <a:spcPct val="100000"/>
              </a:lnSpc>
              <a:buClr>
                <a:srgbClr val="000000"/>
              </a:buClr>
              <a:buFont typeface="Calibri"/>
              <a:buAutoNum type="arabicPeriod" startAt="3"/>
            </a:pP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Move to next slide.</a:t>
            </a: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endParaRPr lang="en-GB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2427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1" dirty="0"/>
              <a:t>A little audio still to embed here.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 (two slides)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open SSC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eu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]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 words where 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eu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] is followed by –l, -f, -r, -n(e).</a:t>
            </a: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9320" indent="-228600">
              <a:lnSpc>
                <a:spcPct val="100000"/>
              </a:lnSpc>
              <a:buClr>
                <a:srgbClr val="000000"/>
              </a:buClr>
              <a:buFont typeface="Calibri"/>
              <a:buAutoNum type="arabicPeriod" startAt="3"/>
            </a:pP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Click to present </a:t>
            </a:r>
            <a:r>
              <a:rPr lang="en-GB" sz="1200" b="1" i="1" strike="noStrike" spc="-1" dirty="0" err="1">
                <a:solidFill>
                  <a:srgbClr val="000000"/>
                </a:solidFill>
                <a:latin typeface="Arial"/>
              </a:rPr>
              <a:t>neuf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 and </a:t>
            </a:r>
            <a:r>
              <a:rPr lang="en-GB" sz="1200" b="1" i="1" strike="noStrike" spc="-1" dirty="0" err="1">
                <a:solidFill>
                  <a:srgbClr val="000000"/>
                </a:solidFill>
                <a:latin typeface="Arial"/>
              </a:rPr>
              <a:t>acteur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 and practise these with pupils, e.g. by prompting with the English and eliciting choral responses.</a:t>
            </a:r>
          </a:p>
          <a:p>
            <a:pPr marL="229320" indent="-228600">
              <a:lnSpc>
                <a:spcPct val="100000"/>
              </a:lnSpc>
              <a:buClr>
                <a:srgbClr val="000000"/>
              </a:buClr>
              <a:buFont typeface="Calibri"/>
              <a:buAutoNum type="arabicPeriod" startAt="3"/>
            </a:pP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Finally, click to bring up the callout. This provides a link to the vocabulary for this week, which are adjectives ending in –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Arial"/>
              </a:rPr>
              <a:t>eux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, with closed 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Arial"/>
              </a:rPr>
              <a:t>eu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].</a:t>
            </a: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endParaRPr lang="en-GB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1 minute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recap [SFC] with –t, -s, -d, -x and introduce awareness of consonants –c, -r, -f, and –l, which are often pronounced.</a:t>
            </a: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Click through the animations to present the information.</a:t>
            </a:r>
            <a:br>
              <a:rPr lang="en-GB" sz="1200" b="0" strike="noStrike" spc="-1" dirty="0">
                <a:solidFill>
                  <a:srgbClr val="000000"/>
                </a:solidFill>
                <a:latin typeface="Arial"/>
              </a:rPr>
            </a:br>
            <a:endParaRPr lang="en-GB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r>
              <a:rPr lang="en-GB" sz="1200" b="1" strike="noStrike" spc="-1" dirty="0">
                <a:solidFill>
                  <a:srgbClr val="000000"/>
                </a:solidFill>
                <a:latin typeface="Arial"/>
              </a:rPr>
              <a:t>parc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 [1240]</a:t>
            </a:r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lang="en-GB" sz="1200" b="0" i="0" u="none" strike="noStrike" cap="none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Londsale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D., &amp; Le Bras, Y.  (2009). </a:t>
            </a:r>
            <a:r>
              <a:rPr lang="en-GB" sz="1200" b="0" i="1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 Frequency Dictionary of French: Core vocabulary for learners 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London: Routledge.</a:t>
            </a: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endParaRPr lang="en-GB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35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 (two slides)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present and practise new vocabulary for this week.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the word. Say the word.  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for the English meaning. Say the French word again. Pupils repeat.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the picture.  Say the word again, together with pupils this time. 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for the reminder of the pronounced –s for the feminine form.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Continue with the next four slides.</a:t>
            </a: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971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4 minutes (five slides)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present and practise new vocabulary for this week.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the word. Say the word.  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for the English meaning. Say the French word again. Pupils repeat.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the picture.  Say the word again, together with pupils this time. 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for the reminder of the pronounced –s for the feminine form.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Continue with the next four slides.</a:t>
            </a: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318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 (four slides)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written comprehension and pronunciation of this week’s new vocabulary.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the English word and picture prompt. 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two options.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Pupils say the correct word.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reveal answer tick. 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Continue with next slides.</a:t>
            </a: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6885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[2/4]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5243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462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3089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4116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9904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6138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0568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6310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4362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8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853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012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8888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2690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3200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2506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754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2800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5861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510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2049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741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9651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116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63116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62731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gif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gif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gif"/><Relationship Id="rId5" Type="http://schemas.openxmlformats.org/officeDocument/2006/relationships/image" Target="../media/image33.gi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gif"/><Relationship Id="rId5" Type="http://schemas.openxmlformats.org/officeDocument/2006/relationships/image" Target="../media/image16.png"/><Relationship Id="rId4" Type="http://schemas.openxmlformats.org/officeDocument/2006/relationships/image" Target="../media/image24.png"/><Relationship Id="rId9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gif"/><Relationship Id="rId5" Type="http://schemas.openxmlformats.org/officeDocument/2006/relationships/image" Target="../media/image16.png"/><Relationship Id="rId4" Type="http://schemas.openxmlformats.org/officeDocument/2006/relationships/image" Target="../media/image24.png"/><Relationship Id="rId9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gif"/><Relationship Id="rId5" Type="http://schemas.openxmlformats.org/officeDocument/2006/relationships/image" Target="../media/image16.png"/><Relationship Id="rId4" Type="http://schemas.openxmlformats.org/officeDocument/2006/relationships/image" Target="../media/image24.png"/><Relationship Id="rId9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gif"/><Relationship Id="rId5" Type="http://schemas.openxmlformats.org/officeDocument/2006/relationships/image" Target="../media/image16.png"/><Relationship Id="rId4" Type="http://schemas.openxmlformats.org/officeDocument/2006/relationships/image" Target="../media/image24.png"/><Relationship Id="rId9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13" Type="http://schemas.openxmlformats.org/officeDocument/2006/relationships/image" Target="../media/image40.gif"/><Relationship Id="rId3" Type="http://schemas.openxmlformats.org/officeDocument/2006/relationships/image" Target="../media/image4.png"/><Relationship Id="rId7" Type="http://schemas.openxmlformats.org/officeDocument/2006/relationships/audio" Target="../media/audio13.wav"/><Relationship Id="rId12" Type="http://schemas.openxmlformats.org/officeDocument/2006/relationships/image" Target="../media/image3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6" Type="http://schemas.openxmlformats.org/officeDocument/2006/relationships/audio" Target="../media/audio12.wav"/><Relationship Id="rId11" Type="http://schemas.openxmlformats.org/officeDocument/2006/relationships/image" Target="../media/image38.gif"/><Relationship Id="rId5" Type="http://schemas.openxmlformats.org/officeDocument/2006/relationships/audio" Target="../media/audio11.wav"/><Relationship Id="rId10" Type="http://schemas.openxmlformats.org/officeDocument/2006/relationships/audio" Target="../media/audio16.wav"/><Relationship Id="rId4" Type="http://schemas.openxmlformats.org/officeDocument/2006/relationships/image" Target="../media/image37.png"/><Relationship Id="rId9" Type="http://schemas.openxmlformats.org/officeDocument/2006/relationships/audio" Target="../media/audio15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2.gif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2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2.gif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2.gif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2.gif"/><Relationship Id="rId5" Type="http://schemas.openxmlformats.org/officeDocument/2006/relationships/image" Target="../media/image23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3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audio" Target="../media/audio5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audio" Target="../media/audio6.wav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8.png"/><Relationship Id="rId18" Type="http://schemas.openxmlformats.org/officeDocument/2006/relationships/image" Target="../media/image10.png"/><Relationship Id="rId3" Type="http://schemas.openxmlformats.org/officeDocument/2006/relationships/audio" Target="../media/audio7.wav"/><Relationship Id="rId21" Type="http://schemas.openxmlformats.org/officeDocument/2006/relationships/image" Target="../media/image4.png"/><Relationship Id="rId7" Type="http://schemas.openxmlformats.org/officeDocument/2006/relationships/audio" Target="../media/audio5.wav"/><Relationship Id="rId12" Type="http://schemas.openxmlformats.org/officeDocument/2006/relationships/image" Target="../media/image17.png"/><Relationship Id="rId17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0.wav"/><Relationship Id="rId11" Type="http://schemas.openxmlformats.org/officeDocument/2006/relationships/image" Target="../media/image16.png"/><Relationship Id="rId5" Type="http://schemas.openxmlformats.org/officeDocument/2006/relationships/audio" Target="../media/audio9.wav"/><Relationship Id="rId15" Type="http://schemas.openxmlformats.org/officeDocument/2006/relationships/image" Target="../media/image20.gif"/><Relationship Id="rId10" Type="http://schemas.openxmlformats.org/officeDocument/2006/relationships/image" Target="../media/image13.svg"/><Relationship Id="rId19" Type="http://schemas.openxmlformats.org/officeDocument/2006/relationships/image" Target="../media/image6.png"/><Relationship Id="rId4" Type="http://schemas.openxmlformats.org/officeDocument/2006/relationships/audio" Target="../media/audio8.wav"/><Relationship Id="rId9" Type="http://schemas.openxmlformats.org/officeDocument/2006/relationships/image" Target="../media/image12.png"/><Relationship Id="rId1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gif"/><Relationship Id="rId5" Type="http://schemas.openxmlformats.org/officeDocument/2006/relationships/image" Target="../media/image16.png"/><Relationship Id="rId4" Type="http://schemas.openxmlformats.org/officeDocument/2006/relationships/image" Target="../media/image24.png"/><Relationship Id="rId9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gif"/><Relationship Id="rId5" Type="http://schemas.openxmlformats.org/officeDocument/2006/relationships/image" Target="../media/image16.png"/><Relationship Id="rId4" Type="http://schemas.openxmlformats.org/officeDocument/2006/relationships/image" Target="../media/image24.png"/><Relationship Id="rId9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29.gif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gif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>
            <a:extLst>
              <a:ext uri="{FF2B5EF4-FFF2-40B4-BE49-F238E27FC236}">
                <a16:creationId xmlns:a16="http://schemas.microsoft.com/office/drawing/2014/main" id="{3A2C2736-0132-4577-8FC6-315E15541256}"/>
              </a:ext>
            </a:extLst>
          </p:cNvPr>
          <p:cNvSpPr/>
          <p:nvPr/>
        </p:nvSpPr>
        <p:spPr>
          <a:xfrm>
            <a:off x="0" y="9236"/>
            <a:ext cx="4350240" cy="685728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6368040" y="4552560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jaune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0" y="4967836"/>
            <a:ext cx="4571280" cy="13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lvl="0" indent="-342360">
              <a:buClr>
                <a:srgbClr val="44546A"/>
              </a:buClr>
              <a:buFont typeface="Century Gothic"/>
              <a:buChar char="-"/>
              <a:defRPr/>
            </a:pP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Review </a:t>
            </a:r>
            <a:r>
              <a:rPr lang="en-GB" sz="2400" b="1" kern="1200" spc="-1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of « </a:t>
            </a:r>
            <a:r>
              <a:rPr lang="en-GB" sz="2400" b="1" kern="1200" spc="-1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Être</a:t>
            </a:r>
            <a:r>
              <a:rPr lang="en-GB" sz="2400" b="1" kern="1200" spc="-1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» : je </a:t>
            </a:r>
            <a:r>
              <a:rPr lang="en-GB" sz="2400" b="1" kern="1200" spc="-1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suis</a:t>
            </a:r>
            <a:r>
              <a:rPr lang="en-GB" sz="2400" b="1" kern="1200" spc="-1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, </a:t>
            </a:r>
            <a:r>
              <a:rPr lang="en-GB" sz="2400" b="1" kern="1200" spc="-1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tu</a:t>
            </a:r>
            <a:r>
              <a:rPr lang="en-GB" sz="2400" b="1" kern="1200" spc="-1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es, </a:t>
            </a:r>
            <a:r>
              <a:rPr lang="en-GB" sz="2400" b="1" kern="1200" spc="-1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il</a:t>
            </a:r>
            <a:r>
              <a:rPr lang="en-GB" sz="2400" b="1" kern="1200" spc="-1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/</a:t>
            </a:r>
            <a:r>
              <a:rPr lang="en-GB" sz="2400" b="1" kern="1200" spc="-1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elle</a:t>
            </a:r>
            <a:r>
              <a:rPr lang="en-GB" sz="2400" b="1" kern="1200" spc="-1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kern="1200" spc="-1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est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  <a:p>
            <a:pPr marL="343080" marR="0" lvl="0" indent="-3423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Century Gothic"/>
              <a:buChar char="-"/>
              <a:tabLst/>
              <a:defRPr/>
            </a:pP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Adjectival agreement </a:t>
            </a:r>
            <a:b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</a:b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(-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eux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, -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euse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)</a:t>
            </a:r>
          </a:p>
          <a:p>
            <a:pPr marL="343080" marR="0" lvl="0" indent="-3423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Century Gothic"/>
              <a:buChar char="-"/>
              <a:tabLst/>
              <a:defRPr/>
            </a:pPr>
            <a:r>
              <a:rPr lang="en-GB" sz="2400" b="1" kern="1200" spc="-1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C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losed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and open [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eu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]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CF993-3D71-4C59-9D34-78FA39E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473" y="184975"/>
            <a:ext cx="4350240" cy="1144800"/>
          </a:xfrm>
        </p:spPr>
        <p:txBody>
          <a:bodyPr/>
          <a:lstStyle/>
          <a:p>
            <a:pPr algn="ctr"/>
            <a:r>
              <a:rPr lang="en-GB" sz="4000" b="1" spc="-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Century Gothic"/>
              </a:rPr>
              <a:t>Describing me and others</a:t>
            </a:r>
            <a:endParaRPr lang="en-GB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9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8BDFFAE7-0C45-4A30-878F-996539E2D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16" y="426354"/>
            <a:ext cx="5084505" cy="4359018"/>
          </a:xfrm>
          <a:prstGeom prst="rect">
            <a:avLst/>
          </a:prstGeom>
        </p:spPr>
      </p:pic>
      <p:pic>
        <p:nvPicPr>
          <p:cNvPr id="7" name="Picture 6" descr="A cartoon of a child&#10;&#10;Description automatically generated">
            <a:extLst>
              <a:ext uri="{FF2B5EF4-FFF2-40B4-BE49-F238E27FC236}">
                <a16:creationId xmlns:a16="http://schemas.microsoft.com/office/drawing/2014/main" id="{395CABFE-C059-4926-9164-C2882EAC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40561" y="2824577"/>
            <a:ext cx="1168262" cy="2053951"/>
          </a:xfrm>
          <a:prstGeom prst="rect">
            <a:avLst/>
          </a:prstGeom>
        </p:spPr>
      </p:pic>
      <p:pic>
        <p:nvPicPr>
          <p:cNvPr id="8" name="Picture 7" descr="A cartoon of a person in a blue dress&#10;&#10;Description automatically generated">
            <a:extLst>
              <a:ext uri="{FF2B5EF4-FFF2-40B4-BE49-F238E27FC236}">
                <a16:creationId xmlns:a16="http://schemas.microsoft.com/office/drawing/2014/main" id="{A449F504-D2C3-481D-BE40-2D751F9C7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823" y="1516757"/>
            <a:ext cx="1157857" cy="3279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CustomShape 7">
            <a:extLst>
              <a:ext uri="{FF2B5EF4-FFF2-40B4-BE49-F238E27FC236}">
                <a16:creationId xmlns:a16="http://schemas.microsoft.com/office/drawing/2014/main" id="{1E15B8D9-0DB6-497B-B531-9AF5B7E7580E}"/>
              </a:ext>
            </a:extLst>
          </p:cNvPr>
          <p:cNvSpPr/>
          <p:nvPr/>
        </p:nvSpPr>
        <p:spPr>
          <a:xfrm>
            <a:off x="4418657" y="3656831"/>
            <a:ext cx="2778395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happy (m)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1" name="Google Shape;110;p3">
            <a:extLst>
              <a:ext uri="{FF2B5EF4-FFF2-40B4-BE49-F238E27FC236}">
                <a16:creationId xmlns:a16="http://schemas.microsoft.com/office/drawing/2014/main" id="{EC9B64BC-E4A0-4D68-8260-25B649368772}"/>
              </a:ext>
            </a:extLst>
          </p:cNvPr>
          <p:cNvSpPr txBox="1"/>
          <p:nvPr/>
        </p:nvSpPr>
        <p:spPr>
          <a:xfrm>
            <a:off x="7485198" y="4426093"/>
            <a:ext cx="512777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  <a:defRPr/>
            </a:pPr>
            <a:r>
              <a:rPr lang="en-GB" sz="7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séri</a:t>
            </a:r>
            <a:r>
              <a:rPr lang="en-GB" sz="72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7200" dirty="0" err="1">
                <a:solidFill>
                  <a:prstClr val="white">
                    <a:lumMod val="65000"/>
                  </a:prst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lang="en-GB" sz="7200" b="1" dirty="0">
              <a:solidFill>
                <a:prstClr val="white">
                  <a:lumMod val="65000"/>
                </a:prst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10;p3">
            <a:extLst>
              <a:ext uri="{FF2B5EF4-FFF2-40B4-BE49-F238E27FC236}">
                <a16:creationId xmlns:a16="http://schemas.microsoft.com/office/drawing/2014/main" id="{5058C792-3032-49FB-A7E0-E8409F1D7FD8}"/>
              </a:ext>
            </a:extLst>
          </p:cNvPr>
          <p:cNvSpPr txBox="1"/>
          <p:nvPr/>
        </p:nvSpPr>
        <p:spPr>
          <a:xfrm>
            <a:off x="742336" y="4457166"/>
            <a:ext cx="544159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2060"/>
              </a:buClr>
              <a:buSzPts val="11500"/>
              <a:defRPr/>
            </a:pPr>
            <a:r>
              <a:rPr kumimoji="0" lang="en-GB" sz="7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lang="en-GB" sz="72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kumimoji="0" lang="en-GB" sz="7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kumimoji="0" lang="en-GB" sz="72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kumimoji="0" lang="en-GB" sz="7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44;p34">
            <a:extLst>
              <a:ext uri="{FF2B5EF4-FFF2-40B4-BE49-F238E27FC236}">
                <a16:creationId xmlns:a16="http://schemas.microsoft.com/office/drawing/2014/main" id="{FCCA53C4-8A13-463A-B1A9-9DF94F0414B1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42336" y="4685309"/>
            <a:ext cx="840917" cy="833648"/>
          </a:xfrm>
          <a:prstGeom prst="rect">
            <a:avLst/>
          </a:prstGeom>
          <a:ln>
            <a:noFill/>
          </a:ln>
        </p:spPr>
      </p:pic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3793AEE7-CB52-4953-873E-99A29DFE9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348" y="1081382"/>
            <a:ext cx="3905614" cy="2530678"/>
          </a:xfrm>
          <a:prstGeom prst="rect">
            <a:avLst/>
          </a:prstGeom>
        </p:spPr>
      </p:pic>
      <p:pic>
        <p:nvPicPr>
          <p:cNvPr id="14" name="Graphic 13" descr="Teacher">
            <a:extLst>
              <a:ext uri="{FF2B5EF4-FFF2-40B4-BE49-F238E27FC236}">
                <a16:creationId xmlns:a16="http://schemas.microsoft.com/office/drawing/2014/main" id="{37257C1B-2CE3-46A2-A4D3-32CE456D76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966" y="-119624"/>
            <a:ext cx="1198282" cy="1198282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585485BD-8109-4148-AFCC-A84C65058262}"/>
              </a:ext>
            </a:extLst>
          </p:cNvPr>
          <p:cNvSpPr/>
          <p:nvPr/>
        </p:nvSpPr>
        <p:spPr>
          <a:xfrm>
            <a:off x="1265890" y="126161"/>
            <a:ext cx="2404395" cy="547644"/>
          </a:xfrm>
          <a:prstGeom prst="wedgeRoundRectCallout">
            <a:avLst>
              <a:gd name="adj1" fmla="val -66424"/>
              <a:gd name="adj2" fmla="val 11246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Lis et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identifie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749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CustomShape 7">
            <a:extLst>
              <a:ext uri="{FF2B5EF4-FFF2-40B4-BE49-F238E27FC236}">
                <a16:creationId xmlns:a16="http://schemas.microsoft.com/office/drawing/2014/main" id="{1E15B8D9-0DB6-497B-B531-9AF5B7E7580E}"/>
              </a:ext>
            </a:extLst>
          </p:cNvPr>
          <p:cNvSpPr/>
          <p:nvPr/>
        </p:nvSpPr>
        <p:spPr>
          <a:xfrm>
            <a:off x="4418657" y="3656831"/>
            <a:ext cx="2778395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curious (m)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1" name="Google Shape;110;p3">
            <a:extLst>
              <a:ext uri="{FF2B5EF4-FFF2-40B4-BE49-F238E27FC236}">
                <a16:creationId xmlns:a16="http://schemas.microsoft.com/office/drawing/2014/main" id="{EC9B64BC-E4A0-4D68-8260-25B649368772}"/>
              </a:ext>
            </a:extLst>
          </p:cNvPr>
          <p:cNvSpPr txBox="1"/>
          <p:nvPr/>
        </p:nvSpPr>
        <p:spPr>
          <a:xfrm>
            <a:off x="7485198" y="4426093"/>
            <a:ext cx="512777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  <a:defRPr/>
            </a:pPr>
            <a:r>
              <a:rPr lang="en-GB" sz="7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curi</a:t>
            </a:r>
            <a:r>
              <a:rPr lang="en-GB" sz="72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7200" dirty="0" err="1">
                <a:solidFill>
                  <a:prstClr val="white">
                    <a:lumMod val="65000"/>
                  </a:prst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lang="en-GB" sz="7200" b="1" dirty="0">
              <a:solidFill>
                <a:prstClr val="white">
                  <a:lumMod val="65000"/>
                </a:prst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10;p3">
            <a:extLst>
              <a:ext uri="{FF2B5EF4-FFF2-40B4-BE49-F238E27FC236}">
                <a16:creationId xmlns:a16="http://schemas.microsoft.com/office/drawing/2014/main" id="{5058C792-3032-49FB-A7E0-E8409F1D7FD8}"/>
              </a:ext>
            </a:extLst>
          </p:cNvPr>
          <p:cNvSpPr txBox="1"/>
          <p:nvPr/>
        </p:nvSpPr>
        <p:spPr>
          <a:xfrm>
            <a:off x="742336" y="4457166"/>
            <a:ext cx="544159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Arial"/>
              <a:buNone/>
              <a:tabLst/>
              <a:defRPr/>
            </a:pPr>
            <a:r>
              <a:rPr lang="en-GB" sz="7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courag</a:t>
            </a:r>
            <a:r>
              <a:rPr kumimoji="0" lang="en-GB" sz="72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kumimoji="0" lang="en-GB" sz="7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44;p34">
            <a:extLst>
              <a:ext uri="{FF2B5EF4-FFF2-40B4-BE49-F238E27FC236}">
                <a16:creationId xmlns:a16="http://schemas.microsoft.com/office/drawing/2014/main" id="{FCCA53C4-8A13-463A-B1A9-9DF94F0414B1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832017" y="4685309"/>
            <a:ext cx="840917" cy="833648"/>
          </a:xfrm>
          <a:prstGeom prst="rect">
            <a:avLst/>
          </a:prstGeom>
          <a:ln>
            <a:noFill/>
          </a:ln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DD8139B4-83D8-4F34-BC6C-D6EF40C2A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014714" y="735084"/>
            <a:ext cx="1586280" cy="2911366"/>
          </a:xfrm>
          <a:prstGeom prst="rect">
            <a:avLst/>
          </a:prstGeom>
        </p:spPr>
      </p:pic>
      <p:pic>
        <p:nvPicPr>
          <p:cNvPr id="15" name="Graphic 14" descr="Teacher">
            <a:extLst>
              <a:ext uri="{FF2B5EF4-FFF2-40B4-BE49-F238E27FC236}">
                <a16:creationId xmlns:a16="http://schemas.microsoft.com/office/drawing/2014/main" id="{EEE80409-1030-47A1-A529-6AE7A781B4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966" y="-119624"/>
            <a:ext cx="1198282" cy="1198282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4572DE0E-3951-4AF7-99FF-9C911AAFCA84}"/>
              </a:ext>
            </a:extLst>
          </p:cNvPr>
          <p:cNvSpPr/>
          <p:nvPr/>
        </p:nvSpPr>
        <p:spPr>
          <a:xfrm>
            <a:off x="1265890" y="126161"/>
            <a:ext cx="2404395" cy="547644"/>
          </a:xfrm>
          <a:prstGeom prst="wedgeRoundRectCallout">
            <a:avLst>
              <a:gd name="adj1" fmla="val -66424"/>
              <a:gd name="adj2" fmla="val 11246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Lis et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identifie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271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170;p8"/>
          <p:cNvPicPr/>
          <p:nvPr/>
        </p:nvPicPr>
        <p:blipFill>
          <a:blip r:embed="rId3"/>
          <a:stretch/>
        </p:blipFill>
        <p:spPr>
          <a:xfrm>
            <a:off x="11062741" y="72121"/>
            <a:ext cx="998446" cy="1005281"/>
          </a:xfrm>
          <a:prstGeom prst="rect">
            <a:avLst/>
          </a:prstGeom>
          <a:ln>
            <a:noFill/>
          </a:ln>
        </p:spPr>
      </p:pic>
      <p:sp>
        <p:nvSpPr>
          <p:cNvPr id="215" name="CustomShape 1"/>
          <p:cNvSpPr/>
          <p:nvPr/>
        </p:nvSpPr>
        <p:spPr>
          <a:xfrm>
            <a:off x="278640" y="1067040"/>
            <a:ext cx="114627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2800" b="1" spc="-1" dirty="0">
                <a:solidFill>
                  <a:srgbClr val="002060"/>
                </a:solidFill>
                <a:latin typeface="Century Gothic"/>
                <a:ea typeface="Century Gothic"/>
              </a:rPr>
              <a:t>Adjectives</a:t>
            </a:r>
            <a:r>
              <a:rPr lang="en-GB" sz="2800" spc="-1" dirty="0">
                <a:solidFill>
                  <a:srgbClr val="002060"/>
                </a:solidFill>
                <a:latin typeface="Century Gothic"/>
                <a:ea typeface="Century Gothic"/>
              </a:rPr>
              <a:t> ending in -</a:t>
            </a:r>
            <a:r>
              <a:rPr lang="en-GB" sz="2800" b="1" spc="-1" dirty="0" err="1">
                <a:solidFill>
                  <a:srgbClr val="FF0066"/>
                </a:solidFill>
                <a:latin typeface="Century Gothic"/>
                <a:ea typeface="Century Gothic"/>
              </a:rPr>
              <a:t>eu</a:t>
            </a:r>
            <a:r>
              <a:rPr lang="en-GB" sz="2800" spc="-1" dirty="0" err="1">
                <a:solidFill>
                  <a:schemeClr val="tx2">
                    <a:lumMod val="50000"/>
                  </a:schemeClr>
                </a:solidFill>
                <a:latin typeface="Century Gothic"/>
                <a:ea typeface="Century Gothic"/>
              </a:rPr>
              <a:t>x</a:t>
            </a:r>
            <a:r>
              <a:rPr lang="en-GB" sz="2800" spc="-1" dirty="0">
                <a:solidFill>
                  <a:srgbClr val="002060"/>
                </a:solidFill>
                <a:latin typeface="Century Gothic"/>
                <a:ea typeface="Century Gothic"/>
              </a:rPr>
              <a:t> change to -</a:t>
            </a:r>
            <a:r>
              <a:rPr lang="en-GB" sz="2800" b="1" spc="-1" dirty="0" err="1">
                <a:solidFill>
                  <a:srgbClr val="FF0066"/>
                </a:solidFill>
                <a:latin typeface="Century Gothic"/>
                <a:ea typeface="Century Gothic"/>
              </a:rPr>
              <a:t>eu</a:t>
            </a:r>
            <a:r>
              <a:rPr lang="en-GB" sz="2800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s</a:t>
            </a:r>
            <a:r>
              <a:rPr lang="en-GB" sz="2800" spc="-1" dirty="0" err="1">
                <a:solidFill>
                  <a:schemeClr val="tx2">
                    <a:lumMod val="50000"/>
                  </a:schemeClr>
                </a:solidFill>
                <a:latin typeface="Century Gothic"/>
                <a:ea typeface="Century Gothic"/>
              </a:rPr>
              <a:t>e</a:t>
            </a:r>
            <a:r>
              <a:rPr lang="en-GB" sz="2800" spc="-1" dirty="0">
                <a:solidFill>
                  <a:srgbClr val="002060"/>
                </a:solidFill>
                <a:latin typeface="Century Gothic"/>
                <a:ea typeface="Century Gothic"/>
              </a:rPr>
              <a:t> when describing feminine nouns.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2663567" y="2769821"/>
            <a:ext cx="3319267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Je </a:t>
            </a:r>
            <a:r>
              <a:rPr lang="en-GB" sz="28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suis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</a:t>
            </a:r>
            <a:r>
              <a:rPr lang="en-GB" sz="2800" b="1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séri</a:t>
            </a:r>
            <a:r>
              <a:rPr lang="en-GB" sz="2800" b="1" spc="-1" dirty="0" err="1">
                <a:solidFill>
                  <a:srgbClr val="FF0066"/>
                </a:solidFill>
                <a:latin typeface="Century Gothic"/>
                <a:ea typeface="Century Gothic"/>
              </a:rPr>
              <a:t>eu</a:t>
            </a:r>
            <a:r>
              <a:rPr lang="en-GB" sz="2800" strike="noStrike" spc="-1" dirty="0" err="1">
                <a:solidFill>
                  <a:srgbClr val="767171"/>
                </a:solidFill>
                <a:latin typeface="Century Gothic"/>
                <a:ea typeface="Century Gothic"/>
              </a:rPr>
              <a:t>x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.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219" name="CustomShape 5"/>
          <p:cNvSpPr/>
          <p:nvPr/>
        </p:nvSpPr>
        <p:spPr>
          <a:xfrm>
            <a:off x="5981757" y="2808518"/>
            <a:ext cx="403524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I </a:t>
            </a:r>
            <a:r>
              <a:rPr lang="en-GB" sz="2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(a boy) </a:t>
            </a:r>
            <a:r>
              <a:rPr lang="en-GB" sz="2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am </a:t>
            </a:r>
            <a:r>
              <a:rPr lang="en-GB" sz="2800" spc="-1" dirty="0">
                <a:solidFill>
                  <a:srgbClr val="002060"/>
                </a:solidFill>
                <a:latin typeface="Century Gothic"/>
                <a:ea typeface="Century Gothic"/>
              </a:rPr>
              <a:t>serious</a:t>
            </a:r>
            <a:r>
              <a:rPr lang="en-GB" sz="2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.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220" name="CustomShape 6"/>
          <p:cNvSpPr/>
          <p:nvPr/>
        </p:nvSpPr>
        <p:spPr>
          <a:xfrm>
            <a:off x="2981336" y="3833669"/>
            <a:ext cx="2686453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2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Il </a:t>
            </a:r>
            <a:r>
              <a:rPr lang="en-GB" sz="28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est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</a:t>
            </a:r>
            <a:r>
              <a:rPr lang="en-GB" sz="2800" b="1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séri</a:t>
            </a:r>
            <a:r>
              <a:rPr lang="en-GB" sz="2800" b="1" spc="-1" dirty="0" err="1">
                <a:solidFill>
                  <a:srgbClr val="FF0066"/>
                </a:solidFill>
                <a:latin typeface="Century Gothic"/>
                <a:ea typeface="Century Gothic"/>
              </a:rPr>
              <a:t>eu</a:t>
            </a:r>
            <a:r>
              <a:rPr lang="en-GB" sz="2800" spc="-1" dirty="0" err="1">
                <a:solidFill>
                  <a:srgbClr val="767171"/>
                </a:solidFill>
                <a:latin typeface="Century Gothic"/>
                <a:ea typeface="Century Gothic"/>
              </a:rPr>
              <a:t>x</a:t>
            </a:r>
            <a:r>
              <a:rPr lang="en-GB" sz="2800" b="1" spc="-1" dirty="0">
                <a:solidFill>
                  <a:srgbClr val="002060"/>
                </a:solidFill>
                <a:latin typeface="Century Gothic"/>
                <a:ea typeface="Century Gothic"/>
              </a:rPr>
              <a:t>.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221" name="CustomShape 7"/>
          <p:cNvSpPr/>
          <p:nvPr/>
        </p:nvSpPr>
        <p:spPr>
          <a:xfrm>
            <a:off x="6010020" y="3872722"/>
            <a:ext cx="403524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He is </a:t>
            </a:r>
            <a:r>
              <a:rPr lang="en-GB" sz="2800" spc="-1" dirty="0">
                <a:solidFill>
                  <a:srgbClr val="002060"/>
                </a:solidFill>
                <a:latin typeface="Century Gothic"/>
                <a:ea typeface="Century Gothic"/>
              </a:rPr>
              <a:t>serious</a:t>
            </a:r>
            <a:r>
              <a:rPr lang="en-GB" sz="2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.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222" name="CustomShape 8"/>
          <p:cNvSpPr/>
          <p:nvPr/>
        </p:nvSpPr>
        <p:spPr>
          <a:xfrm>
            <a:off x="2474858" y="4697358"/>
            <a:ext cx="403524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2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Je </a:t>
            </a:r>
            <a:r>
              <a:rPr lang="en-GB" sz="28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suis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</a:t>
            </a:r>
            <a:r>
              <a:rPr lang="en-GB" sz="2800" b="1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séri</a:t>
            </a:r>
            <a:r>
              <a:rPr lang="en-GB" sz="2800" b="1" spc="-1" dirty="0" err="1">
                <a:solidFill>
                  <a:srgbClr val="FF0066"/>
                </a:solidFill>
                <a:latin typeface="Century Gothic"/>
                <a:ea typeface="Century Gothic"/>
              </a:rPr>
              <a:t>eu</a:t>
            </a:r>
            <a:r>
              <a:rPr lang="en-GB" sz="2800" b="1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s</a:t>
            </a:r>
            <a:r>
              <a:rPr lang="en-GB" sz="2800" spc="-1" dirty="0" err="1">
                <a:solidFill>
                  <a:srgbClr val="767171"/>
                </a:solidFill>
                <a:latin typeface="Century Gothic"/>
                <a:ea typeface="Century Gothic"/>
              </a:rPr>
              <a:t>e</a:t>
            </a:r>
            <a:r>
              <a:rPr lang="en-GB" sz="2800" b="1" spc="-1" dirty="0">
                <a:solidFill>
                  <a:srgbClr val="002060"/>
                </a:solidFill>
                <a:latin typeface="Century Gothic"/>
                <a:ea typeface="Century Gothic"/>
              </a:rPr>
              <a:t>.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223" name="CustomShape 9"/>
          <p:cNvSpPr/>
          <p:nvPr/>
        </p:nvSpPr>
        <p:spPr>
          <a:xfrm>
            <a:off x="2474858" y="5839749"/>
            <a:ext cx="403524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2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Elle </a:t>
            </a:r>
            <a:r>
              <a:rPr lang="en-GB" sz="28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est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</a:t>
            </a:r>
            <a:r>
              <a:rPr lang="en-GB" sz="2800" b="1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séri</a:t>
            </a:r>
            <a:r>
              <a:rPr lang="en-GB" sz="2800" b="1" spc="-1" dirty="0" err="1">
                <a:solidFill>
                  <a:srgbClr val="FF0066"/>
                </a:solidFill>
                <a:latin typeface="Century Gothic"/>
                <a:ea typeface="Century Gothic"/>
              </a:rPr>
              <a:t>eu</a:t>
            </a:r>
            <a:r>
              <a:rPr lang="en-GB" sz="2800" b="1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s</a:t>
            </a:r>
            <a:r>
              <a:rPr lang="en-GB" sz="2800" spc="-1" dirty="0" err="1">
                <a:solidFill>
                  <a:srgbClr val="767171"/>
                </a:solidFill>
                <a:latin typeface="Century Gothic"/>
                <a:ea typeface="Century Gothic"/>
              </a:rPr>
              <a:t>e</a:t>
            </a:r>
            <a:r>
              <a:rPr lang="en-GB" sz="2800" b="1" spc="-1" dirty="0">
                <a:solidFill>
                  <a:srgbClr val="002060"/>
                </a:solidFill>
                <a:latin typeface="Century Gothic"/>
                <a:ea typeface="Century Gothic"/>
              </a:rPr>
              <a:t>.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224" name="CustomShape 10"/>
          <p:cNvSpPr/>
          <p:nvPr/>
        </p:nvSpPr>
        <p:spPr>
          <a:xfrm>
            <a:off x="6061645" y="4706802"/>
            <a:ext cx="403524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I </a:t>
            </a:r>
            <a:r>
              <a:rPr lang="en-GB" sz="2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(a girl) </a:t>
            </a:r>
            <a:r>
              <a:rPr lang="en-GB" sz="2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am serious.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225" name="CustomShape 11"/>
          <p:cNvSpPr/>
          <p:nvPr/>
        </p:nvSpPr>
        <p:spPr>
          <a:xfrm>
            <a:off x="6053089" y="5890158"/>
            <a:ext cx="403524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She is </a:t>
            </a:r>
            <a:r>
              <a:rPr lang="en-GB" sz="2800" spc="-1" dirty="0">
                <a:solidFill>
                  <a:srgbClr val="002060"/>
                </a:solidFill>
                <a:latin typeface="Century Gothic"/>
                <a:ea typeface="Century Gothic"/>
              </a:rPr>
              <a:t>serious</a:t>
            </a:r>
            <a:r>
              <a:rPr lang="en-GB" sz="2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.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226" name="CustomShape 12"/>
          <p:cNvSpPr/>
          <p:nvPr/>
        </p:nvSpPr>
        <p:spPr>
          <a:xfrm>
            <a:off x="521189" y="3254368"/>
            <a:ext cx="2002680" cy="5166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002060"/>
                </a:solidFill>
                <a:latin typeface="Century Gothic"/>
                <a:ea typeface="Century Gothic"/>
              </a:rPr>
              <a:t>Masculine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27" name="CustomShape 13"/>
          <p:cNvSpPr/>
          <p:nvPr/>
        </p:nvSpPr>
        <p:spPr>
          <a:xfrm>
            <a:off x="501840" y="5331960"/>
            <a:ext cx="2002680" cy="5166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Feminine</a:t>
            </a:r>
            <a:endParaRPr lang="en-GB" sz="2800" b="0" strike="noStrike" spc="-1" dirty="0">
              <a:latin typeface="Arial"/>
            </a:endParaRPr>
          </a:p>
        </p:txBody>
      </p:sp>
      <p:pic>
        <p:nvPicPr>
          <p:cNvPr id="230" name="Picture 2"/>
          <p:cNvPicPr/>
          <p:nvPr/>
        </p:nvPicPr>
        <p:blipFill>
          <a:blip r:embed="rId4"/>
          <a:stretch/>
        </p:blipFill>
        <p:spPr>
          <a:xfrm>
            <a:off x="4909226" y="2317324"/>
            <a:ext cx="362196" cy="559516"/>
          </a:xfrm>
          <a:prstGeom prst="rect">
            <a:avLst/>
          </a:prstGeom>
          <a:ln>
            <a:noFill/>
          </a:ln>
        </p:spPr>
      </p:pic>
      <p:sp>
        <p:nvSpPr>
          <p:cNvPr id="22" name="CustomShape 2">
            <a:extLst>
              <a:ext uri="{FF2B5EF4-FFF2-40B4-BE49-F238E27FC236}">
                <a16:creationId xmlns:a16="http://schemas.microsoft.com/office/drawing/2014/main" id="{F8CD9920-7B74-403E-AA05-A8C4B74E1A34}"/>
              </a:ext>
            </a:extLst>
          </p:cNvPr>
          <p:cNvSpPr/>
          <p:nvPr/>
        </p:nvSpPr>
        <p:spPr>
          <a:xfrm>
            <a:off x="2949304" y="3316349"/>
            <a:ext cx="2498049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2800" b="1" spc="-1" dirty="0">
                <a:solidFill>
                  <a:srgbClr val="002060"/>
                </a:solidFill>
                <a:latin typeface="Century Gothic"/>
                <a:ea typeface="Century Gothic"/>
              </a:rPr>
              <a:t>Tu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es </a:t>
            </a:r>
            <a:r>
              <a:rPr lang="en-GB" sz="2800" b="1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séri</a:t>
            </a:r>
            <a:r>
              <a:rPr lang="en-GB" sz="2800" b="1" spc="-1" dirty="0" err="1">
                <a:solidFill>
                  <a:srgbClr val="FF0066"/>
                </a:solidFill>
                <a:latin typeface="Century Gothic"/>
                <a:ea typeface="Century Gothic"/>
              </a:rPr>
              <a:t>eu</a:t>
            </a:r>
            <a:r>
              <a:rPr lang="en-GB" sz="2800" spc="-1" dirty="0" err="1">
                <a:solidFill>
                  <a:srgbClr val="767171"/>
                </a:solidFill>
                <a:latin typeface="Century Gothic"/>
                <a:ea typeface="Century Gothic"/>
              </a:rPr>
              <a:t>x</a:t>
            </a:r>
            <a:r>
              <a:rPr lang="en-GB" sz="2800" b="1" spc="-1" dirty="0">
                <a:solidFill>
                  <a:srgbClr val="002060"/>
                </a:solidFill>
                <a:latin typeface="Century Gothic"/>
                <a:ea typeface="Century Gothic"/>
              </a:rPr>
              <a:t>.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23" name="CustomShape 7">
            <a:extLst>
              <a:ext uri="{FF2B5EF4-FFF2-40B4-BE49-F238E27FC236}">
                <a16:creationId xmlns:a16="http://schemas.microsoft.com/office/drawing/2014/main" id="{AB04EED6-1F7F-4056-9E74-5BE3260EDBB0}"/>
              </a:ext>
            </a:extLst>
          </p:cNvPr>
          <p:cNvSpPr/>
          <p:nvPr/>
        </p:nvSpPr>
        <p:spPr>
          <a:xfrm>
            <a:off x="6010020" y="3347036"/>
            <a:ext cx="4691018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spc="-1" dirty="0">
                <a:solidFill>
                  <a:srgbClr val="002060"/>
                </a:solidFill>
                <a:latin typeface="Century Gothic"/>
                <a:ea typeface="Century Gothic"/>
              </a:rPr>
              <a:t>You (a boy) are serious</a:t>
            </a:r>
            <a:r>
              <a:rPr lang="en-GB" sz="2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.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24" name="CustomShape 8">
            <a:extLst>
              <a:ext uri="{FF2B5EF4-FFF2-40B4-BE49-F238E27FC236}">
                <a16:creationId xmlns:a16="http://schemas.microsoft.com/office/drawing/2014/main" id="{FECD62AF-753E-40B2-8C51-7B4E4D4AF30F}"/>
              </a:ext>
            </a:extLst>
          </p:cNvPr>
          <p:cNvSpPr/>
          <p:nvPr/>
        </p:nvSpPr>
        <p:spPr>
          <a:xfrm>
            <a:off x="2787789" y="5263834"/>
            <a:ext cx="403524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2800" b="1" spc="-1" dirty="0">
                <a:solidFill>
                  <a:srgbClr val="002060"/>
                </a:solidFill>
                <a:latin typeface="Century Gothic"/>
                <a:ea typeface="Century Gothic"/>
              </a:rPr>
              <a:t>Tu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es </a:t>
            </a:r>
            <a:r>
              <a:rPr lang="en-GB" sz="2800" b="1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séri</a:t>
            </a:r>
            <a:r>
              <a:rPr lang="en-GB" sz="2800" b="1" spc="-1" dirty="0" err="1">
                <a:solidFill>
                  <a:srgbClr val="FF0066"/>
                </a:solidFill>
                <a:latin typeface="Century Gothic"/>
                <a:ea typeface="Century Gothic"/>
              </a:rPr>
              <a:t>eu</a:t>
            </a:r>
            <a:r>
              <a:rPr lang="en-GB" sz="2800" b="1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s</a:t>
            </a:r>
            <a:r>
              <a:rPr lang="en-GB" sz="2800" spc="-1" dirty="0" err="1">
                <a:solidFill>
                  <a:srgbClr val="767171"/>
                </a:solidFill>
                <a:latin typeface="Century Gothic"/>
                <a:ea typeface="Century Gothic"/>
              </a:rPr>
              <a:t>e</a:t>
            </a:r>
            <a:r>
              <a:rPr lang="en-GB" sz="2800" b="1" spc="-1" dirty="0">
                <a:solidFill>
                  <a:srgbClr val="002060"/>
                </a:solidFill>
                <a:latin typeface="Century Gothic"/>
                <a:ea typeface="Century Gothic"/>
              </a:rPr>
              <a:t>.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25" name="CustomShape 11">
            <a:extLst>
              <a:ext uri="{FF2B5EF4-FFF2-40B4-BE49-F238E27FC236}">
                <a16:creationId xmlns:a16="http://schemas.microsoft.com/office/drawing/2014/main" id="{F81FDE19-6B00-40D7-8CD1-D262FFAE01FE}"/>
              </a:ext>
            </a:extLst>
          </p:cNvPr>
          <p:cNvSpPr/>
          <p:nvPr/>
        </p:nvSpPr>
        <p:spPr>
          <a:xfrm>
            <a:off x="6010020" y="5282717"/>
            <a:ext cx="4399796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spc="-1" dirty="0">
                <a:solidFill>
                  <a:srgbClr val="002060"/>
                </a:solidFill>
                <a:latin typeface="Century Gothic"/>
                <a:ea typeface="Century Gothic"/>
              </a:rPr>
              <a:t>You (a girl)</a:t>
            </a:r>
            <a:r>
              <a:rPr lang="en-GB" sz="2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are </a:t>
            </a:r>
            <a:r>
              <a:rPr lang="en-GB" sz="2800" spc="-1" dirty="0">
                <a:solidFill>
                  <a:srgbClr val="002060"/>
                </a:solidFill>
                <a:latin typeface="Century Gothic"/>
                <a:ea typeface="Century Gothic"/>
              </a:rPr>
              <a:t>serious</a:t>
            </a:r>
            <a:r>
              <a:rPr lang="en-GB" sz="2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.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228" name="CustomShape 14"/>
          <p:cNvSpPr/>
          <p:nvPr/>
        </p:nvSpPr>
        <p:spPr>
          <a:xfrm>
            <a:off x="5279560" y="2838407"/>
            <a:ext cx="2959200" cy="1990440"/>
          </a:xfrm>
          <a:prstGeom prst="wedgeEllipseCallout">
            <a:avLst>
              <a:gd name="adj1" fmla="val -49820"/>
              <a:gd name="adj2" fmla="val 48602"/>
            </a:avLst>
          </a:prstGeom>
          <a:solidFill>
            <a:schemeClr val="accent3">
              <a:lumMod val="50000"/>
            </a:schemeClr>
          </a:solidFill>
          <a:ln w="12600">
            <a:solidFill>
              <a:srgbClr val="FF0066"/>
            </a:solidFill>
            <a:miter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1A3E8F-82D2-4E97-AB71-02333E8DE8E1}"/>
              </a:ext>
            </a:extLst>
          </p:cNvPr>
          <p:cNvSpPr/>
          <p:nvPr/>
        </p:nvSpPr>
        <p:spPr>
          <a:xfrm>
            <a:off x="5475549" y="3355727"/>
            <a:ext cx="2567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spc="-1" dirty="0">
                <a:solidFill>
                  <a:srgbClr val="FFFFFF"/>
                </a:solidFill>
                <a:latin typeface="Century Gothic"/>
                <a:ea typeface="DejaVu Sans"/>
                <a:cs typeface="+mn-cs"/>
              </a:rPr>
              <a:t>An ‘e’ at the end means you </a:t>
            </a:r>
            <a:r>
              <a:rPr lang="en-GB" sz="2000" b="1" spc="-1" dirty="0">
                <a:solidFill>
                  <a:srgbClr val="FFFFFF"/>
                </a:solidFill>
                <a:latin typeface="Century Gothic"/>
                <a:ea typeface="DejaVu Sans"/>
                <a:cs typeface="+mn-cs"/>
              </a:rPr>
              <a:t>do</a:t>
            </a:r>
            <a:r>
              <a:rPr lang="en-GB" sz="2000" spc="-1" dirty="0">
                <a:solidFill>
                  <a:srgbClr val="FFFFFF"/>
                </a:solidFill>
                <a:latin typeface="Century Gothic"/>
                <a:ea typeface="DejaVu Sans"/>
                <a:cs typeface="+mn-cs"/>
              </a:rPr>
              <a:t> pronounce the ‘s’.</a:t>
            </a:r>
            <a:endParaRPr lang="en-GB" sz="2000" spc="-1" dirty="0"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3CDF4-6A01-486D-9591-418E4D51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3" y="-185347"/>
            <a:ext cx="10515600" cy="1325563"/>
          </a:xfrm>
        </p:spPr>
        <p:txBody>
          <a:bodyPr/>
          <a:lstStyle/>
          <a:p>
            <a:r>
              <a:rPr lang="en-GB" b="1" spc="-1" dirty="0">
                <a:solidFill>
                  <a:srgbClr val="1E4E79"/>
                </a:solidFill>
                <a:latin typeface="Century Gothic"/>
                <a:ea typeface="Century Gothic"/>
              </a:rPr>
              <a:t>Using adjectives</a:t>
            </a:r>
            <a:endParaRPr lang="en-GB" dirty="0"/>
          </a:p>
        </p:txBody>
      </p:sp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5A918ACD-34BF-4BD4-B466-5A842FFFC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9816" y="4735994"/>
            <a:ext cx="1701143" cy="16210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27BED6-052D-4C96-A340-4763511D81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3364" y="2476603"/>
            <a:ext cx="1701143" cy="1621075"/>
          </a:xfrm>
          <a:prstGeom prst="rect">
            <a:avLst/>
          </a:prstGeom>
        </p:spPr>
      </p:pic>
      <p:sp>
        <p:nvSpPr>
          <p:cNvPr id="30" name="CustomShape 14">
            <a:extLst>
              <a:ext uri="{FF2B5EF4-FFF2-40B4-BE49-F238E27FC236}">
                <a16:creationId xmlns:a16="http://schemas.microsoft.com/office/drawing/2014/main" id="{4C6EE781-335F-4658-95C4-59FFC9060678}"/>
              </a:ext>
            </a:extLst>
          </p:cNvPr>
          <p:cNvSpPr/>
          <p:nvPr/>
        </p:nvSpPr>
        <p:spPr>
          <a:xfrm>
            <a:off x="6510098" y="130289"/>
            <a:ext cx="1901621" cy="856336"/>
          </a:xfrm>
          <a:prstGeom prst="wedgeEllipseCallout">
            <a:avLst>
              <a:gd name="adj1" fmla="val -24291"/>
              <a:gd name="adj2" fmla="val 66349"/>
            </a:avLst>
          </a:prstGeom>
          <a:solidFill>
            <a:schemeClr val="accent3">
              <a:lumMod val="50000"/>
            </a:schemeClr>
          </a:solidFill>
          <a:ln w="12600">
            <a:solidFill>
              <a:srgbClr val="FF0066"/>
            </a:solidFill>
            <a:miter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476C4A-3B25-48F9-84B3-E73AB4AF84AF}"/>
              </a:ext>
            </a:extLst>
          </p:cNvPr>
          <p:cNvSpPr/>
          <p:nvPr/>
        </p:nvSpPr>
        <p:spPr>
          <a:xfrm>
            <a:off x="6404840" y="216416"/>
            <a:ext cx="2112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spc="-1" dirty="0">
                <a:solidFill>
                  <a:srgbClr val="FFFFFF"/>
                </a:solidFill>
                <a:latin typeface="Century Gothic"/>
                <a:ea typeface="DejaVu Sans"/>
                <a:cs typeface="+mn-cs"/>
              </a:rPr>
              <a:t>This [</a:t>
            </a:r>
            <a:r>
              <a:rPr lang="en-GB" sz="2000" b="1" spc="-1" dirty="0" err="1">
                <a:solidFill>
                  <a:srgbClr val="FFFFFF"/>
                </a:solidFill>
                <a:latin typeface="Century Gothic"/>
                <a:ea typeface="DejaVu Sans"/>
                <a:cs typeface="+mn-cs"/>
              </a:rPr>
              <a:t>eu</a:t>
            </a:r>
            <a:r>
              <a:rPr lang="en-GB" sz="2000" spc="-1" dirty="0">
                <a:solidFill>
                  <a:srgbClr val="FFFFFF"/>
                </a:solidFill>
                <a:latin typeface="Century Gothic"/>
                <a:ea typeface="DejaVu Sans"/>
                <a:cs typeface="+mn-cs"/>
              </a:rPr>
              <a:t>] is closed, too.</a:t>
            </a:r>
            <a:endParaRPr lang="en-GB" sz="2000" spc="-1" dirty="0">
              <a:ea typeface="+mn-ea"/>
              <a:cs typeface="+mn-cs"/>
            </a:endParaRPr>
          </a:p>
        </p:txBody>
      </p:sp>
      <p:sp>
        <p:nvSpPr>
          <p:cNvPr id="32" name="CustomShape 14">
            <a:extLst>
              <a:ext uri="{FF2B5EF4-FFF2-40B4-BE49-F238E27FC236}">
                <a16:creationId xmlns:a16="http://schemas.microsoft.com/office/drawing/2014/main" id="{20FFD0D1-2D9D-4ABC-82D0-3E875125E0FE}"/>
              </a:ext>
            </a:extLst>
          </p:cNvPr>
          <p:cNvSpPr/>
          <p:nvPr/>
        </p:nvSpPr>
        <p:spPr>
          <a:xfrm>
            <a:off x="2903788" y="1716581"/>
            <a:ext cx="1901621" cy="1043795"/>
          </a:xfrm>
          <a:prstGeom prst="wedgeEllipseCallout">
            <a:avLst>
              <a:gd name="adj1" fmla="val 26897"/>
              <a:gd name="adj2" fmla="val -67988"/>
            </a:avLst>
          </a:prstGeom>
          <a:solidFill>
            <a:schemeClr val="accent3">
              <a:lumMod val="50000"/>
            </a:schemeClr>
          </a:solidFill>
          <a:ln w="12600">
            <a:solidFill>
              <a:srgbClr val="FF0066"/>
            </a:solidFill>
            <a:miter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A30A6FB-F562-4DD3-B1E3-2465CC81BEEB}"/>
              </a:ext>
            </a:extLst>
          </p:cNvPr>
          <p:cNvSpPr/>
          <p:nvPr/>
        </p:nvSpPr>
        <p:spPr>
          <a:xfrm>
            <a:off x="2787789" y="1749435"/>
            <a:ext cx="2112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spc="-1" dirty="0">
                <a:solidFill>
                  <a:srgbClr val="FFFFFF"/>
                </a:solidFill>
                <a:latin typeface="Century Gothic"/>
                <a:ea typeface="DejaVu Sans"/>
                <a:cs typeface="+mn-cs"/>
              </a:rPr>
              <a:t>This [</a:t>
            </a:r>
            <a:r>
              <a:rPr lang="en-GB" sz="2000" b="1" spc="-1" dirty="0" err="1">
                <a:solidFill>
                  <a:srgbClr val="FFFFFF"/>
                </a:solidFill>
                <a:latin typeface="Century Gothic"/>
                <a:ea typeface="DejaVu Sans"/>
                <a:cs typeface="+mn-cs"/>
              </a:rPr>
              <a:t>eu</a:t>
            </a:r>
            <a:r>
              <a:rPr lang="en-GB" sz="2000" spc="-1" dirty="0">
                <a:solidFill>
                  <a:srgbClr val="FFFFFF"/>
                </a:solidFill>
                <a:latin typeface="Century Gothic"/>
                <a:ea typeface="DejaVu Sans"/>
                <a:cs typeface="+mn-cs"/>
              </a:rPr>
              <a:t>] is closed, like d</a:t>
            </a:r>
            <a:r>
              <a:rPr lang="en-GB" sz="2000" b="1" spc="-1" dirty="0">
                <a:solidFill>
                  <a:srgbClr val="FFFFFF"/>
                </a:solidFill>
                <a:latin typeface="Century Gothic"/>
                <a:ea typeface="DejaVu Sans"/>
                <a:cs typeface="+mn-cs"/>
              </a:rPr>
              <a:t>eu</a:t>
            </a:r>
            <a:r>
              <a:rPr lang="en-GB" sz="2000" spc="-1" dirty="0">
                <a:solidFill>
                  <a:srgbClr val="FFFFFF"/>
                </a:solidFill>
                <a:latin typeface="Century Gothic"/>
                <a:ea typeface="DejaVu Sans"/>
                <a:cs typeface="+mn-cs"/>
              </a:rPr>
              <a:t>x.</a:t>
            </a:r>
            <a:endParaRPr lang="en-GB" sz="2000" spc="-1" dirty="0">
              <a:ea typeface="+mn-ea"/>
              <a:cs typeface="+mn-cs"/>
            </a:endParaRPr>
          </a:p>
        </p:txBody>
      </p:sp>
      <p:sp>
        <p:nvSpPr>
          <p:cNvPr id="34" name="CustomShape 14">
            <a:extLst>
              <a:ext uri="{FF2B5EF4-FFF2-40B4-BE49-F238E27FC236}">
                <a16:creationId xmlns:a16="http://schemas.microsoft.com/office/drawing/2014/main" id="{B33E1CD4-35CC-4959-8D53-921B62213D16}"/>
              </a:ext>
            </a:extLst>
          </p:cNvPr>
          <p:cNvSpPr/>
          <p:nvPr/>
        </p:nvSpPr>
        <p:spPr>
          <a:xfrm>
            <a:off x="8642655" y="1482954"/>
            <a:ext cx="2420086" cy="1325563"/>
          </a:xfrm>
          <a:prstGeom prst="wedgeEllipseCallout">
            <a:avLst>
              <a:gd name="adj1" fmla="val -32147"/>
              <a:gd name="adj2" fmla="val 59728"/>
            </a:avLst>
          </a:prstGeom>
          <a:solidFill>
            <a:schemeClr val="accent3">
              <a:lumMod val="50000"/>
            </a:schemeClr>
          </a:solidFill>
          <a:ln w="12600">
            <a:solidFill>
              <a:srgbClr val="FF0066"/>
            </a:solidFill>
            <a:miter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197CBA5-7AE5-4ABC-8829-59F61AC27EB9}"/>
              </a:ext>
            </a:extLst>
          </p:cNvPr>
          <p:cNvSpPr/>
          <p:nvPr/>
        </p:nvSpPr>
        <p:spPr>
          <a:xfrm>
            <a:off x="8569086" y="1674481"/>
            <a:ext cx="2567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spc="-1" dirty="0">
                <a:solidFill>
                  <a:srgbClr val="FFFFFF"/>
                </a:solidFill>
                <a:latin typeface="Century Gothic"/>
                <a:ea typeface="DejaVu Sans"/>
                <a:cs typeface="+mn-cs"/>
              </a:rPr>
              <a:t>-</a:t>
            </a:r>
            <a:r>
              <a:rPr lang="en-GB" sz="2000" spc="-1" dirty="0" err="1">
                <a:solidFill>
                  <a:srgbClr val="FFFFFF"/>
                </a:solidFill>
                <a:latin typeface="Century Gothic"/>
                <a:ea typeface="DejaVu Sans"/>
                <a:cs typeface="+mn-cs"/>
              </a:rPr>
              <a:t>eux</a:t>
            </a:r>
            <a:r>
              <a:rPr lang="en-GB" sz="2000" spc="-1" dirty="0">
                <a:solidFill>
                  <a:srgbClr val="FFFFFF"/>
                </a:solidFill>
                <a:latin typeface="Century Gothic"/>
                <a:ea typeface="DejaVu Sans"/>
                <a:cs typeface="+mn-cs"/>
              </a:rPr>
              <a:t> ending is often like –</a:t>
            </a:r>
            <a:r>
              <a:rPr lang="en-GB" sz="2000" spc="-1" dirty="0" err="1">
                <a:solidFill>
                  <a:srgbClr val="FFFFFF"/>
                </a:solidFill>
                <a:latin typeface="Century Gothic"/>
                <a:ea typeface="DejaVu Sans"/>
                <a:cs typeface="+mn-cs"/>
              </a:rPr>
              <a:t>ous</a:t>
            </a:r>
            <a:r>
              <a:rPr lang="en-GB" sz="2000" spc="-1" dirty="0">
                <a:solidFill>
                  <a:srgbClr val="FFFFFF"/>
                </a:solidFill>
                <a:latin typeface="Century Gothic"/>
                <a:ea typeface="DejaVu Sans"/>
                <a:cs typeface="+mn-cs"/>
              </a:rPr>
              <a:t> in English.</a:t>
            </a:r>
            <a:endParaRPr lang="en-GB" sz="2000" spc="-1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0640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/>
      <p:bldP spid="3" grpId="0"/>
      <p:bldP spid="31" grpId="0"/>
      <p:bldP spid="33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7"/>
          <p:cNvSpPr/>
          <p:nvPr/>
        </p:nvSpPr>
        <p:spPr>
          <a:xfrm>
            <a:off x="-86176" y="5309915"/>
            <a:ext cx="3952938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serious (m)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Google Shape;110;p3">
            <a:extLst>
              <a:ext uri="{FF2B5EF4-FFF2-40B4-BE49-F238E27FC236}">
                <a16:creationId xmlns:a16="http://schemas.microsoft.com/office/drawing/2014/main" id="{436E6066-C7B5-46FD-B887-FA1D58A18FC5}"/>
              </a:ext>
            </a:extLst>
          </p:cNvPr>
          <p:cNvSpPr txBox="1"/>
          <p:nvPr/>
        </p:nvSpPr>
        <p:spPr>
          <a:xfrm>
            <a:off x="630296" y="4352384"/>
            <a:ext cx="438424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Arial"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séri</a:t>
            </a:r>
            <a:r>
              <a:rPr kumimoji="0" lang="en-GB" sz="72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kumimoji="0" lang="en-GB" sz="7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2" descr="Quiet Sign Clip Art">
            <a:extLst>
              <a:ext uri="{FF2B5EF4-FFF2-40B4-BE49-F238E27FC236}">
                <a16:creationId xmlns:a16="http://schemas.microsoft.com/office/drawing/2014/main" id="{5C517E34-09FE-45A5-B515-365069D55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34" y="5340743"/>
            <a:ext cx="536673" cy="7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stomShape 7">
            <a:extLst>
              <a:ext uri="{FF2B5EF4-FFF2-40B4-BE49-F238E27FC236}">
                <a16:creationId xmlns:a16="http://schemas.microsoft.com/office/drawing/2014/main" id="{20C88818-7FA1-4933-8FF9-D1C7C4FBE13B}"/>
              </a:ext>
            </a:extLst>
          </p:cNvPr>
          <p:cNvSpPr/>
          <p:nvPr/>
        </p:nvSpPr>
        <p:spPr>
          <a:xfrm>
            <a:off x="4760512" y="5309915"/>
            <a:ext cx="4827119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serious (f)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7" name="Google Shape;110;p3">
            <a:extLst>
              <a:ext uri="{FF2B5EF4-FFF2-40B4-BE49-F238E27FC236}">
                <a16:creationId xmlns:a16="http://schemas.microsoft.com/office/drawing/2014/main" id="{3A7285A4-4A02-4CEA-89C2-C2213BE833C8}"/>
              </a:ext>
            </a:extLst>
          </p:cNvPr>
          <p:cNvSpPr txBox="1"/>
          <p:nvPr/>
        </p:nvSpPr>
        <p:spPr>
          <a:xfrm>
            <a:off x="6056932" y="4350488"/>
            <a:ext cx="512777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  <a:defRPr/>
            </a:pPr>
            <a:r>
              <a:rPr lang="en-GB" sz="7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séri</a:t>
            </a:r>
            <a:r>
              <a:rPr lang="en-GB" sz="72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7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7200" dirty="0" err="1">
                <a:solidFill>
                  <a:prstClr val="white">
                    <a:lumMod val="65000"/>
                  </a:prst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lang="en-GB" sz="7200" b="1" dirty="0">
              <a:solidFill>
                <a:prstClr val="white">
                  <a:lumMod val="65000"/>
                </a:prst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2" descr="Quiet Sign Clip Art">
            <a:extLst>
              <a:ext uri="{FF2B5EF4-FFF2-40B4-BE49-F238E27FC236}">
                <a16:creationId xmlns:a16="http://schemas.microsoft.com/office/drawing/2014/main" id="{97C4DAAB-1BA0-45F1-9E4F-1A6842873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745" y="5340743"/>
            <a:ext cx="536673" cy="7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stomShape 14">
            <a:extLst>
              <a:ext uri="{FF2B5EF4-FFF2-40B4-BE49-F238E27FC236}">
                <a16:creationId xmlns:a16="http://schemas.microsoft.com/office/drawing/2014/main" id="{0EEF897B-9AB1-4E42-B7A7-BB85C7691B91}"/>
              </a:ext>
            </a:extLst>
          </p:cNvPr>
          <p:cNvSpPr/>
          <p:nvPr/>
        </p:nvSpPr>
        <p:spPr>
          <a:xfrm>
            <a:off x="8854186" y="2075311"/>
            <a:ext cx="3067434" cy="2131560"/>
          </a:xfrm>
          <a:prstGeom prst="wedgeEllipseCallout">
            <a:avLst>
              <a:gd name="adj1" fmla="val -29077"/>
              <a:gd name="adj2" fmla="val 74269"/>
            </a:avLst>
          </a:prstGeom>
          <a:solidFill>
            <a:schemeClr val="accent3">
              <a:lumMod val="50000"/>
            </a:schemeClr>
          </a:solidFill>
          <a:ln w="12600">
            <a:solidFill>
              <a:srgbClr val="FF0066"/>
            </a:solidFill>
            <a:miter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103FB7-B867-4917-83DB-19E9990990BF}"/>
              </a:ext>
            </a:extLst>
          </p:cNvPr>
          <p:cNvSpPr/>
          <p:nvPr/>
        </p:nvSpPr>
        <p:spPr>
          <a:xfrm>
            <a:off x="9122372" y="2288587"/>
            <a:ext cx="2484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spc="-1" dirty="0">
                <a:solidFill>
                  <a:srgbClr val="FFFFFF"/>
                </a:solidFill>
                <a:latin typeface="Century Gothic"/>
                <a:ea typeface="DejaVu Sans"/>
                <a:cs typeface="+mn-cs"/>
              </a:rPr>
              <a:t>The ‘e’ at the end means you </a:t>
            </a:r>
            <a:r>
              <a:rPr lang="en-GB" sz="2000" b="1" spc="-1" dirty="0">
                <a:solidFill>
                  <a:srgbClr val="FFFFFF"/>
                </a:solidFill>
                <a:latin typeface="Century Gothic"/>
                <a:ea typeface="DejaVu Sans"/>
                <a:cs typeface="+mn-cs"/>
              </a:rPr>
              <a:t>do</a:t>
            </a:r>
            <a:r>
              <a:rPr lang="en-GB" sz="2000" spc="-1" dirty="0">
                <a:solidFill>
                  <a:srgbClr val="FFFFFF"/>
                </a:solidFill>
                <a:latin typeface="Century Gothic"/>
                <a:ea typeface="DejaVu Sans"/>
                <a:cs typeface="+mn-cs"/>
              </a:rPr>
              <a:t> pronounce the ‘s’.</a:t>
            </a:r>
            <a:br>
              <a:rPr lang="en-GB" sz="2000" spc="-1" dirty="0">
                <a:solidFill>
                  <a:srgbClr val="FFFFFF"/>
                </a:solidFill>
                <a:latin typeface="Century Gothic"/>
                <a:ea typeface="DejaVu Sans"/>
                <a:cs typeface="+mn-cs"/>
              </a:rPr>
            </a:br>
            <a:r>
              <a:rPr lang="en-GB" sz="2000" spc="-1" dirty="0">
                <a:solidFill>
                  <a:srgbClr val="FFFFFF"/>
                </a:solidFill>
                <a:latin typeface="Century Gothic"/>
                <a:ea typeface="DejaVu Sans"/>
                <a:cs typeface="+mn-cs"/>
              </a:rPr>
              <a:t>This ‘e’ is called Silent Final ‘e’ [</a:t>
            </a:r>
            <a:r>
              <a:rPr lang="en-GB" sz="2000" b="1" spc="-1" dirty="0" err="1">
                <a:solidFill>
                  <a:srgbClr val="FFFFFF"/>
                </a:solidFill>
                <a:latin typeface="Century Gothic"/>
                <a:ea typeface="DejaVu Sans"/>
                <a:cs typeface="+mn-cs"/>
              </a:rPr>
              <a:t>Sfe</a:t>
            </a:r>
            <a:r>
              <a:rPr lang="en-GB" sz="2000" spc="-1" dirty="0">
                <a:solidFill>
                  <a:srgbClr val="FFFFFF"/>
                </a:solidFill>
                <a:latin typeface="Century Gothic"/>
                <a:ea typeface="DejaVu Sans"/>
                <a:cs typeface="+mn-cs"/>
              </a:rPr>
              <a:t>].</a:t>
            </a:r>
            <a:endParaRPr lang="en-GB" sz="2000" spc="-1" dirty="0">
              <a:ea typeface="+mn-ea"/>
              <a:cs typeface="+mn-cs"/>
            </a:endParaRPr>
          </a:p>
        </p:txBody>
      </p:sp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6B923AA9-129C-4869-A009-BC2927792A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8090" y="1553850"/>
            <a:ext cx="2859414" cy="27248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3C67A8-2535-4070-AA13-FA3ACC52E3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315" y="1556310"/>
            <a:ext cx="2924272" cy="2786635"/>
          </a:xfrm>
          <a:prstGeom prst="rect">
            <a:avLst/>
          </a:prstGeom>
        </p:spPr>
      </p:pic>
      <p:pic>
        <p:nvPicPr>
          <p:cNvPr id="23" name="Graphic 22" descr="Teacher">
            <a:extLst>
              <a:ext uri="{FF2B5EF4-FFF2-40B4-BE49-F238E27FC236}">
                <a16:creationId xmlns:a16="http://schemas.microsoft.com/office/drawing/2014/main" id="{E39A6141-4E6F-477B-90CE-1ADAC8EDD4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87" y="-31938"/>
            <a:ext cx="914400" cy="914400"/>
          </a:xfrm>
          <a:prstGeom prst="rect">
            <a:avLst/>
          </a:prstGeom>
        </p:spPr>
      </p:pic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E3C35672-1D18-4F6C-BBBA-4146F12D3FB1}"/>
              </a:ext>
            </a:extLst>
          </p:cNvPr>
          <p:cNvSpPr/>
          <p:nvPr/>
        </p:nvSpPr>
        <p:spPr>
          <a:xfrm>
            <a:off x="947687" y="83028"/>
            <a:ext cx="3167855" cy="547644"/>
          </a:xfrm>
          <a:prstGeom prst="wedgeRoundRectCallout">
            <a:avLst>
              <a:gd name="adj1" fmla="val -58668"/>
              <a:gd name="adj2" fmla="val 1020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6EA252-CEAB-4D2E-8A2B-5F17929AB823}"/>
              </a:ext>
            </a:extLst>
          </p:cNvPr>
          <p:cNvSpPr txBox="1"/>
          <p:nvPr/>
        </p:nvSpPr>
        <p:spPr>
          <a:xfrm>
            <a:off x="947687" y="83028"/>
            <a:ext cx="3167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et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répète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32760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6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7"/>
          <p:cNvSpPr/>
          <p:nvPr/>
        </p:nvSpPr>
        <p:spPr>
          <a:xfrm>
            <a:off x="793079" y="5309915"/>
            <a:ext cx="3952938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curious (m)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Google Shape;110;p3">
            <a:extLst>
              <a:ext uri="{FF2B5EF4-FFF2-40B4-BE49-F238E27FC236}">
                <a16:creationId xmlns:a16="http://schemas.microsoft.com/office/drawing/2014/main" id="{436E6066-C7B5-46FD-B887-FA1D58A18FC5}"/>
              </a:ext>
            </a:extLst>
          </p:cNvPr>
          <p:cNvSpPr txBox="1"/>
          <p:nvPr/>
        </p:nvSpPr>
        <p:spPr>
          <a:xfrm>
            <a:off x="1509551" y="4352384"/>
            <a:ext cx="438424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  <a:defRPr/>
            </a:pPr>
            <a:r>
              <a:rPr lang="en-GB" sz="7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curi</a:t>
            </a:r>
            <a:r>
              <a:rPr lang="en-GB" sz="72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7200" dirty="0" err="1">
                <a:solidFill>
                  <a:prstClr val="white">
                    <a:lumMod val="65000"/>
                  </a:prst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lang="en-GB" sz="7200" b="1" dirty="0">
              <a:solidFill>
                <a:prstClr val="white">
                  <a:lumMod val="65000"/>
                </a:prst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2" descr="Quiet Sign Clip Art">
            <a:extLst>
              <a:ext uri="{FF2B5EF4-FFF2-40B4-BE49-F238E27FC236}">
                <a16:creationId xmlns:a16="http://schemas.microsoft.com/office/drawing/2014/main" id="{5C517E34-09FE-45A5-B515-365069D55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12" y="5351950"/>
            <a:ext cx="536673" cy="7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stomShape 7">
            <a:extLst>
              <a:ext uri="{FF2B5EF4-FFF2-40B4-BE49-F238E27FC236}">
                <a16:creationId xmlns:a16="http://schemas.microsoft.com/office/drawing/2014/main" id="{20C88818-7FA1-4933-8FF9-D1C7C4FBE13B}"/>
              </a:ext>
            </a:extLst>
          </p:cNvPr>
          <p:cNvSpPr/>
          <p:nvPr/>
        </p:nvSpPr>
        <p:spPr>
          <a:xfrm>
            <a:off x="6793019" y="5293084"/>
            <a:ext cx="2707056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curious (f)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7" name="Google Shape;110;p3">
            <a:extLst>
              <a:ext uri="{FF2B5EF4-FFF2-40B4-BE49-F238E27FC236}">
                <a16:creationId xmlns:a16="http://schemas.microsoft.com/office/drawing/2014/main" id="{3A7285A4-4A02-4CEA-89C2-C2213BE833C8}"/>
              </a:ext>
            </a:extLst>
          </p:cNvPr>
          <p:cNvSpPr txBox="1"/>
          <p:nvPr/>
        </p:nvSpPr>
        <p:spPr>
          <a:xfrm>
            <a:off x="6936187" y="4350488"/>
            <a:ext cx="512777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  <a:defRPr/>
            </a:pPr>
            <a:r>
              <a:rPr lang="en-GB" sz="7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curi</a:t>
            </a:r>
            <a:r>
              <a:rPr lang="en-GB" sz="72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7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7200" dirty="0" err="1">
                <a:solidFill>
                  <a:prstClr val="white">
                    <a:lumMod val="65000"/>
                  </a:prst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lang="en-GB" sz="7200" b="1" dirty="0">
              <a:solidFill>
                <a:prstClr val="white">
                  <a:lumMod val="65000"/>
                </a:prst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2" descr="Quiet Sign Clip Art">
            <a:extLst>
              <a:ext uri="{FF2B5EF4-FFF2-40B4-BE49-F238E27FC236}">
                <a16:creationId xmlns:a16="http://schemas.microsoft.com/office/drawing/2014/main" id="{97C4DAAB-1BA0-45F1-9E4F-1A6842873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606" y="5340743"/>
            <a:ext cx="536673" cy="7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1D09F5BF-9F88-453B-B152-5FDF5F0146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2625" y="983508"/>
            <a:ext cx="1817098" cy="3334995"/>
          </a:xfrm>
          <a:prstGeom prst="rect">
            <a:avLst/>
          </a:prstGeom>
        </p:spPr>
      </p:pic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E32BA4C4-DE40-4BDE-80B9-B550328D7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295260" y="982272"/>
            <a:ext cx="1835198" cy="3368216"/>
          </a:xfrm>
          <a:prstGeom prst="rect">
            <a:avLst/>
          </a:prstGeom>
        </p:spPr>
      </p:pic>
      <p:pic>
        <p:nvPicPr>
          <p:cNvPr id="19" name="Graphic 18" descr="Teacher">
            <a:extLst>
              <a:ext uri="{FF2B5EF4-FFF2-40B4-BE49-F238E27FC236}">
                <a16:creationId xmlns:a16="http://schemas.microsoft.com/office/drawing/2014/main" id="{0E42B288-D444-4219-9D18-FDB62369F3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87" y="-31938"/>
            <a:ext cx="914400" cy="914400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5FE7083A-D199-491A-81A5-608A3260D4CD}"/>
              </a:ext>
            </a:extLst>
          </p:cNvPr>
          <p:cNvSpPr/>
          <p:nvPr/>
        </p:nvSpPr>
        <p:spPr>
          <a:xfrm>
            <a:off x="947687" y="83028"/>
            <a:ext cx="3167855" cy="547644"/>
          </a:xfrm>
          <a:prstGeom prst="wedgeRoundRectCallout">
            <a:avLst>
              <a:gd name="adj1" fmla="val -58668"/>
              <a:gd name="adj2" fmla="val 1020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E59725-515E-43C3-88CC-82BB51987058}"/>
              </a:ext>
            </a:extLst>
          </p:cNvPr>
          <p:cNvSpPr txBox="1"/>
          <p:nvPr/>
        </p:nvSpPr>
        <p:spPr>
          <a:xfrm>
            <a:off x="947687" y="83028"/>
            <a:ext cx="3167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et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répète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79364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7"/>
          <p:cNvSpPr/>
          <p:nvPr/>
        </p:nvSpPr>
        <p:spPr>
          <a:xfrm>
            <a:off x="-86176" y="5309915"/>
            <a:ext cx="3952938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brave (m)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Google Shape;110;p3">
            <a:extLst>
              <a:ext uri="{FF2B5EF4-FFF2-40B4-BE49-F238E27FC236}">
                <a16:creationId xmlns:a16="http://schemas.microsoft.com/office/drawing/2014/main" id="{436E6066-C7B5-46FD-B887-FA1D58A18FC5}"/>
              </a:ext>
            </a:extLst>
          </p:cNvPr>
          <p:cNvSpPr txBox="1"/>
          <p:nvPr/>
        </p:nvSpPr>
        <p:spPr>
          <a:xfrm>
            <a:off x="630296" y="4352384"/>
            <a:ext cx="51403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  <a:defRPr/>
            </a:pPr>
            <a:r>
              <a:rPr lang="en-GB" sz="7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courag</a:t>
            </a:r>
            <a:r>
              <a:rPr lang="en-GB" sz="72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7200" dirty="0" err="1">
                <a:solidFill>
                  <a:prstClr val="white">
                    <a:lumMod val="65000"/>
                  </a:prst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lang="en-GB" sz="7200" b="1" dirty="0">
              <a:solidFill>
                <a:prstClr val="white">
                  <a:lumMod val="65000"/>
                </a:prst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2" descr="Quiet Sign Clip Art">
            <a:extLst>
              <a:ext uri="{FF2B5EF4-FFF2-40B4-BE49-F238E27FC236}">
                <a16:creationId xmlns:a16="http://schemas.microsoft.com/office/drawing/2014/main" id="{5C517E34-09FE-45A5-B515-365069D55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325" y="5340743"/>
            <a:ext cx="536673" cy="7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stomShape 7">
            <a:extLst>
              <a:ext uri="{FF2B5EF4-FFF2-40B4-BE49-F238E27FC236}">
                <a16:creationId xmlns:a16="http://schemas.microsoft.com/office/drawing/2014/main" id="{20C88818-7FA1-4933-8FF9-D1C7C4FBE13B}"/>
              </a:ext>
            </a:extLst>
          </p:cNvPr>
          <p:cNvSpPr/>
          <p:nvPr/>
        </p:nvSpPr>
        <p:spPr>
          <a:xfrm>
            <a:off x="5913764" y="5293084"/>
            <a:ext cx="2707056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brave (f)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7" name="Google Shape;110;p3">
            <a:extLst>
              <a:ext uri="{FF2B5EF4-FFF2-40B4-BE49-F238E27FC236}">
                <a16:creationId xmlns:a16="http://schemas.microsoft.com/office/drawing/2014/main" id="{3A7285A4-4A02-4CEA-89C2-C2213BE833C8}"/>
              </a:ext>
            </a:extLst>
          </p:cNvPr>
          <p:cNvSpPr txBox="1"/>
          <p:nvPr/>
        </p:nvSpPr>
        <p:spPr>
          <a:xfrm>
            <a:off x="6056932" y="4350488"/>
            <a:ext cx="600703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  <a:defRPr/>
            </a:pPr>
            <a:r>
              <a:rPr lang="en-GB" sz="7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courag</a:t>
            </a:r>
            <a:r>
              <a:rPr lang="en-GB" sz="72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7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7200" dirty="0" err="1">
                <a:solidFill>
                  <a:prstClr val="white">
                    <a:lumMod val="65000"/>
                  </a:prst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lang="en-GB" sz="7200" b="1" dirty="0">
              <a:solidFill>
                <a:prstClr val="white">
                  <a:lumMod val="65000"/>
                </a:prst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2" descr="Quiet Sign Clip Art">
            <a:extLst>
              <a:ext uri="{FF2B5EF4-FFF2-40B4-BE49-F238E27FC236}">
                <a16:creationId xmlns:a16="http://schemas.microsoft.com/office/drawing/2014/main" id="{97C4DAAB-1BA0-45F1-9E4F-1A6842873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351" y="5340743"/>
            <a:ext cx="536673" cy="7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text, vector graphics, gear&#10;&#10;Description automatically generated">
            <a:extLst>
              <a:ext uri="{FF2B5EF4-FFF2-40B4-BE49-F238E27FC236}">
                <a16:creationId xmlns:a16="http://schemas.microsoft.com/office/drawing/2014/main" id="{F25D1879-E3C5-46A3-B989-6C829A3BAF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053" y="1268868"/>
            <a:ext cx="3292786" cy="3151408"/>
          </a:xfrm>
          <a:prstGeom prst="rect">
            <a:avLst/>
          </a:prstGeom>
        </p:spPr>
      </p:pic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D438B03-D416-4DBB-BE5F-31CBE2FFFA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1127" y="1268868"/>
            <a:ext cx="3399386" cy="3253430"/>
          </a:xfrm>
          <a:prstGeom prst="rect">
            <a:avLst/>
          </a:prstGeom>
        </p:spPr>
      </p:pic>
      <p:pic>
        <p:nvPicPr>
          <p:cNvPr id="19" name="Graphic 18" descr="Teacher">
            <a:extLst>
              <a:ext uri="{FF2B5EF4-FFF2-40B4-BE49-F238E27FC236}">
                <a16:creationId xmlns:a16="http://schemas.microsoft.com/office/drawing/2014/main" id="{84DEAD95-E044-412E-9B53-EC49CB2561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87" y="-31938"/>
            <a:ext cx="914400" cy="914400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97FFE500-64C9-4C94-AE8E-6C093960F34A}"/>
              </a:ext>
            </a:extLst>
          </p:cNvPr>
          <p:cNvSpPr/>
          <p:nvPr/>
        </p:nvSpPr>
        <p:spPr>
          <a:xfrm>
            <a:off x="947687" y="83028"/>
            <a:ext cx="3167855" cy="547644"/>
          </a:xfrm>
          <a:prstGeom prst="wedgeRoundRectCallout">
            <a:avLst>
              <a:gd name="adj1" fmla="val -58668"/>
              <a:gd name="adj2" fmla="val 1020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3B4AF3-8B02-4807-BF55-D8BEF8554FB9}"/>
              </a:ext>
            </a:extLst>
          </p:cNvPr>
          <p:cNvSpPr txBox="1"/>
          <p:nvPr/>
        </p:nvSpPr>
        <p:spPr>
          <a:xfrm>
            <a:off x="947687" y="83028"/>
            <a:ext cx="3167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et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répète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29685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7"/>
          <p:cNvSpPr/>
          <p:nvPr/>
        </p:nvSpPr>
        <p:spPr>
          <a:xfrm>
            <a:off x="901313" y="5266406"/>
            <a:ext cx="3952938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happy (m)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Google Shape;110;p3">
            <a:extLst>
              <a:ext uri="{FF2B5EF4-FFF2-40B4-BE49-F238E27FC236}">
                <a16:creationId xmlns:a16="http://schemas.microsoft.com/office/drawing/2014/main" id="{436E6066-C7B5-46FD-B887-FA1D58A18FC5}"/>
              </a:ext>
            </a:extLst>
          </p:cNvPr>
          <p:cNvSpPr txBox="1"/>
          <p:nvPr/>
        </p:nvSpPr>
        <p:spPr>
          <a:xfrm>
            <a:off x="1617785" y="4308875"/>
            <a:ext cx="438424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  <a:defRPr/>
            </a:pPr>
            <a:r>
              <a:rPr lang="en-GB" sz="7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lang="en-GB" sz="72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7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-GB" sz="72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7200" dirty="0" err="1">
                <a:solidFill>
                  <a:prstClr val="white">
                    <a:lumMod val="65000"/>
                  </a:prst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lang="en-GB" sz="7200" b="1" dirty="0">
              <a:solidFill>
                <a:prstClr val="white">
                  <a:lumMod val="65000"/>
                </a:prst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2" descr="Quiet Sign Clip Art">
            <a:extLst>
              <a:ext uri="{FF2B5EF4-FFF2-40B4-BE49-F238E27FC236}">
                <a16:creationId xmlns:a16="http://schemas.microsoft.com/office/drawing/2014/main" id="{5C517E34-09FE-45A5-B515-365069D55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46" y="5308441"/>
            <a:ext cx="536673" cy="7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stomShape 7">
            <a:extLst>
              <a:ext uri="{FF2B5EF4-FFF2-40B4-BE49-F238E27FC236}">
                <a16:creationId xmlns:a16="http://schemas.microsoft.com/office/drawing/2014/main" id="{20C88818-7FA1-4933-8FF9-D1C7C4FBE13B}"/>
              </a:ext>
            </a:extLst>
          </p:cNvPr>
          <p:cNvSpPr/>
          <p:nvPr/>
        </p:nvSpPr>
        <p:spPr>
          <a:xfrm>
            <a:off x="6901253" y="5249575"/>
            <a:ext cx="2707056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happy (f)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7" name="Google Shape;110;p3">
            <a:extLst>
              <a:ext uri="{FF2B5EF4-FFF2-40B4-BE49-F238E27FC236}">
                <a16:creationId xmlns:a16="http://schemas.microsoft.com/office/drawing/2014/main" id="{3A7285A4-4A02-4CEA-89C2-C2213BE833C8}"/>
              </a:ext>
            </a:extLst>
          </p:cNvPr>
          <p:cNvSpPr txBox="1"/>
          <p:nvPr/>
        </p:nvSpPr>
        <p:spPr>
          <a:xfrm>
            <a:off x="7044421" y="4306979"/>
            <a:ext cx="512777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  <a:defRPr/>
            </a:pPr>
            <a:r>
              <a:rPr lang="en-GB" sz="7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lang="en-GB" sz="72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7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-GB" sz="72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7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7200" dirty="0" err="1">
                <a:solidFill>
                  <a:prstClr val="white">
                    <a:lumMod val="65000"/>
                  </a:prst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lang="en-GB" sz="7200" b="1" dirty="0">
              <a:solidFill>
                <a:prstClr val="white">
                  <a:lumMod val="65000"/>
                </a:prst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2" descr="Quiet Sign Clip Art">
            <a:extLst>
              <a:ext uri="{FF2B5EF4-FFF2-40B4-BE49-F238E27FC236}">
                <a16:creationId xmlns:a16="http://schemas.microsoft.com/office/drawing/2014/main" id="{97C4DAAB-1BA0-45F1-9E4F-1A6842873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840" y="5297234"/>
            <a:ext cx="536673" cy="7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721D75CE-2680-43D3-9B07-B33B8CCD65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7785" y="1643321"/>
            <a:ext cx="3905614" cy="2530678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35B02C5D-C6DB-443A-B65C-A709CE372B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1253" y="1767057"/>
            <a:ext cx="3745719" cy="2427073"/>
          </a:xfrm>
          <a:prstGeom prst="rect">
            <a:avLst/>
          </a:prstGeom>
        </p:spPr>
      </p:pic>
      <p:pic>
        <p:nvPicPr>
          <p:cNvPr id="20" name="Graphic 19" descr="Teacher">
            <a:extLst>
              <a:ext uri="{FF2B5EF4-FFF2-40B4-BE49-F238E27FC236}">
                <a16:creationId xmlns:a16="http://schemas.microsoft.com/office/drawing/2014/main" id="{14010A1C-3D8A-453E-A87B-BE77AAF3DB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87" y="-31938"/>
            <a:ext cx="914400" cy="914400"/>
          </a:xfrm>
          <a:prstGeom prst="rect">
            <a:avLst/>
          </a:prstGeom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CC322700-164E-4682-B6D9-F7287E474372}"/>
              </a:ext>
            </a:extLst>
          </p:cNvPr>
          <p:cNvSpPr/>
          <p:nvPr/>
        </p:nvSpPr>
        <p:spPr>
          <a:xfrm>
            <a:off x="947687" y="83028"/>
            <a:ext cx="3167855" cy="547644"/>
          </a:xfrm>
          <a:prstGeom prst="wedgeRoundRectCallout">
            <a:avLst>
              <a:gd name="adj1" fmla="val -58668"/>
              <a:gd name="adj2" fmla="val 1020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ACE794-8B48-432D-9484-918D6C72EE73}"/>
              </a:ext>
            </a:extLst>
          </p:cNvPr>
          <p:cNvSpPr txBox="1"/>
          <p:nvPr/>
        </p:nvSpPr>
        <p:spPr>
          <a:xfrm>
            <a:off x="947687" y="83028"/>
            <a:ext cx="3167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et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répète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46093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9A206C9B-380B-4852-AD65-00EE9ECC7E47}"/>
              </a:ext>
            </a:extLst>
          </p:cNvPr>
          <p:cNvSpPr/>
          <p:nvPr/>
        </p:nvSpPr>
        <p:spPr>
          <a:xfrm>
            <a:off x="8963857" y="4186344"/>
            <a:ext cx="2605015" cy="2563502"/>
          </a:xfrm>
          <a:prstGeom prst="rect">
            <a:avLst/>
          </a:prstGeom>
          <a:solidFill>
            <a:srgbClr val="EFE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92D6D4-0FC0-4D75-B12F-F7ABCBD260ED}"/>
              </a:ext>
            </a:extLst>
          </p:cNvPr>
          <p:cNvSpPr/>
          <p:nvPr/>
        </p:nvSpPr>
        <p:spPr>
          <a:xfrm>
            <a:off x="8982721" y="1539275"/>
            <a:ext cx="2605015" cy="2563502"/>
          </a:xfrm>
          <a:prstGeom prst="rect">
            <a:avLst/>
          </a:prstGeom>
          <a:solidFill>
            <a:srgbClr val="EFE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8" name="Google Shape;158;p2"/>
          <p:cNvSpPr txBox="1"/>
          <p:nvPr/>
        </p:nvSpPr>
        <p:spPr>
          <a:xfrm>
            <a:off x="114860" y="608524"/>
            <a:ext cx="914983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C’est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Clémentine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(female)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Médor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(male)?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92814" y="91888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60" y="32983"/>
            <a:ext cx="9358662" cy="675762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buClr>
                <a:srgbClr val="000000"/>
              </a:buClr>
              <a:buSzTx/>
              <a:defRPr/>
            </a:pPr>
            <a:r>
              <a:rPr lang="fr-FR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Écoute</a:t>
            </a:r>
            <a:r>
              <a:rPr lang="fr-FR" sz="3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Jean-Michel parle.  Écris les phrases.</a:t>
            </a:r>
          </a:p>
        </p:txBody>
      </p:sp>
      <p:pic>
        <p:nvPicPr>
          <p:cNvPr id="70" name="Picture 69" descr="Icon&#10;&#10;Description automatically generated">
            <a:extLst>
              <a:ext uri="{FF2B5EF4-FFF2-40B4-BE49-F238E27FC236}">
                <a16:creationId xmlns:a16="http://schemas.microsoft.com/office/drawing/2014/main" id="{D994A28D-A79A-4571-97D7-66F77C85A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71" name="Title 1">
            <a:extLst>
              <a:ext uri="{FF2B5EF4-FFF2-40B4-BE49-F238E27FC236}">
                <a16:creationId xmlns:a16="http://schemas.microsoft.com/office/drawing/2014/main" id="{2190045F-F195-4312-BF65-87B6A93F8AD1}"/>
              </a:ext>
            </a:extLst>
          </p:cNvPr>
          <p:cNvSpPr txBox="1">
            <a:spLocks/>
          </p:cNvSpPr>
          <p:nvPr/>
        </p:nvSpPr>
        <p:spPr>
          <a:xfrm>
            <a:off x="10950576" y="1003266"/>
            <a:ext cx="1241424" cy="4248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écouter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sp>
        <p:nvSpPr>
          <p:cNvPr id="9" name="Oval 8">
            <a:hlinkClick r:id="" action="ppaction://noaction">
              <a:snd r:embed="rId5" name="beep_est_curieux.wav"/>
            </a:hlinkClick>
            <a:extLst>
              <a:ext uri="{FF2B5EF4-FFF2-40B4-BE49-F238E27FC236}">
                <a16:creationId xmlns:a16="http://schemas.microsoft.com/office/drawing/2014/main" id="{BA5243D1-E77D-4339-B517-20732A466802}"/>
              </a:ext>
            </a:extLst>
          </p:cNvPr>
          <p:cNvSpPr/>
          <p:nvPr/>
        </p:nvSpPr>
        <p:spPr>
          <a:xfrm>
            <a:off x="2157088" y="1751502"/>
            <a:ext cx="512469" cy="532410"/>
          </a:xfrm>
          <a:prstGeom prst="ellipse">
            <a:avLst/>
          </a:prstGeom>
          <a:solidFill>
            <a:srgbClr val="002060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E5D6EA23-E8BF-4382-A230-4EEF96615812}"/>
              </a:ext>
            </a:extLst>
          </p:cNvPr>
          <p:cNvSpPr/>
          <p:nvPr/>
        </p:nvSpPr>
        <p:spPr>
          <a:xfrm>
            <a:off x="3025025" y="1768890"/>
            <a:ext cx="3538334" cy="532411"/>
          </a:xfrm>
          <a:prstGeom prst="wedgeRoundRectCallout">
            <a:avLst>
              <a:gd name="adj1" fmla="val -56543"/>
              <a:gd name="adj2" fmla="val -1755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Il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curieux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CC879F-2BA4-498F-8181-86F8BAEE0A27}"/>
              </a:ext>
            </a:extLst>
          </p:cNvPr>
          <p:cNvSpPr/>
          <p:nvPr/>
        </p:nvSpPr>
        <p:spPr>
          <a:xfrm>
            <a:off x="3413627" y="1822767"/>
            <a:ext cx="620848" cy="4031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___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EA861940-F528-4F25-B616-0FDD6A8AAC8A}"/>
              </a:ext>
            </a:extLst>
          </p:cNvPr>
          <p:cNvSpPr/>
          <p:nvPr/>
        </p:nvSpPr>
        <p:spPr>
          <a:xfrm>
            <a:off x="4593008" y="1822766"/>
            <a:ext cx="1092176" cy="4031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_______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2E1780-A96B-4E5E-8024-F4DF29DCA155}"/>
              </a:ext>
            </a:extLst>
          </p:cNvPr>
          <p:cNvSpPr txBox="1"/>
          <p:nvPr/>
        </p:nvSpPr>
        <p:spPr>
          <a:xfrm>
            <a:off x="9915684" y="1634986"/>
            <a:ext cx="1653187" cy="400110"/>
          </a:xfrm>
          <a:prstGeom prst="rect">
            <a:avLst/>
          </a:prstGeom>
          <a:solidFill>
            <a:srgbClr val="EFE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Clémentine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B442382-66C3-4830-835A-8C5822044DEC}"/>
              </a:ext>
            </a:extLst>
          </p:cNvPr>
          <p:cNvSpPr txBox="1"/>
          <p:nvPr/>
        </p:nvSpPr>
        <p:spPr>
          <a:xfrm>
            <a:off x="10381715" y="4256853"/>
            <a:ext cx="1509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Médor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050EC9-47B4-41B3-B3FE-5B3CF8B395AC}"/>
              </a:ext>
            </a:extLst>
          </p:cNvPr>
          <p:cNvSpPr txBox="1"/>
          <p:nvPr/>
        </p:nvSpPr>
        <p:spPr>
          <a:xfrm>
            <a:off x="9088640" y="2753398"/>
            <a:ext cx="2586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……………………………………………………....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4DBDE1C-0870-4E39-B088-94D9948C7934}"/>
              </a:ext>
            </a:extLst>
          </p:cNvPr>
          <p:cNvSpPr txBox="1"/>
          <p:nvPr/>
        </p:nvSpPr>
        <p:spPr>
          <a:xfrm>
            <a:off x="8936974" y="5576572"/>
            <a:ext cx="2586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……………………………………………………....</a:t>
            </a:r>
          </a:p>
        </p:txBody>
      </p:sp>
      <p:sp>
        <p:nvSpPr>
          <p:cNvPr id="76" name="Oval 75">
            <a:hlinkClick r:id="" action="ppaction://noaction">
              <a:snd r:embed="rId6" name="beep_est_courageuse.wav"/>
            </a:hlinkClick>
            <a:extLst>
              <a:ext uri="{FF2B5EF4-FFF2-40B4-BE49-F238E27FC236}">
                <a16:creationId xmlns:a16="http://schemas.microsoft.com/office/drawing/2014/main" id="{6BC521A8-98F2-4DEE-B18B-EC86387E6910}"/>
              </a:ext>
            </a:extLst>
          </p:cNvPr>
          <p:cNvSpPr/>
          <p:nvPr/>
        </p:nvSpPr>
        <p:spPr>
          <a:xfrm>
            <a:off x="2157088" y="2467501"/>
            <a:ext cx="512469" cy="532410"/>
          </a:xfrm>
          <a:prstGeom prst="ellipse">
            <a:avLst/>
          </a:prstGeom>
          <a:solidFill>
            <a:srgbClr val="002060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81" name="Speech Bubble: Rectangle with Corners Rounded 80">
            <a:extLst>
              <a:ext uri="{FF2B5EF4-FFF2-40B4-BE49-F238E27FC236}">
                <a16:creationId xmlns:a16="http://schemas.microsoft.com/office/drawing/2014/main" id="{B64C9B37-CDAA-410B-A0A7-D85B18DD3FD0}"/>
              </a:ext>
            </a:extLst>
          </p:cNvPr>
          <p:cNvSpPr/>
          <p:nvPr/>
        </p:nvSpPr>
        <p:spPr>
          <a:xfrm>
            <a:off x="3025025" y="2484889"/>
            <a:ext cx="3538334" cy="532411"/>
          </a:xfrm>
          <a:prstGeom prst="wedgeRoundRectCallout">
            <a:avLst>
              <a:gd name="adj1" fmla="val -56543"/>
              <a:gd name="adj2" fmla="val -1755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Elle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courageuse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.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D6F18065-6888-4384-9F99-AEFEA915815F}"/>
              </a:ext>
            </a:extLst>
          </p:cNvPr>
          <p:cNvSpPr/>
          <p:nvPr/>
        </p:nvSpPr>
        <p:spPr>
          <a:xfrm>
            <a:off x="3227069" y="2561665"/>
            <a:ext cx="620848" cy="4031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___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670CC1C7-6D89-4880-9480-2CB8BD3D96FB}"/>
              </a:ext>
            </a:extLst>
          </p:cNvPr>
          <p:cNvSpPr/>
          <p:nvPr/>
        </p:nvSpPr>
        <p:spPr>
          <a:xfrm>
            <a:off x="4409163" y="2539745"/>
            <a:ext cx="1761994" cy="4031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_______</a:t>
            </a:r>
          </a:p>
        </p:txBody>
      </p:sp>
      <p:sp>
        <p:nvSpPr>
          <p:cNvPr id="84" name="Oval 83">
            <a:hlinkClick r:id="" action="ppaction://noaction">
              <a:snd r:embed="rId7" name="beep_est_independante.wav"/>
            </a:hlinkClick>
            <a:extLst>
              <a:ext uri="{FF2B5EF4-FFF2-40B4-BE49-F238E27FC236}">
                <a16:creationId xmlns:a16="http://schemas.microsoft.com/office/drawing/2014/main" id="{53FAC02A-41F1-4EE8-862F-9E42BD731A3A}"/>
              </a:ext>
            </a:extLst>
          </p:cNvPr>
          <p:cNvSpPr/>
          <p:nvPr/>
        </p:nvSpPr>
        <p:spPr>
          <a:xfrm>
            <a:off x="2157088" y="3263888"/>
            <a:ext cx="512469" cy="532410"/>
          </a:xfrm>
          <a:prstGeom prst="ellipse">
            <a:avLst/>
          </a:prstGeom>
          <a:solidFill>
            <a:srgbClr val="002060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3</a:t>
            </a:r>
          </a:p>
        </p:txBody>
      </p:sp>
      <p:sp>
        <p:nvSpPr>
          <p:cNvPr id="85" name="Speech Bubble: Rectangle with Corners Rounded 84">
            <a:extLst>
              <a:ext uri="{FF2B5EF4-FFF2-40B4-BE49-F238E27FC236}">
                <a16:creationId xmlns:a16="http://schemas.microsoft.com/office/drawing/2014/main" id="{2C53437F-D1B9-41D8-99B1-63B5A0A323E9}"/>
              </a:ext>
            </a:extLst>
          </p:cNvPr>
          <p:cNvSpPr/>
          <p:nvPr/>
        </p:nvSpPr>
        <p:spPr>
          <a:xfrm>
            <a:off x="3025024" y="3281276"/>
            <a:ext cx="3538335" cy="532411"/>
          </a:xfrm>
          <a:prstGeom prst="wedgeRoundRectCallout">
            <a:avLst>
              <a:gd name="adj1" fmla="val -56543"/>
              <a:gd name="adj2" fmla="val -1755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Elle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indépendante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.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07967CD-E423-4008-BB15-863998084DA5}"/>
              </a:ext>
            </a:extLst>
          </p:cNvPr>
          <p:cNvSpPr/>
          <p:nvPr/>
        </p:nvSpPr>
        <p:spPr>
          <a:xfrm>
            <a:off x="3103203" y="3373746"/>
            <a:ext cx="620848" cy="4031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___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BD657675-6165-4041-B6EB-0007D4E5EDD2}"/>
              </a:ext>
            </a:extLst>
          </p:cNvPr>
          <p:cNvSpPr/>
          <p:nvPr/>
        </p:nvSpPr>
        <p:spPr>
          <a:xfrm>
            <a:off x="4219068" y="3364487"/>
            <a:ext cx="2119101" cy="4031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_______</a:t>
            </a:r>
          </a:p>
        </p:txBody>
      </p:sp>
      <p:sp>
        <p:nvSpPr>
          <p:cNvPr id="88" name="Oval 87">
            <a:hlinkClick r:id="" action="ppaction://noaction">
              <a:snd r:embed="rId8" name="beep_est_serieux.wav"/>
            </a:hlinkClick>
            <a:extLst>
              <a:ext uri="{FF2B5EF4-FFF2-40B4-BE49-F238E27FC236}">
                <a16:creationId xmlns:a16="http://schemas.microsoft.com/office/drawing/2014/main" id="{37F23B08-D7C3-44A2-8BF9-151AA8EAE764}"/>
              </a:ext>
            </a:extLst>
          </p:cNvPr>
          <p:cNvSpPr/>
          <p:nvPr/>
        </p:nvSpPr>
        <p:spPr>
          <a:xfrm>
            <a:off x="2157088" y="4110091"/>
            <a:ext cx="512469" cy="532410"/>
          </a:xfrm>
          <a:prstGeom prst="ellipse">
            <a:avLst/>
          </a:prstGeom>
          <a:solidFill>
            <a:srgbClr val="002060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4</a:t>
            </a:r>
          </a:p>
        </p:txBody>
      </p:sp>
      <p:sp>
        <p:nvSpPr>
          <p:cNvPr id="90" name="Speech Bubble: Rectangle with Corners Rounded 89">
            <a:extLst>
              <a:ext uri="{FF2B5EF4-FFF2-40B4-BE49-F238E27FC236}">
                <a16:creationId xmlns:a16="http://schemas.microsoft.com/office/drawing/2014/main" id="{E8CE7C0C-E841-463E-AE3A-2E93C152C6C1}"/>
              </a:ext>
            </a:extLst>
          </p:cNvPr>
          <p:cNvSpPr/>
          <p:nvPr/>
        </p:nvSpPr>
        <p:spPr>
          <a:xfrm>
            <a:off x="3025025" y="4127479"/>
            <a:ext cx="3538334" cy="532411"/>
          </a:xfrm>
          <a:prstGeom prst="wedgeRoundRectCallout">
            <a:avLst>
              <a:gd name="adj1" fmla="val -56543"/>
              <a:gd name="adj2" fmla="val -1755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Il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sérieux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.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CC656EB2-770A-4973-A145-20646D03648F}"/>
              </a:ext>
            </a:extLst>
          </p:cNvPr>
          <p:cNvSpPr/>
          <p:nvPr/>
        </p:nvSpPr>
        <p:spPr>
          <a:xfrm>
            <a:off x="3413627" y="4192090"/>
            <a:ext cx="620848" cy="4031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___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169074B6-5A1A-4E17-9E00-F735E82E0D59}"/>
              </a:ext>
            </a:extLst>
          </p:cNvPr>
          <p:cNvSpPr/>
          <p:nvPr/>
        </p:nvSpPr>
        <p:spPr>
          <a:xfrm>
            <a:off x="4555431" y="4176416"/>
            <a:ext cx="1092175" cy="4031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______</a:t>
            </a:r>
          </a:p>
        </p:txBody>
      </p:sp>
      <p:sp>
        <p:nvSpPr>
          <p:cNvPr id="93" name="Oval 92">
            <a:hlinkClick r:id="" action="ppaction://noaction">
              <a:snd r:embed="rId9" name="beep_est_heureuse.wav"/>
            </a:hlinkClick>
            <a:extLst>
              <a:ext uri="{FF2B5EF4-FFF2-40B4-BE49-F238E27FC236}">
                <a16:creationId xmlns:a16="http://schemas.microsoft.com/office/drawing/2014/main" id="{89F4BE7D-A296-4C96-AE43-6733F28D69D0}"/>
              </a:ext>
            </a:extLst>
          </p:cNvPr>
          <p:cNvSpPr/>
          <p:nvPr/>
        </p:nvSpPr>
        <p:spPr>
          <a:xfrm>
            <a:off x="2157088" y="4956665"/>
            <a:ext cx="512469" cy="532410"/>
          </a:xfrm>
          <a:prstGeom prst="ellipse">
            <a:avLst/>
          </a:prstGeom>
          <a:solidFill>
            <a:srgbClr val="002060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5</a:t>
            </a:r>
          </a:p>
        </p:txBody>
      </p:sp>
      <p:sp>
        <p:nvSpPr>
          <p:cNvPr id="94" name="Speech Bubble: Rectangle with Corners Rounded 93">
            <a:extLst>
              <a:ext uri="{FF2B5EF4-FFF2-40B4-BE49-F238E27FC236}">
                <a16:creationId xmlns:a16="http://schemas.microsoft.com/office/drawing/2014/main" id="{DD38713D-A423-4C01-9F50-8B5C95BBCE69}"/>
              </a:ext>
            </a:extLst>
          </p:cNvPr>
          <p:cNvSpPr/>
          <p:nvPr/>
        </p:nvSpPr>
        <p:spPr>
          <a:xfrm>
            <a:off x="3025025" y="4974053"/>
            <a:ext cx="3538334" cy="532411"/>
          </a:xfrm>
          <a:prstGeom prst="wedgeRoundRectCallout">
            <a:avLst>
              <a:gd name="adj1" fmla="val -56543"/>
              <a:gd name="adj2" fmla="val -1755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Elle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heureuse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.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260CC1D9-47C7-4871-BB96-F91106E19D2C}"/>
              </a:ext>
            </a:extLst>
          </p:cNvPr>
          <p:cNvSpPr/>
          <p:nvPr/>
        </p:nvSpPr>
        <p:spPr>
          <a:xfrm>
            <a:off x="3413627" y="5081067"/>
            <a:ext cx="620848" cy="4031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___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5B0538F-7941-4887-9E1C-75B8A5A9B016}"/>
              </a:ext>
            </a:extLst>
          </p:cNvPr>
          <p:cNvSpPr/>
          <p:nvPr/>
        </p:nvSpPr>
        <p:spPr>
          <a:xfrm>
            <a:off x="4593008" y="5058505"/>
            <a:ext cx="1381907" cy="4031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_______</a:t>
            </a:r>
          </a:p>
        </p:txBody>
      </p:sp>
      <p:sp>
        <p:nvSpPr>
          <p:cNvPr id="97" name="Oval 96">
            <a:hlinkClick r:id="" action="ppaction://noaction">
              <a:snd r:embed="rId10" name="beep_est_different.wav"/>
            </a:hlinkClick>
            <a:extLst>
              <a:ext uri="{FF2B5EF4-FFF2-40B4-BE49-F238E27FC236}">
                <a16:creationId xmlns:a16="http://schemas.microsoft.com/office/drawing/2014/main" id="{1A67AB6D-E694-4993-8F07-EE6B7B1A8181}"/>
              </a:ext>
            </a:extLst>
          </p:cNvPr>
          <p:cNvSpPr/>
          <p:nvPr/>
        </p:nvSpPr>
        <p:spPr>
          <a:xfrm>
            <a:off x="2157088" y="5805500"/>
            <a:ext cx="512469" cy="532410"/>
          </a:xfrm>
          <a:prstGeom prst="ellipse">
            <a:avLst/>
          </a:prstGeom>
          <a:solidFill>
            <a:srgbClr val="002060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6</a:t>
            </a:r>
          </a:p>
        </p:txBody>
      </p:sp>
      <p:sp>
        <p:nvSpPr>
          <p:cNvPr id="98" name="Speech Bubble: Rectangle with Corners Rounded 97">
            <a:extLst>
              <a:ext uri="{FF2B5EF4-FFF2-40B4-BE49-F238E27FC236}">
                <a16:creationId xmlns:a16="http://schemas.microsoft.com/office/drawing/2014/main" id="{90473B4B-FF60-4B1D-925D-B62FA5A0B776}"/>
              </a:ext>
            </a:extLst>
          </p:cNvPr>
          <p:cNvSpPr/>
          <p:nvPr/>
        </p:nvSpPr>
        <p:spPr>
          <a:xfrm>
            <a:off x="3025025" y="5822888"/>
            <a:ext cx="3538334" cy="532411"/>
          </a:xfrm>
          <a:prstGeom prst="wedgeRoundRectCallout">
            <a:avLst>
              <a:gd name="adj1" fmla="val -56543"/>
              <a:gd name="adj2" fmla="val -1755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Il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différent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.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8898B731-B675-4A1D-8360-2F55C8BF33EE}"/>
              </a:ext>
            </a:extLst>
          </p:cNvPr>
          <p:cNvSpPr/>
          <p:nvPr/>
        </p:nvSpPr>
        <p:spPr>
          <a:xfrm>
            <a:off x="3326490" y="5864306"/>
            <a:ext cx="620848" cy="4031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___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BEE790E0-CA83-4917-A8D7-C67A408EC2C3}"/>
              </a:ext>
            </a:extLst>
          </p:cNvPr>
          <p:cNvSpPr/>
          <p:nvPr/>
        </p:nvSpPr>
        <p:spPr>
          <a:xfrm>
            <a:off x="4523299" y="5897734"/>
            <a:ext cx="1231594" cy="4031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FC85A5-C7B1-42A1-950E-D5751C48C248}"/>
              </a:ext>
            </a:extLst>
          </p:cNvPr>
          <p:cNvSpPr txBox="1"/>
          <p:nvPr/>
        </p:nvSpPr>
        <p:spPr>
          <a:xfrm>
            <a:off x="9060505" y="5436069"/>
            <a:ext cx="1790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curious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39132F0-982E-4382-AC40-FFBA312E1060}"/>
              </a:ext>
            </a:extLst>
          </p:cNvPr>
          <p:cNvSpPr txBox="1"/>
          <p:nvPr/>
        </p:nvSpPr>
        <p:spPr>
          <a:xfrm>
            <a:off x="9243700" y="2636493"/>
            <a:ext cx="1790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brave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4B56F94-006B-44EE-9B7F-162B1FF7FF35}"/>
              </a:ext>
            </a:extLst>
          </p:cNvPr>
          <p:cNvSpPr txBox="1"/>
          <p:nvPr/>
        </p:nvSpPr>
        <p:spPr>
          <a:xfrm>
            <a:off x="9266419" y="3036671"/>
            <a:ext cx="2321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independent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F8950E0-9B55-411B-ADAB-57DBAD8BF5E6}"/>
              </a:ext>
            </a:extLst>
          </p:cNvPr>
          <p:cNvSpPr txBox="1"/>
          <p:nvPr/>
        </p:nvSpPr>
        <p:spPr>
          <a:xfrm>
            <a:off x="9243699" y="3412124"/>
            <a:ext cx="1790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happy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2CACDFF-17D5-428F-B0BB-700E9EF0CD03}"/>
              </a:ext>
            </a:extLst>
          </p:cNvPr>
          <p:cNvSpPr txBox="1"/>
          <p:nvPr/>
        </p:nvSpPr>
        <p:spPr>
          <a:xfrm>
            <a:off x="9082961" y="5853769"/>
            <a:ext cx="1790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serious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951D8CA-61EA-4A76-8352-5875E9C63FB6}"/>
              </a:ext>
            </a:extLst>
          </p:cNvPr>
          <p:cNvSpPr txBox="1"/>
          <p:nvPr/>
        </p:nvSpPr>
        <p:spPr>
          <a:xfrm>
            <a:off x="9060504" y="6238256"/>
            <a:ext cx="1790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different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278752D-F3B3-4D09-8F63-7418559543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856" y="2618820"/>
            <a:ext cx="1595809" cy="162036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D1BC8D7-2186-44EB-B518-3E21516CC3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82721" y="1608307"/>
            <a:ext cx="618015" cy="1019255"/>
          </a:xfrm>
          <a:prstGeom prst="rect">
            <a:avLst/>
          </a:prstGeom>
          <a:noFill/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AB380D1F-1247-46DC-ABA6-24758D9838E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51972" y="4283709"/>
            <a:ext cx="793358" cy="1275176"/>
          </a:xfrm>
          <a:prstGeom prst="rect">
            <a:avLst/>
          </a:prstGeom>
          <a:solidFill>
            <a:srgbClr val="EFEFFF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9" grpId="0" animBg="1"/>
      <p:bldP spid="82" grpId="0" animBg="1"/>
      <p:bldP spid="83" grpId="0" animBg="1"/>
      <p:bldP spid="86" grpId="0" animBg="1"/>
      <p:bldP spid="87" grpId="0" animBg="1"/>
      <p:bldP spid="91" grpId="0" animBg="1"/>
      <p:bldP spid="92" grpId="0" animBg="1"/>
      <p:bldP spid="95" grpId="0" animBg="1"/>
      <p:bldP spid="96" grpId="0" animBg="1"/>
      <p:bldP spid="99" grpId="0" animBg="1"/>
      <p:bldP spid="100" grpId="0" animBg="1"/>
      <p:bldP spid="15" grpId="0"/>
      <p:bldP spid="101" grpId="0"/>
      <p:bldP spid="102" grpId="0"/>
      <p:bldP spid="103" grpId="0"/>
      <p:bldP spid="104" grpId="0"/>
      <p:bldP spid="1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DEA0-171D-4F63-B37D-D10AD941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77" y="153225"/>
            <a:ext cx="10515600" cy="456222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 le texte et écris les mots</a:t>
            </a:r>
            <a:r>
              <a:rPr lang="fr-FR" sz="3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A5EB66-9A6B-4C4F-B38D-6C9727D9EB36}"/>
              </a:ext>
            </a:extLst>
          </p:cNvPr>
          <p:cNvSpPr/>
          <p:nvPr/>
        </p:nvSpPr>
        <p:spPr>
          <a:xfrm>
            <a:off x="143966" y="1544549"/>
            <a:ext cx="11922657" cy="463926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0AFDC4-5CC1-4C98-853A-767DC0DA9D26}"/>
              </a:ext>
            </a:extLst>
          </p:cNvPr>
          <p:cNvSpPr/>
          <p:nvPr/>
        </p:nvSpPr>
        <p:spPr>
          <a:xfrm>
            <a:off x="148073" y="1685558"/>
            <a:ext cx="5940686" cy="4350775"/>
          </a:xfrm>
          <a:prstGeom prst="rect">
            <a:avLst/>
          </a:prstGeom>
          <a:solidFill>
            <a:srgbClr val="EBEFF7"/>
          </a:solidFill>
          <a:ln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60E7C-9331-450C-A3B4-EC8E2FFDC6C0}"/>
              </a:ext>
            </a:extLst>
          </p:cNvPr>
          <p:cNvSpPr txBox="1"/>
          <p:nvPr/>
        </p:nvSpPr>
        <p:spPr>
          <a:xfrm>
            <a:off x="205206" y="2556597"/>
            <a:ext cx="6119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C‘est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lundi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lang="de-DE" sz="2400" b="1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Je suis </a:t>
            </a:r>
            <a:r>
              <a:rPr lang="de-DE" sz="2400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courageux </a:t>
            </a:r>
            <a:br>
              <a:rPr lang="de-DE" sz="2400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</a:br>
            <a:br>
              <a:rPr lang="de-DE" sz="2400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</a:br>
            <a:r>
              <a:rPr lang="de-DE" sz="2400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mais      </a:t>
            </a:r>
            <a:r>
              <a:rPr lang="de-DE" sz="2400" b="1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tu es      </a:t>
            </a:r>
            <a:r>
              <a:rPr lang="de-DE" sz="2400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anxieux.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E31D744-6DFF-465C-9523-2B74D0221D53}"/>
              </a:ext>
            </a:extLst>
          </p:cNvPr>
          <p:cNvSpPr/>
          <p:nvPr/>
        </p:nvSpPr>
        <p:spPr>
          <a:xfrm>
            <a:off x="205206" y="3290402"/>
            <a:ext cx="1069044" cy="453116"/>
          </a:xfrm>
          <a:prstGeom prst="roundRect">
            <a:avLst/>
          </a:prstGeom>
          <a:solidFill>
            <a:srgbClr val="EBEFF7"/>
          </a:solidFill>
          <a:ln>
            <a:solidFill>
              <a:srgbClr val="EB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[</a:t>
            </a:r>
            <a:r>
              <a:rPr lang="en-GB" sz="2400" b="1" dirty="0">
                <a:solidFill>
                  <a:srgbClr val="002060"/>
                </a:solidFill>
              </a:rPr>
              <a:t>I am</a:t>
            </a:r>
            <a:r>
              <a:rPr lang="en-GB" sz="2400" dirty="0">
                <a:solidFill>
                  <a:srgbClr val="002060"/>
                </a:solidFill>
              </a:rPr>
              <a:t>]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50857E-4AAB-46C2-95C6-2F9BF12497E3}"/>
              </a:ext>
            </a:extLst>
          </p:cNvPr>
          <p:cNvSpPr/>
          <p:nvPr/>
        </p:nvSpPr>
        <p:spPr>
          <a:xfrm>
            <a:off x="1125287" y="2594175"/>
            <a:ext cx="2242977" cy="375460"/>
          </a:xfrm>
          <a:prstGeom prst="roundRect">
            <a:avLst/>
          </a:prstGeom>
          <a:solidFill>
            <a:srgbClr val="EBEFF7"/>
          </a:solidFill>
          <a:ln>
            <a:solidFill>
              <a:srgbClr val="EB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002060"/>
                </a:solidFill>
              </a:rPr>
              <a:t>[</a:t>
            </a:r>
            <a:r>
              <a:rPr lang="en-GB" sz="2400" b="1" dirty="0">
                <a:solidFill>
                  <a:srgbClr val="002060"/>
                </a:solidFill>
              </a:rPr>
              <a:t>Monday</a:t>
            </a:r>
            <a:r>
              <a:rPr lang="en-GB" sz="2400" dirty="0">
                <a:solidFill>
                  <a:srgbClr val="002060"/>
                </a:solidFill>
              </a:rPr>
              <a:t>].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2C8413-5756-48C9-8D45-9962E15F23DD}"/>
              </a:ext>
            </a:extLst>
          </p:cNvPr>
          <p:cNvSpPr/>
          <p:nvPr/>
        </p:nvSpPr>
        <p:spPr>
          <a:xfrm>
            <a:off x="6107348" y="1685558"/>
            <a:ext cx="5940686" cy="4350775"/>
          </a:xfrm>
          <a:prstGeom prst="rect">
            <a:avLst/>
          </a:prstGeom>
          <a:solidFill>
            <a:srgbClr val="EBEFF7"/>
          </a:solidFill>
          <a:ln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Google Shape;158;p2">
            <a:extLst>
              <a:ext uri="{FF2B5EF4-FFF2-40B4-BE49-F238E27FC236}">
                <a16:creationId xmlns:a16="http://schemas.microsoft.com/office/drawing/2014/main" id="{34845478-FF79-48FD-8AD4-D748362EABB3}"/>
              </a:ext>
            </a:extLst>
          </p:cNvPr>
          <p:cNvSpPr txBox="1"/>
          <p:nvPr/>
        </p:nvSpPr>
        <p:spPr>
          <a:xfrm>
            <a:off x="114860" y="608524"/>
            <a:ext cx="1092699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Léa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is reading 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French-English storybook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to her little sister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Eugénie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b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She needs to translate the English for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Eugénie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  Can you help?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8E72C26E-76CA-4920-9667-F218CA6573CA}"/>
              </a:ext>
            </a:extLst>
          </p:cNvPr>
          <p:cNvSpPr txBox="1">
            <a:spLocks/>
          </p:cNvSpPr>
          <p:nvPr/>
        </p:nvSpPr>
        <p:spPr>
          <a:xfrm>
            <a:off x="11151774" y="1135676"/>
            <a:ext cx="953857" cy="374973"/>
          </a:xfrm>
          <a:prstGeom prst="rect">
            <a:avLst/>
          </a:prstGeom>
          <a:solidFill>
            <a:srgbClr val="36AFCE">
              <a:lumMod val="75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écrire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15B767B3-4D36-479D-AC75-2FA96A124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06" y="5616"/>
            <a:ext cx="1126594" cy="1130060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C81DB2DC-12BD-497F-9F48-8A661AB66F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7854"/>
          <a:stretch/>
        </p:blipFill>
        <p:spPr>
          <a:xfrm>
            <a:off x="9833603" y="310320"/>
            <a:ext cx="1318171" cy="1200329"/>
          </a:xfrm>
          <a:prstGeom prst="rect">
            <a:avLst/>
          </a:prstGeom>
        </p:spPr>
      </p:pic>
      <p:pic>
        <p:nvPicPr>
          <p:cNvPr id="23" name="Picture 22" descr="A picture containing logo&#10;&#10;Description automatically generated">
            <a:extLst>
              <a:ext uri="{FF2B5EF4-FFF2-40B4-BE49-F238E27FC236}">
                <a16:creationId xmlns:a16="http://schemas.microsoft.com/office/drawing/2014/main" id="{73A138B1-3D7E-4AB4-8436-A43C371BE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0298" y="5196052"/>
            <a:ext cx="1062688" cy="166194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41F3A3D-DFA6-4419-8CC5-6198BFBB2912}"/>
              </a:ext>
            </a:extLst>
          </p:cNvPr>
          <p:cNvSpPr txBox="1"/>
          <p:nvPr/>
        </p:nvSpPr>
        <p:spPr>
          <a:xfrm>
            <a:off x="6382315" y="2594175"/>
            <a:ext cx="5661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C‘est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mardi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lang="de-DE" sz="2400" b="1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Je suis </a:t>
            </a:r>
            <a:r>
              <a:rPr lang="de-DE" sz="2400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curieux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mais      </a:t>
            </a:r>
            <a:r>
              <a:rPr lang="de-DE" sz="2400" b="1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tu es     </a:t>
            </a:r>
            <a:r>
              <a:rPr lang="de-DE" sz="2400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prudent.</a:t>
            </a:r>
            <a:endParaRPr kumimoji="0" lang="de-DE" sz="24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5A56338-D40F-4551-AD50-83FEFB52407E}"/>
              </a:ext>
            </a:extLst>
          </p:cNvPr>
          <p:cNvSpPr/>
          <p:nvPr/>
        </p:nvSpPr>
        <p:spPr>
          <a:xfrm>
            <a:off x="6378208" y="3303810"/>
            <a:ext cx="1069044" cy="453116"/>
          </a:xfrm>
          <a:prstGeom prst="roundRect">
            <a:avLst/>
          </a:prstGeom>
          <a:solidFill>
            <a:srgbClr val="EBEFF7"/>
          </a:solidFill>
          <a:ln>
            <a:solidFill>
              <a:srgbClr val="EB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[</a:t>
            </a:r>
            <a:r>
              <a:rPr lang="en-GB" sz="2400" b="1" dirty="0">
                <a:solidFill>
                  <a:srgbClr val="002060"/>
                </a:solidFill>
              </a:rPr>
              <a:t>I am</a:t>
            </a:r>
            <a:r>
              <a:rPr lang="en-GB" sz="2400" dirty="0">
                <a:solidFill>
                  <a:srgbClr val="002060"/>
                </a:solidFill>
              </a:rPr>
              <a:t>]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CEFA9AA-D1EF-4BBF-8D40-8B43C5E0E8E1}"/>
              </a:ext>
            </a:extLst>
          </p:cNvPr>
          <p:cNvSpPr/>
          <p:nvPr/>
        </p:nvSpPr>
        <p:spPr>
          <a:xfrm>
            <a:off x="7245263" y="2632905"/>
            <a:ext cx="2242977" cy="375460"/>
          </a:xfrm>
          <a:prstGeom prst="roundRect">
            <a:avLst/>
          </a:prstGeom>
          <a:solidFill>
            <a:srgbClr val="EBEFF7"/>
          </a:solidFill>
          <a:ln>
            <a:solidFill>
              <a:srgbClr val="EB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002060"/>
                </a:solidFill>
              </a:rPr>
              <a:t>[</a:t>
            </a:r>
            <a:r>
              <a:rPr lang="en-GB" sz="2400" b="1" dirty="0">
                <a:solidFill>
                  <a:srgbClr val="002060"/>
                </a:solidFill>
              </a:rPr>
              <a:t>Tuesday</a:t>
            </a:r>
            <a:r>
              <a:rPr lang="en-GB" sz="2400" dirty="0">
                <a:solidFill>
                  <a:srgbClr val="002060"/>
                </a:solidFill>
              </a:rPr>
              <a:t>].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F633282-948F-4375-86B1-F46BA3B3A6AF}"/>
              </a:ext>
            </a:extLst>
          </p:cNvPr>
          <p:cNvSpPr/>
          <p:nvPr/>
        </p:nvSpPr>
        <p:spPr>
          <a:xfrm>
            <a:off x="978543" y="4018586"/>
            <a:ext cx="1601820" cy="453116"/>
          </a:xfrm>
          <a:prstGeom prst="roundRect">
            <a:avLst/>
          </a:prstGeom>
          <a:solidFill>
            <a:srgbClr val="EBEFF7"/>
          </a:solidFill>
          <a:ln>
            <a:solidFill>
              <a:srgbClr val="EB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[</a:t>
            </a:r>
            <a:r>
              <a:rPr lang="en-GB" sz="2400" b="1" dirty="0">
                <a:solidFill>
                  <a:srgbClr val="002060"/>
                </a:solidFill>
              </a:rPr>
              <a:t>you are</a:t>
            </a:r>
            <a:r>
              <a:rPr lang="en-GB" sz="2400" dirty="0">
                <a:solidFill>
                  <a:srgbClr val="002060"/>
                </a:solidFill>
              </a:rPr>
              <a:t>]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95CC1E2-8ECA-4E8B-A80A-61789372AF75}"/>
              </a:ext>
            </a:extLst>
          </p:cNvPr>
          <p:cNvSpPr/>
          <p:nvPr/>
        </p:nvSpPr>
        <p:spPr>
          <a:xfrm>
            <a:off x="7153210" y="4061511"/>
            <a:ext cx="1601820" cy="453116"/>
          </a:xfrm>
          <a:prstGeom prst="roundRect">
            <a:avLst/>
          </a:prstGeom>
          <a:solidFill>
            <a:srgbClr val="EBEFF7"/>
          </a:solidFill>
          <a:ln>
            <a:solidFill>
              <a:srgbClr val="EB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[</a:t>
            </a:r>
            <a:r>
              <a:rPr lang="en-GB" sz="2400" b="1" dirty="0">
                <a:solidFill>
                  <a:srgbClr val="002060"/>
                </a:solidFill>
              </a:rPr>
              <a:t>you are</a:t>
            </a:r>
            <a:r>
              <a:rPr lang="en-GB" sz="2400" dirty="0">
                <a:solidFill>
                  <a:srgbClr val="00206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0159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DEA0-171D-4F63-B37D-D10AD941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77" y="153225"/>
            <a:ext cx="10515600" cy="456222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 le texte et écris les mots</a:t>
            </a:r>
            <a:r>
              <a:rPr lang="fr-FR" sz="3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A5EB66-9A6B-4C4F-B38D-6C9727D9EB36}"/>
              </a:ext>
            </a:extLst>
          </p:cNvPr>
          <p:cNvSpPr/>
          <p:nvPr/>
        </p:nvSpPr>
        <p:spPr>
          <a:xfrm>
            <a:off x="143966" y="1544549"/>
            <a:ext cx="11922657" cy="463926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0AFDC4-5CC1-4C98-853A-767DC0DA9D26}"/>
              </a:ext>
            </a:extLst>
          </p:cNvPr>
          <p:cNvSpPr/>
          <p:nvPr/>
        </p:nvSpPr>
        <p:spPr>
          <a:xfrm>
            <a:off x="148073" y="1685558"/>
            <a:ext cx="5940686" cy="4350775"/>
          </a:xfrm>
          <a:prstGeom prst="rect">
            <a:avLst/>
          </a:prstGeom>
          <a:solidFill>
            <a:srgbClr val="EBEFF7"/>
          </a:solidFill>
          <a:ln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60E7C-9331-450C-A3B4-EC8E2FFDC6C0}"/>
              </a:ext>
            </a:extLst>
          </p:cNvPr>
          <p:cNvSpPr txBox="1"/>
          <p:nvPr/>
        </p:nvSpPr>
        <p:spPr>
          <a:xfrm>
            <a:off x="205206" y="2556597"/>
            <a:ext cx="6119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C‘est </a:t>
            </a:r>
            <a:r>
              <a:rPr lang="de-DE" sz="2400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mercredi</a:t>
            </a:r>
            <a:r>
              <a:rPr kumimoji="0" lang="de-DE" sz="2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lang="de-DE" sz="2400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Je suis </a:t>
            </a:r>
            <a:r>
              <a:rPr lang="de-DE" sz="2400" b="1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sérieux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mais tu es </a:t>
            </a:r>
            <a:r>
              <a:rPr lang="de-DE" sz="2400" b="1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dr</a:t>
            </a:r>
            <a:r>
              <a:rPr lang="de-DE" sz="2400" b="1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ôle</a:t>
            </a:r>
            <a:r>
              <a:rPr lang="de-DE" sz="2400" kern="1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de-DE" sz="24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E31D744-6DFF-465C-9523-2B74D0221D53}"/>
              </a:ext>
            </a:extLst>
          </p:cNvPr>
          <p:cNvSpPr/>
          <p:nvPr/>
        </p:nvSpPr>
        <p:spPr>
          <a:xfrm>
            <a:off x="1288180" y="3303810"/>
            <a:ext cx="1671554" cy="453116"/>
          </a:xfrm>
          <a:prstGeom prst="roundRect">
            <a:avLst/>
          </a:prstGeom>
          <a:solidFill>
            <a:srgbClr val="EBEFF7"/>
          </a:solidFill>
          <a:ln>
            <a:solidFill>
              <a:srgbClr val="EB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[</a:t>
            </a:r>
            <a:r>
              <a:rPr lang="en-GB" sz="2400" b="1" dirty="0">
                <a:solidFill>
                  <a:srgbClr val="002060"/>
                </a:solidFill>
              </a:rPr>
              <a:t>serious</a:t>
            </a:r>
            <a:r>
              <a:rPr lang="en-GB" sz="2400" dirty="0">
                <a:solidFill>
                  <a:srgbClr val="002060"/>
                </a:solidFill>
              </a:rPr>
              <a:t>]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50857E-4AAB-46C2-95C6-2F9BF12497E3}"/>
              </a:ext>
            </a:extLst>
          </p:cNvPr>
          <p:cNvSpPr/>
          <p:nvPr/>
        </p:nvSpPr>
        <p:spPr>
          <a:xfrm>
            <a:off x="193607" y="2594175"/>
            <a:ext cx="846053" cy="375460"/>
          </a:xfrm>
          <a:prstGeom prst="roundRect">
            <a:avLst/>
          </a:prstGeom>
          <a:solidFill>
            <a:srgbClr val="EBEFF7"/>
          </a:solidFill>
          <a:ln>
            <a:solidFill>
              <a:srgbClr val="EB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002060"/>
                </a:solidFill>
              </a:rPr>
              <a:t>[</a:t>
            </a:r>
            <a:r>
              <a:rPr lang="en-GB" sz="2400" b="1" dirty="0">
                <a:solidFill>
                  <a:srgbClr val="002060"/>
                </a:solidFill>
              </a:rPr>
              <a:t>It’s</a:t>
            </a:r>
            <a:r>
              <a:rPr lang="en-GB" sz="2400" dirty="0">
                <a:solidFill>
                  <a:srgbClr val="002060"/>
                </a:solidFill>
              </a:rPr>
              <a:t>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2C8413-5756-48C9-8D45-9962E15F23DD}"/>
              </a:ext>
            </a:extLst>
          </p:cNvPr>
          <p:cNvSpPr/>
          <p:nvPr/>
        </p:nvSpPr>
        <p:spPr>
          <a:xfrm>
            <a:off x="6107348" y="1685558"/>
            <a:ext cx="5940686" cy="4350775"/>
          </a:xfrm>
          <a:prstGeom prst="rect">
            <a:avLst/>
          </a:prstGeom>
          <a:solidFill>
            <a:srgbClr val="EBEFF7"/>
          </a:solidFill>
          <a:ln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8E72C26E-76CA-4920-9667-F218CA6573CA}"/>
              </a:ext>
            </a:extLst>
          </p:cNvPr>
          <p:cNvSpPr txBox="1">
            <a:spLocks/>
          </p:cNvSpPr>
          <p:nvPr/>
        </p:nvSpPr>
        <p:spPr>
          <a:xfrm>
            <a:off x="11151774" y="1135676"/>
            <a:ext cx="953857" cy="374973"/>
          </a:xfrm>
          <a:prstGeom prst="rect">
            <a:avLst/>
          </a:prstGeom>
          <a:solidFill>
            <a:srgbClr val="36AFCE">
              <a:lumMod val="75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écrire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15B767B3-4D36-479D-AC75-2FA96A124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06" y="5616"/>
            <a:ext cx="1126594" cy="1130060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C81DB2DC-12BD-497F-9F48-8A661AB66F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7854"/>
          <a:stretch/>
        </p:blipFill>
        <p:spPr>
          <a:xfrm>
            <a:off x="9833603" y="310320"/>
            <a:ext cx="1318171" cy="1200329"/>
          </a:xfrm>
          <a:prstGeom prst="rect">
            <a:avLst/>
          </a:prstGeom>
        </p:spPr>
      </p:pic>
      <p:pic>
        <p:nvPicPr>
          <p:cNvPr id="23" name="Picture 22" descr="A picture containing logo&#10;&#10;Description automatically generated">
            <a:extLst>
              <a:ext uri="{FF2B5EF4-FFF2-40B4-BE49-F238E27FC236}">
                <a16:creationId xmlns:a16="http://schemas.microsoft.com/office/drawing/2014/main" id="{73A138B1-3D7E-4AB4-8436-A43C371BE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0298" y="5196052"/>
            <a:ext cx="1062688" cy="166194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41F3A3D-DFA6-4419-8CC5-6198BFBB2912}"/>
              </a:ext>
            </a:extLst>
          </p:cNvPr>
          <p:cNvSpPr txBox="1"/>
          <p:nvPr/>
        </p:nvSpPr>
        <p:spPr>
          <a:xfrm>
            <a:off x="6382315" y="2594175"/>
            <a:ext cx="5661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C‘est </a:t>
            </a:r>
            <a:r>
              <a:rPr kumimoji="0" lang="de-DE" sz="2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jeudi.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lang="de-DE" sz="2400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Je suis </a:t>
            </a:r>
            <a:r>
              <a:rPr lang="de-DE" sz="2400" b="1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content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mais tu es </a:t>
            </a:r>
            <a:r>
              <a:rPr lang="de-DE" sz="2400" b="1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triste.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5A56338-D40F-4551-AD50-83FEFB52407E}"/>
              </a:ext>
            </a:extLst>
          </p:cNvPr>
          <p:cNvSpPr/>
          <p:nvPr/>
        </p:nvSpPr>
        <p:spPr>
          <a:xfrm>
            <a:off x="7411268" y="3299535"/>
            <a:ext cx="1666423" cy="453116"/>
          </a:xfrm>
          <a:prstGeom prst="roundRect">
            <a:avLst/>
          </a:prstGeom>
          <a:solidFill>
            <a:srgbClr val="EBEFF7"/>
          </a:solidFill>
          <a:ln>
            <a:solidFill>
              <a:srgbClr val="EB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[</a:t>
            </a:r>
            <a:r>
              <a:rPr lang="en-GB" sz="2400" b="1" dirty="0">
                <a:solidFill>
                  <a:srgbClr val="002060"/>
                </a:solidFill>
              </a:rPr>
              <a:t>pleased</a:t>
            </a:r>
            <a:r>
              <a:rPr lang="en-GB" sz="2400" dirty="0">
                <a:solidFill>
                  <a:srgbClr val="002060"/>
                </a:solidFill>
              </a:rPr>
              <a:t>]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CEFA9AA-D1EF-4BBF-8D40-8B43C5E0E8E1}"/>
              </a:ext>
            </a:extLst>
          </p:cNvPr>
          <p:cNvSpPr/>
          <p:nvPr/>
        </p:nvSpPr>
        <p:spPr>
          <a:xfrm>
            <a:off x="6378208" y="2648529"/>
            <a:ext cx="834025" cy="375460"/>
          </a:xfrm>
          <a:prstGeom prst="roundRect">
            <a:avLst/>
          </a:prstGeom>
          <a:solidFill>
            <a:srgbClr val="EBEFF7"/>
          </a:solidFill>
          <a:ln>
            <a:solidFill>
              <a:srgbClr val="EB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002060"/>
                </a:solidFill>
              </a:rPr>
              <a:t>[</a:t>
            </a:r>
            <a:r>
              <a:rPr lang="en-GB" sz="2400" b="1" dirty="0">
                <a:solidFill>
                  <a:srgbClr val="002060"/>
                </a:solidFill>
              </a:rPr>
              <a:t>It’s</a:t>
            </a:r>
            <a:r>
              <a:rPr lang="en-GB" sz="2400" dirty="0">
                <a:solidFill>
                  <a:srgbClr val="002060"/>
                </a:solidFill>
              </a:rPr>
              <a:t>]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E38BBF5-685E-453C-B74A-6E45F89D767E}"/>
              </a:ext>
            </a:extLst>
          </p:cNvPr>
          <p:cNvSpPr/>
          <p:nvPr/>
        </p:nvSpPr>
        <p:spPr>
          <a:xfrm>
            <a:off x="1778218" y="4013987"/>
            <a:ext cx="1340198" cy="453116"/>
          </a:xfrm>
          <a:prstGeom prst="roundRect">
            <a:avLst/>
          </a:prstGeom>
          <a:solidFill>
            <a:srgbClr val="EBEFF7"/>
          </a:solidFill>
          <a:ln>
            <a:solidFill>
              <a:srgbClr val="EB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[</a:t>
            </a:r>
            <a:r>
              <a:rPr lang="en-GB" sz="2400" b="1" dirty="0">
                <a:solidFill>
                  <a:srgbClr val="002060"/>
                </a:solidFill>
              </a:rPr>
              <a:t>funny</a:t>
            </a:r>
            <a:r>
              <a:rPr lang="en-GB" sz="2400" dirty="0">
                <a:solidFill>
                  <a:srgbClr val="002060"/>
                </a:solidFill>
              </a:rPr>
              <a:t>].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E6556F0-4A74-48F0-A883-37126A9BEF08}"/>
              </a:ext>
            </a:extLst>
          </p:cNvPr>
          <p:cNvSpPr/>
          <p:nvPr/>
        </p:nvSpPr>
        <p:spPr>
          <a:xfrm>
            <a:off x="7926943" y="4013987"/>
            <a:ext cx="1023241" cy="453116"/>
          </a:xfrm>
          <a:prstGeom prst="roundRect">
            <a:avLst/>
          </a:prstGeom>
          <a:solidFill>
            <a:srgbClr val="EBEFF7"/>
          </a:solidFill>
          <a:ln>
            <a:solidFill>
              <a:srgbClr val="EB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[</a:t>
            </a:r>
            <a:r>
              <a:rPr lang="en-GB" sz="2400" b="1" dirty="0">
                <a:solidFill>
                  <a:srgbClr val="002060"/>
                </a:solidFill>
              </a:rPr>
              <a:t>sad</a:t>
            </a:r>
            <a:r>
              <a:rPr lang="en-GB" sz="2400" dirty="0">
                <a:solidFill>
                  <a:srgbClr val="002060"/>
                </a:solidFill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369769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5" grpId="0" animBg="1"/>
      <p:bldP spid="26" grpId="0" animBg="1"/>
      <p:bldP spid="17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565148" y="1470758"/>
            <a:ext cx="455944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un </a:t>
            </a:r>
            <a:r>
              <a:rPr kumimoji="0" lang="en-GB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kumimoji="0" lang="en-GB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61704" y="168277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691247" y="1007718"/>
            <a:ext cx="1517082" cy="40006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prononcer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A6420-B49C-408D-BFB8-598A5EAC9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75" y="265408"/>
            <a:ext cx="5174682" cy="1325563"/>
          </a:xfrm>
        </p:spPr>
        <p:txBody>
          <a:bodyPr>
            <a:noAutofit/>
          </a:bodyPr>
          <a:lstStyle/>
          <a:p>
            <a:r>
              <a:rPr lang="en-GB" sz="66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closed </a:t>
            </a:r>
            <a:r>
              <a:rPr lang="en-GB" sz="6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66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6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lang="en-GB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F1AF8-D364-4C21-AD71-7C3E58DEB1A4}"/>
              </a:ext>
            </a:extLst>
          </p:cNvPr>
          <p:cNvSpPr txBox="1"/>
          <p:nvPr/>
        </p:nvSpPr>
        <p:spPr>
          <a:xfrm>
            <a:off x="2706762" y="3389328"/>
            <a:ext cx="2612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[a bit]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34B255B-32BD-40A9-BC18-9AFEF9500A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45" y="2998499"/>
            <a:ext cx="2005616" cy="155770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48FF83-1128-4D9A-9B53-1F17BCF486E0}"/>
              </a:ext>
            </a:extLst>
          </p:cNvPr>
          <p:cNvSpPr txBox="1">
            <a:spLocks/>
          </p:cNvSpPr>
          <p:nvPr/>
        </p:nvSpPr>
        <p:spPr>
          <a:xfrm>
            <a:off x="5943600" y="236970"/>
            <a:ext cx="4093941" cy="132556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open</a:t>
            </a: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[</a:t>
            </a:r>
            <a:r>
              <a:rPr kumimoji="0" lang="en-GB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0" name="Google Shape;110;p3">
            <a:extLst>
              <a:ext uri="{FF2B5EF4-FFF2-40B4-BE49-F238E27FC236}">
                <a16:creationId xmlns:a16="http://schemas.microsoft.com/office/drawing/2014/main" id="{A590033E-CA99-49DE-AC74-37AD38A587F7}"/>
              </a:ext>
            </a:extLst>
          </p:cNvPr>
          <p:cNvSpPr txBox="1"/>
          <p:nvPr/>
        </p:nvSpPr>
        <p:spPr>
          <a:xfrm>
            <a:off x="7364379" y="1470758"/>
            <a:ext cx="304236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Arial"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kumimoji="0" lang="en-GB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BDDE22-B8C3-44F5-8FCA-F9230E766BF5}"/>
              </a:ext>
            </a:extLst>
          </p:cNvPr>
          <p:cNvSpPr txBox="1"/>
          <p:nvPr/>
        </p:nvSpPr>
        <p:spPr>
          <a:xfrm>
            <a:off x="8683023" y="3402124"/>
            <a:ext cx="2612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[fear]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405DA03-FD4D-4D4D-8685-462EB47E93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6577" y="3013012"/>
            <a:ext cx="1524248" cy="156962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EFBCBF0-2F86-4308-AF78-8ABAE1D7D8D8}"/>
              </a:ext>
            </a:extLst>
          </p:cNvPr>
          <p:cNvSpPr/>
          <p:nvPr/>
        </p:nvSpPr>
        <p:spPr>
          <a:xfrm>
            <a:off x="412748" y="4838736"/>
            <a:ext cx="5530852" cy="1325563"/>
          </a:xfrm>
          <a:prstGeom prst="wedgeRoundRectCallout">
            <a:avLst>
              <a:gd name="adj1" fmla="val -20046"/>
              <a:gd name="adj2" fmla="val -65786"/>
              <a:gd name="adj3" fmla="val 16667"/>
            </a:avLst>
          </a:prstGeom>
          <a:solidFill>
            <a:schemeClr val="accent3">
              <a:lumMod val="50000"/>
            </a:schemeClr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This is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closed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vowel.  When you say this sound, your tongue is near the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top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of your mouth.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1BC841AA-17AE-4464-9784-40214DDD95A6}"/>
              </a:ext>
            </a:extLst>
          </p:cNvPr>
          <p:cNvSpPr/>
          <p:nvPr/>
        </p:nvSpPr>
        <p:spPr>
          <a:xfrm>
            <a:off x="6392973" y="4814270"/>
            <a:ext cx="5530852" cy="1325563"/>
          </a:xfrm>
          <a:prstGeom prst="wedgeRoundRectCallout">
            <a:avLst>
              <a:gd name="adj1" fmla="val -20046"/>
              <a:gd name="adj2" fmla="val -65786"/>
              <a:gd name="adj3" fmla="val 16667"/>
            </a:avLst>
          </a:prstGeom>
          <a:solidFill>
            <a:schemeClr val="accent3">
              <a:lumMod val="50000"/>
            </a:schemeClr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This is an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open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vowel.  When you say this sound, your tongue is near the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bottom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of your mouth.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441D63-60A0-488B-BB10-27B4CA1A4B74}"/>
              </a:ext>
            </a:extLst>
          </p:cNvPr>
          <p:cNvGrpSpPr/>
          <p:nvPr/>
        </p:nvGrpSpPr>
        <p:grpSpPr>
          <a:xfrm>
            <a:off x="10107942" y="1975146"/>
            <a:ext cx="2274739" cy="1557708"/>
            <a:chOff x="10107942" y="1975146"/>
            <a:chExt cx="2274739" cy="1557708"/>
          </a:xfrm>
        </p:grpSpPr>
        <p:sp>
          <p:nvSpPr>
            <p:cNvPr id="14" name="CustomShape 14">
              <a:extLst>
                <a:ext uri="{FF2B5EF4-FFF2-40B4-BE49-F238E27FC236}">
                  <a16:creationId xmlns:a16="http://schemas.microsoft.com/office/drawing/2014/main" id="{4F731888-E52C-4463-9ED2-EA2948030FCD}"/>
                </a:ext>
              </a:extLst>
            </p:cNvPr>
            <p:cNvSpPr/>
            <p:nvPr/>
          </p:nvSpPr>
          <p:spPr>
            <a:xfrm>
              <a:off x="10107942" y="1975146"/>
              <a:ext cx="2005616" cy="1557708"/>
            </a:xfrm>
            <a:prstGeom prst="wedgeEllipseCallout">
              <a:avLst>
                <a:gd name="adj1" fmla="val -68844"/>
                <a:gd name="adj2" fmla="val 776"/>
              </a:avLst>
            </a:prstGeom>
            <a:solidFill>
              <a:schemeClr val="accent3">
                <a:lumMod val="50000"/>
              </a:schemeClr>
            </a:solidFill>
            <a:ln w="12600">
              <a:solidFill>
                <a:srgbClr val="FF0066"/>
              </a:solidFill>
              <a:miter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2000" b="0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8416DE-65EC-419B-B18D-C1564E19B868}"/>
                </a:ext>
              </a:extLst>
            </p:cNvPr>
            <p:cNvSpPr txBox="1"/>
            <p:nvPr/>
          </p:nvSpPr>
          <p:spPr>
            <a:xfrm>
              <a:off x="10377065" y="2101692"/>
              <a:ext cx="20056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Arial"/>
                </a:rPr>
                <a:t>It sounds like the ‘</a:t>
              </a:r>
              <a:r>
                <a:rPr kumimoji="0" lang="en-GB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Arial"/>
                </a:rPr>
                <a:t>ur</a:t>
              </a: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Arial"/>
                </a:rPr>
                <a:t>’ in ‘h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Arial"/>
                </a:rPr>
                <a:t>ur</a:t>
              </a: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  <a:sym typeface="Arial"/>
                </a:rPr>
                <a:t>t’.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614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n p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n p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1" grpId="0"/>
      <p:bldP spid="7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DEA0-171D-4F63-B37D-D10AD941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77" y="153225"/>
            <a:ext cx="10515600" cy="456222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 le texte et écris les mots</a:t>
            </a:r>
            <a:r>
              <a:rPr lang="fr-FR" sz="3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A5EB66-9A6B-4C4F-B38D-6C9727D9EB36}"/>
              </a:ext>
            </a:extLst>
          </p:cNvPr>
          <p:cNvSpPr/>
          <p:nvPr/>
        </p:nvSpPr>
        <p:spPr>
          <a:xfrm>
            <a:off x="143966" y="1544549"/>
            <a:ext cx="11922657" cy="463926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0AFDC4-5CC1-4C98-853A-767DC0DA9D26}"/>
              </a:ext>
            </a:extLst>
          </p:cNvPr>
          <p:cNvSpPr/>
          <p:nvPr/>
        </p:nvSpPr>
        <p:spPr>
          <a:xfrm>
            <a:off x="148073" y="1685558"/>
            <a:ext cx="5940686" cy="4350775"/>
          </a:xfrm>
          <a:prstGeom prst="rect">
            <a:avLst/>
          </a:prstGeom>
          <a:solidFill>
            <a:srgbClr val="EBEFF7"/>
          </a:solidFill>
          <a:ln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60E7C-9331-450C-A3B4-EC8E2FFDC6C0}"/>
              </a:ext>
            </a:extLst>
          </p:cNvPr>
          <p:cNvSpPr txBox="1"/>
          <p:nvPr/>
        </p:nvSpPr>
        <p:spPr>
          <a:xfrm>
            <a:off x="205206" y="2556597"/>
            <a:ext cx="6119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C‘est </a:t>
            </a:r>
            <a:r>
              <a:rPr lang="de-DE" sz="2400" b="1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vendredi</a:t>
            </a:r>
            <a:r>
              <a:rPr kumimoji="0" lang="de-DE" sz="2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lang="de-DE" sz="2400" b="1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Je suis </a:t>
            </a:r>
            <a:r>
              <a:rPr lang="de-DE" sz="2400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nerveux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mais     </a:t>
            </a:r>
            <a:r>
              <a:rPr lang="de-DE" sz="2400" b="1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tu es      </a:t>
            </a:r>
            <a:r>
              <a:rPr lang="de-DE" sz="2400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calme.</a:t>
            </a:r>
            <a:endParaRPr kumimoji="0" lang="de-DE" sz="24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E31D744-6DFF-465C-9523-2B74D0221D53}"/>
              </a:ext>
            </a:extLst>
          </p:cNvPr>
          <p:cNvSpPr/>
          <p:nvPr/>
        </p:nvSpPr>
        <p:spPr>
          <a:xfrm>
            <a:off x="201099" y="3279496"/>
            <a:ext cx="1047746" cy="453116"/>
          </a:xfrm>
          <a:prstGeom prst="roundRect">
            <a:avLst/>
          </a:prstGeom>
          <a:solidFill>
            <a:srgbClr val="EBEFF7"/>
          </a:solidFill>
          <a:ln>
            <a:solidFill>
              <a:srgbClr val="EB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[</a:t>
            </a:r>
            <a:r>
              <a:rPr lang="en-GB" sz="2400" b="1" dirty="0">
                <a:solidFill>
                  <a:srgbClr val="002060"/>
                </a:solidFill>
              </a:rPr>
              <a:t>I am</a:t>
            </a:r>
            <a:r>
              <a:rPr lang="en-GB" sz="2400" dirty="0">
                <a:solidFill>
                  <a:srgbClr val="002060"/>
                </a:solidFill>
              </a:rPr>
              <a:t>]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50857E-4AAB-46C2-95C6-2F9BF12497E3}"/>
              </a:ext>
            </a:extLst>
          </p:cNvPr>
          <p:cNvSpPr/>
          <p:nvPr/>
        </p:nvSpPr>
        <p:spPr>
          <a:xfrm>
            <a:off x="1123487" y="2594175"/>
            <a:ext cx="1456875" cy="375460"/>
          </a:xfrm>
          <a:prstGeom prst="roundRect">
            <a:avLst/>
          </a:prstGeom>
          <a:solidFill>
            <a:srgbClr val="EBEFF7"/>
          </a:solidFill>
          <a:ln>
            <a:solidFill>
              <a:srgbClr val="EB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002060"/>
                </a:solidFill>
              </a:rPr>
              <a:t>[</a:t>
            </a:r>
            <a:r>
              <a:rPr lang="en-GB" sz="2400" b="1" dirty="0">
                <a:solidFill>
                  <a:srgbClr val="002060"/>
                </a:solidFill>
              </a:rPr>
              <a:t>Friday</a:t>
            </a:r>
            <a:r>
              <a:rPr lang="en-GB" sz="2400" dirty="0">
                <a:solidFill>
                  <a:srgbClr val="002060"/>
                </a:solidFill>
              </a:rPr>
              <a:t>].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2C8413-5756-48C9-8D45-9962E15F23DD}"/>
              </a:ext>
            </a:extLst>
          </p:cNvPr>
          <p:cNvSpPr/>
          <p:nvPr/>
        </p:nvSpPr>
        <p:spPr>
          <a:xfrm>
            <a:off x="6107348" y="1685558"/>
            <a:ext cx="5940686" cy="4350775"/>
          </a:xfrm>
          <a:prstGeom prst="rect">
            <a:avLst/>
          </a:prstGeom>
          <a:solidFill>
            <a:srgbClr val="EBEFF7"/>
          </a:solidFill>
          <a:ln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8E72C26E-76CA-4920-9667-F218CA6573CA}"/>
              </a:ext>
            </a:extLst>
          </p:cNvPr>
          <p:cNvSpPr txBox="1">
            <a:spLocks/>
          </p:cNvSpPr>
          <p:nvPr/>
        </p:nvSpPr>
        <p:spPr>
          <a:xfrm>
            <a:off x="11151774" y="1135676"/>
            <a:ext cx="953857" cy="374973"/>
          </a:xfrm>
          <a:prstGeom prst="rect">
            <a:avLst/>
          </a:prstGeom>
          <a:solidFill>
            <a:srgbClr val="36AFCE">
              <a:lumMod val="75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écrire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15B767B3-4D36-479D-AC75-2FA96A124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06" y="5616"/>
            <a:ext cx="1126594" cy="1130060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C81DB2DC-12BD-497F-9F48-8A661AB66F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7854"/>
          <a:stretch/>
        </p:blipFill>
        <p:spPr>
          <a:xfrm>
            <a:off x="9833603" y="310320"/>
            <a:ext cx="1318171" cy="1200329"/>
          </a:xfrm>
          <a:prstGeom prst="rect">
            <a:avLst/>
          </a:prstGeom>
        </p:spPr>
      </p:pic>
      <p:pic>
        <p:nvPicPr>
          <p:cNvPr id="23" name="Picture 22" descr="A picture containing logo&#10;&#10;Description automatically generated">
            <a:extLst>
              <a:ext uri="{FF2B5EF4-FFF2-40B4-BE49-F238E27FC236}">
                <a16:creationId xmlns:a16="http://schemas.microsoft.com/office/drawing/2014/main" id="{73A138B1-3D7E-4AB4-8436-A43C371BE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0298" y="5196052"/>
            <a:ext cx="1062688" cy="166194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41F3A3D-DFA6-4419-8CC5-6198BFBB2912}"/>
              </a:ext>
            </a:extLst>
          </p:cNvPr>
          <p:cNvSpPr txBox="1"/>
          <p:nvPr/>
        </p:nvSpPr>
        <p:spPr>
          <a:xfrm>
            <a:off x="6382315" y="2594175"/>
            <a:ext cx="5661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C‘est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samedi</a:t>
            </a:r>
            <a:r>
              <a:rPr kumimoji="0" lang="de-DE" sz="2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lang="de-DE" sz="2400" b="1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Je suis </a:t>
            </a:r>
            <a:r>
              <a:rPr lang="de-DE" sz="2400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indépendant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mais      </a:t>
            </a:r>
            <a:r>
              <a:rPr lang="de-DE" sz="2400" b="1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tu es    </a:t>
            </a:r>
            <a:r>
              <a:rPr lang="de-DE" sz="2400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différent</a:t>
            </a:r>
            <a:r>
              <a:rPr lang="de-DE" sz="2400" b="1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.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5A56338-D40F-4551-AD50-83FEFB52407E}"/>
              </a:ext>
            </a:extLst>
          </p:cNvPr>
          <p:cNvSpPr/>
          <p:nvPr/>
        </p:nvSpPr>
        <p:spPr>
          <a:xfrm>
            <a:off x="6325182" y="3337113"/>
            <a:ext cx="1142225" cy="453116"/>
          </a:xfrm>
          <a:prstGeom prst="roundRect">
            <a:avLst/>
          </a:prstGeom>
          <a:solidFill>
            <a:srgbClr val="EBEFF7"/>
          </a:solidFill>
          <a:ln>
            <a:solidFill>
              <a:srgbClr val="EB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[</a:t>
            </a:r>
            <a:r>
              <a:rPr lang="en-GB" sz="2400" b="1" dirty="0">
                <a:solidFill>
                  <a:srgbClr val="002060"/>
                </a:solidFill>
              </a:rPr>
              <a:t>I am</a:t>
            </a:r>
            <a:r>
              <a:rPr lang="en-GB" sz="2400" dirty="0">
                <a:solidFill>
                  <a:srgbClr val="002060"/>
                </a:solidFill>
              </a:rPr>
              <a:t>]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CEFA9AA-D1EF-4BBF-8D40-8B43C5E0E8E1}"/>
              </a:ext>
            </a:extLst>
          </p:cNvPr>
          <p:cNvSpPr/>
          <p:nvPr/>
        </p:nvSpPr>
        <p:spPr>
          <a:xfrm>
            <a:off x="7260601" y="2605819"/>
            <a:ext cx="1952520" cy="375460"/>
          </a:xfrm>
          <a:prstGeom prst="roundRect">
            <a:avLst/>
          </a:prstGeom>
          <a:solidFill>
            <a:srgbClr val="EBEFF7"/>
          </a:solidFill>
          <a:ln>
            <a:solidFill>
              <a:srgbClr val="EB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002060"/>
                </a:solidFill>
              </a:rPr>
              <a:t>[</a:t>
            </a:r>
            <a:r>
              <a:rPr lang="en-GB" sz="2400" b="1" dirty="0">
                <a:solidFill>
                  <a:srgbClr val="002060"/>
                </a:solidFill>
              </a:rPr>
              <a:t>Saturday</a:t>
            </a:r>
            <a:r>
              <a:rPr lang="en-GB" sz="2400" dirty="0">
                <a:solidFill>
                  <a:srgbClr val="002060"/>
                </a:solidFill>
              </a:rPr>
              <a:t>].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4548EC6-DEC1-4473-A510-CA2F0F45B70B}"/>
              </a:ext>
            </a:extLst>
          </p:cNvPr>
          <p:cNvSpPr/>
          <p:nvPr/>
        </p:nvSpPr>
        <p:spPr>
          <a:xfrm>
            <a:off x="1027136" y="4002395"/>
            <a:ext cx="1553226" cy="453116"/>
          </a:xfrm>
          <a:prstGeom prst="roundRect">
            <a:avLst/>
          </a:prstGeom>
          <a:solidFill>
            <a:srgbClr val="EBEFF7"/>
          </a:solidFill>
          <a:ln>
            <a:solidFill>
              <a:srgbClr val="EB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[</a:t>
            </a:r>
            <a:r>
              <a:rPr lang="en-GB" sz="2400" b="1" dirty="0">
                <a:solidFill>
                  <a:srgbClr val="002060"/>
                </a:solidFill>
              </a:rPr>
              <a:t>you are</a:t>
            </a:r>
            <a:r>
              <a:rPr lang="en-GB" sz="2400" dirty="0">
                <a:solidFill>
                  <a:srgbClr val="002060"/>
                </a:solidFill>
              </a:rPr>
              <a:t>]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FF540F-33B8-40F5-9FA6-C9321F050279}"/>
              </a:ext>
            </a:extLst>
          </p:cNvPr>
          <p:cNvSpPr/>
          <p:nvPr/>
        </p:nvSpPr>
        <p:spPr>
          <a:xfrm>
            <a:off x="7147112" y="4045387"/>
            <a:ext cx="1520899" cy="453116"/>
          </a:xfrm>
          <a:prstGeom prst="roundRect">
            <a:avLst/>
          </a:prstGeom>
          <a:solidFill>
            <a:srgbClr val="EBEFF7"/>
          </a:solidFill>
          <a:ln>
            <a:solidFill>
              <a:srgbClr val="EB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[</a:t>
            </a:r>
            <a:r>
              <a:rPr lang="en-GB" sz="2400" b="1" dirty="0">
                <a:solidFill>
                  <a:srgbClr val="002060"/>
                </a:solidFill>
              </a:rPr>
              <a:t>you are</a:t>
            </a:r>
            <a:r>
              <a:rPr lang="en-GB" sz="2400" dirty="0">
                <a:solidFill>
                  <a:srgbClr val="00206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6912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5" grpId="0" animBg="1"/>
      <p:bldP spid="26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DEA0-171D-4F63-B37D-D10AD941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77" y="153225"/>
            <a:ext cx="10515600" cy="456222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 le texte et écris les mots</a:t>
            </a:r>
            <a:r>
              <a:rPr lang="fr-FR" sz="3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A5EB66-9A6B-4C4F-B38D-6C9727D9EB36}"/>
              </a:ext>
            </a:extLst>
          </p:cNvPr>
          <p:cNvSpPr/>
          <p:nvPr/>
        </p:nvSpPr>
        <p:spPr>
          <a:xfrm>
            <a:off x="143966" y="1544549"/>
            <a:ext cx="11922657" cy="463926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0AFDC4-5CC1-4C98-853A-767DC0DA9D26}"/>
              </a:ext>
            </a:extLst>
          </p:cNvPr>
          <p:cNvSpPr/>
          <p:nvPr/>
        </p:nvSpPr>
        <p:spPr>
          <a:xfrm>
            <a:off x="148073" y="1685558"/>
            <a:ext cx="5940686" cy="4350775"/>
          </a:xfrm>
          <a:prstGeom prst="rect">
            <a:avLst/>
          </a:prstGeom>
          <a:solidFill>
            <a:srgbClr val="EBEFF7"/>
          </a:solidFill>
          <a:ln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60E7C-9331-450C-A3B4-EC8E2FFDC6C0}"/>
              </a:ext>
            </a:extLst>
          </p:cNvPr>
          <p:cNvSpPr txBox="1"/>
          <p:nvPr/>
        </p:nvSpPr>
        <p:spPr>
          <a:xfrm>
            <a:off x="205206" y="2556597"/>
            <a:ext cx="6119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C‘est </a:t>
            </a:r>
            <a:r>
              <a:rPr lang="de-DE" sz="2400" b="1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dimanche.</a:t>
            </a:r>
            <a:endParaRPr kumimoji="0" lang="de-DE" sz="24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lang="de-DE" sz="2400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Je suis heureux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et tu es </a:t>
            </a:r>
            <a:r>
              <a:rPr lang="de-DE" sz="2400" b="1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 heureux.</a:t>
            </a:r>
            <a:r>
              <a:rPr lang="de-DE" sz="2400" kern="12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  <a:ea typeface="+mn-ea"/>
                <a:cs typeface="+mn-cs"/>
              </a:rPr>
              <a:t>  Hourra !</a:t>
            </a:r>
            <a:endParaRPr kumimoji="0" lang="de-DE" sz="24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E31D744-6DFF-465C-9523-2B74D0221D53}"/>
              </a:ext>
            </a:extLst>
          </p:cNvPr>
          <p:cNvSpPr/>
          <p:nvPr/>
        </p:nvSpPr>
        <p:spPr>
          <a:xfrm>
            <a:off x="1240760" y="3287805"/>
            <a:ext cx="1364654" cy="453116"/>
          </a:xfrm>
          <a:prstGeom prst="roundRect">
            <a:avLst/>
          </a:prstGeom>
          <a:solidFill>
            <a:srgbClr val="EBEFF7"/>
          </a:solidFill>
          <a:ln>
            <a:solidFill>
              <a:srgbClr val="EB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[</a:t>
            </a:r>
            <a:r>
              <a:rPr lang="en-GB" sz="2400" b="1" dirty="0">
                <a:solidFill>
                  <a:srgbClr val="002060"/>
                </a:solidFill>
              </a:rPr>
              <a:t>happy</a:t>
            </a:r>
            <a:r>
              <a:rPr lang="en-GB" sz="2400" dirty="0">
                <a:solidFill>
                  <a:srgbClr val="002060"/>
                </a:solidFill>
              </a:rPr>
              <a:t>]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50857E-4AAB-46C2-95C6-2F9BF12497E3}"/>
              </a:ext>
            </a:extLst>
          </p:cNvPr>
          <p:cNvSpPr/>
          <p:nvPr/>
        </p:nvSpPr>
        <p:spPr>
          <a:xfrm>
            <a:off x="201099" y="2610794"/>
            <a:ext cx="2617257" cy="375460"/>
          </a:xfrm>
          <a:prstGeom prst="roundRect">
            <a:avLst/>
          </a:prstGeom>
          <a:solidFill>
            <a:srgbClr val="EBEFF7"/>
          </a:solidFill>
          <a:ln>
            <a:solidFill>
              <a:srgbClr val="EB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002060"/>
                </a:solidFill>
              </a:rPr>
              <a:t>[</a:t>
            </a:r>
            <a:r>
              <a:rPr lang="en-GB" sz="2400" b="1" dirty="0">
                <a:solidFill>
                  <a:srgbClr val="002060"/>
                </a:solidFill>
              </a:rPr>
              <a:t>It’s Sunday</a:t>
            </a:r>
            <a:r>
              <a:rPr lang="en-GB" sz="2400" dirty="0">
                <a:solidFill>
                  <a:srgbClr val="002060"/>
                </a:solidFill>
              </a:rPr>
              <a:t>].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2C8413-5756-48C9-8D45-9962E15F23DD}"/>
              </a:ext>
            </a:extLst>
          </p:cNvPr>
          <p:cNvSpPr/>
          <p:nvPr/>
        </p:nvSpPr>
        <p:spPr>
          <a:xfrm>
            <a:off x="6107348" y="1685558"/>
            <a:ext cx="5940686" cy="4350775"/>
          </a:xfrm>
          <a:prstGeom prst="rect">
            <a:avLst/>
          </a:prstGeom>
          <a:solidFill>
            <a:srgbClr val="EBEFF7"/>
          </a:solidFill>
          <a:ln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8E72C26E-76CA-4920-9667-F218CA6573CA}"/>
              </a:ext>
            </a:extLst>
          </p:cNvPr>
          <p:cNvSpPr txBox="1">
            <a:spLocks/>
          </p:cNvSpPr>
          <p:nvPr/>
        </p:nvSpPr>
        <p:spPr>
          <a:xfrm>
            <a:off x="11151774" y="1135676"/>
            <a:ext cx="953857" cy="374973"/>
          </a:xfrm>
          <a:prstGeom prst="rect">
            <a:avLst/>
          </a:prstGeom>
          <a:solidFill>
            <a:srgbClr val="36AFCE">
              <a:lumMod val="75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écrire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15B767B3-4D36-479D-AC75-2FA96A124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06" y="5616"/>
            <a:ext cx="1126594" cy="1130060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C81DB2DC-12BD-497F-9F48-8A661AB66F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7854"/>
          <a:stretch/>
        </p:blipFill>
        <p:spPr>
          <a:xfrm>
            <a:off x="9833603" y="310320"/>
            <a:ext cx="1318171" cy="1200329"/>
          </a:xfrm>
          <a:prstGeom prst="rect">
            <a:avLst/>
          </a:prstGeom>
        </p:spPr>
      </p:pic>
      <p:pic>
        <p:nvPicPr>
          <p:cNvPr id="23" name="Picture 22" descr="A picture containing logo&#10;&#10;Description automatically generated">
            <a:extLst>
              <a:ext uri="{FF2B5EF4-FFF2-40B4-BE49-F238E27FC236}">
                <a16:creationId xmlns:a16="http://schemas.microsoft.com/office/drawing/2014/main" id="{73A138B1-3D7E-4AB4-8436-A43C371BE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0298" y="5196052"/>
            <a:ext cx="1062688" cy="1661948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4548EC6-DEC1-4473-A510-CA2F0F45B70B}"/>
              </a:ext>
            </a:extLst>
          </p:cNvPr>
          <p:cNvSpPr/>
          <p:nvPr/>
        </p:nvSpPr>
        <p:spPr>
          <a:xfrm>
            <a:off x="1432561" y="4014701"/>
            <a:ext cx="1553226" cy="453116"/>
          </a:xfrm>
          <a:prstGeom prst="roundRect">
            <a:avLst/>
          </a:prstGeom>
          <a:solidFill>
            <a:srgbClr val="EBEFF7"/>
          </a:solidFill>
          <a:ln>
            <a:solidFill>
              <a:srgbClr val="EB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[</a:t>
            </a:r>
            <a:r>
              <a:rPr lang="en-GB" sz="2400" b="1" dirty="0">
                <a:solidFill>
                  <a:srgbClr val="002060"/>
                </a:solidFill>
              </a:rPr>
              <a:t>happy</a:t>
            </a:r>
            <a:r>
              <a:rPr lang="en-GB" sz="2400" dirty="0">
                <a:solidFill>
                  <a:srgbClr val="002060"/>
                </a:solidFill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327567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DEA0-171D-4F63-B37D-D10AD941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77" y="153225"/>
            <a:ext cx="10515600" cy="456222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 le texte en français et en anglais</a:t>
            </a:r>
            <a:r>
              <a:rPr lang="fr-FR" sz="32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A5EB66-9A6B-4C4F-B38D-6C9727D9EB36}"/>
              </a:ext>
            </a:extLst>
          </p:cNvPr>
          <p:cNvSpPr/>
          <p:nvPr/>
        </p:nvSpPr>
        <p:spPr>
          <a:xfrm>
            <a:off x="143966" y="1544549"/>
            <a:ext cx="11922657" cy="463926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0AFDC4-5CC1-4C98-853A-767DC0DA9D26}"/>
              </a:ext>
            </a:extLst>
          </p:cNvPr>
          <p:cNvSpPr/>
          <p:nvPr/>
        </p:nvSpPr>
        <p:spPr>
          <a:xfrm>
            <a:off x="148073" y="1685558"/>
            <a:ext cx="5940686" cy="4350775"/>
          </a:xfrm>
          <a:prstGeom prst="rect">
            <a:avLst/>
          </a:prstGeom>
          <a:solidFill>
            <a:srgbClr val="EBEFF7"/>
          </a:solidFill>
          <a:ln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2C8413-5756-48C9-8D45-9962E15F23DD}"/>
              </a:ext>
            </a:extLst>
          </p:cNvPr>
          <p:cNvSpPr/>
          <p:nvPr/>
        </p:nvSpPr>
        <p:spPr>
          <a:xfrm>
            <a:off x="6107348" y="1685558"/>
            <a:ext cx="5940686" cy="4350775"/>
          </a:xfrm>
          <a:prstGeom prst="rect">
            <a:avLst/>
          </a:prstGeom>
          <a:solidFill>
            <a:srgbClr val="EBEFF7"/>
          </a:solidFill>
          <a:ln>
            <a:solidFill>
              <a:srgbClr val="11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C81DB2DC-12BD-497F-9F48-8A661AB66F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54"/>
          <a:stretch/>
        </p:blipFill>
        <p:spPr>
          <a:xfrm>
            <a:off x="8806469" y="288077"/>
            <a:ext cx="1318171" cy="12003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243834-4EB3-44C8-997C-5125682740EC}"/>
              </a:ext>
            </a:extLst>
          </p:cNvPr>
          <p:cNvSpPr txBox="1"/>
          <p:nvPr/>
        </p:nvSpPr>
        <p:spPr>
          <a:xfrm>
            <a:off x="295342" y="1814231"/>
            <a:ext cx="5646147" cy="40934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lundi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.  Je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suis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courageux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mais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es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anxieux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mardi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. Je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suis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curieux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mais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es prudent.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mercredi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. Je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suis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sérieux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mais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es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drôle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jeudi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.  Je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suis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content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mais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es triste.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vendredi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.  Je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suis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nerveux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mais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es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calme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samedi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.  Je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suis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indépendant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mais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es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différent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dimanche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.  Je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suis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heureux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et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es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heureux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Hourra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!</a:t>
            </a:r>
          </a:p>
        </p:txBody>
      </p:sp>
      <p:sp>
        <p:nvSpPr>
          <p:cNvPr id="15" name="Google Shape;158;p2">
            <a:extLst>
              <a:ext uri="{FF2B5EF4-FFF2-40B4-BE49-F238E27FC236}">
                <a16:creationId xmlns:a16="http://schemas.microsoft.com/office/drawing/2014/main" id="{5EA0297D-BBEB-4E8B-BDE0-D81459176230}"/>
              </a:ext>
            </a:extLst>
          </p:cNvPr>
          <p:cNvSpPr txBox="1"/>
          <p:nvPr/>
        </p:nvSpPr>
        <p:spPr>
          <a:xfrm>
            <a:off x="118157" y="601307"/>
            <a:ext cx="903836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Eugénie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wants to hear the whole story again, in French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b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 English!  Can you help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Léa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to tell it?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" name="Picture 28">
            <a:extLst>
              <a:ext uri="{FF2B5EF4-FFF2-40B4-BE49-F238E27FC236}">
                <a16:creationId xmlns:a16="http://schemas.microsoft.com/office/drawing/2014/main" id="{A951940C-9534-4B88-A79E-1FBD48541B17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1112118" y="32774"/>
            <a:ext cx="1101240" cy="1101240"/>
          </a:xfrm>
          <a:prstGeom prst="rect">
            <a:avLst/>
          </a:prstGeom>
          <a:ln>
            <a:noFill/>
          </a:ln>
        </p:spPr>
      </p:pic>
      <p:sp>
        <p:nvSpPr>
          <p:cNvPr id="20" name="TextShape 5">
            <a:extLst>
              <a:ext uri="{FF2B5EF4-FFF2-40B4-BE49-F238E27FC236}">
                <a16:creationId xmlns:a16="http://schemas.microsoft.com/office/drawing/2014/main" id="{8D898157-EDF4-4CF7-9262-F1D8EFA2F6BF}"/>
              </a:ext>
            </a:extLst>
          </p:cNvPr>
          <p:cNvSpPr txBox="1"/>
          <p:nvPr/>
        </p:nvSpPr>
        <p:spPr>
          <a:xfrm>
            <a:off x="11338918" y="1096792"/>
            <a:ext cx="647640" cy="374760"/>
          </a:xfrm>
          <a:prstGeom prst="rect">
            <a:avLst/>
          </a:prstGeom>
          <a:solidFill>
            <a:srgbClr val="786EB1"/>
          </a:solidFill>
          <a:ln>
            <a:noFill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Arial"/>
                <a:sym typeface="Arial"/>
              </a:rPr>
              <a:t>lire</a:t>
            </a:r>
            <a:endParaRPr kumimoji="0" lang="en-US" sz="20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9CE2CBC1-E913-4B62-AA39-654207312061}"/>
              </a:ext>
            </a:extLst>
          </p:cNvPr>
          <p:cNvSpPr txBox="1">
            <a:spLocks/>
          </p:cNvSpPr>
          <p:nvPr/>
        </p:nvSpPr>
        <p:spPr>
          <a:xfrm>
            <a:off x="10250163" y="1087856"/>
            <a:ext cx="781120" cy="374973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parler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2023CE52-4945-4932-8317-78D6020DD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333" y="53749"/>
            <a:ext cx="1097863" cy="1101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A6613C3-EFD5-4AFE-A068-28BC31BCEEE1}"/>
              </a:ext>
            </a:extLst>
          </p:cNvPr>
          <p:cNvSpPr/>
          <p:nvPr/>
        </p:nvSpPr>
        <p:spPr>
          <a:xfrm>
            <a:off x="6183036" y="1801636"/>
            <a:ext cx="5789310" cy="409342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 descr="A picture containing logo&#10;&#10;Description automatically generated">
            <a:extLst>
              <a:ext uri="{FF2B5EF4-FFF2-40B4-BE49-F238E27FC236}">
                <a16:creationId xmlns:a16="http://schemas.microsoft.com/office/drawing/2014/main" id="{73A138B1-3D7E-4AB4-8436-A43C371BE0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0298" y="5196052"/>
            <a:ext cx="1062688" cy="16619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85F9429-6A5C-45FC-9B31-F6C04691CFBA}"/>
              </a:ext>
            </a:extLst>
          </p:cNvPr>
          <p:cNvSpPr/>
          <p:nvPr/>
        </p:nvSpPr>
        <p:spPr>
          <a:xfrm>
            <a:off x="6236028" y="1816776"/>
            <a:ext cx="58305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It’s Monday. I am brave but you are anxious.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4F89EF8-10AB-4CA9-9933-73BDE613A128}"/>
              </a:ext>
            </a:extLst>
          </p:cNvPr>
          <p:cNvSpPr/>
          <p:nvPr/>
        </p:nvSpPr>
        <p:spPr>
          <a:xfrm>
            <a:off x="6183036" y="2468960"/>
            <a:ext cx="58305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It’s Tuesday. I am curious but you are careful.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D3DAAC-CDE6-46C3-AADB-4BE5476FAE80}"/>
              </a:ext>
            </a:extLst>
          </p:cNvPr>
          <p:cNvSpPr/>
          <p:nvPr/>
        </p:nvSpPr>
        <p:spPr>
          <a:xfrm>
            <a:off x="6188787" y="3054595"/>
            <a:ext cx="5830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It’s Wednesday. I am serious but you are funny.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A656BD-25F1-4944-A70F-E2ADE4893DFC}"/>
              </a:ext>
            </a:extLst>
          </p:cNvPr>
          <p:cNvSpPr/>
          <p:nvPr/>
        </p:nvSpPr>
        <p:spPr>
          <a:xfrm>
            <a:off x="6183036" y="3699463"/>
            <a:ext cx="58305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It’s Thursday. I am pleased but you are sad.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790876-3104-4CB1-80D7-2B8FB37CB4E9}"/>
              </a:ext>
            </a:extLst>
          </p:cNvPr>
          <p:cNvSpPr/>
          <p:nvPr/>
        </p:nvSpPr>
        <p:spPr>
          <a:xfrm>
            <a:off x="6177285" y="3983315"/>
            <a:ext cx="58305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It’s Friday. I am nervous but you are calm.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25C095-3B29-4152-B66C-51103C481401}"/>
              </a:ext>
            </a:extLst>
          </p:cNvPr>
          <p:cNvSpPr/>
          <p:nvPr/>
        </p:nvSpPr>
        <p:spPr>
          <a:xfrm>
            <a:off x="6162393" y="4512090"/>
            <a:ext cx="5830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It’s Saturday. I am independent but you are different.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AAC5CC-2FD5-457B-9435-023D994D1EA3}"/>
              </a:ext>
            </a:extLst>
          </p:cNvPr>
          <p:cNvSpPr/>
          <p:nvPr/>
        </p:nvSpPr>
        <p:spPr>
          <a:xfrm>
            <a:off x="6141751" y="5177235"/>
            <a:ext cx="5830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It’s Sunday.  I am happy and you are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happy. Hurrah!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01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>
            <a:extLst>
              <a:ext uri="{FF2B5EF4-FFF2-40B4-BE49-F238E27FC236}">
                <a16:creationId xmlns:a16="http://schemas.microsoft.com/office/drawing/2014/main" id="{74503C82-F7B5-47BE-BCB4-4259B7700981}"/>
              </a:ext>
            </a:extLst>
          </p:cNvPr>
          <p:cNvSpPr/>
          <p:nvPr/>
        </p:nvSpPr>
        <p:spPr>
          <a:xfrm>
            <a:off x="0" y="9236"/>
            <a:ext cx="4350240" cy="685728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5254920" y="4998600"/>
            <a:ext cx="59544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jaune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r>
              <a:rPr lang="en-GB" sz="6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Au revoir !</a:t>
            </a:r>
            <a:endParaRPr lang="en-GB" sz="6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17C22E2F-CBD6-4D67-8E52-6985005A9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67" y="382879"/>
            <a:ext cx="5084505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267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2"/>
          <p:cNvSpPr/>
          <p:nvPr/>
        </p:nvSpPr>
        <p:spPr>
          <a:xfrm>
            <a:off x="476528" y="1897657"/>
            <a:ext cx="3280253" cy="1192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j</a:t>
            </a:r>
            <a:r>
              <a:rPr kumimoji="0" lang="en-GB" sz="8000" b="1" i="0" u="none" strike="noStrike" kern="120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eu</a:t>
            </a:r>
            <a:r>
              <a:rPr kumimoji="0" lang="en-GB" sz="8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n</a:t>
            </a:r>
            <a:r>
              <a:rPr kumimoji="0" lang="en-GB" sz="8000" b="1" i="0" u="none" strike="noStrike" kern="1200" cap="none" spc="-1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e</a:t>
            </a:r>
            <a:endParaRPr kumimoji="0" lang="en-GB" sz="8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877FE-F3C4-4FE5-BF56-318F705D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00" y="445637"/>
            <a:ext cx="5940512" cy="994003"/>
          </a:xfrm>
        </p:spPr>
        <p:txBody>
          <a:bodyPr/>
          <a:lstStyle/>
          <a:p>
            <a:r>
              <a:rPr lang="en-GB" sz="72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open</a:t>
            </a:r>
            <a:r>
              <a:rPr lang="en-GB" sz="72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[</a:t>
            </a:r>
            <a:r>
              <a:rPr lang="en-GB" sz="72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eu</a:t>
            </a:r>
            <a:r>
              <a:rPr lang="en-GB" sz="72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]</a:t>
            </a:r>
            <a:endParaRPr lang="en-GB" sz="7200" dirty="0"/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44D29501-1499-42CB-B017-C7A6137F001C}"/>
              </a:ext>
            </a:extLst>
          </p:cNvPr>
          <p:cNvSpPr/>
          <p:nvPr/>
        </p:nvSpPr>
        <p:spPr>
          <a:xfrm>
            <a:off x="6369328" y="3833049"/>
            <a:ext cx="3280253" cy="1192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s</a:t>
            </a:r>
            <a:r>
              <a:rPr kumimoji="0" lang="en-GB" sz="8000" b="1" i="0" u="none" strike="noStrike" kern="120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eu</a:t>
            </a:r>
            <a:r>
              <a:rPr kumimoji="0" lang="en-GB" sz="8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l</a:t>
            </a:r>
            <a:endParaRPr kumimoji="0" lang="en-GB" sz="8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CD789BD-2334-42A6-815D-015889A84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5377" y="3694644"/>
            <a:ext cx="2166904" cy="1636637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DECF3CB4-944B-4F9B-B0AD-C366390DF4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5630" y="2116593"/>
            <a:ext cx="1168055" cy="1291354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616BF8E9-83CD-4939-9C8C-D97F34996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0599" y="2137646"/>
            <a:ext cx="1168055" cy="1291354"/>
          </a:xfrm>
          <a:prstGeom prst="rect">
            <a:avLst/>
          </a:prstGeom>
        </p:spPr>
      </p:pic>
      <p:pic>
        <p:nvPicPr>
          <p:cNvPr id="10" name="Google Shape;111;p3" descr="Speech Icon, Voice, Talking, Audio, Speech">
            <a:extLst>
              <a:ext uri="{FF2B5EF4-FFF2-40B4-BE49-F238E27FC236}">
                <a16:creationId xmlns:a16="http://schemas.microsoft.com/office/drawing/2014/main" id="{B4242AD7-6E1F-4651-914E-2DB3F5EFB00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61704" y="168277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12;p3">
            <a:extLst>
              <a:ext uri="{FF2B5EF4-FFF2-40B4-BE49-F238E27FC236}">
                <a16:creationId xmlns:a16="http://schemas.microsoft.com/office/drawing/2014/main" id="{C447025D-02B7-4539-8BEC-FEDA5FA95AC2}"/>
              </a:ext>
            </a:extLst>
          </p:cNvPr>
          <p:cNvSpPr txBox="1"/>
          <p:nvPr/>
        </p:nvSpPr>
        <p:spPr>
          <a:xfrm>
            <a:off x="10691247" y="1007718"/>
            <a:ext cx="1517082" cy="40006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prononcer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74111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eu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eu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77FE-F3C4-4FE5-BF56-318F705D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00" y="247457"/>
            <a:ext cx="5940512" cy="994003"/>
          </a:xfrm>
        </p:spPr>
        <p:txBody>
          <a:bodyPr/>
          <a:lstStyle/>
          <a:p>
            <a:r>
              <a:rPr lang="en-GB" sz="72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open</a:t>
            </a:r>
            <a:r>
              <a:rPr lang="en-GB" sz="72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[</a:t>
            </a:r>
            <a:r>
              <a:rPr lang="en-GB" sz="72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eu</a:t>
            </a:r>
            <a:r>
              <a:rPr lang="en-GB" sz="72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]</a:t>
            </a:r>
            <a:endParaRPr lang="en-GB" sz="7200" dirty="0"/>
          </a:p>
        </p:txBody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id="{E6FA56E6-FCD8-4A7E-A615-9DB8A2B568D6}"/>
              </a:ext>
            </a:extLst>
          </p:cNvPr>
          <p:cNvSpPr/>
          <p:nvPr/>
        </p:nvSpPr>
        <p:spPr>
          <a:xfrm>
            <a:off x="534711" y="1910490"/>
            <a:ext cx="3280253" cy="1192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n</a:t>
            </a:r>
            <a:r>
              <a:rPr kumimoji="0" lang="en-GB" sz="8000" b="1" i="0" u="none" strike="noStrike" kern="120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eu</a:t>
            </a:r>
            <a:r>
              <a:rPr kumimoji="0" lang="en-GB" sz="8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f</a:t>
            </a:r>
            <a:endParaRPr kumimoji="0" lang="en-GB" sz="8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3" name="CustomShape 2">
            <a:extLst>
              <a:ext uri="{FF2B5EF4-FFF2-40B4-BE49-F238E27FC236}">
                <a16:creationId xmlns:a16="http://schemas.microsoft.com/office/drawing/2014/main" id="{28240684-EC99-4EE3-9E64-20E0F6D870AC}"/>
              </a:ext>
            </a:extLst>
          </p:cNvPr>
          <p:cNvSpPr/>
          <p:nvPr/>
        </p:nvSpPr>
        <p:spPr>
          <a:xfrm>
            <a:off x="6096000" y="3429000"/>
            <a:ext cx="4135993" cy="1192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act</a:t>
            </a:r>
            <a:r>
              <a:rPr kumimoji="0" lang="en-GB" sz="8000" b="1" i="0" u="none" strike="noStrike" kern="120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eu</a:t>
            </a:r>
            <a:r>
              <a:rPr kumimoji="0" lang="en-GB" sz="8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r</a:t>
            </a:r>
            <a:endParaRPr kumimoji="0" lang="en-GB" sz="8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BCE53624-BF18-49BC-B6FB-4A86729E7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22538">
            <a:off x="3609822" y="1902775"/>
            <a:ext cx="935766" cy="1439640"/>
          </a:xfrm>
          <a:prstGeom prst="rect">
            <a:avLst/>
          </a:prstGeom>
        </p:spPr>
      </p:pic>
      <p:pic>
        <p:nvPicPr>
          <p:cNvPr id="19" name="Picture 18" descr="A picture containing clipart&#10;&#10;Description automatically generated">
            <a:extLst>
              <a:ext uri="{FF2B5EF4-FFF2-40B4-BE49-F238E27FC236}">
                <a16:creationId xmlns:a16="http://schemas.microsoft.com/office/drawing/2014/main" id="{A44A18A4-E4A2-414D-95E2-3F0C712CAD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8995" y="3696175"/>
            <a:ext cx="1993918" cy="1172465"/>
          </a:xfrm>
          <a:prstGeom prst="rect">
            <a:avLst/>
          </a:prstGeom>
        </p:spPr>
      </p:pic>
      <p:sp>
        <p:nvSpPr>
          <p:cNvPr id="8" name="CustomShape 14">
            <a:extLst>
              <a:ext uri="{FF2B5EF4-FFF2-40B4-BE49-F238E27FC236}">
                <a16:creationId xmlns:a16="http://schemas.microsoft.com/office/drawing/2014/main" id="{B329F1FA-0824-42B3-80D1-33871382C74E}"/>
              </a:ext>
            </a:extLst>
          </p:cNvPr>
          <p:cNvSpPr/>
          <p:nvPr/>
        </p:nvSpPr>
        <p:spPr>
          <a:xfrm>
            <a:off x="3564841" y="4663227"/>
            <a:ext cx="3483429" cy="1947316"/>
          </a:xfrm>
          <a:prstGeom prst="wedgeEllipseCallout">
            <a:avLst>
              <a:gd name="adj1" fmla="val 56260"/>
              <a:gd name="adj2" fmla="val 41037"/>
            </a:avLst>
          </a:prstGeom>
          <a:solidFill>
            <a:schemeClr val="accent3">
              <a:lumMod val="50000"/>
            </a:schemeClr>
          </a:solidFill>
          <a:ln w="12600">
            <a:solidFill>
              <a:srgbClr val="FF0066"/>
            </a:solidFill>
            <a:miter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sym typeface="Arial"/>
              </a:rPr>
              <a:t>[</a:t>
            </a:r>
            <a:r>
              <a:rPr kumimoji="0" lang="en-GB" sz="2400" b="1" i="0" u="none" strike="noStrike" kern="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sym typeface="Arial"/>
              </a:rPr>
              <a:t>eu</a:t>
            </a:r>
            <a:r>
              <a:rPr kumimoji="0" lang="en-GB" sz="24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sym typeface="Arial"/>
              </a:rPr>
              <a:t>] is </a:t>
            </a:r>
            <a:r>
              <a:rPr kumimoji="0" lang="en-GB" sz="2400" b="0" i="1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sym typeface="Arial"/>
              </a:rPr>
              <a:t>open</a:t>
            </a:r>
            <a:r>
              <a:rPr kumimoji="0" lang="en-GB" sz="24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sym typeface="Arial"/>
              </a:rPr>
              <a:t> when followed by </a:t>
            </a:r>
            <a:r>
              <a:rPr kumimoji="0" lang="en-GB" sz="2400" b="1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sym typeface="Arial"/>
              </a:rPr>
              <a:t>r</a:t>
            </a:r>
            <a:r>
              <a:rPr kumimoji="0" lang="en-GB" sz="24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sym typeface="Arial"/>
              </a:rPr>
              <a:t>, </a:t>
            </a:r>
            <a:r>
              <a:rPr kumimoji="0" lang="en-GB" sz="2400" b="1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sym typeface="Arial"/>
              </a:rPr>
              <a:t>f</a:t>
            </a:r>
            <a:r>
              <a:rPr kumimoji="0" lang="en-GB" sz="24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sym typeface="Arial"/>
              </a:rPr>
              <a:t>, </a:t>
            </a:r>
            <a:r>
              <a:rPr kumimoji="0" lang="en-GB" sz="2400" b="1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sym typeface="Arial"/>
              </a:rPr>
              <a:t>l,</a:t>
            </a:r>
            <a:r>
              <a:rPr kumimoji="0" lang="en-GB" sz="2400" b="1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sym typeface="Arial"/>
              </a:rPr>
              <a:t> </a:t>
            </a:r>
            <a:r>
              <a:rPr kumimoji="0" lang="en-GB" sz="24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sym typeface="Arial"/>
              </a:rPr>
              <a:t>but </a:t>
            </a:r>
            <a:r>
              <a:rPr kumimoji="0" lang="en-GB" sz="2400" b="0" i="1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sym typeface="Arial"/>
              </a:rPr>
              <a:t>closed</a:t>
            </a:r>
            <a:r>
              <a:rPr kumimoji="0" lang="en-GB" sz="24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sym typeface="Arial"/>
              </a:rPr>
              <a:t> before </a:t>
            </a:r>
            <a:r>
              <a:rPr kumimoji="0" lang="en-GB" sz="2400" b="1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sym typeface="Arial"/>
              </a:rPr>
              <a:t>x, s.</a:t>
            </a:r>
            <a:endParaRPr kumimoji="0" lang="en-GB" sz="2400" b="1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14" name="Graphic 13" descr="Line arrow Clockwise curve">
            <a:extLst>
              <a:ext uri="{FF2B5EF4-FFF2-40B4-BE49-F238E27FC236}">
                <a16:creationId xmlns:a16="http://schemas.microsoft.com/office/drawing/2014/main" id="{B2A0F508-E858-4CC9-88AE-BD31AA9A3D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350232">
            <a:off x="2598471" y="2879003"/>
            <a:ext cx="1378001" cy="2143614"/>
          </a:xfrm>
          <a:prstGeom prst="rect">
            <a:avLst/>
          </a:prstGeom>
        </p:spPr>
      </p:pic>
      <p:pic>
        <p:nvPicPr>
          <p:cNvPr id="18" name="Graphic 17" descr="Line arrow Counter clockwise curve">
            <a:extLst>
              <a:ext uri="{FF2B5EF4-FFF2-40B4-BE49-F238E27FC236}">
                <a16:creationId xmlns:a16="http://schemas.microsoft.com/office/drawing/2014/main" id="{4D07064B-A423-48A0-8989-238AEA3424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4615791">
            <a:off x="7436184" y="4076005"/>
            <a:ext cx="1830231" cy="2250466"/>
          </a:xfrm>
          <a:prstGeom prst="rect">
            <a:avLst/>
          </a:prstGeom>
        </p:spPr>
      </p:pic>
      <p:pic>
        <p:nvPicPr>
          <p:cNvPr id="15" name="Google Shape;111;p3" descr="Speech Icon, Voice, Talking, Audio, Speech">
            <a:extLst>
              <a:ext uri="{FF2B5EF4-FFF2-40B4-BE49-F238E27FC236}">
                <a16:creationId xmlns:a16="http://schemas.microsoft.com/office/drawing/2014/main" id="{77F8B5D2-457E-4907-BCCE-9939DDC8EA7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061704" y="168277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12;p3">
            <a:extLst>
              <a:ext uri="{FF2B5EF4-FFF2-40B4-BE49-F238E27FC236}">
                <a16:creationId xmlns:a16="http://schemas.microsoft.com/office/drawing/2014/main" id="{DF298CFD-5EF2-47E3-81CA-B97B40EECEA1}"/>
              </a:ext>
            </a:extLst>
          </p:cNvPr>
          <p:cNvSpPr txBox="1"/>
          <p:nvPr/>
        </p:nvSpPr>
        <p:spPr>
          <a:xfrm>
            <a:off x="10691247" y="1007718"/>
            <a:ext cx="1517082" cy="40006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prononcer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u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u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cte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cte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77FE-F3C4-4FE5-BF56-318F705D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026" y="145591"/>
            <a:ext cx="12228000" cy="994003"/>
          </a:xfrm>
        </p:spPr>
        <p:txBody>
          <a:bodyPr/>
          <a:lstStyle/>
          <a:p>
            <a:r>
              <a:rPr lang="en-GB" sz="72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[SFC] </a:t>
            </a:r>
            <a:r>
              <a:rPr lang="en-GB" sz="4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</a:t>
            </a:r>
            <a:r>
              <a:rPr lang="en-GB" sz="4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ilent </a:t>
            </a:r>
            <a:r>
              <a:rPr lang="en-GB" sz="4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f</a:t>
            </a:r>
            <a:r>
              <a:rPr lang="en-GB" sz="4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inal </a:t>
            </a:r>
            <a:r>
              <a:rPr lang="en-GB" sz="4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c</a:t>
            </a:r>
            <a:r>
              <a:rPr lang="en-GB" sz="4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onsonant</a:t>
            </a:r>
            <a:endParaRPr lang="en-GB" sz="7200" dirty="0"/>
          </a:p>
        </p:txBody>
      </p:sp>
      <p:pic>
        <p:nvPicPr>
          <p:cNvPr id="14" name="Graphic 13" descr="Line arrow Clockwise curve">
            <a:extLst>
              <a:ext uri="{FF2B5EF4-FFF2-40B4-BE49-F238E27FC236}">
                <a16:creationId xmlns:a16="http://schemas.microsoft.com/office/drawing/2014/main" id="{B2A0F508-E858-4CC9-88AE-BD31AA9A3D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7245837">
            <a:off x="10509865" y="1117767"/>
            <a:ext cx="722713" cy="11242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236F7BE-3C01-427B-9BB8-9750416C4946}"/>
              </a:ext>
            </a:extLst>
          </p:cNvPr>
          <p:cNvSpPr txBox="1"/>
          <p:nvPr/>
        </p:nvSpPr>
        <p:spPr>
          <a:xfrm>
            <a:off x="129201" y="1237709"/>
            <a:ext cx="10135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You have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practised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 [SFC] in words ending in 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, 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, 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, 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 :</a:t>
            </a:r>
          </a:p>
        </p:txBody>
      </p:sp>
      <p:sp>
        <p:nvSpPr>
          <p:cNvPr id="16" name="CustomShape 2">
            <a:extLst>
              <a:ext uri="{FF2B5EF4-FFF2-40B4-BE49-F238E27FC236}">
                <a16:creationId xmlns:a16="http://schemas.microsoft.com/office/drawing/2014/main" id="{AC940620-1FAC-4229-983E-699903015FE9}"/>
              </a:ext>
            </a:extLst>
          </p:cNvPr>
          <p:cNvSpPr/>
          <p:nvPr/>
        </p:nvSpPr>
        <p:spPr>
          <a:xfrm>
            <a:off x="137888" y="1625246"/>
            <a:ext cx="2251020" cy="13035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peti</a:t>
            </a:r>
            <a:r>
              <a:rPr kumimoji="0" lang="en-GB" sz="6600" b="0" i="0" u="none" strike="noStrike" kern="1200" cap="none" spc="-1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t</a:t>
            </a:r>
            <a:endParaRPr kumimoji="0" lang="en-GB" sz="6600" b="0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pic>
        <p:nvPicPr>
          <p:cNvPr id="20" name="Picture 2" descr="Quiet Sign Clip Art">
            <a:extLst>
              <a:ext uri="{FF2B5EF4-FFF2-40B4-BE49-F238E27FC236}">
                <a16:creationId xmlns:a16="http://schemas.microsoft.com/office/drawing/2014/main" id="{0346402E-D20F-40B6-A062-9EAC4FE76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95" y="2575003"/>
            <a:ext cx="281678" cy="39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 descr="a tall boy and a small boy with arrow pointing to the small boy">
            <a:extLst>
              <a:ext uri="{FF2B5EF4-FFF2-40B4-BE49-F238E27FC236}">
                <a16:creationId xmlns:a16="http://schemas.microsoft.com/office/drawing/2014/main" id="{A202648D-50D2-47C6-BD4D-E017A82D48CC}"/>
              </a:ext>
            </a:extLst>
          </p:cNvPr>
          <p:cNvGrpSpPr/>
          <p:nvPr/>
        </p:nvGrpSpPr>
        <p:grpSpPr>
          <a:xfrm>
            <a:off x="635221" y="2705875"/>
            <a:ext cx="1270697" cy="1661838"/>
            <a:chOff x="1199148" y="1347764"/>
            <a:chExt cx="1423730" cy="1953518"/>
          </a:xfrm>
        </p:grpSpPr>
        <p:pic>
          <p:nvPicPr>
            <p:cNvPr id="22" name="Picture 21" descr="tall boy">
              <a:extLst>
                <a:ext uri="{FF2B5EF4-FFF2-40B4-BE49-F238E27FC236}">
                  <a16:creationId xmlns:a16="http://schemas.microsoft.com/office/drawing/2014/main" id="{3E178296-08B2-486B-8D73-B7D695935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48" y="1347764"/>
              <a:ext cx="976759" cy="1953518"/>
            </a:xfrm>
            <a:prstGeom prst="rect">
              <a:avLst/>
            </a:prstGeom>
          </p:spPr>
        </p:pic>
        <p:pic>
          <p:nvPicPr>
            <p:cNvPr id="23" name="Picture 22" descr="small boy">
              <a:extLst>
                <a:ext uri="{FF2B5EF4-FFF2-40B4-BE49-F238E27FC236}">
                  <a16:creationId xmlns:a16="http://schemas.microsoft.com/office/drawing/2014/main" id="{4AB97B3F-39EF-432E-8B61-EC0B54E31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6404" y="2048334"/>
              <a:ext cx="626474" cy="1252948"/>
            </a:xfrm>
            <a:prstGeom prst="rect">
              <a:avLst/>
            </a:prstGeom>
          </p:spPr>
        </p:pic>
        <p:sp>
          <p:nvSpPr>
            <p:cNvPr id="24" name="Down Arrow 32">
              <a:extLst>
                <a:ext uri="{FF2B5EF4-FFF2-40B4-BE49-F238E27FC236}">
                  <a16:creationId xmlns:a16="http://schemas.microsoft.com/office/drawing/2014/main" id="{0B6F8139-ECFB-4AE1-A346-06CE54578B8D}"/>
                </a:ext>
              </a:extLst>
            </p:cNvPr>
            <p:cNvSpPr/>
            <p:nvPr/>
          </p:nvSpPr>
          <p:spPr>
            <a:xfrm>
              <a:off x="2151840" y="1347764"/>
              <a:ext cx="315601" cy="635876"/>
            </a:xfrm>
            <a:prstGeom prst="downArrow">
              <a:avLst/>
            </a:prstGeom>
            <a:solidFill>
              <a:srgbClr val="E65D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5" name="CustomShape 2">
            <a:extLst>
              <a:ext uri="{FF2B5EF4-FFF2-40B4-BE49-F238E27FC236}">
                <a16:creationId xmlns:a16="http://schemas.microsoft.com/office/drawing/2014/main" id="{C4924EEC-6437-4D96-A65A-6238BC306CA2}"/>
              </a:ext>
            </a:extLst>
          </p:cNvPr>
          <p:cNvSpPr/>
          <p:nvPr/>
        </p:nvSpPr>
        <p:spPr>
          <a:xfrm>
            <a:off x="3208190" y="1572610"/>
            <a:ext cx="2145226" cy="957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mai</a:t>
            </a:r>
            <a:r>
              <a:rPr kumimoji="0" lang="en-GB" sz="6600" b="0" i="0" u="none" strike="noStrike" kern="1200" cap="none" spc="-1" normalizeH="0" baseline="0" noProof="0" dirty="0" err="1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s</a:t>
            </a:r>
            <a:endParaRPr kumimoji="0" lang="en-GB" sz="6600" b="0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pic>
        <p:nvPicPr>
          <p:cNvPr id="26" name="Google Shape;375;p6" descr="face icon to show 'but'">
            <a:extLst>
              <a:ext uri="{FF2B5EF4-FFF2-40B4-BE49-F238E27FC236}">
                <a16:creationId xmlns:a16="http://schemas.microsoft.com/office/drawing/2014/main" id="{3CF736BD-F27D-4192-8399-4E5861FE180C}"/>
              </a:ext>
            </a:extLst>
          </p:cNvPr>
          <p:cNvPicPr preferRelativeResize="0"/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3831437" y="3003859"/>
            <a:ext cx="1125872" cy="106587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78C702B-61C7-4F7F-995E-ADA91C7DEBCA}"/>
              </a:ext>
            </a:extLst>
          </p:cNvPr>
          <p:cNvSpPr txBox="1"/>
          <p:nvPr/>
        </p:nvSpPr>
        <p:spPr>
          <a:xfrm>
            <a:off x="3702778" y="2428339"/>
            <a:ext cx="1596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[but]</a:t>
            </a:r>
          </a:p>
        </p:txBody>
      </p:sp>
      <p:sp>
        <p:nvSpPr>
          <p:cNvPr id="28" name="CustomShape 2">
            <a:extLst>
              <a:ext uri="{FF2B5EF4-FFF2-40B4-BE49-F238E27FC236}">
                <a16:creationId xmlns:a16="http://schemas.microsoft.com/office/drawing/2014/main" id="{76172B6B-8BFE-42E7-9BDC-7883FD40D69E}"/>
              </a:ext>
            </a:extLst>
          </p:cNvPr>
          <p:cNvSpPr/>
          <p:nvPr/>
        </p:nvSpPr>
        <p:spPr>
          <a:xfrm>
            <a:off x="6079327" y="1613273"/>
            <a:ext cx="2789312" cy="10658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6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gr</a:t>
            </a:r>
            <a:r>
              <a:rPr kumimoji="0" lang="en-GB" sz="6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an</a:t>
            </a:r>
            <a:r>
              <a:rPr kumimoji="0" lang="en-GB" sz="6600" b="0" i="0" u="none" strike="noStrike" kern="1200" cap="none" spc="-1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d</a:t>
            </a:r>
            <a:endParaRPr kumimoji="0" lang="en-GB" sz="6600" b="0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pic>
        <p:nvPicPr>
          <p:cNvPr id="29" name="Image3">
            <a:extLst>
              <a:ext uri="{FF2B5EF4-FFF2-40B4-BE49-F238E27FC236}">
                <a16:creationId xmlns:a16="http://schemas.microsoft.com/office/drawing/2014/main" id="{46B5915B-E55A-4AB6-B247-1AC1E61E235B}"/>
              </a:ext>
            </a:extLst>
          </p:cNvPr>
          <p:cNvPicPr/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6521609" y="2628733"/>
            <a:ext cx="1817670" cy="1346219"/>
          </a:xfrm>
          <a:prstGeom prst="rect">
            <a:avLst/>
          </a:prstGeom>
        </p:spPr>
      </p:pic>
      <p:sp>
        <p:nvSpPr>
          <p:cNvPr id="30" name="CustomShape 2">
            <a:extLst>
              <a:ext uri="{FF2B5EF4-FFF2-40B4-BE49-F238E27FC236}">
                <a16:creationId xmlns:a16="http://schemas.microsoft.com/office/drawing/2014/main" id="{92449A7A-091F-4FCF-9F66-F8C8332A2184}"/>
              </a:ext>
            </a:extLst>
          </p:cNvPr>
          <p:cNvSpPr/>
          <p:nvPr/>
        </p:nvSpPr>
        <p:spPr>
          <a:xfrm>
            <a:off x="9470305" y="1602510"/>
            <a:ext cx="2368774" cy="1020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deu</a:t>
            </a:r>
            <a:r>
              <a:rPr kumimoji="0" lang="en-GB" sz="6600" b="0" i="0" u="none" strike="noStrike" kern="1200" cap="none" spc="-1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x</a:t>
            </a:r>
            <a:endParaRPr kumimoji="0" lang="en-GB" sz="6600" b="0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46D260EC-3EB0-41CA-94C9-BCA8A648620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98" y="2772476"/>
            <a:ext cx="1062489" cy="1062489"/>
          </a:xfrm>
          <a:prstGeom prst="rect">
            <a:avLst/>
          </a:prstGeom>
        </p:spPr>
      </p:pic>
      <p:pic>
        <p:nvPicPr>
          <p:cNvPr id="32" name="Graphic 31" descr="Line arrow Clockwise curve">
            <a:extLst>
              <a:ext uri="{FF2B5EF4-FFF2-40B4-BE49-F238E27FC236}">
                <a16:creationId xmlns:a16="http://schemas.microsoft.com/office/drawing/2014/main" id="{62F1A0DF-C6E5-468E-876E-E036AE5B47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3961320">
            <a:off x="8723866" y="1592653"/>
            <a:ext cx="589546" cy="917096"/>
          </a:xfrm>
          <a:prstGeom prst="rect">
            <a:avLst/>
          </a:prstGeom>
        </p:spPr>
      </p:pic>
      <p:pic>
        <p:nvPicPr>
          <p:cNvPr id="33" name="Graphic 32" descr="Line arrow Clockwise curve">
            <a:extLst>
              <a:ext uri="{FF2B5EF4-FFF2-40B4-BE49-F238E27FC236}">
                <a16:creationId xmlns:a16="http://schemas.microsoft.com/office/drawing/2014/main" id="{37F15B06-0872-4925-A618-00315C53F3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5894500">
            <a:off x="5483145" y="1262064"/>
            <a:ext cx="589546" cy="1480619"/>
          </a:xfrm>
          <a:prstGeom prst="rect">
            <a:avLst/>
          </a:prstGeom>
        </p:spPr>
      </p:pic>
      <p:pic>
        <p:nvPicPr>
          <p:cNvPr id="34" name="Graphic 33" descr="Line arrow Clockwise curve">
            <a:extLst>
              <a:ext uri="{FF2B5EF4-FFF2-40B4-BE49-F238E27FC236}">
                <a16:creationId xmlns:a16="http://schemas.microsoft.com/office/drawing/2014/main" id="{0A7FBE82-EB1A-42B6-A672-FCD021423D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5894500">
            <a:off x="2574884" y="1310891"/>
            <a:ext cx="589546" cy="1480619"/>
          </a:xfrm>
          <a:prstGeom prst="rect">
            <a:avLst/>
          </a:prstGeom>
        </p:spPr>
      </p:pic>
      <p:pic>
        <p:nvPicPr>
          <p:cNvPr id="35" name="Picture 2" descr="Quiet Sign Clip Art">
            <a:extLst>
              <a:ext uri="{FF2B5EF4-FFF2-40B4-BE49-F238E27FC236}">
                <a16:creationId xmlns:a16="http://schemas.microsoft.com/office/drawing/2014/main" id="{E83AC353-2261-4DFB-87D9-7617E694E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28" y="2557486"/>
            <a:ext cx="281678" cy="39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Quiet Sign Clip Art">
            <a:extLst>
              <a:ext uri="{FF2B5EF4-FFF2-40B4-BE49-F238E27FC236}">
                <a16:creationId xmlns:a16="http://schemas.microsoft.com/office/drawing/2014/main" id="{6F72D68B-C050-4102-AE65-021FFE6A6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281" y="2557486"/>
            <a:ext cx="281678" cy="39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Quiet Sign Clip Art">
            <a:extLst>
              <a:ext uri="{FF2B5EF4-FFF2-40B4-BE49-F238E27FC236}">
                <a16:creationId xmlns:a16="http://schemas.microsoft.com/office/drawing/2014/main" id="{DB69DF11-D6FA-4110-8CCC-F2B8F9D7E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703" y="2558161"/>
            <a:ext cx="281678" cy="39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7E7A391-14FD-40AB-86E7-254A12CFDCC0}"/>
              </a:ext>
            </a:extLst>
          </p:cNvPr>
          <p:cNvSpPr txBox="1"/>
          <p:nvPr/>
        </p:nvSpPr>
        <p:spPr>
          <a:xfrm>
            <a:off x="151823" y="4393628"/>
            <a:ext cx="10135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Be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-a-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-e-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-u-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 with words ending in -c, -r, -f, -l.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You often pronounce these!</a:t>
            </a:r>
          </a:p>
        </p:txBody>
      </p:sp>
      <p:sp>
        <p:nvSpPr>
          <p:cNvPr id="39" name="CustomShape 2">
            <a:extLst>
              <a:ext uri="{FF2B5EF4-FFF2-40B4-BE49-F238E27FC236}">
                <a16:creationId xmlns:a16="http://schemas.microsoft.com/office/drawing/2014/main" id="{7C36981F-8567-4AB7-A6C0-0A5772FBDEF8}"/>
              </a:ext>
            </a:extLst>
          </p:cNvPr>
          <p:cNvSpPr/>
          <p:nvPr/>
        </p:nvSpPr>
        <p:spPr>
          <a:xfrm>
            <a:off x="565832" y="6112853"/>
            <a:ext cx="1682062" cy="5941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par</a:t>
            </a:r>
            <a:r>
              <a:rPr kumimoji="0" lang="en-GB" sz="4800" b="0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c</a:t>
            </a:r>
            <a:endParaRPr kumimoji="0" lang="en-GB" sz="4800" b="0" i="0" u="none" strike="noStrike" kern="1200" cap="none" spc="-1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40" name="CustomShape 2">
            <a:extLst>
              <a:ext uri="{FF2B5EF4-FFF2-40B4-BE49-F238E27FC236}">
                <a16:creationId xmlns:a16="http://schemas.microsoft.com/office/drawing/2014/main" id="{8450C052-43E8-475F-8A42-C48D96730219}"/>
              </a:ext>
            </a:extLst>
          </p:cNvPr>
          <p:cNvSpPr/>
          <p:nvPr/>
        </p:nvSpPr>
        <p:spPr>
          <a:xfrm>
            <a:off x="3439772" y="6101671"/>
            <a:ext cx="1913644" cy="5941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peu</a:t>
            </a:r>
            <a:r>
              <a:rPr kumimoji="0" lang="en-GB" sz="4800" b="0" i="0" u="none" strike="noStrike" kern="1200" cap="none" spc="-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r</a:t>
            </a:r>
            <a:endParaRPr kumimoji="0" lang="en-GB" sz="4800" b="0" i="0" u="none" strike="noStrike" kern="1200" cap="none" spc="-1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41" name="CustomShape 2">
            <a:extLst>
              <a:ext uri="{FF2B5EF4-FFF2-40B4-BE49-F238E27FC236}">
                <a16:creationId xmlns:a16="http://schemas.microsoft.com/office/drawing/2014/main" id="{F07BFE2A-0BDC-48AF-9312-BD4D080AC987}"/>
              </a:ext>
            </a:extLst>
          </p:cNvPr>
          <p:cNvSpPr/>
          <p:nvPr/>
        </p:nvSpPr>
        <p:spPr>
          <a:xfrm>
            <a:off x="6589413" y="6101670"/>
            <a:ext cx="2014546" cy="5941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neu</a:t>
            </a:r>
            <a:r>
              <a:rPr kumimoji="0" lang="en-GB" sz="4800" b="0" i="0" u="none" strike="noStrike" kern="1200" cap="none" spc="-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f</a:t>
            </a:r>
            <a:endParaRPr kumimoji="0" lang="en-GB" sz="4800" b="0" i="0" u="none" strike="noStrike" kern="1200" cap="none" spc="-1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42" name="CustomShape 2">
            <a:extLst>
              <a:ext uri="{FF2B5EF4-FFF2-40B4-BE49-F238E27FC236}">
                <a16:creationId xmlns:a16="http://schemas.microsoft.com/office/drawing/2014/main" id="{2306C161-D3FB-4D46-8B0D-64C2BCB595D8}"/>
              </a:ext>
            </a:extLst>
          </p:cNvPr>
          <p:cNvSpPr/>
          <p:nvPr/>
        </p:nvSpPr>
        <p:spPr>
          <a:xfrm>
            <a:off x="10052569" y="6124790"/>
            <a:ext cx="1682062" cy="5941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seu</a:t>
            </a:r>
            <a:r>
              <a:rPr kumimoji="0" lang="en-GB" sz="4800" b="0" i="0" u="none" strike="noStrike" kern="1200" cap="none" spc="-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sym typeface="Arial"/>
              </a:rPr>
              <a:t>l</a:t>
            </a:r>
            <a:endParaRPr kumimoji="0" lang="en-GB" sz="4800" b="0" i="0" u="none" strike="noStrike" kern="1200" cap="none" spc="-1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C925AC69-21F1-475A-BBFD-E6786793FE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31136" y="4786565"/>
            <a:ext cx="1807943" cy="1365518"/>
          </a:xfrm>
          <a:prstGeom prst="rect">
            <a:avLst/>
          </a:prstGeom>
        </p:spPr>
      </p:pic>
      <p:pic>
        <p:nvPicPr>
          <p:cNvPr id="44" name="Picture 43" descr="Logo, icon&#10;&#10;Description automatically generated">
            <a:extLst>
              <a:ext uri="{FF2B5EF4-FFF2-40B4-BE49-F238E27FC236}">
                <a16:creationId xmlns:a16="http://schemas.microsoft.com/office/drawing/2014/main" id="{ECCFF148-94C4-495E-955D-0A980CE8FBB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0822538">
            <a:off x="7235247" y="5200892"/>
            <a:ext cx="722878" cy="1112120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5ED98C82-22CB-4D79-A595-27FBA5243E5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31109" y="5272856"/>
            <a:ext cx="926527" cy="954107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ADEE834-2AAD-4BC5-A268-3BB744F2979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3435" y="5380703"/>
            <a:ext cx="1302427" cy="758053"/>
          </a:xfrm>
          <a:prstGeom prst="rect">
            <a:avLst/>
          </a:prstGeom>
        </p:spPr>
      </p:pic>
      <p:pic>
        <p:nvPicPr>
          <p:cNvPr id="46" name="Google Shape;111;p3" descr="Speech Icon, Voice, Talking, Audio, Speech">
            <a:extLst>
              <a:ext uri="{FF2B5EF4-FFF2-40B4-BE49-F238E27FC236}">
                <a16:creationId xmlns:a16="http://schemas.microsoft.com/office/drawing/2014/main" id="{45852578-C7F1-4BF2-99A8-15FB29FC9CC8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061704" y="168277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112;p3">
            <a:extLst>
              <a:ext uri="{FF2B5EF4-FFF2-40B4-BE49-F238E27FC236}">
                <a16:creationId xmlns:a16="http://schemas.microsoft.com/office/drawing/2014/main" id="{0E235D82-08D7-47B1-ABBD-53D664F49454}"/>
              </a:ext>
            </a:extLst>
          </p:cNvPr>
          <p:cNvSpPr txBox="1"/>
          <p:nvPr/>
        </p:nvSpPr>
        <p:spPr>
          <a:xfrm>
            <a:off x="10691247" y="1007718"/>
            <a:ext cx="1517082" cy="40006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prononcer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767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t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r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eu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eu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5" grpId="0"/>
      <p:bldP spid="27" grpId="0"/>
      <p:bldP spid="28" grpId="0"/>
      <p:bldP spid="30" grpId="0"/>
      <p:bldP spid="38" grpId="0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7"/>
          <p:cNvSpPr/>
          <p:nvPr/>
        </p:nvSpPr>
        <p:spPr>
          <a:xfrm>
            <a:off x="1617785" y="5411889"/>
            <a:ext cx="2778395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serious (m)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Google Shape;110;p3">
            <a:extLst>
              <a:ext uri="{FF2B5EF4-FFF2-40B4-BE49-F238E27FC236}">
                <a16:creationId xmlns:a16="http://schemas.microsoft.com/office/drawing/2014/main" id="{436E6066-C7B5-46FD-B887-FA1D58A18FC5}"/>
              </a:ext>
            </a:extLst>
          </p:cNvPr>
          <p:cNvSpPr txBox="1"/>
          <p:nvPr/>
        </p:nvSpPr>
        <p:spPr>
          <a:xfrm>
            <a:off x="1617785" y="4406281"/>
            <a:ext cx="438424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Arial"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séri</a:t>
            </a:r>
            <a:r>
              <a:rPr kumimoji="0" lang="en-GB" sz="72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kumimoji="0" lang="en-GB" sz="7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2" descr="Quiet Sign Clip Art">
            <a:extLst>
              <a:ext uri="{FF2B5EF4-FFF2-40B4-BE49-F238E27FC236}">
                <a16:creationId xmlns:a16="http://schemas.microsoft.com/office/drawing/2014/main" id="{5C517E34-09FE-45A5-B515-365069D55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32" y="5478961"/>
            <a:ext cx="536673" cy="7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stomShape 7">
            <a:extLst>
              <a:ext uri="{FF2B5EF4-FFF2-40B4-BE49-F238E27FC236}">
                <a16:creationId xmlns:a16="http://schemas.microsoft.com/office/drawing/2014/main" id="{20C88818-7FA1-4933-8FF9-D1C7C4FBE13B}"/>
              </a:ext>
            </a:extLst>
          </p:cNvPr>
          <p:cNvSpPr/>
          <p:nvPr/>
        </p:nvSpPr>
        <p:spPr>
          <a:xfrm>
            <a:off x="7019378" y="5419054"/>
            <a:ext cx="2778395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curious (m)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7" name="Google Shape;110;p3">
            <a:extLst>
              <a:ext uri="{FF2B5EF4-FFF2-40B4-BE49-F238E27FC236}">
                <a16:creationId xmlns:a16="http://schemas.microsoft.com/office/drawing/2014/main" id="{3A7285A4-4A02-4CEA-89C2-C2213BE833C8}"/>
              </a:ext>
            </a:extLst>
          </p:cNvPr>
          <p:cNvSpPr txBox="1"/>
          <p:nvPr/>
        </p:nvSpPr>
        <p:spPr>
          <a:xfrm>
            <a:off x="7044421" y="4404385"/>
            <a:ext cx="512777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  <a:defRPr/>
            </a:pPr>
            <a:r>
              <a:rPr lang="en-GB" sz="7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curi</a:t>
            </a:r>
            <a:r>
              <a:rPr lang="en-GB" sz="72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7200" dirty="0" err="1">
                <a:solidFill>
                  <a:prstClr val="white">
                    <a:lumMod val="65000"/>
                  </a:prst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lang="en-GB" sz="7200" b="1" dirty="0">
              <a:solidFill>
                <a:prstClr val="white">
                  <a:lumMod val="65000"/>
                </a:prst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2" descr="Quiet Sign Clip Art">
            <a:extLst>
              <a:ext uri="{FF2B5EF4-FFF2-40B4-BE49-F238E27FC236}">
                <a16:creationId xmlns:a16="http://schemas.microsoft.com/office/drawing/2014/main" id="{97C4DAAB-1BA0-45F1-9E4F-1A6842873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816" y="5478961"/>
            <a:ext cx="536673" cy="7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3C67A8-2535-4070-AA13-FA3ACC52E3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8804" y="1610207"/>
            <a:ext cx="2924272" cy="2786635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9DC10C5D-0548-4784-8983-4806C59C86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22029" y="1474687"/>
            <a:ext cx="1586280" cy="2911366"/>
          </a:xfrm>
          <a:prstGeom prst="rect">
            <a:avLst/>
          </a:prstGeom>
        </p:spPr>
      </p:pic>
      <p:pic>
        <p:nvPicPr>
          <p:cNvPr id="19" name="Graphic 18" descr="Teacher">
            <a:extLst>
              <a:ext uri="{FF2B5EF4-FFF2-40B4-BE49-F238E27FC236}">
                <a16:creationId xmlns:a16="http://schemas.microsoft.com/office/drawing/2014/main" id="{7412B1C0-B0D6-40F0-86A7-197603FA65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87" y="-31938"/>
            <a:ext cx="914400" cy="914400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D44FED8A-8081-4392-BE59-8AAAD6195365}"/>
              </a:ext>
            </a:extLst>
          </p:cNvPr>
          <p:cNvSpPr/>
          <p:nvPr/>
        </p:nvSpPr>
        <p:spPr>
          <a:xfrm>
            <a:off x="947687" y="83028"/>
            <a:ext cx="3167855" cy="547644"/>
          </a:xfrm>
          <a:prstGeom prst="wedgeRoundRectCallout">
            <a:avLst>
              <a:gd name="adj1" fmla="val -58668"/>
              <a:gd name="adj2" fmla="val 1020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02B3A3-3C64-4238-B052-02B9AC859FF1}"/>
              </a:ext>
            </a:extLst>
          </p:cNvPr>
          <p:cNvSpPr txBox="1"/>
          <p:nvPr/>
        </p:nvSpPr>
        <p:spPr>
          <a:xfrm>
            <a:off x="947687" y="83028"/>
            <a:ext cx="3167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et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répète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71983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7"/>
          <p:cNvSpPr/>
          <p:nvPr/>
        </p:nvSpPr>
        <p:spPr>
          <a:xfrm>
            <a:off x="1617785" y="5411889"/>
            <a:ext cx="2778395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brave (m)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Google Shape;110;p3">
            <a:extLst>
              <a:ext uri="{FF2B5EF4-FFF2-40B4-BE49-F238E27FC236}">
                <a16:creationId xmlns:a16="http://schemas.microsoft.com/office/drawing/2014/main" id="{436E6066-C7B5-46FD-B887-FA1D58A18FC5}"/>
              </a:ext>
            </a:extLst>
          </p:cNvPr>
          <p:cNvSpPr txBox="1"/>
          <p:nvPr/>
        </p:nvSpPr>
        <p:spPr>
          <a:xfrm>
            <a:off x="560439" y="4406281"/>
            <a:ext cx="544159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Arial"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courag</a:t>
            </a:r>
            <a:r>
              <a:rPr kumimoji="0" lang="en-GB" sz="72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kumimoji="0" lang="en-GB" sz="7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2" descr="Quiet Sign Clip Art">
            <a:extLst>
              <a:ext uri="{FF2B5EF4-FFF2-40B4-BE49-F238E27FC236}">
                <a16:creationId xmlns:a16="http://schemas.microsoft.com/office/drawing/2014/main" id="{5C517E34-09FE-45A5-B515-365069D55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198" y="5419054"/>
            <a:ext cx="536673" cy="7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stomShape 7">
            <a:extLst>
              <a:ext uri="{FF2B5EF4-FFF2-40B4-BE49-F238E27FC236}">
                <a16:creationId xmlns:a16="http://schemas.microsoft.com/office/drawing/2014/main" id="{20C88818-7FA1-4933-8FF9-D1C7C4FBE13B}"/>
              </a:ext>
            </a:extLst>
          </p:cNvPr>
          <p:cNvSpPr/>
          <p:nvPr/>
        </p:nvSpPr>
        <p:spPr>
          <a:xfrm>
            <a:off x="7019378" y="5419054"/>
            <a:ext cx="2778395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happy (m)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7" name="Google Shape;110;p3">
            <a:extLst>
              <a:ext uri="{FF2B5EF4-FFF2-40B4-BE49-F238E27FC236}">
                <a16:creationId xmlns:a16="http://schemas.microsoft.com/office/drawing/2014/main" id="{3A7285A4-4A02-4CEA-89C2-C2213BE833C8}"/>
              </a:ext>
            </a:extLst>
          </p:cNvPr>
          <p:cNvSpPr txBox="1"/>
          <p:nvPr/>
        </p:nvSpPr>
        <p:spPr>
          <a:xfrm>
            <a:off x="7044421" y="4404385"/>
            <a:ext cx="512777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  <a:defRPr/>
            </a:pPr>
            <a:r>
              <a:rPr lang="en-GB" sz="7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lang="en-GB" sz="72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7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-GB" sz="72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7200" dirty="0" err="1">
                <a:solidFill>
                  <a:prstClr val="white">
                    <a:lumMod val="65000"/>
                  </a:prst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lang="en-GB" sz="7200" b="1" dirty="0">
              <a:solidFill>
                <a:prstClr val="white">
                  <a:lumMod val="65000"/>
                </a:prst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2" descr="Quiet Sign Clip Art">
            <a:extLst>
              <a:ext uri="{FF2B5EF4-FFF2-40B4-BE49-F238E27FC236}">
                <a16:creationId xmlns:a16="http://schemas.microsoft.com/office/drawing/2014/main" id="{97C4DAAB-1BA0-45F1-9E4F-1A6842873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31" y="5419054"/>
            <a:ext cx="536673" cy="75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vector graphics, gear&#10;&#10;Description automatically generated">
            <a:extLst>
              <a:ext uri="{FF2B5EF4-FFF2-40B4-BE49-F238E27FC236}">
                <a16:creationId xmlns:a16="http://schemas.microsoft.com/office/drawing/2014/main" id="{DABFCFAF-70C1-45E4-A966-617F7426A6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412" y="1426683"/>
            <a:ext cx="3292786" cy="3151408"/>
          </a:xfrm>
          <a:prstGeom prst="rect">
            <a:avLst/>
          </a:prstGeom>
        </p:spPr>
      </p:pic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B13C7372-3104-4824-BA0E-EC12D707EA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4290" y="1782746"/>
            <a:ext cx="3905614" cy="2530678"/>
          </a:xfrm>
          <a:prstGeom prst="rect">
            <a:avLst/>
          </a:prstGeom>
        </p:spPr>
      </p:pic>
      <p:pic>
        <p:nvPicPr>
          <p:cNvPr id="19" name="Graphic 18" descr="Teacher">
            <a:extLst>
              <a:ext uri="{FF2B5EF4-FFF2-40B4-BE49-F238E27FC236}">
                <a16:creationId xmlns:a16="http://schemas.microsoft.com/office/drawing/2014/main" id="{E237DA8D-2EA0-411C-A807-8D85F79F2A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87" y="-31938"/>
            <a:ext cx="914400" cy="914400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01335904-ACD2-41B3-B855-02D79C1A2312}"/>
              </a:ext>
            </a:extLst>
          </p:cNvPr>
          <p:cNvSpPr/>
          <p:nvPr/>
        </p:nvSpPr>
        <p:spPr>
          <a:xfrm>
            <a:off x="947687" y="83028"/>
            <a:ext cx="3167855" cy="547644"/>
          </a:xfrm>
          <a:prstGeom prst="wedgeRoundRectCallout">
            <a:avLst>
              <a:gd name="adj1" fmla="val -58668"/>
              <a:gd name="adj2" fmla="val 1020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13A5B3-FE90-4EC1-87EC-724F8031CBCA}"/>
              </a:ext>
            </a:extLst>
          </p:cNvPr>
          <p:cNvSpPr txBox="1"/>
          <p:nvPr/>
        </p:nvSpPr>
        <p:spPr>
          <a:xfrm>
            <a:off x="947687" y="83028"/>
            <a:ext cx="3167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et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répète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72420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6"/>
          <p:cNvSpPr/>
          <p:nvPr/>
        </p:nvSpPr>
        <p:spPr>
          <a:xfrm>
            <a:off x="67678" y="77103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Lis et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identifie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.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sym typeface="Arial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CustomShape 7">
            <a:extLst>
              <a:ext uri="{FF2B5EF4-FFF2-40B4-BE49-F238E27FC236}">
                <a16:creationId xmlns:a16="http://schemas.microsoft.com/office/drawing/2014/main" id="{1E15B8D9-0DB6-497B-B531-9AF5B7E7580E}"/>
              </a:ext>
            </a:extLst>
          </p:cNvPr>
          <p:cNvSpPr/>
          <p:nvPr/>
        </p:nvSpPr>
        <p:spPr>
          <a:xfrm>
            <a:off x="4418657" y="3656831"/>
            <a:ext cx="2778395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brave (m)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pic>
        <p:nvPicPr>
          <p:cNvPr id="20" name="Picture 19" descr="A picture containing text, vector graphics, gear&#10;&#10;Description automatically generated">
            <a:extLst>
              <a:ext uri="{FF2B5EF4-FFF2-40B4-BE49-F238E27FC236}">
                <a16:creationId xmlns:a16="http://schemas.microsoft.com/office/drawing/2014/main" id="{8B027061-B4CC-4987-82BC-B143C60CE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562" y="718760"/>
            <a:ext cx="3292786" cy="3151408"/>
          </a:xfrm>
          <a:prstGeom prst="rect">
            <a:avLst/>
          </a:prstGeom>
        </p:spPr>
      </p:pic>
      <p:sp>
        <p:nvSpPr>
          <p:cNvPr id="21" name="Google Shape;110;p3">
            <a:extLst>
              <a:ext uri="{FF2B5EF4-FFF2-40B4-BE49-F238E27FC236}">
                <a16:creationId xmlns:a16="http://schemas.microsoft.com/office/drawing/2014/main" id="{EC9B64BC-E4A0-4D68-8260-25B649368772}"/>
              </a:ext>
            </a:extLst>
          </p:cNvPr>
          <p:cNvSpPr txBox="1"/>
          <p:nvPr/>
        </p:nvSpPr>
        <p:spPr>
          <a:xfrm>
            <a:off x="431329" y="4404385"/>
            <a:ext cx="512777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  <a:defRPr/>
            </a:pPr>
            <a:r>
              <a:rPr lang="en-GB" sz="7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curi</a:t>
            </a:r>
            <a:r>
              <a:rPr lang="en-GB" sz="72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7200" dirty="0" err="1">
                <a:solidFill>
                  <a:prstClr val="white">
                    <a:lumMod val="65000"/>
                  </a:prst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lang="en-GB" sz="7200" b="1" dirty="0">
              <a:solidFill>
                <a:prstClr val="white">
                  <a:lumMod val="65000"/>
                </a:prst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10;p3">
            <a:extLst>
              <a:ext uri="{FF2B5EF4-FFF2-40B4-BE49-F238E27FC236}">
                <a16:creationId xmlns:a16="http://schemas.microsoft.com/office/drawing/2014/main" id="{5058C792-3032-49FB-A7E0-E8409F1D7FD8}"/>
              </a:ext>
            </a:extLst>
          </p:cNvPr>
          <p:cNvSpPr txBox="1"/>
          <p:nvPr/>
        </p:nvSpPr>
        <p:spPr>
          <a:xfrm>
            <a:off x="6750408" y="4436227"/>
            <a:ext cx="544159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Arial"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courag</a:t>
            </a:r>
            <a:r>
              <a:rPr kumimoji="0" lang="en-GB" sz="72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kumimoji="0" lang="en-GB" sz="7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44;p34">
            <a:extLst>
              <a:ext uri="{FF2B5EF4-FFF2-40B4-BE49-F238E27FC236}">
                <a16:creationId xmlns:a16="http://schemas.microsoft.com/office/drawing/2014/main" id="{FCCA53C4-8A13-463A-B1A9-9DF94F0414B1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6096000" y="4728167"/>
            <a:ext cx="840917" cy="83364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14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CustomShape 7">
            <a:extLst>
              <a:ext uri="{FF2B5EF4-FFF2-40B4-BE49-F238E27FC236}">
                <a16:creationId xmlns:a16="http://schemas.microsoft.com/office/drawing/2014/main" id="{1E15B8D9-0DB6-497B-B531-9AF5B7E7580E}"/>
              </a:ext>
            </a:extLst>
          </p:cNvPr>
          <p:cNvSpPr/>
          <p:nvPr/>
        </p:nvSpPr>
        <p:spPr>
          <a:xfrm>
            <a:off x="4418657" y="3656831"/>
            <a:ext cx="2778395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serious (m)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1" name="Google Shape;110;p3">
            <a:extLst>
              <a:ext uri="{FF2B5EF4-FFF2-40B4-BE49-F238E27FC236}">
                <a16:creationId xmlns:a16="http://schemas.microsoft.com/office/drawing/2014/main" id="{EC9B64BC-E4A0-4D68-8260-25B649368772}"/>
              </a:ext>
            </a:extLst>
          </p:cNvPr>
          <p:cNvSpPr txBox="1"/>
          <p:nvPr/>
        </p:nvSpPr>
        <p:spPr>
          <a:xfrm>
            <a:off x="7485198" y="4426093"/>
            <a:ext cx="512777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  <a:defRPr/>
            </a:pPr>
            <a:r>
              <a:rPr lang="en-GB" sz="7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curi</a:t>
            </a:r>
            <a:r>
              <a:rPr lang="en-GB" sz="72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7200" dirty="0" err="1">
                <a:solidFill>
                  <a:prstClr val="white">
                    <a:lumMod val="65000"/>
                  </a:prst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lang="en-GB" sz="7200" b="1" dirty="0">
              <a:solidFill>
                <a:prstClr val="white">
                  <a:lumMod val="65000"/>
                </a:prst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10;p3">
            <a:extLst>
              <a:ext uri="{FF2B5EF4-FFF2-40B4-BE49-F238E27FC236}">
                <a16:creationId xmlns:a16="http://schemas.microsoft.com/office/drawing/2014/main" id="{5058C792-3032-49FB-A7E0-E8409F1D7FD8}"/>
              </a:ext>
            </a:extLst>
          </p:cNvPr>
          <p:cNvSpPr txBox="1"/>
          <p:nvPr/>
        </p:nvSpPr>
        <p:spPr>
          <a:xfrm>
            <a:off x="366262" y="4456359"/>
            <a:ext cx="544159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Arial"/>
              <a:buNone/>
              <a:tabLst/>
              <a:defRPr/>
            </a:pPr>
            <a:r>
              <a:rPr kumimoji="0" lang="en-GB" sz="7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séri</a:t>
            </a:r>
            <a:r>
              <a:rPr kumimoji="0" lang="en-GB" sz="72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kumimoji="0" lang="en-GB" sz="72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44;p34">
            <a:extLst>
              <a:ext uri="{FF2B5EF4-FFF2-40B4-BE49-F238E27FC236}">
                <a16:creationId xmlns:a16="http://schemas.microsoft.com/office/drawing/2014/main" id="{FCCA53C4-8A13-463A-B1A9-9DF94F0414B1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42336" y="4685309"/>
            <a:ext cx="840917" cy="833648"/>
          </a:xfrm>
          <a:prstGeom prst="rect">
            <a:avLst/>
          </a:prstGeom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94BF67-808A-420F-9748-99219791D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5718" y="965039"/>
            <a:ext cx="2924272" cy="2786635"/>
          </a:xfrm>
          <a:prstGeom prst="rect">
            <a:avLst/>
          </a:prstGeom>
        </p:spPr>
      </p:pic>
      <p:pic>
        <p:nvPicPr>
          <p:cNvPr id="15" name="Graphic 14" descr="Teacher">
            <a:extLst>
              <a:ext uri="{FF2B5EF4-FFF2-40B4-BE49-F238E27FC236}">
                <a16:creationId xmlns:a16="http://schemas.microsoft.com/office/drawing/2014/main" id="{3B82DD1B-A254-4736-9817-BB736EF2FB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966" y="-119624"/>
            <a:ext cx="1198282" cy="1198282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BB8843D8-51BD-4BEC-9865-8A2F5CD459B3}"/>
              </a:ext>
            </a:extLst>
          </p:cNvPr>
          <p:cNvSpPr/>
          <p:nvPr/>
        </p:nvSpPr>
        <p:spPr>
          <a:xfrm>
            <a:off x="1265890" y="126161"/>
            <a:ext cx="2404395" cy="547644"/>
          </a:xfrm>
          <a:prstGeom prst="wedgeRoundRectCallout">
            <a:avLst>
              <a:gd name="adj1" fmla="val -66424"/>
              <a:gd name="adj2" fmla="val 11246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Lis et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identifie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868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10181</TotalTime>
  <Words>2519</Words>
  <Application>Microsoft Office PowerPoint</Application>
  <PresentationFormat>Widescreen</PresentationFormat>
  <Paragraphs>400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Modern Love</vt:lpstr>
      <vt:lpstr>Arial</vt:lpstr>
      <vt:lpstr>Times New Roman</vt:lpstr>
      <vt:lpstr>Century Gothic</vt:lpstr>
      <vt:lpstr>Eras Demi ITC</vt:lpstr>
      <vt:lpstr>Wingdings</vt:lpstr>
      <vt:lpstr>Symbol</vt:lpstr>
      <vt:lpstr>Calibri</vt:lpstr>
      <vt:lpstr>Century Gothic</vt:lpstr>
      <vt:lpstr>Office Theme</vt:lpstr>
      <vt:lpstr>1_Office Theme</vt:lpstr>
      <vt:lpstr>2_Office Theme</vt:lpstr>
      <vt:lpstr>Describing me and others</vt:lpstr>
      <vt:lpstr>closed [eu]</vt:lpstr>
      <vt:lpstr>open [eu]</vt:lpstr>
      <vt:lpstr>open [eu]</vt:lpstr>
      <vt:lpstr> [SFC] Silent final consonant</vt:lpstr>
      <vt:lpstr>vocabulaire</vt:lpstr>
      <vt:lpstr>vocabulaire</vt:lpstr>
      <vt:lpstr>vocabulaire</vt:lpstr>
      <vt:lpstr>vocabulaire</vt:lpstr>
      <vt:lpstr>vocabulaire</vt:lpstr>
      <vt:lpstr>vocabulaire</vt:lpstr>
      <vt:lpstr>Using adjectives</vt:lpstr>
      <vt:lpstr>vocabulaire</vt:lpstr>
      <vt:lpstr>vocabulaire</vt:lpstr>
      <vt:lpstr>vocabulaire</vt:lpstr>
      <vt:lpstr>vocabulaire</vt:lpstr>
      <vt:lpstr>Écoute. Jean-Michel parle.  Écris les phrases.</vt:lpstr>
      <vt:lpstr>Lis le texte et écris les mots. </vt:lpstr>
      <vt:lpstr>Lis le texte et écris les mots. </vt:lpstr>
      <vt:lpstr>Lis le texte et écris les mots. </vt:lpstr>
      <vt:lpstr>Lis le texte et écris les mots. </vt:lpstr>
      <vt:lpstr>Lis le texte en français et en anglais. </vt:lpstr>
      <vt:lpstr>Au revoir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Marie-Odile Guillou</dc:creator>
  <cp:lastModifiedBy>Rachel Hawkes</cp:lastModifiedBy>
  <cp:revision>164</cp:revision>
  <cp:lastPrinted>2021-04-22T10:33:41Z</cp:lastPrinted>
  <dcterms:created xsi:type="dcterms:W3CDTF">2021-07-13T11:51:54Z</dcterms:created>
  <dcterms:modified xsi:type="dcterms:W3CDTF">2023-09-26T16:06:51Z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0x01010004BE072A515FCA42B1D2FCACB76C3CDA</vt:lpwstr>
  </property>
</Properties>
</file>