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68" r:id="rId3"/>
    <p:sldId id="369" r:id="rId4"/>
    <p:sldId id="370" r:id="rId5"/>
    <p:sldId id="371" r:id="rId6"/>
    <p:sldId id="346" r:id="rId7"/>
    <p:sldId id="359" r:id="rId8"/>
    <p:sldId id="360" r:id="rId9"/>
    <p:sldId id="353" r:id="rId10"/>
    <p:sldId id="281" r:id="rId11"/>
    <p:sldId id="361" r:id="rId12"/>
    <p:sldId id="362" r:id="rId13"/>
    <p:sldId id="363" r:id="rId14"/>
    <p:sldId id="364" r:id="rId15"/>
    <p:sldId id="365" r:id="rId16"/>
    <p:sldId id="366" r:id="rId17"/>
    <p:sldId id="295" r:id="rId18"/>
    <p:sldId id="293" r:id="rId19"/>
    <p:sldId id="367" r:id="rId20"/>
    <p:sldId id="3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23B48-B92F-4760-B73D-97D8DFFDFB54}" v="1" dt="2022-10-12T17:48:37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42068" autoAdjust="0"/>
  </p:normalViewPr>
  <p:slideViewPr>
    <p:cSldViewPr snapToGrid="0">
      <p:cViewPr varScale="1">
        <p:scale>
          <a:sx n="44" d="100"/>
          <a:sy n="44" d="100"/>
        </p:scale>
        <p:origin x="311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BB823B48-B92F-4760-B73D-97D8DFFDFB54}"/>
    <pc:docChg chg="custSel modSld">
      <pc:chgData name="Tom Dawes" userId="fe899cd594ff6f3a" providerId="LiveId" clId="{BB823B48-B92F-4760-B73D-97D8DFFDFB54}" dt="2022-10-12T17:48:37.325" v="1"/>
      <pc:docMkLst>
        <pc:docMk/>
      </pc:docMkLst>
      <pc:sldChg chg="addSp delSp modSp mod">
        <pc:chgData name="Tom Dawes" userId="fe899cd594ff6f3a" providerId="LiveId" clId="{BB823B48-B92F-4760-B73D-97D8DFFDFB54}" dt="2022-10-12T17:48:37.325" v="1"/>
        <pc:sldMkLst>
          <pc:docMk/>
          <pc:sldMk cId="960331005" sldId="372"/>
        </pc:sldMkLst>
        <pc:spChg chg="add mod">
          <ac:chgData name="Tom Dawes" userId="fe899cd594ff6f3a" providerId="LiveId" clId="{BB823B48-B92F-4760-B73D-97D8DFFDFB54}" dt="2022-10-12T17:48:37.325" v="1"/>
          <ac:spMkLst>
            <pc:docMk/>
            <pc:sldMk cId="960331005" sldId="372"/>
            <ac:spMk id="4" creationId="{77A7D428-AF2B-EE40-6E75-A74577B685D9}"/>
          </ac:spMkLst>
        </pc:spChg>
        <pc:spChg chg="del">
          <ac:chgData name="Tom Dawes" userId="fe899cd594ff6f3a" providerId="LiveId" clId="{BB823B48-B92F-4760-B73D-97D8DFFDFB54}" dt="2022-10-12T17:48:36.203" v="0" actId="478"/>
          <ac:spMkLst>
            <pc:docMk/>
            <pc:sldMk cId="960331005" sldId="372"/>
            <ac:spMk id="21" creationId="{B06E6BFD-FB69-40F9-9653-301D379E5A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 available under a Creative Commons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license, no attribution required.</a:t>
            </a:r>
          </a:p>
          <a:p>
            <a:pPr marL="219710" indent="-219710">
              <a:spcAft>
                <a:spcPts val="0"/>
              </a:spcAft>
            </a:pPr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AUDIO version of the lesson material includes additional audio for the new language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presented (phonics, vocabulary) and audio for the instructions on the slide.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addition, it includes VIDEO clips of the phonics and the phonics’ source words.  Pupils can be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encouraged to look at the shape of the mouth/lips on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slides where these appear, and try to copy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9710" indent="-219710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it/them.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[</a:t>
            </a:r>
            <a:r>
              <a:rPr lang="en-GB" sz="1200" b="1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eu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and [</a:t>
            </a: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SFC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] with words ending in -x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deux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[41]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(petit) peu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[91]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un jeu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[291]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ce (c')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lundi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[1091]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mardi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[1044]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mercredi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[1168]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jeudi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[1112]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vendredi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[1086]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samedi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[1356]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dimanche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[1235] </a:t>
            </a:r>
            <a:r>
              <a:rPr lang="it-IT" sz="12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aujourd’hui </a:t>
            </a:r>
            <a:r>
              <a:rPr lang="it-IT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[233] 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 introduced in these resources are given in the SOW and in the resources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+mn-lt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 algn="l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8 minutes (7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written comprehension and read out of the new vocabulary.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Teacher initiates the phrase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</a:rPr>
              <a:t>C’est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…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respond orally with the correct day, using the partially obscured day as their clue.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Teacher clicks to confirm the answer, and elicits English meaning.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Repeat for the next slides. 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[2/7]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103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[3/7]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For slides 3 – 7, the teacher asks questions, e.g.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</a:t>
            </a:r>
            <a:r>
              <a:rPr lang="en-GB" sz="1200" b="0" strike="noStrike" spc="-1" dirty="0" err="1">
                <a:latin typeface="Arial"/>
              </a:rPr>
              <a:t>jeudi</a:t>
            </a:r>
            <a:r>
              <a:rPr lang="en-GB" sz="1200" b="0" strike="noStrike" spc="-1" dirty="0">
                <a:latin typeface="Arial"/>
              </a:rPr>
              <a:t> ? (Is it Thursday) and pupils respond ‘</a:t>
            </a:r>
            <a:r>
              <a:rPr lang="en-GB" sz="1200" b="0" strike="noStrike" spc="-1" dirty="0" err="1">
                <a:latin typeface="Arial"/>
              </a:rPr>
              <a:t>Oui</a:t>
            </a:r>
            <a:r>
              <a:rPr lang="en-GB" sz="1200" b="0" strike="noStrike" spc="-1" dirty="0">
                <a:latin typeface="Arial"/>
              </a:rPr>
              <a:t>,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(same day)’ or ‘Non, </a:t>
            </a:r>
            <a:r>
              <a:rPr lang="en-GB" sz="1200" b="0" strike="noStrike" spc="-1" dirty="0" err="1">
                <a:latin typeface="Arial"/>
              </a:rPr>
              <a:t>c’est</a:t>
            </a:r>
            <a:r>
              <a:rPr lang="en-GB" sz="1200" b="0" strike="noStrike" spc="-1" dirty="0">
                <a:latin typeface="Arial"/>
              </a:rPr>
              <a:t> (different day)’.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1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[4/7]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980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[5/7]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151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[6/7]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71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[7/7]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534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7 minutes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identification of the days of the week in French.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1. Ensure pupils are clear about the task.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to play the example. Ask pupil to write the day of the week in English.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Click to reveal the answer.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Repeat with items 1-5.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Transcript:</a:t>
            </a: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 </a:t>
            </a:r>
            <a:r>
              <a:rPr lang="de-D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mardi.</a:t>
            </a:r>
            <a:b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 </a:t>
            </a:r>
            <a:r>
              <a:rPr lang="de-D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dimanche.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 </a:t>
            </a:r>
            <a:r>
              <a:rPr lang="de-D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mercredi.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 </a:t>
            </a:r>
            <a:r>
              <a:rPr lang="de-D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vendredi.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 </a:t>
            </a:r>
            <a:r>
              <a:rPr lang="de-D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lundi.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 </a:t>
            </a:r>
            <a:r>
              <a:rPr lang="de-D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Aujourd’hui</a:t>
            </a:r>
            <a:r>
              <a:rPr lang="de-D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c’est samedi.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4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5 minutes</a:t>
            </a:r>
            <a:br>
              <a:rPr lang="en-GB"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oral production of the days of the week (in a song that constrains the time and helps to speed up production).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to play the song.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Encourage pupils to join in when they can.</a:t>
            </a:r>
          </a:p>
          <a:p>
            <a:endParaRPr lang="en-GB" dirty="0"/>
          </a:p>
          <a:p>
            <a:r>
              <a:rPr lang="en-GB" b="1" dirty="0"/>
              <a:t>Link to song</a:t>
            </a:r>
            <a:r>
              <a:rPr lang="en-GB" dirty="0"/>
              <a:t>: https://www.youtube.com/watch?v=x-G1kkJR65Q</a:t>
            </a:r>
          </a:p>
          <a:p>
            <a:r>
              <a:rPr lang="en-GB" b="1" dirty="0"/>
              <a:t>Notes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 err="1"/>
              <a:t>i</a:t>
            </a:r>
            <a:r>
              <a:rPr lang="en-GB" dirty="0"/>
              <a:t>) the song is just the days (repeated</a:t>
            </a:r>
            <a:r>
              <a:rPr lang="en-GB" baseline="0" dirty="0"/>
              <a:t> over and over) but the tune is catchy after a while and the harmonies make it not unpleasant to listen to, despite the minion-type voices!</a:t>
            </a:r>
          </a:p>
          <a:p>
            <a:r>
              <a:rPr lang="en-GB" baseline="0" dirty="0"/>
              <a:t>ii) we recommend opening the link in a separate window just prior to the start of the lesson and playing through the adverts, leaving the song paused at the start ready to go, when needed.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06065-1530-4A59-83F2-5244280B0493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257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30 seconds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a further item of vocabulary from week 3, this week’s revisited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words and images.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Ensure pupils are clear about the meaning.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Repeat with the class to bring the lesson to an end.</a:t>
            </a: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5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</a:t>
            </a:r>
            <a:r>
              <a:rPr lang="en-GB" b="1" dirty="0" err="1"/>
              <a:t>eu</a:t>
            </a:r>
            <a:r>
              <a:rPr lang="en-GB" b="1" dirty="0"/>
              <a:t>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eu</a:t>
            </a:r>
            <a:r>
              <a:rPr lang="en-GB" b="1" dirty="0"/>
              <a:t>].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source</a:t>
            </a:r>
            <a:r>
              <a:rPr lang="en-GB" dirty="0"/>
              <a:t> word </a:t>
            </a:r>
            <a:r>
              <a:rPr lang="en-GB" b="1" dirty="0"/>
              <a:t>‘deux’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Say the word and bring up the reminder that the final –t is silent.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word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deux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en-GB" baseline="0" dirty="0"/>
              <a:t>do the British Sign Language gesture for two: https://www.signbsl.com/sign/two </a:t>
            </a:r>
            <a:br>
              <a:rPr lang="en-GB" baseline="0" dirty="0"/>
            </a:br>
            <a:r>
              <a:rPr lang="en-GB" baseline="0" dirty="0"/>
              <a:t>Note: if teachers want to avoid a backwards ‘v’ they could instead use the front-facing peace ‘v’ symbol.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[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SFC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], this time with a new consonant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x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  Pupils have now encountered SFC with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–t, -s, -d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now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–x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the source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deux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with gesture, if using.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Bring your fingers to your lips to signal [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SFC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].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Elicit from students the other SFCs they remember, with examples of words.  E.g.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petit, 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</a:rPr>
              <a:t>mais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, grand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2 minutes (three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cluster words with the SSC [</a:t>
            </a:r>
            <a:r>
              <a:rPr lang="en-GB" b="1" dirty="0" err="1"/>
              <a:t>eu</a:t>
            </a:r>
            <a:r>
              <a:rPr lang="en-GB" b="0" dirty="0"/>
              <a:t>] for further practice.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the SSC [</a:t>
            </a:r>
            <a:r>
              <a:rPr lang="en-GB" b="1" dirty="0" err="1"/>
              <a:t>eu</a:t>
            </a:r>
            <a:r>
              <a:rPr lang="en-GB" dirty="0"/>
              <a:t>].</a:t>
            </a:r>
            <a:endParaRPr lang="en-GB"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cluster</a:t>
            </a:r>
            <a:r>
              <a:rPr lang="en-GB" dirty="0"/>
              <a:t> word/phrase </a:t>
            </a:r>
            <a:r>
              <a:rPr lang="en-GB" b="1" dirty="0"/>
              <a:t>‘un petit </a:t>
            </a:r>
            <a:r>
              <a:rPr lang="en-GB" b="1" dirty="0" err="1"/>
              <a:t>peu</a:t>
            </a:r>
            <a:r>
              <a:rPr lang="en-GB" b="1" dirty="0"/>
              <a:t>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English translation.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phrase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un petit peu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en-GB" baseline="0" dirty="0"/>
              <a:t>mimic the gesture from the picture.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en-GB" sz="1200" b="0" strike="noStrike" spc="-1" baseline="0" dirty="0">
                <a:latin typeface="Arial"/>
              </a:rPr>
              <a:t>pupils have already learnt ‘petit’ and in week 8 they will learn ‘</a:t>
            </a:r>
            <a:r>
              <a:rPr lang="en-GB" sz="1200" b="1" strike="noStrike" spc="-1" baseline="0" dirty="0">
                <a:latin typeface="Arial"/>
              </a:rPr>
              <a:t>un/</a:t>
            </a:r>
            <a:r>
              <a:rPr lang="en-GB" sz="1200" b="1" strike="noStrike" spc="-1" baseline="0" dirty="0" err="1">
                <a:latin typeface="Arial"/>
              </a:rPr>
              <a:t>une</a:t>
            </a:r>
            <a:r>
              <a:rPr lang="en-GB" sz="1200" b="0" strike="noStrike" spc="-1" baseline="0" dirty="0">
                <a:latin typeface="Arial"/>
              </a:rPr>
              <a:t>’ meaning ‘</a:t>
            </a:r>
            <a:r>
              <a:rPr lang="en-GB" sz="1200" b="1" strike="noStrike" spc="-1" baseline="0" dirty="0">
                <a:latin typeface="Arial"/>
              </a:rPr>
              <a:t>a</a:t>
            </a:r>
            <a:r>
              <a:rPr lang="en-GB" sz="1200" b="0" strike="noStrike" spc="-1" baseline="0" dirty="0">
                <a:latin typeface="Arial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742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Repeat the SSC [</a:t>
            </a:r>
            <a:r>
              <a:rPr lang="en-GB" b="1" dirty="0" err="1"/>
              <a:t>eu</a:t>
            </a:r>
            <a:r>
              <a:rPr lang="en-GB" dirty="0"/>
              <a:t>].</a:t>
            </a:r>
            <a:endParaRPr lang="en-GB" b="1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</a:t>
            </a:r>
            <a:r>
              <a:rPr lang="en-GB" b="1" dirty="0"/>
              <a:t>cluster</a:t>
            </a:r>
            <a:r>
              <a:rPr lang="en-GB" dirty="0"/>
              <a:t> word </a:t>
            </a:r>
            <a:r>
              <a:rPr lang="en-GB" b="1" dirty="0"/>
              <a:t>‘un </a:t>
            </a:r>
            <a:r>
              <a:rPr lang="en-GB" b="1" dirty="0" err="1"/>
              <a:t>jeu</a:t>
            </a:r>
            <a:r>
              <a:rPr lang="en-GB" b="1" dirty="0"/>
              <a:t>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English translation.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to practise saying the phrase several times.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</a:t>
            </a:r>
            <a:r>
              <a:rPr lang="fr-FR" b="1" baseline="0" dirty="0"/>
              <a:t>un jeu</a:t>
            </a:r>
            <a:r>
              <a:rPr lang="fr-FR" baseline="0" dirty="0"/>
              <a:t>’ </a:t>
            </a:r>
            <a:r>
              <a:rPr lang="fr-FR" baseline="0" dirty="0" err="1"/>
              <a:t>might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to </a:t>
            </a:r>
            <a:r>
              <a:rPr lang="en-GB" baseline="0" dirty="0"/>
              <a:t>use the BSL for ‘game’, as shown here: https://www.youtube.com/watch?v=5Hg3s6pxusM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en-GB" baseline="0" dirty="0"/>
              <a:t>alternatively, agree a suitable gesture with the class.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0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4 minutes (three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present and practise new vocabulary for this week.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word. Say the word.  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for the English meaning. Say the French word again. Pupils repeat.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Repeat steps 1 and 2 with the 2</a:t>
            </a:r>
            <a:r>
              <a:rPr lang="en-GB" sz="1200" b="0" strike="noStrike" spc="-1" baseline="30000" dirty="0">
                <a:latin typeface="Arial"/>
              </a:rPr>
              <a:t>nd</a:t>
            </a:r>
            <a:r>
              <a:rPr lang="en-GB" sz="1200" b="0" strike="noStrike" spc="-1" dirty="0">
                <a:latin typeface="Arial"/>
              </a:rPr>
              <a:t> word.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latin typeface="Arial"/>
              </a:rPr>
              <a:t>Click to bring up the callout.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5.   Continue with the next slide.</a:t>
            </a: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89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[2/3]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51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[3/3]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75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revisit parts of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être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introduce </a:t>
            </a:r>
            <a:r>
              <a:rPr lang="en-GB" sz="1200" b="1" i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ce|c’est</a:t>
            </a:r>
            <a:r>
              <a:rPr lang="en-GB" sz="1200" b="0" i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Arial"/>
            </a:endParaRP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animate the explanation.</a:t>
            </a: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translations for the French examples provided. </a:t>
            </a:r>
          </a:p>
        </p:txBody>
      </p:sp>
      <p:sp>
        <p:nvSpPr>
          <p:cNvPr id="303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320E5-E237-413B-B26C-D0DD2C3233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111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1.sv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11" Type="http://schemas.openxmlformats.org/officeDocument/2006/relationships/image" Target="../media/image22.png"/><Relationship Id="rId5" Type="http://schemas.openxmlformats.org/officeDocument/2006/relationships/audio" Target="../media/audio2.wav"/><Relationship Id="rId15" Type="http://schemas.openxmlformats.org/officeDocument/2006/relationships/audio" Target="../media/audio9.wav"/><Relationship Id="rId10" Type="http://schemas.openxmlformats.org/officeDocument/2006/relationships/audio" Target="../media/audio7.wav"/><Relationship Id="rId4" Type="http://schemas.openxmlformats.org/officeDocument/2006/relationships/image" Target="../media/image21.png"/><Relationship Id="rId9" Type="http://schemas.openxmlformats.org/officeDocument/2006/relationships/audio" Target="../media/audio6.wav"/><Relationship Id="rId14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-G1kkJR65Q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3A2C2736-0132-4577-8FC6-315E15541256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368040" y="4552560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5516476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lang="en-GB" sz="2400" b="1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sym typeface="Arial"/>
              </a:rPr>
              <a:t>SSC [</a:t>
            </a:r>
            <a:r>
              <a:rPr lang="en-GB" sz="2400" b="1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sym typeface="Arial"/>
              </a:rPr>
              <a:t>eu</a:t>
            </a:r>
            <a:r>
              <a:rPr lang="en-GB" sz="2400" b="1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sym typeface="Arial"/>
              </a:rPr>
              <a:t>]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lang="en-GB" sz="2400" b="1" spc="-1" dirty="0" err="1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sym typeface="Arial"/>
              </a:rPr>
              <a:t>Ce|C’est</a:t>
            </a:r>
            <a:r>
              <a:rPr lang="en-GB" sz="2400" b="1" spc="-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  <a:sym typeface="Arial"/>
              </a:rPr>
              <a:t> (it is, it’s)</a:t>
            </a:r>
          </a:p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Tx/>
              <a:buFont typeface="Century Gothic"/>
              <a:buChar char="-"/>
              <a:tabLst/>
              <a:defRPr/>
            </a:pP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sym typeface="Arial"/>
              </a:rPr>
              <a:t>Days of the week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BDFFAE7-0C45-4A30-878F-996539E2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426354"/>
            <a:ext cx="5084505" cy="4359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CFC64-D826-491B-9CF4-732A3D0DD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3" y="1590896"/>
            <a:ext cx="5133277" cy="367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1006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9" name="CustomShape 8">
            <a:extLst>
              <a:ext uri="{FF2B5EF4-FFF2-40B4-BE49-F238E27FC236}">
                <a16:creationId xmlns:a16="http://schemas.microsoft.com/office/drawing/2014/main" id="{D481D00D-E154-4F4C-BE7E-53B4E5FF16A0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B43CF6-4EB9-451C-BFE8-149ACF466772}"/>
              </a:ext>
            </a:extLst>
          </p:cNvPr>
          <p:cNvSpPr/>
          <p:nvPr/>
        </p:nvSpPr>
        <p:spPr>
          <a:xfrm>
            <a:off x="6558911" y="2510244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09AD8A-D69D-4085-94B4-9CA2B105232D}"/>
              </a:ext>
            </a:extLst>
          </p:cNvPr>
          <p:cNvSpPr txBox="1"/>
          <p:nvPr/>
        </p:nvSpPr>
        <p:spPr>
          <a:xfrm>
            <a:off x="1533085" y="2811910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lundi</a:t>
            </a:r>
            <a:endParaRPr lang="en-GB" sz="7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7BFCC9-CD87-45A0-B0A7-93391652970D}"/>
              </a:ext>
            </a:extLst>
          </p:cNvPr>
          <p:cNvGrpSpPr/>
          <p:nvPr/>
        </p:nvGrpSpPr>
        <p:grpSpPr>
          <a:xfrm>
            <a:off x="1693851" y="2664381"/>
            <a:ext cx="2276570" cy="1640406"/>
            <a:chOff x="9076564" y="154888"/>
            <a:chExt cx="1062361" cy="852582"/>
          </a:xfrm>
        </p:grpSpPr>
        <p:sp>
          <p:nvSpPr>
            <p:cNvPr id="13" name="Explosion: 8 Points 12">
              <a:extLst>
                <a:ext uri="{FF2B5EF4-FFF2-40B4-BE49-F238E27FC236}">
                  <a16:creationId xmlns:a16="http://schemas.microsoft.com/office/drawing/2014/main" id="{F1681A99-9DF9-4833-A69B-7BE7C4599499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Explosion: 8 Points 13">
              <a:extLst>
                <a:ext uri="{FF2B5EF4-FFF2-40B4-BE49-F238E27FC236}">
                  <a16:creationId xmlns:a16="http://schemas.microsoft.com/office/drawing/2014/main" id="{34F10977-7D31-4D36-9F43-C76B76A8E7E9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6728D3F-D42A-4D84-8586-9E3DF60D1FB0}"/>
              </a:ext>
            </a:extLst>
          </p:cNvPr>
          <p:cNvSpPr txBox="1"/>
          <p:nvPr/>
        </p:nvSpPr>
        <p:spPr>
          <a:xfrm>
            <a:off x="6576448" y="256092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lundi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5F0F5-5C42-4576-B691-4BBC1CD9CBD1}"/>
              </a:ext>
            </a:extLst>
          </p:cNvPr>
          <p:cNvSpPr txBox="1"/>
          <p:nvPr/>
        </p:nvSpPr>
        <p:spPr>
          <a:xfrm>
            <a:off x="6558911" y="362369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mardi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337DBD-254B-48FD-B807-B82FDB7A1146}"/>
              </a:ext>
            </a:extLst>
          </p:cNvPr>
          <p:cNvSpPr txBox="1"/>
          <p:nvPr/>
        </p:nvSpPr>
        <p:spPr>
          <a:xfrm>
            <a:off x="6576448" y="472818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mercredi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3A895698-D856-4E6A-98D6-BF70DE7DCB86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03A65-8E61-4F43-BA5F-C26D88E123C8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0" name="Graphic 19" descr="Teacher">
            <a:extLst>
              <a:ext uri="{FF2B5EF4-FFF2-40B4-BE49-F238E27FC236}">
                <a16:creationId xmlns:a16="http://schemas.microsoft.com/office/drawing/2014/main" id="{6031491E-C550-441A-96C5-86C5AE266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6903415C-3F21-46A2-AEB1-D1FF42A3A19B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DCB0FA-8AB4-4E9E-977D-C78F62362FC4}"/>
              </a:ext>
            </a:extLst>
          </p:cNvPr>
          <p:cNvSpPr/>
          <p:nvPr/>
        </p:nvSpPr>
        <p:spPr>
          <a:xfrm>
            <a:off x="6740931" y="4657830"/>
            <a:ext cx="3056801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476FB-E2AF-4B48-9957-E3F3AC6D135A}"/>
              </a:ext>
            </a:extLst>
          </p:cNvPr>
          <p:cNvSpPr txBox="1"/>
          <p:nvPr/>
        </p:nvSpPr>
        <p:spPr>
          <a:xfrm>
            <a:off x="6623338" y="2525743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jeudi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A7F259-6C7D-4D9B-9D7A-DEDCDCBED269}"/>
              </a:ext>
            </a:extLst>
          </p:cNvPr>
          <p:cNvSpPr txBox="1"/>
          <p:nvPr/>
        </p:nvSpPr>
        <p:spPr>
          <a:xfrm>
            <a:off x="6551276" y="3588975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vendredi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50791E-DA43-41C1-AA4C-98B31B720918}"/>
              </a:ext>
            </a:extLst>
          </p:cNvPr>
          <p:cNvSpPr txBox="1"/>
          <p:nvPr/>
        </p:nvSpPr>
        <p:spPr>
          <a:xfrm>
            <a:off x="6623338" y="4736426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dimanche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357399-0D16-48FB-8185-87B01B60B776}"/>
              </a:ext>
            </a:extLst>
          </p:cNvPr>
          <p:cNvSpPr txBox="1"/>
          <p:nvPr/>
        </p:nvSpPr>
        <p:spPr>
          <a:xfrm>
            <a:off x="554571" y="2773251"/>
            <a:ext cx="6807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dimanche</a:t>
            </a:r>
            <a:endParaRPr lang="en-GB" sz="7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96F7081-6DCC-4A16-B0C4-510779A247FE}"/>
              </a:ext>
            </a:extLst>
          </p:cNvPr>
          <p:cNvGrpSpPr/>
          <p:nvPr/>
        </p:nvGrpSpPr>
        <p:grpSpPr>
          <a:xfrm>
            <a:off x="696318" y="2608797"/>
            <a:ext cx="2276570" cy="1640406"/>
            <a:chOff x="9076564" y="154888"/>
            <a:chExt cx="1062361" cy="852582"/>
          </a:xfrm>
        </p:grpSpPr>
        <p:sp>
          <p:nvSpPr>
            <p:cNvPr id="28" name="Explosion: 8 Points 27">
              <a:extLst>
                <a:ext uri="{FF2B5EF4-FFF2-40B4-BE49-F238E27FC236}">
                  <a16:creationId xmlns:a16="http://schemas.microsoft.com/office/drawing/2014/main" id="{B98A6E95-CFCD-4429-AA5E-0CC59DA427EA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Explosion: 8 Points 29">
              <a:extLst>
                <a:ext uri="{FF2B5EF4-FFF2-40B4-BE49-F238E27FC236}">
                  <a16:creationId xmlns:a16="http://schemas.microsoft.com/office/drawing/2014/main" id="{D45A537E-B56F-4498-B9F6-86D1A534FAB9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A9B4BE-2799-46F2-8F04-DA1CFF86CB1D}"/>
              </a:ext>
            </a:extLst>
          </p:cNvPr>
          <p:cNvGrpSpPr/>
          <p:nvPr/>
        </p:nvGrpSpPr>
        <p:grpSpPr>
          <a:xfrm>
            <a:off x="2683958" y="2379904"/>
            <a:ext cx="2744780" cy="1987022"/>
            <a:chOff x="9076564" y="154888"/>
            <a:chExt cx="1062361" cy="852582"/>
          </a:xfrm>
        </p:grpSpPr>
        <p:sp>
          <p:nvSpPr>
            <p:cNvPr id="32" name="Explosion: 8 Points 31">
              <a:extLst>
                <a:ext uri="{FF2B5EF4-FFF2-40B4-BE49-F238E27FC236}">
                  <a16:creationId xmlns:a16="http://schemas.microsoft.com/office/drawing/2014/main" id="{3CBB4B55-95CC-4766-AE4C-4EDC57BE6E77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3" name="Explosion: 8 Points 32">
              <a:extLst>
                <a:ext uri="{FF2B5EF4-FFF2-40B4-BE49-F238E27FC236}">
                  <a16:creationId xmlns:a16="http://schemas.microsoft.com/office/drawing/2014/main" id="{92B34ED0-01ED-4F0B-BA38-A1EDA957B308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3546C3D-F271-4A5B-8819-BABECBC644C6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34BEA-4C8A-45CB-9F5B-FC67ABD61777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78562B68-4425-40CA-81C6-9D922D11E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6903415C-3F21-46A2-AEB1-D1FF42A3A19B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jeudi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B9B4C4-3976-4ECD-9F3A-86E3FC0E68AB}"/>
              </a:ext>
            </a:extLst>
          </p:cNvPr>
          <p:cNvSpPr/>
          <p:nvPr/>
        </p:nvSpPr>
        <p:spPr>
          <a:xfrm>
            <a:off x="6580804" y="4624753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91D303-A91F-42D1-8098-A28D02A2FB9D}"/>
              </a:ext>
            </a:extLst>
          </p:cNvPr>
          <p:cNvSpPr txBox="1"/>
          <p:nvPr/>
        </p:nvSpPr>
        <p:spPr>
          <a:xfrm>
            <a:off x="6567359" y="2562007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lundi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D79B1B-6C80-4B8E-9414-9CEA645C57A2}"/>
              </a:ext>
            </a:extLst>
          </p:cNvPr>
          <p:cNvSpPr txBox="1"/>
          <p:nvPr/>
        </p:nvSpPr>
        <p:spPr>
          <a:xfrm>
            <a:off x="6567359" y="3647985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dimanche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7D0264-9296-48B8-AD59-03979773DDC7}"/>
              </a:ext>
            </a:extLst>
          </p:cNvPr>
          <p:cNvSpPr txBox="1"/>
          <p:nvPr/>
        </p:nvSpPr>
        <p:spPr>
          <a:xfrm>
            <a:off x="6567359" y="4689236"/>
            <a:ext cx="44054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jeudi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2D0EE-DE6F-421C-913F-BA7B7AE7C461}"/>
              </a:ext>
            </a:extLst>
          </p:cNvPr>
          <p:cNvSpPr txBox="1"/>
          <p:nvPr/>
        </p:nvSpPr>
        <p:spPr>
          <a:xfrm>
            <a:off x="1601296" y="2673185"/>
            <a:ext cx="3585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jeudi</a:t>
            </a:r>
            <a:r>
              <a:rPr lang="en-GB" sz="7200" b="1" spc="-1" dirty="0">
                <a:solidFill>
                  <a:srgbClr val="002060"/>
                </a:solidFill>
                <a:latin typeface="Century gothic"/>
              </a:rPr>
              <a:t> </a:t>
            </a:r>
            <a:endParaRPr lang="en-GB" sz="7200" dirty="0"/>
          </a:p>
        </p:txBody>
      </p:sp>
      <p:sp>
        <p:nvSpPr>
          <p:cNvPr id="35" name="CustomShape 3">
            <a:extLst>
              <a:ext uri="{FF2B5EF4-FFF2-40B4-BE49-F238E27FC236}">
                <a16:creationId xmlns:a16="http://schemas.microsoft.com/office/drawing/2014/main" id="{6D4A28FA-D438-4B9E-B3F8-E6960647ECC7}"/>
              </a:ext>
            </a:extLst>
          </p:cNvPr>
          <p:cNvSpPr/>
          <p:nvPr/>
        </p:nvSpPr>
        <p:spPr>
          <a:xfrm>
            <a:off x="7288574" y="105017"/>
            <a:ext cx="1774173" cy="70788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 err="1">
                <a:solidFill>
                  <a:srgbClr val="002060"/>
                </a:solidFill>
                <a:latin typeface="Tw Cen MT"/>
              </a:rPr>
              <a:t>Oui</a:t>
            </a:r>
            <a:endParaRPr lang="en-GB" sz="4000" b="1" strike="noStrike" spc="-1" dirty="0">
              <a:solidFill>
                <a:srgbClr val="002060"/>
              </a:solidFill>
              <a:latin typeface="Tw Cen MT"/>
            </a:endParaRPr>
          </a:p>
        </p:txBody>
      </p:sp>
      <p:pic>
        <p:nvPicPr>
          <p:cNvPr id="36" name="Picture 1">
            <a:extLst>
              <a:ext uri="{FF2B5EF4-FFF2-40B4-BE49-F238E27FC236}">
                <a16:creationId xmlns:a16="http://schemas.microsoft.com/office/drawing/2014/main" id="{39B70DEC-1E4F-4B3D-A279-A11521FC115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517928" y="178503"/>
            <a:ext cx="925933" cy="707886"/>
          </a:xfrm>
          <a:prstGeom prst="rect">
            <a:avLst/>
          </a:prstGeom>
          <a:ln>
            <a:noFill/>
          </a:ln>
        </p:spPr>
      </p:pic>
      <p:sp>
        <p:nvSpPr>
          <p:cNvPr id="37" name="CustomShape 3">
            <a:extLst>
              <a:ext uri="{FF2B5EF4-FFF2-40B4-BE49-F238E27FC236}">
                <a16:creationId xmlns:a16="http://schemas.microsoft.com/office/drawing/2014/main" id="{1D1B8979-12F6-4AA2-86CC-7CEEF90FA11B}"/>
              </a:ext>
            </a:extLst>
          </p:cNvPr>
          <p:cNvSpPr/>
          <p:nvPr/>
        </p:nvSpPr>
        <p:spPr>
          <a:xfrm>
            <a:off x="7288574" y="936419"/>
            <a:ext cx="1774173" cy="78399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>
                <a:solidFill>
                  <a:srgbClr val="002060"/>
                </a:solidFill>
                <a:latin typeface="Tw Cen MT"/>
              </a:rPr>
              <a:t>Non</a:t>
            </a:r>
            <a:endParaRPr lang="en-GB" sz="40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E6C2A589-2D7E-4686-BCB6-C88AF961FC3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547183" y="1188900"/>
            <a:ext cx="835849" cy="643436"/>
          </a:xfrm>
          <a:prstGeom prst="rect">
            <a:avLst/>
          </a:prstGeom>
          <a:ln>
            <a:noFill/>
          </a:ln>
        </p:spPr>
      </p:pic>
      <p:sp>
        <p:nvSpPr>
          <p:cNvPr id="39" name="CustomShape 8">
            <a:extLst>
              <a:ext uri="{FF2B5EF4-FFF2-40B4-BE49-F238E27FC236}">
                <a16:creationId xmlns:a16="http://schemas.microsoft.com/office/drawing/2014/main" id="{C21D3655-D8C3-452E-B14A-29557FBBAD0B}"/>
              </a:ext>
            </a:extLst>
          </p:cNvPr>
          <p:cNvSpPr/>
          <p:nvPr/>
        </p:nvSpPr>
        <p:spPr>
          <a:xfrm>
            <a:off x="5203363" y="1426749"/>
            <a:ext cx="5885640" cy="990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471BDC-0BCD-4E1A-A883-FBD1A16FFA76}"/>
              </a:ext>
            </a:extLst>
          </p:cNvPr>
          <p:cNvGrpSpPr/>
          <p:nvPr/>
        </p:nvGrpSpPr>
        <p:grpSpPr>
          <a:xfrm>
            <a:off x="1693851" y="2664381"/>
            <a:ext cx="2276570" cy="1640406"/>
            <a:chOff x="9076564" y="154888"/>
            <a:chExt cx="1062361" cy="852582"/>
          </a:xfrm>
        </p:grpSpPr>
        <p:sp>
          <p:nvSpPr>
            <p:cNvPr id="41" name="Explosion: 8 Points 40">
              <a:extLst>
                <a:ext uri="{FF2B5EF4-FFF2-40B4-BE49-F238E27FC236}">
                  <a16:creationId xmlns:a16="http://schemas.microsoft.com/office/drawing/2014/main" id="{93536F22-31F0-4C0A-8483-7F1EC758569F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42" name="Explosion: 8 Points 41">
              <a:extLst>
                <a:ext uri="{FF2B5EF4-FFF2-40B4-BE49-F238E27FC236}">
                  <a16:creationId xmlns:a16="http://schemas.microsoft.com/office/drawing/2014/main" id="{8662E8EA-B533-4276-AF24-7BC01A9302E5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B4819A6-7589-462B-B6D5-5DAB36F114F0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32B65DB-C02B-408A-8BFE-BC20FB1463C4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F3E64489-387D-4395-A0D9-2F82A546EF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 animBg="1"/>
      <p:bldP spid="35" grpId="0" animBg="1"/>
      <p:bldP spid="37" grpId="0" animBg="1"/>
      <p:bldP spid="37" grpId="1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6903415C-3F21-46A2-AEB1-D1FF42A3A19B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mardi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?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9377B3-17DC-4BB5-877A-2EEED4A9C4B0}"/>
              </a:ext>
            </a:extLst>
          </p:cNvPr>
          <p:cNvSpPr/>
          <p:nvPr/>
        </p:nvSpPr>
        <p:spPr>
          <a:xfrm>
            <a:off x="6722083" y="3522765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55D02-38E1-44E5-A3EE-D5054E600EB1}"/>
              </a:ext>
            </a:extLst>
          </p:cNvPr>
          <p:cNvSpPr txBox="1"/>
          <p:nvPr/>
        </p:nvSpPr>
        <p:spPr>
          <a:xfrm>
            <a:off x="6699236" y="2450419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samedi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98ABC2-1410-4D03-9128-213D8AEC1CB4}"/>
              </a:ext>
            </a:extLst>
          </p:cNvPr>
          <p:cNvSpPr txBox="1"/>
          <p:nvPr/>
        </p:nvSpPr>
        <p:spPr>
          <a:xfrm>
            <a:off x="6683449" y="358724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mercredi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5D3CC-9DD3-4A60-8861-60DAC80990A4}"/>
              </a:ext>
            </a:extLst>
          </p:cNvPr>
          <p:cNvSpPr txBox="1"/>
          <p:nvPr/>
        </p:nvSpPr>
        <p:spPr>
          <a:xfrm>
            <a:off x="6699236" y="472407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mardi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CB4EC7-DA2A-48B5-8CDC-2C7945D27D77}"/>
              </a:ext>
            </a:extLst>
          </p:cNvPr>
          <p:cNvSpPr txBox="1"/>
          <p:nvPr/>
        </p:nvSpPr>
        <p:spPr>
          <a:xfrm>
            <a:off x="138084" y="2673185"/>
            <a:ext cx="5393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mercredi</a:t>
            </a:r>
            <a:r>
              <a:rPr lang="en-GB" sz="7200" b="1" spc="-1" dirty="0">
                <a:solidFill>
                  <a:srgbClr val="002060"/>
                </a:solidFill>
                <a:latin typeface="Century gothic"/>
              </a:rPr>
              <a:t> </a:t>
            </a:r>
            <a:endParaRPr lang="en-GB" sz="7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54C8AB4A-544F-4006-8AC8-0AE51B554BF1}"/>
              </a:ext>
            </a:extLst>
          </p:cNvPr>
          <p:cNvSpPr/>
          <p:nvPr/>
        </p:nvSpPr>
        <p:spPr>
          <a:xfrm>
            <a:off x="7247240" y="81440"/>
            <a:ext cx="1774173" cy="70788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 err="1">
                <a:solidFill>
                  <a:srgbClr val="002060"/>
                </a:solidFill>
                <a:latin typeface="Tw Cen MT"/>
              </a:rPr>
              <a:t>Oui</a:t>
            </a:r>
            <a:endParaRPr lang="en-GB" sz="4000" b="1" strike="noStrike" spc="-1" dirty="0">
              <a:solidFill>
                <a:srgbClr val="002060"/>
              </a:solidFill>
              <a:latin typeface="Tw Cen MT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215901CB-BFD9-4442-8200-D6B6CEA2AED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476594" y="154926"/>
            <a:ext cx="925933" cy="707886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74733698-3F6E-435A-A2D1-389F30E18A97}"/>
              </a:ext>
            </a:extLst>
          </p:cNvPr>
          <p:cNvSpPr/>
          <p:nvPr/>
        </p:nvSpPr>
        <p:spPr>
          <a:xfrm>
            <a:off x="7247240" y="912842"/>
            <a:ext cx="1774173" cy="78399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>
                <a:solidFill>
                  <a:srgbClr val="002060"/>
                </a:solidFill>
                <a:latin typeface="Tw Cen MT"/>
              </a:rPr>
              <a:t>Non</a:t>
            </a:r>
            <a:endParaRPr lang="en-GB" sz="40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9E4DF8B-310C-439B-8B40-CC3FBB06172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505849" y="1165323"/>
            <a:ext cx="835849" cy="643436"/>
          </a:xfrm>
          <a:prstGeom prst="rect">
            <a:avLst/>
          </a:prstGeom>
          <a:ln>
            <a:noFill/>
          </a:ln>
        </p:spPr>
      </p:pic>
      <p:sp>
        <p:nvSpPr>
          <p:cNvPr id="16" name="CustomShape 8">
            <a:extLst>
              <a:ext uri="{FF2B5EF4-FFF2-40B4-BE49-F238E27FC236}">
                <a16:creationId xmlns:a16="http://schemas.microsoft.com/office/drawing/2014/main" id="{E6884A17-E033-408B-B333-B68F76709312}"/>
              </a:ext>
            </a:extLst>
          </p:cNvPr>
          <p:cNvSpPr/>
          <p:nvPr/>
        </p:nvSpPr>
        <p:spPr>
          <a:xfrm>
            <a:off x="5320824" y="1427536"/>
            <a:ext cx="5885640" cy="990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7D1589-4377-4D7D-B8EF-6474A873DC01}"/>
              </a:ext>
            </a:extLst>
          </p:cNvPr>
          <p:cNvGrpSpPr/>
          <p:nvPr/>
        </p:nvGrpSpPr>
        <p:grpSpPr>
          <a:xfrm>
            <a:off x="558157" y="2468942"/>
            <a:ext cx="2276570" cy="1640406"/>
            <a:chOff x="9076564" y="154888"/>
            <a:chExt cx="1062361" cy="852582"/>
          </a:xfrm>
        </p:grpSpPr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001EC7E7-5E41-487C-BB46-13EDD3770401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101335FF-234C-48D5-B1E3-B782F5D3E30A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3EBC6-B26A-4E9A-B013-0948DF8BC4B1}"/>
              </a:ext>
            </a:extLst>
          </p:cNvPr>
          <p:cNvGrpSpPr/>
          <p:nvPr/>
        </p:nvGrpSpPr>
        <p:grpSpPr>
          <a:xfrm>
            <a:off x="3014877" y="2497013"/>
            <a:ext cx="2276570" cy="1640406"/>
            <a:chOff x="9076564" y="154888"/>
            <a:chExt cx="1062361" cy="852582"/>
          </a:xfrm>
        </p:grpSpPr>
        <p:sp>
          <p:nvSpPr>
            <p:cNvPr id="22" name="Explosion: 8 Points 21">
              <a:extLst>
                <a:ext uri="{FF2B5EF4-FFF2-40B4-BE49-F238E27FC236}">
                  <a16:creationId xmlns:a16="http://schemas.microsoft.com/office/drawing/2014/main" id="{77B78112-6751-4507-89F3-F29A2BB2720D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Explosion: 8 Points 22">
              <a:extLst>
                <a:ext uri="{FF2B5EF4-FFF2-40B4-BE49-F238E27FC236}">
                  <a16:creationId xmlns:a16="http://schemas.microsoft.com/office/drawing/2014/main" id="{3989D586-5D6A-408C-867D-C2E737BA6F30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9AF3F06E-520B-4E04-9E42-24912E1BF848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DFF183-433B-45C0-A90C-8D74D916C024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10734A2F-B2D6-45D0-9CD6-E9E9558BE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12" grpId="0" animBg="1"/>
      <p:bldP spid="12" grpId="1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6903415C-3F21-46A2-AEB1-D1FF42A3A19B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lundi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06B583-6AAB-4BFD-844B-8DD1F9936E45}"/>
              </a:ext>
            </a:extLst>
          </p:cNvPr>
          <p:cNvSpPr/>
          <p:nvPr/>
        </p:nvSpPr>
        <p:spPr>
          <a:xfrm>
            <a:off x="5860510" y="3539357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2AD2B-E54A-4816-A031-6CA1F6E7FD76}"/>
              </a:ext>
            </a:extLst>
          </p:cNvPr>
          <p:cNvSpPr txBox="1"/>
          <p:nvPr/>
        </p:nvSpPr>
        <p:spPr>
          <a:xfrm>
            <a:off x="5992667" y="2552849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lundi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D0DC3F-1704-41C6-BA38-5094F9919CCC}"/>
              </a:ext>
            </a:extLst>
          </p:cNvPr>
          <p:cNvSpPr txBox="1"/>
          <p:nvPr/>
        </p:nvSpPr>
        <p:spPr>
          <a:xfrm>
            <a:off x="6001413" y="3558426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mardi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CD12-0307-415B-BFCA-6C48EE155760}"/>
              </a:ext>
            </a:extLst>
          </p:cNvPr>
          <p:cNvSpPr txBox="1"/>
          <p:nvPr/>
        </p:nvSpPr>
        <p:spPr>
          <a:xfrm>
            <a:off x="6001413" y="4648710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mercredi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74A63-5400-46F8-83FA-BB49CB8CEE45}"/>
              </a:ext>
            </a:extLst>
          </p:cNvPr>
          <p:cNvSpPr txBox="1"/>
          <p:nvPr/>
        </p:nvSpPr>
        <p:spPr>
          <a:xfrm>
            <a:off x="814480" y="2656739"/>
            <a:ext cx="3697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mardi</a:t>
            </a:r>
            <a:r>
              <a:rPr lang="en-GB" sz="7200" b="1" spc="-1" dirty="0">
                <a:solidFill>
                  <a:srgbClr val="002060"/>
                </a:solidFill>
                <a:latin typeface="Century gothic"/>
              </a:rPr>
              <a:t> </a:t>
            </a:r>
            <a:endParaRPr lang="en-GB" sz="7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7C8630AF-35B0-4DF1-BF1C-C641A5611A6B}"/>
              </a:ext>
            </a:extLst>
          </p:cNvPr>
          <p:cNvSpPr/>
          <p:nvPr/>
        </p:nvSpPr>
        <p:spPr>
          <a:xfrm>
            <a:off x="7101482" y="121266"/>
            <a:ext cx="1774173" cy="70788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 err="1">
                <a:solidFill>
                  <a:srgbClr val="002060"/>
                </a:solidFill>
                <a:latin typeface="Tw Cen MT"/>
              </a:rPr>
              <a:t>Oui</a:t>
            </a:r>
            <a:endParaRPr lang="en-GB" sz="4000" b="1" strike="noStrike" spc="-1" dirty="0">
              <a:solidFill>
                <a:srgbClr val="002060"/>
              </a:solidFill>
              <a:latin typeface="Tw Cen MT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1C7AA8D-7A24-40BA-B716-D399085CDCE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30836" y="194752"/>
            <a:ext cx="925933" cy="707886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9D99A706-D183-4A25-83B2-7263DC593DE8}"/>
              </a:ext>
            </a:extLst>
          </p:cNvPr>
          <p:cNvSpPr/>
          <p:nvPr/>
        </p:nvSpPr>
        <p:spPr>
          <a:xfrm>
            <a:off x="7101482" y="952668"/>
            <a:ext cx="1774173" cy="78399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>
                <a:solidFill>
                  <a:srgbClr val="002060"/>
                </a:solidFill>
                <a:latin typeface="Tw Cen MT"/>
              </a:rPr>
              <a:t>Non</a:t>
            </a:r>
            <a:endParaRPr lang="en-GB" sz="40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6B39600-9200-4B9F-914C-1922C0650953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60091" y="1205149"/>
            <a:ext cx="835849" cy="643436"/>
          </a:xfrm>
          <a:prstGeom prst="rect">
            <a:avLst/>
          </a:prstGeom>
          <a:ln>
            <a:noFill/>
          </a:ln>
        </p:spPr>
      </p:pic>
      <p:sp>
        <p:nvSpPr>
          <p:cNvPr id="16" name="CustomShape 8">
            <a:extLst>
              <a:ext uri="{FF2B5EF4-FFF2-40B4-BE49-F238E27FC236}">
                <a16:creationId xmlns:a16="http://schemas.microsoft.com/office/drawing/2014/main" id="{C53BDC8F-AFB2-431F-B97D-BD6D17955C90}"/>
              </a:ext>
            </a:extLst>
          </p:cNvPr>
          <p:cNvSpPr/>
          <p:nvPr/>
        </p:nvSpPr>
        <p:spPr>
          <a:xfrm>
            <a:off x="5316749" y="1394721"/>
            <a:ext cx="5885640" cy="990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0B34D2-6EB3-4CC0-B384-97DBF18BFFBE}"/>
              </a:ext>
            </a:extLst>
          </p:cNvPr>
          <p:cNvGrpSpPr/>
          <p:nvPr/>
        </p:nvGrpSpPr>
        <p:grpSpPr>
          <a:xfrm>
            <a:off x="804334" y="2608797"/>
            <a:ext cx="2276570" cy="1640406"/>
            <a:chOff x="9076564" y="154888"/>
            <a:chExt cx="1062361" cy="852582"/>
          </a:xfrm>
        </p:grpSpPr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9F4E636F-A682-46E7-83E7-EF8544F190B9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273E87DC-AD50-4AD2-9878-81B8D67CF5B3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070C24D-19C5-402E-8459-21FB667866D1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0A75C3-0CCB-4102-8E5A-C82A4071B304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3" name="Graphic 22" descr="Teacher">
            <a:extLst>
              <a:ext uri="{FF2B5EF4-FFF2-40B4-BE49-F238E27FC236}">
                <a16:creationId xmlns:a16="http://schemas.microsoft.com/office/drawing/2014/main" id="{6F77AA5C-4616-49A3-B58E-6FD4E26B01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12" grpId="0" animBg="1"/>
      <p:bldP spid="12" grpId="1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6903415C-3F21-46A2-AEB1-D1FF42A3A19B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vendredi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?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3AF508-98CF-4F0B-8F92-6C811D1CCF62}"/>
              </a:ext>
            </a:extLst>
          </p:cNvPr>
          <p:cNvSpPr/>
          <p:nvPr/>
        </p:nvSpPr>
        <p:spPr>
          <a:xfrm>
            <a:off x="6682946" y="3594597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8966-8BD2-4551-BB64-1FA3698FBC9D}"/>
              </a:ext>
            </a:extLst>
          </p:cNvPr>
          <p:cNvSpPr txBox="1"/>
          <p:nvPr/>
        </p:nvSpPr>
        <p:spPr>
          <a:xfrm>
            <a:off x="6699236" y="2580599"/>
            <a:ext cx="177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jeudi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73D458-F50D-40AA-8166-DFCE55373D89}"/>
              </a:ext>
            </a:extLst>
          </p:cNvPr>
          <p:cNvSpPr txBox="1"/>
          <p:nvPr/>
        </p:nvSpPr>
        <p:spPr>
          <a:xfrm>
            <a:off x="6683449" y="362560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vendredi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2465A9-D561-466C-A04E-5CC9ABE0254F}"/>
              </a:ext>
            </a:extLst>
          </p:cNvPr>
          <p:cNvSpPr txBox="1"/>
          <p:nvPr/>
        </p:nvSpPr>
        <p:spPr>
          <a:xfrm>
            <a:off x="6699236" y="4737562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samedi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C301C-4561-4795-A312-0F795CE13C79}"/>
              </a:ext>
            </a:extLst>
          </p:cNvPr>
          <p:cNvSpPr txBox="1"/>
          <p:nvPr/>
        </p:nvSpPr>
        <p:spPr>
          <a:xfrm>
            <a:off x="814480" y="2656739"/>
            <a:ext cx="5393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vendredi</a:t>
            </a:r>
            <a:r>
              <a:rPr lang="en-GB" sz="7200" b="1" spc="-1" dirty="0">
                <a:solidFill>
                  <a:srgbClr val="002060"/>
                </a:solidFill>
                <a:latin typeface="Century gothic"/>
              </a:rPr>
              <a:t> </a:t>
            </a:r>
            <a:endParaRPr lang="en-GB" sz="7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B5409B91-AD1F-4A1C-906C-C70A13F1D5C2}"/>
              </a:ext>
            </a:extLst>
          </p:cNvPr>
          <p:cNvSpPr/>
          <p:nvPr/>
        </p:nvSpPr>
        <p:spPr>
          <a:xfrm>
            <a:off x="7370091" y="152483"/>
            <a:ext cx="1774173" cy="70788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 err="1">
                <a:solidFill>
                  <a:srgbClr val="002060"/>
                </a:solidFill>
                <a:latin typeface="Tw Cen MT"/>
              </a:rPr>
              <a:t>Oui</a:t>
            </a:r>
            <a:endParaRPr lang="en-GB" sz="4000" b="1" strike="noStrike" spc="-1" dirty="0">
              <a:solidFill>
                <a:srgbClr val="002060"/>
              </a:solidFill>
              <a:latin typeface="Tw Cen MT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30BCCD84-3438-4BB5-875B-FAACA8844CD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599445" y="225969"/>
            <a:ext cx="925933" cy="707886"/>
          </a:xfrm>
          <a:prstGeom prst="rect">
            <a:avLst/>
          </a:prstGeom>
          <a:ln>
            <a:noFill/>
          </a:ln>
        </p:spPr>
      </p:pic>
      <p:sp>
        <p:nvSpPr>
          <p:cNvPr id="14" name="CustomShape 3">
            <a:extLst>
              <a:ext uri="{FF2B5EF4-FFF2-40B4-BE49-F238E27FC236}">
                <a16:creationId xmlns:a16="http://schemas.microsoft.com/office/drawing/2014/main" id="{413EEBE5-DBB4-4349-A9CD-F0513D9A665D}"/>
              </a:ext>
            </a:extLst>
          </p:cNvPr>
          <p:cNvSpPr/>
          <p:nvPr/>
        </p:nvSpPr>
        <p:spPr>
          <a:xfrm>
            <a:off x="7370091" y="983885"/>
            <a:ext cx="1774173" cy="783995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000" b="1" spc="-1" dirty="0">
                <a:solidFill>
                  <a:srgbClr val="002060"/>
                </a:solidFill>
                <a:latin typeface="Tw Cen MT"/>
              </a:rPr>
              <a:t>Non</a:t>
            </a:r>
            <a:endParaRPr lang="en-GB" sz="4000" b="0" strike="noStrike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2978C3A-1BDA-4100-B844-F775236A708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628700" y="1236366"/>
            <a:ext cx="835849" cy="643436"/>
          </a:xfrm>
          <a:prstGeom prst="rect">
            <a:avLst/>
          </a:prstGeom>
          <a:ln>
            <a:noFill/>
          </a:ln>
        </p:spPr>
      </p:pic>
      <p:sp>
        <p:nvSpPr>
          <p:cNvPr id="16" name="CustomShape 8">
            <a:extLst>
              <a:ext uri="{FF2B5EF4-FFF2-40B4-BE49-F238E27FC236}">
                <a16:creationId xmlns:a16="http://schemas.microsoft.com/office/drawing/2014/main" id="{B7DCD860-C3D4-4384-9308-E4265BA001DE}"/>
              </a:ext>
            </a:extLst>
          </p:cNvPr>
          <p:cNvSpPr/>
          <p:nvPr/>
        </p:nvSpPr>
        <p:spPr>
          <a:xfrm>
            <a:off x="5320824" y="1443376"/>
            <a:ext cx="2099307" cy="990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0A8776-E956-4960-925B-4B9397C3FE46}"/>
              </a:ext>
            </a:extLst>
          </p:cNvPr>
          <p:cNvGrpSpPr/>
          <p:nvPr/>
        </p:nvGrpSpPr>
        <p:grpSpPr>
          <a:xfrm>
            <a:off x="804334" y="2608797"/>
            <a:ext cx="2276570" cy="1640406"/>
            <a:chOff x="9076564" y="154888"/>
            <a:chExt cx="1062361" cy="852582"/>
          </a:xfrm>
        </p:grpSpPr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FB03D25A-17B9-49C9-ACA3-B58483E4DFE0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9" name="Explosion: 8 Points 18">
              <a:extLst>
                <a:ext uri="{FF2B5EF4-FFF2-40B4-BE49-F238E27FC236}">
                  <a16:creationId xmlns:a16="http://schemas.microsoft.com/office/drawing/2014/main" id="{DB38A3FF-65A4-48E1-834C-C634F72F30FA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F0B7-0DA2-4352-A277-5BB8E3A09197}"/>
              </a:ext>
            </a:extLst>
          </p:cNvPr>
          <p:cNvGrpSpPr/>
          <p:nvPr/>
        </p:nvGrpSpPr>
        <p:grpSpPr>
          <a:xfrm>
            <a:off x="2710583" y="2549900"/>
            <a:ext cx="2276570" cy="1640406"/>
            <a:chOff x="9076564" y="154888"/>
            <a:chExt cx="1062361" cy="852582"/>
          </a:xfrm>
        </p:grpSpPr>
        <p:sp>
          <p:nvSpPr>
            <p:cNvPr id="22" name="Explosion: 8 Points 21">
              <a:extLst>
                <a:ext uri="{FF2B5EF4-FFF2-40B4-BE49-F238E27FC236}">
                  <a16:creationId xmlns:a16="http://schemas.microsoft.com/office/drawing/2014/main" id="{54DCFFD3-AE68-4E23-8322-CF14D2D571E7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3" name="Explosion: 8 Points 22">
              <a:extLst>
                <a:ext uri="{FF2B5EF4-FFF2-40B4-BE49-F238E27FC236}">
                  <a16:creationId xmlns:a16="http://schemas.microsoft.com/office/drawing/2014/main" id="{5F740BF2-207C-4215-BC7A-B6A619786611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55FB294-F9F8-4BB2-B025-D0F653225E14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25F271-0051-40FC-AC37-D4BFC2C1988C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B6CCCB74-6358-40A2-9998-F599BDB4F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12" grpId="0" animBg="1"/>
      <p:bldP spid="14" grpId="0" animBg="1"/>
      <p:bldP spid="14" grpId="1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6903415C-3F21-46A2-AEB1-D1FF42A3A19B}"/>
              </a:ext>
            </a:extLst>
          </p:cNvPr>
          <p:cNvSpPr/>
          <p:nvPr/>
        </p:nvSpPr>
        <p:spPr>
          <a:xfrm>
            <a:off x="138084" y="846039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samedi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?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BEE632-30C8-4616-92B7-E64B51D852D4}"/>
              </a:ext>
            </a:extLst>
          </p:cNvPr>
          <p:cNvSpPr/>
          <p:nvPr/>
        </p:nvSpPr>
        <p:spPr>
          <a:xfrm>
            <a:off x="6549685" y="4645102"/>
            <a:ext cx="2481943" cy="836852"/>
          </a:xfrm>
          <a:prstGeom prst="round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769B7D-C2B8-41A1-9BDE-84281B615153}"/>
              </a:ext>
            </a:extLst>
          </p:cNvPr>
          <p:cNvSpPr txBox="1"/>
          <p:nvPr/>
        </p:nvSpPr>
        <p:spPr>
          <a:xfrm>
            <a:off x="6525559" y="2571324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mercredi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6CA51A-3757-4E2E-A19A-5B3E3FDC6914}"/>
              </a:ext>
            </a:extLst>
          </p:cNvPr>
          <p:cNvSpPr txBox="1"/>
          <p:nvPr/>
        </p:nvSpPr>
        <p:spPr>
          <a:xfrm>
            <a:off x="6549685" y="3583378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vendredi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F2970-3582-4D4F-963E-B1FDB5C92D76}"/>
              </a:ext>
            </a:extLst>
          </p:cNvPr>
          <p:cNvSpPr txBox="1"/>
          <p:nvPr/>
        </p:nvSpPr>
        <p:spPr>
          <a:xfrm>
            <a:off x="6549685" y="4709585"/>
            <a:ext cx="61891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 </a:t>
            </a:r>
            <a:r>
              <a:rPr lang="en-GB" sz="4000" b="1" spc="-1" dirty="0" err="1">
                <a:solidFill>
                  <a:srgbClr val="002060"/>
                </a:solidFill>
                <a:latin typeface="Century gothic"/>
              </a:rPr>
              <a:t>samedi</a:t>
            </a:r>
            <a:r>
              <a:rPr lang="en-GB" sz="4000" b="1" spc="-1" dirty="0">
                <a:solidFill>
                  <a:srgbClr val="002060"/>
                </a:solidFill>
                <a:latin typeface="Century gothic"/>
              </a:rPr>
              <a:t>.</a:t>
            </a:r>
            <a:endParaRPr lang="en-GB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4D5567-9BA9-49F3-B1B4-8652251E79A2}"/>
              </a:ext>
            </a:extLst>
          </p:cNvPr>
          <p:cNvSpPr txBox="1"/>
          <p:nvPr/>
        </p:nvSpPr>
        <p:spPr>
          <a:xfrm>
            <a:off x="1140392" y="2736992"/>
            <a:ext cx="4206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 b="1" spc="-1" dirty="0" err="1">
                <a:solidFill>
                  <a:srgbClr val="002060"/>
                </a:solidFill>
                <a:latin typeface="Century gothic"/>
              </a:rPr>
              <a:t>samedi</a:t>
            </a:r>
            <a:r>
              <a:rPr lang="en-GB" sz="7200" b="1" spc="-1" dirty="0">
                <a:solidFill>
                  <a:srgbClr val="002060"/>
                </a:solidFill>
                <a:latin typeface="Century gothic"/>
              </a:rPr>
              <a:t> </a:t>
            </a:r>
            <a:endParaRPr lang="en-GB" sz="7200" dirty="0"/>
          </a:p>
        </p:txBody>
      </p:sp>
      <p:sp>
        <p:nvSpPr>
          <p:cNvPr id="12" name="CustomShape 3">
            <a:extLst>
              <a:ext uri="{FF2B5EF4-FFF2-40B4-BE49-F238E27FC236}">
                <a16:creationId xmlns:a16="http://schemas.microsoft.com/office/drawing/2014/main" id="{9A0AB1B1-06A3-467A-AAB9-4747E5E4C126}"/>
              </a:ext>
            </a:extLst>
          </p:cNvPr>
          <p:cNvSpPr txBox="1">
            <a:spLocks/>
          </p:cNvSpPr>
          <p:nvPr/>
        </p:nvSpPr>
        <p:spPr>
          <a:xfrm>
            <a:off x="6972607" y="138153"/>
            <a:ext cx="2059021" cy="707886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000" b="1" spc="-1">
                <a:solidFill>
                  <a:srgbClr val="002060"/>
                </a:solidFill>
                <a:latin typeface="Tw Cen MT"/>
              </a:rPr>
              <a:t>Oui</a:t>
            </a:r>
            <a:endParaRPr lang="en-GB" sz="4000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" name="CustomShape 3">
            <a:extLst>
              <a:ext uri="{FF2B5EF4-FFF2-40B4-BE49-F238E27FC236}">
                <a16:creationId xmlns:a16="http://schemas.microsoft.com/office/drawing/2014/main" id="{BD4D62C1-CBF5-42A5-8101-69ED922F93FE}"/>
              </a:ext>
            </a:extLst>
          </p:cNvPr>
          <p:cNvSpPr txBox="1">
            <a:spLocks/>
          </p:cNvSpPr>
          <p:nvPr/>
        </p:nvSpPr>
        <p:spPr>
          <a:xfrm>
            <a:off x="7066639" y="922860"/>
            <a:ext cx="2059021" cy="707886"/>
          </a:xfrm>
          <a:prstGeom prst="wedgeEllipseCallout">
            <a:avLst>
              <a:gd name="adj1" fmla="val 66457"/>
              <a:gd name="adj2" fmla="val 33573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000" b="1" spc="-1" dirty="0">
                <a:solidFill>
                  <a:srgbClr val="002060"/>
                </a:solidFill>
                <a:latin typeface="Tw Cen MT"/>
              </a:rPr>
              <a:t>Non</a:t>
            </a:r>
            <a:endParaRPr lang="en-GB" sz="40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542A7DBB-1C30-437D-9414-6135516BCAD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658162" y="90014"/>
            <a:ext cx="791756" cy="783514"/>
          </a:xfrm>
          <a:prstGeom prst="rect">
            <a:avLst/>
          </a:prstGeom>
          <a:ln>
            <a:noFill/>
          </a:ln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5F041F57-871C-4293-A752-1ADEB95E7F9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704432" y="980058"/>
            <a:ext cx="699215" cy="707886"/>
          </a:xfrm>
          <a:prstGeom prst="rect">
            <a:avLst/>
          </a:prstGeom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4D2194E-AE3F-4044-AA99-00F406E4FF23}"/>
              </a:ext>
            </a:extLst>
          </p:cNvPr>
          <p:cNvGrpSpPr/>
          <p:nvPr/>
        </p:nvGrpSpPr>
        <p:grpSpPr>
          <a:xfrm>
            <a:off x="400107" y="2520571"/>
            <a:ext cx="2276570" cy="1640406"/>
            <a:chOff x="9076564" y="154888"/>
            <a:chExt cx="1062361" cy="852582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D856516-6B5B-4886-BCF7-DCD6068791C7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8" name="Explosion: 8 Points 17">
              <a:extLst>
                <a:ext uri="{FF2B5EF4-FFF2-40B4-BE49-F238E27FC236}">
                  <a16:creationId xmlns:a16="http://schemas.microsoft.com/office/drawing/2014/main" id="{33BB1C3A-2839-4184-BC3E-8922FC6EBBF7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91DA16-D82E-4715-8F3F-F6010E76CE5D}"/>
              </a:ext>
            </a:extLst>
          </p:cNvPr>
          <p:cNvGrpSpPr/>
          <p:nvPr/>
        </p:nvGrpSpPr>
        <p:grpSpPr>
          <a:xfrm>
            <a:off x="2833956" y="2508003"/>
            <a:ext cx="2276570" cy="1640406"/>
            <a:chOff x="9076564" y="154888"/>
            <a:chExt cx="1062361" cy="852582"/>
          </a:xfrm>
        </p:grpSpPr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84467C8D-1F72-4362-A644-24B9FEAC2C41}"/>
                </a:ext>
              </a:extLst>
            </p:cNvPr>
            <p:cNvSpPr/>
            <p:nvPr/>
          </p:nvSpPr>
          <p:spPr>
            <a:xfrm rot="20101036">
              <a:off x="9076564" y="160677"/>
              <a:ext cx="1051265" cy="846793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2" name="Explosion: 8 Points 21">
              <a:extLst>
                <a:ext uri="{FF2B5EF4-FFF2-40B4-BE49-F238E27FC236}">
                  <a16:creationId xmlns:a16="http://schemas.microsoft.com/office/drawing/2014/main" id="{DABAABF2-E37D-46C6-9162-0531D992073C}"/>
                </a:ext>
              </a:extLst>
            </p:cNvPr>
            <p:cNvSpPr/>
            <p:nvPr/>
          </p:nvSpPr>
          <p:spPr>
            <a:xfrm rot="20101036">
              <a:off x="9096692" y="154888"/>
              <a:ext cx="1042233" cy="839518"/>
            </a:xfrm>
            <a:prstGeom prst="irregularSeal1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23" name="CustomShape 8">
            <a:extLst>
              <a:ext uri="{FF2B5EF4-FFF2-40B4-BE49-F238E27FC236}">
                <a16:creationId xmlns:a16="http://schemas.microsoft.com/office/drawing/2014/main" id="{B2452AD0-9052-44DC-B5CE-51FC23928FD6}"/>
              </a:ext>
            </a:extLst>
          </p:cNvPr>
          <p:cNvSpPr/>
          <p:nvPr/>
        </p:nvSpPr>
        <p:spPr>
          <a:xfrm>
            <a:off x="5275234" y="1454338"/>
            <a:ext cx="5885640" cy="990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c’est</a:t>
            </a:r>
            <a:r>
              <a:rPr lang="en-GB" sz="44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… 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7D75CCB5-7825-417C-B3EE-AC2B96B4E3A5}"/>
              </a:ext>
            </a:extLst>
          </p:cNvPr>
          <p:cNvSpPr/>
          <p:nvPr/>
        </p:nvSpPr>
        <p:spPr>
          <a:xfrm>
            <a:off x="942283" y="216059"/>
            <a:ext cx="3316402" cy="354962"/>
          </a:xfrm>
          <a:prstGeom prst="wedgeRoundRectCallout">
            <a:avLst>
              <a:gd name="adj1" fmla="val -56774"/>
              <a:gd name="adj2" fmla="val -7069"/>
              <a:gd name="adj3" fmla="val 16667"/>
            </a:avLst>
          </a:prstGeom>
          <a:solidFill>
            <a:srgbClr val="002060"/>
          </a:solidFill>
          <a:ln w="571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9AD262-1169-451E-9026-ECB81DCEBD36}"/>
              </a:ext>
            </a:extLst>
          </p:cNvPr>
          <p:cNvSpPr txBox="1"/>
          <p:nvPr/>
        </p:nvSpPr>
        <p:spPr>
          <a:xfrm>
            <a:off x="942284" y="162707"/>
            <a:ext cx="3316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Complète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la phrase.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755D4B3E-987B-4B96-9AD3-B35BFFCAA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954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12" grpId="0" animBg="1"/>
      <p:bldP spid="13" grpId="0" animBg="1"/>
      <p:bldP spid="13" grpId="1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E6F14FF-DD72-485F-A317-FCEB82A2F219}"/>
              </a:ext>
            </a:extLst>
          </p:cNvPr>
          <p:cNvGraphicFramePr>
            <a:graphicFrameLocks noGrp="1"/>
          </p:cNvGraphicFramePr>
          <p:nvPr/>
        </p:nvGraphicFramePr>
        <p:xfrm>
          <a:off x="329877" y="2089162"/>
          <a:ext cx="11532245" cy="3903012"/>
        </p:xfrm>
        <a:graphic>
          <a:graphicData uri="http://schemas.openxmlformats.org/drawingml/2006/table">
            <a:tbl>
              <a:tblPr firstRow="1" bandRow="1"/>
              <a:tblGrid>
                <a:gridCol w="757216">
                  <a:extLst>
                    <a:ext uri="{9D8B030D-6E8A-4147-A177-3AD203B41FA5}">
                      <a16:colId xmlns:a16="http://schemas.microsoft.com/office/drawing/2014/main" val="3231131301"/>
                    </a:ext>
                  </a:extLst>
                </a:gridCol>
                <a:gridCol w="2802756">
                  <a:extLst>
                    <a:ext uri="{9D8B030D-6E8A-4147-A177-3AD203B41FA5}">
                      <a16:colId xmlns:a16="http://schemas.microsoft.com/office/drawing/2014/main" val="3605374714"/>
                    </a:ext>
                  </a:extLst>
                </a:gridCol>
                <a:gridCol w="2815484">
                  <a:extLst>
                    <a:ext uri="{9D8B030D-6E8A-4147-A177-3AD203B41FA5}">
                      <a16:colId xmlns:a16="http://schemas.microsoft.com/office/drawing/2014/main" val="2931518394"/>
                    </a:ext>
                  </a:extLst>
                </a:gridCol>
                <a:gridCol w="2617068">
                  <a:extLst>
                    <a:ext uri="{9D8B030D-6E8A-4147-A177-3AD203B41FA5}">
                      <a16:colId xmlns:a16="http://schemas.microsoft.com/office/drawing/2014/main" val="3282067303"/>
                    </a:ext>
                  </a:extLst>
                </a:gridCol>
                <a:gridCol w="2539721">
                  <a:extLst>
                    <a:ext uri="{9D8B030D-6E8A-4147-A177-3AD203B41FA5}">
                      <a16:colId xmlns:a16="http://schemas.microsoft.com/office/drawing/2014/main" val="2730707143"/>
                    </a:ext>
                  </a:extLst>
                </a:gridCol>
              </a:tblGrid>
              <a:tr h="650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51114"/>
                  </a:ext>
                </a:extLst>
              </a:tr>
              <a:tr h="650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600971"/>
                  </a:ext>
                </a:extLst>
              </a:tr>
              <a:tr h="650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310429"/>
                  </a:ext>
                </a:extLst>
              </a:tr>
              <a:tr h="650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812493"/>
                  </a:ext>
                </a:extLst>
              </a:tr>
              <a:tr h="650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1413"/>
                  </a:ext>
                </a:extLst>
              </a:tr>
              <a:tr h="6505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Sunday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Saturday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9A78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778998"/>
                  </a:ext>
                </a:extLst>
              </a:tr>
            </a:tbl>
          </a:graphicData>
        </a:graphic>
      </p:graphicFrame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ustomShape 22">
            <a:hlinkClick r:id="" action="ppaction://noaction">
              <a:snd r:embed="rId5" name="43_aujourd_hui_c_est_mardi.wav"/>
            </a:hlinkClick>
            <a:extLst>
              <a:ext uri="{FF2B5EF4-FFF2-40B4-BE49-F238E27FC236}">
                <a16:creationId xmlns:a16="http://schemas.microsoft.com/office/drawing/2014/main" id="{4247252A-FC32-4F16-8616-A5FE2859FCB7}"/>
              </a:ext>
            </a:extLst>
          </p:cNvPr>
          <p:cNvSpPr/>
          <p:nvPr/>
        </p:nvSpPr>
        <p:spPr>
          <a:xfrm>
            <a:off x="484647" y="2186631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Ex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" name="CustomShape 23">
            <a:hlinkClick r:id="" action="ppaction://noaction">
              <a:snd r:embed="rId6" name="44_aujourd_hui_c_est_dimanche.wav"/>
            </a:hlinkClick>
            <a:extLst>
              <a:ext uri="{FF2B5EF4-FFF2-40B4-BE49-F238E27FC236}">
                <a16:creationId xmlns:a16="http://schemas.microsoft.com/office/drawing/2014/main" id="{3AD5864B-E328-4811-82EC-A3D77BDC6BF2}"/>
              </a:ext>
            </a:extLst>
          </p:cNvPr>
          <p:cNvSpPr/>
          <p:nvPr/>
        </p:nvSpPr>
        <p:spPr>
          <a:xfrm>
            <a:off x="484647" y="2868177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CustomShape 24">
            <a:hlinkClick r:id="" action="ppaction://noaction">
              <a:snd r:embed="rId7" name="45_aujourd_hui_c_est_mercredi.wav"/>
            </a:hlinkClick>
            <a:extLst>
              <a:ext uri="{FF2B5EF4-FFF2-40B4-BE49-F238E27FC236}">
                <a16:creationId xmlns:a16="http://schemas.microsoft.com/office/drawing/2014/main" id="{F2DAD2AC-ADD2-4480-845B-008BBA9A5F70}"/>
              </a:ext>
            </a:extLst>
          </p:cNvPr>
          <p:cNvSpPr/>
          <p:nvPr/>
        </p:nvSpPr>
        <p:spPr>
          <a:xfrm>
            <a:off x="484149" y="3540425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CustomShape 25">
            <a:hlinkClick r:id="" action="ppaction://noaction">
              <a:snd r:embed="rId8" name="46_aujourd_hui_c_est_vendredi.wav"/>
            </a:hlinkClick>
            <a:extLst>
              <a:ext uri="{FF2B5EF4-FFF2-40B4-BE49-F238E27FC236}">
                <a16:creationId xmlns:a16="http://schemas.microsoft.com/office/drawing/2014/main" id="{E47FAB46-1A11-4EF4-B700-EF919D0338F8}"/>
              </a:ext>
            </a:extLst>
          </p:cNvPr>
          <p:cNvSpPr/>
          <p:nvPr/>
        </p:nvSpPr>
        <p:spPr>
          <a:xfrm>
            <a:off x="484149" y="4165479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CustomShape 26">
            <a:hlinkClick r:id="" action="ppaction://noaction">
              <a:snd r:embed="rId9" name="47_aujourd_hui_c_est_lundi.wav"/>
            </a:hlinkClick>
            <a:extLst>
              <a:ext uri="{FF2B5EF4-FFF2-40B4-BE49-F238E27FC236}">
                <a16:creationId xmlns:a16="http://schemas.microsoft.com/office/drawing/2014/main" id="{1ECA2C39-8E1B-46F9-B4CE-5D69DA706F12}"/>
              </a:ext>
            </a:extLst>
          </p:cNvPr>
          <p:cNvSpPr/>
          <p:nvPr/>
        </p:nvSpPr>
        <p:spPr>
          <a:xfrm>
            <a:off x="484149" y="4826260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CustomShape 27">
            <a:hlinkClick r:id="" action="ppaction://noaction">
              <a:snd r:embed="rId10" name="aujourd.wav"/>
            </a:hlinkClick>
            <a:extLst>
              <a:ext uri="{FF2B5EF4-FFF2-40B4-BE49-F238E27FC236}">
                <a16:creationId xmlns:a16="http://schemas.microsoft.com/office/drawing/2014/main" id="{B06E6BFD-FB69-40F9-9653-301D379E5A17}"/>
              </a:ext>
            </a:extLst>
          </p:cNvPr>
          <p:cNvSpPr/>
          <p:nvPr/>
        </p:nvSpPr>
        <p:spPr>
          <a:xfrm>
            <a:off x="484149" y="5457606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5" name="Google Shape;232;p10">
            <a:extLst>
              <a:ext uri="{FF2B5EF4-FFF2-40B4-BE49-F238E27FC236}">
                <a16:creationId xmlns:a16="http://schemas.microsoft.com/office/drawing/2014/main" id="{4E63DF48-4765-403F-BD37-9C6EA637800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85651" y="94588"/>
            <a:ext cx="2064047" cy="183337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085B086-D7CB-4E09-962E-74666B1BFF3B}"/>
              </a:ext>
            </a:extLst>
          </p:cNvPr>
          <p:cNvSpPr/>
          <p:nvPr/>
        </p:nvSpPr>
        <p:spPr>
          <a:xfrm>
            <a:off x="1112559" y="2089162"/>
            <a:ext cx="2792581" cy="626200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D9786FF-A06F-454B-90A1-612CFF00AAC8}"/>
              </a:ext>
            </a:extLst>
          </p:cNvPr>
          <p:cNvSpPr/>
          <p:nvPr/>
        </p:nvSpPr>
        <p:spPr>
          <a:xfrm>
            <a:off x="6679058" y="2756391"/>
            <a:ext cx="2641036" cy="627176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3D24092-CE24-4963-9D00-9A26651483FE}"/>
              </a:ext>
            </a:extLst>
          </p:cNvPr>
          <p:cNvSpPr/>
          <p:nvPr/>
        </p:nvSpPr>
        <p:spPr>
          <a:xfrm>
            <a:off x="6679059" y="3403009"/>
            <a:ext cx="2661536" cy="594591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D7BF3BB-0A8C-48A6-A1F9-F151FF12CBA0}"/>
              </a:ext>
            </a:extLst>
          </p:cNvPr>
          <p:cNvSpPr/>
          <p:nvPr/>
        </p:nvSpPr>
        <p:spPr>
          <a:xfrm>
            <a:off x="9340595" y="4035052"/>
            <a:ext cx="2521528" cy="612213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BD968F0-D64A-4764-A8F2-6D1B6C386581}"/>
              </a:ext>
            </a:extLst>
          </p:cNvPr>
          <p:cNvSpPr/>
          <p:nvPr/>
        </p:nvSpPr>
        <p:spPr>
          <a:xfrm>
            <a:off x="3905139" y="4709561"/>
            <a:ext cx="2792580" cy="612213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41F548B-FC6E-4054-B71C-73DCBCF33BBF}"/>
              </a:ext>
            </a:extLst>
          </p:cNvPr>
          <p:cNvSpPr/>
          <p:nvPr/>
        </p:nvSpPr>
        <p:spPr>
          <a:xfrm>
            <a:off x="9340595" y="5302254"/>
            <a:ext cx="2521527" cy="650945"/>
          </a:xfrm>
          <a:prstGeom prst="roundRect">
            <a:avLst/>
          </a:prstGeom>
          <a:noFill/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BF78939-1B15-488E-A844-6DF22EF32162}"/>
              </a:ext>
            </a:extLst>
          </p:cNvPr>
          <p:cNvSpPr/>
          <p:nvPr/>
        </p:nvSpPr>
        <p:spPr>
          <a:xfrm>
            <a:off x="5656217" y="485556"/>
            <a:ext cx="3858583" cy="1135321"/>
          </a:xfrm>
          <a:prstGeom prst="wedgeRoundRectCallout">
            <a:avLst>
              <a:gd name="adj1" fmla="val 57755"/>
              <a:gd name="adj2" fmla="val 1191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Bonjour, tout le monde !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…?</a:t>
            </a:r>
          </a:p>
        </p:txBody>
      </p:sp>
      <p:pic>
        <p:nvPicPr>
          <p:cNvPr id="22" name="Graphic 21" descr="Teacher">
            <a:extLst>
              <a:ext uri="{FF2B5EF4-FFF2-40B4-BE49-F238E27FC236}">
                <a16:creationId xmlns:a16="http://schemas.microsoft.com/office/drawing/2014/main" id="{43215D01-373D-49A9-9C69-3D29F176BE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21206" y="231115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hlinkClick r:id="" action="ppaction://noaction">
              <a:snd r:embed="rId14" name="Add_JW6_17.1.wav"/>
            </a:hlinkClick>
            <a:extLst>
              <a:ext uri="{FF2B5EF4-FFF2-40B4-BE49-F238E27FC236}">
                <a16:creationId xmlns:a16="http://schemas.microsoft.com/office/drawing/2014/main" id="{07E82018-76E7-4785-8066-3011CBBA9784}"/>
              </a:ext>
            </a:extLst>
          </p:cNvPr>
          <p:cNvSpPr/>
          <p:nvPr/>
        </p:nvSpPr>
        <p:spPr>
          <a:xfrm>
            <a:off x="929230" y="140539"/>
            <a:ext cx="4746445" cy="456583"/>
          </a:xfrm>
          <a:prstGeom prst="wedgeRoundRectCallout">
            <a:avLst>
              <a:gd name="adj1" fmla="val -55473"/>
              <a:gd name="adj2" fmla="val 5173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Écoute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 Madame Vidal parle.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Speech Bubble: Rectangle with Corners Rounded 26">
            <a:hlinkClick r:id="" action="ppaction://noaction">
              <a:snd r:embed="rId15" name="Add_JW6_17.2.wav"/>
            </a:hlinkClick>
            <a:extLst>
              <a:ext uri="{FF2B5EF4-FFF2-40B4-BE49-F238E27FC236}">
                <a16:creationId xmlns:a16="http://schemas.microsoft.com/office/drawing/2014/main" id="{F80043E2-EF36-4FD1-AF8C-23F46A5411C7}"/>
              </a:ext>
            </a:extLst>
          </p:cNvPr>
          <p:cNvSpPr/>
          <p:nvPr/>
        </p:nvSpPr>
        <p:spPr>
          <a:xfrm>
            <a:off x="837700" y="688315"/>
            <a:ext cx="4746445" cy="456583"/>
          </a:xfrm>
          <a:prstGeom prst="wedgeRoundRectCallout">
            <a:avLst>
              <a:gd name="adj1" fmla="val -53259"/>
              <a:gd name="adj2" fmla="val -4422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C’est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lundi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? 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Écris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anglais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2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1_bonjour_tout_le_mo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82" y="215234"/>
            <a:ext cx="10972440" cy="1144800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Les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jours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la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semaine</a:t>
            </a:r>
            <a:b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(The days of the week)</a:t>
            </a:r>
          </a:p>
        </p:txBody>
      </p:sp>
      <p:pic>
        <p:nvPicPr>
          <p:cNvPr id="4" name="x-G1kkJR65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22345" y="1360034"/>
            <a:ext cx="8347309" cy="4695362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6818F4F5-35FB-4CA8-9AA4-4291A4D57903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BEA7C4E-0A59-4263-9756-1C9763350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E6B1A74F-CF5B-4941-91B4-94CFB60E8D31}"/>
              </a:ext>
            </a:extLst>
          </p:cNvPr>
          <p:cNvSpPr/>
          <p:nvPr/>
        </p:nvSpPr>
        <p:spPr>
          <a:xfrm>
            <a:off x="1649278" y="4335479"/>
            <a:ext cx="7466587" cy="2203865"/>
          </a:xfrm>
          <a:prstGeom prst="wedgeEllipseCallout">
            <a:avLst>
              <a:gd name="adj1" fmla="val 39891"/>
              <a:gd name="adj2" fmla="val -62175"/>
            </a:avLst>
          </a:prstGeom>
          <a:solidFill>
            <a:srgbClr val="FFFFCC"/>
          </a:solidFill>
          <a:ln w="7632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w Cen MT"/>
              </a:rPr>
              <a:t>Au revoir.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45251BC6-E9CC-4C97-ABF5-D1FD00D7CCBB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56715" y="992701"/>
            <a:ext cx="3553927" cy="3204360"/>
          </a:xfrm>
          <a:prstGeom prst="rect">
            <a:avLst/>
          </a:prstGeom>
          <a:ln>
            <a:noFill/>
          </a:ln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2943CD9C-4264-4C47-8047-B4DF43298BF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445249" y="920341"/>
            <a:ext cx="3379143" cy="3204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1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3910753" y="1077840"/>
            <a:ext cx="7125988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 kumimoji="0" sz="11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prononciation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E692697F-186E-435F-9435-7ADF8DE9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46" y="2611945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6051AD0-9AE4-44F7-B428-F1B73F94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57" y="2939848"/>
            <a:ext cx="3302000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74503C82-F7B5-47BE-BCB4-4259B7700981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254920" y="4998600"/>
            <a:ext cx="59544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revoir !</a:t>
            </a:r>
            <a:endParaRPr lang="en-GB" sz="6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7C22E2F-CBD6-4D67-8E52-6985005A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7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2777639" y="2795150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deu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x</a:t>
            </a: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0763640" y="151920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9864000" y="1043280"/>
            <a:ext cx="2059200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prononciation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312076"/>
            <a:ext cx="2862327" cy="2247330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[SFC]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51B1A200-1D70-4C3E-9FCB-D4D4BFC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9" y="4398547"/>
            <a:ext cx="758917" cy="10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2D743-33DF-464D-8A34-5FEB0D7DBA1F}"/>
              </a:ext>
            </a:extLst>
          </p:cNvPr>
          <p:cNvSpPr txBox="1"/>
          <p:nvPr/>
        </p:nvSpPr>
        <p:spPr>
          <a:xfrm>
            <a:off x="1399698" y="1962346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ilent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inal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onsonant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E5F6EA5-07B4-4B98-B7F7-78A620DB7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360" y="4463420"/>
            <a:ext cx="2016907" cy="201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1254868" y="1590971"/>
            <a:ext cx="10493859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 (peti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kumimoji="0" lang="en-GB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kumimoji="0" lang="en-GB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kumimoji="0" sz="11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prononciation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E692697F-186E-435F-9435-7ADF8DE90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91" y="3201222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F1AF8-D364-4C21-AD71-7C3E58DEB1A4}"/>
              </a:ext>
            </a:extLst>
          </p:cNvPr>
          <p:cNvSpPr txBox="1"/>
          <p:nvPr/>
        </p:nvSpPr>
        <p:spPr>
          <a:xfrm>
            <a:off x="1538455" y="4714239"/>
            <a:ext cx="922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[a little bit]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34B255B-32BD-40A9-BC18-9AFEF9500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81" y="3220835"/>
            <a:ext cx="2005616" cy="15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849070" y="1252329"/>
            <a:ext cx="10493859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un j</a:t>
            </a:r>
            <a:r>
              <a:rPr kumimoji="0" lang="en-GB" sz="11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endParaRPr kumimoji="0" sz="115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016455" y="971171"/>
            <a:ext cx="1907370" cy="400069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prononciation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FA6420-B49C-408D-BFB8-598A5EAC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75" y="265408"/>
            <a:ext cx="4572000" cy="1325563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8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GB" sz="8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lang="en-GB" sz="8800" dirty="0"/>
          </a:p>
        </p:txBody>
      </p:sp>
      <p:pic>
        <p:nvPicPr>
          <p:cNvPr id="4098" name="Picture 2" descr="Tic Toe, Cinq Dans Une Rangée, Jeu">
            <a:extLst>
              <a:ext uri="{FF2B5EF4-FFF2-40B4-BE49-F238E27FC236}">
                <a16:creationId xmlns:a16="http://schemas.microsoft.com/office/drawing/2014/main" id="{5A021D43-45E1-437E-9724-2B94E054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68" y="2884597"/>
            <a:ext cx="4134061" cy="28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96C07-C8EB-4CE0-9B1A-6178CF12BC42}"/>
              </a:ext>
            </a:extLst>
          </p:cNvPr>
          <p:cNvSpPr txBox="1"/>
          <p:nvPr/>
        </p:nvSpPr>
        <p:spPr>
          <a:xfrm>
            <a:off x="1538455" y="5378997"/>
            <a:ext cx="922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[a game]</a:t>
            </a:r>
          </a:p>
        </p:txBody>
      </p:sp>
    </p:spTree>
    <p:extLst>
      <p:ext uri="{BB962C8B-B14F-4D97-AF65-F5344CB8AC3E}">
        <p14:creationId xmlns:p14="http://schemas.microsoft.com/office/powerpoint/2010/main" val="38459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964335" y="5673405"/>
            <a:ext cx="2751615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Monday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968576" y="4685126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lundi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309105" y="5633536"/>
            <a:ext cx="318205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spc="-1" dirty="0">
                <a:solidFill>
                  <a:srgbClr val="002060"/>
                </a:solidFill>
                <a:latin typeface="Century Gothic"/>
              </a:rPr>
              <a:t>Tuesday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6941903" y="4579752"/>
            <a:ext cx="39164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mardi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6FCAC08-FC64-461B-BEA8-CE1285A7F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73884"/>
              </p:ext>
            </p:extLst>
          </p:nvPr>
        </p:nvGraphicFramePr>
        <p:xfrm>
          <a:off x="223522" y="1448701"/>
          <a:ext cx="11840442" cy="3017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4028">
                  <a:extLst>
                    <a:ext uri="{9D8B030D-6E8A-4147-A177-3AD203B41FA5}">
                      <a16:colId xmlns:a16="http://schemas.microsoft.com/office/drawing/2014/main" val="1756692633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550088203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4027574977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3211294835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1599165006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2713266929"/>
                    </a:ext>
                  </a:extLst>
                </a:gridCol>
                <a:gridCol w="1469002">
                  <a:extLst>
                    <a:ext uri="{9D8B030D-6E8A-4147-A177-3AD203B41FA5}">
                      <a16:colId xmlns:a16="http://schemas.microsoft.com/office/drawing/2014/main" val="3341338739"/>
                    </a:ext>
                  </a:extLst>
                </a:gridCol>
                <a:gridCol w="1741402">
                  <a:extLst>
                    <a:ext uri="{9D8B030D-6E8A-4147-A177-3AD203B41FA5}">
                      <a16:colId xmlns:a16="http://schemas.microsoft.com/office/drawing/2014/main" val="3736397667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696884"/>
                  </a:ext>
                </a:extLst>
              </a:tr>
              <a:tr h="5289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48527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990817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979942"/>
                  </a:ext>
                </a:extLst>
              </a:tr>
              <a:tr h="5384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032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009308"/>
                  </a:ext>
                </a:extLst>
              </a:tr>
            </a:tbl>
          </a:graphicData>
        </a:graphic>
      </p:graphicFrame>
      <p:sp>
        <p:nvSpPr>
          <p:cNvPr id="19" name="Oval Callout 13">
            <a:extLst>
              <a:ext uri="{FF2B5EF4-FFF2-40B4-BE49-F238E27FC236}">
                <a16:creationId xmlns:a16="http://schemas.microsoft.com/office/drawing/2014/main" id="{6CF73221-4094-41F9-B622-4375C71D91CD}"/>
              </a:ext>
            </a:extLst>
          </p:cNvPr>
          <p:cNvSpPr/>
          <p:nvPr/>
        </p:nvSpPr>
        <p:spPr>
          <a:xfrm>
            <a:off x="3256727" y="1937316"/>
            <a:ext cx="6117443" cy="2638358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In France, the first day of the week is Monday (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lundi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) and the last day of the week is Sunday (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dimanche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).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ECEC89CF-5C75-4C42-95A5-5464DD6A8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36" y="-22199"/>
            <a:ext cx="914400" cy="9144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9C15A50-30A1-4B33-B3F5-0A15C81FC808}"/>
              </a:ext>
            </a:extLst>
          </p:cNvPr>
          <p:cNvSpPr/>
          <p:nvPr/>
        </p:nvSpPr>
        <p:spPr>
          <a:xfrm>
            <a:off x="1042436" y="9276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E4FE93-DF2B-4B5D-8EA7-F9397E2DEC3E}"/>
              </a:ext>
            </a:extLst>
          </p:cNvPr>
          <p:cNvSpPr txBox="1"/>
          <p:nvPr/>
        </p:nvSpPr>
        <p:spPr>
          <a:xfrm>
            <a:off x="1042436" y="9276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2941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1298497" y="5633536"/>
            <a:ext cx="3916460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Wednesday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968576" y="4685126"/>
            <a:ext cx="457630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mercredi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7309105" y="5633536"/>
            <a:ext cx="318205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spc="-1" dirty="0">
                <a:solidFill>
                  <a:srgbClr val="002060"/>
                </a:solidFill>
                <a:latin typeface="Century Gothic"/>
              </a:rPr>
              <a:t>Thursday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6941903" y="4579752"/>
            <a:ext cx="391646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7200" dirty="0" err="1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j</a:t>
            </a:r>
            <a:r>
              <a:rPr lang="en-GB" sz="7200" dirty="0" err="1">
                <a:solidFill>
                  <a:srgbClr val="FF0066"/>
                </a:solidFill>
                <a:latin typeface="Century Gothic"/>
                <a:ea typeface="Calibri"/>
                <a:cs typeface="Calibri"/>
                <a:sym typeface="Century Gothic"/>
              </a:rPr>
              <a:t>eu</a:t>
            </a:r>
            <a:r>
              <a:rPr lang="en-GB" sz="7200" dirty="0" err="1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di</a:t>
            </a:r>
            <a:endParaRPr sz="72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6FCAC08-FC64-461B-BEA8-CE1285A7FD37}"/>
              </a:ext>
            </a:extLst>
          </p:cNvPr>
          <p:cNvGraphicFramePr>
            <a:graphicFrameLocks noGrp="1"/>
          </p:cNvGraphicFramePr>
          <p:nvPr/>
        </p:nvGraphicFramePr>
        <p:xfrm>
          <a:off x="223522" y="1448701"/>
          <a:ext cx="11840442" cy="3017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4028">
                  <a:extLst>
                    <a:ext uri="{9D8B030D-6E8A-4147-A177-3AD203B41FA5}">
                      <a16:colId xmlns:a16="http://schemas.microsoft.com/office/drawing/2014/main" val="1756692633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550088203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4027574977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3211294835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1599165006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2713266929"/>
                    </a:ext>
                  </a:extLst>
                </a:gridCol>
                <a:gridCol w="1469002">
                  <a:extLst>
                    <a:ext uri="{9D8B030D-6E8A-4147-A177-3AD203B41FA5}">
                      <a16:colId xmlns:a16="http://schemas.microsoft.com/office/drawing/2014/main" val="3341338739"/>
                    </a:ext>
                  </a:extLst>
                </a:gridCol>
                <a:gridCol w="1741402">
                  <a:extLst>
                    <a:ext uri="{9D8B030D-6E8A-4147-A177-3AD203B41FA5}">
                      <a16:colId xmlns:a16="http://schemas.microsoft.com/office/drawing/2014/main" val="3736397667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696884"/>
                  </a:ext>
                </a:extLst>
              </a:tr>
              <a:tr h="5289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48527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990817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979942"/>
                  </a:ext>
                </a:extLst>
              </a:tr>
              <a:tr h="5384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032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009308"/>
                  </a:ext>
                </a:extLst>
              </a:tr>
            </a:tbl>
          </a:graphicData>
        </a:graphic>
      </p:graphicFrame>
      <p:sp>
        <p:nvSpPr>
          <p:cNvPr id="19" name="Oval Callout 13">
            <a:extLst>
              <a:ext uri="{FF2B5EF4-FFF2-40B4-BE49-F238E27FC236}">
                <a16:creationId xmlns:a16="http://schemas.microsoft.com/office/drawing/2014/main" id="{6CF73221-4094-41F9-B622-4375C71D91CD}"/>
              </a:ext>
            </a:extLst>
          </p:cNvPr>
          <p:cNvSpPr/>
          <p:nvPr/>
        </p:nvSpPr>
        <p:spPr>
          <a:xfrm>
            <a:off x="2043273" y="1827283"/>
            <a:ext cx="6117443" cy="2638358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A945A6-540D-4D64-B543-173B8B544B22}"/>
              </a:ext>
            </a:extLst>
          </p:cNvPr>
          <p:cNvSpPr/>
          <p:nvPr/>
        </p:nvSpPr>
        <p:spPr>
          <a:xfrm>
            <a:off x="2064716" y="218280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Careful with spelling </a:t>
            </a:r>
            <a:b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</a:b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me</a:t>
            </a:r>
            <a:r>
              <a:rPr lang="en-GB" sz="2800" b="1" kern="0" dirty="0" err="1">
                <a:solidFill>
                  <a:prstClr val="white"/>
                </a:solidFill>
                <a:latin typeface="Century Gothic" panose="020F0302020204030204"/>
              </a:rPr>
              <a:t>rcr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edi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! The ‘</a:t>
            </a:r>
            <a:r>
              <a:rPr lang="en-GB" sz="2800" b="1" kern="0" dirty="0">
                <a:solidFill>
                  <a:prstClr val="white"/>
                </a:solidFill>
                <a:latin typeface="Century Gothic" panose="020F0302020204030204"/>
              </a:rPr>
              <a:t>c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’ is in an ‘</a:t>
            </a:r>
            <a:r>
              <a:rPr lang="en-GB" sz="2800" b="1" kern="0" dirty="0">
                <a:solidFill>
                  <a:prstClr val="white"/>
                </a:solidFill>
                <a:latin typeface="Century Gothic" panose="020F0302020204030204"/>
              </a:rPr>
              <a:t>r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’ sandwich. </a:t>
            </a:r>
            <a:b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</a:b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m – e – </a:t>
            </a:r>
            <a:r>
              <a:rPr lang="en-GB" sz="2800" b="1" u="sng" kern="0" dirty="0">
                <a:solidFill>
                  <a:prstClr val="white"/>
                </a:solidFill>
                <a:latin typeface="Century Gothic" panose="020F0302020204030204"/>
              </a:rPr>
              <a:t>r</a:t>
            </a:r>
            <a:r>
              <a:rPr lang="en-GB" sz="2800" u="sng" kern="0" dirty="0">
                <a:solidFill>
                  <a:prstClr val="white"/>
                </a:solidFill>
                <a:latin typeface="Century Gothic" panose="020F0302020204030204"/>
              </a:rPr>
              <a:t> – </a:t>
            </a:r>
            <a:r>
              <a:rPr lang="en-GB" sz="2800" b="1" u="sng" kern="0" dirty="0">
                <a:solidFill>
                  <a:prstClr val="white"/>
                </a:solidFill>
                <a:latin typeface="Century Gothic" panose="020F0302020204030204"/>
              </a:rPr>
              <a:t>c</a:t>
            </a:r>
            <a:r>
              <a:rPr lang="en-GB" sz="2800" u="sng" kern="0" dirty="0">
                <a:solidFill>
                  <a:prstClr val="white"/>
                </a:solidFill>
                <a:latin typeface="Century Gothic" panose="020F0302020204030204"/>
              </a:rPr>
              <a:t> – </a:t>
            </a:r>
            <a:r>
              <a:rPr lang="en-GB" sz="2800" b="1" u="sng" kern="0" dirty="0">
                <a:solidFill>
                  <a:prstClr val="white"/>
                </a:solidFill>
                <a:latin typeface="Century Gothic" panose="020F0302020204030204"/>
              </a:rPr>
              <a:t>r 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– e – d - 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i</a:t>
            </a:r>
            <a:endParaRPr lang="en-US" sz="2800" kern="0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18" name="Oval Callout 13">
            <a:extLst>
              <a:ext uri="{FF2B5EF4-FFF2-40B4-BE49-F238E27FC236}">
                <a16:creationId xmlns:a16="http://schemas.microsoft.com/office/drawing/2014/main" id="{AC8B026A-8C1D-4A80-9D61-2D2BD8D77276}"/>
              </a:ext>
            </a:extLst>
          </p:cNvPr>
          <p:cNvSpPr/>
          <p:nvPr/>
        </p:nvSpPr>
        <p:spPr>
          <a:xfrm>
            <a:off x="7206934" y="2419598"/>
            <a:ext cx="4878473" cy="2156076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BD898F-2E13-449B-A7FB-82828CF6368F}"/>
              </a:ext>
            </a:extLst>
          </p:cNvPr>
          <p:cNvSpPr/>
          <p:nvPr/>
        </p:nvSpPr>
        <p:spPr>
          <a:xfrm>
            <a:off x="7380214" y="2776140"/>
            <a:ext cx="4531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The [</a:t>
            </a:r>
            <a:r>
              <a:rPr lang="en-GB" sz="2800" b="1" kern="0" dirty="0" err="1">
                <a:solidFill>
                  <a:prstClr val="white"/>
                </a:solidFill>
                <a:latin typeface="Century Gothic" panose="020F0302020204030204"/>
              </a:rPr>
              <a:t>eu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] in 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j</a:t>
            </a:r>
            <a:r>
              <a:rPr lang="en-GB" sz="2800" b="1" kern="0" dirty="0" err="1">
                <a:solidFill>
                  <a:prstClr val="white"/>
                </a:solidFill>
                <a:latin typeface="Century Gothic" panose="020F0302020204030204"/>
              </a:rPr>
              <a:t>eu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di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 is the same sound as in d</a:t>
            </a:r>
            <a:r>
              <a:rPr lang="en-GB" sz="2800" b="1" kern="0" dirty="0">
                <a:solidFill>
                  <a:prstClr val="white"/>
                </a:solidFill>
                <a:latin typeface="Century Gothic" panose="020F0302020204030204"/>
              </a:rPr>
              <a:t>eu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x, un petit 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p</a:t>
            </a:r>
            <a:r>
              <a:rPr lang="en-GB" sz="2800" b="1" kern="0" dirty="0" err="1">
                <a:solidFill>
                  <a:prstClr val="white"/>
                </a:solidFill>
                <a:latin typeface="Century Gothic" panose="020F0302020204030204"/>
              </a:rPr>
              <a:t>eu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, un </a:t>
            </a:r>
            <a:r>
              <a:rPr lang="en-GB" sz="2800" kern="0" dirty="0" err="1">
                <a:solidFill>
                  <a:prstClr val="white"/>
                </a:solidFill>
                <a:latin typeface="Century Gothic" panose="020F0302020204030204"/>
              </a:rPr>
              <a:t>j</a:t>
            </a:r>
            <a:r>
              <a:rPr lang="en-GB" sz="2800" b="1" kern="0" dirty="0" err="1">
                <a:solidFill>
                  <a:prstClr val="white"/>
                </a:solidFill>
                <a:latin typeface="Century Gothic" panose="020F0302020204030204"/>
              </a:rPr>
              <a:t>eu</a:t>
            </a: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.</a:t>
            </a:r>
            <a:endParaRPr lang="en-US" sz="2800" kern="0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pic>
        <p:nvPicPr>
          <p:cNvPr id="21" name="Graphic 20" descr="Teacher">
            <a:extLst>
              <a:ext uri="{FF2B5EF4-FFF2-40B4-BE49-F238E27FC236}">
                <a16:creationId xmlns:a16="http://schemas.microsoft.com/office/drawing/2014/main" id="{705D0D6E-1898-4732-A81D-7A46AEB4F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36" y="-22199"/>
            <a:ext cx="914400" cy="91440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131A1305-2DBA-487A-9195-A64041AFA567}"/>
              </a:ext>
            </a:extLst>
          </p:cNvPr>
          <p:cNvSpPr/>
          <p:nvPr/>
        </p:nvSpPr>
        <p:spPr>
          <a:xfrm>
            <a:off x="1042436" y="9276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E626D-7926-4624-8509-05AFD2755C49}"/>
              </a:ext>
            </a:extLst>
          </p:cNvPr>
          <p:cNvSpPr txBox="1"/>
          <p:nvPr/>
        </p:nvSpPr>
        <p:spPr>
          <a:xfrm>
            <a:off x="1042436" y="9276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2903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  <p:bldP spid="19" grpId="0" animBg="1"/>
      <p:bldP spid="19" grpId="1" animBg="1"/>
      <p:bldP spid="5" grpId="0"/>
      <p:bldP spid="5" grpId="1"/>
      <p:bldP spid="18" grpId="0" animBg="1"/>
      <p:bldP spid="18" grpId="1" animBg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7"/>
          <p:cNvSpPr/>
          <p:nvPr/>
        </p:nvSpPr>
        <p:spPr>
          <a:xfrm>
            <a:off x="243956" y="5633536"/>
            <a:ext cx="3916460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Friday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0;p3">
            <a:extLst>
              <a:ext uri="{FF2B5EF4-FFF2-40B4-BE49-F238E27FC236}">
                <a16:creationId xmlns:a16="http://schemas.microsoft.com/office/drawing/2014/main" id="{436E6066-C7B5-46FD-B887-FA1D58A18FC5}"/>
              </a:ext>
            </a:extLst>
          </p:cNvPr>
          <p:cNvSpPr txBox="1"/>
          <p:nvPr/>
        </p:nvSpPr>
        <p:spPr>
          <a:xfrm>
            <a:off x="-267641" y="4723326"/>
            <a:ext cx="4576303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6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vendredi</a:t>
            </a:r>
            <a:endParaRPr sz="66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CustomShape 7">
            <a:extLst>
              <a:ext uri="{FF2B5EF4-FFF2-40B4-BE49-F238E27FC236}">
                <a16:creationId xmlns:a16="http://schemas.microsoft.com/office/drawing/2014/main" id="{20C88818-7FA1-4933-8FF9-D1C7C4FBE13B}"/>
              </a:ext>
            </a:extLst>
          </p:cNvPr>
          <p:cNvSpPr/>
          <p:nvPr/>
        </p:nvSpPr>
        <p:spPr>
          <a:xfrm>
            <a:off x="8460708" y="5658752"/>
            <a:ext cx="3182056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spc="-1" dirty="0">
                <a:solidFill>
                  <a:srgbClr val="002060"/>
                </a:solidFill>
                <a:latin typeface="Century Gothic"/>
              </a:rPr>
              <a:t>Sunday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Google Shape;110;p3">
            <a:extLst>
              <a:ext uri="{FF2B5EF4-FFF2-40B4-BE49-F238E27FC236}">
                <a16:creationId xmlns:a16="http://schemas.microsoft.com/office/drawing/2014/main" id="{3A7285A4-4A02-4CEA-89C2-C2213BE833C8}"/>
              </a:ext>
            </a:extLst>
          </p:cNvPr>
          <p:cNvSpPr txBox="1"/>
          <p:nvPr/>
        </p:nvSpPr>
        <p:spPr>
          <a:xfrm>
            <a:off x="3966879" y="4712725"/>
            <a:ext cx="391646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6600" dirty="0" err="1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samedi</a:t>
            </a:r>
            <a:endParaRPr sz="66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6FCAC08-FC64-461B-BEA8-CE1285A7FD37}"/>
              </a:ext>
            </a:extLst>
          </p:cNvPr>
          <p:cNvGraphicFramePr>
            <a:graphicFrameLocks noGrp="1"/>
          </p:cNvGraphicFramePr>
          <p:nvPr/>
        </p:nvGraphicFramePr>
        <p:xfrm>
          <a:off x="223522" y="1448701"/>
          <a:ext cx="11840442" cy="3017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04028">
                  <a:extLst>
                    <a:ext uri="{9D8B030D-6E8A-4147-A177-3AD203B41FA5}">
                      <a16:colId xmlns:a16="http://schemas.microsoft.com/office/drawing/2014/main" val="1756692633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550088203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4027574977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3211294835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1599165006"/>
                    </a:ext>
                  </a:extLst>
                </a:gridCol>
                <a:gridCol w="1605202">
                  <a:extLst>
                    <a:ext uri="{9D8B030D-6E8A-4147-A177-3AD203B41FA5}">
                      <a16:colId xmlns:a16="http://schemas.microsoft.com/office/drawing/2014/main" val="2713266929"/>
                    </a:ext>
                  </a:extLst>
                </a:gridCol>
                <a:gridCol w="1469002">
                  <a:extLst>
                    <a:ext uri="{9D8B030D-6E8A-4147-A177-3AD203B41FA5}">
                      <a16:colId xmlns:a16="http://schemas.microsoft.com/office/drawing/2014/main" val="3341338739"/>
                    </a:ext>
                  </a:extLst>
                </a:gridCol>
                <a:gridCol w="1741402">
                  <a:extLst>
                    <a:ext uri="{9D8B030D-6E8A-4147-A177-3AD203B41FA5}">
                      <a16:colId xmlns:a16="http://schemas.microsoft.com/office/drawing/2014/main" val="3736397667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lundi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mardi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mercredi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vendredi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samedi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dimanche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696884"/>
                  </a:ext>
                </a:extLst>
              </a:tr>
              <a:tr h="52895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2485274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2990817"/>
                  </a:ext>
                </a:extLst>
              </a:tr>
              <a:tr h="50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979942"/>
                  </a:ext>
                </a:extLst>
              </a:tr>
              <a:tr h="53848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0321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009308"/>
                  </a:ext>
                </a:extLst>
              </a:tr>
            </a:tbl>
          </a:graphicData>
        </a:graphic>
      </p:graphicFrame>
      <p:sp>
        <p:nvSpPr>
          <p:cNvPr id="18" name="Oval Callout 13">
            <a:extLst>
              <a:ext uri="{FF2B5EF4-FFF2-40B4-BE49-F238E27FC236}">
                <a16:creationId xmlns:a16="http://schemas.microsoft.com/office/drawing/2014/main" id="{AC8B026A-8C1D-4A80-9D61-2D2BD8D77276}"/>
              </a:ext>
            </a:extLst>
          </p:cNvPr>
          <p:cNvSpPr/>
          <p:nvPr/>
        </p:nvSpPr>
        <p:spPr>
          <a:xfrm>
            <a:off x="3365456" y="1977656"/>
            <a:ext cx="5461087" cy="2574081"/>
          </a:xfrm>
          <a:prstGeom prst="wedgeEllipseCallout">
            <a:avLst>
              <a:gd name="adj1" fmla="val -28729"/>
              <a:gd name="adj2" fmla="val 66000"/>
            </a:avLst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BD898F-2E13-449B-A7FB-82828CF6368F}"/>
              </a:ext>
            </a:extLst>
          </p:cNvPr>
          <p:cNvSpPr/>
          <p:nvPr/>
        </p:nvSpPr>
        <p:spPr>
          <a:xfrm>
            <a:off x="3830044" y="2435999"/>
            <a:ext cx="4531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kern="0" dirty="0">
                <a:solidFill>
                  <a:prstClr val="white"/>
                </a:solidFill>
                <a:latin typeface="Century Gothic" panose="020F0302020204030204"/>
              </a:rPr>
              <a:t>In French the days of the week are only capitalised at the start of a sentence or phrase.</a:t>
            </a:r>
            <a:endParaRPr lang="en-US" sz="2800" kern="0" dirty="0">
              <a:solidFill>
                <a:prstClr val="white"/>
              </a:solidFill>
              <a:latin typeface="Century Gothic" panose="020F0302020204030204"/>
            </a:endParaRPr>
          </a:p>
        </p:txBody>
      </p:sp>
      <p:sp>
        <p:nvSpPr>
          <p:cNvPr id="21" name="Google Shape;110;p3">
            <a:extLst>
              <a:ext uri="{FF2B5EF4-FFF2-40B4-BE49-F238E27FC236}">
                <a16:creationId xmlns:a16="http://schemas.microsoft.com/office/drawing/2014/main" id="{DCAE8279-B0F5-483D-B3F8-9A60E64FF19A}"/>
              </a:ext>
            </a:extLst>
          </p:cNvPr>
          <p:cNvSpPr txBox="1"/>
          <p:nvPr/>
        </p:nvSpPr>
        <p:spPr>
          <a:xfrm>
            <a:off x="7647312" y="4668663"/>
            <a:ext cx="480884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2060"/>
              </a:buClr>
              <a:buSzPts val="11500"/>
            </a:pPr>
            <a:r>
              <a:rPr lang="en-GB" sz="6600" dirty="0" err="1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dimanche</a:t>
            </a:r>
            <a:endParaRPr sz="6600" b="1" i="0" u="none" strike="noStrike" cap="none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CustomShape 7">
            <a:extLst>
              <a:ext uri="{FF2B5EF4-FFF2-40B4-BE49-F238E27FC236}">
                <a16:creationId xmlns:a16="http://schemas.microsoft.com/office/drawing/2014/main" id="{BE5E90FC-84C2-4237-84BD-65064EDA2442}"/>
              </a:ext>
            </a:extLst>
          </p:cNvPr>
          <p:cNvSpPr/>
          <p:nvPr/>
        </p:nvSpPr>
        <p:spPr>
          <a:xfrm>
            <a:off x="4072635" y="5668951"/>
            <a:ext cx="3916460" cy="10284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Saturday</a:t>
            </a:r>
            <a:endParaRPr kumimoji="0" lang="en-GB" sz="4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3D9A9C6D-D617-45DE-8949-E295109CE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036" y="-22199"/>
            <a:ext cx="914400" cy="914400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119029DB-5A08-48AF-9D07-5E541B4E8361}"/>
              </a:ext>
            </a:extLst>
          </p:cNvPr>
          <p:cNvSpPr/>
          <p:nvPr/>
        </p:nvSpPr>
        <p:spPr>
          <a:xfrm>
            <a:off x="1042436" y="92767"/>
            <a:ext cx="3167855" cy="547644"/>
          </a:xfrm>
          <a:prstGeom prst="wedgeRoundRectCallout">
            <a:avLst>
              <a:gd name="adj1" fmla="val -58668"/>
              <a:gd name="adj2" fmla="val 1020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625A3-4C60-403D-90FD-4B1CAFDA32AD}"/>
              </a:ext>
            </a:extLst>
          </p:cNvPr>
          <p:cNvSpPr txBox="1"/>
          <p:nvPr/>
        </p:nvSpPr>
        <p:spPr>
          <a:xfrm>
            <a:off x="1042436" y="92767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répète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17680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6" grpId="0"/>
      <p:bldP spid="18" grpId="0" animBg="1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898785" y="411500"/>
            <a:ext cx="3050963" cy="517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E4E79"/>
                </a:solidFill>
                <a:latin typeface="Century Gothic"/>
                <a:ea typeface="Century Gothic"/>
              </a:rPr>
              <a:t>[to be | being]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134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120" cy="133092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192313" y="2465000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suis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287536" y="2960969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I am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2757037" y="2534190"/>
            <a:ext cx="1420728" cy="4719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92D050"/>
                </a:solidFill>
                <a:latin typeface="Century Gothic"/>
                <a:ea typeface="Century Gothic"/>
              </a:rPr>
              <a:t>Tu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 es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5987236" y="3001927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H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e 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1271390" y="5765693"/>
            <a:ext cx="3698640" cy="490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C’e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st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/>
                <a:ea typeface="Century Gothic"/>
              </a:rPr>
              <a:t>ici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?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1" name="CustomShape 8"/>
          <p:cNvSpPr/>
          <p:nvPr/>
        </p:nvSpPr>
        <p:spPr>
          <a:xfrm>
            <a:off x="1271390" y="6302770"/>
            <a:ext cx="36903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Is it here?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43" name="CustomShape 10"/>
          <p:cNvSpPr/>
          <p:nvPr/>
        </p:nvSpPr>
        <p:spPr>
          <a:xfrm>
            <a:off x="8285989" y="6200846"/>
            <a:ext cx="4446926" cy="5088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pc="-1" dirty="0">
                <a:solidFill>
                  <a:srgbClr val="1F3864"/>
                </a:solidFill>
                <a:latin typeface="Century Gothic"/>
                <a:ea typeface="Century Gothic"/>
              </a:rPr>
              <a:t>No, it is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there! 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144" name="Google Shape;180;p8"/>
          <p:cNvPicPr/>
          <p:nvPr/>
        </p:nvPicPr>
        <p:blipFill>
          <a:blip r:embed="rId4"/>
          <a:stretch/>
        </p:blipFill>
        <p:spPr>
          <a:xfrm>
            <a:off x="1525698" y="2230336"/>
            <a:ext cx="522000" cy="1223280"/>
          </a:xfrm>
          <a:prstGeom prst="rect">
            <a:avLst/>
          </a:prstGeom>
          <a:ln>
            <a:noFill/>
          </a:ln>
        </p:spPr>
      </p:pic>
      <p:pic>
        <p:nvPicPr>
          <p:cNvPr id="145" name="Google Shape;181;p8"/>
          <p:cNvPicPr/>
          <p:nvPr/>
        </p:nvPicPr>
        <p:blipFill>
          <a:blip r:embed="rId5"/>
          <a:stretch/>
        </p:blipFill>
        <p:spPr>
          <a:xfrm>
            <a:off x="7325264" y="2465000"/>
            <a:ext cx="1221120" cy="897120"/>
          </a:xfrm>
          <a:prstGeom prst="rect">
            <a:avLst/>
          </a:prstGeom>
          <a:ln>
            <a:noFill/>
          </a:ln>
        </p:spPr>
      </p:pic>
      <p:pic>
        <p:nvPicPr>
          <p:cNvPr id="146" name="Google Shape;182;p8"/>
          <p:cNvPicPr/>
          <p:nvPr/>
        </p:nvPicPr>
        <p:blipFill>
          <a:blip r:embed="rId6"/>
          <a:stretch/>
        </p:blipFill>
        <p:spPr>
          <a:xfrm>
            <a:off x="10450944" y="2363467"/>
            <a:ext cx="1294200" cy="897120"/>
          </a:xfrm>
          <a:prstGeom prst="rect">
            <a:avLst/>
          </a:prstGeom>
          <a:ln>
            <a:noFill/>
          </a:ln>
        </p:spPr>
      </p:pic>
      <p:pic>
        <p:nvPicPr>
          <p:cNvPr id="147" name="Google Shape;183;p8"/>
          <p:cNvPicPr/>
          <p:nvPr/>
        </p:nvPicPr>
        <p:blipFill>
          <a:blip r:embed="rId7"/>
          <a:stretch/>
        </p:blipFill>
        <p:spPr>
          <a:xfrm>
            <a:off x="710867" y="5642914"/>
            <a:ext cx="633240" cy="670320"/>
          </a:xfrm>
          <a:prstGeom prst="rect">
            <a:avLst/>
          </a:prstGeom>
          <a:ln>
            <a:noFill/>
          </a:ln>
        </p:spPr>
      </p:pic>
      <p:pic>
        <p:nvPicPr>
          <p:cNvPr id="148" name="Google Shape;184;p8"/>
          <p:cNvPicPr/>
          <p:nvPr/>
        </p:nvPicPr>
        <p:blipFill>
          <a:blip r:embed="rId7"/>
          <a:stretch/>
        </p:blipFill>
        <p:spPr>
          <a:xfrm>
            <a:off x="4123401" y="5675783"/>
            <a:ext cx="633240" cy="670320"/>
          </a:xfrm>
          <a:prstGeom prst="rect">
            <a:avLst/>
          </a:prstGeom>
          <a:ln>
            <a:noFill/>
          </a:ln>
        </p:spPr>
      </p:pic>
      <p:sp>
        <p:nvSpPr>
          <p:cNvPr id="149" name="CustomShape 11"/>
          <p:cNvSpPr/>
          <p:nvPr/>
        </p:nvSpPr>
        <p:spPr>
          <a:xfrm>
            <a:off x="8865244" y="2945191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S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he 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150" name="CustomShape 12"/>
          <p:cNvSpPr/>
          <p:nvPr/>
        </p:nvSpPr>
        <p:spPr>
          <a:xfrm>
            <a:off x="8899110" y="2465962"/>
            <a:ext cx="14414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92D050"/>
                </a:solidFill>
                <a:latin typeface="Century Gothic"/>
                <a:ea typeface="Century Gothic"/>
              </a:rPr>
              <a:t>E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lle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est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5" name="CustomShape 5">
            <a:extLst>
              <a:ext uri="{FF2B5EF4-FFF2-40B4-BE49-F238E27FC236}">
                <a16:creationId xmlns:a16="http://schemas.microsoft.com/office/drawing/2014/main" id="{80041E90-E31E-42EA-B8C6-CA6EED7261A2}"/>
              </a:ext>
            </a:extLst>
          </p:cNvPr>
          <p:cNvSpPr/>
          <p:nvPr/>
        </p:nvSpPr>
        <p:spPr>
          <a:xfrm>
            <a:off x="6155193" y="2494116"/>
            <a:ext cx="1999716" cy="7078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est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6" name="CustomShape 4">
            <a:extLst>
              <a:ext uri="{FF2B5EF4-FFF2-40B4-BE49-F238E27FC236}">
                <a16:creationId xmlns:a16="http://schemas.microsoft.com/office/drawing/2014/main" id="{E502C79D-FAC8-4370-935E-93122A5AE385}"/>
              </a:ext>
            </a:extLst>
          </p:cNvPr>
          <p:cNvSpPr/>
          <p:nvPr/>
        </p:nvSpPr>
        <p:spPr>
          <a:xfrm>
            <a:off x="2833744" y="2931424"/>
            <a:ext cx="166392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You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are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29" name="CustomShape 2">
            <a:extLst>
              <a:ext uri="{FF2B5EF4-FFF2-40B4-BE49-F238E27FC236}">
                <a16:creationId xmlns:a16="http://schemas.microsoft.com/office/drawing/2014/main" id="{E3364970-4685-4D81-B7C2-DB3085C43B57}"/>
              </a:ext>
            </a:extLst>
          </p:cNvPr>
          <p:cNvSpPr/>
          <p:nvPr/>
        </p:nvSpPr>
        <p:spPr>
          <a:xfrm>
            <a:off x="4244054" y="5762162"/>
            <a:ext cx="3326865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Oui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,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28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ici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!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B5CDA8A6-495E-4FD6-888F-7C2AA8624D08}"/>
              </a:ext>
            </a:extLst>
          </p:cNvPr>
          <p:cNvSpPr txBox="1"/>
          <p:nvPr/>
        </p:nvSpPr>
        <p:spPr>
          <a:xfrm>
            <a:off x="4638218" y="6186460"/>
            <a:ext cx="285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Yes, it is here!</a:t>
            </a:r>
          </a:p>
        </p:txBody>
      </p:sp>
      <p:sp>
        <p:nvSpPr>
          <p:cNvPr id="33" name="CustomShape 14">
            <a:extLst>
              <a:ext uri="{FF2B5EF4-FFF2-40B4-BE49-F238E27FC236}">
                <a16:creationId xmlns:a16="http://schemas.microsoft.com/office/drawing/2014/main" id="{633B9E44-48BD-4E24-9D69-0130EACFF73F}"/>
              </a:ext>
            </a:extLst>
          </p:cNvPr>
          <p:cNvSpPr/>
          <p:nvPr/>
        </p:nvSpPr>
        <p:spPr>
          <a:xfrm>
            <a:off x="282960" y="3823415"/>
            <a:ext cx="11406960" cy="5059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>
                <a:solidFill>
                  <a:srgbClr val="002060"/>
                </a:solidFill>
                <a:latin typeface="Century Gothic"/>
                <a:ea typeface="Century Gothic"/>
              </a:rPr>
              <a:t>It 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GB" sz="280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is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also part of the verb ‘</a:t>
            </a:r>
            <a:r>
              <a:rPr lang="en-GB" sz="2800" b="1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to be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’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</a:t>
            </a:r>
            <a:endParaRPr lang="en-GB" sz="2800" b="0" strike="noStrike" spc="-1" dirty="0">
              <a:latin typeface="Arial"/>
            </a:endParaRPr>
          </a:p>
        </p:txBody>
      </p:sp>
      <p:pic>
        <p:nvPicPr>
          <p:cNvPr id="34" name="Picture 33" descr="C:\Users\wdj\Google Drive\Primary\Y5 SoW\From Tracy\Pronouns\he.png">
            <a:extLst>
              <a:ext uri="{FF2B5EF4-FFF2-40B4-BE49-F238E27FC236}">
                <a16:creationId xmlns:a16="http://schemas.microsoft.com/office/drawing/2014/main" id="{077D131B-5253-4CD1-AF88-CF9CE45C5CA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51"/>
          <a:stretch/>
        </p:blipFill>
        <p:spPr bwMode="auto">
          <a:xfrm>
            <a:off x="4487651" y="2366587"/>
            <a:ext cx="711425" cy="91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A78917-C114-487F-8B7A-8A0A7A8F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50" y="-10519"/>
            <a:ext cx="1774443" cy="1325563"/>
          </a:xfrm>
        </p:spPr>
        <p:txBody>
          <a:bodyPr>
            <a:normAutofit/>
          </a:bodyPr>
          <a:lstStyle/>
          <a:p>
            <a:r>
              <a:rPr lang="en-GB" sz="6000" b="1" spc="-1" dirty="0" err="1">
                <a:solidFill>
                  <a:srgbClr val="1E4E79"/>
                </a:solidFill>
                <a:latin typeface="Century Gothic"/>
                <a:ea typeface="Century Gothic"/>
              </a:rPr>
              <a:t>être</a:t>
            </a:r>
            <a:endParaRPr lang="en-GB" sz="6000" dirty="0"/>
          </a:p>
        </p:txBody>
      </p:sp>
      <p:sp>
        <p:nvSpPr>
          <p:cNvPr id="31" name="Google Shape;171;p8">
            <a:extLst>
              <a:ext uri="{FF2B5EF4-FFF2-40B4-BE49-F238E27FC236}">
                <a16:creationId xmlns:a16="http://schemas.microsoft.com/office/drawing/2014/main" id="{F92D7519-1696-478B-9456-54D72EF1B1F6}"/>
              </a:ext>
            </a:extLst>
          </p:cNvPr>
          <p:cNvSpPr txBox="1"/>
          <p:nvPr/>
        </p:nvSpPr>
        <p:spPr>
          <a:xfrm>
            <a:off x="279289" y="1160063"/>
            <a:ext cx="1146408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2800"/>
            </a:pP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the verb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être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</a:t>
            </a:r>
            <a:r>
              <a:rPr lang="en-GB" sz="28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‘</a:t>
            </a:r>
            <a:r>
              <a:rPr lang="en-GB" sz="2800" b="1" i="1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be’. </a:t>
            </a:r>
          </a:p>
          <a:p>
            <a:pPr lvl="0">
              <a:buClr>
                <a:srgbClr val="002060"/>
              </a:buClr>
              <a:buSzPts val="2800"/>
            </a:pP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already know the parts </a:t>
            </a:r>
            <a:r>
              <a:rPr lang="en-GB" sz="2800" b="1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am, you are 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GB" sz="2800" b="1" i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he/she is:</a:t>
            </a:r>
          </a:p>
          <a:p>
            <a:pPr lvl="0">
              <a:buClr>
                <a:srgbClr val="002060"/>
              </a:buClr>
              <a:buSzPts val="2800"/>
            </a:pPr>
            <a:endParaRPr sz="2800" dirty="0"/>
          </a:p>
        </p:txBody>
      </p:sp>
      <p:sp>
        <p:nvSpPr>
          <p:cNvPr id="32" name="CustomShape 12">
            <a:extLst>
              <a:ext uri="{FF2B5EF4-FFF2-40B4-BE49-F238E27FC236}">
                <a16:creationId xmlns:a16="http://schemas.microsoft.com/office/drawing/2014/main" id="{069EA3DC-A88E-408C-80CC-E8FF4F37BB46}"/>
              </a:ext>
            </a:extLst>
          </p:cNvPr>
          <p:cNvSpPr/>
          <p:nvPr/>
        </p:nvSpPr>
        <p:spPr>
          <a:xfrm>
            <a:off x="3666715" y="4277823"/>
            <a:ext cx="1441440" cy="4127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C’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/>
                <a:ea typeface="Century Gothic"/>
              </a:rPr>
              <a:t>est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35" name="CustomShape 11">
            <a:extLst>
              <a:ext uri="{FF2B5EF4-FFF2-40B4-BE49-F238E27FC236}">
                <a16:creationId xmlns:a16="http://schemas.microsoft.com/office/drawing/2014/main" id="{747B1800-DBC4-4E9E-BBBC-1979B1D2DFE2}"/>
              </a:ext>
            </a:extLst>
          </p:cNvPr>
          <p:cNvSpPr/>
          <p:nvPr/>
        </p:nvSpPr>
        <p:spPr>
          <a:xfrm>
            <a:off x="3480454" y="4740125"/>
            <a:ext cx="126684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pc="-1" dirty="0">
                <a:solidFill>
                  <a:srgbClr val="1F3864"/>
                </a:solidFill>
                <a:latin typeface="Century Gothic"/>
                <a:ea typeface="Century Gothic"/>
              </a:rPr>
              <a:t>It</a:t>
            </a:r>
            <a:r>
              <a:rPr lang="en-GB" sz="2800" b="1" strike="noStrike" spc="-1" dirty="0">
                <a:solidFill>
                  <a:srgbClr val="1F3864"/>
                </a:solidFill>
                <a:latin typeface="Century Gothic"/>
                <a:ea typeface="Century Gothic"/>
              </a:rPr>
              <a:t> is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37" name="CustomShape 2">
            <a:extLst>
              <a:ext uri="{FF2B5EF4-FFF2-40B4-BE49-F238E27FC236}">
                <a16:creationId xmlns:a16="http://schemas.microsoft.com/office/drawing/2014/main" id="{CDD9E988-A8AD-4025-BB24-A2590E7A6551}"/>
              </a:ext>
            </a:extLst>
          </p:cNvPr>
          <p:cNvSpPr/>
          <p:nvPr/>
        </p:nvSpPr>
        <p:spPr>
          <a:xfrm>
            <a:off x="7857876" y="5752283"/>
            <a:ext cx="3326865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Non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,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là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!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9" name="Google Shape;184;p8">
            <a:extLst>
              <a:ext uri="{FF2B5EF4-FFF2-40B4-BE49-F238E27FC236}">
                <a16:creationId xmlns:a16="http://schemas.microsoft.com/office/drawing/2014/main" id="{B3235C6D-AAC9-49ED-BBFA-24EB9D0A7009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711766" y="5738873"/>
            <a:ext cx="633240" cy="670320"/>
          </a:xfrm>
          <a:prstGeom prst="rect">
            <a:avLst/>
          </a:prstGeom>
          <a:ln>
            <a:noFill/>
          </a:ln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C05A5C3D-1D83-4742-B5CA-856345231C20}"/>
              </a:ext>
            </a:extLst>
          </p:cNvPr>
          <p:cNvSpPr/>
          <p:nvPr/>
        </p:nvSpPr>
        <p:spPr>
          <a:xfrm>
            <a:off x="6316007" y="3861701"/>
            <a:ext cx="5708048" cy="1424043"/>
          </a:xfrm>
          <a:prstGeom prst="wedgeRoundRectCallout">
            <a:avLst>
              <a:gd name="adj1" fmla="val -57925"/>
              <a:gd name="adj2" fmla="val 24236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means </a:t>
            </a:r>
            <a:r>
              <a:rPr lang="en-GB" sz="2400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it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b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Ce </a:t>
            </a:r>
            <a:r>
              <a:rPr lang="en-GB" sz="24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becomes </a:t>
            </a:r>
            <a:r>
              <a:rPr lang="en-GB" sz="24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c’est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to make it easier to say.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24C672E5-561A-4152-AEC7-8E25E8F43614}"/>
              </a:ext>
            </a:extLst>
          </p:cNvPr>
          <p:cNvSpPr/>
          <p:nvPr/>
        </p:nvSpPr>
        <p:spPr>
          <a:xfrm>
            <a:off x="6316007" y="3873935"/>
            <a:ext cx="5708048" cy="1424043"/>
          </a:xfrm>
          <a:prstGeom prst="wedgeRoundRectCallout">
            <a:avLst>
              <a:gd name="adj1" fmla="val -56144"/>
              <a:gd name="adj2" fmla="val 2566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Remember: change a statement into a question by 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raising your voice at the end.</a:t>
            </a: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BA7CC9E-1915-4DA6-BE45-FA73EF210686}"/>
              </a:ext>
            </a:extLst>
          </p:cNvPr>
          <p:cNvSpPr/>
          <p:nvPr/>
        </p:nvSpPr>
        <p:spPr>
          <a:xfrm>
            <a:off x="6322202" y="3838859"/>
            <a:ext cx="5701853" cy="1475563"/>
          </a:xfrm>
          <a:prstGeom prst="wedgeRoundRectCallout">
            <a:avLst>
              <a:gd name="adj1" fmla="val -57852"/>
              <a:gd name="adj2" fmla="val 2559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Remember: in French, use an extra space in front of any two-part punctuation marks!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7" grpId="0"/>
      <p:bldP spid="40" grpId="0" animBg="1"/>
      <p:bldP spid="36" grpId="0" animBg="1"/>
      <p:bldP spid="3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4300</TotalTime>
  <Words>1943</Words>
  <Application>Microsoft Office PowerPoint</Application>
  <PresentationFormat>Widescreen</PresentationFormat>
  <Paragraphs>460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Century Gothic</vt:lpstr>
      <vt:lpstr>Century Gothic</vt:lpstr>
      <vt:lpstr>Eras Demi ITC</vt:lpstr>
      <vt:lpstr>Modern Love</vt:lpstr>
      <vt:lpstr>Symbol</vt:lpstr>
      <vt:lpstr>Times New Roman</vt:lpstr>
      <vt:lpstr>Tw Cen MT</vt:lpstr>
      <vt:lpstr>Wingdings</vt:lpstr>
      <vt:lpstr>1_Office Theme</vt:lpstr>
      <vt:lpstr>Describing me and others</vt:lpstr>
      <vt:lpstr>[eu]</vt:lpstr>
      <vt:lpstr>[SFC] </vt:lpstr>
      <vt:lpstr>[eu]</vt:lpstr>
      <vt:lpstr>[eu]</vt:lpstr>
      <vt:lpstr>vocabulaire</vt:lpstr>
      <vt:lpstr>vocabulaire</vt:lpstr>
      <vt:lpstr>vocabulaire</vt:lpstr>
      <vt:lpstr>être</vt:lpstr>
      <vt:lpstr>lire</vt:lpstr>
      <vt:lpstr>lire</vt:lpstr>
      <vt:lpstr>lire</vt:lpstr>
      <vt:lpstr>lire</vt:lpstr>
      <vt:lpstr>lire</vt:lpstr>
      <vt:lpstr>lire</vt:lpstr>
      <vt:lpstr>lire</vt:lpstr>
      <vt:lpstr>écouter</vt:lpstr>
      <vt:lpstr>Les jours de la semaine (The days of the week)</vt:lpstr>
      <vt:lpstr>parler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Rachel Hawkes</cp:lastModifiedBy>
  <cp:revision>50</cp:revision>
  <dcterms:created xsi:type="dcterms:W3CDTF">2021-07-02T19:27:01Z</dcterms:created>
  <dcterms:modified xsi:type="dcterms:W3CDTF">2023-09-26T13:51:44Z</dcterms:modified>
</cp:coreProperties>
</file>