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2"/>
  </p:notesMasterIdLst>
  <p:sldIdLst>
    <p:sldId id="369" r:id="rId5"/>
    <p:sldId id="377" r:id="rId6"/>
    <p:sldId id="397" r:id="rId7"/>
    <p:sldId id="288" r:id="rId8"/>
    <p:sldId id="378" r:id="rId9"/>
    <p:sldId id="399" r:id="rId10"/>
    <p:sldId id="3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Hawkes" initials="RH" lastIdx="1" clrIdx="0">
    <p:extLst>
      <p:ext uri="{19B8F6BF-5375-455C-9EA6-DF929625EA0E}">
        <p15:presenceInfo xmlns:p15="http://schemas.microsoft.com/office/powerpoint/2012/main" userId="S::RHawkes@combertonvc.org::5e669c2b-3608-40aa-930e-cb573f7025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4" autoAdjust="0"/>
    <p:restoredTop sz="64042" autoAdjust="0"/>
  </p:normalViewPr>
  <p:slideViewPr>
    <p:cSldViewPr snapToGrid="0">
      <p:cViewPr varScale="1">
        <p:scale>
          <a:sx n="69" d="100"/>
          <a:sy n="69" d="100"/>
        </p:scale>
        <p:origin x="141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 algn="l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are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available under a Creative Commons 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+mn-lt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[an/</a:t>
            </a:r>
            <a:r>
              <a:rPr lang="en-GB" sz="1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</a:t>
            </a:r>
            <a:r>
              <a:rPr lang="en-GB" sz="18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[a], </a:t>
            </a:r>
            <a:r>
              <a:rPr lang="en-GB" sz="18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also</a:t>
            </a: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[SFC] </a:t>
            </a:r>
            <a:r>
              <a:rPr lang="en-GB" sz="18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final -t</a:t>
            </a:r>
            <a:endParaRPr lang="en-GB" sz="1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enfant </a:t>
            </a:r>
            <a:r>
              <a:rPr lang="it-IT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[126] </a:t>
            </a:r>
            <a:r>
              <a:rPr lang="it-IT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maman</a:t>
            </a:r>
            <a:r>
              <a:rPr lang="it-IT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[2168]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difficile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[296]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drôle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[2166]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jeune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[152] 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joli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[2398]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Londsale</a:t>
            </a:r>
            <a:r>
              <a:rPr lang="en-GB" sz="16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D., &amp; Le Bras, Y.  (2009). </a:t>
            </a:r>
            <a:r>
              <a:rPr lang="en-GB" sz="1600" b="0" i="1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Frequency Dictionary of French: Core vocabulary for learners </a:t>
            </a:r>
            <a:r>
              <a:rPr lang="en-GB" sz="16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+mn-lt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frequency rankings for words that occur in this PowerPoint which have been</a:t>
            </a:r>
            <a:r>
              <a:rPr lang="en-GB" sz="14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 previously</a:t>
            </a:r>
            <a:r>
              <a:rPr lang="en-GB" sz="14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 introduced in these resources are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given in the SOW and in the resources that first introduced and formally re-visited those words. </a:t>
            </a:r>
            <a:endParaRPr lang="en-GB" sz="14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For any </a:t>
            </a:r>
            <a:r>
              <a:rPr lang="en-GB" sz="16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other </a:t>
            </a: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words that occur incidentally in this PowerPoint, frequency rankings will be provided in the notes field wherever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possible.</a:t>
            </a:r>
            <a:endParaRPr lang="en-GB" sz="16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recognition of this week’s SSC [an/</a:t>
            </a:r>
            <a:r>
              <a:rPr lang="en-GB" b="0" dirty="0" err="1"/>
              <a:t>en</a:t>
            </a:r>
            <a:r>
              <a:rPr lang="en-GB" b="0" dirty="0"/>
              <a:t>] and differentiate from other similar sounds, in a set of unfamiliar words.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word.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tick if they hear [</a:t>
            </a:r>
            <a:r>
              <a:rPr lang="en-GB" dirty="0" err="1"/>
              <a:t>an|en</a:t>
            </a:r>
            <a:r>
              <a:rPr lang="en-GB" dirty="0"/>
              <a:t>] and cross if not.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the answer ticks, the French word and then the English word (which pupils may offer suggestions for, as we include some written cognates here).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en-GB" dirty="0"/>
              <a:t>[1] </a:t>
            </a:r>
            <a:r>
              <a:rPr lang="en-GB" dirty="0" err="1"/>
              <a:t>océan</a:t>
            </a:r>
            <a:br>
              <a:rPr lang="en-GB" dirty="0"/>
            </a:br>
            <a:r>
              <a:rPr lang="en-GB" dirty="0"/>
              <a:t>[2] </a:t>
            </a:r>
            <a:r>
              <a:rPr lang="en-GB" dirty="0" err="1"/>
              <a:t>vendredi</a:t>
            </a:r>
            <a:br>
              <a:rPr lang="en-GB" dirty="0"/>
            </a:br>
            <a:r>
              <a:rPr lang="en-GB" dirty="0"/>
              <a:t>[3] jaune</a:t>
            </a:r>
            <a:br>
              <a:rPr lang="en-GB" dirty="0"/>
            </a:br>
            <a:r>
              <a:rPr lang="en-GB" dirty="0"/>
              <a:t>[4] chanter</a:t>
            </a:r>
            <a:br>
              <a:rPr lang="en-GB" dirty="0"/>
            </a:br>
            <a:r>
              <a:rPr lang="en-GB" dirty="0"/>
              <a:t>[5] </a:t>
            </a:r>
            <a:r>
              <a:rPr lang="en-GB" dirty="0" err="1"/>
              <a:t>gomme</a:t>
            </a:r>
            <a:br>
              <a:rPr lang="en-GB" dirty="0"/>
            </a:br>
            <a:r>
              <a:rPr lang="en-GB" dirty="0"/>
              <a:t>[6] </a:t>
            </a:r>
            <a:r>
              <a:rPr lang="en-GB" dirty="0" err="1"/>
              <a:t>chien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[7] </a:t>
            </a:r>
            <a:r>
              <a:rPr lang="en-GB" dirty="0" err="1"/>
              <a:t>lundi</a:t>
            </a:r>
            <a:br>
              <a:rPr lang="en-GB" dirty="0"/>
            </a:br>
            <a:r>
              <a:rPr lang="en-GB" dirty="0"/>
              <a:t>[8] </a:t>
            </a:r>
            <a:r>
              <a:rPr lang="en-GB" dirty="0" err="1"/>
              <a:t>ennuyeux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and spoken pronunciation of vocabulary for this week and the revisited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Click for English prompt. Pupils need to locate the correct French word and pronounce it, chorally.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target word to be highlighted.</a:t>
            </a:r>
            <a:br>
              <a:rPr lang="en-GB" dirty="0"/>
            </a:br>
            <a:r>
              <a:rPr lang="en-GB" dirty="0"/>
              <a:t>3. Repeat for all 12 items.</a:t>
            </a: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51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Use this recap ahead of FOLLOW UP 4.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b="1" dirty="0"/>
            </a:br>
            <a:r>
              <a:rPr lang="en-GB" b="1" dirty="0"/>
              <a:t>Timing: 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recap how to form intonation questions from statements.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present information.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  Elicit English translations for the French examples provided.</a:t>
            </a: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43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oral production of statements and intonation questions (and again with a time limit).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Explain to the class that half will speak and half will listen, then they will swap.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Half of the class turns away from the board.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punctuation for number 1.  Pupils say the question.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The listening half responds, saying ‘question’.  Alternatively, they could put up the right hand for questions, left hand for statements.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Continue with items 2-4.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Swap roles and complete items 5-8.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With the whole class facing the board, complete all items again, this time clicking Début to start a 3-second timer each time, to speed up production.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r>
              <a:rPr lang="en-GB" b="1" dirty="0"/>
              <a:t>Aim:</a:t>
            </a:r>
            <a:r>
              <a:rPr lang="en-GB" b="0" dirty="0"/>
              <a:t> to </a:t>
            </a:r>
            <a:r>
              <a:rPr lang="en-GB" b="0" baseline="0" dirty="0"/>
              <a:t>use raised intonation and adjectival agreement in oral production to guess their partner’s characters as quickly as possible. </a:t>
            </a:r>
          </a:p>
          <a:p>
            <a:endParaRPr lang="en-GB" b="0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Partner A and B choose one of the eight emojis and writes down (in secret the phrase that describes that emoji (paying attention to the gender, too).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Partner B asks intonation questions to try to guess Partner A’s emoji.  S/he has 60 seconds to guess it.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swap roles and repeat the process.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26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written production of full sentences using this week’s new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write the sentences (or the individual words) that they can write from memory.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Ask early finishers to turn the statements into questions, paying attention to the punctuation (i.e. the space between the final word and the question mark).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elicit answers from pupils orally and bring up the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7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C7FB-D9FB-43BE-B87D-889C5CF8C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70390-AFC6-42AF-B4B3-E7B8A7E91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8DA6C-2B5A-4802-96AB-DDD45096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89C3E-176F-406C-B256-53BA7C7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44C37-BD62-4C84-A5EC-BA8F6335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70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3D16-E291-4DCF-9EFF-C579E2B4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32B6-B76F-476D-AD8D-B823B1C9A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970A-1DCA-434F-9ACA-1B3E4CC0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1A8C5-84E8-4CAC-B2D5-55E4629E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67E4E-2A2E-4DF2-9248-F46CCC24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80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E1EE-E738-4575-9D0E-56AEF69A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56ED6-89E0-473D-9C39-9ADCB18E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AC784-D6CF-46BE-ABE1-F014D46C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4BAB9-4999-4CCE-BA63-7955E6C4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BA83D-DB08-491D-9843-EF81A60E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55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C5EF-1686-4B28-81EC-46C5DD50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67BC2-05DC-4672-A3CC-02804BD86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9FA79-21C8-4563-8AA9-13172D3EE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F7E37-E2B7-4C43-9065-A97FAAE4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5214C-0ABE-41F9-937D-BBFEA033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E4E3E-8187-431F-8E1F-B86D2E31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586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C4FC-7751-4981-9E06-0242722D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6134-5296-4F60-B3A9-E1A810D0E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6F5B3-D8DD-4484-9CF9-1C1D3315B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19A03-D45F-4CF5-B4EA-AD2EAF08B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AC117-AEFA-406C-8F54-928910591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9FBC4-1592-4D69-AA7E-C806BB2C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4D4A3-86C3-46D3-9D2D-80D5EA3D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96E59-215E-4991-99C3-B02A30CB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0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52FB-FC19-4825-A9F2-E4637FAC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B2855-E9F0-4F83-8C47-36584FC2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5A1A9-A0EB-4AD4-A787-E91E844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816BA-E2D6-499E-9DC8-0C8A5B53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24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0EBC4-AB49-4F90-AF5E-43BD6183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FAAE0-A4F3-4930-B950-2BF502AF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63196-72B8-42CF-954E-20CCE71D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01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8E3F-1164-4CDF-9948-842266A2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D2D69-1560-43B8-BF43-32D64136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1B230-CAAE-46D4-8099-9CCD19FFF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AEC52-C9B5-4BCD-B62D-5C6028A1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D6E85-7C33-4AAD-A075-8290AD3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1C0BC-2E1F-42EE-B4E4-C9ACBC80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16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0BF5-A1D8-4D9A-8F24-5B31B360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7C736-3C84-4B04-863D-F27429029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15B56-8063-4547-B3B9-4CC5AA6E2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8C6D3-C273-4098-A93B-915DEE57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C806-D4BE-4E78-99D6-9140713D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81B7B-09B9-43C6-B679-71EAF57F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20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415F-2A96-4910-B8DF-9EB9311C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A3559-6F1F-4F3C-AAAA-E38C693FD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74C09-EE91-4C25-8A21-E6FE819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9B27B-570B-4B33-AEB4-430F892D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8FB8-7547-4CF5-9C9C-F439EF76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1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2C151-5A98-4E1B-B3B6-E48BB4744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C0925-2D36-430B-B01D-D03B6CF94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BB1B8-703F-4513-AE09-F7AF7083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A4CEF-3691-40F6-95E7-34018D04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B9AE5-0D57-426E-8A0D-EDC113EB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CF4BC-6847-4190-8F7F-991C313F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985F5-BCBC-4119-A51C-EF3650525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FBA6D-9B8E-46C0-8706-BF6D75325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E5BE9-2FE6-4F91-8B8D-67BFAE120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CDF20-C785-49A3-9BA5-EC2577B85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3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audio" Target="../media/audio8.wav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17" Type="http://schemas.openxmlformats.org/officeDocument/2006/relationships/image" Target="../media/image10.png"/><Relationship Id="rId25" Type="http://schemas.openxmlformats.org/officeDocument/2006/relationships/audio" Target="../media/audio9.wav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audio" Target="../media/audio6.wav"/><Relationship Id="rId24" Type="http://schemas.openxmlformats.org/officeDocument/2006/relationships/image" Target="../media/image17.sv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audio" Target="../media/audio5.wav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audio" Target="../media/audio4.wav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5" Type="http://schemas.openxmlformats.org/officeDocument/2006/relationships/image" Target="../media/image16.png"/><Relationship Id="rId10" Type="http://schemas.openxmlformats.org/officeDocument/2006/relationships/image" Target="../media/image27.gif"/><Relationship Id="rId4" Type="http://schemas.openxmlformats.org/officeDocument/2006/relationships/image" Target="../media/image21.png"/><Relationship Id="rId9" Type="http://schemas.openxmlformats.org/officeDocument/2006/relationships/image" Target="../media/image26.gif"/><Relationship Id="rId1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8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gif"/><Relationship Id="rId11" Type="http://schemas.openxmlformats.org/officeDocument/2006/relationships/image" Target="../media/image30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8E65F3BF-D1B3-4F7A-AAC8-255D93C5F38F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jaune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</a:b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8F0C2F7A-216B-43A8-A849-7A82598C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0" y="193370"/>
            <a:ext cx="5084505" cy="435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7215B-463E-47F1-AB28-23F31D4B43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120"/>
          <a:stretch/>
        </p:blipFill>
        <p:spPr>
          <a:xfrm flipH="1">
            <a:off x="579479" y="1873234"/>
            <a:ext cx="2246488" cy="1993228"/>
          </a:xfrm>
          <a:prstGeom prst="ellipse">
            <a:avLst/>
          </a:prstGeom>
        </p:spPr>
      </p:pic>
      <p:pic>
        <p:nvPicPr>
          <p:cNvPr id="8" name="Picture 7" descr="A screen shot of a phone&#10;&#10;Description automatically generated">
            <a:extLst>
              <a:ext uri="{FF2B5EF4-FFF2-40B4-BE49-F238E27FC236}">
                <a16:creationId xmlns:a16="http://schemas.microsoft.com/office/drawing/2014/main" id="{D422A497-743F-464E-8B79-0CE62329C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447" y="2812785"/>
            <a:ext cx="582238" cy="114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>
            <a:hlinkClick r:id="" action="ppaction://noaction">
              <a:snd r:embed="rId3" name="ocean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7542" y="1780399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9" name="Google Shape;129;p2"/>
          <p:cNvSpPr txBox="1"/>
          <p:nvPr/>
        </p:nvSpPr>
        <p:spPr>
          <a:xfrm>
            <a:off x="1413046" y="1672679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6603918" y="26857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[an/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8583896" y="26857"/>
            <a:ext cx="20787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" descr="Speech Icon, Voice, Talking, Audio, Spee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27" name="Picture 2" descr="Child, Happy, Boy, Hair, Smiling, Smile, Kid, Play">
            <a:extLst>
              <a:ext uri="{FF2B5EF4-FFF2-40B4-BE49-F238E27FC236}">
                <a16:creationId xmlns:a16="http://schemas.microsoft.com/office/drawing/2014/main" id="{7F8996BE-40A7-4467-937C-396E2504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751" y="128500"/>
            <a:ext cx="636270" cy="101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0D01F6D-DDF3-427A-B839-C2482214D094}"/>
              </a:ext>
            </a:extLst>
          </p:cNvPr>
          <p:cNvGraphicFramePr>
            <a:graphicFrameLocks noGrp="1"/>
          </p:cNvGraphicFramePr>
          <p:nvPr/>
        </p:nvGraphicFramePr>
        <p:xfrm>
          <a:off x="2585690" y="1144275"/>
          <a:ext cx="7723066" cy="5235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835">
                  <a:extLst>
                    <a:ext uri="{9D8B030D-6E8A-4147-A177-3AD203B41FA5}">
                      <a16:colId xmlns:a16="http://schemas.microsoft.com/office/drawing/2014/main" val="3543149608"/>
                    </a:ext>
                  </a:extLst>
                </a:gridCol>
                <a:gridCol w="975121">
                  <a:extLst>
                    <a:ext uri="{9D8B030D-6E8A-4147-A177-3AD203B41FA5}">
                      <a16:colId xmlns:a16="http://schemas.microsoft.com/office/drawing/2014/main" val="59531969"/>
                    </a:ext>
                  </a:extLst>
                </a:gridCol>
                <a:gridCol w="941112">
                  <a:extLst>
                    <a:ext uri="{9D8B030D-6E8A-4147-A177-3AD203B41FA5}">
                      <a16:colId xmlns:a16="http://schemas.microsoft.com/office/drawing/2014/main" val="4158137349"/>
                    </a:ext>
                  </a:extLst>
                </a:gridCol>
                <a:gridCol w="2915998">
                  <a:extLst>
                    <a:ext uri="{9D8B030D-6E8A-4147-A177-3AD203B41FA5}">
                      <a16:colId xmlns:a16="http://schemas.microsoft.com/office/drawing/2014/main" val="1496446765"/>
                    </a:ext>
                  </a:extLst>
                </a:gridCol>
              </a:tblGrid>
              <a:tr h="394275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glais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894360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océ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ocean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7720081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dredi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911072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jaune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5439463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sing, singing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544404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gomme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rubber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5726032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chien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67832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lundi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2554187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nuyeux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boring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037503"/>
                  </a:ext>
                </a:extLst>
              </a:tr>
            </a:tbl>
          </a:graphicData>
        </a:graphic>
      </p:graphicFrame>
      <p:pic>
        <p:nvPicPr>
          <p:cNvPr id="29" name="Google Shape;127;p2">
            <a:hlinkClick r:id="" action="ppaction://noaction">
              <a:snd r:embed="rId7" name="vendredi.wav"/>
            </a:hlinkClick>
            <a:extLst>
              <a:ext uri="{FF2B5EF4-FFF2-40B4-BE49-F238E27FC236}">
                <a16:creationId xmlns:a16="http://schemas.microsoft.com/office/drawing/2014/main" id="{F00FE78E-3914-43B9-8FFB-689D76AB8E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2295032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Google Shape;129;p2">
            <a:extLst>
              <a:ext uri="{FF2B5EF4-FFF2-40B4-BE49-F238E27FC236}">
                <a16:creationId xmlns:a16="http://schemas.microsoft.com/office/drawing/2014/main" id="{397CEBA8-DD25-4785-92C5-0FA30B71A155}"/>
              </a:ext>
            </a:extLst>
          </p:cNvPr>
          <p:cNvSpPr txBox="1"/>
          <p:nvPr/>
        </p:nvSpPr>
        <p:spPr>
          <a:xfrm>
            <a:off x="1410864" y="2187312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127;p2">
            <a:hlinkClick r:id="" action="ppaction://noaction">
              <a:snd r:embed="rId8" name="jaune.wav"/>
            </a:hlinkClick>
            <a:extLst>
              <a:ext uri="{FF2B5EF4-FFF2-40B4-BE49-F238E27FC236}">
                <a16:creationId xmlns:a16="http://schemas.microsoft.com/office/drawing/2014/main" id="{BD1C85DA-86F4-4EB2-9129-15D4A88138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2880494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Google Shape;129;p2">
            <a:extLst>
              <a:ext uri="{FF2B5EF4-FFF2-40B4-BE49-F238E27FC236}">
                <a16:creationId xmlns:a16="http://schemas.microsoft.com/office/drawing/2014/main" id="{F397E758-F9D6-4C72-8C5C-E7718A3D11D8}"/>
              </a:ext>
            </a:extLst>
          </p:cNvPr>
          <p:cNvSpPr txBox="1"/>
          <p:nvPr/>
        </p:nvSpPr>
        <p:spPr>
          <a:xfrm>
            <a:off x="1410864" y="2772774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127;p2">
            <a:hlinkClick r:id="" action="ppaction://noaction">
              <a:snd r:embed="rId9" name="chanter.wav"/>
            </a:hlinkClick>
            <a:extLst>
              <a:ext uri="{FF2B5EF4-FFF2-40B4-BE49-F238E27FC236}">
                <a16:creationId xmlns:a16="http://schemas.microsoft.com/office/drawing/2014/main" id="{64EDF885-B489-4EE3-BCA2-A7D527B4D0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3468787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Google Shape;129;p2">
            <a:extLst>
              <a:ext uri="{FF2B5EF4-FFF2-40B4-BE49-F238E27FC236}">
                <a16:creationId xmlns:a16="http://schemas.microsoft.com/office/drawing/2014/main" id="{E75D56BC-E396-4A36-A7D3-4C9632327DCB}"/>
              </a:ext>
            </a:extLst>
          </p:cNvPr>
          <p:cNvSpPr txBox="1"/>
          <p:nvPr/>
        </p:nvSpPr>
        <p:spPr>
          <a:xfrm>
            <a:off x="1410864" y="3361067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127;p2">
            <a:hlinkClick r:id="" action="ppaction://noaction">
              <a:snd r:embed="rId10" name="gomme.wav"/>
            </a:hlinkClick>
            <a:extLst>
              <a:ext uri="{FF2B5EF4-FFF2-40B4-BE49-F238E27FC236}">
                <a16:creationId xmlns:a16="http://schemas.microsoft.com/office/drawing/2014/main" id="{5310AF9B-B323-47B3-ACE0-3E13C5C1D1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2942" y="4098678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Google Shape;129;p2">
            <a:extLst>
              <a:ext uri="{FF2B5EF4-FFF2-40B4-BE49-F238E27FC236}">
                <a16:creationId xmlns:a16="http://schemas.microsoft.com/office/drawing/2014/main" id="{B59902E4-C460-4522-8D21-ABF95FE23E51}"/>
              </a:ext>
            </a:extLst>
          </p:cNvPr>
          <p:cNvSpPr txBox="1"/>
          <p:nvPr/>
        </p:nvSpPr>
        <p:spPr>
          <a:xfrm>
            <a:off x="1438446" y="3990958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127;p2">
            <a:hlinkClick r:id="" action="ppaction://noaction">
              <a:snd r:embed="rId11" name="chien.wav"/>
            </a:hlinkClick>
            <a:extLst>
              <a:ext uri="{FF2B5EF4-FFF2-40B4-BE49-F238E27FC236}">
                <a16:creationId xmlns:a16="http://schemas.microsoft.com/office/drawing/2014/main" id="{D320E253-4E4B-4A64-9E7C-86D602E4F7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4687658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Google Shape;129;p2">
            <a:extLst>
              <a:ext uri="{FF2B5EF4-FFF2-40B4-BE49-F238E27FC236}">
                <a16:creationId xmlns:a16="http://schemas.microsoft.com/office/drawing/2014/main" id="{DF5078EE-DDA5-4C41-9F67-BC9D22671049}"/>
              </a:ext>
            </a:extLst>
          </p:cNvPr>
          <p:cNvSpPr txBox="1"/>
          <p:nvPr/>
        </p:nvSpPr>
        <p:spPr>
          <a:xfrm>
            <a:off x="1410864" y="4579938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alibri"/>
                <a:cs typeface="Calibri"/>
                <a:sym typeface="Century Gothic"/>
              </a:rPr>
              <a:t>6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127;p2">
            <a:hlinkClick r:id="" action="ppaction://noaction">
              <a:snd r:embed="rId12" name="lundi.wav"/>
            </a:hlinkClick>
            <a:extLst>
              <a:ext uri="{FF2B5EF4-FFF2-40B4-BE49-F238E27FC236}">
                <a16:creationId xmlns:a16="http://schemas.microsoft.com/office/drawing/2014/main" id="{3FE196EF-E779-4A72-9F14-218A3B9F7A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5319314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0" name="Google Shape;129;p2">
            <a:extLst>
              <a:ext uri="{FF2B5EF4-FFF2-40B4-BE49-F238E27FC236}">
                <a16:creationId xmlns:a16="http://schemas.microsoft.com/office/drawing/2014/main" id="{E655A000-DA4F-4735-A3E7-2220EB4D0E13}"/>
              </a:ext>
            </a:extLst>
          </p:cNvPr>
          <p:cNvSpPr txBox="1"/>
          <p:nvPr/>
        </p:nvSpPr>
        <p:spPr>
          <a:xfrm>
            <a:off x="1410864" y="5211594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127;p2">
            <a:hlinkClick r:id="" action="ppaction://noaction">
              <a:snd r:embed="rId13" name="ennuyeux.wav"/>
            </a:hlinkClick>
            <a:extLst>
              <a:ext uri="{FF2B5EF4-FFF2-40B4-BE49-F238E27FC236}">
                <a16:creationId xmlns:a16="http://schemas.microsoft.com/office/drawing/2014/main" id="{2EFEBA71-B9A8-477A-BD8E-BE5E2F8DD2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5902324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Google Shape;129;p2">
            <a:extLst>
              <a:ext uri="{FF2B5EF4-FFF2-40B4-BE49-F238E27FC236}">
                <a16:creationId xmlns:a16="http://schemas.microsoft.com/office/drawing/2014/main" id="{16B286BD-3C27-447C-B2ED-3D4B8CF11FC8}"/>
              </a:ext>
            </a:extLst>
          </p:cNvPr>
          <p:cNvSpPr txBox="1"/>
          <p:nvPr/>
        </p:nvSpPr>
        <p:spPr>
          <a:xfrm>
            <a:off x="1410864" y="5794604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Picture 74" descr="green checkmark">
            <a:extLst>
              <a:ext uri="{FF2B5EF4-FFF2-40B4-BE49-F238E27FC236}">
                <a16:creationId xmlns:a16="http://schemas.microsoft.com/office/drawing/2014/main" id="{9BD91991-D8BE-4D3E-AA39-F65725429B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22" y="1246199"/>
            <a:ext cx="341263" cy="355483"/>
          </a:xfrm>
          <a:prstGeom prst="rect">
            <a:avLst/>
          </a:prstGeom>
        </p:spPr>
      </p:pic>
      <p:pic>
        <p:nvPicPr>
          <p:cNvPr id="76" name="Picture 75" descr="red cross">
            <a:extLst>
              <a:ext uri="{FF2B5EF4-FFF2-40B4-BE49-F238E27FC236}">
                <a16:creationId xmlns:a16="http://schemas.microsoft.com/office/drawing/2014/main" id="{82487EFC-30AF-4E39-8B09-65412B2D943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75" y="1238368"/>
            <a:ext cx="311704" cy="355483"/>
          </a:xfrm>
          <a:prstGeom prst="rect">
            <a:avLst/>
          </a:prstGeom>
        </p:spPr>
      </p:pic>
      <p:pic>
        <p:nvPicPr>
          <p:cNvPr id="77" name="Picture 76" descr="green checkmark">
            <a:extLst>
              <a:ext uri="{FF2B5EF4-FFF2-40B4-BE49-F238E27FC236}">
                <a16:creationId xmlns:a16="http://schemas.microsoft.com/office/drawing/2014/main" id="{16D21BF4-082D-4EFF-8943-7937597DEE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87" y="1772139"/>
            <a:ext cx="341263" cy="355483"/>
          </a:xfrm>
          <a:prstGeom prst="rect">
            <a:avLst/>
          </a:prstGeom>
        </p:spPr>
      </p:pic>
      <p:pic>
        <p:nvPicPr>
          <p:cNvPr id="78" name="Picture 77" descr="green checkmark">
            <a:extLst>
              <a:ext uri="{FF2B5EF4-FFF2-40B4-BE49-F238E27FC236}">
                <a16:creationId xmlns:a16="http://schemas.microsoft.com/office/drawing/2014/main" id="{92431C44-9CA1-4330-B76C-41E62946A0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86" y="2356175"/>
            <a:ext cx="341263" cy="355483"/>
          </a:xfrm>
          <a:prstGeom prst="rect">
            <a:avLst/>
          </a:prstGeom>
        </p:spPr>
      </p:pic>
      <p:pic>
        <p:nvPicPr>
          <p:cNvPr id="79" name="Picture 78" descr="green checkmark">
            <a:extLst>
              <a:ext uri="{FF2B5EF4-FFF2-40B4-BE49-F238E27FC236}">
                <a16:creationId xmlns:a16="http://schemas.microsoft.com/office/drawing/2014/main" id="{7150FD20-76B1-40F5-8B3C-C164485751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22" y="3547731"/>
            <a:ext cx="341263" cy="355483"/>
          </a:xfrm>
          <a:prstGeom prst="rect">
            <a:avLst/>
          </a:prstGeom>
        </p:spPr>
      </p:pic>
      <p:pic>
        <p:nvPicPr>
          <p:cNvPr id="80" name="Picture 79" descr="green checkmark">
            <a:extLst>
              <a:ext uri="{FF2B5EF4-FFF2-40B4-BE49-F238E27FC236}">
                <a16:creationId xmlns:a16="http://schemas.microsoft.com/office/drawing/2014/main" id="{29B2E6C1-33A4-4B48-8F57-1B952CEF5B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85" y="5928889"/>
            <a:ext cx="341263" cy="355483"/>
          </a:xfrm>
          <a:prstGeom prst="rect">
            <a:avLst/>
          </a:prstGeom>
        </p:spPr>
      </p:pic>
      <p:pic>
        <p:nvPicPr>
          <p:cNvPr id="81" name="Picture 80" descr="red cross">
            <a:extLst>
              <a:ext uri="{FF2B5EF4-FFF2-40B4-BE49-F238E27FC236}">
                <a16:creationId xmlns:a16="http://schemas.microsoft.com/office/drawing/2014/main" id="{526BA3E0-830D-4EA0-BF11-2B32CA516FC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37" y="2976428"/>
            <a:ext cx="311704" cy="355483"/>
          </a:xfrm>
          <a:prstGeom prst="rect">
            <a:avLst/>
          </a:prstGeom>
        </p:spPr>
      </p:pic>
      <p:pic>
        <p:nvPicPr>
          <p:cNvPr id="83" name="Picture 82" descr="red cross">
            <a:extLst>
              <a:ext uri="{FF2B5EF4-FFF2-40B4-BE49-F238E27FC236}">
                <a16:creationId xmlns:a16="http://schemas.microsoft.com/office/drawing/2014/main" id="{67876031-2545-4C60-A1C5-8EA25810DA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75" y="4174543"/>
            <a:ext cx="311704" cy="355483"/>
          </a:xfrm>
          <a:prstGeom prst="rect">
            <a:avLst/>
          </a:prstGeom>
        </p:spPr>
      </p:pic>
      <p:pic>
        <p:nvPicPr>
          <p:cNvPr id="84" name="Picture 83" descr="red cross">
            <a:extLst>
              <a:ext uri="{FF2B5EF4-FFF2-40B4-BE49-F238E27FC236}">
                <a16:creationId xmlns:a16="http://schemas.microsoft.com/office/drawing/2014/main" id="{40FEB824-8BEB-4DBF-BFFD-2B737275E5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37" y="4733889"/>
            <a:ext cx="311704" cy="355483"/>
          </a:xfrm>
          <a:prstGeom prst="rect">
            <a:avLst/>
          </a:prstGeom>
        </p:spPr>
      </p:pic>
      <p:pic>
        <p:nvPicPr>
          <p:cNvPr id="85" name="Picture 84" descr="red cross">
            <a:extLst>
              <a:ext uri="{FF2B5EF4-FFF2-40B4-BE49-F238E27FC236}">
                <a16:creationId xmlns:a16="http://schemas.microsoft.com/office/drawing/2014/main" id="{9D433D3F-E1E1-4B4A-8C2B-98034388D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15" y="5409770"/>
            <a:ext cx="311704" cy="355483"/>
          </a:xfrm>
          <a:prstGeom prst="rect">
            <a:avLst/>
          </a:prstGeom>
        </p:spPr>
      </p:pic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6A5E385-10C4-42F7-B308-3BA93F37479C}"/>
              </a:ext>
            </a:extLst>
          </p:cNvPr>
          <p:cNvSpPr/>
          <p:nvPr/>
        </p:nvSpPr>
        <p:spPr>
          <a:xfrm>
            <a:off x="2640074" y="1769769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982BE488-61C1-45F6-97F1-783652E2AE7B}"/>
              </a:ext>
            </a:extLst>
          </p:cNvPr>
          <p:cNvSpPr/>
          <p:nvPr/>
        </p:nvSpPr>
        <p:spPr>
          <a:xfrm>
            <a:off x="7956620" y="1809250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92BCAE7-6284-40CD-BC05-535261AA7A55}"/>
              </a:ext>
            </a:extLst>
          </p:cNvPr>
          <p:cNvSpPr/>
          <p:nvPr/>
        </p:nvSpPr>
        <p:spPr>
          <a:xfrm>
            <a:off x="2403863" y="2350260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17C4A362-BF1F-4116-B5F4-56727E188770}"/>
              </a:ext>
            </a:extLst>
          </p:cNvPr>
          <p:cNvSpPr/>
          <p:nvPr/>
        </p:nvSpPr>
        <p:spPr>
          <a:xfrm>
            <a:off x="7982650" y="2350261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A6B0C08F-A768-4B3E-8825-E8CB36F3421C}"/>
              </a:ext>
            </a:extLst>
          </p:cNvPr>
          <p:cNvSpPr/>
          <p:nvPr/>
        </p:nvSpPr>
        <p:spPr>
          <a:xfrm>
            <a:off x="2471695" y="2946582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0997BB30-659E-4D25-9E8F-AE997D349FD3}"/>
              </a:ext>
            </a:extLst>
          </p:cNvPr>
          <p:cNvSpPr/>
          <p:nvPr/>
        </p:nvSpPr>
        <p:spPr>
          <a:xfrm>
            <a:off x="7956620" y="2989673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A48AD041-D4CC-4744-9E24-BA85A3653127}"/>
              </a:ext>
            </a:extLst>
          </p:cNvPr>
          <p:cNvSpPr/>
          <p:nvPr/>
        </p:nvSpPr>
        <p:spPr>
          <a:xfrm>
            <a:off x="2530945" y="3503373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03637ED0-FF60-4E06-9C87-E5AC0D90BBBA}"/>
              </a:ext>
            </a:extLst>
          </p:cNvPr>
          <p:cNvSpPr/>
          <p:nvPr/>
        </p:nvSpPr>
        <p:spPr>
          <a:xfrm>
            <a:off x="7546151" y="3540253"/>
            <a:ext cx="2662855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F4034947-9EBA-471F-8F2E-9CEAD63D0D71}"/>
              </a:ext>
            </a:extLst>
          </p:cNvPr>
          <p:cNvSpPr/>
          <p:nvPr/>
        </p:nvSpPr>
        <p:spPr>
          <a:xfrm>
            <a:off x="2581284" y="4149188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FDE7BC83-5BE4-4E6A-B24F-697887641E7E}"/>
              </a:ext>
            </a:extLst>
          </p:cNvPr>
          <p:cNvSpPr/>
          <p:nvPr/>
        </p:nvSpPr>
        <p:spPr>
          <a:xfrm>
            <a:off x="8050726" y="4066423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2567CFEF-A368-412F-A3D5-3455F1D16066}"/>
              </a:ext>
            </a:extLst>
          </p:cNvPr>
          <p:cNvSpPr/>
          <p:nvPr/>
        </p:nvSpPr>
        <p:spPr>
          <a:xfrm>
            <a:off x="2484707" y="4667075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1C4F5423-57DD-4F95-BD7D-CCD15AF94755}"/>
              </a:ext>
            </a:extLst>
          </p:cNvPr>
          <p:cNvSpPr/>
          <p:nvPr/>
        </p:nvSpPr>
        <p:spPr>
          <a:xfrm>
            <a:off x="7691384" y="4733271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0E7CF25-D9E4-444E-84BD-0BE8FFF3B8C7}"/>
              </a:ext>
            </a:extLst>
          </p:cNvPr>
          <p:cNvSpPr/>
          <p:nvPr/>
        </p:nvSpPr>
        <p:spPr>
          <a:xfrm>
            <a:off x="2558108" y="5273474"/>
            <a:ext cx="1456981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9FD73CDC-4B18-4713-9087-EAA3862CD2A5}"/>
              </a:ext>
            </a:extLst>
          </p:cNvPr>
          <p:cNvSpPr/>
          <p:nvPr/>
        </p:nvSpPr>
        <p:spPr>
          <a:xfrm>
            <a:off x="7692760" y="5302629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9BDDE81F-459E-4FB8-A70D-A6C7FBA4508C}"/>
              </a:ext>
            </a:extLst>
          </p:cNvPr>
          <p:cNvSpPr/>
          <p:nvPr/>
        </p:nvSpPr>
        <p:spPr>
          <a:xfrm>
            <a:off x="2581284" y="5899043"/>
            <a:ext cx="2220346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8BEA7339-1C18-4CDB-8081-52480104C08C}"/>
              </a:ext>
            </a:extLst>
          </p:cNvPr>
          <p:cNvSpPr/>
          <p:nvPr/>
        </p:nvSpPr>
        <p:spPr>
          <a:xfrm>
            <a:off x="7782254" y="5902324"/>
            <a:ext cx="2252423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86E0BD6-0D29-4BB9-89F0-EECF4672FB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07" y="1710569"/>
            <a:ext cx="689904" cy="478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04966-D9B5-4FE6-8AFE-0F55980512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60" y="2282300"/>
            <a:ext cx="1156448" cy="56156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053959-5640-4CA1-AD03-01166B196A17}"/>
              </a:ext>
            </a:extLst>
          </p:cNvPr>
          <p:cNvSpPr/>
          <p:nvPr/>
        </p:nvSpPr>
        <p:spPr>
          <a:xfrm>
            <a:off x="4608199" y="2929913"/>
            <a:ext cx="694481" cy="40839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AA6DF3B3-67BA-4337-AD43-90AFDD4AFA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6" y="3447072"/>
            <a:ext cx="547022" cy="60153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06BA504-75F7-4552-93B9-8768B0F5DC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74" y="4081799"/>
            <a:ext cx="566206" cy="478621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60C526D-4207-48BE-B712-97F6FEB90E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01" y="4560420"/>
            <a:ext cx="435675" cy="7002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BCF907-84D5-405D-8357-145CBE401E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89" y="5345074"/>
            <a:ext cx="1442770" cy="4374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07DC77-F3BA-4DDB-AC58-DA44EA2EC67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78" y="5847679"/>
            <a:ext cx="417298" cy="478621"/>
          </a:xfrm>
          <a:prstGeom prst="rect">
            <a:avLst/>
          </a:prstGeom>
        </p:spPr>
      </p:pic>
      <p:sp>
        <p:nvSpPr>
          <p:cNvPr id="82" name="Google Shape;167;p2">
            <a:extLst>
              <a:ext uri="{FF2B5EF4-FFF2-40B4-BE49-F238E27FC236}">
                <a16:creationId xmlns:a16="http://schemas.microsoft.com/office/drawing/2014/main" id="{B01F7523-9FD1-4B51-98D0-D0229571D481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158;p2">
            <a:extLst>
              <a:ext uri="{FF2B5EF4-FFF2-40B4-BE49-F238E27FC236}">
                <a16:creationId xmlns:a16="http://schemas.microsoft.com/office/drawing/2014/main" id="{A4FAD07E-2517-412C-A930-69230E710EB8}"/>
              </a:ext>
            </a:extLst>
          </p:cNvPr>
          <p:cNvSpPr txBox="1"/>
          <p:nvPr/>
        </p:nvSpPr>
        <p:spPr>
          <a:xfrm>
            <a:off x="116230" y="1276698"/>
            <a:ext cx="46467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Does the word have [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an/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]?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AD632A0D-31B7-4FEF-ACF0-325A03F96B7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3352" y="532916"/>
            <a:ext cx="914400" cy="914400"/>
          </a:xfrm>
          <a:prstGeom prst="rect">
            <a:avLst/>
          </a:prstGeom>
        </p:spPr>
      </p:pic>
      <p:sp>
        <p:nvSpPr>
          <p:cNvPr id="63" name="Speech Bubble: Rectangle with Corners Rounded 62">
            <a:hlinkClick r:id="" action="ppaction://noaction">
              <a:snd r:embed="rId25" name="Écoute.wav"/>
            </a:hlinkClick>
            <a:extLst>
              <a:ext uri="{FF2B5EF4-FFF2-40B4-BE49-F238E27FC236}">
                <a16:creationId xmlns:a16="http://schemas.microsoft.com/office/drawing/2014/main" id="{6342A1ED-9DE8-486D-8799-2BC1C0A2FC85}"/>
              </a:ext>
            </a:extLst>
          </p:cNvPr>
          <p:cNvSpPr/>
          <p:nvPr/>
        </p:nvSpPr>
        <p:spPr>
          <a:xfrm>
            <a:off x="967753" y="647882"/>
            <a:ext cx="1654506" cy="547644"/>
          </a:xfrm>
          <a:prstGeom prst="wedgeRoundRectCallout">
            <a:avLst>
              <a:gd name="adj1" fmla="val -62879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>
            <a:hlinkClick r:id="" action="ppaction://noaction">
              <a:snd r:embed="rId25" name="Écoute.wav"/>
            </a:hlinkClick>
            <a:extLst>
              <a:ext uri="{FF2B5EF4-FFF2-40B4-BE49-F238E27FC236}">
                <a16:creationId xmlns:a16="http://schemas.microsoft.com/office/drawing/2014/main" id="{E6A01865-6F79-450F-9801-040656621E6F}"/>
              </a:ext>
            </a:extLst>
          </p:cNvPr>
          <p:cNvSpPr txBox="1"/>
          <p:nvPr/>
        </p:nvSpPr>
        <p:spPr>
          <a:xfrm>
            <a:off x="967752" y="647882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D3AFF890-30C1-49AC-812A-6DE54C4BB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64283" y="145306"/>
            <a:ext cx="777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each word in French when you see the English.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454A45-3AA9-4894-969A-6E008B257CF9}"/>
              </a:ext>
            </a:extLst>
          </p:cNvPr>
          <p:cNvGrpSpPr/>
          <p:nvPr/>
        </p:nvGrpSpPr>
        <p:grpSpPr>
          <a:xfrm>
            <a:off x="4100051" y="2069239"/>
            <a:ext cx="4203291" cy="2713703"/>
            <a:chOff x="3672348" y="2964426"/>
            <a:chExt cx="4203291" cy="2713703"/>
          </a:xfrm>
        </p:grpSpPr>
        <p:sp>
          <p:nvSpPr>
            <p:cNvPr id="35" name="Explosion: 8 Points 34">
              <a:extLst>
                <a:ext uri="{FF2B5EF4-FFF2-40B4-BE49-F238E27FC236}">
                  <a16:creationId xmlns:a16="http://schemas.microsoft.com/office/drawing/2014/main" id="{0AA98E17-3202-46DE-B03F-568152C8EA0D}"/>
                </a:ext>
              </a:extLst>
            </p:cNvPr>
            <p:cNvSpPr/>
            <p:nvPr/>
          </p:nvSpPr>
          <p:spPr>
            <a:xfrm>
              <a:off x="3672348" y="2964426"/>
              <a:ext cx="4203291" cy="2713703"/>
            </a:xfrm>
            <a:prstGeom prst="irregularSeal1">
              <a:avLst/>
            </a:prstGeom>
            <a:solidFill>
              <a:srgbClr val="FFFF0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Explosion: 8 Points 3">
              <a:extLst>
                <a:ext uri="{FF2B5EF4-FFF2-40B4-BE49-F238E27FC236}">
                  <a16:creationId xmlns:a16="http://schemas.microsoft.com/office/drawing/2014/main" id="{94C0572D-F535-456C-9B76-2C3B74F5271B}"/>
                </a:ext>
              </a:extLst>
            </p:cNvPr>
            <p:cNvSpPr/>
            <p:nvPr/>
          </p:nvSpPr>
          <p:spPr>
            <a:xfrm>
              <a:off x="3763723" y="3023419"/>
              <a:ext cx="4020539" cy="2595716"/>
            </a:xfrm>
            <a:prstGeom prst="irregularSeal1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BC0400-3FB3-4457-8E16-D228136C5E30}"/>
              </a:ext>
            </a:extLst>
          </p:cNvPr>
          <p:cNvSpPr txBox="1"/>
          <p:nvPr/>
        </p:nvSpPr>
        <p:spPr>
          <a:xfrm>
            <a:off x="4876403" y="2768287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Hello! (m.)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D5D62F-FF1E-43C2-BACB-6B04077B5820}"/>
              </a:ext>
            </a:extLst>
          </p:cNvPr>
          <p:cNvSpPr/>
          <p:nvPr/>
        </p:nvSpPr>
        <p:spPr>
          <a:xfrm>
            <a:off x="644541" y="958645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ôle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3B55C5F-4FD3-4E35-AFA3-50649D147AE6}"/>
              </a:ext>
            </a:extLst>
          </p:cNvPr>
          <p:cNvSpPr/>
          <p:nvPr/>
        </p:nvSpPr>
        <p:spPr>
          <a:xfrm>
            <a:off x="3423118" y="931154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jeune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91023B8-741C-4DC5-9C24-8A9DD492D0F8}"/>
              </a:ext>
            </a:extLst>
          </p:cNvPr>
          <p:cNvSpPr/>
          <p:nvPr/>
        </p:nvSpPr>
        <p:spPr>
          <a:xfrm>
            <a:off x="6201695" y="931154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28504F2-AD52-4852-B77E-3709199F7585}"/>
              </a:ext>
            </a:extLst>
          </p:cNvPr>
          <p:cNvSpPr/>
          <p:nvPr/>
        </p:nvSpPr>
        <p:spPr>
          <a:xfrm>
            <a:off x="8980272" y="895976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696C9B5-580F-4023-A7AC-198642B7BABA}"/>
              </a:ext>
            </a:extLst>
          </p:cNvPr>
          <p:cNvSpPr/>
          <p:nvPr/>
        </p:nvSpPr>
        <p:spPr>
          <a:xfrm>
            <a:off x="689484" y="5786284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joli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5FE898F-E7DE-45BC-B4E6-75D76BD678FB}"/>
              </a:ext>
            </a:extLst>
          </p:cNvPr>
          <p:cNvSpPr/>
          <p:nvPr/>
        </p:nvSpPr>
        <p:spPr>
          <a:xfrm>
            <a:off x="3468061" y="5758793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A5A4D10-CFC9-4E92-B872-1B667096F47E}"/>
              </a:ext>
            </a:extLst>
          </p:cNvPr>
          <p:cNvSpPr/>
          <p:nvPr/>
        </p:nvSpPr>
        <p:spPr>
          <a:xfrm>
            <a:off x="6246638" y="5758793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3124622-FC39-47AD-9605-0C8DA00C904E}"/>
              </a:ext>
            </a:extLst>
          </p:cNvPr>
          <p:cNvSpPr/>
          <p:nvPr/>
        </p:nvSpPr>
        <p:spPr>
          <a:xfrm>
            <a:off x="9025215" y="5723615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difficile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D614D8B-24D7-4EAC-94E6-81F29F08C3D8}"/>
              </a:ext>
            </a:extLst>
          </p:cNvPr>
          <p:cNvSpPr/>
          <p:nvPr/>
        </p:nvSpPr>
        <p:spPr>
          <a:xfrm>
            <a:off x="644541" y="2526027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jolie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80922DA-3035-4BA0-B7A2-709353A2B4DE}"/>
              </a:ext>
            </a:extLst>
          </p:cNvPr>
          <p:cNvSpPr/>
          <p:nvPr/>
        </p:nvSpPr>
        <p:spPr>
          <a:xfrm>
            <a:off x="689484" y="4093409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Bonjour !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4B38712-8E73-49E7-8E03-72488D1E1C1F}"/>
              </a:ext>
            </a:extLst>
          </p:cNvPr>
          <p:cNvSpPr/>
          <p:nvPr/>
        </p:nvSpPr>
        <p:spPr>
          <a:xfrm>
            <a:off x="8980271" y="4093408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Salut !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47DA21B-1354-4AE8-BE32-C75C1A6B30FC}"/>
              </a:ext>
            </a:extLst>
          </p:cNvPr>
          <p:cNvSpPr/>
          <p:nvPr/>
        </p:nvSpPr>
        <p:spPr>
          <a:xfrm>
            <a:off x="9025214" y="2509949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B70CFA-B704-498C-8C24-310B4A9F9591}"/>
              </a:ext>
            </a:extLst>
          </p:cNvPr>
          <p:cNvSpPr txBox="1"/>
          <p:nvPr/>
        </p:nvSpPr>
        <p:spPr>
          <a:xfrm>
            <a:off x="4946987" y="2764370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funny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(m/f)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63FA885-5372-4489-85DF-C4ED99904212}"/>
              </a:ext>
            </a:extLst>
          </p:cNvPr>
          <p:cNvSpPr txBox="1"/>
          <p:nvPr/>
        </p:nvSpPr>
        <p:spPr>
          <a:xfrm>
            <a:off x="4855610" y="2705376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be, being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7481E2-2525-4103-90F3-C5D8598F535E}"/>
              </a:ext>
            </a:extLst>
          </p:cNvPr>
          <p:cNvSpPr txBox="1"/>
          <p:nvPr/>
        </p:nvSpPr>
        <p:spPr>
          <a:xfrm>
            <a:off x="4946985" y="3072146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A20DD5-30BA-42E3-AFA3-8AA1C9B6F78D}"/>
              </a:ext>
            </a:extLst>
          </p:cNvPr>
          <p:cNvSpPr txBox="1"/>
          <p:nvPr/>
        </p:nvSpPr>
        <p:spPr>
          <a:xfrm>
            <a:off x="4920779" y="3152738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B86CDE-3FE9-411E-90C4-10E852C09854}"/>
              </a:ext>
            </a:extLst>
          </p:cNvPr>
          <p:cNvSpPr txBox="1"/>
          <p:nvPr/>
        </p:nvSpPr>
        <p:spPr>
          <a:xfrm>
            <a:off x="4446602" y="2596955"/>
            <a:ext cx="360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pretty, attractive (f.)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D21770-00DD-4D44-8A70-729DD570AC75}"/>
              </a:ext>
            </a:extLst>
          </p:cNvPr>
          <p:cNvSpPr txBox="1"/>
          <p:nvPr/>
        </p:nvSpPr>
        <p:spPr>
          <a:xfrm>
            <a:off x="5012154" y="2760453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difficult (m/f)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30E06E-500E-4E2E-963F-DCB5304AA053}"/>
              </a:ext>
            </a:extLst>
          </p:cNvPr>
          <p:cNvSpPr txBox="1"/>
          <p:nvPr/>
        </p:nvSpPr>
        <p:spPr>
          <a:xfrm>
            <a:off x="4973191" y="2748097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young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(m/f)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AC58D1-450F-4AD2-AA16-7EF240A00A42}"/>
              </a:ext>
            </a:extLst>
          </p:cNvPr>
          <p:cNvSpPr txBox="1"/>
          <p:nvPr/>
        </p:nvSpPr>
        <p:spPr>
          <a:xfrm>
            <a:off x="4901299" y="2941826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Hi!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B1E9F2-0CEC-42EB-B63F-2C8E2DAFF7B4}"/>
              </a:ext>
            </a:extLst>
          </p:cNvPr>
          <p:cNvSpPr txBox="1"/>
          <p:nvPr/>
        </p:nvSpPr>
        <p:spPr>
          <a:xfrm>
            <a:off x="4998087" y="3040983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35E193-3E31-41CD-A148-1273B1B12CB6}"/>
              </a:ext>
            </a:extLst>
          </p:cNvPr>
          <p:cNvSpPr txBox="1"/>
          <p:nvPr/>
        </p:nvSpPr>
        <p:spPr>
          <a:xfrm>
            <a:off x="4255155" y="2688670"/>
            <a:ext cx="3965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pretty, 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attractive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(m.)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332894B-F369-4663-9FF9-FCF714EC954B}"/>
              </a:ext>
            </a:extLst>
          </p:cNvPr>
          <p:cNvSpPr txBox="1"/>
          <p:nvPr/>
        </p:nvSpPr>
        <p:spPr>
          <a:xfrm>
            <a:off x="4946985" y="2975906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86EC1-4035-44B5-84D5-C638193054FC}"/>
              </a:ext>
            </a:extLst>
          </p:cNvPr>
          <p:cNvSpPr txBox="1"/>
          <p:nvPr/>
        </p:nvSpPr>
        <p:spPr>
          <a:xfrm rot="20595611">
            <a:off x="4107939" y="3006684"/>
            <a:ext cx="402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Super !</a:t>
            </a:r>
          </a:p>
        </p:txBody>
      </p:sp>
      <p:sp>
        <p:nvSpPr>
          <p:cNvPr id="34" name="Google Shape;167;p2">
            <a:extLst>
              <a:ext uri="{FF2B5EF4-FFF2-40B4-BE49-F238E27FC236}">
                <a16:creationId xmlns:a16="http://schemas.microsoft.com/office/drawing/2014/main" id="{E092A8D7-1E1F-493B-BFD6-2DE154F15AA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2AAC2EB0-B672-4E76-88A1-E34E484AC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BF4A77F1-1299-44B3-AB31-10B778D1CB9C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2A82FEE7-166E-4569-8B8A-B827815A852F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C78D9-8A18-4BAF-822A-61CBE25C00DE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</p:spTree>
    <p:extLst>
      <p:ext uri="{BB962C8B-B14F-4D97-AF65-F5344CB8AC3E}">
        <p14:creationId xmlns:p14="http://schemas.microsoft.com/office/powerpoint/2010/main" val="27882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324328-DBE4-4774-9253-DAEAD0B305B8}"/>
              </a:ext>
            </a:extLst>
          </p:cNvPr>
          <p:cNvSpPr txBox="1"/>
          <p:nvPr/>
        </p:nvSpPr>
        <p:spPr>
          <a:xfrm>
            <a:off x="5638921" y="1822676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suis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ici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4A8DCB-FE32-4FE4-9E64-2078C83B121B}"/>
              </a:ext>
            </a:extLst>
          </p:cNvPr>
          <p:cNvSpPr txBox="1"/>
          <p:nvPr/>
        </p:nvSpPr>
        <p:spPr>
          <a:xfrm>
            <a:off x="5666647" y="2275540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Am I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here?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AE9FD1-3A18-4DD6-ABCE-11B014E90D0F}"/>
              </a:ext>
            </a:extLst>
          </p:cNvPr>
          <p:cNvSpPr txBox="1"/>
          <p:nvPr/>
        </p:nvSpPr>
        <p:spPr>
          <a:xfrm>
            <a:off x="285629" y="617095"/>
            <a:ext cx="10395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turn a statement into a question, just raise your voice at the end.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2B58C9-E5B2-4FD2-8552-3EBF8007AE23}"/>
              </a:ext>
            </a:extLst>
          </p:cNvPr>
          <p:cNvSpPr txBox="1"/>
          <p:nvPr/>
        </p:nvSpPr>
        <p:spPr>
          <a:xfrm>
            <a:off x="897016" y="1840937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suis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ici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3A54D7-C3AC-4CED-ACE8-CAFA26B9833B}"/>
              </a:ext>
            </a:extLst>
          </p:cNvPr>
          <p:cNvSpPr txBox="1"/>
          <p:nvPr/>
        </p:nvSpPr>
        <p:spPr>
          <a:xfrm>
            <a:off x="904603" y="2350428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 am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here. 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91135B95-F978-4023-A732-34F31AF9DC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039" y="2251198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83;p8">
            <a:extLst>
              <a:ext uri="{FF2B5EF4-FFF2-40B4-BE49-F238E27FC236}">
                <a16:creationId xmlns:a16="http://schemas.microsoft.com/office/drawing/2014/main" id="{12D8A26E-04B6-4ACD-9CB0-BFE470E77D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4657" y="1932746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D9DE69-CFCB-49E8-A504-3D7EE9C5B258}"/>
              </a:ext>
            </a:extLst>
          </p:cNvPr>
          <p:cNvSpPr txBox="1"/>
          <p:nvPr/>
        </p:nvSpPr>
        <p:spPr>
          <a:xfrm>
            <a:off x="1002701" y="3502933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Il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B576C3-10D2-4790-8393-19A6471DF19F}"/>
              </a:ext>
            </a:extLst>
          </p:cNvPr>
          <p:cNvSpPr txBox="1"/>
          <p:nvPr/>
        </p:nvSpPr>
        <p:spPr>
          <a:xfrm>
            <a:off x="5641271" y="3502933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Il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34A30D-4F34-4A72-9EBA-9D813CFE9543}"/>
              </a:ext>
            </a:extLst>
          </p:cNvPr>
          <p:cNvSpPr txBox="1"/>
          <p:nvPr/>
        </p:nvSpPr>
        <p:spPr>
          <a:xfrm>
            <a:off x="5641271" y="3955797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he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DEAC5-7E4D-41EF-AED4-7C2F55525134}"/>
              </a:ext>
            </a:extLst>
          </p:cNvPr>
          <p:cNvSpPr txBox="1"/>
          <p:nvPr/>
        </p:nvSpPr>
        <p:spPr>
          <a:xfrm>
            <a:off x="1003224" y="3971710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 is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there. </a:t>
            </a:r>
          </a:p>
        </p:txBody>
      </p:sp>
      <p:pic>
        <p:nvPicPr>
          <p:cNvPr id="21" name="Google Shape;183;p8">
            <a:extLst>
              <a:ext uri="{FF2B5EF4-FFF2-40B4-BE49-F238E27FC236}">
                <a16:creationId xmlns:a16="http://schemas.microsoft.com/office/drawing/2014/main" id="{E19EBBE5-21E0-41AF-8240-E3B11212C7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119" y="3909535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83;p8">
            <a:extLst>
              <a:ext uri="{FF2B5EF4-FFF2-40B4-BE49-F238E27FC236}">
                <a16:creationId xmlns:a16="http://schemas.microsoft.com/office/drawing/2014/main" id="{F473D9C0-51C5-4048-9365-621860ECCA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698" y="379910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8280870-BB54-4FC0-9F8D-2FE2D6B5E3F4}"/>
              </a:ext>
            </a:extLst>
          </p:cNvPr>
          <p:cNvSpPr txBox="1"/>
          <p:nvPr/>
        </p:nvSpPr>
        <p:spPr>
          <a:xfrm>
            <a:off x="1043398" y="5474012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Elle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4B427D-0CD2-4916-A92E-3AB083B28FFB}"/>
              </a:ext>
            </a:extLst>
          </p:cNvPr>
          <p:cNvSpPr txBox="1"/>
          <p:nvPr/>
        </p:nvSpPr>
        <p:spPr>
          <a:xfrm>
            <a:off x="987384" y="5972435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She is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there. </a:t>
            </a:r>
          </a:p>
        </p:txBody>
      </p:sp>
      <p:pic>
        <p:nvPicPr>
          <p:cNvPr id="30" name="Google Shape;183;p8">
            <a:extLst>
              <a:ext uri="{FF2B5EF4-FFF2-40B4-BE49-F238E27FC236}">
                <a16:creationId xmlns:a16="http://schemas.microsoft.com/office/drawing/2014/main" id="{94AB08A6-72E7-4274-BA53-C3643DDE9D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584" y="582400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CFE2BE0-40AA-4C9F-9860-1BCC4883AC22}"/>
              </a:ext>
            </a:extLst>
          </p:cNvPr>
          <p:cNvSpPr txBox="1"/>
          <p:nvPr/>
        </p:nvSpPr>
        <p:spPr>
          <a:xfrm>
            <a:off x="5611230" y="5533274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Elle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33E5C7-D167-47D7-B6F0-FB75947737B5}"/>
              </a:ext>
            </a:extLst>
          </p:cNvPr>
          <p:cNvSpPr txBox="1"/>
          <p:nvPr/>
        </p:nvSpPr>
        <p:spPr>
          <a:xfrm>
            <a:off x="5611230" y="5986138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she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there?</a:t>
            </a:r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E2DC3705-60C2-48A1-851B-960BBA731D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4657" y="582944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B7F87-A709-4771-AA40-E3AEA780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11" y="51080"/>
            <a:ext cx="4127695" cy="75623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questions</a:t>
            </a:r>
            <a:endParaRPr lang="en-GB" sz="3600" dirty="0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B1ABC46E-DAC7-4574-B547-003D0BC89321}"/>
              </a:ext>
            </a:extLst>
          </p:cNvPr>
          <p:cNvSpPr/>
          <p:nvPr/>
        </p:nvSpPr>
        <p:spPr>
          <a:xfrm>
            <a:off x="8150694" y="4010925"/>
            <a:ext cx="3992880" cy="1575285"/>
          </a:xfrm>
          <a:prstGeom prst="wedgeRoundRectCallout">
            <a:avLst>
              <a:gd name="adj1" fmla="val -62516"/>
              <a:gd name="adj2" fmla="val 5322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Notice that there is a space before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?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in French and also before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!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e.g.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Salut !</a:t>
            </a:r>
          </a:p>
        </p:txBody>
      </p:sp>
    </p:spTree>
    <p:extLst>
      <p:ext uri="{BB962C8B-B14F-4D97-AF65-F5344CB8AC3E}">
        <p14:creationId xmlns:p14="http://schemas.microsoft.com/office/powerpoint/2010/main" val="25388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5" grpId="0"/>
      <p:bldP spid="36" grpId="0"/>
      <p:bldP spid="37" grpId="0"/>
      <p:bldP spid="13" grpId="0"/>
      <p:bldP spid="14" grpId="0"/>
      <p:bldP spid="19" grpId="0"/>
      <p:bldP spid="20" grpId="0"/>
      <p:bldP spid="28" grpId="0"/>
      <p:bldP spid="29" grpId="0"/>
      <p:bldP spid="31" grpId="0"/>
      <p:bldP spid="32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FB9950E-25D0-4910-B142-EC7A4588EB49}"/>
              </a:ext>
            </a:extLst>
          </p:cNvPr>
          <p:cNvGraphicFramePr>
            <a:graphicFrameLocks noGrp="1"/>
          </p:cNvGraphicFramePr>
          <p:nvPr/>
        </p:nvGraphicFramePr>
        <p:xfrm>
          <a:off x="606996" y="924815"/>
          <a:ext cx="9857804" cy="520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8902">
                  <a:extLst>
                    <a:ext uri="{9D8B030D-6E8A-4147-A177-3AD203B41FA5}">
                      <a16:colId xmlns:a16="http://schemas.microsoft.com/office/drawing/2014/main" val="2638492904"/>
                    </a:ext>
                  </a:extLst>
                </a:gridCol>
                <a:gridCol w="4928902">
                  <a:extLst>
                    <a:ext uri="{9D8B030D-6E8A-4147-A177-3AD203B41FA5}">
                      <a16:colId xmlns:a16="http://schemas.microsoft.com/office/drawing/2014/main" val="277972431"/>
                    </a:ext>
                  </a:extLst>
                </a:gridCol>
              </a:tblGrid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066607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275461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476290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725685"/>
                  </a:ext>
                </a:extLst>
              </a:tr>
            </a:tbl>
          </a:graphicData>
        </a:graphic>
      </p:graphicFrame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356616" cy="508891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17" name="Google Shape;183;p8">
            <a:extLst>
              <a:ext uri="{FF2B5EF4-FFF2-40B4-BE49-F238E27FC236}">
                <a16:creationId xmlns:a16="http://schemas.microsoft.com/office/drawing/2014/main" id="{424BD394-71E3-4BD3-9E4A-01CCDE1DB3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9473" y="1209968"/>
            <a:ext cx="827028" cy="8258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4E81DF-AA4F-4BA8-A674-FF9AE56AB273}"/>
              </a:ext>
            </a:extLst>
          </p:cNvPr>
          <p:cNvSpPr/>
          <p:nvPr/>
        </p:nvSpPr>
        <p:spPr>
          <a:xfrm>
            <a:off x="339097" y="1374044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81217-2DEA-49A3-802F-19B9F36A7FDB}"/>
              </a:ext>
            </a:extLst>
          </p:cNvPr>
          <p:cNvSpPr txBox="1"/>
          <p:nvPr/>
        </p:nvSpPr>
        <p:spPr>
          <a:xfrm>
            <a:off x="1690832" y="1361288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difficile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021E24-C0AF-484A-9F0A-FEF00EBE99AE}"/>
              </a:ext>
            </a:extLst>
          </p:cNvPr>
          <p:cNvSpPr txBox="1"/>
          <p:nvPr/>
        </p:nvSpPr>
        <p:spPr>
          <a:xfrm>
            <a:off x="1690832" y="2605230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jeune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AB24B8-FF10-49AF-9E44-E043401CF725}"/>
              </a:ext>
            </a:extLst>
          </p:cNvPr>
          <p:cNvSpPr txBox="1"/>
          <p:nvPr/>
        </p:nvSpPr>
        <p:spPr>
          <a:xfrm>
            <a:off x="1690833" y="3944878"/>
            <a:ext cx="291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joli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876922-F2F6-48A5-BFDD-F49415BE518F}"/>
              </a:ext>
            </a:extLst>
          </p:cNvPr>
          <p:cNvSpPr txBox="1"/>
          <p:nvPr/>
        </p:nvSpPr>
        <p:spPr>
          <a:xfrm>
            <a:off x="1627360" y="5235102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drôle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AEB0E-28E1-4451-A3E6-D838A354C6B2}"/>
              </a:ext>
            </a:extLst>
          </p:cNvPr>
          <p:cNvSpPr txBox="1"/>
          <p:nvPr/>
        </p:nvSpPr>
        <p:spPr>
          <a:xfrm>
            <a:off x="6736872" y="1304179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jolie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2898B0-6EA1-47C6-9C75-6489F38A2074}"/>
              </a:ext>
            </a:extLst>
          </p:cNvPr>
          <p:cNvSpPr txBox="1"/>
          <p:nvPr/>
        </p:nvSpPr>
        <p:spPr>
          <a:xfrm>
            <a:off x="6795280" y="2513849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absent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268E0F-00D0-4D0A-AD24-36D1997511FF}"/>
              </a:ext>
            </a:extLst>
          </p:cNvPr>
          <p:cNvSpPr txBox="1"/>
          <p:nvPr/>
        </p:nvSpPr>
        <p:spPr>
          <a:xfrm>
            <a:off x="6799541" y="3959897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prudente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601F37-D67F-4654-A1E7-F7E34A7C851A}"/>
              </a:ext>
            </a:extLst>
          </p:cNvPr>
          <p:cNvSpPr txBox="1"/>
          <p:nvPr/>
        </p:nvSpPr>
        <p:spPr>
          <a:xfrm>
            <a:off x="6739611" y="5222294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jeune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243DF2-55C5-4E57-9DF4-16AD771248CF}"/>
              </a:ext>
            </a:extLst>
          </p:cNvPr>
          <p:cNvSpPr/>
          <p:nvPr/>
        </p:nvSpPr>
        <p:spPr>
          <a:xfrm>
            <a:off x="4550734" y="4244365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8" name="Google Shape;183;p8">
            <a:extLst>
              <a:ext uri="{FF2B5EF4-FFF2-40B4-BE49-F238E27FC236}">
                <a16:creationId xmlns:a16="http://schemas.microsoft.com/office/drawing/2014/main" id="{77EE1925-1C70-4908-823C-ACF47CCD4A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9110" y="2500192"/>
            <a:ext cx="827028" cy="82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83;p8">
            <a:extLst>
              <a:ext uri="{FF2B5EF4-FFF2-40B4-BE49-F238E27FC236}">
                <a16:creationId xmlns:a16="http://schemas.microsoft.com/office/drawing/2014/main" id="{E14CBCE3-1689-446D-BEAA-5865CDC93D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2914" y="5107325"/>
            <a:ext cx="827028" cy="8258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8C486818-71FD-4618-B2AB-8342C586A902}"/>
              </a:ext>
            </a:extLst>
          </p:cNvPr>
          <p:cNvSpPr/>
          <p:nvPr/>
        </p:nvSpPr>
        <p:spPr>
          <a:xfrm>
            <a:off x="9986428" y="1600038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9921B0-1B52-4F34-8E87-193E339A4C10}"/>
              </a:ext>
            </a:extLst>
          </p:cNvPr>
          <p:cNvSpPr/>
          <p:nvPr/>
        </p:nvSpPr>
        <p:spPr>
          <a:xfrm>
            <a:off x="9932239" y="2819717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0C3DDDE-39BB-42DC-8776-60E37846232A}"/>
              </a:ext>
            </a:extLst>
          </p:cNvPr>
          <p:cNvSpPr/>
          <p:nvPr/>
        </p:nvSpPr>
        <p:spPr>
          <a:xfrm>
            <a:off x="10010974" y="4244365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A02518AF-54AB-4973-981D-299D13DD65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8015" y="5107325"/>
            <a:ext cx="827028" cy="8258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D081E975-81FC-49B0-8508-FF90BACF178E}"/>
              </a:ext>
            </a:extLst>
          </p:cNvPr>
          <p:cNvSpPr/>
          <p:nvPr/>
        </p:nvSpPr>
        <p:spPr>
          <a:xfrm>
            <a:off x="345341" y="2565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4A494F1-F8A3-4712-AF0F-102290326FBF}"/>
              </a:ext>
            </a:extLst>
          </p:cNvPr>
          <p:cNvSpPr/>
          <p:nvPr/>
        </p:nvSpPr>
        <p:spPr>
          <a:xfrm>
            <a:off x="320676" y="3970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F6879DC-0FD7-4EF4-BC3E-BBEBB9DFA878}"/>
              </a:ext>
            </a:extLst>
          </p:cNvPr>
          <p:cNvSpPr/>
          <p:nvPr/>
        </p:nvSpPr>
        <p:spPr>
          <a:xfrm>
            <a:off x="326920" y="5161498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951C589-7B3C-41CC-AF82-924926EDBA62}"/>
              </a:ext>
            </a:extLst>
          </p:cNvPr>
          <p:cNvSpPr/>
          <p:nvPr/>
        </p:nvSpPr>
        <p:spPr>
          <a:xfrm>
            <a:off x="5350261" y="1374044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10ACA7B-6F62-4384-8736-363E8C0B25E0}"/>
              </a:ext>
            </a:extLst>
          </p:cNvPr>
          <p:cNvSpPr/>
          <p:nvPr/>
        </p:nvSpPr>
        <p:spPr>
          <a:xfrm>
            <a:off x="5356505" y="2565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334EA8F-756A-4F41-B257-D9E26E13A897}"/>
              </a:ext>
            </a:extLst>
          </p:cNvPr>
          <p:cNvSpPr/>
          <p:nvPr/>
        </p:nvSpPr>
        <p:spPr>
          <a:xfrm>
            <a:off x="5331840" y="3970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B72E58-B800-45C9-8299-812EDD8D4D20}"/>
              </a:ext>
            </a:extLst>
          </p:cNvPr>
          <p:cNvSpPr/>
          <p:nvPr/>
        </p:nvSpPr>
        <p:spPr>
          <a:xfrm>
            <a:off x="5338084" y="5161498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51" name="Google Shape;167;p2">
            <a:extLst>
              <a:ext uri="{FF2B5EF4-FFF2-40B4-BE49-F238E27FC236}">
                <a16:creationId xmlns:a16="http://schemas.microsoft.com/office/drawing/2014/main" id="{BEBAB91F-4E82-41DB-8332-608C99BB3BF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73FCAC5-5FAA-4FE0-90EA-9A6C9FCF5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35" y="1260749"/>
            <a:ext cx="587828" cy="678577"/>
          </a:xfrm>
          <a:prstGeom prst="rect">
            <a:avLst/>
          </a:prstGeom>
        </p:spPr>
      </p:pic>
      <p:pic>
        <p:nvPicPr>
          <p:cNvPr id="53" name="Picture 52" descr="A picture containing logo&#10;&#10;Description automatically generated">
            <a:extLst>
              <a:ext uri="{FF2B5EF4-FFF2-40B4-BE49-F238E27FC236}">
                <a16:creationId xmlns:a16="http://schemas.microsoft.com/office/drawing/2014/main" id="{C4BE48AE-1044-4E0F-9192-A64F4B039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06" y="2519766"/>
            <a:ext cx="625330" cy="691340"/>
          </a:xfrm>
          <a:prstGeom prst="rect">
            <a:avLst/>
          </a:prstGeom>
        </p:spPr>
      </p:pic>
      <p:pic>
        <p:nvPicPr>
          <p:cNvPr id="54" name="Picture 53" descr="A picture containing icon&#10;&#10;Description automatically generated">
            <a:extLst>
              <a:ext uri="{FF2B5EF4-FFF2-40B4-BE49-F238E27FC236}">
                <a16:creationId xmlns:a16="http://schemas.microsoft.com/office/drawing/2014/main" id="{AC6CB950-8A1C-4F3E-AFE3-8CC614D94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175" y="3875523"/>
            <a:ext cx="740958" cy="650718"/>
          </a:xfrm>
          <a:prstGeom prst="rect">
            <a:avLst/>
          </a:prstGeom>
        </p:spPr>
      </p:pic>
      <p:pic>
        <p:nvPicPr>
          <p:cNvPr id="55" name="Picture 54" descr="Logo&#10;&#10;Description automatically generated">
            <a:extLst>
              <a:ext uri="{FF2B5EF4-FFF2-40B4-BE49-F238E27FC236}">
                <a16:creationId xmlns:a16="http://schemas.microsoft.com/office/drawing/2014/main" id="{338A90D4-A749-4BE4-9946-1D904DAA87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534" y="5213926"/>
            <a:ext cx="694386" cy="590918"/>
          </a:xfrm>
          <a:prstGeom prst="rect">
            <a:avLst/>
          </a:prstGeom>
        </p:spPr>
      </p:pic>
      <p:pic>
        <p:nvPicPr>
          <p:cNvPr id="56" name="Picture 55" descr="A picture containing circle&#10;&#10;Description automatically generated">
            <a:extLst>
              <a:ext uri="{FF2B5EF4-FFF2-40B4-BE49-F238E27FC236}">
                <a16:creationId xmlns:a16="http://schemas.microsoft.com/office/drawing/2014/main" id="{70B7F22F-6D05-4717-AE06-3EB050542B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6893" y="1271096"/>
            <a:ext cx="832988" cy="657882"/>
          </a:xfrm>
          <a:prstGeom prst="rect">
            <a:avLst/>
          </a:prstGeom>
        </p:spPr>
      </p:pic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4B93755A-6992-4CBA-93E2-91390AF2B2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254" y="3863328"/>
            <a:ext cx="923685" cy="659585"/>
          </a:xfrm>
          <a:prstGeom prst="rect">
            <a:avLst/>
          </a:prstGeom>
        </p:spPr>
      </p:pic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76D087DA-2C7D-460E-9D3E-2F945BCE8B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109" y="5185921"/>
            <a:ext cx="621297" cy="686881"/>
          </a:xfrm>
          <a:prstGeom prst="rect">
            <a:avLst/>
          </a:prstGeom>
        </p:spPr>
      </p:pic>
      <p:pic>
        <p:nvPicPr>
          <p:cNvPr id="59" name="Picture 30">
            <a:extLst>
              <a:ext uri="{FF2B5EF4-FFF2-40B4-BE49-F238E27FC236}">
                <a16:creationId xmlns:a16="http://schemas.microsoft.com/office/drawing/2014/main" id="{88FD26C2-50CB-4ADE-BBFE-78878B09B97A}"/>
              </a:ext>
            </a:extLst>
          </p:cNvPr>
          <p:cNvPicPr/>
          <p:nvPr/>
        </p:nvPicPr>
        <p:blipFill>
          <a:blip r:embed="rId12"/>
          <a:srcRect l="49236" t="14905" r="17135" b="11571"/>
          <a:stretch/>
        </p:blipFill>
        <p:spPr>
          <a:xfrm>
            <a:off x="6048349" y="2402141"/>
            <a:ext cx="547858" cy="799818"/>
          </a:xfrm>
          <a:prstGeom prst="rect">
            <a:avLst/>
          </a:prstGeom>
          <a:ln>
            <a:noFill/>
          </a:ln>
        </p:spPr>
      </p:pic>
      <p:pic>
        <p:nvPicPr>
          <p:cNvPr id="60" name="Picture 59" descr="red cross">
            <a:extLst>
              <a:ext uri="{FF2B5EF4-FFF2-40B4-BE49-F238E27FC236}">
                <a16:creationId xmlns:a16="http://schemas.microsoft.com/office/drawing/2014/main" id="{98B53AFB-C0C1-4718-A08B-E94C29E4F2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44" y="2661551"/>
            <a:ext cx="311704" cy="355483"/>
          </a:xfrm>
          <a:prstGeom prst="rect">
            <a:avLst/>
          </a:prstGeom>
        </p:spPr>
      </p:pic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C68DDFD9-37E5-4D3D-8484-02A8196F63DF}"/>
              </a:ext>
            </a:extLst>
          </p:cNvPr>
          <p:cNvSpPr/>
          <p:nvPr/>
        </p:nvSpPr>
        <p:spPr>
          <a:xfrm>
            <a:off x="3867598" y="225712"/>
            <a:ext cx="4455816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1" name="TextBox 60">
            <a:hlinkClick r:id="" action="ppaction://noaction">
              <a:snd r:embed="rId14" name="7_1.wav"/>
            </a:hlinkClick>
            <a:extLst>
              <a:ext uri="{FF2B5EF4-FFF2-40B4-BE49-F238E27FC236}">
                <a16:creationId xmlns:a16="http://schemas.microsoft.com/office/drawing/2014/main" id="{DA9E22A7-2F52-48DF-941B-64A8DDAE38C0}"/>
              </a:ext>
            </a:extLst>
          </p:cNvPr>
          <p:cNvSpPr txBox="1"/>
          <p:nvPr/>
        </p:nvSpPr>
        <p:spPr>
          <a:xfrm>
            <a:off x="3911127" y="205627"/>
            <a:ext cx="45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C’est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question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ou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phrase 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13F21058-7D16-4B51-8BD9-1AD4200881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25315" y="-857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FB9950E-25D0-4910-B142-EC7A4588E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17566"/>
              </p:ext>
            </p:extLst>
          </p:nvPr>
        </p:nvGraphicFramePr>
        <p:xfrm>
          <a:off x="4692316" y="924815"/>
          <a:ext cx="5772484" cy="520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242">
                  <a:extLst>
                    <a:ext uri="{9D8B030D-6E8A-4147-A177-3AD203B41FA5}">
                      <a16:colId xmlns:a16="http://schemas.microsoft.com/office/drawing/2014/main" val="2638492904"/>
                    </a:ext>
                  </a:extLst>
                </a:gridCol>
                <a:gridCol w="2886242">
                  <a:extLst>
                    <a:ext uri="{9D8B030D-6E8A-4147-A177-3AD203B41FA5}">
                      <a16:colId xmlns:a16="http://schemas.microsoft.com/office/drawing/2014/main" val="277972431"/>
                    </a:ext>
                  </a:extLst>
                </a:gridCol>
              </a:tblGrid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066607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275461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476290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725685"/>
                  </a:ext>
                </a:extLst>
              </a:tr>
            </a:tbl>
          </a:graphicData>
        </a:graphic>
      </p:graphicFrame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9857804" cy="508891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4: Il est …?  Elle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est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…?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4E81DF-AA4F-4BA8-A674-FF9AE56AB273}"/>
              </a:ext>
            </a:extLst>
          </p:cNvPr>
          <p:cNvSpPr/>
          <p:nvPr/>
        </p:nvSpPr>
        <p:spPr>
          <a:xfrm>
            <a:off x="4414973" y="1335849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081E975-81FC-49B0-8508-FF90BACF178E}"/>
              </a:ext>
            </a:extLst>
          </p:cNvPr>
          <p:cNvSpPr/>
          <p:nvPr/>
        </p:nvSpPr>
        <p:spPr>
          <a:xfrm>
            <a:off x="4421217" y="2527076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4A494F1-F8A3-4712-AF0F-102290326FBF}"/>
              </a:ext>
            </a:extLst>
          </p:cNvPr>
          <p:cNvSpPr/>
          <p:nvPr/>
        </p:nvSpPr>
        <p:spPr>
          <a:xfrm>
            <a:off x="4396552" y="3932076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F6879DC-0FD7-4EF4-BC3E-BBEBB9DFA878}"/>
              </a:ext>
            </a:extLst>
          </p:cNvPr>
          <p:cNvSpPr/>
          <p:nvPr/>
        </p:nvSpPr>
        <p:spPr>
          <a:xfrm>
            <a:off x="4402796" y="5123303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951C589-7B3C-41CC-AF82-924926EDBA62}"/>
              </a:ext>
            </a:extLst>
          </p:cNvPr>
          <p:cNvSpPr/>
          <p:nvPr/>
        </p:nvSpPr>
        <p:spPr>
          <a:xfrm>
            <a:off x="7357965" y="1374044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10ACA7B-6F62-4384-8736-363E8C0B25E0}"/>
              </a:ext>
            </a:extLst>
          </p:cNvPr>
          <p:cNvSpPr/>
          <p:nvPr/>
        </p:nvSpPr>
        <p:spPr>
          <a:xfrm>
            <a:off x="7364209" y="2565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334EA8F-756A-4F41-B257-D9E26E13A897}"/>
              </a:ext>
            </a:extLst>
          </p:cNvPr>
          <p:cNvSpPr/>
          <p:nvPr/>
        </p:nvSpPr>
        <p:spPr>
          <a:xfrm>
            <a:off x="7339544" y="3970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B72E58-B800-45C9-8299-812EDD8D4D20}"/>
              </a:ext>
            </a:extLst>
          </p:cNvPr>
          <p:cNvSpPr/>
          <p:nvPr/>
        </p:nvSpPr>
        <p:spPr>
          <a:xfrm>
            <a:off x="7345788" y="5161498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51" name="Google Shape;167;p2">
            <a:extLst>
              <a:ext uri="{FF2B5EF4-FFF2-40B4-BE49-F238E27FC236}">
                <a16:creationId xmlns:a16="http://schemas.microsoft.com/office/drawing/2014/main" id="{BEBAB91F-4E82-41DB-8332-608C99BB3BF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73FCAC5-5FAA-4FE0-90EA-9A6C9FCF5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896" y="1047669"/>
            <a:ext cx="940115" cy="1085250"/>
          </a:xfrm>
          <a:prstGeom prst="rect">
            <a:avLst/>
          </a:prstGeom>
        </p:spPr>
      </p:pic>
      <p:pic>
        <p:nvPicPr>
          <p:cNvPr id="53" name="Picture 52" descr="A picture containing logo&#10;&#10;Description automatically generated">
            <a:extLst>
              <a:ext uri="{FF2B5EF4-FFF2-40B4-BE49-F238E27FC236}">
                <a16:creationId xmlns:a16="http://schemas.microsoft.com/office/drawing/2014/main" id="{C4BE48AE-1044-4E0F-9192-A64F4B039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836" y="3601728"/>
            <a:ext cx="1052936" cy="1164084"/>
          </a:xfrm>
          <a:prstGeom prst="rect">
            <a:avLst/>
          </a:prstGeom>
        </p:spPr>
      </p:pic>
      <p:pic>
        <p:nvPicPr>
          <p:cNvPr id="54" name="Picture 53" descr="A picture containing icon&#10;&#10;Description automatically generated">
            <a:extLst>
              <a:ext uri="{FF2B5EF4-FFF2-40B4-BE49-F238E27FC236}">
                <a16:creationId xmlns:a16="http://schemas.microsoft.com/office/drawing/2014/main" id="{AC6CB950-8A1C-4F3E-AFE3-8CC614D94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147" y="1008434"/>
            <a:ext cx="1325102" cy="1163720"/>
          </a:xfrm>
          <a:prstGeom prst="rect">
            <a:avLst/>
          </a:prstGeom>
        </p:spPr>
      </p:pic>
      <p:pic>
        <p:nvPicPr>
          <p:cNvPr id="55" name="Picture 54" descr="Logo&#10;&#10;Description automatically generated">
            <a:extLst>
              <a:ext uri="{FF2B5EF4-FFF2-40B4-BE49-F238E27FC236}">
                <a16:creationId xmlns:a16="http://schemas.microsoft.com/office/drawing/2014/main" id="{338A90D4-A749-4BE4-9946-1D904DAA8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0540" y="4883252"/>
            <a:ext cx="1343365" cy="1143195"/>
          </a:xfrm>
          <a:prstGeom prst="rect">
            <a:avLst/>
          </a:prstGeom>
        </p:spPr>
      </p:pic>
      <p:pic>
        <p:nvPicPr>
          <p:cNvPr id="56" name="Picture 55" descr="A picture containing circle&#10;&#10;Description automatically generated">
            <a:extLst>
              <a:ext uri="{FF2B5EF4-FFF2-40B4-BE49-F238E27FC236}">
                <a16:creationId xmlns:a16="http://schemas.microsoft.com/office/drawing/2014/main" id="{70B7F22F-6D05-4717-AE06-3EB050542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2050" y="4846316"/>
            <a:ext cx="1447474" cy="1143194"/>
          </a:xfrm>
          <a:prstGeom prst="rect">
            <a:avLst/>
          </a:prstGeom>
        </p:spPr>
      </p:pic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4B93755A-6992-4CBA-93E2-91390AF2B2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6678" y="2300595"/>
            <a:ext cx="1701841" cy="1215250"/>
          </a:xfrm>
          <a:prstGeom prst="rect">
            <a:avLst/>
          </a:prstGeom>
        </p:spPr>
      </p:pic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76D087DA-2C7D-460E-9D3E-2F945BCE8B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2147" y="3658866"/>
            <a:ext cx="1052936" cy="1164084"/>
          </a:xfrm>
          <a:prstGeom prst="rect">
            <a:avLst/>
          </a:prstGeom>
        </p:spPr>
      </p:pic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7C8C0136-CC61-431D-9ED5-AE98AD802816}"/>
              </a:ext>
            </a:extLst>
          </p:cNvPr>
          <p:cNvSpPr/>
          <p:nvPr/>
        </p:nvSpPr>
        <p:spPr>
          <a:xfrm>
            <a:off x="423528" y="1007990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prudent ?</a:t>
            </a:r>
          </a:p>
        </p:txBody>
      </p:sp>
      <p:sp>
        <p:nvSpPr>
          <p:cNvPr id="61" name="Speech Bubble: Oval 60">
            <a:extLst>
              <a:ext uri="{FF2B5EF4-FFF2-40B4-BE49-F238E27FC236}">
                <a16:creationId xmlns:a16="http://schemas.microsoft.com/office/drawing/2014/main" id="{CAC53737-A224-4417-8E53-7C118783F6F2}"/>
              </a:ext>
            </a:extLst>
          </p:cNvPr>
          <p:cNvSpPr/>
          <p:nvPr/>
        </p:nvSpPr>
        <p:spPr>
          <a:xfrm>
            <a:off x="518815" y="4450297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 !</a:t>
            </a:r>
          </a:p>
        </p:txBody>
      </p:sp>
      <p:sp>
        <p:nvSpPr>
          <p:cNvPr id="62" name="Speech Bubble: Oval 61">
            <a:extLst>
              <a:ext uri="{FF2B5EF4-FFF2-40B4-BE49-F238E27FC236}">
                <a16:creationId xmlns:a16="http://schemas.microsoft.com/office/drawing/2014/main" id="{216C6D4A-25F6-4E0F-8812-BCA3C2FBF543}"/>
              </a:ext>
            </a:extLst>
          </p:cNvPr>
          <p:cNvSpPr/>
          <p:nvPr/>
        </p:nvSpPr>
        <p:spPr>
          <a:xfrm>
            <a:off x="411551" y="994539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difficile ?</a:t>
            </a:r>
          </a:p>
        </p:txBody>
      </p:sp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50D27928-A1AB-4EAE-8211-438682D095D6}"/>
              </a:ext>
            </a:extLst>
          </p:cNvPr>
          <p:cNvSpPr/>
          <p:nvPr/>
        </p:nvSpPr>
        <p:spPr>
          <a:xfrm>
            <a:off x="491851" y="4450297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!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8871C98-F343-47C7-8D3F-3ADACB5B9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33" y="2260298"/>
            <a:ext cx="1551467" cy="123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5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</a:t>
            </a: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5 </a:t>
            </a:r>
            <a:endParaRPr lang="en-GB" sz="3200" dirty="0"/>
          </a:p>
        </p:txBody>
      </p: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ADC2AC04-A661-4700-AF98-D34DD33EC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71450"/>
              </p:ext>
            </p:extLst>
          </p:nvPr>
        </p:nvGraphicFramePr>
        <p:xfrm>
          <a:off x="501877" y="1195702"/>
          <a:ext cx="5270273" cy="4267200"/>
        </p:xfrm>
        <a:graphic>
          <a:graphicData uri="http://schemas.openxmlformats.org/drawingml/2006/table">
            <a:tbl>
              <a:tblPr firstRow="1" bandRow="1"/>
              <a:tblGrid>
                <a:gridCol w="853672">
                  <a:extLst>
                    <a:ext uri="{9D8B030D-6E8A-4147-A177-3AD203B41FA5}">
                      <a16:colId xmlns:a16="http://schemas.microsoft.com/office/drawing/2014/main" val="3410826006"/>
                    </a:ext>
                  </a:extLst>
                </a:gridCol>
                <a:gridCol w="4416601">
                  <a:extLst>
                    <a:ext uri="{9D8B030D-6E8A-4147-A177-3AD203B41FA5}">
                      <a16:colId xmlns:a16="http://schemas.microsoft.com/office/drawing/2014/main" val="364961043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am important.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044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26173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are funny.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5515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6514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is difficult.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1898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228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 is young.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39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444491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2F92149-B6ED-44E2-8215-E51614286331}"/>
              </a:ext>
            </a:extLst>
          </p:cNvPr>
          <p:cNvSpPr txBox="1"/>
          <p:nvPr/>
        </p:nvSpPr>
        <p:spPr>
          <a:xfrm>
            <a:off x="1391460" y="1721075"/>
            <a:ext cx="4380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prudent(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BF60AC-CC73-47FB-A99C-27C5454697BC}"/>
              </a:ext>
            </a:extLst>
          </p:cNvPr>
          <p:cNvSpPr txBox="1"/>
          <p:nvPr/>
        </p:nvSpPr>
        <p:spPr>
          <a:xfrm>
            <a:off x="1391460" y="2749681"/>
            <a:ext cx="4380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 es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ôle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252F8C-9C8F-4119-8D1C-59A480B1FCE7}"/>
              </a:ext>
            </a:extLst>
          </p:cNvPr>
          <p:cNvSpPr txBox="1"/>
          <p:nvPr/>
        </p:nvSpPr>
        <p:spPr>
          <a:xfrm>
            <a:off x="1337996" y="378144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difficile.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F581A14-DDAF-489D-8B62-6CABECFEA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4" y="5540781"/>
            <a:ext cx="1186070" cy="10803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4C952-C4D8-4EAC-92F0-FF55DFA4B3A7}"/>
              </a:ext>
            </a:extLst>
          </p:cNvPr>
          <p:cNvSpPr txBox="1"/>
          <p:nvPr/>
        </p:nvSpPr>
        <p:spPr>
          <a:xfrm>
            <a:off x="1280846" y="5819501"/>
            <a:ext cx="4797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make these sentences into a question?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E2748C-31CD-4995-BA09-94D1A5B076D2}"/>
              </a:ext>
            </a:extLst>
          </p:cNvPr>
          <p:cNvSpPr txBox="1"/>
          <p:nvPr/>
        </p:nvSpPr>
        <p:spPr>
          <a:xfrm>
            <a:off x="5999341" y="17059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suis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prudent(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) 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A4BA03-E26D-43C0-A7CC-BFF70FD33D91}"/>
              </a:ext>
            </a:extLst>
          </p:cNvPr>
          <p:cNvSpPr txBox="1"/>
          <p:nvPr/>
        </p:nvSpPr>
        <p:spPr>
          <a:xfrm>
            <a:off x="5968751" y="278997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Tu es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drôle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5AC2E6-9690-40A4-B23C-D47D18D7D988}"/>
              </a:ext>
            </a:extLst>
          </p:cNvPr>
          <p:cNvSpPr txBox="1"/>
          <p:nvPr/>
        </p:nvSpPr>
        <p:spPr>
          <a:xfrm>
            <a:off x="5986027" y="380705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difficile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D624A3-A762-42D6-A57A-A24B4C424AE4}"/>
              </a:ext>
            </a:extLst>
          </p:cNvPr>
          <p:cNvSpPr txBox="1"/>
          <p:nvPr/>
        </p:nvSpPr>
        <p:spPr>
          <a:xfrm>
            <a:off x="1391460" y="484622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5BF27F-34C2-4EFE-951E-ED3AE3FE982C}"/>
              </a:ext>
            </a:extLst>
          </p:cNvPr>
          <p:cNvSpPr txBox="1"/>
          <p:nvPr/>
        </p:nvSpPr>
        <p:spPr>
          <a:xfrm>
            <a:off x="6022215" y="479852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8208ADA3-6CE4-4F1C-B89D-EB50EA135C6A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rgbClr val="36AFCE">
              <a:lumMod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4AAED99B-BCC4-481F-B3B1-C7EB680AE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E0FF172C-26FD-46CE-A2DE-AB6E2FDAA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4350" y="-64172"/>
            <a:ext cx="914400" cy="91440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7FBD8D2-19C4-41D6-88B1-D1DA3EE40832}"/>
              </a:ext>
            </a:extLst>
          </p:cNvPr>
          <p:cNvSpPr/>
          <p:nvPr/>
        </p:nvSpPr>
        <p:spPr>
          <a:xfrm>
            <a:off x="4366989" y="116978"/>
            <a:ext cx="3313306" cy="510034"/>
          </a:xfrm>
          <a:prstGeom prst="wedgeRoundRectCallout">
            <a:avLst>
              <a:gd name="adj1" fmla="val -63135"/>
              <a:gd name="adj2" fmla="val 1617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8E6D0CF7-4A05-4C38-9D63-B39690C11DDB}"/>
              </a:ext>
            </a:extLst>
          </p:cNvPr>
          <p:cNvSpPr txBox="1">
            <a:spLocks/>
          </p:cNvSpPr>
          <p:nvPr/>
        </p:nvSpPr>
        <p:spPr>
          <a:xfrm>
            <a:off x="4355527" y="125324"/>
            <a:ext cx="3480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Écris en français.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4812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1109</Words>
  <Application>Microsoft Office PowerPoint</Application>
  <PresentationFormat>Widescreen</PresentationFormat>
  <Paragraphs>212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Eras Demi ITC</vt:lpstr>
      <vt:lpstr>Modern Love</vt:lpstr>
      <vt:lpstr>Symbol</vt:lpstr>
      <vt:lpstr>Wingdings</vt:lpstr>
      <vt:lpstr>1_Office Theme</vt:lpstr>
      <vt:lpstr>Office Theme</vt:lpstr>
      <vt:lpstr>2_Office Theme</vt:lpstr>
      <vt:lpstr>3_Office Theme</vt:lpstr>
      <vt:lpstr>Describing me and others </vt:lpstr>
      <vt:lpstr>Follow up 1 </vt:lpstr>
      <vt:lpstr>Follow up 2 </vt:lpstr>
      <vt:lpstr>Creating questions</vt:lpstr>
      <vt:lpstr>Follow up 3</vt:lpstr>
      <vt:lpstr>Follow up 4: Il est …?  Elle est …?</vt:lpstr>
      <vt:lpstr>Follow up 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82</cp:revision>
  <dcterms:created xsi:type="dcterms:W3CDTF">2021-06-12T06:20:35Z</dcterms:created>
  <dcterms:modified xsi:type="dcterms:W3CDTF">2023-09-26T13:12:08Z</dcterms:modified>
</cp:coreProperties>
</file>