
<file path=[Content_Types].xml><?xml version="1.0" encoding="utf-8"?>
<Types xmlns="http://schemas.openxmlformats.org/package/2006/content-types">
  <Default Extension="fntdata" ContentType="application/x-fontdata"/>
  <Default Extension="gif" ContentType="image/gif"/>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3"/>
  </p:notesMasterIdLst>
  <p:sldIdLst>
    <p:sldId id="256" r:id="rId3"/>
    <p:sldId id="259" r:id="rId4"/>
    <p:sldId id="277" r:id="rId5"/>
    <p:sldId id="345" r:id="rId6"/>
    <p:sldId id="358" r:id="rId7"/>
    <p:sldId id="294" r:id="rId8"/>
    <p:sldId id="346" r:id="rId9"/>
    <p:sldId id="347" r:id="rId10"/>
    <p:sldId id="348" r:id="rId11"/>
    <p:sldId id="349" r:id="rId12"/>
    <p:sldId id="350" r:id="rId13"/>
    <p:sldId id="351" r:id="rId14"/>
    <p:sldId id="352" r:id="rId15"/>
    <p:sldId id="359" r:id="rId16"/>
    <p:sldId id="281" r:id="rId17"/>
    <p:sldId id="360" r:id="rId18"/>
    <p:sldId id="356" r:id="rId19"/>
    <p:sldId id="357" r:id="rId20"/>
    <p:sldId id="302" r:id="rId21"/>
    <p:sldId id="291" r:id="rId22"/>
  </p:sldIdLst>
  <p:sldSz cx="12192000" cy="6858000"/>
  <p:notesSz cx="6797675" cy="9926638"/>
  <p:embeddedFontLs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
      <p:font typeface="Century Gothic" panose="020B0502020202020204" pitchFamily="34" charset="0"/>
      <p:regular r:id="rId28"/>
      <p:bold r:id="rId29"/>
      <p:italic r:id="rId30"/>
      <p:boldItalic r:id="rId31"/>
    </p:embeddedFont>
    <p:embeddedFont>
      <p:font typeface="Eras Demi ITC" panose="020B0805030504020804" pitchFamily="34" charset="0"/>
      <p:regular r:id="rId32"/>
    </p:embeddedFont>
    <p:embeddedFont>
      <p:font typeface="Modern Love" panose="04090805081005020601" pitchFamily="82" charset="0"/>
      <p:regular r:id="rId33"/>
    </p:embeddedFont>
    <p:embeddedFont>
      <p:font typeface="Tw Cen MT" panose="020B0602020104020603"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CC66FF"/>
    <a:srgbClr val="B48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52644" autoAdjust="0"/>
  </p:normalViewPr>
  <p:slideViewPr>
    <p:cSldViewPr snapToGrid="0" showGuides="1">
      <p:cViewPr varScale="1">
        <p:scale>
          <a:sx n="41" d="100"/>
          <a:sy n="41" d="100"/>
        </p:scale>
        <p:origin x="2160"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font" Target="fonts/font11.fntdata"/><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gn="l">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gn="l">
              <a:lnSpc>
                <a:spcPct val="100000"/>
              </a:lnSpc>
            </a:pPr>
            <a:r>
              <a:rPr lang="en-GB" sz="1200" b="0" strike="noStrike" spc="-1" dirty="0">
                <a:solidFill>
                  <a:srgbClr val="000000"/>
                </a:solidFill>
                <a:latin typeface="Calibri"/>
                <a:ea typeface="Calibri"/>
              </a:rPr>
              <a:t>available under a Creative Commons license, no attribution required.</a:t>
            </a:r>
            <a:r>
              <a:rPr lang="en-GB" sz="1200" b="0" i="0" u="none" strike="noStrike" cap="none" spc="-1" dirty="0">
                <a:solidFill>
                  <a:schemeClr val="dk1"/>
                </a:solidFill>
                <a:effectLst/>
                <a:latin typeface="Arial"/>
                <a:ea typeface="Calibri"/>
                <a:cs typeface="Calibri"/>
                <a:sym typeface="Calibri"/>
              </a:rPr>
              <a:t> </a:t>
            </a:r>
          </a:p>
          <a:p>
            <a:pPr marL="216000" indent="-216000" algn="l">
              <a:lnSpc>
                <a:spcPct val="100000"/>
              </a:lnSpc>
            </a:pPr>
            <a:endParaRPr lang="en-GB" sz="1200" b="0" i="0" u="none" strike="noStrike" cap="none" spc="-1" dirty="0">
              <a:solidFill>
                <a:schemeClr val="dk1"/>
              </a:solidFill>
              <a:effectLst/>
              <a:latin typeface="Arial"/>
              <a:cs typeface="Calibri"/>
              <a:sym typeface="Calibri"/>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gn="l">
              <a:lnSpc>
                <a:spcPct val="100000"/>
              </a:lnSpc>
            </a:pPr>
            <a:endParaRPr lang="en-GB" sz="1200" b="0" strike="noStrike" spc="-1" dirty="0">
              <a:latin typeface="+mn-lt"/>
            </a:endParaRPr>
          </a:p>
          <a:p>
            <a:pPr marL="216000" indent="-216000" algn="l">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gn="l">
              <a:lnSpc>
                <a:spcPct val="100000"/>
              </a:lnSpc>
            </a:pPr>
            <a:r>
              <a:rPr lang="en-GB" sz="1200" b="1" strike="noStrike" spc="-1" dirty="0">
                <a:solidFill>
                  <a:srgbClr val="002060"/>
                </a:solidFill>
                <a:latin typeface="Century Gothic"/>
                <a:ea typeface="Century Gothic"/>
              </a:rPr>
              <a:t>Phonics:  </a:t>
            </a:r>
            <a:r>
              <a:rPr lang="it-IT" sz="1200" b="1" i="1" strike="noStrike" spc="-1" dirty="0">
                <a:solidFill>
                  <a:srgbClr val="002060"/>
                </a:solidFill>
                <a:latin typeface="Century Gothic"/>
                <a:ea typeface="Century Gothic"/>
              </a:rPr>
              <a:t>enfant </a:t>
            </a:r>
            <a:r>
              <a:rPr lang="it-IT" sz="1200" b="0" i="1" strike="noStrike" spc="-1" dirty="0">
                <a:solidFill>
                  <a:srgbClr val="002060"/>
                </a:solidFill>
                <a:latin typeface="Century Gothic"/>
                <a:ea typeface="Century Gothic"/>
              </a:rPr>
              <a:t>[126] </a:t>
            </a:r>
            <a:r>
              <a:rPr lang="it-IT" sz="1200" b="1" i="1" strike="noStrike" spc="-1" dirty="0">
                <a:solidFill>
                  <a:srgbClr val="002060"/>
                </a:solidFill>
                <a:latin typeface="Century Gothic"/>
                <a:ea typeface="Century Gothic"/>
              </a:rPr>
              <a:t>grand</a:t>
            </a:r>
            <a:r>
              <a:rPr lang="it-IT" sz="1200" b="0" i="1" strike="noStrike" spc="-1" dirty="0">
                <a:solidFill>
                  <a:srgbClr val="002060"/>
                </a:solidFill>
                <a:latin typeface="Century Gothic"/>
                <a:ea typeface="Century Gothic"/>
              </a:rPr>
              <a:t> [59]</a:t>
            </a:r>
          </a:p>
          <a:p>
            <a:pPr marL="216000" indent="-216000" algn="l">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indépendant </a:t>
            </a:r>
            <a:r>
              <a:rPr lang="fr-FR" sz="1200" b="0" i="1" strike="noStrike" spc="-1" dirty="0">
                <a:solidFill>
                  <a:srgbClr val="002060"/>
                </a:solidFill>
                <a:latin typeface="Century Gothic"/>
                <a:ea typeface="Century Gothic"/>
              </a:rPr>
              <a:t>[954] </a:t>
            </a:r>
            <a:r>
              <a:rPr lang="fr-FR" sz="1200" b="1" i="1" strike="noStrike" spc="-1" dirty="0">
                <a:solidFill>
                  <a:srgbClr val="002060"/>
                </a:solidFill>
                <a:latin typeface="Century Gothic"/>
                <a:ea typeface="Century Gothic"/>
              </a:rPr>
              <a:t>différent </a:t>
            </a:r>
            <a:r>
              <a:rPr lang="fr-FR" sz="1200" b="0" i="1" strike="noStrike" spc="-1" dirty="0">
                <a:solidFill>
                  <a:srgbClr val="002060"/>
                </a:solidFill>
                <a:latin typeface="Century Gothic"/>
                <a:ea typeface="Century Gothic"/>
              </a:rPr>
              <a:t>[350] </a:t>
            </a:r>
            <a:r>
              <a:rPr lang="fr-FR" sz="1200" b="1" i="1" strike="noStrike" spc="-1" dirty="0">
                <a:solidFill>
                  <a:srgbClr val="002060"/>
                </a:solidFill>
                <a:latin typeface="Century Gothic"/>
                <a:ea typeface="Century Gothic"/>
              </a:rPr>
              <a:t>important </a:t>
            </a:r>
            <a:r>
              <a:rPr lang="fr-FR" sz="1200" b="0" i="1" strike="noStrike" spc="-1" dirty="0">
                <a:solidFill>
                  <a:srgbClr val="002060"/>
                </a:solidFill>
                <a:latin typeface="Century Gothic"/>
                <a:ea typeface="Century Gothic"/>
              </a:rPr>
              <a:t>[215] </a:t>
            </a:r>
            <a:r>
              <a:rPr lang="fr-FR" sz="1200" b="1" i="1" strike="noStrike" spc="-1" dirty="0">
                <a:solidFill>
                  <a:srgbClr val="002060"/>
                </a:solidFill>
                <a:latin typeface="Century Gothic"/>
                <a:ea typeface="Century Gothic"/>
              </a:rPr>
              <a:t>prudent </a:t>
            </a:r>
            <a:r>
              <a:rPr lang="fr-FR" sz="1200" b="0" i="1" strike="noStrike" spc="-1" dirty="0">
                <a:solidFill>
                  <a:srgbClr val="002060"/>
                </a:solidFill>
                <a:latin typeface="Century Gothic"/>
                <a:ea typeface="Century Gothic"/>
              </a:rPr>
              <a:t>[1529] </a:t>
            </a:r>
            <a:r>
              <a:rPr lang="fr-FR" sz="1200" b="1" i="1" strike="noStrike" spc="-1" dirty="0">
                <a:solidFill>
                  <a:srgbClr val="002060"/>
                </a:solidFill>
                <a:latin typeface="Century Gothic"/>
                <a:ea typeface="Century Gothic"/>
              </a:rPr>
              <a:t>seul </a:t>
            </a:r>
            <a:r>
              <a:rPr lang="fr-FR" sz="1200" b="0" i="1" strike="noStrike" spc="-1" dirty="0">
                <a:solidFill>
                  <a:srgbClr val="002060"/>
                </a:solidFill>
                <a:latin typeface="Century Gothic"/>
                <a:ea typeface="Century Gothic"/>
              </a:rPr>
              <a:t>[102] </a:t>
            </a:r>
            <a:r>
              <a:rPr lang="fr-FR" sz="1200" b="1" i="1" strike="noStrike" spc="-1" dirty="0">
                <a:solidFill>
                  <a:srgbClr val="002060"/>
                </a:solidFill>
                <a:latin typeface="Century Gothic"/>
                <a:ea typeface="Century Gothic"/>
              </a:rPr>
              <a:t>tu </a:t>
            </a:r>
            <a:r>
              <a:rPr lang="fr-FR" sz="1200" b="0" i="1" strike="noStrike" spc="-1" dirty="0">
                <a:solidFill>
                  <a:srgbClr val="002060"/>
                </a:solidFill>
                <a:latin typeface="Century Gothic"/>
                <a:ea typeface="Century Gothic"/>
              </a:rPr>
              <a:t>[112] </a:t>
            </a:r>
            <a:r>
              <a:rPr lang="fr-FR" sz="1200" b="1" i="1" strike="noStrike" spc="-1" dirty="0">
                <a:solidFill>
                  <a:srgbClr val="002060"/>
                </a:solidFill>
                <a:latin typeface="Century Gothic"/>
                <a:ea typeface="Century Gothic"/>
              </a:rPr>
              <a:t>es </a:t>
            </a:r>
            <a:r>
              <a:rPr lang="fr-FR" sz="1200" b="0" i="1" strike="noStrike" spc="-1" dirty="0">
                <a:solidFill>
                  <a:srgbClr val="002060"/>
                </a:solidFill>
                <a:latin typeface="Century Gothic"/>
                <a:ea typeface="Century Gothic"/>
              </a:rPr>
              <a:t>[5]</a:t>
            </a:r>
          </a:p>
          <a:p>
            <a:pPr marL="216000" indent="-216000" algn="l">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mn-lt"/>
            </a:endParaRPr>
          </a:p>
          <a:p>
            <a:pPr marL="216000" indent="-216000" algn="l">
              <a:lnSpc>
                <a:spcPct val="100000"/>
              </a:lnSpc>
            </a:pPr>
            <a:r>
              <a:rPr lang="en-GB" sz="1050" b="0" strike="noStrike" spc="-1" dirty="0">
                <a:solidFill>
                  <a:srgbClr val="000000"/>
                </a:solidFill>
                <a:latin typeface="Calibri"/>
                <a:ea typeface="Calibri"/>
              </a:rPr>
              <a:t>The frequency rankings for words that occur in this PowerPoint which have been</a:t>
            </a:r>
            <a:r>
              <a:rPr lang="en-GB" sz="1050" b="0" i="1" strike="noStrike" spc="-1" dirty="0">
                <a:solidFill>
                  <a:srgbClr val="000000"/>
                </a:solidFill>
                <a:latin typeface="Calibri"/>
                <a:ea typeface="Calibri"/>
              </a:rPr>
              <a:t> previously</a:t>
            </a:r>
            <a:r>
              <a:rPr lang="en-GB" sz="1050" b="0" strike="noStrike" spc="-1" dirty="0">
                <a:solidFill>
                  <a:srgbClr val="000000"/>
                </a:solidFill>
                <a:latin typeface="Calibri"/>
                <a:ea typeface="Calibri"/>
              </a:rPr>
              <a:t> introduced in these resources are</a:t>
            </a:r>
          </a:p>
          <a:p>
            <a:pPr marL="216000" indent="-216000" algn="l">
              <a:lnSpc>
                <a:spcPct val="100000"/>
              </a:lnSpc>
            </a:pPr>
            <a:r>
              <a:rPr lang="en-GB" sz="1050" b="0" strike="noStrike" spc="-1" dirty="0">
                <a:solidFill>
                  <a:srgbClr val="000000"/>
                </a:solidFill>
                <a:latin typeface="Calibri"/>
                <a:ea typeface="Calibri"/>
              </a:rPr>
              <a:t>given in the SOW and in the resources that first introduced and formally re-visited those words. </a:t>
            </a:r>
            <a:endParaRPr lang="en-GB" sz="105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For any </a:t>
            </a:r>
            <a:r>
              <a:rPr lang="en-GB" sz="1100" b="0" i="1" strike="noStrike" spc="-1" dirty="0">
                <a:solidFill>
                  <a:srgbClr val="000000"/>
                </a:solidFill>
                <a:latin typeface="Calibri"/>
                <a:ea typeface="Calibri"/>
              </a:rPr>
              <a:t>other </a:t>
            </a:r>
            <a:r>
              <a:rPr lang="en-GB" sz="1100" b="0" strike="noStrike" spc="-1" dirty="0">
                <a:solidFill>
                  <a:srgbClr val="000000"/>
                </a:solidFill>
                <a:latin typeface="Calibri"/>
                <a:ea typeface="Calibri"/>
              </a:rPr>
              <a:t>words that occur incidentally in this PowerPoint, frequency rankings will be provided in the notes field wherever</a:t>
            </a:r>
          </a:p>
          <a:p>
            <a:pPr marL="216000" indent="-216000" algn="l">
              <a:lnSpc>
                <a:spcPct val="100000"/>
              </a:lnSpc>
            </a:pPr>
            <a:r>
              <a:rPr lang="en-GB" sz="1100" b="0" strike="noStrike" spc="-1" dirty="0">
                <a:solidFill>
                  <a:srgbClr val="000000"/>
                </a:solidFill>
                <a:latin typeface="Calibri"/>
                <a:ea typeface="Calibri"/>
              </a:rPr>
              <a:t>possible.</a:t>
            </a:r>
            <a:endParaRPr lang="en-GB" sz="1100" b="0" strike="noStrike" spc="-1" dirty="0">
              <a:latin typeface="Arial"/>
            </a:endParaRPr>
          </a:p>
          <a:p>
            <a:pPr marL="216000" indent="-216000" algn="l">
              <a:lnSpc>
                <a:spcPct val="100000"/>
              </a:lnSpc>
            </a:pPr>
            <a:endParaRPr lang="en-GB" sz="110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Note that the first three lessons of the year teach language that can be continuously recycled as lesson routine every lesson in</a:t>
            </a:r>
          </a:p>
          <a:p>
            <a:pPr marL="216000" indent="-216000" algn="l">
              <a:lnSpc>
                <a:spcPct val="100000"/>
              </a:lnSpc>
            </a:pPr>
            <a:r>
              <a:rPr lang="en-GB" sz="1100" b="0" strike="noStrike" spc="-1" dirty="0">
                <a:solidFill>
                  <a:srgbClr val="000000"/>
                </a:solidFill>
                <a:latin typeface="Calibri"/>
                <a:ea typeface="Calibri"/>
              </a:rPr>
              <a:t>Y3/4. The idea would be that the class teacher (whether or not s/he teaches the class French can re-use the language as part of the</a:t>
            </a:r>
          </a:p>
          <a:p>
            <a:pPr marL="216000" indent="-216000" algn="l">
              <a:lnSpc>
                <a:spcPct val="100000"/>
              </a:lnSpc>
            </a:pPr>
            <a:r>
              <a:rPr lang="en-GB" sz="1100" b="0" strike="noStrike" spc="-1" dirty="0">
                <a:solidFill>
                  <a:srgbClr val="000000"/>
                </a:solidFill>
                <a:latin typeface="Calibri"/>
                <a:ea typeface="Calibri"/>
              </a:rPr>
              <a:t>daily routine with the class.</a:t>
            </a:r>
            <a:endParaRPr lang="en-GB" sz="1100" b="0" strike="noStrike" spc="-1" dirty="0">
              <a:latin typeface="Arial"/>
            </a:endParaRPr>
          </a:p>
          <a:p>
            <a:pPr marL="216000" indent="-216000">
              <a:lnSpc>
                <a:spcPct val="100000"/>
              </a:lnSpc>
            </a:pPr>
            <a:endParaRPr lang="en-GB" sz="11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[3/6]</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656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[4/6]</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6663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[5/6]</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070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[6/6]</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574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noRot="1" noChangeAspect="1"/>
          </p:cNvSpPr>
          <p:nvPr>
            <p:ph type="sldImg"/>
          </p:nvPr>
        </p:nvSpPr>
        <p:spPr>
          <a:xfrm>
            <a:off x="685800" y="1143000"/>
            <a:ext cx="5486400" cy="3086100"/>
          </a:xfrm>
          <a:prstGeom prst="rect">
            <a:avLst/>
          </a:prstGeom>
        </p:spPr>
      </p:sp>
      <p:sp>
        <p:nvSpPr>
          <p:cNvPr id="302"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5280">
              <a:lnSpc>
                <a:spcPct val="100000"/>
              </a:lnSpc>
            </a:pPr>
            <a:endParaRPr lang="en-GB" sz="1200" b="1"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revisit parts of </a:t>
            </a:r>
            <a:r>
              <a:rPr lang="en-GB" sz="1200" b="0" i="1" strike="noStrike" spc="-1" dirty="0" err="1">
                <a:solidFill>
                  <a:srgbClr val="000000"/>
                </a:solidFill>
                <a:latin typeface="Calibri"/>
                <a:ea typeface="Calibri"/>
              </a:rPr>
              <a:t>être</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 introduce a third part, </a:t>
            </a:r>
            <a:r>
              <a:rPr lang="en-GB" sz="1200" b="0" i="1" strike="noStrike" spc="-1" dirty="0" err="1">
                <a:solidFill>
                  <a:srgbClr val="000000"/>
                </a:solidFill>
                <a:latin typeface="Calibri"/>
                <a:ea typeface="Calibri"/>
              </a:rPr>
              <a:t>tu</a:t>
            </a:r>
            <a:r>
              <a:rPr lang="en-GB" sz="1200" b="0" i="1" strike="noStrike" spc="-1" dirty="0">
                <a:solidFill>
                  <a:srgbClr val="000000"/>
                </a:solidFill>
                <a:latin typeface="Calibri"/>
                <a:ea typeface="Calibri"/>
              </a:rPr>
              <a:t> es.</a:t>
            </a:r>
            <a:endParaRPr lang="en-GB" sz="1200" b="0" strike="noStrike" spc="-1" dirty="0">
              <a:latin typeface="Arial"/>
            </a:endParaRP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Click to animate the explanation.</a:t>
            </a: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French examples provided. </a:t>
            </a:r>
          </a:p>
        </p:txBody>
      </p:sp>
      <p:sp>
        <p:nvSpPr>
          <p:cNvPr id="30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i="1" strike="noStrike" spc="-1" dirty="0" err="1">
                <a:solidFill>
                  <a:srgbClr val="000000"/>
                </a:solidFill>
                <a:latin typeface="Calibri"/>
                <a:ea typeface="Calibri"/>
              </a:rPr>
              <a:t>est</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and </a:t>
            </a:r>
            <a:r>
              <a:rPr lang="en-GB" sz="1200" b="0" i="1" strike="noStrike" spc="-1" dirty="0">
                <a:solidFill>
                  <a:srgbClr val="000000"/>
                </a:solidFill>
                <a:latin typeface="Calibri"/>
                <a:ea typeface="Calibri"/>
              </a:rPr>
              <a:t>es, </a:t>
            </a:r>
            <a:r>
              <a:rPr lang="en-GB" sz="1200" b="0" i="0" strike="noStrike" spc="-1" dirty="0">
                <a:solidFill>
                  <a:srgbClr val="000000"/>
                </a:solidFill>
                <a:latin typeface="Calibri"/>
                <a:ea typeface="Calibri"/>
              </a:rPr>
              <a:t>and connect them to meaning; to practise comprehension of this week’s new vocabulary.</a:t>
            </a:r>
          </a:p>
          <a:p>
            <a:pPr marL="216000" indent="-215280">
              <a:lnSpc>
                <a:spcPct val="100000"/>
              </a:lnSpc>
            </a:pPr>
            <a:endParaRPr lang="en-GB" sz="1200" b="0" i="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Ensure that pupils know that Pierre and Yves are friends, and that it is Adèle, Pierre’s sister, who is talking.</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parts of Adèle’s statements and write I am 1,2,3 and you are 1,2,3 with the English meanings of the adjectives.</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answers.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Pierre’s cousin Jean-Michel who is from Ha</a:t>
            </a:r>
            <a:r>
              <a:rPr lang="el-GR" sz="1200" b="0" strike="noStrike" spc="-1" dirty="0">
                <a:solidFill>
                  <a:srgbClr val="000000"/>
                </a:solidFill>
                <a:latin typeface="Century Gothic" panose="020B0502020202020204" pitchFamily="34" charset="0"/>
                <a:ea typeface="Calibri"/>
              </a:rPr>
              <a:t>ϊ</a:t>
            </a:r>
            <a:r>
              <a:rPr lang="en-GB" sz="1200" b="0" strike="noStrike" spc="-1" dirty="0" err="1">
                <a:solidFill>
                  <a:srgbClr val="000000"/>
                </a:solidFill>
                <a:latin typeface="Century Gothic" panose="020B0502020202020204" pitchFamily="34" charset="0"/>
                <a:ea typeface="Calibri"/>
              </a:rPr>
              <a:t>ti</a:t>
            </a:r>
            <a:r>
              <a:rPr lang="en-GB" sz="1200" b="0" strike="noStrike" spc="-1" dirty="0">
                <a:solidFill>
                  <a:srgbClr val="000000"/>
                </a:solidFill>
                <a:latin typeface="Century Gothic" panose="020B0502020202020204" pitchFamily="34" charset="0"/>
                <a:ea typeface="Calibri"/>
              </a:rPr>
              <a:t>. He will feature in the listening activity that follows.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Read the information.</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7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a:t>
            </a:r>
            <a:r>
              <a:rPr lang="en-GB" sz="1200" b="0" strike="noStrike" spc="-1" dirty="0" err="1">
                <a:solidFill>
                  <a:srgbClr val="000000"/>
                </a:solidFill>
                <a:latin typeface="Calibri"/>
                <a:ea typeface="Calibri"/>
              </a:rPr>
              <a:t>suis</a:t>
            </a:r>
            <a:r>
              <a:rPr lang="en-GB" sz="1200" b="0" strike="noStrike" spc="-1" dirty="0">
                <a:solidFill>
                  <a:srgbClr val="000000"/>
                </a:solidFill>
                <a:latin typeface="Calibri"/>
                <a:ea typeface="Calibri"/>
              </a:rPr>
              <a:t>’ and ‘es’ and their connection with meaning; to practise aural comprehension of this</a:t>
            </a:r>
          </a:p>
          <a:p>
            <a:pPr marL="216000" indent="-216000">
              <a:lnSpc>
                <a:spcPct val="100000"/>
              </a:lnSpc>
            </a:pPr>
            <a:r>
              <a:rPr lang="en-GB" sz="1200" b="0" strike="noStrike" spc="-1" dirty="0">
                <a:solidFill>
                  <a:srgbClr val="000000"/>
                </a:solidFill>
                <a:latin typeface="Calibri"/>
                <a:ea typeface="Calibri"/>
              </a:rPr>
              <a:t>week’s vocabulary.</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to pupils that they will not here the pronoun ‘je’ or ‘</a:t>
            </a:r>
            <a:r>
              <a:rPr lang="en-GB" sz="1200" b="0" strike="noStrike" spc="-1" dirty="0" err="1">
                <a:solidFill>
                  <a:srgbClr val="000000"/>
                </a:solidFill>
                <a:latin typeface="Calibri"/>
              </a:rPr>
              <a:t>tu</a:t>
            </a:r>
            <a:r>
              <a:rPr lang="en-GB" sz="1200" b="0" strike="noStrike" spc="-1" dirty="0">
                <a:solidFill>
                  <a:srgbClr val="000000"/>
                </a:solidFill>
                <a:latin typeface="Calibri"/>
              </a:rPr>
              <a:t>’ so they will need to listen for the verb ‘</a:t>
            </a:r>
            <a:r>
              <a:rPr lang="en-GB" sz="1200" b="0" strike="noStrike" spc="-1" dirty="0" err="1">
                <a:solidFill>
                  <a:srgbClr val="000000"/>
                </a:solidFill>
                <a:latin typeface="Calibri"/>
              </a:rPr>
              <a:t>suis</a:t>
            </a:r>
            <a:r>
              <a:rPr lang="en-GB" sz="1200" b="0" strike="noStrike" spc="-1" dirty="0">
                <a:solidFill>
                  <a:srgbClr val="000000"/>
                </a:solidFill>
                <a:latin typeface="Calibri"/>
              </a:rPr>
              <a:t>’ or ‘es’ to know if Pierre is saying ‘you are’ to Jean-Michel or ‘I am’ about himself.</a:t>
            </a:r>
          </a:p>
          <a:p>
            <a:pPr marL="216000" indent="-216000">
              <a:lnSpc>
                <a:spcPct val="100000"/>
              </a:lnSpc>
            </a:pPr>
            <a:r>
              <a:rPr lang="en-GB" sz="1200" b="0" strike="noStrike" spc="-1" dirty="0">
                <a:solidFill>
                  <a:srgbClr val="000000"/>
                </a:solidFill>
                <a:latin typeface="Calibri"/>
              </a:rPr>
              <a:t>2. Click to hear audio.</a:t>
            </a:r>
          </a:p>
          <a:p>
            <a:pPr marL="216000" indent="-216000">
              <a:lnSpc>
                <a:spcPct val="100000"/>
              </a:lnSpc>
            </a:pPr>
            <a:r>
              <a:rPr lang="en-GB" sz="1200" b="0" strike="noStrike" spc="-1" dirty="0">
                <a:solidFill>
                  <a:srgbClr val="000000"/>
                </a:solidFill>
                <a:latin typeface="Calibri"/>
              </a:rPr>
              <a:t>3. Pupils write 1-6 and you are or I am</a:t>
            </a:r>
          </a:p>
          <a:p>
            <a:pPr marL="216000" indent="-216000">
              <a:lnSpc>
                <a:spcPct val="100000"/>
              </a:lnSpc>
            </a:pPr>
            <a:r>
              <a:rPr lang="en-GB" sz="1200" b="0" strike="noStrike" spc="-1" dirty="0">
                <a:solidFill>
                  <a:srgbClr val="000000"/>
                </a:solidFill>
                <a:latin typeface="Calibri"/>
              </a:rPr>
              <a:t>4. Click to listen again.  Pupils write the adjective meaning they hear in English.</a:t>
            </a:r>
          </a:p>
          <a:p>
            <a:pPr marL="216000" indent="-216000">
              <a:lnSpc>
                <a:spcPct val="100000"/>
              </a:lnSpc>
            </a:pPr>
            <a:r>
              <a:rPr lang="en-GB" sz="1200" b="0" strike="noStrike" spc="-1" dirty="0">
                <a:solidFill>
                  <a:srgbClr val="000000"/>
                </a:solidFill>
                <a:latin typeface="Calibri"/>
              </a:rPr>
              <a:t>5. Click for answers to provide feedback.</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indent="0">
              <a:lnSpc>
                <a:spcPct val="100000"/>
              </a:lnSpc>
              <a:buFontTx/>
              <a:buNone/>
            </a:pPr>
            <a:r>
              <a:rPr lang="en-GB" sz="1200" b="0" strike="noStrike" spc="-1" dirty="0">
                <a:latin typeface="Arial"/>
              </a:rPr>
              <a:t>1. [Je] </a:t>
            </a:r>
            <a:r>
              <a:rPr lang="en-GB" sz="1200" b="0" strike="noStrike" spc="-1" dirty="0" err="1">
                <a:latin typeface="Arial"/>
              </a:rPr>
              <a:t>suis</a:t>
            </a:r>
            <a:r>
              <a:rPr lang="en-GB" sz="1200" b="0" strike="noStrike" spc="-1" dirty="0">
                <a:latin typeface="Arial"/>
              </a:rPr>
              <a:t> petit.</a:t>
            </a:r>
          </a:p>
          <a:p>
            <a:pPr marL="0" indent="0">
              <a:lnSpc>
                <a:spcPct val="100000"/>
              </a:lnSpc>
              <a:buFontTx/>
              <a:buNone/>
            </a:pPr>
            <a:r>
              <a:rPr lang="en-GB" sz="1200" b="0" strike="noStrike" spc="-1" dirty="0">
                <a:latin typeface="Arial"/>
              </a:rPr>
              <a:t>2. [Je] </a:t>
            </a:r>
            <a:r>
              <a:rPr lang="en-GB" sz="1200" b="0" strike="noStrike" spc="-1" dirty="0" err="1">
                <a:latin typeface="Arial"/>
              </a:rPr>
              <a:t>suis</a:t>
            </a:r>
            <a:r>
              <a:rPr lang="en-GB" sz="1200" b="0" strike="noStrike" spc="-1" dirty="0">
                <a:latin typeface="Arial"/>
              </a:rPr>
              <a:t> content.</a:t>
            </a:r>
            <a:br>
              <a:rPr lang="en-GB" sz="1200" b="0" strike="noStrike" spc="-1" dirty="0">
                <a:latin typeface="Arial"/>
              </a:rPr>
            </a:br>
            <a:r>
              <a:rPr lang="en-GB" sz="1200" b="0" strike="noStrike" spc="-1" dirty="0">
                <a:latin typeface="Arial"/>
              </a:rPr>
              <a:t>3. [Tu] es grand.</a:t>
            </a:r>
            <a:br>
              <a:rPr lang="en-GB" sz="1200" b="0" strike="noStrike" spc="-1" dirty="0">
                <a:latin typeface="Arial"/>
              </a:rPr>
            </a:br>
            <a:r>
              <a:rPr lang="en-GB" sz="1200" b="0" strike="noStrike" spc="-1" dirty="0">
                <a:latin typeface="Arial"/>
              </a:rPr>
              <a:t>4. [Je] </a:t>
            </a:r>
            <a:r>
              <a:rPr lang="en-GB" sz="1200" b="0" strike="noStrike" spc="-1" dirty="0" err="1">
                <a:latin typeface="Arial"/>
              </a:rPr>
              <a:t>suis</a:t>
            </a:r>
            <a:r>
              <a:rPr lang="en-GB" sz="1200" b="0" strike="noStrike" spc="-1" dirty="0">
                <a:latin typeface="Arial"/>
              </a:rPr>
              <a:t> </a:t>
            </a:r>
            <a:r>
              <a:rPr lang="en-GB" sz="1200" b="0" strike="noStrike" spc="-1" dirty="0" err="1">
                <a:latin typeface="Arial"/>
              </a:rPr>
              <a:t>indépendant</a:t>
            </a:r>
            <a:r>
              <a:rPr lang="en-GB" sz="1200" b="0" strike="noStrike" spc="-1" dirty="0">
                <a:latin typeface="Arial"/>
              </a:rPr>
              <a:t>.</a:t>
            </a:r>
            <a:br>
              <a:rPr lang="en-GB" sz="1200" b="0" strike="noStrike" spc="-1" dirty="0">
                <a:latin typeface="Arial"/>
              </a:rPr>
            </a:br>
            <a:r>
              <a:rPr lang="en-GB" sz="1200" b="0" strike="noStrike" spc="-1" dirty="0">
                <a:latin typeface="Arial"/>
              </a:rPr>
              <a:t>5. [Tu] es prudent.</a:t>
            </a:r>
            <a:br>
              <a:rPr lang="en-GB" sz="1200" b="0" strike="noStrike" spc="-1" dirty="0">
                <a:latin typeface="Arial"/>
              </a:rPr>
            </a:br>
            <a:r>
              <a:rPr lang="en-GB" sz="1200" b="0" strike="noStrike" spc="-1" dirty="0">
                <a:latin typeface="Arial"/>
              </a:rPr>
              <a:t>6. [Tu] es important.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5277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tall (f), careful (m).  We will be practising adjective agreement in the follow ups.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say Au revoir ! to finish off the lesson.</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words “Au revoir, tout le monde” (Goodbye, everybody).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and play the video.</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image and words “Au revoir.”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video.  Play and repeat with the whole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Listen again and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7639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[an/</a:t>
            </a:r>
            <a:r>
              <a:rPr lang="en-GB" b="1" dirty="0" err="1"/>
              <a:t>en</a:t>
            </a:r>
            <a:r>
              <a:rPr lang="en-GB" b="1" dirty="0"/>
              <a:t>]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[an/</a:t>
            </a:r>
            <a:r>
              <a:rPr lang="en-GB" b="1" dirty="0" err="1"/>
              <a:t>en</a:t>
            </a:r>
            <a:r>
              <a:rPr lang="en-GB" b="1" dirty="0"/>
              <a:t>]. Tell pupils that the letter combination [an] and [</a:t>
            </a:r>
            <a:r>
              <a:rPr lang="en-GB" b="1" dirty="0" err="1"/>
              <a:t>en</a:t>
            </a:r>
            <a:r>
              <a:rPr lang="en-GB" b="1" dirty="0"/>
              <a:t>] sound the same.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a:t>
            </a:r>
            <a:r>
              <a:rPr lang="en-GB" b="1" dirty="0"/>
              <a:t>source</a:t>
            </a:r>
            <a:r>
              <a:rPr lang="en-GB" dirty="0"/>
              <a:t> word </a:t>
            </a:r>
            <a:r>
              <a:rPr lang="en-GB" b="1" dirty="0"/>
              <a:t>‘enfant’</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the word and bring up the reminder that the final –t is silent.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word several times.</a:t>
            </a:r>
          </a:p>
          <a:p>
            <a:pPr marL="0" marR="0" lvl="0" indent="0" algn="l" rtl="0">
              <a:lnSpc>
                <a:spcPct val="100000"/>
              </a:lnSpc>
              <a:spcBef>
                <a:spcPts val="0"/>
              </a:spcBef>
              <a:spcAft>
                <a:spcPts val="0"/>
              </a:spcAft>
              <a:buClr>
                <a:schemeClr val="dk1"/>
              </a:buClr>
              <a:buSzPts val="1200"/>
              <a:buFont typeface="Calibri"/>
              <a:buNone/>
            </a:pPr>
            <a:endParaRPr lang="en-GB" dirty="0"/>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enfant</a:t>
            </a:r>
            <a:r>
              <a:rPr lang="fr-FR" baseline="0" dirty="0"/>
              <a:t>’ </a:t>
            </a:r>
            <a:r>
              <a:rPr lang="fr-FR" baseline="0" dirty="0" err="1"/>
              <a:t>might</a:t>
            </a:r>
            <a:r>
              <a:rPr lang="fr-FR" baseline="0" dirty="0"/>
              <a:t> </a:t>
            </a:r>
            <a:r>
              <a:rPr lang="fr-FR" baseline="0" dirty="0" err="1"/>
              <a:t>be</a:t>
            </a:r>
            <a:r>
              <a:rPr lang="fr-FR" baseline="0" dirty="0"/>
              <a:t> to copy the </a:t>
            </a:r>
            <a:r>
              <a:rPr lang="fr-FR" baseline="0" dirty="0" err="1"/>
              <a:t>picture</a:t>
            </a:r>
            <a:r>
              <a:rPr lang="fr-FR" baseline="0" dirty="0"/>
              <a:t> and open </a:t>
            </a:r>
            <a:r>
              <a:rPr lang="fr-FR" baseline="0" dirty="0" err="1"/>
              <a:t>your</a:t>
            </a:r>
            <a:r>
              <a:rPr lang="fr-FR" baseline="0" dirty="0"/>
              <a:t> </a:t>
            </a:r>
            <a:r>
              <a:rPr lang="fr-FR" baseline="0" dirty="0" err="1"/>
              <a:t>arms</a:t>
            </a:r>
            <a:r>
              <a:rPr lang="fr-FR" baseline="0" dirty="0"/>
              <a:t> like </a:t>
            </a:r>
            <a:r>
              <a:rPr lang="fr-FR" baseline="0" dirty="0" err="1"/>
              <a:t>small</a:t>
            </a:r>
            <a:r>
              <a:rPr lang="fr-FR" baseline="0" dirty="0"/>
              <a:t> </a:t>
            </a:r>
            <a:r>
              <a:rPr lang="fr-FR" baseline="0" dirty="0" err="1"/>
              <a:t>children</a:t>
            </a:r>
            <a:r>
              <a:rPr lang="fr-FR" baseline="0" dirty="0"/>
              <a:t> </a:t>
            </a:r>
            <a:r>
              <a:rPr lang="fr-FR" baseline="0" dirty="0" err="1"/>
              <a:t>often</a:t>
            </a:r>
            <a:r>
              <a:rPr lang="fr-FR" baseline="0" dirty="0"/>
              <a:t> do.</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[SFC] </a:t>
            </a:r>
            <a:r>
              <a:rPr lang="en-GB" sz="1200" b="0" strike="noStrike" spc="-1" dirty="0">
                <a:solidFill>
                  <a:srgbClr val="000000"/>
                </a:solidFill>
                <a:latin typeface="Calibri"/>
                <a:ea typeface="Calibri"/>
              </a:rPr>
              <a:t>with words ending in ‘d’. Pupils have practised [SFC] with final –t and final –s in the previous two weeks.</a:t>
            </a:r>
          </a:p>
          <a:p>
            <a:pPr marL="216000" indent="-216000">
              <a:lnSpc>
                <a:spcPct val="100000"/>
              </a:lnSpc>
            </a:pPr>
            <a:r>
              <a:rPr lang="en-GB" sz="1200" b="1" strike="noStrike" spc="-1" dirty="0">
                <a:solidFill>
                  <a:srgbClr val="000000"/>
                </a:solidFill>
                <a:latin typeface="Calibri"/>
                <a:ea typeface="Calibri"/>
              </a:rPr>
              <a:t>Note</a:t>
            </a:r>
            <a:r>
              <a:rPr lang="en-GB" sz="1200" b="0" strike="noStrike" spc="-1" dirty="0">
                <a:solidFill>
                  <a:srgbClr val="000000"/>
                </a:solidFill>
                <a:latin typeface="Calibri"/>
                <a:ea typeface="Calibri"/>
              </a:rPr>
              <a:t>: this word also contains this week’s new SSC [</a:t>
            </a:r>
            <a:r>
              <a:rPr lang="en-GB" sz="1200" b="1" strike="noStrike" spc="-1" dirty="0">
                <a:solidFill>
                  <a:srgbClr val="000000"/>
                </a:solidFill>
                <a:latin typeface="Calibri"/>
                <a:ea typeface="Calibri"/>
              </a:rPr>
              <a:t>an/</a:t>
            </a:r>
            <a:r>
              <a:rPr lang="en-GB" sz="1200" b="1" strike="noStrike" spc="-1" dirty="0" err="1">
                <a:solidFill>
                  <a:srgbClr val="000000"/>
                </a:solidFill>
                <a:latin typeface="Calibri"/>
                <a:ea typeface="Calibri"/>
              </a:rPr>
              <a:t>en</a:t>
            </a:r>
            <a:r>
              <a:rPr lang="en-GB" sz="1200" b="0"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grand</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the word </a:t>
            </a:r>
            <a:r>
              <a:rPr lang="en-GB" sz="1200" b="1" strike="noStrike" spc="-1" dirty="0">
                <a:solidFill>
                  <a:srgbClr val="000000"/>
                </a:solidFill>
                <a:latin typeface="Calibri"/>
                <a:ea typeface="Calibri"/>
              </a:rPr>
              <a:t>‘grand’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Ensure that pupils are clear about the meaning, i.e., tall.</a:t>
            </a: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grand</a:t>
            </a:r>
            <a:r>
              <a:rPr lang="fr-FR" baseline="0" dirty="0"/>
              <a:t>’ </a:t>
            </a:r>
            <a:r>
              <a:rPr lang="fr-FR" baseline="0" dirty="0" err="1"/>
              <a:t>might</a:t>
            </a:r>
            <a:r>
              <a:rPr lang="fr-FR" baseline="0" dirty="0"/>
              <a:t> </a:t>
            </a:r>
            <a:r>
              <a:rPr lang="fr-FR" baseline="0" dirty="0" err="1"/>
              <a:t>be</a:t>
            </a:r>
            <a:r>
              <a:rPr lang="fr-FR" baseline="0" dirty="0"/>
              <a:t> to copy the emoji and </a:t>
            </a:r>
            <a:r>
              <a:rPr lang="fr-FR" baseline="0" dirty="0" err="1"/>
              <a:t>raise</a:t>
            </a:r>
            <a:r>
              <a:rPr lang="fr-FR" baseline="0" dirty="0"/>
              <a:t> </a:t>
            </a:r>
            <a:r>
              <a:rPr lang="fr-FR" baseline="0" dirty="0" err="1"/>
              <a:t>your</a:t>
            </a:r>
            <a:r>
              <a:rPr lang="fr-FR" baseline="0" dirty="0"/>
              <a:t> hand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as if </a:t>
            </a:r>
            <a:r>
              <a:rPr lang="fr-FR" baseline="0" dirty="0" err="1"/>
              <a:t>measuring</a:t>
            </a:r>
            <a:r>
              <a:rPr lang="fr-FR" baseline="0" dirty="0"/>
              <a:t> a </a:t>
            </a:r>
            <a:r>
              <a:rPr lang="fr-FR" baseline="0" dirty="0" err="1"/>
              <a:t>tall</a:t>
            </a:r>
            <a:r>
              <a:rPr lang="fr-FR" baseline="0" dirty="0"/>
              <a:t> </a:t>
            </a:r>
            <a:r>
              <a:rPr lang="fr-FR" baseline="0" dirty="0" err="1"/>
              <a:t>person’s</a:t>
            </a:r>
            <a:r>
              <a:rPr lang="fr-FR" baseline="0" dirty="0"/>
              <a:t> </a:t>
            </a:r>
            <a:r>
              <a:rPr lang="fr-FR" baseline="0" dirty="0" err="1"/>
              <a:t>height</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 (three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word. Say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English meaning. Say the French word again.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Say the word again, together with pupils this time. Do the accompanying gesture.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uses the gesture again to elicit the word again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reminder of the silent final –d.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two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19415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6769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989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(six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the meaning of the new vocabulary for this week; to practise read aloud of the new</a:t>
            </a:r>
          </a:p>
          <a:p>
            <a:pPr marL="216000" indent="-215280">
              <a:lnSpc>
                <a:spcPct val="100000"/>
              </a:lnSpc>
            </a:pPr>
            <a:r>
              <a:rPr lang="en-GB" sz="1200" b="0" strike="noStrike" spc="-1" dirty="0">
                <a:solidFill>
                  <a:srgbClr val="000000"/>
                </a:solidFill>
                <a:latin typeface="Calibri"/>
                <a:ea typeface="Calibri"/>
              </a:rPr>
              <a:t>vocabulary for this week, which includes many examples of [an/</a:t>
            </a:r>
            <a:r>
              <a:rPr lang="en-GB" sz="1200" b="0" strike="noStrike" spc="-1" dirty="0" err="1">
                <a:solidFill>
                  <a:srgbClr val="000000"/>
                </a:solidFill>
                <a:latin typeface="Calibri"/>
                <a:ea typeface="Calibri"/>
              </a:rPr>
              <a:t>en</a:t>
            </a:r>
            <a:r>
              <a:rPr lang="en-GB" sz="1200" b="0" strike="noStrike" spc="-1" dirty="0">
                <a:solidFill>
                  <a:srgbClr val="000000"/>
                </a:solidFill>
                <a:latin typeface="Calibri"/>
                <a:ea typeface="Calibri"/>
              </a:rPr>
              <a:t>] and [SFC] with –t, and –d, and two examples where the final</a:t>
            </a:r>
          </a:p>
          <a:p>
            <a:pPr marL="216000" indent="-215280">
              <a:lnSpc>
                <a:spcPct val="100000"/>
              </a:lnSpc>
            </a:pPr>
            <a:r>
              <a:rPr lang="en-GB" sz="1200" b="0" strike="noStrike" spc="-1" dirty="0">
                <a:solidFill>
                  <a:srgbClr val="000000"/>
                </a:solidFill>
                <a:latin typeface="Calibri"/>
                <a:ea typeface="Calibri"/>
              </a:rPr>
              <a:t>consonant is pronounced (-l).  Attention will be drawn to this later.</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emoji and three adjectives.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Prompt pupils by saying the sentence beginning ‘</a:t>
            </a:r>
            <a:r>
              <a:rPr lang="en-GB" sz="1200" b="0" strike="noStrike" spc="-1" dirty="0" err="1">
                <a:latin typeface="Arial"/>
              </a:rPr>
              <a:t>il</a:t>
            </a:r>
            <a:r>
              <a:rPr lang="en-GB" sz="1200" b="0" strike="noStrike" spc="-1" dirty="0">
                <a:latin typeface="Arial"/>
              </a:rPr>
              <a:t> </a:t>
            </a:r>
            <a:r>
              <a:rPr lang="en-GB" sz="1200" b="0" strike="noStrike" spc="-1" dirty="0" err="1">
                <a:latin typeface="Arial"/>
              </a:rPr>
              <a:t>est</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the sentence ending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answer indicator.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for the next five slides.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We use ‘</a:t>
            </a:r>
            <a:r>
              <a:rPr lang="en-GB" sz="1200" b="0" strike="noStrike" spc="-1" dirty="0" err="1">
                <a:latin typeface="Arial"/>
              </a:rPr>
              <a:t>il</a:t>
            </a:r>
            <a:r>
              <a:rPr lang="en-GB" sz="1200" b="0" strike="noStrike" spc="-1" dirty="0">
                <a:latin typeface="Arial"/>
              </a:rPr>
              <a:t> </a:t>
            </a:r>
            <a:r>
              <a:rPr lang="en-GB" sz="1200" b="0" strike="noStrike" spc="-1" dirty="0" err="1">
                <a:latin typeface="Arial"/>
              </a:rPr>
              <a:t>est</a:t>
            </a:r>
            <a:r>
              <a:rPr lang="en-GB" sz="1200" b="0" strike="noStrike" spc="-1" dirty="0">
                <a:latin typeface="Arial"/>
              </a:rPr>
              <a:t>’ to practise the masculine forms only.  In the task that follows we recap adjective agreement and practise differentiating between both forms.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404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[2/6]</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0161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65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9342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77155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0095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225520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679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54208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74136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90528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671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15787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892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199523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6.wav"/><Relationship Id="rId7"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0.wav"/><Relationship Id="rId7"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6.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25.png"/><Relationship Id="rId17" Type="http://schemas.openxmlformats.org/officeDocument/2006/relationships/audio" Target="../media/audio20.wav"/><Relationship Id="rId2" Type="http://schemas.openxmlformats.org/officeDocument/2006/relationships/notesSlide" Target="../notesSlides/notesSlide14.xml"/><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audio" Target="../media/audio16.wav"/><Relationship Id="rId11" Type="http://schemas.openxmlformats.org/officeDocument/2006/relationships/image" Target="../media/image24.png"/><Relationship Id="rId5" Type="http://schemas.openxmlformats.org/officeDocument/2006/relationships/audio" Target="../media/audio15.wav"/><Relationship Id="rId15" Type="http://schemas.openxmlformats.org/officeDocument/2006/relationships/image" Target="../media/image28.jpg"/><Relationship Id="rId10" Type="http://schemas.openxmlformats.org/officeDocument/2006/relationships/image" Target="../media/image23.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gif"/><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audio" Target="../media/audio21.wav"/><Relationship Id="rId5" Type="http://schemas.openxmlformats.org/officeDocument/2006/relationships/image" Target="../media/image30.gif"/><Relationship Id="rId4" Type="http://schemas.openxmlformats.org/officeDocument/2006/relationships/image" Target="../media/image3.gif"/><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2.wav"/><Relationship Id="rId7" Type="http://schemas.openxmlformats.org/officeDocument/2006/relationships/image" Target="../media/image33.gif"/><Relationship Id="rId12" Type="http://schemas.openxmlformats.org/officeDocument/2006/relationships/audio" Target="../media/audio25.wav"/><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16.svg"/><Relationship Id="rId5" Type="http://schemas.openxmlformats.org/officeDocument/2006/relationships/audio" Target="../media/audio24.wav"/><Relationship Id="rId10" Type="http://schemas.openxmlformats.org/officeDocument/2006/relationships/image" Target="../media/image15.png"/><Relationship Id="rId4" Type="http://schemas.openxmlformats.org/officeDocument/2006/relationships/audio" Target="../media/audio23.wav"/><Relationship Id="rId9" Type="http://schemas.openxmlformats.org/officeDocument/2006/relationships/image" Target="../media/image2.gif"/></Relationships>
</file>

<file path=ppt/slides/_rels/slide1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3.wav"/><Relationship Id="rId18" Type="http://schemas.openxmlformats.org/officeDocument/2006/relationships/audio" Target="../media/audio24.wav"/><Relationship Id="rId3" Type="http://schemas.openxmlformats.org/officeDocument/2006/relationships/image" Target="../media/image34.png"/><Relationship Id="rId21" Type="http://schemas.openxmlformats.org/officeDocument/2006/relationships/image" Target="../media/image16.svg"/><Relationship Id="rId7" Type="http://schemas.openxmlformats.org/officeDocument/2006/relationships/audio" Target="../media/audio29.wav"/><Relationship Id="rId12" Type="http://schemas.openxmlformats.org/officeDocument/2006/relationships/audio" Target="../media/audio32.wav"/><Relationship Id="rId17" Type="http://schemas.openxmlformats.org/officeDocument/2006/relationships/audio" Target="../media/audio37.wav"/><Relationship Id="rId2" Type="http://schemas.openxmlformats.org/officeDocument/2006/relationships/notesSlide" Target="../notesSlides/notesSlide17.xml"/><Relationship Id="rId16" Type="http://schemas.openxmlformats.org/officeDocument/2006/relationships/audio" Target="../media/audio36.wav"/><Relationship Id="rId20"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audio" Target="../media/audio28.wav"/><Relationship Id="rId11" Type="http://schemas.openxmlformats.org/officeDocument/2006/relationships/audio" Target="../media/audio31.wav"/><Relationship Id="rId5" Type="http://schemas.openxmlformats.org/officeDocument/2006/relationships/audio" Target="../media/audio27.wav"/><Relationship Id="rId15" Type="http://schemas.openxmlformats.org/officeDocument/2006/relationships/audio" Target="../media/audio35.wav"/><Relationship Id="rId23" Type="http://schemas.openxmlformats.org/officeDocument/2006/relationships/audio" Target="../media/audio38.wav"/><Relationship Id="rId10" Type="http://schemas.openxmlformats.org/officeDocument/2006/relationships/image" Target="../media/image2.gif"/><Relationship Id="rId19" Type="http://schemas.openxmlformats.org/officeDocument/2006/relationships/image" Target="../media/image32.png"/><Relationship Id="rId4" Type="http://schemas.openxmlformats.org/officeDocument/2006/relationships/audio" Target="../media/audio26.wav"/><Relationship Id="rId9" Type="http://schemas.openxmlformats.org/officeDocument/2006/relationships/image" Target="../media/image4.gif"/><Relationship Id="rId14" Type="http://schemas.openxmlformats.org/officeDocument/2006/relationships/audio" Target="../media/audio34.wav"/><Relationship Id="rId22" Type="http://schemas.openxmlformats.org/officeDocument/2006/relationships/audio" Target="../media/audio25.wav"/></Relationships>
</file>

<file path=ppt/slides/_rels/slide18.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audio" Target="../media/audio41.wav"/><Relationship Id="rId3" Type="http://schemas.microsoft.com/office/2007/relationships/media" Target="../media/media5.mkv"/><Relationship Id="rId7" Type="http://schemas.openxmlformats.org/officeDocument/2006/relationships/audio" Target="../media/audio40.wav"/><Relationship Id="rId12" Type="http://schemas.openxmlformats.org/officeDocument/2006/relationships/image" Target="../media/image40.png"/><Relationship Id="rId2" Type="http://schemas.openxmlformats.org/officeDocument/2006/relationships/video" Target="../media/media4.mkv"/><Relationship Id="rId1" Type="http://schemas.microsoft.com/office/2007/relationships/media" Target="../media/media4.mkv"/><Relationship Id="rId6" Type="http://schemas.openxmlformats.org/officeDocument/2006/relationships/notesSlide" Target="../notesSlides/notesSlide19.xml"/><Relationship Id="rId11" Type="http://schemas.openxmlformats.org/officeDocument/2006/relationships/image" Target="../media/image39.png"/><Relationship Id="rId5" Type="http://schemas.openxmlformats.org/officeDocument/2006/relationships/slideLayout" Target="../slideLayouts/slideLayout14.xml"/><Relationship Id="rId10" Type="http://schemas.openxmlformats.org/officeDocument/2006/relationships/image" Target="../media/image38.png"/><Relationship Id="rId4" Type="http://schemas.openxmlformats.org/officeDocument/2006/relationships/video" Target="../media/media5.mkv"/><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4.xml"/><Relationship Id="rId10" Type="http://schemas.openxmlformats.org/officeDocument/2006/relationships/image" Target="../media/image6.png"/><Relationship Id="rId4" Type="http://schemas.openxmlformats.org/officeDocument/2006/relationships/video" Target="../media/media2.mkv"/><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10.gif"/><Relationship Id="rId2" Type="http://schemas.openxmlformats.org/officeDocument/2006/relationships/video" Target="../media/media3.mkv"/><Relationship Id="rId1" Type="http://schemas.microsoft.com/office/2007/relationships/media" Target="../media/media3.mkv"/><Relationship Id="rId6" Type="http://schemas.openxmlformats.org/officeDocument/2006/relationships/image" Target="../media/image6.png"/><Relationship Id="rId5" Type="http://schemas.openxmlformats.org/officeDocument/2006/relationships/audio" Target="../media/audio3.wav"/><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3.wav"/><Relationship Id="rId7" Type="http://schemas.openxmlformats.org/officeDocument/2006/relationships/image" Target="../media/image6.png"/><Relationship Id="rId12"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audio" Target="../media/audio4.wav"/><Relationship Id="rId9"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6.wav"/><Relationship Id="rId7" Type="http://schemas.openxmlformats.org/officeDocument/2006/relationships/image" Target="../media/image6.png"/><Relationship Id="rId12"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audio" Target="../media/audio7.wav"/><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audio" Target="../media/audio5.wav"/><Relationship Id="rId3" Type="http://schemas.openxmlformats.org/officeDocument/2006/relationships/audio" Target="../media/audio8.wav"/><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1.gif"/><Relationship Id="rId4" Type="http://schemas.openxmlformats.org/officeDocument/2006/relationships/audio" Target="../media/audio9.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audio" Target="../media/audio10.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2.gif"/><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7.wav"/><Relationship Id="rId7"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9.wav"/><Relationship Id="rId7"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audio" Target="../media/audio12.wav"/><Relationship Id="rId5" Type="http://schemas.openxmlformats.org/officeDocument/2006/relationships/image" Target="../media/image12.png"/><Relationship Id="rId10" Type="http://schemas.openxmlformats.org/officeDocument/2006/relationships/image" Target="../media/image16.svg"/><Relationship Id="rId4" Type="http://schemas.openxmlformats.org/officeDocument/2006/relationships/audio" Target="../media/audio11.wav"/><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4568" y="547752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Être</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 </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tu</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es (je </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suis</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SSC [an/</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en</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r>
              <a:rPr lang="en-GB" sz="2400" b="1" kern="1200" spc="-1" dirty="0">
                <a:solidFill>
                  <a:srgbClr val="E7E6E6">
                    <a:lumMod val="25000"/>
                  </a:srgbClr>
                </a:solidFill>
                <a:latin typeface="Century Gothic" panose="020B0502020202020204" pitchFamily="34" charset="0"/>
              </a:rPr>
              <a:t>Silent Final Consonant - d</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3BE69E2F-A500-4625-9003-39ABF2BB9706}"/>
              </a:ext>
            </a:extLst>
          </p:cNvPr>
          <p:cNvPicPr>
            <a:picLocks noChangeAspect="1"/>
          </p:cNvPicPr>
          <p:nvPr/>
        </p:nvPicPr>
        <p:blipFill rotWithShape="1">
          <a:blip r:embed="rId4"/>
          <a:srcRect b="62794"/>
          <a:stretch/>
        </p:blipFill>
        <p:spPr>
          <a:xfrm>
            <a:off x="90978" y="2359266"/>
            <a:ext cx="1444635" cy="1507253"/>
          </a:xfrm>
          <a:prstGeom prst="rect">
            <a:avLst/>
          </a:prstGeom>
        </p:spPr>
      </p:pic>
      <p:sp>
        <p:nvSpPr>
          <p:cNvPr id="8" name="TextBox 7">
            <a:extLst>
              <a:ext uri="{FF2B5EF4-FFF2-40B4-BE49-F238E27FC236}">
                <a16:creationId xmlns:a16="http://schemas.microsoft.com/office/drawing/2014/main" id="{95C947FD-687F-431D-AF02-6AE8C1A9B23D}"/>
              </a:ext>
            </a:extLst>
          </p:cNvPr>
          <p:cNvSpPr txBox="1"/>
          <p:nvPr/>
        </p:nvSpPr>
        <p:spPr>
          <a:xfrm>
            <a:off x="324879" y="3803104"/>
            <a:ext cx="951767" cy="400110"/>
          </a:xfrm>
          <a:prstGeom prst="rect">
            <a:avLst/>
          </a:prstGeom>
          <a:noFill/>
        </p:spPr>
        <p:txBody>
          <a:bodyPr wrap="square" rtlCol="0">
            <a:spAutoFit/>
          </a:bodyPr>
          <a:lstStyle/>
          <a:p>
            <a:r>
              <a:rPr lang="en-GB" sz="2000" b="1" dirty="0">
                <a:solidFill>
                  <a:srgbClr val="3B3838"/>
                </a:solidFill>
                <a:latin typeface="Century Gothic" panose="020B0502020202020204" pitchFamily="34" charset="0"/>
              </a:rPr>
              <a:t>Pierre</a:t>
            </a:r>
          </a:p>
        </p:txBody>
      </p:sp>
      <p:pic>
        <p:nvPicPr>
          <p:cNvPr id="9" name="Picture 8">
            <a:extLst>
              <a:ext uri="{FF2B5EF4-FFF2-40B4-BE49-F238E27FC236}">
                <a16:creationId xmlns:a16="http://schemas.microsoft.com/office/drawing/2014/main" id="{8223A170-DD1B-4294-8100-AF7E1190F4CD}"/>
              </a:ext>
            </a:extLst>
          </p:cNvPr>
          <p:cNvPicPr>
            <a:picLocks noChangeAspect="1"/>
          </p:cNvPicPr>
          <p:nvPr/>
        </p:nvPicPr>
        <p:blipFill rotWithShape="1">
          <a:blip r:embed="rId5"/>
          <a:srcRect b="65276"/>
          <a:stretch/>
        </p:blipFill>
        <p:spPr>
          <a:xfrm>
            <a:off x="1480986" y="2437456"/>
            <a:ext cx="1446917" cy="1429063"/>
          </a:xfrm>
          <a:prstGeom prst="rect">
            <a:avLst/>
          </a:prstGeom>
        </p:spPr>
      </p:pic>
      <p:sp>
        <p:nvSpPr>
          <p:cNvPr id="11" name="TextBox 10">
            <a:extLst>
              <a:ext uri="{FF2B5EF4-FFF2-40B4-BE49-F238E27FC236}">
                <a16:creationId xmlns:a16="http://schemas.microsoft.com/office/drawing/2014/main" id="{207B1EC1-DFA0-4F7F-84A4-4045D25842C7}"/>
              </a:ext>
            </a:extLst>
          </p:cNvPr>
          <p:cNvSpPr txBox="1"/>
          <p:nvPr/>
        </p:nvSpPr>
        <p:spPr>
          <a:xfrm>
            <a:off x="1671479" y="3804983"/>
            <a:ext cx="951767" cy="400110"/>
          </a:xfrm>
          <a:prstGeom prst="rect">
            <a:avLst/>
          </a:prstGeom>
          <a:noFill/>
        </p:spPr>
        <p:txBody>
          <a:bodyPr wrap="square" rtlCol="0">
            <a:spAutoFit/>
          </a:bodyPr>
          <a:lstStyle/>
          <a:p>
            <a:r>
              <a:rPr lang="en-GB" sz="2000" b="1" dirty="0">
                <a:solidFill>
                  <a:srgbClr val="3B3838"/>
                </a:solidFill>
                <a:latin typeface="Century Gothic" panose="020B0502020202020204" pitchFamily="34" charset="0"/>
              </a:rPr>
              <a:t>Yves</a:t>
            </a:r>
          </a:p>
        </p:txBody>
      </p:sp>
      <p:pic>
        <p:nvPicPr>
          <p:cNvPr id="13" name="Picture 12" descr="A picture containing text&#10;&#10;Description automatically generated">
            <a:extLst>
              <a:ext uri="{FF2B5EF4-FFF2-40B4-BE49-F238E27FC236}">
                <a16:creationId xmlns:a16="http://schemas.microsoft.com/office/drawing/2014/main" id="{15A8521C-CBC1-4C2E-BBBC-CCDFC9E8BB2B}"/>
              </a:ext>
            </a:extLst>
          </p:cNvPr>
          <p:cNvPicPr>
            <a:picLocks noChangeAspect="1"/>
          </p:cNvPicPr>
          <p:nvPr/>
        </p:nvPicPr>
        <p:blipFill>
          <a:blip r:embed="rId6"/>
          <a:stretch>
            <a:fillRect/>
          </a:stretch>
        </p:blipFill>
        <p:spPr>
          <a:xfrm>
            <a:off x="2961528" y="2563144"/>
            <a:ext cx="1283626" cy="1303375"/>
          </a:xfrm>
          <a:prstGeom prst="rect">
            <a:avLst/>
          </a:prstGeom>
        </p:spPr>
      </p:pic>
      <p:sp>
        <p:nvSpPr>
          <p:cNvPr id="14" name="TextBox 13">
            <a:extLst>
              <a:ext uri="{FF2B5EF4-FFF2-40B4-BE49-F238E27FC236}">
                <a16:creationId xmlns:a16="http://schemas.microsoft.com/office/drawing/2014/main" id="{B1B704F1-5AEB-42E2-A8B6-05D24543E58C}"/>
              </a:ext>
            </a:extLst>
          </p:cNvPr>
          <p:cNvSpPr txBox="1"/>
          <p:nvPr/>
        </p:nvSpPr>
        <p:spPr>
          <a:xfrm>
            <a:off x="2679195" y="3803104"/>
            <a:ext cx="1779281" cy="400110"/>
          </a:xfrm>
          <a:prstGeom prst="rect">
            <a:avLst/>
          </a:prstGeom>
          <a:noFill/>
        </p:spPr>
        <p:txBody>
          <a:bodyPr wrap="square" rtlCol="0">
            <a:spAutoFit/>
          </a:bodyPr>
          <a:lstStyle/>
          <a:p>
            <a:r>
              <a:rPr lang="en-GB" sz="2000" b="1" dirty="0">
                <a:solidFill>
                  <a:srgbClr val="3B3838"/>
                </a:solidFill>
                <a:latin typeface="Century Gothic" panose="020B0502020202020204" pitchFamily="34" charset="0"/>
              </a:rPr>
              <a:t>Jean-Michel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il_est.wav"/>
            </a:hlinkClick>
          </p:cNvPr>
          <p:cNvSpPr/>
          <p:nvPr/>
        </p:nvSpPr>
        <p:spPr>
          <a:xfrm>
            <a:off x="101844" y="1604452"/>
            <a:ext cx="175710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kern="1200" spc="-1" dirty="0">
                <a:solidFill>
                  <a:srgbClr val="002060"/>
                </a:solidFill>
                <a:latin typeface="Century gothic"/>
              </a:rPr>
              <a:t>Il </a:t>
            </a:r>
            <a:r>
              <a:rPr lang="en-GB" sz="2800" b="1" kern="1200" spc="-1" dirty="0" err="1">
                <a:solidFill>
                  <a:srgbClr val="002060"/>
                </a:solidFill>
                <a:latin typeface="Century gothic"/>
              </a:rPr>
              <a:t>est</a:t>
            </a:r>
            <a:r>
              <a:rPr lang="en-GB" sz="2800" b="1" kern="1200"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CustomShape 6">
            <a:extLst>
              <a:ext uri="{FF2B5EF4-FFF2-40B4-BE49-F238E27FC236}">
                <a16:creationId xmlns:a16="http://schemas.microsoft.com/office/drawing/2014/main" id="{15CC2DDB-3EF3-4402-902F-EACF020B19CD}"/>
              </a:ext>
            </a:extLst>
          </p:cNvPr>
          <p:cNvSpPr/>
          <p:nvPr/>
        </p:nvSpPr>
        <p:spPr>
          <a:xfrm>
            <a:off x="7421472" y="26511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important.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3" name="CustomShape 6">
            <a:extLst>
              <a:ext uri="{FF2B5EF4-FFF2-40B4-BE49-F238E27FC236}">
                <a16:creationId xmlns:a16="http://schemas.microsoft.com/office/drawing/2014/main" id="{2F3553E9-D10C-4B4E-9B44-1678C265EBBB}"/>
              </a:ext>
            </a:extLst>
          </p:cNvPr>
          <p:cNvSpPr/>
          <p:nvPr/>
        </p:nvSpPr>
        <p:spPr>
          <a:xfrm>
            <a:off x="7435403" y="38459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grand.</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4" name="CustomShape 6">
            <a:extLst>
              <a:ext uri="{FF2B5EF4-FFF2-40B4-BE49-F238E27FC236}">
                <a16:creationId xmlns:a16="http://schemas.microsoft.com/office/drawing/2014/main" id="{D34EB708-B1F7-4F6D-BB5E-1493C3EEBFEA}"/>
              </a:ext>
            </a:extLst>
          </p:cNvPr>
          <p:cNvSpPr/>
          <p:nvPr/>
        </p:nvSpPr>
        <p:spPr>
          <a:xfrm>
            <a:off x="7435403" y="50407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petit.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 name="Rectangle: Rounded Corners 1">
            <a:extLst>
              <a:ext uri="{FF2B5EF4-FFF2-40B4-BE49-F238E27FC236}">
                <a16:creationId xmlns:a16="http://schemas.microsoft.com/office/drawing/2014/main" id="{83D07F82-D60F-410A-BDA9-8E51E2F98C1B}"/>
              </a:ext>
            </a:extLst>
          </p:cNvPr>
          <p:cNvSpPr/>
          <p:nvPr/>
        </p:nvSpPr>
        <p:spPr>
          <a:xfrm>
            <a:off x="7224765" y="2588301"/>
            <a:ext cx="2911583" cy="836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logo&#10;&#10;Description automatically generated">
            <a:extLst>
              <a:ext uri="{FF2B5EF4-FFF2-40B4-BE49-F238E27FC236}">
                <a16:creationId xmlns:a16="http://schemas.microsoft.com/office/drawing/2014/main" id="{7BC7C564-108A-4984-80C4-6B16214FE882}"/>
              </a:ext>
            </a:extLst>
          </p:cNvPr>
          <p:cNvPicPr>
            <a:picLocks noChangeAspect="1"/>
          </p:cNvPicPr>
          <p:nvPr/>
        </p:nvPicPr>
        <p:blipFill>
          <a:blip r:embed="rId7"/>
          <a:stretch>
            <a:fillRect/>
          </a:stretch>
        </p:blipFill>
        <p:spPr>
          <a:xfrm>
            <a:off x="2055652" y="1956957"/>
            <a:ext cx="2473064" cy="3777996"/>
          </a:xfrm>
          <a:prstGeom prst="rect">
            <a:avLst/>
          </a:prstGeom>
        </p:spPr>
      </p:pic>
      <p:pic>
        <p:nvPicPr>
          <p:cNvPr id="16" name="Graphic 15" descr="Teacher">
            <a:extLst>
              <a:ext uri="{FF2B5EF4-FFF2-40B4-BE49-F238E27FC236}">
                <a16:creationId xmlns:a16="http://schemas.microsoft.com/office/drawing/2014/main" id="{62E008D2-264A-4962-A3D9-080B62625C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12477"/>
            <a:ext cx="914400" cy="914400"/>
          </a:xfrm>
          <a:prstGeom prst="rect">
            <a:avLst/>
          </a:prstGeom>
        </p:spPr>
      </p:pic>
      <p:sp>
        <p:nvSpPr>
          <p:cNvPr id="17" name="Speech Bubble: Rectangle with Corners Rounded 16">
            <a:hlinkClick r:id="" action="ppaction://noaction">
              <a:snd r:embed="rId10" name="Complete la phrase.wav"/>
            </a:hlinkClick>
            <a:extLst>
              <a:ext uri="{FF2B5EF4-FFF2-40B4-BE49-F238E27FC236}">
                <a16:creationId xmlns:a16="http://schemas.microsoft.com/office/drawing/2014/main" id="{20937CB5-23CB-413A-883C-C90FDA819D77}"/>
              </a:ext>
            </a:extLst>
          </p:cNvPr>
          <p:cNvSpPr/>
          <p:nvPr/>
        </p:nvSpPr>
        <p:spPr>
          <a:xfrm>
            <a:off x="934202" y="127443"/>
            <a:ext cx="3855818" cy="547644"/>
          </a:xfrm>
          <a:prstGeom prst="wedgeRoundRectCallout">
            <a:avLst>
              <a:gd name="adj1" fmla="val -57342"/>
              <a:gd name="adj2" fmla="val 107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8" name="CustomShape 6">
            <a:hlinkClick r:id="" action="ppaction://noaction">
              <a:snd r:embed="rId10" name="Complete la phrase.wav"/>
            </a:hlinkClick>
            <a:extLst>
              <a:ext uri="{FF2B5EF4-FFF2-40B4-BE49-F238E27FC236}">
                <a16:creationId xmlns:a16="http://schemas.microsoft.com/office/drawing/2014/main" id="{392248E8-6142-40B2-B170-82C6F88B0FEB}"/>
              </a:ext>
            </a:extLst>
          </p:cNvPr>
          <p:cNvSpPr/>
          <p:nvPr/>
        </p:nvSpPr>
        <p:spPr>
          <a:xfrm>
            <a:off x="912189" y="142605"/>
            <a:ext cx="38063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a:sym typeface="Arial"/>
              </a:rPr>
              <a:t>Complète</a:t>
            </a:r>
            <a:r>
              <a:rPr kumimoji="0" lang="en-GB" sz="2800" b="1" i="0" u="none" strike="noStrike" kern="1200" cap="none" spc="-1" normalizeH="0" baseline="0" noProof="0" dirty="0">
                <a:ln>
                  <a:noFill/>
                </a:ln>
                <a:solidFill>
                  <a:schemeClr val="bg1"/>
                </a:solidFill>
                <a:effectLst/>
                <a:uLnTx/>
                <a:uFillTx/>
                <a:latin typeface="Century gothic"/>
                <a:sym typeface="Arial"/>
              </a:rPr>
              <a:t> la phrase.</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spTree>
    <p:extLst>
      <p:ext uri="{BB962C8B-B14F-4D97-AF65-F5344CB8AC3E}">
        <p14:creationId xmlns:p14="http://schemas.microsoft.com/office/powerpoint/2010/main" val="17020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mport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il_est.wav"/>
            </a:hlinkClick>
          </p:cNvPr>
          <p:cNvSpPr/>
          <p:nvPr/>
        </p:nvSpPr>
        <p:spPr>
          <a:xfrm>
            <a:off x="101844" y="1604452"/>
            <a:ext cx="175710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kern="1200" spc="-1" dirty="0">
                <a:solidFill>
                  <a:srgbClr val="002060"/>
                </a:solidFill>
                <a:latin typeface="Century gothic"/>
              </a:rPr>
              <a:t>Il </a:t>
            </a:r>
            <a:r>
              <a:rPr lang="en-GB" sz="2800" b="1" kern="1200" spc="-1" dirty="0" err="1">
                <a:solidFill>
                  <a:srgbClr val="002060"/>
                </a:solidFill>
                <a:latin typeface="Century gothic"/>
              </a:rPr>
              <a:t>est</a:t>
            </a:r>
            <a:r>
              <a:rPr lang="en-GB" sz="2800" b="1" kern="1200"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CustomShape 6">
            <a:extLst>
              <a:ext uri="{FF2B5EF4-FFF2-40B4-BE49-F238E27FC236}">
                <a16:creationId xmlns:a16="http://schemas.microsoft.com/office/drawing/2014/main" id="{15CC2DDB-3EF3-4402-902F-EACF020B19CD}"/>
              </a:ext>
            </a:extLst>
          </p:cNvPr>
          <p:cNvSpPr/>
          <p:nvPr/>
        </p:nvSpPr>
        <p:spPr>
          <a:xfrm>
            <a:off x="7421472" y="26511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err="1">
                <a:solidFill>
                  <a:srgbClr val="002060"/>
                </a:solidFill>
                <a:latin typeface="Century gothic"/>
              </a:rPr>
              <a:t>indépendant</a:t>
            </a:r>
            <a:r>
              <a:rPr lang="en-GB" sz="3600" b="1" kern="1200" spc="-1" dirty="0">
                <a:solidFill>
                  <a:srgbClr val="002060"/>
                </a:solidFill>
                <a:latin typeface="Century gothic"/>
              </a:rPr>
              <a: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3" name="CustomShape 6">
            <a:extLst>
              <a:ext uri="{FF2B5EF4-FFF2-40B4-BE49-F238E27FC236}">
                <a16:creationId xmlns:a16="http://schemas.microsoft.com/office/drawing/2014/main" id="{2F3553E9-D10C-4B4E-9B44-1678C265EBBB}"/>
              </a:ext>
            </a:extLst>
          </p:cNvPr>
          <p:cNvSpPr/>
          <p:nvPr/>
        </p:nvSpPr>
        <p:spPr>
          <a:xfrm>
            <a:off x="7435403" y="38459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prudent.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4" name="CustomShape 6">
            <a:extLst>
              <a:ext uri="{FF2B5EF4-FFF2-40B4-BE49-F238E27FC236}">
                <a16:creationId xmlns:a16="http://schemas.microsoft.com/office/drawing/2014/main" id="{D34EB708-B1F7-4F6D-BB5E-1493C3EEBFEA}"/>
              </a:ext>
            </a:extLst>
          </p:cNvPr>
          <p:cNvSpPr/>
          <p:nvPr/>
        </p:nvSpPr>
        <p:spPr>
          <a:xfrm>
            <a:off x="7435403" y="50407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err="1">
                <a:solidFill>
                  <a:srgbClr val="002060"/>
                </a:solidFill>
                <a:latin typeface="Century gothic"/>
              </a:rPr>
              <a:t>seul</a:t>
            </a:r>
            <a:r>
              <a:rPr lang="en-GB" sz="3600" b="1" kern="1200" spc="-1" dirty="0">
                <a:solidFill>
                  <a:srgbClr val="002060"/>
                </a:solidFill>
                <a:latin typeface="Century gothic"/>
              </a:rPr>
              <a: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 name="Rectangle: Rounded Corners 1">
            <a:extLst>
              <a:ext uri="{FF2B5EF4-FFF2-40B4-BE49-F238E27FC236}">
                <a16:creationId xmlns:a16="http://schemas.microsoft.com/office/drawing/2014/main" id="{83D07F82-D60F-410A-BDA9-8E51E2F98C1B}"/>
              </a:ext>
            </a:extLst>
          </p:cNvPr>
          <p:cNvSpPr/>
          <p:nvPr/>
        </p:nvSpPr>
        <p:spPr>
          <a:xfrm>
            <a:off x="7124281" y="4984345"/>
            <a:ext cx="2481943" cy="836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Logo&#10;&#10;Description automatically generated">
            <a:extLst>
              <a:ext uri="{FF2B5EF4-FFF2-40B4-BE49-F238E27FC236}">
                <a16:creationId xmlns:a16="http://schemas.microsoft.com/office/drawing/2014/main" id="{BB1ED710-084D-4CDA-A6BA-F92A26667E4B}"/>
              </a:ext>
            </a:extLst>
          </p:cNvPr>
          <p:cNvPicPr>
            <a:picLocks noChangeAspect="1"/>
          </p:cNvPicPr>
          <p:nvPr/>
        </p:nvPicPr>
        <p:blipFill>
          <a:blip r:embed="rId7"/>
          <a:stretch>
            <a:fillRect/>
          </a:stretch>
        </p:blipFill>
        <p:spPr>
          <a:xfrm>
            <a:off x="598279" y="2028433"/>
            <a:ext cx="5497721" cy="4152363"/>
          </a:xfrm>
          <a:prstGeom prst="rect">
            <a:avLst/>
          </a:prstGeom>
        </p:spPr>
      </p:pic>
      <p:pic>
        <p:nvPicPr>
          <p:cNvPr id="16" name="Graphic 15" descr="Teacher">
            <a:extLst>
              <a:ext uri="{FF2B5EF4-FFF2-40B4-BE49-F238E27FC236}">
                <a16:creationId xmlns:a16="http://schemas.microsoft.com/office/drawing/2014/main" id="{5C0F7124-2875-4A3C-ACAC-457208B4F2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12477"/>
            <a:ext cx="914400" cy="914400"/>
          </a:xfrm>
          <a:prstGeom prst="rect">
            <a:avLst/>
          </a:prstGeom>
        </p:spPr>
      </p:pic>
      <p:sp>
        <p:nvSpPr>
          <p:cNvPr id="17" name="Speech Bubble: Rectangle with Corners Rounded 16">
            <a:hlinkClick r:id="" action="ppaction://noaction">
              <a:snd r:embed="rId10" name="Complete la phrase.wav"/>
            </a:hlinkClick>
            <a:extLst>
              <a:ext uri="{FF2B5EF4-FFF2-40B4-BE49-F238E27FC236}">
                <a16:creationId xmlns:a16="http://schemas.microsoft.com/office/drawing/2014/main" id="{862346C6-BD81-4782-B1F6-691BD134E7DB}"/>
              </a:ext>
            </a:extLst>
          </p:cNvPr>
          <p:cNvSpPr/>
          <p:nvPr/>
        </p:nvSpPr>
        <p:spPr>
          <a:xfrm>
            <a:off x="934202" y="127443"/>
            <a:ext cx="3855818" cy="547644"/>
          </a:xfrm>
          <a:prstGeom prst="wedgeRoundRectCallout">
            <a:avLst>
              <a:gd name="adj1" fmla="val -57342"/>
              <a:gd name="adj2" fmla="val 107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8" name="CustomShape 6">
            <a:hlinkClick r:id="" action="ppaction://noaction">
              <a:snd r:embed="rId10" name="Complete la phrase.wav"/>
            </a:hlinkClick>
            <a:extLst>
              <a:ext uri="{FF2B5EF4-FFF2-40B4-BE49-F238E27FC236}">
                <a16:creationId xmlns:a16="http://schemas.microsoft.com/office/drawing/2014/main" id="{BA9AD4B5-3263-4255-9185-26AA75B98158}"/>
              </a:ext>
            </a:extLst>
          </p:cNvPr>
          <p:cNvSpPr/>
          <p:nvPr/>
        </p:nvSpPr>
        <p:spPr>
          <a:xfrm>
            <a:off x="912189" y="142605"/>
            <a:ext cx="38063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a:sym typeface="Arial"/>
              </a:rPr>
              <a:t>Complète</a:t>
            </a:r>
            <a:r>
              <a:rPr kumimoji="0" lang="en-GB" sz="2800" b="1" i="0" u="none" strike="noStrike" kern="1200" cap="none" spc="-1" normalizeH="0" baseline="0" noProof="0" dirty="0">
                <a:ln>
                  <a:noFill/>
                </a:ln>
                <a:solidFill>
                  <a:schemeClr val="bg1"/>
                </a:solidFill>
                <a:effectLst/>
                <a:uLnTx/>
                <a:uFillTx/>
                <a:latin typeface="Century gothic"/>
                <a:sym typeface="Arial"/>
              </a:rPr>
              <a:t> la phrase.</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spTree>
    <p:extLst>
      <p:ext uri="{BB962C8B-B14F-4D97-AF65-F5344CB8AC3E}">
        <p14:creationId xmlns:p14="http://schemas.microsoft.com/office/powerpoint/2010/main" val="129652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e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il_est.wav"/>
            </a:hlinkClick>
          </p:cNvPr>
          <p:cNvSpPr/>
          <p:nvPr/>
        </p:nvSpPr>
        <p:spPr>
          <a:xfrm>
            <a:off x="101844" y="1604452"/>
            <a:ext cx="175710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kern="1200" spc="-1" dirty="0">
                <a:solidFill>
                  <a:srgbClr val="002060"/>
                </a:solidFill>
                <a:latin typeface="Century gothic"/>
              </a:rPr>
              <a:t>Il </a:t>
            </a:r>
            <a:r>
              <a:rPr lang="en-GB" sz="2800" b="1" kern="1200" spc="-1" dirty="0" err="1">
                <a:solidFill>
                  <a:srgbClr val="002060"/>
                </a:solidFill>
                <a:latin typeface="Century gothic"/>
              </a:rPr>
              <a:t>est</a:t>
            </a:r>
            <a:r>
              <a:rPr lang="en-GB" sz="2800" b="1" kern="1200"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CustomShape 6">
            <a:extLst>
              <a:ext uri="{FF2B5EF4-FFF2-40B4-BE49-F238E27FC236}">
                <a16:creationId xmlns:a16="http://schemas.microsoft.com/office/drawing/2014/main" id="{15CC2DDB-3EF3-4402-902F-EACF020B19CD}"/>
              </a:ext>
            </a:extLst>
          </p:cNvPr>
          <p:cNvSpPr/>
          <p:nvPr/>
        </p:nvSpPr>
        <p:spPr>
          <a:xfrm>
            <a:off x="7421472" y="26511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petit.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3" name="CustomShape 6">
            <a:extLst>
              <a:ext uri="{FF2B5EF4-FFF2-40B4-BE49-F238E27FC236}">
                <a16:creationId xmlns:a16="http://schemas.microsoft.com/office/drawing/2014/main" id="{2F3553E9-D10C-4B4E-9B44-1678C265EBBB}"/>
              </a:ext>
            </a:extLst>
          </p:cNvPr>
          <p:cNvSpPr/>
          <p:nvPr/>
        </p:nvSpPr>
        <p:spPr>
          <a:xfrm>
            <a:off x="7435403" y="38459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err="1">
                <a:solidFill>
                  <a:srgbClr val="002060"/>
                </a:solidFill>
                <a:latin typeface="Century gothic"/>
              </a:rPr>
              <a:t>seul</a:t>
            </a:r>
            <a:r>
              <a:rPr lang="en-GB" sz="3600" b="1" kern="1200" spc="-1" dirty="0">
                <a:solidFill>
                  <a:srgbClr val="002060"/>
                </a:solidFill>
                <a:latin typeface="Century gothic"/>
              </a:rPr>
              <a: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4" name="CustomShape 6">
            <a:extLst>
              <a:ext uri="{FF2B5EF4-FFF2-40B4-BE49-F238E27FC236}">
                <a16:creationId xmlns:a16="http://schemas.microsoft.com/office/drawing/2014/main" id="{D34EB708-B1F7-4F6D-BB5E-1493C3EEBFEA}"/>
              </a:ext>
            </a:extLst>
          </p:cNvPr>
          <p:cNvSpPr/>
          <p:nvPr/>
        </p:nvSpPr>
        <p:spPr>
          <a:xfrm>
            <a:off x="7435403" y="50407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prudent.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 name="Rectangle: Rounded Corners 1">
            <a:extLst>
              <a:ext uri="{FF2B5EF4-FFF2-40B4-BE49-F238E27FC236}">
                <a16:creationId xmlns:a16="http://schemas.microsoft.com/office/drawing/2014/main" id="{83D07F82-D60F-410A-BDA9-8E51E2F98C1B}"/>
              </a:ext>
            </a:extLst>
          </p:cNvPr>
          <p:cNvSpPr/>
          <p:nvPr/>
        </p:nvSpPr>
        <p:spPr>
          <a:xfrm>
            <a:off x="7295104" y="4940638"/>
            <a:ext cx="2481943" cy="836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logo&#10;&#10;Description automatically generated">
            <a:extLst>
              <a:ext uri="{FF2B5EF4-FFF2-40B4-BE49-F238E27FC236}">
                <a16:creationId xmlns:a16="http://schemas.microsoft.com/office/drawing/2014/main" id="{E26D137E-9F91-407C-97A8-A508B2676235}"/>
              </a:ext>
            </a:extLst>
          </p:cNvPr>
          <p:cNvPicPr>
            <a:picLocks noChangeAspect="1"/>
          </p:cNvPicPr>
          <p:nvPr/>
        </p:nvPicPr>
        <p:blipFill>
          <a:blip r:embed="rId7"/>
          <a:stretch>
            <a:fillRect/>
          </a:stretch>
        </p:blipFill>
        <p:spPr>
          <a:xfrm>
            <a:off x="1490562" y="2562396"/>
            <a:ext cx="3916461" cy="2796668"/>
          </a:xfrm>
          <a:prstGeom prst="rect">
            <a:avLst/>
          </a:prstGeom>
        </p:spPr>
      </p:pic>
      <p:pic>
        <p:nvPicPr>
          <p:cNvPr id="15" name="Graphic 14" descr="Teacher">
            <a:extLst>
              <a:ext uri="{FF2B5EF4-FFF2-40B4-BE49-F238E27FC236}">
                <a16:creationId xmlns:a16="http://schemas.microsoft.com/office/drawing/2014/main" id="{45565924-C583-4C85-A26E-4067183BCB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12477"/>
            <a:ext cx="914400" cy="914400"/>
          </a:xfrm>
          <a:prstGeom prst="rect">
            <a:avLst/>
          </a:prstGeom>
        </p:spPr>
      </p:pic>
      <p:sp>
        <p:nvSpPr>
          <p:cNvPr id="16" name="Speech Bubble: Rectangle with Corners Rounded 15">
            <a:hlinkClick r:id="" action="ppaction://noaction">
              <a:snd r:embed="rId10" name="Complete la phrase.wav"/>
            </a:hlinkClick>
            <a:extLst>
              <a:ext uri="{FF2B5EF4-FFF2-40B4-BE49-F238E27FC236}">
                <a16:creationId xmlns:a16="http://schemas.microsoft.com/office/drawing/2014/main" id="{23E18074-1BDD-4836-A6CB-E2CF6922CFA2}"/>
              </a:ext>
            </a:extLst>
          </p:cNvPr>
          <p:cNvSpPr/>
          <p:nvPr/>
        </p:nvSpPr>
        <p:spPr>
          <a:xfrm>
            <a:off x="934202" y="127443"/>
            <a:ext cx="3855818" cy="547644"/>
          </a:xfrm>
          <a:prstGeom prst="wedgeRoundRectCallout">
            <a:avLst>
              <a:gd name="adj1" fmla="val -57342"/>
              <a:gd name="adj2" fmla="val 107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8" name="CustomShape 6">
            <a:hlinkClick r:id="" action="ppaction://noaction">
              <a:snd r:embed="rId10" name="Complete la phrase.wav"/>
            </a:hlinkClick>
            <a:extLst>
              <a:ext uri="{FF2B5EF4-FFF2-40B4-BE49-F238E27FC236}">
                <a16:creationId xmlns:a16="http://schemas.microsoft.com/office/drawing/2014/main" id="{92DF2682-CE5A-433A-B6BC-82A312363253}"/>
              </a:ext>
            </a:extLst>
          </p:cNvPr>
          <p:cNvSpPr/>
          <p:nvPr/>
        </p:nvSpPr>
        <p:spPr>
          <a:xfrm>
            <a:off x="912189" y="142605"/>
            <a:ext cx="38063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a:sym typeface="Arial"/>
              </a:rPr>
              <a:t>Complète</a:t>
            </a:r>
            <a:r>
              <a:rPr kumimoji="0" lang="en-GB" sz="2800" b="1" i="0" u="none" strike="noStrike" kern="1200" cap="none" spc="-1" normalizeH="0" baseline="0" noProof="0" dirty="0">
                <a:ln>
                  <a:noFill/>
                </a:ln>
                <a:solidFill>
                  <a:schemeClr val="bg1"/>
                </a:solidFill>
                <a:effectLst/>
                <a:uLnTx/>
                <a:uFillTx/>
                <a:latin typeface="Century gothic"/>
                <a:sym typeface="Arial"/>
              </a:rPr>
              <a:t> la phrase.</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spTree>
    <p:extLst>
      <p:ext uri="{BB962C8B-B14F-4D97-AF65-F5344CB8AC3E}">
        <p14:creationId xmlns:p14="http://schemas.microsoft.com/office/powerpoint/2010/main" val="26357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prud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il_est.wav"/>
            </a:hlinkClick>
          </p:cNvPr>
          <p:cNvSpPr/>
          <p:nvPr/>
        </p:nvSpPr>
        <p:spPr>
          <a:xfrm>
            <a:off x="101844" y="1604452"/>
            <a:ext cx="175710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kern="1200" spc="-1" dirty="0">
                <a:solidFill>
                  <a:srgbClr val="002060"/>
                </a:solidFill>
                <a:latin typeface="Century gothic"/>
              </a:rPr>
              <a:t>Il </a:t>
            </a:r>
            <a:r>
              <a:rPr lang="en-GB" sz="2800" b="1" kern="1200" spc="-1" dirty="0" err="1">
                <a:solidFill>
                  <a:srgbClr val="002060"/>
                </a:solidFill>
                <a:latin typeface="Century gothic"/>
              </a:rPr>
              <a:t>est</a:t>
            </a:r>
            <a:r>
              <a:rPr lang="en-GB" sz="2800" b="1" kern="1200"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CustomShape 6">
            <a:extLst>
              <a:ext uri="{FF2B5EF4-FFF2-40B4-BE49-F238E27FC236}">
                <a16:creationId xmlns:a16="http://schemas.microsoft.com/office/drawing/2014/main" id="{15CC2DDB-3EF3-4402-902F-EACF020B19CD}"/>
              </a:ext>
            </a:extLst>
          </p:cNvPr>
          <p:cNvSpPr/>
          <p:nvPr/>
        </p:nvSpPr>
        <p:spPr>
          <a:xfrm>
            <a:off x="7421472" y="26511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grand.</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3" name="CustomShape 6">
            <a:extLst>
              <a:ext uri="{FF2B5EF4-FFF2-40B4-BE49-F238E27FC236}">
                <a16:creationId xmlns:a16="http://schemas.microsoft.com/office/drawing/2014/main" id="{2F3553E9-D10C-4B4E-9B44-1678C265EBBB}"/>
              </a:ext>
            </a:extLst>
          </p:cNvPr>
          <p:cNvSpPr/>
          <p:nvPr/>
        </p:nvSpPr>
        <p:spPr>
          <a:xfrm>
            <a:off x="7435403" y="38459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important.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4" name="CustomShape 6">
            <a:extLst>
              <a:ext uri="{FF2B5EF4-FFF2-40B4-BE49-F238E27FC236}">
                <a16:creationId xmlns:a16="http://schemas.microsoft.com/office/drawing/2014/main" id="{D34EB708-B1F7-4F6D-BB5E-1493C3EEBFEA}"/>
              </a:ext>
            </a:extLst>
          </p:cNvPr>
          <p:cNvSpPr/>
          <p:nvPr/>
        </p:nvSpPr>
        <p:spPr>
          <a:xfrm>
            <a:off x="7435403" y="50407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petit.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 name="Rectangle: Rounded Corners 1">
            <a:extLst>
              <a:ext uri="{FF2B5EF4-FFF2-40B4-BE49-F238E27FC236}">
                <a16:creationId xmlns:a16="http://schemas.microsoft.com/office/drawing/2014/main" id="{83D07F82-D60F-410A-BDA9-8E51E2F98C1B}"/>
              </a:ext>
            </a:extLst>
          </p:cNvPr>
          <p:cNvSpPr/>
          <p:nvPr/>
        </p:nvSpPr>
        <p:spPr>
          <a:xfrm>
            <a:off x="7127109" y="2592148"/>
            <a:ext cx="2481943" cy="836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3">
            <a:extLst>
              <a:ext uri="{FF2B5EF4-FFF2-40B4-BE49-F238E27FC236}">
                <a16:creationId xmlns:a16="http://schemas.microsoft.com/office/drawing/2014/main" id="{0714AC4B-19A9-48F9-B091-E693B81FDD36}"/>
              </a:ext>
            </a:extLst>
          </p:cNvPr>
          <p:cNvPicPr/>
          <p:nvPr/>
        </p:nvPicPr>
        <p:blipFill>
          <a:blip r:embed="rId7">
            <a:lum/>
            <a:alphaModFix/>
          </a:blip>
          <a:srcRect/>
          <a:stretch>
            <a:fillRect/>
          </a:stretch>
        </p:blipFill>
        <p:spPr>
          <a:xfrm>
            <a:off x="1519697" y="2780231"/>
            <a:ext cx="3080580" cy="2648768"/>
          </a:xfrm>
          <a:prstGeom prst="rect">
            <a:avLst/>
          </a:prstGeom>
        </p:spPr>
      </p:pic>
      <p:pic>
        <p:nvPicPr>
          <p:cNvPr id="15" name="Graphic 14" descr="Teacher">
            <a:extLst>
              <a:ext uri="{FF2B5EF4-FFF2-40B4-BE49-F238E27FC236}">
                <a16:creationId xmlns:a16="http://schemas.microsoft.com/office/drawing/2014/main" id="{A3D95DD1-9A00-4148-8732-00D263F17B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12477"/>
            <a:ext cx="914400" cy="914400"/>
          </a:xfrm>
          <a:prstGeom prst="rect">
            <a:avLst/>
          </a:prstGeom>
        </p:spPr>
      </p:pic>
      <p:sp>
        <p:nvSpPr>
          <p:cNvPr id="17" name="Speech Bubble: Rectangle with Corners Rounded 16">
            <a:hlinkClick r:id="" action="ppaction://noaction">
              <a:snd r:embed="rId10" name="Complete la phrase.wav"/>
            </a:hlinkClick>
            <a:extLst>
              <a:ext uri="{FF2B5EF4-FFF2-40B4-BE49-F238E27FC236}">
                <a16:creationId xmlns:a16="http://schemas.microsoft.com/office/drawing/2014/main" id="{57C06D8B-B31C-4ED5-991C-1BF55B5D483C}"/>
              </a:ext>
            </a:extLst>
          </p:cNvPr>
          <p:cNvSpPr/>
          <p:nvPr/>
        </p:nvSpPr>
        <p:spPr>
          <a:xfrm>
            <a:off x="934202" y="127443"/>
            <a:ext cx="3855818" cy="547644"/>
          </a:xfrm>
          <a:prstGeom prst="wedgeRoundRectCallout">
            <a:avLst>
              <a:gd name="adj1" fmla="val -57342"/>
              <a:gd name="adj2" fmla="val 107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8" name="CustomShape 6">
            <a:hlinkClick r:id="" action="ppaction://noaction">
              <a:snd r:embed="rId10" name="Complete la phrase.wav"/>
            </a:hlinkClick>
            <a:extLst>
              <a:ext uri="{FF2B5EF4-FFF2-40B4-BE49-F238E27FC236}">
                <a16:creationId xmlns:a16="http://schemas.microsoft.com/office/drawing/2014/main" id="{1886FBA4-046F-4FCC-9027-59D70B1A8119}"/>
              </a:ext>
            </a:extLst>
          </p:cNvPr>
          <p:cNvSpPr/>
          <p:nvPr/>
        </p:nvSpPr>
        <p:spPr>
          <a:xfrm>
            <a:off x="912189" y="142605"/>
            <a:ext cx="38063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a:sym typeface="Arial"/>
              </a:rPr>
              <a:t>Complète</a:t>
            </a:r>
            <a:r>
              <a:rPr kumimoji="0" lang="en-GB" sz="2800" b="1" i="0" u="none" strike="noStrike" kern="1200" cap="none" spc="-1" normalizeH="0" baseline="0" noProof="0" dirty="0">
                <a:ln>
                  <a:noFill/>
                </a:ln>
                <a:solidFill>
                  <a:schemeClr val="bg1"/>
                </a:solidFill>
                <a:effectLst/>
                <a:uLnTx/>
                <a:uFillTx/>
                <a:latin typeface="Century gothic"/>
                <a:sym typeface="Arial"/>
              </a:rPr>
              <a:t> la phrase.</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spTree>
    <p:extLst>
      <p:ext uri="{BB962C8B-B14F-4D97-AF65-F5344CB8AC3E}">
        <p14:creationId xmlns:p14="http://schemas.microsoft.com/office/powerpoint/2010/main" val="4802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1898785" y="411500"/>
            <a:ext cx="3050963" cy="51732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1E4E79"/>
                </a:solidFill>
                <a:effectLst/>
                <a:uLnTx/>
                <a:uFillTx/>
                <a:latin typeface="Century Gothic"/>
                <a:ea typeface="Century Gothic"/>
                <a:cs typeface="+mn-cs"/>
                <a:sym typeface="Arial"/>
              </a:rPr>
              <a:t>[to be | being]</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134" name="Google Shape;170;p8"/>
          <p:cNvPicPr/>
          <p:nvPr/>
        </p:nvPicPr>
        <p:blipFill>
          <a:blip r:embed="rId10"/>
          <a:stretch/>
        </p:blipFill>
        <p:spPr>
          <a:xfrm>
            <a:off x="10416600" y="148320"/>
            <a:ext cx="1329120" cy="1330920"/>
          </a:xfrm>
          <a:prstGeom prst="rect">
            <a:avLst/>
          </a:prstGeom>
          <a:ln>
            <a:noFill/>
          </a:ln>
        </p:spPr>
      </p:pic>
      <p:sp>
        <p:nvSpPr>
          <p:cNvPr id="135" name="CustomShape 2"/>
          <p:cNvSpPr/>
          <p:nvPr/>
        </p:nvSpPr>
        <p:spPr>
          <a:xfrm>
            <a:off x="282960" y="1091449"/>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Remember, the verb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être</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means ‘</a:t>
            </a:r>
            <a:r>
              <a:rPr kumimoji="0" lang="en-GB" sz="2800" b="1" i="1" u="none" strike="noStrike" kern="0" cap="none" spc="-1" normalizeH="0" baseline="0" noProof="0" dirty="0">
                <a:ln>
                  <a:noFill/>
                </a:ln>
                <a:solidFill>
                  <a:srgbClr val="002060"/>
                </a:solidFill>
                <a:effectLst/>
                <a:uLnTx/>
                <a:uFillTx/>
                <a:latin typeface="Century Gothic"/>
                <a:ea typeface="Century Gothic"/>
                <a:cs typeface="+mn-cs"/>
                <a:sym typeface="Arial"/>
              </a:rPr>
              <a:t>to be’. </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36" name="CustomShape 3"/>
          <p:cNvSpPr/>
          <p:nvPr/>
        </p:nvSpPr>
        <p:spPr>
          <a:xfrm>
            <a:off x="649513" y="2465000"/>
            <a:ext cx="166392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92D05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92D050"/>
                </a:solidFill>
                <a:effectLst/>
                <a:uLnTx/>
                <a:uFillTx/>
                <a:latin typeface="Century Gothic"/>
                <a:ea typeface="Century Gothic"/>
                <a:cs typeface="+mn-cs"/>
                <a:sym typeface="Arial"/>
              </a:rPr>
              <a:t>suis</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37" name="CustomShape 4"/>
          <p:cNvSpPr/>
          <p:nvPr/>
        </p:nvSpPr>
        <p:spPr>
          <a:xfrm>
            <a:off x="710867" y="2960969"/>
            <a:ext cx="166392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1F3864"/>
                </a:solidFill>
                <a:effectLst/>
                <a:uLnTx/>
                <a:uFillTx/>
                <a:latin typeface="Century Gothic"/>
                <a:ea typeface="Century Gothic"/>
                <a:cs typeface="+mn-cs"/>
                <a:sym typeface="Arial"/>
              </a:rPr>
              <a:t>I am</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38" name="CustomShape 5"/>
          <p:cNvSpPr/>
          <p:nvPr/>
        </p:nvSpPr>
        <p:spPr>
          <a:xfrm>
            <a:off x="3871066" y="4379692"/>
            <a:ext cx="1420728" cy="4719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92D050"/>
                </a:solidFill>
                <a:effectLst/>
                <a:uLnTx/>
                <a:uFillTx/>
                <a:latin typeface="Century Gothic"/>
                <a:ea typeface="Century Gothic"/>
                <a:cs typeface="+mn-cs"/>
                <a:sym typeface="Arial"/>
              </a:rPr>
              <a:t>Tu es</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39" name="CustomShape 6"/>
          <p:cNvSpPr/>
          <p:nvPr/>
        </p:nvSpPr>
        <p:spPr>
          <a:xfrm>
            <a:off x="3718169" y="3001927"/>
            <a:ext cx="12668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1F3864"/>
                </a:solidFill>
                <a:effectLst/>
                <a:uLnTx/>
                <a:uFillTx/>
                <a:latin typeface="Century Gothic"/>
                <a:ea typeface="Century Gothic"/>
                <a:cs typeface="+mn-cs"/>
                <a:sym typeface="Arial"/>
              </a:rPr>
              <a:t>He is</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40" name="CustomShape 7"/>
          <p:cNvSpPr/>
          <p:nvPr/>
        </p:nvSpPr>
        <p:spPr>
          <a:xfrm>
            <a:off x="1271390" y="5765693"/>
            <a:ext cx="3698640" cy="490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92D05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92D050"/>
                </a:solidFill>
                <a:effectLst/>
                <a:uLnTx/>
                <a:uFillTx/>
                <a:latin typeface="Century Gothic"/>
                <a:ea typeface="Century Gothic"/>
                <a:cs typeface="+mn-cs"/>
                <a:sym typeface="Arial"/>
              </a:rPr>
              <a:t>suis</a:t>
            </a:r>
            <a:r>
              <a:rPr kumimoji="0" lang="en-GB" sz="2800" b="0" i="0" u="none" strike="noStrike" kern="0" cap="none" spc="-1" normalizeH="0" baseline="0" noProof="0" dirty="0">
                <a:ln>
                  <a:noFill/>
                </a:ln>
                <a:solidFill>
                  <a:srgbClr val="1F3864"/>
                </a:solidFill>
                <a:effectLst/>
                <a:uLnTx/>
                <a:uFillTx/>
                <a:latin typeface="Century Gothic"/>
                <a:ea typeface="Century Gothic"/>
                <a:cs typeface="+mn-cs"/>
                <a:sym typeface="Arial"/>
              </a:rPr>
              <a:t> </a:t>
            </a:r>
            <a:r>
              <a:rPr kumimoji="0" lang="en-GB" sz="2800" b="0" i="0" u="none" strike="noStrike" kern="0" cap="none" spc="-1" normalizeH="0" baseline="0" noProof="0" dirty="0" err="1">
                <a:ln>
                  <a:noFill/>
                </a:ln>
                <a:solidFill>
                  <a:srgbClr val="1F3864"/>
                </a:solidFill>
                <a:effectLst/>
                <a:uLnTx/>
                <a:uFillTx/>
                <a:latin typeface="Century Gothic"/>
                <a:ea typeface="Century Gothic"/>
                <a:cs typeface="+mn-cs"/>
                <a:sym typeface="Arial"/>
              </a:rPr>
              <a:t>ici</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41" name="CustomShape 8"/>
          <p:cNvSpPr/>
          <p:nvPr/>
        </p:nvSpPr>
        <p:spPr>
          <a:xfrm>
            <a:off x="1271390" y="6302770"/>
            <a:ext cx="36903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1F3864"/>
                </a:solidFill>
                <a:effectLst/>
                <a:uLnTx/>
                <a:uFillTx/>
                <a:latin typeface="Century Gothic"/>
                <a:ea typeface="Century Gothic"/>
                <a:cs typeface="+mn-cs"/>
                <a:sym typeface="Arial"/>
              </a:rPr>
              <a:t>I am here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42" name="CustomShape 9"/>
          <p:cNvSpPr/>
          <p:nvPr/>
        </p:nvSpPr>
        <p:spPr>
          <a:xfrm>
            <a:off x="8311133" y="5697639"/>
            <a:ext cx="4210933" cy="5340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err="1">
                <a:ln>
                  <a:noFill/>
                </a:ln>
                <a:solidFill>
                  <a:srgbClr val="92D050"/>
                </a:solidFill>
                <a:effectLst/>
                <a:uLnTx/>
                <a:uFillTx/>
                <a:latin typeface="Century Gothic"/>
                <a:ea typeface="Century Gothic"/>
                <a:cs typeface="+mn-cs"/>
                <a:sym typeface="Arial"/>
              </a:rPr>
              <a:t>tu</a:t>
            </a:r>
            <a:r>
              <a:rPr kumimoji="0" lang="en-GB" sz="2800" b="1" i="0" u="none" strike="noStrike" kern="0" cap="none" spc="-1" normalizeH="0" baseline="0" noProof="0" dirty="0">
                <a:ln>
                  <a:noFill/>
                </a:ln>
                <a:solidFill>
                  <a:srgbClr val="92D050"/>
                </a:solidFill>
                <a:effectLst/>
                <a:uLnTx/>
                <a:uFillTx/>
                <a:latin typeface="Century Gothic"/>
                <a:ea typeface="Century Gothic"/>
                <a:cs typeface="+mn-cs"/>
                <a:sym typeface="Arial"/>
              </a:rPr>
              <a:t> es</a:t>
            </a:r>
            <a:r>
              <a:rPr kumimoji="0" lang="en-GB" sz="2800" b="0" i="0" u="none" strike="noStrike" kern="0" cap="none" spc="-1" normalizeH="0" baseline="0" noProof="0" dirty="0">
                <a:ln>
                  <a:noFill/>
                </a:ln>
                <a:solidFill>
                  <a:srgbClr val="1F3864"/>
                </a:solidFill>
                <a:effectLst/>
                <a:uLnTx/>
                <a:uFillTx/>
                <a:latin typeface="Century Gothic"/>
                <a:ea typeface="Century Gothic"/>
                <a:cs typeface="+mn-cs"/>
                <a:sym typeface="Arial"/>
              </a:rPr>
              <a:t> </a:t>
            </a:r>
            <a:r>
              <a:rPr kumimoji="0" lang="en-GB" sz="2800" b="0" i="0" u="none" strike="noStrike" kern="0" cap="none" spc="-1" normalizeH="0" baseline="0" noProof="0" dirty="0" err="1">
                <a:ln>
                  <a:noFill/>
                </a:ln>
                <a:solidFill>
                  <a:srgbClr val="1F3864"/>
                </a:solidFill>
                <a:effectLst/>
                <a:uLnTx/>
                <a:uFillTx/>
                <a:latin typeface="Century Gothic"/>
                <a:ea typeface="Century Gothic"/>
                <a:cs typeface="+mn-cs"/>
                <a:sym typeface="Arial"/>
              </a:rPr>
              <a:t>là</a:t>
            </a:r>
            <a:r>
              <a:rPr kumimoji="0" lang="en-GB" sz="2800" b="0" i="0" u="none" strike="noStrike" kern="0" cap="none" spc="-1" normalizeH="0" baseline="0" noProof="0" dirty="0">
                <a:ln>
                  <a:noFill/>
                </a:ln>
                <a:solidFill>
                  <a:srgbClr val="1F3864"/>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43" name="CustomShape 10"/>
          <p:cNvSpPr/>
          <p:nvPr/>
        </p:nvSpPr>
        <p:spPr>
          <a:xfrm>
            <a:off x="8285989" y="6200846"/>
            <a:ext cx="4446926" cy="5088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1F3864"/>
                </a:solidFill>
                <a:effectLst/>
                <a:uLnTx/>
                <a:uFillTx/>
                <a:latin typeface="Century Gothic"/>
                <a:ea typeface="Century Gothic"/>
                <a:cs typeface="+mn-cs"/>
                <a:sym typeface="Arial"/>
              </a:rPr>
              <a:t>you are there. </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144" name="Google Shape;180;p8"/>
          <p:cNvPicPr/>
          <p:nvPr/>
        </p:nvPicPr>
        <p:blipFill>
          <a:blip r:embed="rId11"/>
          <a:stretch/>
        </p:blipFill>
        <p:spPr>
          <a:xfrm>
            <a:off x="2084493" y="2230336"/>
            <a:ext cx="522000" cy="1223280"/>
          </a:xfrm>
          <a:prstGeom prst="rect">
            <a:avLst/>
          </a:prstGeom>
          <a:ln>
            <a:noFill/>
          </a:ln>
        </p:spPr>
      </p:pic>
      <p:pic>
        <p:nvPicPr>
          <p:cNvPr id="145" name="Google Shape;181;p8"/>
          <p:cNvPicPr/>
          <p:nvPr/>
        </p:nvPicPr>
        <p:blipFill>
          <a:blip r:embed="rId12"/>
          <a:stretch/>
        </p:blipFill>
        <p:spPr>
          <a:xfrm>
            <a:off x="5486125" y="2549271"/>
            <a:ext cx="1221120" cy="897120"/>
          </a:xfrm>
          <a:prstGeom prst="rect">
            <a:avLst/>
          </a:prstGeom>
          <a:ln>
            <a:noFill/>
          </a:ln>
        </p:spPr>
      </p:pic>
      <p:pic>
        <p:nvPicPr>
          <p:cNvPr id="146" name="Google Shape;182;p8"/>
          <p:cNvPicPr/>
          <p:nvPr/>
        </p:nvPicPr>
        <p:blipFill>
          <a:blip r:embed="rId13"/>
          <a:stretch/>
        </p:blipFill>
        <p:spPr>
          <a:xfrm>
            <a:off x="9688950" y="2482864"/>
            <a:ext cx="1294200" cy="897120"/>
          </a:xfrm>
          <a:prstGeom prst="rect">
            <a:avLst/>
          </a:prstGeom>
          <a:ln>
            <a:noFill/>
          </a:ln>
        </p:spPr>
      </p:pic>
      <p:pic>
        <p:nvPicPr>
          <p:cNvPr id="147" name="Google Shape;183;p8"/>
          <p:cNvPicPr/>
          <p:nvPr/>
        </p:nvPicPr>
        <p:blipFill>
          <a:blip r:embed="rId14"/>
          <a:stretch/>
        </p:blipFill>
        <p:spPr>
          <a:xfrm>
            <a:off x="710867" y="5642914"/>
            <a:ext cx="633240" cy="670320"/>
          </a:xfrm>
          <a:prstGeom prst="rect">
            <a:avLst/>
          </a:prstGeom>
          <a:ln>
            <a:noFill/>
          </a:ln>
        </p:spPr>
      </p:pic>
      <p:pic>
        <p:nvPicPr>
          <p:cNvPr id="148" name="Google Shape;184;p8"/>
          <p:cNvPicPr/>
          <p:nvPr/>
        </p:nvPicPr>
        <p:blipFill>
          <a:blip r:embed="rId14"/>
          <a:stretch/>
        </p:blipFill>
        <p:spPr>
          <a:xfrm>
            <a:off x="7574376" y="5677157"/>
            <a:ext cx="633240" cy="670320"/>
          </a:xfrm>
          <a:prstGeom prst="rect">
            <a:avLst/>
          </a:prstGeom>
          <a:ln>
            <a:noFill/>
          </a:ln>
        </p:spPr>
      </p:pic>
      <p:sp>
        <p:nvSpPr>
          <p:cNvPr id="149" name="CustomShape 11"/>
          <p:cNvSpPr/>
          <p:nvPr/>
        </p:nvSpPr>
        <p:spPr>
          <a:xfrm>
            <a:off x="7696844" y="2945191"/>
            <a:ext cx="12668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1F3864"/>
                </a:solidFill>
                <a:effectLst/>
                <a:uLnTx/>
                <a:uFillTx/>
                <a:latin typeface="Century Gothic"/>
                <a:ea typeface="Century Gothic"/>
                <a:cs typeface="+mn-cs"/>
                <a:sym typeface="Arial"/>
              </a:rPr>
              <a:t>She is</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50" name="CustomShape 12"/>
          <p:cNvSpPr/>
          <p:nvPr/>
        </p:nvSpPr>
        <p:spPr>
          <a:xfrm>
            <a:off x="7696844" y="2465962"/>
            <a:ext cx="14414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92D050"/>
                </a:solidFill>
                <a:effectLst/>
                <a:uLnTx/>
                <a:uFillTx/>
                <a:latin typeface="Century Gothic"/>
                <a:ea typeface="Century Gothic"/>
                <a:cs typeface="+mn-cs"/>
                <a:sym typeface="Arial"/>
              </a:rPr>
              <a:t>Elle </a:t>
            </a:r>
            <a:r>
              <a:rPr kumimoji="0" lang="en-GB" sz="2800" b="1" i="0" u="none" strike="noStrike" kern="0" cap="none" spc="-1" normalizeH="0" baseline="0" noProof="0" dirty="0" err="1">
                <a:ln>
                  <a:noFill/>
                </a:ln>
                <a:solidFill>
                  <a:srgbClr val="92D050"/>
                </a:solidFill>
                <a:effectLst/>
                <a:uLnTx/>
                <a:uFillTx/>
                <a:latin typeface="Century Gothic"/>
                <a:ea typeface="Century Gothic"/>
                <a:cs typeface="+mn-cs"/>
                <a:sym typeface="Arial"/>
              </a:rPr>
              <a:t>est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152" name="CustomShape 14"/>
          <p:cNvSpPr/>
          <p:nvPr/>
        </p:nvSpPr>
        <p:spPr>
          <a:xfrm>
            <a:off x="310050" y="1601159"/>
            <a:ext cx="11406960" cy="50590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already know the parts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I am, he is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and</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she is:</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5" name="CustomShape 5">
            <a:extLst>
              <a:ext uri="{FF2B5EF4-FFF2-40B4-BE49-F238E27FC236}">
                <a16:creationId xmlns:a16="http://schemas.microsoft.com/office/drawing/2014/main" id="{80041E90-E31E-42EA-B8C6-CA6EED7261A2}"/>
              </a:ext>
            </a:extLst>
          </p:cNvPr>
          <p:cNvSpPr/>
          <p:nvPr/>
        </p:nvSpPr>
        <p:spPr>
          <a:xfrm>
            <a:off x="3852262" y="2494116"/>
            <a:ext cx="1999716" cy="7078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92D050"/>
                </a:solidFill>
                <a:effectLst/>
                <a:uLnTx/>
                <a:uFillTx/>
                <a:latin typeface="Century Gothic"/>
                <a:ea typeface="Century Gothic"/>
                <a:cs typeface="+mn-cs"/>
                <a:sym typeface="Arial"/>
              </a:rPr>
              <a:t>Il </a:t>
            </a:r>
            <a:r>
              <a:rPr kumimoji="0" lang="en-GB" sz="2800" b="1" i="0" u="none" strike="noStrike" kern="0" cap="none" spc="-1" normalizeH="0" baseline="0" noProof="0" dirty="0" err="1">
                <a:ln>
                  <a:noFill/>
                </a:ln>
                <a:solidFill>
                  <a:srgbClr val="92D050"/>
                </a:solidFill>
                <a:effectLst/>
                <a:uLnTx/>
                <a:uFillTx/>
                <a:latin typeface="Century Gothic"/>
                <a:ea typeface="Century Gothic"/>
                <a:cs typeface="+mn-cs"/>
                <a:sym typeface="Arial"/>
              </a:rPr>
              <a:t>est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6" name="CustomShape 4">
            <a:extLst>
              <a:ext uri="{FF2B5EF4-FFF2-40B4-BE49-F238E27FC236}">
                <a16:creationId xmlns:a16="http://schemas.microsoft.com/office/drawing/2014/main" id="{E502C79D-FAC8-4370-935E-93122A5AE385}"/>
              </a:ext>
            </a:extLst>
          </p:cNvPr>
          <p:cNvSpPr/>
          <p:nvPr/>
        </p:nvSpPr>
        <p:spPr>
          <a:xfrm>
            <a:off x="3852262" y="4896294"/>
            <a:ext cx="166392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1F3864"/>
                </a:solidFill>
                <a:effectLst/>
                <a:uLnTx/>
                <a:uFillTx/>
                <a:latin typeface="Century Gothic"/>
                <a:ea typeface="Century Gothic"/>
                <a:cs typeface="+mn-cs"/>
                <a:sym typeface="Arial"/>
              </a:rPr>
              <a:t>You are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28" name="Google Shape;375;p6" descr="face icon to show 'but'">
            <a:extLst>
              <a:ext uri="{FF2B5EF4-FFF2-40B4-BE49-F238E27FC236}">
                <a16:creationId xmlns:a16="http://schemas.microsoft.com/office/drawing/2014/main" id="{E49FD167-FAC4-4A9A-9360-AE4DA950F8B4}"/>
              </a:ext>
            </a:extLst>
          </p:cNvPr>
          <p:cNvPicPr preferRelativeResize="0"/>
          <p:nvPr/>
        </p:nvPicPr>
        <p:blipFill rotWithShape="1">
          <a:blip r:embed="rId15">
            <a:clrChange>
              <a:clrFrom>
                <a:srgbClr val="FFFFFF"/>
              </a:clrFrom>
              <a:clrTo>
                <a:srgbClr val="FFFFFF">
                  <a:alpha val="0"/>
                </a:srgbClr>
              </a:clrTo>
            </a:clrChange>
            <a:alphaModFix/>
          </a:blip>
          <a:srcRect/>
          <a:stretch/>
        </p:blipFill>
        <p:spPr>
          <a:xfrm>
            <a:off x="5681643" y="5742655"/>
            <a:ext cx="828397" cy="735463"/>
          </a:xfrm>
          <a:prstGeom prst="rect">
            <a:avLst/>
          </a:prstGeom>
          <a:noFill/>
          <a:ln>
            <a:noFill/>
          </a:ln>
        </p:spPr>
      </p:pic>
      <p:sp>
        <p:nvSpPr>
          <p:cNvPr id="29" name="CustomShape 2">
            <a:extLst>
              <a:ext uri="{FF2B5EF4-FFF2-40B4-BE49-F238E27FC236}">
                <a16:creationId xmlns:a16="http://schemas.microsoft.com/office/drawing/2014/main" id="{E3364970-4685-4D81-B7C2-DB3085C43B57}"/>
              </a:ext>
            </a:extLst>
          </p:cNvPr>
          <p:cNvSpPr/>
          <p:nvPr/>
        </p:nvSpPr>
        <p:spPr>
          <a:xfrm>
            <a:off x="4459090" y="5738873"/>
            <a:ext cx="133933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sym typeface="Arial"/>
              </a:rPr>
              <a:t>mai</a:t>
            </a:r>
            <a:r>
              <a:rPr kumimoji="0" lang="en-GB" sz="2800" b="1" i="0" u="none" strike="noStrike" kern="1200" cap="none" spc="-1" normalizeH="0" baseline="0" noProof="0" dirty="0" err="1">
                <a:ln>
                  <a:noFill/>
                </a:ln>
                <a:solidFill>
                  <a:srgbClr val="E7E6E6">
                    <a:lumMod val="75000"/>
                  </a:srgbClr>
                </a:solidFill>
                <a:effectLst/>
                <a:uLnTx/>
                <a:uFillTx/>
                <a:latin typeface="Century Gothic" panose="020B0502020202020204" pitchFamily="34" charset="0"/>
                <a:ea typeface="Century Gothic"/>
                <a:cs typeface="+mn-cs"/>
                <a:sym typeface="Arial"/>
              </a:rPr>
              <a:t>s</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sym typeface="Arial"/>
            </a:endParaRPr>
          </a:p>
        </p:txBody>
      </p:sp>
      <p:sp>
        <p:nvSpPr>
          <p:cNvPr id="30" name="TextBox 2">
            <a:extLst>
              <a:ext uri="{FF2B5EF4-FFF2-40B4-BE49-F238E27FC236}">
                <a16:creationId xmlns:a16="http://schemas.microsoft.com/office/drawing/2014/main" id="{B5CDA8A6-495E-4FD6-888F-7C2AA8624D08}"/>
              </a:ext>
            </a:extLst>
          </p:cNvPr>
          <p:cNvSpPr txBox="1"/>
          <p:nvPr/>
        </p:nvSpPr>
        <p:spPr>
          <a:xfrm>
            <a:off x="4643028" y="6187473"/>
            <a:ext cx="159698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[but]</a:t>
            </a:r>
          </a:p>
        </p:txBody>
      </p:sp>
      <p:sp>
        <p:nvSpPr>
          <p:cNvPr id="33" name="CustomShape 14">
            <a:extLst>
              <a:ext uri="{FF2B5EF4-FFF2-40B4-BE49-F238E27FC236}">
                <a16:creationId xmlns:a16="http://schemas.microsoft.com/office/drawing/2014/main" id="{633B9E44-48BD-4E24-9D69-0130EACFF73F}"/>
              </a:ext>
            </a:extLst>
          </p:cNvPr>
          <p:cNvSpPr/>
          <p:nvPr/>
        </p:nvSpPr>
        <p:spPr>
          <a:xfrm>
            <a:off x="282960" y="3823415"/>
            <a:ext cx="11406960" cy="50590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You are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is also part of the verb ‘</a:t>
            </a:r>
            <a:r>
              <a:rPr kumimoji="0" lang="en-GB" sz="2800" b="1" i="1" u="none" strike="noStrike" kern="0" cap="none" spc="-1" normalizeH="0" baseline="0" noProof="0" dirty="0">
                <a:ln>
                  <a:noFill/>
                </a:ln>
                <a:solidFill>
                  <a:srgbClr val="002060"/>
                </a:solidFill>
                <a:effectLst/>
                <a:uLnTx/>
                <a:uFillTx/>
                <a:latin typeface="Century Gothic"/>
                <a:ea typeface="Century Gothic"/>
                <a:cs typeface="+mn-cs"/>
                <a:sym typeface="Arial"/>
              </a:rPr>
              <a:t>to be</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34" name="Picture 33" descr="C:\Users\wdj\Google Drive\Primary\Y5 SoW\From Tracy\Pronouns\he.png">
            <a:extLst>
              <a:ext uri="{FF2B5EF4-FFF2-40B4-BE49-F238E27FC236}">
                <a16:creationId xmlns:a16="http://schemas.microsoft.com/office/drawing/2014/main" id="{077D131B-5253-4CD1-AF88-CF9CE45C5CA1}"/>
              </a:ext>
            </a:extLst>
          </p:cNvPr>
          <p:cNvPicPr/>
          <p:nvPr/>
        </p:nvPicPr>
        <p:blipFill rotWithShape="1">
          <a:blip r:embed="rId16" cstate="print">
            <a:extLst>
              <a:ext uri="{28A0092B-C50C-407E-A947-70E740481C1C}">
                <a14:useLocalDpi xmlns:a14="http://schemas.microsoft.com/office/drawing/2010/main" val="0"/>
              </a:ext>
            </a:extLst>
          </a:blip>
          <a:srcRect r="43351"/>
          <a:stretch/>
        </p:blipFill>
        <p:spPr bwMode="auto">
          <a:xfrm>
            <a:off x="5851978" y="4436762"/>
            <a:ext cx="711425" cy="919063"/>
          </a:xfrm>
          <a:prstGeom prst="rect">
            <a:avLst/>
          </a:prstGeom>
          <a:noFill/>
          <a:ln>
            <a:noFill/>
          </a:ln>
        </p:spPr>
      </p:pic>
      <p:sp>
        <p:nvSpPr>
          <p:cNvPr id="2" name="Title 1">
            <a:extLst>
              <a:ext uri="{FF2B5EF4-FFF2-40B4-BE49-F238E27FC236}">
                <a16:creationId xmlns:a16="http://schemas.microsoft.com/office/drawing/2014/main" id="{18A78917-C114-487F-8B7A-8A0A7A8F69F9}"/>
              </a:ext>
            </a:extLst>
          </p:cNvPr>
          <p:cNvSpPr>
            <a:spLocks noGrp="1"/>
          </p:cNvSpPr>
          <p:nvPr>
            <p:ph type="title"/>
          </p:nvPr>
        </p:nvSpPr>
        <p:spPr>
          <a:xfrm>
            <a:off x="310050" y="-10519"/>
            <a:ext cx="1774443" cy="1325563"/>
          </a:xfrm>
        </p:spPr>
        <p:txBody>
          <a:bodyPr>
            <a:normAutofit/>
          </a:bodyPr>
          <a:lstStyle/>
          <a:p>
            <a:r>
              <a:rPr lang="en-GB" sz="6000" b="1" spc="-1" dirty="0" err="1">
                <a:solidFill>
                  <a:srgbClr val="1E4E79"/>
                </a:solidFill>
                <a:latin typeface="Century Gothic"/>
                <a:ea typeface="Century Gothic"/>
                <a:hlinkClick r:id="" action="ppaction://noaction">
                  <a:snd r:embed="rId17" name="être.wav"/>
                </a:hlinkClick>
              </a:rPr>
              <a:t>être</a:t>
            </a:r>
            <a:endParaRPr lang="en-GB" sz="6000" dirty="0">
              <a:hlinkClick r:id="" action="ppaction://noaction">
                <a:snd r:embed="rId17" name="être.wav"/>
              </a:hlinkClick>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repl">
                                        <p:cTn id="7" dur="500"/>
                                        <p:tgtEl>
                                          <p:spTgt spid="13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je sui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fill="hold" nodeType="clickEffect">
                                  <p:stCondLst>
                                    <p:cond delay="0"/>
                                  </p:stCondLst>
                                  <p:childTnLst>
                                    <p:set>
                                      <p:cBhvr>
                                        <p:cTn id="19" dur="1" fill="hold">
                                          <p:stCondLst>
                                            <p:cond delay="0"/>
                                          </p:stCondLst>
                                        </p:cTn>
                                        <p:tgtEl>
                                          <p:spTgt spid="137"/>
                                        </p:tgtEl>
                                        <p:attrNameLst>
                                          <p:attrName>style.visibility</p:attrName>
                                        </p:attrNameLst>
                                      </p:cBhvr>
                                      <p:to>
                                        <p:strVal val="visible"/>
                                      </p:to>
                                    </p:set>
                                  </p:childTnLst>
                                </p:cTn>
                              </p:par>
                              <p:par>
                                <p:cTn id="20" presetID="1" presetClass="entr"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il est grammar.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39"/>
                                        </p:tgtEl>
                                        <p:attrNameLst>
                                          <p:attrName>style.visibility</p:attrName>
                                        </p:attrNameLst>
                                      </p:cBhvr>
                                      <p:to>
                                        <p:strVal val="visible"/>
                                      </p:to>
                                    </p:set>
                                  </p:childTnLst>
                                </p:cTn>
                              </p:par>
                              <p:par>
                                <p:cTn id="30" presetID="1" presetClass="entr" fill="hold" nodeType="withEffect">
                                  <p:stCondLst>
                                    <p:cond delay="0"/>
                                  </p:stCondLst>
                                  <p:childTnLst>
                                    <p:set>
                                      <p:cBhvr>
                                        <p:cTn id="31" dur="1" fill="hold">
                                          <p:stCondLst>
                                            <p:cond delay="0"/>
                                          </p:stCondLst>
                                        </p:cTn>
                                        <p:tgtEl>
                                          <p:spTgt spid="1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elle est.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149"/>
                                        </p:tgtEl>
                                        <p:attrNameLst>
                                          <p:attrName>style.visibility</p:attrName>
                                        </p:attrNameLst>
                                      </p:cBhvr>
                                      <p:to>
                                        <p:strVal val="visible"/>
                                      </p:to>
                                    </p:set>
                                  </p:childTnLst>
                                </p:cTn>
                              </p:par>
                              <p:par>
                                <p:cTn id="40" presetID="1" presetClass="entr"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fill="hold" nodeType="clickEffect">
                                  <p:stCondLst>
                                    <p:cond delay="0"/>
                                  </p:stCondLst>
                                  <p:childTnLst>
                                    <p:set>
                                      <p:cBhvr>
                                        <p:cTn id="49"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tu es.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additive="repl">
                                        <p:cTn id="60" dur="500"/>
                                        <p:tgtEl>
                                          <p:spTgt spid="1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7" name="Je suis ici.wav"/>
                                        </p:tgtEl>
                                      </p:cMediaNode>
                                    </p:audio>
                                  </p:subTnLst>
                                </p:cTn>
                              </p:par>
                              <p:par>
                                <p:cTn id="61" presetID="2" presetClass="entr" presetSubtype="4" fill="hold" nodeType="withEffect">
                                  <p:stCondLst>
                                    <p:cond delay="0"/>
                                  </p:stCondLst>
                                  <p:childTnLst>
                                    <p:set>
                                      <p:cBhvr>
                                        <p:cTn id="62" dur="1" fill="hold">
                                          <p:stCondLst>
                                            <p:cond delay="0"/>
                                          </p:stCondLst>
                                        </p:cTn>
                                        <p:tgtEl>
                                          <p:spTgt spid="147"/>
                                        </p:tgtEl>
                                        <p:attrNameLst>
                                          <p:attrName>style.visibility</p:attrName>
                                        </p:attrNameLst>
                                      </p:cBhvr>
                                      <p:to>
                                        <p:strVal val="visible"/>
                                      </p:to>
                                    </p:set>
                                    <p:anim calcmode="lin" valueType="num">
                                      <p:cBhvr additive="repl">
                                        <p:cTn id="63" dur="500"/>
                                        <p:tgtEl>
                                          <p:spTgt spid="14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fill="hold" nodeType="clickEffect">
                                  <p:stCondLst>
                                    <p:cond delay="0"/>
                                  </p:stCondLst>
                                  <p:childTnLst>
                                    <p:set>
                                      <p:cBhvr>
                                        <p:cTn id="67" dur="1" fill="hold">
                                          <p:stCondLst>
                                            <p:cond delay="0"/>
                                          </p:stCondLst>
                                        </p:cTn>
                                        <p:tgtEl>
                                          <p:spTgt spid="1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mais.wav"/>
                                        </p:tgtEl>
                                      </p:cMediaNode>
                                    </p:audio>
                                  </p:subTnLst>
                                </p:cTn>
                              </p:par>
                              <p:par>
                                <p:cTn id="72" presetID="1"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42"/>
                                        </p:tgtEl>
                                        <p:attrNameLst>
                                          <p:attrName>style.visibility</p:attrName>
                                        </p:attrNameLst>
                                      </p:cBhvr>
                                      <p:to>
                                        <p:strVal val="visible"/>
                                      </p:to>
                                    </p:set>
                                    <p:anim calcmode="lin" valueType="num">
                                      <p:cBhvr additive="repl">
                                        <p:cTn id="82" dur="500"/>
                                        <p:tgtEl>
                                          <p:spTgt spid="1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9" name="tu es là.wav"/>
                                        </p:tgtEl>
                                      </p:cMediaNode>
                                    </p:audio>
                                  </p:subTnLst>
                                </p:cTn>
                              </p:par>
                              <p:par>
                                <p:cTn id="83" presetID="2" presetClass="entr" presetSubtype="4" fill="hold" nodeType="withEffect">
                                  <p:stCondLst>
                                    <p:cond delay="0"/>
                                  </p:stCondLst>
                                  <p:childTnLst>
                                    <p:set>
                                      <p:cBhvr>
                                        <p:cTn id="84" dur="1" fill="hold">
                                          <p:stCondLst>
                                            <p:cond delay="0"/>
                                          </p:stCondLst>
                                        </p:cTn>
                                        <p:tgtEl>
                                          <p:spTgt spid="148"/>
                                        </p:tgtEl>
                                        <p:attrNameLst>
                                          <p:attrName>style.visibility</p:attrName>
                                        </p:attrNameLst>
                                      </p:cBhvr>
                                      <p:to>
                                        <p:strVal val="visible"/>
                                      </p:to>
                                    </p:set>
                                    <p:anim calcmode="lin" valueType="num">
                                      <p:cBhvr additive="repl">
                                        <p:cTn id="85" dur="500"/>
                                        <p:tgtEl>
                                          <p:spTgt spid="14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fill="hold" nodeType="clickEffect">
                                  <p:stCondLst>
                                    <p:cond delay="0"/>
                                  </p:stCondLst>
                                  <p:childTnLst>
                                    <p:set>
                                      <p:cBhvr>
                                        <p:cTn id="89"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2683906363"/>
              </p:ext>
            </p:extLst>
          </p:nvPr>
        </p:nvGraphicFramePr>
        <p:xfrm>
          <a:off x="1107457" y="4180090"/>
          <a:ext cx="8561840" cy="2518029"/>
        </p:xfrm>
        <a:graphic>
          <a:graphicData uri="http://schemas.openxmlformats.org/drawingml/2006/table">
            <a:tbl>
              <a:tblPr/>
              <a:tblGrid>
                <a:gridCol w="4057378">
                  <a:extLst>
                    <a:ext uri="{9D8B030D-6E8A-4147-A177-3AD203B41FA5}">
                      <a16:colId xmlns:a16="http://schemas.microsoft.com/office/drawing/2014/main" val="20001"/>
                    </a:ext>
                  </a:extLst>
                </a:gridCol>
                <a:gridCol w="4504462">
                  <a:extLst>
                    <a:ext uri="{9D8B030D-6E8A-4147-A177-3AD203B41FA5}">
                      <a16:colId xmlns:a16="http://schemas.microsoft.com/office/drawing/2014/main" val="20003"/>
                    </a:ext>
                  </a:extLst>
                </a:gridCol>
              </a:tblGrid>
              <a:tr h="839343">
                <a:tc>
                  <a:txBody>
                    <a:bodyPr/>
                    <a:lstStyle/>
                    <a:p>
                      <a:pPr algn="l">
                        <a:lnSpc>
                          <a:spcPct val="100000"/>
                        </a:lnSpc>
                      </a:pPr>
                      <a:r>
                        <a:rPr lang="en-GB" sz="2800" b="0" strike="noStrike" spc="-1" dirty="0">
                          <a:solidFill>
                            <a:srgbClr val="002060"/>
                          </a:solidFill>
                          <a:latin typeface="Century gothic"/>
                        </a:rPr>
                        <a:t>Il     </a:t>
                      </a:r>
                      <a:r>
                        <a:rPr lang="en-GB" sz="2800" b="0" strike="noStrike" spc="-1" dirty="0" err="1">
                          <a:solidFill>
                            <a:srgbClr val="002060"/>
                          </a:solidFill>
                          <a:latin typeface="Century gothic"/>
                        </a:rPr>
                        <a:t>est</a:t>
                      </a:r>
                      <a:r>
                        <a:rPr lang="en-GB" sz="2800" b="0" strike="noStrike" spc="-1" dirty="0">
                          <a:solidFill>
                            <a:srgbClr val="002060"/>
                          </a:solidFill>
                          <a:latin typeface="Century gothic"/>
                        </a:rPr>
                        <a:t> grand.</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Tu     es petit.</a:t>
                      </a:r>
                    </a:p>
                  </a:txBody>
                  <a:tcPr anchor="ctr">
                    <a:lnL w="12240" cap="flat" cmpd="sng" algn="ctr">
                      <a:solidFill>
                        <a:srgbClr val="92D050"/>
                      </a:solidFill>
                      <a:prstDash val="solid"/>
                      <a:round/>
                      <a:headEnd type="none" w="med" len="med"/>
                      <a:tailEnd type="none" w="med" len="med"/>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1"/>
                  </a:ext>
                </a:extLst>
              </a:tr>
              <a:tr h="839343">
                <a:tc>
                  <a:txBody>
                    <a:bodyPr/>
                    <a:lstStyle/>
                    <a:p>
                      <a:pPr algn="l">
                        <a:lnSpc>
                          <a:spcPct val="100000"/>
                        </a:lnSpc>
                      </a:pPr>
                      <a:r>
                        <a:rPr lang="en-GB" sz="2800" b="0" strike="noStrike" spc="-1" dirty="0">
                          <a:solidFill>
                            <a:srgbClr val="002060"/>
                          </a:solidFill>
                          <a:latin typeface="Century gothic"/>
                        </a:rPr>
                        <a:t>Tu     es </a:t>
                      </a:r>
                      <a:r>
                        <a:rPr lang="en-GB" sz="2800" b="0" strike="noStrike" spc="-1" dirty="0" err="1">
                          <a:solidFill>
                            <a:srgbClr val="002060"/>
                          </a:solidFill>
                          <a:latin typeface="Century gothic"/>
                        </a:rPr>
                        <a:t>indépendant</a:t>
                      </a:r>
                      <a:r>
                        <a:rPr lang="en-GB" sz="2800" b="0" strike="noStrike" spc="-1" dirty="0">
                          <a:solidFill>
                            <a:srgbClr val="002060"/>
                          </a:solidFill>
                          <a:latin typeface="Century gothic"/>
                        </a:rPr>
                        <a:t>.</a:t>
                      </a: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Il     </a:t>
                      </a:r>
                      <a:r>
                        <a:rPr lang="en-GB" sz="2800" b="0" strike="noStrike" spc="-1" dirty="0" err="1">
                          <a:solidFill>
                            <a:srgbClr val="002060"/>
                          </a:solidFill>
                          <a:latin typeface="Century gothic"/>
                        </a:rPr>
                        <a:t>est</a:t>
                      </a:r>
                      <a:r>
                        <a:rPr lang="en-GB" sz="2800" b="0" strike="noStrike" spc="-1" dirty="0">
                          <a:solidFill>
                            <a:srgbClr val="002060"/>
                          </a:solidFill>
                          <a:latin typeface="Century gothic"/>
                        </a:rPr>
                        <a:t> prudent.</a:t>
                      </a: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2"/>
                  </a:ext>
                </a:extLst>
              </a:tr>
              <a:tr h="839343">
                <a:tc>
                  <a:txBody>
                    <a:bodyPr/>
                    <a:lstStyle/>
                    <a:p>
                      <a:pPr algn="l">
                        <a:lnSpc>
                          <a:spcPct val="100000"/>
                        </a:lnSpc>
                      </a:pPr>
                      <a:r>
                        <a:rPr lang="en-GB" sz="2800" b="0" strike="noStrike" spc="-1" dirty="0">
                          <a:solidFill>
                            <a:srgbClr val="002060"/>
                          </a:solidFill>
                          <a:latin typeface="Century gothic"/>
                        </a:rPr>
                        <a:t>Tu     es content.</a:t>
                      </a: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l">
                        <a:lnSpc>
                          <a:spcPct val="100000"/>
                        </a:lnSpc>
                      </a:pPr>
                      <a:r>
                        <a:rPr lang="en-GB" sz="2800" b="0" strike="noStrike" spc="-1" dirty="0">
                          <a:solidFill>
                            <a:srgbClr val="002060"/>
                          </a:solidFill>
                          <a:latin typeface="Century gothic"/>
                        </a:rPr>
                        <a:t>Il     </a:t>
                      </a:r>
                      <a:r>
                        <a:rPr lang="en-GB" sz="2800" b="0" strike="noStrike" spc="-1" dirty="0" err="1">
                          <a:solidFill>
                            <a:srgbClr val="002060"/>
                          </a:solidFill>
                          <a:latin typeface="Century gothic"/>
                        </a:rPr>
                        <a:t>est</a:t>
                      </a:r>
                      <a:r>
                        <a:rPr lang="en-GB" sz="2800" b="0" strike="noStrike" spc="-1" dirty="0">
                          <a:solidFill>
                            <a:srgbClr val="002060"/>
                          </a:solidFill>
                          <a:latin typeface="Century gothic"/>
                        </a:rPr>
                        <a:t> </a:t>
                      </a:r>
                      <a:r>
                        <a:rPr lang="en-GB" sz="2800" b="0" strike="noStrike" spc="-1" dirty="0" err="1">
                          <a:solidFill>
                            <a:srgbClr val="002060"/>
                          </a:solidFill>
                          <a:latin typeface="Century gothic"/>
                        </a:rPr>
                        <a:t>différent</a:t>
                      </a:r>
                      <a:r>
                        <a:rPr lang="en-GB" sz="2800" b="0" strike="noStrike" spc="-1" dirty="0">
                          <a:solidFill>
                            <a:srgbClr val="002060"/>
                          </a:solidFill>
                          <a:latin typeface="Century gothic"/>
                        </a:rPr>
                        <a:t>.</a:t>
                      </a: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3"/>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Deux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amis</a:t>
            </a:r>
            <a:r>
              <a:rPr kumimoji="0" lang="en-GB" sz="2800" b="1" i="0" u="none" strike="noStrike" kern="1200" cap="none" spc="-1" normalizeH="0" baseline="0" noProof="0" dirty="0">
                <a:ln>
                  <a:noFill/>
                </a:ln>
                <a:solidFill>
                  <a:srgbClr val="002060"/>
                </a:solidFill>
                <a:effectLst/>
                <a:uLnTx/>
                <a:uFillTx/>
                <a:latin typeface="Century gothic"/>
                <a:ea typeface="Century Gothic"/>
              </a:rPr>
              <a:t>* – Pierre et* Yves.</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38083" y="462746"/>
            <a:ext cx="118256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Adèle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parle</a:t>
            </a:r>
            <a:r>
              <a:rPr kumimoji="0" lang="en-GB" sz="2400" b="0" i="0" u="none" strike="noStrike" kern="1200" cap="none" spc="-1" normalizeH="0" baseline="0" noProof="0" dirty="0">
                <a:ln>
                  <a:noFill/>
                </a:ln>
                <a:solidFill>
                  <a:srgbClr val="002060"/>
                </a:solidFill>
                <a:effectLst/>
                <a:uLnTx/>
                <a:uFillTx/>
                <a:latin typeface="Century Gothic"/>
                <a:ea typeface="Century Gothic"/>
              </a:rPr>
              <a:t> à Pierre. She compares Pierre,</a:t>
            </a:r>
            <a:r>
              <a:rPr kumimoji="0" lang="en-GB" sz="2400" b="0" i="0" u="none" strike="noStrike" kern="1200" cap="none" spc="-1" normalizeH="0" noProof="0" dirty="0">
                <a:ln>
                  <a:noFill/>
                </a:ln>
                <a:solidFill>
                  <a:srgbClr val="002060"/>
                </a:solidFill>
                <a:effectLst/>
                <a:uLnTx/>
                <a:uFillTx/>
                <a:latin typeface="Century Gothic"/>
                <a:ea typeface="Century Gothic"/>
              </a:rPr>
              <a:t> her brother, with his friend Yves.</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TextBox 7">
            <a:extLst>
              <a:ext uri="{FF2B5EF4-FFF2-40B4-BE49-F238E27FC236}">
                <a16:creationId xmlns:a16="http://schemas.microsoft.com/office/drawing/2014/main" id="{74E1DEC2-7086-4FFF-A01C-3DACC0853FD0}"/>
              </a:ext>
            </a:extLst>
          </p:cNvPr>
          <p:cNvSpPr txBox="1"/>
          <p:nvPr/>
        </p:nvSpPr>
        <p:spPr>
          <a:xfrm>
            <a:off x="10270849" y="5690206"/>
            <a:ext cx="1779888" cy="1015663"/>
          </a:xfrm>
          <a:prstGeom prst="rect">
            <a:avLst/>
          </a:prstGeom>
          <a:solidFill>
            <a:srgbClr val="92D050"/>
          </a:solidFill>
          <a:ln>
            <a:solidFill>
              <a:srgbClr val="92D050"/>
            </a:solidFill>
          </a:ln>
        </p:spPr>
        <p:txBody>
          <a:bodyPr wrap="square" rtlCol="0">
            <a:spAutoFit/>
          </a:bodyPr>
          <a:lstStyle/>
          <a:p>
            <a:pPr algn="ctr"/>
            <a:r>
              <a:rPr lang="en-GB" sz="2000" dirty="0">
                <a:latin typeface="Century Gothic" panose="020B0502020202020204" pitchFamily="34" charset="0"/>
              </a:rPr>
              <a:t>deux – two</a:t>
            </a:r>
            <a:br>
              <a:rPr lang="en-GB" sz="2000" dirty="0">
                <a:latin typeface="Century Gothic" panose="020B0502020202020204" pitchFamily="34" charset="0"/>
              </a:rPr>
            </a:br>
            <a:r>
              <a:rPr lang="en-GB" sz="2000" dirty="0" err="1">
                <a:latin typeface="Century Gothic" panose="020B0502020202020204" pitchFamily="34" charset="0"/>
              </a:rPr>
              <a:t>ami</a:t>
            </a:r>
            <a:r>
              <a:rPr lang="en-GB" sz="2000" dirty="0">
                <a:latin typeface="Century Gothic" panose="020B0502020202020204" pitchFamily="34" charset="0"/>
              </a:rPr>
              <a:t> – friend</a:t>
            </a:r>
            <a:br>
              <a:rPr lang="en-GB" sz="2000" dirty="0">
                <a:latin typeface="Century Gothic" panose="020B0502020202020204" pitchFamily="34" charset="0"/>
              </a:rPr>
            </a:br>
            <a:r>
              <a:rPr lang="en-GB" sz="2000" dirty="0">
                <a:latin typeface="Century Gothic" panose="020B0502020202020204" pitchFamily="34" charset="0"/>
              </a:rPr>
              <a:t>et – and </a:t>
            </a:r>
          </a:p>
        </p:txBody>
      </p:sp>
      <p:grpSp>
        <p:nvGrpSpPr>
          <p:cNvPr id="10" name="Group 9">
            <a:extLst>
              <a:ext uri="{FF2B5EF4-FFF2-40B4-BE49-F238E27FC236}">
                <a16:creationId xmlns:a16="http://schemas.microsoft.com/office/drawing/2014/main" id="{AD4D54C3-2638-44A7-9675-779D8C7C7C00}"/>
              </a:ext>
            </a:extLst>
          </p:cNvPr>
          <p:cNvGrpSpPr/>
          <p:nvPr/>
        </p:nvGrpSpPr>
        <p:grpSpPr>
          <a:xfrm>
            <a:off x="1087683" y="4279566"/>
            <a:ext cx="759681" cy="609865"/>
            <a:chOff x="1249156" y="1991200"/>
            <a:chExt cx="705711" cy="527797"/>
          </a:xfrm>
        </p:grpSpPr>
        <p:sp>
          <p:nvSpPr>
            <p:cNvPr id="16" name="Explosion: 8 Points 15">
              <a:extLst>
                <a:ext uri="{FF2B5EF4-FFF2-40B4-BE49-F238E27FC236}">
                  <a16:creationId xmlns:a16="http://schemas.microsoft.com/office/drawing/2014/main" id="{03E12104-3586-41B9-8855-DC09D8961D3F}"/>
                </a:ext>
              </a:extLst>
            </p:cNvPr>
            <p:cNvSpPr/>
            <p:nvPr/>
          </p:nvSpPr>
          <p:spPr>
            <a:xfrm rot="20890364">
              <a:off x="1249156" y="1991200"/>
              <a:ext cx="705711" cy="527797"/>
            </a:xfrm>
            <a:prstGeom prst="irregularSeal1">
              <a:avLst/>
            </a:prstGeom>
            <a:solidFill>
              <a:srgbClr val="CC66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8 Points 8">
              <a:extLst>
                <a:ext uri="{FF2B5EF4-FFF2-40B4-BE49-F238E27FC236}">
                  <a16:creationId xmlns:a16="http://schemas.microsoft.com/office/drawing/2014/main" id="{0B905EDA-8FAC-47E7-88B6-0FB191C84EEE}"/>
                </a:ext>
              </a:extLst>
            </p:cNvPr>
            <p:cNvSpPr/>
            <p:nvPr/>
          </p:nvSpPr>
          <p:spPr>
            <a:xfrm rot="20890364">
              <a:off x="1274198" y="2017415"/>
              <a:ext cx="646150" cy="483251"/>
            </a:xfrm>
            <a:prstGeom prst="irregularSeal1">
              <a:avLst/>
            </a:prstGeom>
            <a:solidFill>
              <a:srgbClr val="CC66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CD9B67C1-B1F5-445F-BFBE-46DA633126B8}"/>
              </a:ext>
            </a:extLst>
          </p:cNvPr>
          <p:cNvGrpSpPr/>
          <p:nvPr/>
        </p:nvGrpSpPr>
        <p:grpSpPr>
          <a:xfrm>
            <a:off x="1082581" y="5108025"/>
            <a:ext cx="759681" cy="609865"/>
            <a:chOff x="1249156" y="1991200"/>
            <a:chExt cx="705711" cy="527797"/>
          </a:xfrm>
        </p:grpSpPr>
        <p:sp>
          <p:nvSpPr>
            <p:cNvPr id="19" name="Explosion: 8 Points 18">
              <a:extLst>
                <a:ext uri="{FF2B5EF4-FFF2-40B4-BE49-F238E27FC236}">
                  <a16:creationId xmlns:a16="http://schemas.microsoft.com/office/drawing/2014/main" id="{96EDDBE3-480E-4D3D-8058-DD1FFF207C98}"/>
                </a:ext>
              </a:extLst>
            </p:cNvPr>
            <p:cNvSpPr/>
            <p:nvPr/>
          </p:nvSpPr>
          <p:spPr>
            <a:xfrm rot="20890364">
              <a:off x="1249156" y="1991200"/>
              <a:ext cx="705711" cy="527797"/>
            </a:xfrm>
            <a:prstGeom prst="irregularSeal1">
              <a:avLst/>
            </a:prstGeom>
            <a:solidFill>
              <a:srgbClr val="CC66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xplosion: 8 Points 19">
              <a:extLst>
                <a:ext uri="{FF2B5EF4-FFF2-40B4-BE49-F238E27FC236}">
                  <a16:creationId xmlns:a16="http://schemas.microsoft.com/office/drawing/2014/main" id="{69D55557-044C-496B-8BD7-A76C3B5662E3}"/>
                </a:ext>
              </a:extLst>
            </p:cNvPr>
            <p:cNvSpPr/>
            <p:nvPr/>
          </p:nvSpPr>
          <p:spPr>
            <a:xfrm rot="20890364">
              <a:off x="1274198" y="2017415"/>
              <a:ext cx="646150" cy="483251"/>
            </a:xfrm>
            <a:prstGeom prst="irregularSeal1">
              <a:avLst/>
            </a:prstGeom>
            <a:solidFill>
              <a:srgbClr val="CC66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D886721C-7BB1-4798-B7B4-4DB4A2A66D34}"/>
              </a:ext>
            </a:extLst>
          </p:cNvPr>
          <p:cNvGrpSpPr/>
          <p:nvPr/>
        </p:nvGrpSpPr>
        <p:grpSpPr>
          <a:xfrm>
            <a:off x="1028145" y="5996234"/>
            <a:ext cx="759681" cy="609865"/>
            <a:chOff x="1249156" y="1991200"/>
            <a:chExt cx="705711" cy="527797"/>
          </a:xfrm>
        </p:grpSpPr>
        <p:sp>
          <p:nvSpPr>
            <p:cNvPr id="22" name="Explosion: 8 Points 21">
              <a:extLst>
                <a:ext uri="{FF2B5EF4-FFF2-40B4-BE49-F238E27FC236}">
                  <a16:creationId xmlns:a16="http://schemas.microsoft.com/office/drawing/2014/main" id="{BCBA0858-4367-4DB5-962C-43FDB75CF6B1}"/>
                </a:ext>
              </a:extLst>
            </p:cNvPr>
            <p:cNvSpPr/>
            <p:nvPr/>
          </p:nvSpPr>
          <p:spPr>
            <a:xfrm rot="20890364">
              <a:off x="1249156" y="1991200"/>
              <a:ext cx="705711" cy="527797"/>
            </a:xfrm>
            <a:prstGeom prst="irregularSeal1">
              <a:avLst/>
            </a:prstGeom>
            <a:solidFill>
              <a:srgbClr val="CC66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8 Points 22">
              <a:extLst>
                <a:ext uri="{FF2B5EF4-FFF2-40B4-BE49-F238E27FC236}">
                  <a16:creationId xmlns:a16="http://schemas.microsoft.com/office/drawing/2014/main" id="{C50D244E-F8FE-4515-95D0-294A9F9B95CF}"/>
                </a:ext>
              </a:extLst>
            </p:cNvPr>
            <p:cNvSpPr/>
            <p:nvPr/>
          </p:nvSpPr>
          <p:spPr>
            <a:xfrm rot="20890364">
              <a:off x="1274198" y="2017415"/>
              <a:ext cx="646150" cy="483251"/>
            </a:xfrm>
            <a:prstGeom prst="irregularSeal1">
              <a:avLst/>
            </a:prstGeom>
            <a:solidFill>
              <a:srgbClr val="CC66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3ABC169B-2B27-422C-B22B-B2E320566F3B}"/>
              </a:ext>
            </a:extLst>
          </p:cNvPr>
          <p:cNvGrpSpPr/>
          <p:nvPr/>
        </p:nvGrpSpPr>
        <p:grpSpPr>
          <a:xfrm>
            <a:off x="5146536" y="4296792"/>
            <a:ext cx="759681" cy="609865"/>
            <a:chOff x="1249156" y="1991200"/>
            <a:chExt cx="705711" cy="527797"/>
          </a:xfrm>
        </p:grpSpPr>
        <p:sp>
          <p:nvSpPr>
            <p:cNvPr id="25" name="Explosion: 8 Points 24">
              <a:extLst>
                <a:ext uri="{FF2B5EF4-FFF2-40B4-BE49-F238E27FC236}">
                  <a16:creationId xmlns:a16="http://schemas.microsoft.com/office/drawing/2014/main" id="{475D1858-B67B-4000-84C7-DA27B4D7904B}"/>
                </a:ext>
              </a:extLst>
            </p:cNvPr>
            <p:cNvSpPr/>
            <p:nvPr/>
          </p:nvSpPr>
          <p:spPr>
            <a:xfrm rot="20890364">
              <a:off x="1249156" y="1991200"/>
              <a:ext cx="705711" cy="527797"/>
            </a:xfrm>
            <a:prstGeom prst="irregularSeal1">
              <a:avLst/>
            </a:prstGeom>
            <a:solidFill>
              <a:srgbClr val="CC66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8 Points 25">
              <a:extLst>
                <a:ext uri="{FF2B5EF4-FFF2-40B4-BE49-F238E27FC236}">
                  <a16:creationId xmlns:a16="http://schemas.microsoft.com/office/drawing/2014/main" id="{C50FB5F7-FD61-4BAC-9BB7-F9F1EED7E0FE}"/>
                </a:ext>
              </a:extLst>
            </p:cNvPr>
            <p:cNvSpPr/>
            <p:nvPr/>
          </p:nvSpPr>
          <p:spPr>
            <a:xfrm rot="20890364">
              <a:off x="1274198" y="2017415"/>
              <a:ext cx="646150" cy="483251"/>
            </a:xfrm>
            <a:prstGeom prst="irregularSeal1">
              <a:avLst/>
            </a:prstGeom>
            <a:solidFill>
              <a:srgbClr val="CC66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09CC1015-B127-4695-80CB-19D73DC98138}"/>
              </a:ext>
            </a:extLst>
          </p:cNvPr>
          <p:cNvGrpSpPr/>
          <p:nvPr/>
        </p:nvGrpSpPr>
        <p:grpSpPr>
          <a:xfrm>
            <a:off x="5033480" y="5144614"/>
            <a:ext cx="759681" cy="609865"/>
            <a:chOff x="1249156" y="1991200"/>
            <a:chExt cx="705711" cy="527797"/>
          </a:xfrm>
        </p:grpSpPr>
        <p:sp>
          <p:nvSpPr>
            <p:cNvPr id="28" name="Explosion: 8 Points 27">
              <a:extLst>
                <a:ext uri="{FF2B5EF4-FFF2-40B4-BE49-F238E27FC236}">
                  <a16:creationId xmlns:a16="http://schemas.microsoft.com/office/drawing/2014/main" id="{C8964BB0-7C02-43F4-BA05-D583705519F1}"/>
                </a:ext>
              </a:extLst>
            </p:cNvPr>
            <p:cNvSpPr/>
            <p:nvPr/>
          </p:nvSpPr>
          <p:spPr>
            <a:xfrm rot="20890364">
              <a:off x="1249156" y="1991200"/>
              <a:ext cx="705711" cy="527797"/>
            </a:xfrm>
            <a:prstGeom prst="irregularSeal1">
              <a:avLst/>
            </a:prstGeom>
            <a:solidFill>
              <a:srgbClr val="CC66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xplosion: 8 Points 29">
              <a:extLst>
                <a:ext uri="{FF2B5EF4-FFF2-40B4-BE49-F238E27FC236}">
                  <a16:creationId xmlns:a16="http://schemas.microsoft.com/office/drawing/2014/main" id="{DAA61D1F-F37E-4BA7-A5B5-F64E041A379A}"/>
                </a:ext>
              </a:extLst>
            </p:cNvPr>
            <p:cNvSpPr/>
            <p:nvPr/>
          </p:nvSpPr>
          <p:spPr>
            <a:xfrm rot="20890364">
              <a:off x="1274198" y="2017415"/>
              <a:ext cx="646150" cy="483251"/>
            </a:xfrm>
            <a:prstGeom prst="irregularSeal1">
              <a:avLst/>
            </a:prstGeom>
            <a:solidFill>
              <a:srgbClr val="CC66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B2E4F492-8F3A-4C6C-8063-C7AC0BCECC5F}"/>
              </a:ext>
            </a:extLst>
          </p:cNvPr>
          <p:cNvGrpSpPr/>
          <p:nvPr/>
        </p:nvGrpSpPr>
        <p:grpSpPr>
          <a:xfrm>
            <a:off x="5010595" y="6011961"/>
            <a:ext cx="759681" cy="609865"/>
            <a:chOff x="1249156" y="1991200"/>
            <a:chExt cx="705711" cy="527797"/>
          </a:xfrm>
        </p:grpSpPr>
        <p:sp>
          <p:nvSpPr>
            <p:cNvPr id="33" name="Explosion: 8 Points 32">
              <a:extLst>
                <a:ext uri="{FF2B5EF4-FFF2-40B4-BE49-F238E27FC236}">
                  <a16:creationId xmlns:a16="http://schemas.microsoft.com/office/drawing/2014/main" id="{C663C62B-A408-42CF-A64A-849AA9E39496}"/>
                </a:ext>
              </a:extLst>
            </p:cNvPr>
            <p:cNvSpPr/>
            <p:nvPr/>
          </p:nvSpPr>
          <p:spPr>
            <a:xfrm rot="20890364">
              <a:off x="1249156" y="1991200"/>
              <a:ext cx="705711" cy="527797"/>
            </a:xfrm>
            <a:prstGeom prst="irregularSeal1">
              <a:avLst/>
            </a:prstGeom>
            <a:solidFill>
              <a:srgbClr val="CC66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xplosion: 8 Points 33">
              <a:extLst>
                <a:ext uri="{FF2B5EF4-FFF2-40B4-BE49-F238E27FC236}">
                  <a16:creationId xmlns:a16="http://schemas.microsoft.com/office/drawing/2014/main" id="{48ACA55E-CDBE-4DD1-A164-9CBD69C366BE}"/>
                </a:ext>
              </a:extLst>
            </p:cNvPr>
            <p:cNvSpPr/>
            <p:nvPr/>
          </p:nvSpPr>
          <p:spPr>
            <a:xfrm rot="20890364">
              <a:off x="1274198" y="2017415"/>
              <a:ext cx="646150" cy="483251"/>
            </a:xfrm>
            <a:prstGeom prst="irregularSeal1">
              <a:avLst/>
            </a:prstGeom>
            <a:solidFill>
              <a:srgbClr val="CC66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Picture 34" descr="A picture containing vector graphics&#10;&#10;Description automatically generated">
            <a:extLst>
              <a:ext uri="{FF2B5EF4-FFF2-40B4-BE49-F238E27FC236}">
                <a16:creationId xmlns:a16="http://schemas.microsoft.com/office/drawing/2014/main" id="{A39387D0-137F-4480-B551-8EB31DF2C8F7}"/>
              </a:ext>
            </a:extLst>
          </p:cNvPr>
          <p:cNvPicPr>
            <a:picLocks noChangeAspect="1"/>
          </p:cNvPicPr>
          <p:nvPr/>
        </p:nvPicPr>
        <p:blipFill rotWithShape="1">
          <a:blip r:embed="rId3"/>
          <a:srcRect b="62794"/>
          <a:stretch/>
        </p:blipFill>
        <p:spPr>
          <a:xfrm>
            <a:off x="8721474" y="916620"/>
            <a:ext cx="1444635" cy="1507253"/>
          </a:xfrm>
          <a:prstGeom prst="rect">
            <a:avLst/>
          </a:prstGeom>
        </p:spPr>
      </p:pic>
      <p:sp>
        <p:nvSpPr>
          <p:cNvPr id="36" name="TextBox 35">
            <a:extLst>
              <a:ext uri="{FF2B5EF4-FFF2-40B4-BE49-F238E27FC236}">
                <a16:creationId xmlns:a16="http://schemas.microsoft.com/office/drawing/2014/main" id="{2CFD19C4-35E1-4667-BEF1-DFA1A6A3BB25}"/>
              </a:ext>
            </a:extLst>
          </p:cNvPr>
          <p:cNvSpPr txBox="1"/>
          <p:nvPr/>
        </p:nvSpPr>
        <p:spPr>
          <a:xfrm>
            <a:off x="8993639" y="2080537"/>
            <a:ext cx="951767"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Pierre</a:t>
            </a:r>
          </a:p>
        </p:txBody>
      </p:sp>
      <p:sp>
        <p:nvSpPr>
          <p:cNvPr id="37" name="Speech Bubble: Rectangle with Corners Rounded 36">
            <a:extLst>
              <a:ext uri="{FF2B5EF4-FFF2-40B4-BE49-F238E27FC236}">
                <a16:creationId xmlns:a16="http://schemas.microsoft.com/office/drawing/2014/main" id="{2A2ABCD2-B9E0-4A45-86AB-C7BC380F1BD1}"/>
              </a:ext>
            </a:extLst>
          </p:cNvPr>
          <p:cNvSpPr/>
          <p:nvPr/>
        </p:nvSpPr>
        <p:spPr>
          <a:xfrm>
            <a:off x="2390398" y="2747919"/>
            <a:ext cx="6110371" cy="951295"/>
          </a:xfrm>
          <a:prstGeom prst="wedgeRoundRectCallout">
            <a:avLst>
              <a:gd name="adj1" fmla="val -61513"/>
              <a:gd name="adj2" fmla="val 31420"/>
              <a:gd name="adj3" fmla="val 16667"/>
            </a:avLst>
          </a:prstGeom>
          <a:solidFill>
            <a:srgbClr val="786EB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He is          tall, </a:t>
            </a:r>
            <a:br>
              <a:rPr lang="en-GB" sz="2400" dirty="0">
                <a:latin typeface="Century Gothic" panose="020B0502020202020204" pitchFamily="34" charset="0"/>
              </a:rPr>
            </a:br>
            <a:r>
              <a:rPr lang="en-GB" sz="2400" dirty="0">
                <a:latin typeface="Century Gothic" panose="020B0502020202020204" pitchFamily="34" charset="0"/>
              </a:rPr>
              <a:t>careful,      different.</a:t>
            </a:r>
          </a:p>
        </p:txBody>
      </p:sp>
      <p:sp>
        <p:nvSpPr>
          <p:cNvPr id="38" name="Speech Bubble: Rectangle with Corners Rounded 37">
            <a:extLst>
              <a:ext uri="{FF2B5EF4-FFF2-40B4-BE49-F238E27FC236}">
                <a16:creationId xmlns:a16="http://schemas.microsoft.com/office/drawing/2014/main" id="{ED902748-17CB-4B00-9565-552BD0DA2488}"/>
              </a:ext>
            </a:extLst>
          </p:cNvPr>
          <p:cNvSpPr/>
          <p:nvPr/>
        </p:nvSpPr>
        <p:spPr>
          <a:xfrm>
            <a:off x="2443143" y="1607277"/>
            <a:ext cx="6057627" cy="951295"/>
          </a:xfrm>
          <a:prstGeom prst="wedgeRoundRectCallout">
            <a:avLst>
              <a:gd name="adj1" fmla="val -63515"/>
              <a:gd name="adj2" fmla="val 42189"/>
              <a:gd name="adj3" fmla="val 16667"/>
            </a:avLst>
          </a:prstGeom>
          <a:solidFill>
            <a:srgbClr val="786EB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Pierre, you are       independent, </a:t>
            </a:r>
            <a:br>
              <a:rPr lang="en-GB" sz="2400" dirty="0">
                <a:latin typeface="Century Gothic" panose="020B0502020202020204" pitchFamily="34" charset="0"/>
              </a:rPr>
            </a:br>
            <a:r>
              <a:rPr lang="en-GB" sz="2400" dirty="0">
                <a:latin typeface="Century Gothic" panose="020B0502020202020204" pitchFamily="34" charset="0"/>
              </a:rPr>
              <a:t>pleased,      short.</a:t>
            </a:r>
          </a:p>
        </p:txBody>
      </p:sp>
      <p:pic>
        <p:nvPicPr>
          <p:cNvPr id="39" name="Picture 38">
            <a:extLst>
              <a:ext uri="{FF2B5EF4-FFF2-40B4-BE49-F238E27FC236}">
                <a16:creationId xmlns:a16="http://schemas.microsoft.com/office/drawing/2014/main" id="{0946E3DE-46BB-4622-AB96-A61D361D1193}"/>
              </a:ext>
            </a:extLst>
          </p:cNvPr>
          <p:cNvPicPr>
            <a:picLocks noChangeAspect="1"/>
          </p:cNvPicPr>
          <p:nvPr/>
        </p:nvPicPr>
        <p:blipFill rotWithShape="1">
          <a:blip r:embed="rId4"/>
          <a:srcRect b="65276"/>
          <a:stretch/>
        </p:blipFill>
        <p:spPr>
          <a:xfrm>
            <a:off x="8735529" y="2516856"/>
            <a:ext cx="1446917" cy="1429063"/>
          </a:xfrm>
          <a:prstGeom prst="rect">
            <a:avLst/>
          </a:prstGeom>
        </p:spPr>
      </p:pic>
      <p:sp>
        <p:nvSpPr>
          <p:cNvPr id="40" name="TextBox 39">
            <a:extLst>
              <a:ext uri="{FF2B5EF4-FFF2-40B4-BE49-F238E27FC236}">
                <a16:creationId xmlns:a16="http://schemas.microsoft.com/office/drawing/2014/main" id="{79E60F75-B630-479E-BDFF-0D5BAFCB891F}"/>
              </a:ext>
            </a:extLst>
          </p:cNvPr>
          <p:cNvSpPr txBox="1"/>
          <p:nvPr/>
        </p:nvSpPr>
        <p:spPr>
          <a:xfrm>
            <a:off x="8948602" y="3682449"/>
            <a:ext cx="95176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Yves</a:t>
            </a:r>
          </a:p>
        </p:txBody>
      </p:sp>
      <p:sp>
        <p:nvSpPr>
          <p:cNvPr id="12" name="Oval 11">
            <a:extLst>
              <a:ext uri="{FF2B5EF4-FFF2-40B4-BE49-F238E27FC236}">
                <a16:creationId xmlns:a16="http://schemas.microsoft.com/office/drawing/2014/main" id="{CEB03166-D12D-4DBC-9C22-5739E5350DB6}"/>
              </a:ext>
            </a:extLst>
          </p:cNvPr>
          <p:cNvSpPr/>
          <p:nvPr/>
        </p:nvSpPr>
        <p:spPr>
          <a:xfrm>
            <a:off x="5290328" y="2808301"/>
            <a:ext cx="363255" cy="394171"/>
          </a:xfrm>
          <a:prstGeom prst="ellipse">
            <a:avLst/>
          </a:prstGeom>
          <a:solidFill>
            <a:srgbClr val="002060"/>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41" name="Oval 40">
            <a:extLst>
              <a:ext uri="{FF2B5EF4-FFF2-40B4-BE49-F238E27FC236}">
                <a16:creationId xmlns:a16="http://schemas.microsoft.com/office/drawing/2014/main" id="{03C2D90F-116F-4FAD-84EF-B3B948CAB69A}"/>
              </a:ext>
            </a:extLst>
          </p:cNvPr>
          <p:cNvSpPr/>
          <p:nvPr/>
        </p:nvSpPr>
        <p:spPr>
          <a:xfrm>
            <a:off x="3549261" y="3239207"/>
            <a:ext cx="363255" cy="394171"/>
          </a:xfrm>
          <a:prstGeom prst="ellipse">
            <a:avLst/>
          </a:prstGeom>
          <a:solidFill>
            <a:srgbClr val="002060"/>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42" name="Oval 41">
            <a:extLst>
              <a:ext uri="{FF2B5EF4-FFF2-40B4-BE49-F238E27FC236}">
                <a16:creationId xmlns:a16="http://schemas.microsoft.com/office/drawing/2014/main" id="{0FCADCD7-077F-4F74-91A9-3F36F9ACD59F}"/>
              </a:ext>
            </a:extLst>
          </p:cNvPr>
          <p:cNvSpPr/>
          <p:nvPr/>
        </p:nvSpPr>
        <p:spPr>
          <a:xfrm>
            <a:off x="5179102" y="3223566"/>
            <a:ext cx="363255" cy="394171"/>
          </a:xfrm>
          <a:prstGeom prst="ellipse">
            <a:avLst/>
          </a:prstGeom>
          <a:solidFill>
            <a:srgbClr val="002060"/>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43" name="Oval 42">
            <a:extLst>
              <a:ext uri="{FF2B5EF4-FFF2-40B4-BE49-F238E27FC236}">
                <a16:creationId xmlns:a16="http://schemas.microsoft.com/office/drawing/2014/main" id="{BCB5C821-3FBD-4F53-922E-44B3F38F38E5}"/>
              </a:ext>
            </a:extLst>
          </p:cNvPr>
          <p:cNvSpPr/>
          <p:nvPr/>
        </p:nvSpPr>
        <p:spPr>
          <a:xfrm>
            <a:off x="5324129" y="1653636"/>
            <a:ext cx="363255" cy="394171"/>
          </a:xfrm>
          <a:prstGeom prst="ellipse">
            <a:avLst/>
          </a:prstGeom>
          <a:solidFill>
            <a:srgbClr val="002060"/>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44" name="Oval 43">
            <a:extLst>
              <a:ext uri="{FF2B5EF4-FFF2-40B4-BE49-F238E27FC236}">
                <a16:creationId xmlns:a16="http://schemas.microsoft.com/office/drawing/2014/main" id="{21673240-2CB9-4F08-8F14-4F8B46F66450}"/>
              </a:ext>
            </a:extLst>
          </p:cNvPr>
          <p:cNvSpPr/>
          <p:nvPr/>
        </p:nvSpPr>
        <p:spPr>
          <a:xfrm>
            <a:off x="3552505" y="2086476"/>
            <a:ext cx="363255" cy="394171"/>
          </a:xfrm>
          <a:prstGeom prst="ellipse">
            <a:avLst/>
          </a:prstGeom>
          <a:solidFill>
            <a:srgbClr val="002060"/>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45" name="Oval 44">
            <a:extLst>
              <a:ext uri="{FF2B5EF4-FFF2-40B4-BE49-F238E27FC236}">
                <a16:creationId xmlns:a16="http://schemas.microsoft.com/office/drawing/2014/main" id="{1BC28607-275D-427D-AC86-98E87F67FCCC}"/>
              </a:ext>
            </a:extLst>
          </p:cNvPr>
          <p:cNvSpPr/>
          <p:nvPr/>
        </p:nvSpPr>
        <p:spPr>
          <a:xfrm>
            <a:off x="5537806" y="2068901"/>
            <a:ext cx="363255" cy="394171"/>
          </a:xfrm>
          <a:prstGeom prst="ellipse">
            <a:avLst/>
          </a:prstGeom>
          <a:solidFill>
            <a:srgbClr val="002060"/>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4" name="Rectangle: Rounded Corners 13">
            <a:extLst>
              <a:ext uri="{FF2B5EF4-FFF2-40B4-BE49-F238E27FC236}">
                <a16:creationId xmlns:a16="http://schemas.microsoft.com/office/drawing/2014/main" id="{E9B3EE58-E1C8-4F9D-B667-2355F7698E9C}"/>
              </a:ext>
            </a:extLst>
          </p:cNvPr>
          <p:cNvSpPr/>
          <p:nvPr/>
        </p:nvSpPr>
        <p:spPr>
          <a:xfrm>
            <a:off x="5777116" y="2829395"/>
            <a:ext cx="797556" cy="394171"/>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sp>
        <p:nvSpPr>
          <p:cNvPr id="47" name="Rectangle: Rounded Corners 46">
            <a:extLst>
              <a:ext uri="{FF2B5EF4-FFF2-40B4-BE49-F238E27FC236}">
                <a16:creationId xmlns:a16="http://schemas.microsoft.com/office/drawing/2014/main" id="{DB5BF5A3-E6BD-428F-B12C-D2B50C9A54EB}"/>
              </a:ext>
            </a:extLst>
          </p:cNvPr>
          <p:cNvSpPr/>
          <p:nvPr/>
        </p:nvSpPr>
        <p:spPr>
          <a:xfrm>
            <a:off x="3922295" y="3223565"/>
            <a:ext cx="1189273" cy="394171"/>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sp>
        <p:nvSpPr>
          <p:cNvPr id="48" name="Rectangle: Rounded Corners 47">
            <a:extLst>
              <a:ext uri="{FF2B5EF4-FFF2-40B4-BE49-F238E27FC236}">
                <a16:creationId xmlns:a16="http://schemas.microsoft.com/office/drawing/2014/main" id="{F9792F3A-CC31-47CD-8446-6490949FFE4D}"/>
              </a:ext>
            </a:extLst>
          </p:cNvPr>
          <p:cNvSpPr/>
          <p:nvPr/>
        </p:nvSpPr>
        <p:spPr>
          <a:xfrm>
            <a:off x="5609890" y="3280887"/>
            <a:ext cx="1470543" cy="394171"/>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sp>
        <p:nvSpPr>
          <p:cNvPr id="49" name="Rectangle: Rounded Corners 48">
            <a:extLst>
              <a:ext uri="{FF2B5EF4-FFF2-40B4-BE49-F238E27FC236}">
                <a16:creationId xmlns:a16="http://schemas.microsoft.com/office/drawing/2014/main" id="{CFA0D913-2B4C-485B-8CAE-51D95D6C0E59}"/>
              </a:ext>
            </a:extLst>
          </p:cNvPr>
          <p:cNvSpPr/>
          <p:nvPr/>
        </p:nvSpPr>
        <p:spPr>
          <a:xfrm>
            <a:off x="5793161" y="1704436"/>
            <a:ext cx="2077846" cy="394171"/>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sp>
        <p:nvSpPr>
          <p:cNvPr id="50" name="Rectangle: Rounded Corners 49">
            <a:extLst>
              <a:ext uri="{FF2B5EF4-FFF2-40B4-BE49-F238E27FC236}">
                <a16:creationId xmlns:a16="http://schemas.microsoft.com/office/drawing/2014/main" id="{B2801CF5-862F-4510-AB38-F3E0FFAC323E}"/>
              </a:ext>
            </a:extLst>
          </p:cNvPr>
          <p:cNvSpPr/>
          <p:nvPr/>
        </p:nvSpPr>
        <p:spPr>
          <a:xfrm>
            <a:off x="4009851" y="2146573"/>
            <a:ext cx="1451252" cy="394171"/>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sp>
        <p:nvSpPr>
          <p:cNvPr id="51" name="Rectangle: Rounded Corners 50">
            <a:extLst>
              <a:ext uri="{FF2B5EF4-FFF2-40B4-BE49-F238E27FC236}">
                <a16:creationId xmlns:a16="http://schemas.microsoft.com/office/drawing/2014/main" id="{FE192A50-7482-4250-8853-D685B57CE4FA}"/>
              </a:ext>
            </a:extLst>
          </p:cNvPr>
          <p:cNvSpPr/>
          <p:nvPr/>
        </p:nvSpPr>
        <p:spPr>
          <a:xfrm>
            <a:off x="5953972" y="2134890"/>
            <a:ext cx="797556" cy="394171"/>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pic>
        <p:nvPicPr>
          <p:cNvPr id="52" name="Picture 51">
            <a:extLst>
              <a:ext uri="{FF2B5EF4-FFF2-40B4-BE49-F238E27FC236}">
                <a16:creationId xmlns:a16="http://schemas.microsoft.com/office/drawing/2014/main" id="{04147A7D-1175-4DCB-B519-6582FE7F92CB}"/>
              </a:ext>
            </a:extLst>
          </p:cNvPr>
          <p:cNvPicPr>
            <a:picLocks noChangeAspect="1"/>
          </p:cNvPicPr>
          <p:nvPr/>
        </p:nvPicPr>
        <p:blipFill rotWithShape="1">
          <a:blip r:embed="rId5">
            <a:extLst>
              <a:ext uri="{28A0092B-C50C-407E-A947-70E740481C1C}">
                <a14:useLocalDpi xmlns:a14="http://schemas.microsoft.com/office/drawing/2010/main" val="0"/>
              </a:ext>
            </a:extLst>
          </a:blip>
          <a:srcRect l="4534" t="3229" r="-4534" b="68631"/>
          <a:stretch/>
        </p:blipFill>
        <p:spPr>
          <a:xfrm flipH="1">
            <a:off x="-26557" y="1417308"/>
            <a:ext cx="2041086" cy="1507253"/>
          </a:xfrm>
          <a:prstGeom prst="rect">
            <a:avLst/>
          </a:prstGeom>
        </p:spPr>
      </p:pic>
      <p:pic>
        <p:nvPicPr>
          <p:cNvPr id="46" name="Picture 45" descr="Icon&#10;&#10;Description automatically generated">
            <a:hlinkClick r:id="" action="ppaction://noaction">
              <a:snd r:embed="rId6" name="lire.wav"/>
            </a:hlinkClick>
            <a:extLst>
              <a:ext uri="{FF2B5EF4-FFF2-40B4-BE49-F238E27FC236}">
                <a16:creationId xmlns:a16="http://schemas.microsoft.com/office/drawing/2014/main" id="{91564D3A-0B76-4DC4-A79C-568588CD295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pic>
        <p:nvPicPr>
          <p:cNvPr id="53" name="Graphic 52" descr="Teacher">
            <a:extLst>
              <a:ext uri="{FF2B5EF4-FFF2-40B4-BE49-F238E27FC236}">
                <a16:creationId xmlns:a16="http://schemas.microsoft.com/office/drawing/2014/main" id="{7CAA52FD-ADF3-496C-B66B-C9ECAA73ED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542" y="678353"/>
            <a:ext cx="914400" cy="914400"/>
          </a:xfrm>
          <a:prstGeom prst="rect">
            <a:avLst/>
          </a:prstGeom>
        </p:spPr>
      </p:pic>
      <p:sp>
        <p:nvSpPr>
          <p:cNvPr id="54" name="Speech Bubble: Rectangle with Corners Rounded 53">
            <a:extLst>
              <a:ext uri="{FF2B5EF4-FFF2-40B4-BE49-F238E27FC236}">
                <a16:creationId xmlns:a16="http://schemas.microsoft.com/office/drawing/2014/main" id="{FE335F56-AB2D-452A-8E6F-D72D619FDC04}"/>
              </a:ext>
            </a:extLst>
          </p:cNvPr>
          <p:cNvSpPr/>
          <p:nvPr/>
        </p:nvSpPr>
        <p:spPr>
          <a:xfrm>
            <a:off x="979344" y="861731"/>
            <a:ext cx="6838198" cy="431308"/>
          </a:xfrm>
          <a:prstGeom prst="wedgeRoundRectCallout">
            <a:avLst>
              <a:gd name="adj1" fmla="val -53058"/>
              <a:gd name="adj2" fmla="val 1859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55" name="CustomShape 6">
            <a:extLst>
              <a:ext uri="{FF2B5EF4-FFF2-40B4-BE49-F238E27FC236}">
                <a16:creationId xmlns:a16="http://schemas.microsoft.com/office/drawing/2014/main" id="{9A802EEE-58E5-4ED4-81D7-4C8D841DEC9A}"/>
              </a:ext>
            </a:extLst>
          </p:cNvPr>
          <p:cNvSpPr/>
          <p:nvPr/>
        </p:nvSpPr>
        <p:spPr>
          <a:xfrm>
            <a:off x="957331" y="876893"/>
            <a:ext cx="784797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I am 1…, 2…, 3…. You are 1…, 2…, 3…</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7"/>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36" grpId="0"/>
      <p:bldP spid="37" grpId="0" animBg="1"/>
      <p:bldP spid="38" grpId="0" animBg="1"/>
      <p:bldP spid="40" grpId="0"/>
      <p:bldP spid="12" grpId="0" animBg="1"/>
      <p:bldP spid="41" grpId="0" animBg="1"/>
      <p:bldP spid="42" grpId="0" animBg="1"/>
      <p:bldP spid="43" grpId="0" animBg="1"/>
      <p:bldP spid="44" grpId="0" animBg="1"/>
      <p:bldP spid="45" grpId="0" animBg="1"/>
      <p:bldP spid="14" grpId="0" animBg="1"/>
      <p:bldP spid="14"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hlinkClick r:id="" action="ppaction://noaction">
              <a:snd r:embed="rId5" name="écouter.wav"/>
            </a:hlinkClick>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94704" y="660905"/>
            <a:ext cx="597747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a:ea typeface="Century Gothic"/>
                <a:sym typeface="Arial"/>
              </a:rPr>
              <a:t>Jean-Michel is Pierre’s cousin and lives in Ha</a:t>
            </a:r>
            <a:r>
              <a:rPr kumimoji="0" lang="el-GR"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ϊ</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ti</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p>
        </p:txBody>
      </p:sp>
      <p:pic>
        <p:nvPicPr>
          <p:cNvPr id="29" name="Picture 28" descr="Map&#10;&#10;Description automatically generated">
            <a:extLst>
              <a:ext uri="{FF2B5EF4-FFF2-40B4-BE49-F238E27FC236}">
                <a16:creationId xmlns:a16="http://schemas.microsoft.com/office/drawing/2014/main" id="{98F77FB3-6784-4F61-BFED-475036129E6B}"/>
              </a:ext>
            </a:extLst>
          </p:cNvPr>
          <p:cNvPicPr>
            <a:picLocks noChangeAspect="1"/>
          </p:cNvPicPr>
          <p:nvPr/>
        </p:nvPicPr>
        <p:blipFill>
          <a:blip r:embed="rId7"/>
          <a:stretch>
            <a:fillRect/>
          </a:stretch>
        </p:blipFill>
        <p:spPr>
          <a:xfrm>
            <a:off x="1510308" y="1484655"/>
            <a:ext cx="7681730" cy="51737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9C553A9-0516-4042-987E-4302FEDB342C}"/>
              </a:ext>
            </a:extLst>
          </p:cNvPr>
          <p:cNvPicPr>
            <a:picLocks noChangeAspect="1"/>
          </p:cNvPicPr>
          <p:nvPr/>
        </p:nvPicPr>
        <p:blipFill>
          <a:blip r:embed="rId8"/>
          <a:stretch>
            <a:fillRect/>
          </a:stretch>
        </p:blipFill>
        <p:spPr>
          <a:xfrm>
            <a:off x="2115499" y="3799602"/>
            <a:ext cx="1418196" cy="1440015"/>
          </a:xfrm>
          <a:prstGeom prst="rect">
            <a:avLst/>
          </a:prstGeom>
        </p:spPr>
      </p:pic>
      <p:sp>
        <p:nvSpPr>
          <p:cNvPr id="27" name="TextBox 26">
            <a:extLst>
              <a:ext uri="{FF2B5EF4-FFF2-40B4-BE49-F238E27FC236}">
                <a16:creationId xmlns:a16="http://schemas.microsoft.com/office/drawing/2014/main" id="{CE6C2CBB-D7D2-4AE2-AD4B-D0611D988F39}"/>
              </a:ext>
            </a:extLst>
          </p:cNvPr>
          <p:cNvSpPr txBox="1"/>
          <p:nvPr/>
        </p:nvSpPr>
        <p:spPr>
          <a:xfrm>
            <a:off x="1934956" y="5173290"/>
            <a:ext cx="1779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Jean-Michel</a:t>
            </a:r>
          </a:p>
        </p:txBody>
      </p:sp>
      <p:pic>
        <p:nvPicPr>
          <p:cNvPr id="30" name="Picture 29" descr="A picture containing vector graphics&#10;&#10;Description automatically generated">
            <a:extLst>
              <a:ext uri="{FF2B5EF4-FFF2-40B4-BE49-F238E27FC236}">
                <a16:creationId xmlns:a16="http://schemas.microsoft.com/office/drawing/2014/main" id="{A0952317-77C9-4822-9AAA-85A0F44A29D3}"/>
              </a:ext>
            </a:extLst>
          </p:cNvPr>
          <p:cNvPicPr>
            <a:picLocks noChangeAspect="1"/>
          </p:cNvPicPr>
          <p:nvPr/>
        </p:nvPicPr>
        <p:blipFill rotWithShape="1">
          <a:blip r:embed="rId9"/>
          <a:srcRect b="62794"/>
          <a:stretch/>
        </p:blipFill>
        <p:spPr>
          <a:xfrm>
            <a:off x="7747403" y="1126417"/>
            <a:ext cx="1444635" cy="1507253"/>
          </a:xfrm>
          <a:prstGeom prst="rect">
            <a:avLst/>
          </a:prstGeom>
        </p:spPr>
      </p:pic>
      <p:sp>
        <p:nvSpPr>
          <p:cNvPr id="31" name="TextBox 30">
            <a:extLst>
              <a:ext uri="{FF2B5EF4-FFF2-40B4-BE49-F238E27FC236}">
                <a16:creationId xmlns:a16="http://schemas.microsoft.com/office/drawing/2014/main" id="{3F9710C5-8A54-41BD-8A85-F61C0BDA03A7}"/>
              </a:ext>
            </a:extLst>
          </p:cNvPr>
          <p:cNvSpPr txBox="1"/>
          <p:nvPr/>
        </p:nvSpPr>
        <p:spPr>
          <a:xfrm>
            <a:off x="7993836" y="2295194"/>
            <a:ext cx="9517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Pierre</a:t>
            </a:r>
          </a:p>
        </p:txBody>
      </p:sp>
      <p:sp>
        <p:nvSpPr>
          <p:cNvPr id="32" name="Speech Bubble: Rectangle with Corners Rounded 31">
            <a:extLst>
              <a:ext uri="{FF2B5EF4-FFF2-40B4-BE49-F238E27FC236}">
                <a16:creationId xmlns:a16="http://schemas.microsoft.com/office/drawing/2014/main" id="{76EA9509-8C8C-40A6-BECD-1D75EEF3FD13}"/>
              </a:ext>
            </a:extLst>
          </p:cNvPr>
          <p:cNvSpPr/>
          <p:nvPr/>
        </p:nvSpPr>
        <p:spPr>
          <a:xfrm>
            <a:off x="6613742" y="1096289"/>
            <a:ext cx="1354873" cy="517320"/>
          </a:xfrm>
          <a:prstGeom prst="wedgeRoundRectCallout">
            <a:avLst>
              <a:gd name="adj1" fmla="val 56666"/>
              <a:gd name="adj2" fmla="val 104156"/>
              <a:gd name="adj3" fmla="val 16667"/>
            </a:avLst>
          </a:prstGeom>
          <a:solidFill>
            <a:srgbClr val="786EB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sym typeface="Arial"/>
              </a:rPr>
              <a:t>Salut !</a:t>
            </a:r>
          </a:p>
        </p:txBody>
      </p:sp>
      <p:sp>
        <p:nvSpPr>
          <p:cNvPr id="33" name="Speech Bubble: Rectangle with Corners Rounded 32">
            <a:extLst>
              <a:ext uri="{FF2B5EF4-FFF2-40B4-BE49-F238E27FC236}">
                <a16:creationId xmlns:a16="http://schemas.microsoft.com/office/drawing/2014/main" id="{0AC2DBD3-6FE5-4CBC-8CB3-8422C887BF48}"/>
              </a:ext>
            </a:extLst>
          </p:cNvPr>
          <p:cNvSpPr/>
          <p:nvPr/>
        </p:nvSpPr>
        <p:spPr>
          <a:xfrm>
            <a:off x="3018187" y="3282282"/>
            <a:ext cx="1779281" cy="517320"/>
          </a:xfrm>
          <a:prstGeom prst="wedgeRoundRectCallout">
            <a:avLst>
              <a:gd name="adj1" fmla="val -40581"/>
              <a:gd name="adj2" fmla="val 133212"/>
              <a:gd name="adj3" fmla="val 16667"/>
            </a:avLst>
          </a:prstGeom>
          <a:solidFill>
            <a:srgbClr val="786EB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sym typeface="Arial"/>
              </a:rPr>
              <a:t>Bonjour !</a:t>
            </a:r>
          </a:p>
        </p:txBody>
      </p:sp>
      <p:pic>
        <p:nvPicPr>
          <p:cNvPr id="14" name="Graphic 13" descr="Teacher">
            <a:extLst>
              <a:ext uri="{FF2B5EF4-FFF2-40B4-BE49-F238E27FC236}">
                <a16:creationId xmlns:a16="http://schemas.microsoft.com/office/drawing/2014/main" id="{E8AA4D89-6211-4D5A-917A-16CF79FCC7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02" y="12477"/>
            <a:ext cx="914400" cy="914400"/>
          </a:xfrm>
          <a:prstGeom prst="rect">
            <a:avLst/>
          </a:prstGeom>
        </p:spPr>
      </p:pic>
      <p:sp>
        <p:nvSpPr>
          <p:cNvPr id="15" name="Speech Bubble: Rectangle with Corners Rounded 14">
            <a:extLst>
              <a:ext uri="{FF2B5EF4-FFF2-40B4-BE49-F238E27FC236}">
                <a16:creationId xmlns:a16="http://schemas.microsoft.com/office/drawing/2014/main" id="{3066E013-B996-43F6-B23A-09A5844FFA69}"/>
              </a:ext>
            </a:extLst>
          </p:cNvPr>
          <p:cNvSpPr/>
          <p:nvPr/>
        </p:nvSpPr>
        <p:spPr>
          <a:xfrm>
            <a:off x="934202" y="127443"/>
            <a:ext cx="6609598" cy="547644"/>
          </a:xfrm>
          <a:prstGeom prst="wedgeRoundRectCallout">
            <a:avLst>
              <a:gd name="adj1" fmla="val -52671"/>
              <a:gd name="adj2" fmla="val 55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6" name="CustomShape 3">
            <a:hlinkClick r:id="" action="ppaction://noaction">
              <a:snd r:embed="rId12" name="Écoute. Pierre parle a Jean-Michel.wav"/>
            </a:hlinkClick>
            <a:extLst>
              <a:ext uri="{FF2B5EF4-FFF2-40B4-BE49-F238E27FC236}">
                <a16:creationId xmlns:a16="http://schemas.microsoft.com/office/drawing/2014/main" id="{1E00A407-030F-4B38-A677-DA0C4FF66B4D}"/>
              </a:ext>
            </a:extLst>
          </p:cNvPr>
          <p:cNvSpPr/>
          <p:nvPr/>
        </p:nvSpPr>
        <p:spPr>
          <a:xfrm>
            <a:off x="1013288" y="152520"/>
            <a:ext cx="65305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Pierre parle à* Jean-Michel.  </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142065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alut (Pier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Bonjour (J-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621734552"/>
              </p:ext>
            </p:extLst>
          </p:nvPr>
        </p:nvGraphicFramePr>
        <p:xfrm>
          <a:off x="1662594" y="2066150"/>
          <a:ext cx="7007036" cy="3888360"/>
        </p:xfrm>
        <a:graphic>
          <a:graphicData uri="http://schemas.openxmlformats.org/drawingml/2006/table">
            <a:tbl>
              <a:tblPr/>
              <a:tblGrid>
                <a:gridCol w="780041">
                  <a:extLst>
                    <a:ext uri="{9D8B030D-6E8A-4147-A177-3AD203B41FA5}">
                      <a16:colId xmlns:a16="http://schemas.microsoft.com/office/drawing/2014/main" val="20000"/>
                    </a:ext>
                  </a:extLst>
                </a:gridCol>
                <a:gridCol w="2075665">
                  <a:extLst>
                    <a:ext uri="{9D8B030D-6E8A-4147-A177-3AD203B41FA5}">
                      <a16:colId xmlns:a16="http://schemas.microsoft.com/office/drawing/2014/main" val="20001"/>
                    </a:ext>
                  </a:extLst>
                </a:gridCol>
                <a:gridCol w="2075665">
                  <a:extLst>
                    <a:ext uri="{9D8B030D-6E8A-4147-A177-3AD203B41FA5}">
                      <a16:colId xmlns:a16="http://schemas.microsoft.com/office/drawing/2014/main" val="4106822894"/>
                    </a:ext>
                  </a:extLst>
                </a:gridCol>
                <a:gridCol w="2075665">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l"/>
                      <a:r>
                        <a:rPr lang="en-US" sz="2400" dirty="0">
                          <a:solidFill>
                            <a:srgbClr val="002060"/>
                          </a:solidFill>
                          <a:latin typeface="Century Gothic" panose="020B0502020202020204" pitchFamily="34" charset="0"/>
                        </a:rPr>
                        <a:t>You are…</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l"/>
                      <a:r>
                        <a:rPr lang="en-US" sz="2400" dirty="0">
                          <a:solidFill>
                            <a:srgbClr val="002060"/>
                          </a:solidFill>
                          <a:latin typeface="Century Gothic" panose="020B0502020202020204" pitchFamily="34" charset="0"/>
                        </a:rPr>
                        <a:t>I am…</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bl>
          </a:graphicData>
        </a:graphic>
      </p:graphicFrame>
      <p:pic>
        <p:nvPicPr>
          <p:cNvPr id="8" name="Google Shape;244;p34">
            <a:extLst>
              <a:ext uri="{FF2B5EF4-FFF2-40B4-BE49-F238E27FC236}">
                <a16:creationId xmlns:a16="http://schemas.microsoft.com/office/drawing/2014/main" id="{29DBE51B-B140-4D7D-84EC-F71CC05B2C24}"/>
              </a:ext>
            </a:extLst>
          </p:cNvPr>
          <p:cNvPicPr/>
          <p:nvPr/>
        </p:nvPicPr>
        <p:blipFill>
          <a:blip r:embed="rId3"/>
          <a:stretch/>
        </p:blipFill>
        <p:spPr>
          <a:xfrm>
            <a:off x="5273569" y="3005732"/>
            <a:ext cx="539280" cy="539280"/>
          </a:xfrm>
          <a:prstGeom prst="rect">
            <a:avLst/>
          </a:prstGeom>
          <a:ln>
            <a:noFill/>
          </a:ln>
        </p:spPr>
      </p:pic>
      <p:sp>
        <p:nvSpPr>
          <p:cNvPr id="16" name="CustomShape 23">
            <a:hlinkClick r:id="" action="ppaction://noaction">
              <a:snd r:embed="rId4" name="[beep]_suis_petit.wav"/>
            </a:hlinkClick>
            <a:extLst>
              <a:ext uri="{FF2B5EF4-FFF2-40B4-BE49-F238E27FC236}">
                <a16:creationId xmlns:a16="http://schemas.microsoft.com/office/drawing/2014/main" id="{3AD5864B-E328-4811-82EC-A3D77BDC6BF2}"/>
              </a:ext>
            </a:extLst>
          </p:cNvPr>
          <p:cNvSpPr/>
          <p:nvPr/>
        </p:nvSpPr>
        <p:spPr>
          <a:xfrm>
            <a:off x="1778876" y="307719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5" name="[beep]_suis_content.wav"/>
            </a:hlinkClick>
            <a:extLst>
              <a:ext uri="{FF2B5EF4-FFF2-40B4-BE49-F238E27FC236}">
                <a16:creationId xmlns:a16="http://schemas.microsoft.com/office/drawing/2014/main" id="{F2DAD2AC-ADD2-4480-845B-008BBA9A5F70}"/>
              </a:ext>
            </a:extLst>
          </p:cNvPr>
          <p:cNvSpPr/>
          <p:nvPr/>
        </p:nvSpPr>
        <p:spPr>
          <a:xfrm>
            <a:off x="1778876" y="356031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6" name="[beep]_est_grand.wav"/>
            </a:hlinkClick>
            <a:extLst>
              <a:ext uri="{FF2B5EF4-FFF2-40B4-BE49-F238E27FC236}">
                <a16:creationId xmlns:a16="http://schemas.microsoft.com/office/drawing/2014/main" id="{E47FAB46-1A11-4EF4-B700-EF919D0338F8}"/>
              </a:ext>
            </a:extLst>
          </p:cNvPr>
          <p:cNvSpPr/>
          <p:nvPr/>
        </p:nvSpPr>
        <p:spPr>
          <a:xfrm>
            <a:off x="1778876" y="4043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7" name="[beep]_suis_independant.wav"/>
            </a:hlinkClick>
            <a:extLst>
              <a:ext uri="{FF2B5EF4-FFF2-40B4-BE49-F238E27FC236}">
                <a16:creationId xmlns:a16="http://schemas.microsoft.com/office/drawing/2014/main" id="{1ECA2C39-8E1B-46F9-B4CE-5D69DA706F12}"/>
              </a:ext>
            </a:extLst>
          </p:cNvPr>
          <p:cNvSpPr/>
          <p:nvPr/>
        </p:nvSpPr>
        <p:spPr>
          <a:xfrm>
            <a:off x="1778876" y="45129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8" name="[beep]_es_prudent.wav"/>
            </a:hlinkClick>
            <a:extLst>
              <a:ext uri="{FF2B5EF4-FFF2-40B4-BE49-F238E27FC236}">
                <a16:creationId xmlns:a16="http://schemas.microsoft.com/office/drawing/2014/main" id="{B06E6BFD-FB69-40F9-9653-301D379E5A17}"/>
              </a:ext>
            </a:extLst>
          </p:cNvPr>
          <p:cNvSpPr/>
          <p:nvPr/>
        </p:nvSpPr>
        <p:spPr>
          <a:xfrm>
            <a:off x="1778876" y="50024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924318" y="677191"/>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rPr>
              <a:t>What does Pierre say</a:t>
            </a:r>
            <a:r>
              <a:rPr kumimoji="0" lang="en-GB" sz="2200" b="0" i="0" u="none" strike="noStrike" kern="1200" cap="none" spc="-1" normalizeH="0" noProof="0" dirty="0">
                <a:ln>
                  <a:noFill/>
                </a:ln>
                <a:solidFill>
                  <a:srgbClr val="002060"/>
                </a:solidFill>
                <a:effectLst/>
                <a:uLnTx/>
                <a:uFillTx/>
                <a:latin typeface="Century Gothic"/>
                <a:ea typeface="Century Gothic"/>
              </a:rPr>
              <a:t> to Jean-Michel about himself and Jean-Michel today?</a:t>
            </a:r>
            <a:endParaRPr kumimoji="0" lang="en-GB" sz="2200" b="0" i="0" u="none" strike="noStrike" kern="1200" cap="none" spc="-1" normalizeH="0" baseline="0" noProof="0" dirty="0">
              <a:ln>
                <a:noFill/>
              </a:ln>
              <a:solidFill>
                <a:prstClr val="black"/>
              </a:solidFill>
              <a:effectLst/>
              <a:uLnTx/>
              <a:uFillTx/>
              <a:latin typeface="Arial"/>
            </a:endParaRPr>
          </a:p>
        </p:txBody>
      </p:sp>
      <p:pic>
        <p:nvPicPr>
          <p:cNvPr id="20" name="Picture 19" descr="A picture containing text&#10;&#10;Description automatically generated">
            <a:extLst>
              <a:ext uri="{FF2B5EF4-FFF2-40B4-BE49-F238E27FC236}">
                <a16:creationId xmlns:a16="http://schemas.microsoft.com/office/drawing/2014/main" id="{09C553A9-0516-4042-987E-4302FEDB342C}"/>
              </a:ext>
            </a:extLst>
          </p:cNvPr>
          <p:cNvPicPr>
            <a:picLocks noChangeAspect="1"/>
          </p:cNvPicPr>
          <p:nvPr/>
        </p:nvPicPr>
        <p:blipFill>
          <a:blip r:embed="rId9"/>
          <a:stretch>
            <a:fillRect/>
          </a:stretch>
        </p:blipFill>
        <p:spPr>
          <a:xfrm>
            <a:off x="3811226" y="2153288"/>
            <a:ext cx="605110" cy="614420"/>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23A5562-3958-4FC1-BA07-C95F52CE609A}"/>
              </a:ext>
            </a:extLst>
          </p:cNvPr>
          <p:cNvPicPr>
            <a:picLocks noChangeAspect="1"/>
          </p:cNvPicPr>
          <p:nvPr/>
        </p:nvPicPr>
        <p:blipFill rotWithShape="1">
          <a:blip r:embed="rId10"/>
          <a:srcRect b="62794"/>
          <a:stretch/>
        </p:blipFill>
        <p:spPr>
          <a:xfrm>
            <a:off x="232127" y="2073208"/>
            <a:ext cx="1444635" cy="1507253"/>
          </a:xfrm>
          <a:prstGeom prst="rect">
            <a:avLst/>
          </a:prstGeom>
        </p:spPr>
      </p:pic>
      <p:sp>
        <p:nvSpPr>
          <p:cNvPr id="30" name="TextBox 29">
            <a:extLst>
              <a:ext uri="{FF2B5EF4-FFF2-40B4-BE49-F238E27FC236}">
                <a16:creationId xmlns:a16="http://schemas.microsoft.com/office/drawing/2014/main" id="{DDAAA52D-5717-4E0E-8E13-5C3A3EB04E5C}"/>
              </a:ext>
            </a:extLst>
          </p:cNvPr>
          <p:cNvSpPr txBox="1"/>
          <p:nvPr/>
        </p:nvSpPr>
        <p:spPr>
          <a:xfrm>
            <a:off x="478560" y="3241985"/>
            <a:ext cx="951767" cy="400110"/>
          </a:xfrm>
          <a:prstGeom prst="rect">
            <a:avLst/>
          </a:prstGeom>
          <a:noFill/>
        </p:spPr>
        <p:txBody>
          <a:bodyPr wrap="square" rtlCol="0">
            <a:spAutoFit/>
          </a:bodyPr>
          <a:lstStyle/>
          <a:p>
            <a:r>
              <a:rPr lang="en-GB" sz="2000" b="1" dirty="0">
                <a:solidFill>
                  <a:schemeClr val="bg1"/>
                </a:solidFill>
                <a:latin typeface="Century Gothic" panose="020B0502020202020204" pitchFamily="34" charset="0"/>
              </a:rPr>
              <a:t>Pierre</a:t>
            </a:r>
          </a:p>
        </p:txBody>
      </p:sp>
      <p:pic>
        <p:nvPicPr>
          <p:cNvPr id="32" name="Google Shape;244;p34">
            <a:extLst>
              <a:ext uri="{FF2B5EF4-FFF2-40B4-BE49-F238E27FC236}">
                <a16:creationId xmlns:a16="http://schemas.microsoft.com/office/drawing/2014/main" id="{C28E1CAC-0799-4718-81BB-5B890CA519DC}"/>
              </a:ext>
            </a:extLst>
          </p:cNvPr>
          <p:cNvPicPr/>
          <p:nvPr/>
        </p:nvPicPr>
        <p:blipFill>
          <a:blip r:embed="rId3"/>
          <a:stretch/>
        </p:blipFill>
        <p:spPr>
          <a:xfrm>
            <a:off x="5273569" y="3507999"/>
            <a:ext cx="539280" cy="539280"/>
          </a:xfrm>
          <a:prstGeom prst="rect">
            <a:avLst/>
          </a:prstGeom>
          <a:ln>
            <a:noFill/>
          </a:ln>
        </p:spPr>
      </p:pic>
      <p:pic>
        <p:nvPicPr>
          <p:cNvPr id="33" name="Google Shape;244;p34">
            <a:extLst>
              <a:ext uri="{FF2B5EF4-FFF2-40B4-BE49-F238E27FC236}">
                <a16:creationId xmlns:a16="http://schemas.microsoft.com/office/drawing/2014/main" id="{D5021D4F-BD68-4C09-95E6-CABE8406B7D2}"/>
              </a:ext>
            </a:extLst>
          </p:cNvPr>
          <p:cNvPicPr/>
          <p:nvPr/>
        </p:nvPicPr>
        <p:blipFill>
          <a:blip r:embed="rId3"/>
          <a:stretch/>
        </p:blipFill>
        <p:spPr>
          <a:xfrm>
            <a:off x="3164755" y="3990015"/>
            <a:ext cx="539280" cy="539280"/>
          </a:xfrm>
          <a:prstGeom prst="rect">
            <a:avLst/>
          </a:prstGeom>
          <a:ln>
            <a:noFill/>
          </a:ln>
        </p:spPr>
      </p:pic>
      <p:pic>
        <p:nvPicPr>
          <p:cNvPr id="34" name="Google Shape;244;p34">
            <a:extLst>
              <a:ext uri="{FF2B5EF4-FFF2-40B4-BE49-F238E27FC236}">
                <a16:creationId xmlns:a16="http://schemas.microsoft.com/office/drawing/2014/main" id="{8FE9AA9A-5103-47DE-81D6-8D534003D2A7}"/>
              </a:ext>
            </a:extLst>
          </p:cNvPr>
          <p:cNvPicPr/>
          <p:nvPr/>
        </p:nvPicPr>
        <p:blipFill>
          <a:blip r:embed="rId3"/>
          <a:stretch/>
        </p:blipFill>
        <p:spPr>
          <a:xfrm>
            <a:off x="5267506" y="4463138"/>
            <a:ext cx="539280" cy="539280"/>
          </a:xfrm>
          <a:prstGeom prst="rect">
            <a:avLst/>
          </a:prstGeom>
          <a:ln>
            <a:noFill/>
          </a:ln>
        </p:spPr>
      </p:pic>
      <p:pic>
        <p:nvPicPr>
          <p:cNvPr id="35" name="Google Shape;244;p34">
            <a:extLst>
              <a:ext uri="{FF2B5EF4-FFF2-40B4-BE49-F238E27FC236}">
                <a16:creationId xmlns:a16="http://schemas.microsoft.com/office/drawing/2014/main" id="{7E0F38AA-8649-4445-BA97-978B03F6A2D7}"/>
              </a:ext>
            </a:extLst>
          </p:cNvPr>
          <p:cNvPicPr/>
          <p:nvPr/>
        </p:nvPicPr>
        <p:blipFill>
          <a:blip r:embed="rId3"/>
          <a:stretch/>
        </p:blipFill>
        <p:spPr>
          <a:xfrm>
            <a:off x="3184264" y="4930958"/>
            <a:ext cx="539280" cy="539280"/>
          </a:xfrm>
          <a:prstGeom prst="rect">
            <a:avLst/>
          </a:prstGeom>
          <a:ln>
            <a:noFill/>
          </a:ln>
        </p:spPr>
      </p:pic>
      <p:sp>
        <p:nvSpPr>
          <p:cNvPr id="3" name="TextBox 2">
            <a:extLst>
              <a:ext uri="{FF2B5EF4-FFF2-40B4-BE49-F238E27FC236}">
                <a16:creationId xmlns:a16="http://schemas.microsoft.com/office/drawing/2014/main" id="{90DE2425-8752-4281-A077-2A081C24FCE4}"/>
              </a:ext>
            </a:extLst>
          </p:cNvPr>
          <p:cNvSpPr txBox="1"/>
          <p:nvPr/>
        </p:nvSpPr>
        <p:spPr>
          <a:xfrm>
            <a:off x="6688899" y="3033293"/>
            <a:ext cx="1980731"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short</a:t>
            </a:r>
          </a:p>
        </p:txBody>
      </p:sp>
      <p:sp>
        <p:nvSpPr>
          <p:cNvPr id="37" name="TextBox 36">
            <a:extLst>
              <a:ext uri="{FF2B5EF4-FFF2-40B4-BE49-F238E27FC236}">
                <a16:creationId xmlns:a16="http://schemas.microsoft.com/office/drawing/2014/main" id="{F9600D2E-1735-4513-81DD-25DA10FF3923}"/>
              </a:ext>
            </a:extLst>
          </p:cNvPr>
          <p:cNvSpPr txBox="1"/>
          <p:nvPr/>
        </p:nvSpPr>
        <p:spPr>
          <a:xfrm>
            <a:off x="6688089" y="3524607"/>
            <a:ext cx="1980731"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pleased</a:t>
            </a:r>
          </a:p>
        </p:txBody>
      </p:sp>
      <p:sp>
        <p:nvSpPr>
          <p:cNvPr id="38" name="TextBox 37">
            <a:extLst>
              <a:ext uri="{FF2B5EF4-FFF2-40B4-BE49-F238E27FC236}">
                <a16:creationId xmlns:a16="http://schemas.microsoft.com/office/drawing/2014/main" id="{986FE04A-C376-4F68-BA87-C23A50D343CA}"/>
              </a:ext>
            </a:extLst>
          </p:cNvPr>
          <p:cNvSpPr txBox="1"/>
          <p:nvPr/>
        </p:nvSpPr>
        <p:spPr>
          <a:xfrm>
            <a:off x="6687279" y="3978137"/>
            <a:ext cx="1980731"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tall</a:t>
            </a:r>
          </a:p>
        </p:txBody>
      </p:sp>
      <p:sp>
        <p:nvSpPr>
          <p:cNvPr id="39" name="TextBox 38">
            <a:extLst>
              <a:ext uri="{FF2B5EF4-FFF2-40B4-BE49-F238E27FC236}">
                <a16:creationId xmlns:a16="http://schemas.microsoft.com/office/drawing/2014/main" id="{362AB0C2-FF13-4A99-AC75-4F9927B07816}"/>
              </a:ext>
            </a:extLst>
          </p:cNvPr>
          <p:cNvSpPr txBox="1"/>
          <p:nvPr/>
        </p:nvSpPr>
        <p:spPr>
          <a:xfrm>
            <a:off x="6410976" y="4476840"/>
            <a:ext cx="247903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independent</a:t>
            </a:r>
          </a:p>
        </p:txBody>
      </p:sp>
      <p:sp>
        <p:nvSpPr>
          <p:cNvPr id="40" name="TextBox 39">
            <a:extLst>
              <a:ext uri="{FF2B5EF4-FFF2-40B4-BE49-F238E27FC236}">
                <a16:creationId xmlns:a16="http://schemas.microsoft.com/office/drawing/2014/main" id="{FAE1EC62-3FA5-4912-814F-C342339D93FF}"/>
              </a:ext>
            </a:extLst>
          </p:cNvPr>
          <p:cNvSpPr txBox="1"/>
          <p:nvPr/>
        </p:nvSpPr>
        <p:spPr>
          <a:xfrm>
            <a:off x="6710272" y="4976366"/>
            <a:ext cx="1980731"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careful</a:t>
            </a:r>
          </a:p>
        </p:txBody>
      </p:sp>
      <p:pic>
        <p:nvPicPr>
          <p:cNvPr id="42" name="Picture 41" descr="A picture containing vector graphics&#10;&#10;Description automatically generated">
            <a:extLst>
              <a:ext uri="{FF2B5EF4-FFF2-40B4-BE49-F238E27FC236}">
                <a16:creationId xmlns:a16="http://schemas.microsoft.com/office/drawing/2014/main" id="{7EE62B09-A124-438F-B02E-1FBD71B87B9B}"/>
              </a:ext>
            </a:extLst>
          </p:cNvPr>
          <p:cNvPicPr>
            <a:picLocks noChangeAspect="1"/>
          </p:cNvPicPr>
          <p:nvPr/>
        </p:nvPicPr>
        <p:blipFill rotWithShape="1">
          <a:blip r:embed="rId10"/>
          <a:srcRect b="62794"/>
          <a:stretch/>
        </p:blipFill>
        <p:spPr>
          <a:xfrm>
            <a:off x="5765033" y="2085248"/>
            <a:ext cx="752041" cy="784639"/>
          </a:xfrm>
          <a:prstGeom prst="rect">
            <a:avLst/>
          </a:prstGeom>
        </p:spPr>
      </p:pic>
      <p:sp>
        <p:nvSpPr>
          <p:cNvPr id="43" name="CustomShape 27">
            <a:hlinkClick r:id="" action="ppaction://noaction">
              <a:snd r:embed="rId11" name="[beep]_es_important.wav"/>
            </a:hlinkClick>
            <a:extLst>
              <a:ext uri="{FF2B5EF4-FFF2-40B4-BE49-F238E27FC236}">
                <a16:creationId xmlns:a16="http://schemas.microsoft.com/office/drawing/2014/main" id="{757AD432-994C-4145-896A-72706F3636E2}"/>
              </a:ext>
            </a:extLst>
          </p:cNvPr>
          <p:cNvSpPr/>
          <p:nvPr/>
        </p:nvSpPr>
        <p:spPr>
          <a:xfrm>
            <a:off x="1778876" y="54820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244;p34">
            <a:extLst>
              <a:ext uri="{FF2B5EF4-FFF2-40B4-BE49-F238E27FC236}">
                <a16:creationId xmlns:a16="http://schemas.microsoft.com/office/drawing/2014/main" id="{DB999B7B-00BF-44AC-9174-344125080B2A}"/>
              </a:ext>
            </a:extLst>
          </p:cNvPr>
          <p:cNvPicPr/>
          <p:nvPr/>
        </p:nvPicPr>
        <p:blipFill>
          <a:blip r:embed="rId3"/>
          <a:stretch/>
        </p:blipFill>
        <p:spPr>
          <a:xfrm>
            <a:off x="3176254" y="5450617"/>
            <a:ext cx="539280" cy="539280"/>
          </a:xfrm>
          <a:prstGeom prst="rect">
            <a:avLst/>
          </a:prstGeom>
          <a:ln>
            <a:noFill/>
          </a:ln>
        </p:spPr>
      </p:pic>
      <p:sp>
        <p:nvSpPr>
          <p:cNvPr id="45" name="TextBox 44">
            <a:extLst>
              <a:ext uri="{FF2B5EF4-FFF2-40B4-BE49-F238E27FC236}">
                <a16:creationId xmlns:a16="http://schemas.microsoft.com/office/drawing/2014/main" id="{4E546C3F-C473-477F-9F81-25EF65305ABE}"/>
              </a:ext>
            </a:extLst>
          </p:cNvPr>
          <p:cNvSpPr txBox="1"/>
          <p:nvPr/>
        </p:nvSpPr>
        <p:spPr>
          <a:xfrm>
            <a:off x="6685219" y="5493054"/>
            <a:ext cx="1980731"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important</a:t>
            </a:r>
          </a:p>
        </p:txBody>
      </p:sp>
      <p:sp>
        <p:nvSpPr>
          <p:cNvPr id="46" name="TextBox 45">
            <a:extLst>
              <a:ext uri="{FF2B5EF4-FFF2-40B4-BE49-F238E27FC236}">
                <a16:creationId xmlns:a16="http://schemas.microsoft.com/office/drawing/2014/main" id="{F12C82B1-A4C4-4817-A051-A0DCB8FA54C3}"/>
              </a:ext>
            </a:extLst>
          </p:cNvPr>
          <p:cNvSpPr txBox="1"/>
          <p:nvPr/>
        </p:nvSpPr>
        <p:spPr>
          <a:xfrm>
            <a:off x="10320953" y="6413250"/>
            <a:ext cx="1779888" cy="400110"/>
          </a:xfrm>
          <a:prstGeom prst="rect">
            <a:avLst/>
          </a:prstGeom>
          <a:solidFill>
            <a:srgbClr val="92D050"/>
          </a:solidFill>
          <a:ln>
            <a:solidFill>
              <a:srgbClr val="92D050"/>
            </a:solidFill>
          </a:ln>
        </p:spPr>
        <p:txBody>
          <a:bodyPr wrap="square" rtlCol="0">
            <a:spAutoFit/>
          </a:bodyPr>
          <a:lstStyle/>
          <a:p>
            <a:pPr algn="ctr"/>
            <a:r>
              <a:rPr lang="en-GB" sz="2000" dirty="0">
                <a:latin typeface="Century Gothic" panose="020B0502020202020204" pitchFamily="34" charset="0"/>
              </a:rPr>
              <a:t>cool – cool</a:t>
            </a:r>
          </a:p>
        </p:txBody>
      </p:sp>
      <p:sp>
        <p:nvSpPr>
          <p:cNvPr id="4" name="Rectangle 3">
            <a:extLst>
              <a:ext uri="{FF2B5EF4-FFF2-40B4-BE49-F238E27FC236}">
                <a16:creationId xmlns:a16="http://schemas.microsoft.com/office/drawing/2014/main" id="{A59850EA-5256-461F-950B-BC752CA975CA}"/>
              </a:ext>
            </a:extLst>
          </p:cNvPr>
          <p:cNvSpPr/>
          <p:nvPr/>
        </p:nvSpPr>
        <p:spPr>
          <a:xfrm>
            <a:off x="5765033" y="1287108"/>
            <a:ext cx="5413883" cy="430887"/>
          </a:xfrm>
          <a:prstGeom prst="rect">
            <a:avLst/>
          </a:prstGeom>
        </p:spPr>
        <p:txBody>
          <a:bodyPr wrap="square">
            <a:spAutoFit/>
          </a:bodyPr>
          <a:lstStyle/>
          <a:p>
            <a:r>
              <a:rPr lang="en-GB" sz="2200" kern="1200" spc="-1" dirty="0">
                <a:solidFill>
                  <a:srgbClr val="002060"/>
                </a:solidFill>
                <a:latin typeface="Century Gothic"/>
                <a:ea typeface="Century Gothic"/>
              </a:rPr>
              <a:t>Then write the adjective in English.</a:t>
            </a:r>
            <a:endParaRPr lang="en-GB" sz="2200" dirty="0"/>
          </a:p>
        </p:txBody>
      </p:sp>
      <p:sp>
        <p:nvSpPr>
          <p:cNvPr id="48" name="TextBox 47">
            <a:extLst>
              <a:ext uri="{FF2B5EF4-FFF2-40B4-BE49-F238E27FC236}">
                <a16:creationId xmlns:a16="http://schemas.microsoft.com/office/drawing/2014/main" id="{DF1186BD-5535-4B82-B9D4-0523C90C257F}"/>
              </a:ext>
            </a:extLst>
          </p:cNvPr>
          <p:cNvSpPr txBox="1"/>
          <p:nvPr/>
        </p:nvSpPr>
        <p:spPr>
          <a:xfrm>
            <a:off x="10320953" y="5840329"/>
            <a:ext cx="1779888" cy="400110"/>
          </a:xfrm>
          <a:prstGeom prst="rect">
            <a:avLst/>
          </a:prstGeom>
          <a:solidFill>
            <a:srgbClr val="92D050"/>
          </a:solidFill>
          <a:ln>
            <a:solidFill>
              <a:srgbClr val="92D050"/>
            </a:solidFill>
          </a:ln>
        </p:spPr>
        <p:txBody>
          <a:bodyPr wrap="square" rtlCol="0">
            <a:spAutoFit/>
          </a:bodyPr>
          <a:lstStyle/>
          <a:p>
            <a:pPr algn="ctr"/>
            <a:r>
              <a:rPr lang="en-GB" sz="2000" dirty="0">
                <a:latin typeface="Century Gothic" panose="020B0502020202020204" pitchFamily="34" charset="0"/>
              </a:rPr>
              <a:t>à – to </a:t>
            </a:r>
          </a:p>
        </p:txBody>
      </p:sp>
      <p:sp>
        <p:nvSpPr>
          <p:cNvPr id="36" name="CustomShape 23">
            <a:hlinkClick r:id="" action="ppaction://noaction">
              <a:snd r:embed="rId12" name="je_suis_petit.wav"/>
            </a:hlinkClick>
            <a:extLst>
              <a:ext uri="{FF2B5EF4-FFF2-40B4-BE49-F238E27FC236}">
                <a16:creationId xmlns:a16="http://schemas.microsoft.com/office/drawing/2014/main" id="{BEDF6BB5-7764-46BF-AC2A-BCF370AED7F8}"/>
              </a:ext>
            </a:extLst>
          </p:cNvPr>
          <p:cNvSpPr/>
          <p:nvPr/>
        </p:nvSpPr>
        <p:spPr>
          <a:xfrm>
            <a:off x="8793800" y="3077192"/>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1" name="CustomShape 24">
            <a:hlinkClick r:id="" action="ppaction://noaction">
              <a:snd r:embed="rId13" name="je_suis_content.wav"/>
            </a:hlinkClick>
            <a:extLst>
              <a:ext uri="{FF2B5EF4-FFF2-40B4-BE49-F238E27FC236}">
                <a16:creationId xmlns:a16="http://schemas.microsoft.com/office/drawing/2014/main" id="{50F8E3B8-29A5-455D-8BCD-09264E0557FA}"/>
              </a:ext>
            </a:extLst>
          </p:cNvPr>
          <p:cNvSpPr/>
          <p:nvPr/>
        </p:nvSpPr>
        <p:spPr>
          <a:xfrm>
            <a:off x="8793800" y="356031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9" name="CustomShape 25">
            <a:hlinkClick r:id="" action="ppaction://noaction">
              <a:snd r:embed="rId14" name="tu_es_grand.wav"/>
            </a:hlinkClick>
            <a:extLst>
              <a:ext uri="{FF2B5EF4-FFF2-40B4-BE49-F238E27FC236}">
                <a16:creationId xmlns:a16="http://schemas.microsoft.com/office/drawing/2014/main" id="{7BB01CB0-8C3C-483D-8D35-F8D2160F02E5}"/>
              </a:ext>
            </a:extLst>
          </p:cNvPr>
          <p:cNvSpPr/>
          <p:nvPr/>
        </p:nvSpPr>
        <p:spPr>
          <a:xfrm>
            <a:off x="8793800" y="4043442"/>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0" name="CustomShape 26">
            <a:hlinkClick r:id="" action="ppaction://noaction">
              <a:snd r:embed="rId15" name="je_suis_independant.wav"/>
            </a:hlinkClick>
            <a:extLst>
              <a:ext uri="{FF2B5EF4-FFF2-40B4-BE49-F238E27FC236}">
                <a16:creationId xmlns:a16="http://schemas.microsoft.com/office/drawing/2014/main" id="{4E737B2C-3FA2-4F4F-B91F-F5D31EDC7861}"/>
              </a:ext>
            </a:extLst>
          </p:cNvPr>
          <p:cNvSpPr/>
          <p:nvPr/>
        </p:nvSpPr>
        <p:spPr>
          <a:xfrm>
            <a:off x="8793800" y="451292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1" name="CustomShape 27">
            <a:hlinkClick r:id="" action="ppaction://noaction">
              <a:snd r:embed="rId16" name="tu_es_prudent.wav"/>
            </a:hlinkClick>
            <a:extLst>
              <a:ext uri="{FF2B5EF4-FFF2-40B4-BE49-F238E27FC236}">
                <a16:creationId xmlns:a16="http://schemas.microsoft.com/office/drawing/2014/main" id="{837DFF68-2F10-48A1-A345-5780431B1A39}"/>
              </a:ext>
            </a:extLst>
          </p:cNvPr>
          <p:cNvSpPr/>
          <p:nvPr/>
        </p:nvSpPr>
        <p:spPr>
          <a:xfrm>
            <a:off x="8793800" y="5002418"/>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2" name="CustomShape 27">
            <a:hlinkClick r:id="" action="ppaction://noaction">
              <a:snd r:embed="rId17" name="tu_es_important.wav"/>
            </a:hlinkClick>
            <a:extLst>
              <a:ext uri="{FF2B5EF4-FFF2-40B4-BE49-F238E27FC236}">
                <a16:creationId xmlns:a16="http://schemas.microsoft.com/office/drawing/2014/main" id="{D06E407C-E32D-4C76-910D-AD62066921C8}"/>
              </a:ext>
            </a:extLst>
          </p:cNvPr>
          <p:cNvSpPr/>
          <p:nvPr/>
        </p:nvSpPr>
        <p:spPr>
          <a:xfrm>
            <a:off x="8793800" y="5482075"/>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3" name="Picture 52" descr="Icon&#10;&#10;Description automatically generated">
            <a:hlinkClick r:id="" action="ppaction://noaction">
              <a:snd r:embed="rId18" name="écouter.wav"/>
            </a:hlinkClick>
            <a:extLst>
              <a:ext uri="{FF2B5EF4-FFF2-40B4-BE49-F238E27FC236}">
                <a16:creationId xmlns:a16="http://schemas.microsoft.com/office/drawing/2014/main" id="{428D6C50-253B-4D87-B1A4-B838BF7F53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pic>
        <p:nvPicPr>
          <p:cNvPr id="54" name="Graphic 53" descr="Teacher">
            <a:extLst>
              <a:ext uri="{FF2B5EF4-FFF2-40B4-BE49-F238E27FC236}">
                <a16:creationId xmlns:a16="http://schemas.microsoft.com/office/drawing/2014/main" id="{AF3D9D05-F90E-4C8F-935B-0ABB7005605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9802" y="12477"/>
            <a:ext cx="914400" cy="914400"/>
          </a:xfrm>
          <a:prstGeom prst="rect">
            <a:avLst/>
          </a:prstGeom>
        </p:spPr>
      </p:pic>
      <p:sp>
        <p:nvSpPr>
          <p:cNvPr id="55" name="Speech Bubble: Rectangle with Corners Rounded 54">
            <a:extLst>
              <a:ext uri="{FF2B5EF4-FFF2-40B4-BE49-F238E27FC236}">
                <a16:creationId xmlns:a16="http://schemas.microsoft.com/office/drawing/2014/main" id="{533DFF58-5AC6-4BCE-BE34-6465742230F0}"/>
              </a:ext>
            </a:extLst>
          </p:cNvPr>
          <p:cNvSpPr/>
          <p:nvPr/>
        </p:nvSpPr>
        <p:spPr>
          <a:xfrm>
            <a:off x="934202" y="127443"/>
            <a:ext cx="6609598" cy="547644"/>
          </a:xfrm>
          <a:prstGeom prst="wedgeRoundRectCallout">
            <a:avLst>
              <a:gd name="adj1" fmla="val -52671"/>
              <a:gd name="adj2" fmla="val 55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Arial"/>
            </a:endParaRPr>
          </a:p>
        </p:txBody>
      </p:sp>
      <p:sp>
        <p:nvSpPr>
          <p:cNvPr id="56" name="CustomShape 3">
            <a:hlinkClick r:id="" action="ppaction://noaction">
              <a:snd r:embed="rId22" name="Écoute. Pierre parle a Jean-Michel.wav"/>
            </a:hlinkClick>
            <a:extLst>
              <a:ext uri="{FF2B5EF4-FFF2-40B4-BE49-F238E27FC236}">
                <a16:creationId xmlns:a16="http://schemas.microsoft.com/office/drawing/2014/main" id="{5450B209-4CA6-45C4-B305-2A086834D833}"/>
              </a:ext>
            </a:extLst>
          </p:cNvPr>
          <p:cNvSpPr/>
          <p:nvPr/>
        </p:nvSpPr>
        <p:spPr>
          <a:xfrm>
            <a:off x="1013288" y="152520"/>
            <a:ext cx="65305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Écoute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Pierre parle à* Jean-Michel.  </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pic>
        <p:nvPicPr>
          <p:cNvPr id="57" name="Graphic 56" descr="Teacher">
            <a:extLst>
              <a:ext uri="{FF2B5EF4-FFF2-40B4-BE49-F238E27FC236}">
                <a16:creationId xmlns:a16="http://schemas.microsoft.com/office/drawing/2014/main" id="{8334DC45-85ED-41C5-BFF4-82CFF7D6045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256" y="1105007"/>
            <a:ext cx="914400" cy="914400"/>
          </a:xfrm>
          <a:prstGeom prst="rect">
            <a:avLst/>
          </a:prstGeom>
        </p:spPr>
      </p:pic>
      <p:sp>
        <p:nvSpPr>
          <p:cNvPr id="58" name="Speech Bubble: Rectangle with Corners Rounded 57">
            <a:extLst>
              <a:ext uri="{FF2B5EF4-FFF2-40B4-BE49-F238E27FC236}">
                <a16:creationId xmlns:a16="http://schemas.microsoft.com/office/drawing/2014/main" id="{99F0B7E6-6928-4977-A69C-582BD5B5F63A}"/>
              </a:ext>
            </a:extLst>
          </p:cNvPr>
          <p:cNvSpPr/>
          <p:nvPr/>
        </p:nvSpPr>
        <p:spPr>
          <a:xfrm>
            <a:off x="956656" y="1219973"/>
            <a:ext cx="4808377" cy="547644"/>
          </a:xfrm>
          <a:prstGeom prst="wedgeRoundRectCallout">
            <a:avLst>
              <a:gd name="adj1" fmla="val -55391"/>
              <a:gd name="adj2" fmla="val 183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23" name="Écris de 1 a 6 I ou You.wav"/>
            </a:hlinkClick>
            <a:extLst>
              <a:ext uri="{FF2B5EF4-FFF2-40B4-BE49-F238E27FC236}">
                <a16:creationId xmlns:a16="http://schemas.microsoft.com/office/drawing/2014/main" id="{04D9335E-DEC3-47BE-BDB8-885D832B5D74}"/>
              </a:ext>
            </a:extLst>
          </p:cNvPr>
          <p:cNvSpPr txBox="1"/>
          <p:nvPr/>
        </p:nvSpPr>
        <p:spPr>
          <a:xfrm>
            <a:off x="956656" y="1219973"/>
            <a:ext cx="46196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Écris</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de 1-6 et ‘I’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ou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‘you’.</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21792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fill="hold"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ntr" fill="hold" nodeType="with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37" grpId="0"/>
      <p:bldP spid="38" grpId="0"/>
      <p:bldP spid="39" grpId="0"/>
      <p:bldP spid="40" grpId="0"/>
      <p:bldP spid="45" grpId="0"/>
      <p:bldP spid="46"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0757980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banane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moto</a:t>
                      </a:r>
                    </a:p>
                  </a:txBody>
                  <a:tcPr/>
                </a:tc>
                <a:tc>
                  <a:txBody>
                    <a:bodyPr/>
                    <a:lstStyle/>
                    <a:p>
                      <a:r>
                        <a:rPr lang="en-GB" sz="2400" b="1" dirty="0" err="1">
                          <a:solidFill>
                            <a:srgbClr val="00B0F0"/>
                          </a:solidFill>
                          <a:latin typeface="Century Gothic" panose="020B0502020202020204" pitchFamily="34" charset="0"/>
                        </a:rPr>
                        <a:t>écouter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univers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cheval</a:t>
                      </a:r>
                    </a:p>
                  </a:txBody>
                  <a:tcPr/>
                </a:tc>
                <a:tc>
                  <a:txBody>
                    <a:bodyPr/>
                    <a:lstStyle/>
                    <a:p>
                      <a:r>
                        <a:rPr lang="en-GB" sz="2400" b="1" dirty="0">
                          <a:solidFill>
                            <a:srgbClr val="00B0F0"/>
                          </a:solidFill>
                          <a:latin typeface="Century Gothic" panose="020B0502020202020204" pitchFamily="34" charset="0"/>
                        </a:rPr>
                        <a:t>midi</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oui</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bien</a:t>
                      </a:r>
                    </a:p>
                  </a:txBody>
                  <a:tcPr/>
                </a:tc>
                <a:tc>
                  <a:txBody>
                    <a:bodyPr/>
                    <a:lstStyle/>
                    <a:p>
                      <a:r>
                        <a:rPr lang="en-GB" sz="2400" b="1" dirty="0" err="1">
                          <a:solidFill>
                            <a:srgbClr val="92D050"/>
                          </a:solidFill>
                          <a:latin typeface="Century Gothic" panose="020B0502020202020204" pitchFamily="34" charset="0"/>
                        </a:rPr>
                        <a:t>ça</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r>
                        <a:rPr lang="en-GB" sz="2400" b="1" dirty="0">
                          <a:solidFill>
                            <a:srgbClr val="92D050"/>
                          </a:solidFill>
                          <a:latin typeface="Century Gothic" panose="020B0502020202020204" pitchFamily="34" charset="0"/>
                        </a:rPr>
                        <a:t> ?</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non</a:t>
                      </a:r>
                    </a:p>
                  </a:txBody>
                  <a:tcPr/>
                </a:tc>
                <a:tc>
                  <a:txBody>
                    <a:bodyPr/>
                    <a:lstStyle/>
                    <a:p>
                      <a:r>
                        <a:rPr lang="en-GB" sz="2400" b="1" dirty="0">
                          <a:solidFill>
                            <a:srgbClr val="92D050"/>
                          </a:solidFill>
                          <a:latin typeface="Century Gothic" panose="020B0502020202020204" pitchFamily="34" charset="0"/>
                        </a:rPr>
                        <a:t>Au revoir !</a:t>
                      </a:r>
                    </a:p>
                  </a:txBody>
                  <a:tcPr/>
                </a:tc>
                <a:tc>
                  <a:txBody>
                    <a:bodyPr/>
                    <a:lstStyle/>
                    <a:p>
                      <a:r>
                        <a:rPr lang="en-GB" sz="2400" b="1" dirty="0">
                          <a:solidFill>
                            <a:srgbClr val="92D050"/>
                          </a:solidFill>
                          <a:latin typeface="Century Gothic" panose="020B0502020202020204" pitchFamily="34" charset="0"/>
                        </a:rPr>
                        <a:t>mal</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important</a:t>
                      </a:r>
                    </a:p>
                  </a:txBody>
                  <a:tcPr/>
                </a:tc>
                <a:tc>
                  <a:txBody>
                    <a:bodyPr/>
                    <a:lstStyle/>
                    <a:p>
                      <a:r>
                        <a:rPr lang="en-GB" sz="2400" b="1" dirty="0" err="1">
                          <a:solidFill>
                            <a:srgbClr val="FF3399"/>
                          </a:solidFill>
                          <a:latin typeface="Century Gothic" panose="020B0502020202020204" pitchFamily="34" charset="0"/>
                        </a:rPr>
                        <a:t>seul</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prudent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tu</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différent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indépendant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grande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grand</a:t>
                      </a:r>
                    </a:p>
                  </a:txBody>
                  <a:tcPr/>
                </a:tc>
                <a:tc>
                  <a:txBody>
                    <a:bodyPr/>
                    <a:lstStyle/>
                    <a:p>
                      <a:r>
                        <a:rPr lang="en-GB" sz="2400" b="1" dirty="0">
                          <a:solidFill>
                            <a:srgbClr val="FF3399"/>
                          </a:solidFill>
                          <a:latin typeface="Century Gothic" panose="020B0502020202020204" pitchFamily="34" charset="0"/>
                        </a:rPr>
                        <a:t>es</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tall (f)</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tall (m)</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53270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different (m)</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8734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independent (m)</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4073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important (m)</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alone (m)</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careful (m)</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Goodbye!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bad(</a:t>
            </a:r>
            <a:r>
              <a:rPr lang="en-GB" sz="2400" dirty="0" err="1">
                <a:solidFill>
                  <a:srgbClr val="002060"/>
                </a:solidFill>
                <a:latin typeface="Century Gothic" panose="020B0502020202020204" pitchFamily="34" charset="0"/>
              </a:rPr>
              <a:t>ly</a:t>
            </a:r>
            <a:r>
              <a:rPr lang="en-GB" sz="24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yes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16525"/>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good/well</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is it going ok?</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universe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horse</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midday</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banana</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motorbike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listen, listening</a:t>
            </a:r>
          </a:p>
        </p:txBody>
      </p:sp>
      <p:sp>
        <p:nvSpPr>
          <p:cNvPr id="49" name="TextBox 48">
            <a:hlinkClick r:id="" action="ppaction://noaction">
              <a:snd r:embed="rId8" name="S10_i.wav"/>
            </a:hlinkClick>
            <a:extLst>
              <a:ext uri="{FF2B5EF4-FFF2-40B4-BE49-F238E27FC236}">
                <a16:creationId xmlns:a16="http://schemas.microsoft.com/office/drawing/2014/main" id="{44FABC3F-7C39-4EC0-AAAC-683B530ADD1E}"/>
              </a:ext>
            </a:extLst>
          </p:cNvPr>
          <p:cNvSpPr txBox="1"/>
          <p:nvPr/>
        </p:nvSpPr>
        <p:spPr>
          <a:xfrm>
            <a:off x="788264" y="55273"/>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hlinkClick r:id="" action="ppaction://noaction">
              <a:snd r:embed="rId8" name="parler.wav"/>
            </a:hlinkClick>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CustomShape 3">
            <a:extLst>
              <a:ext uri="{FF2B5EF4-FFF2-40B4-BE49-F238E27FC236}">
                <a16:creationId xmlns:a16="http://schemas.microsoft.com/office/drawing/2014/main" id="{E6B1A74F-CF5B-4941-91B4-94CFB60E8D31}"/>
              </a:ext>
            </a:extLst>
          </p:cNvPr>
          <p:cNvSpPr/>
          <p:nvPr/>
        </p:nvSpPr>
        <p:spPr>
          <a:xfrm>
            <a:off x="1649278" y="4335479"/>
            <a:ext cx="7466587" cy="2203865"/>
          </a:xfrm>
          <a:prstGeom prst="wedgeEllipseCallout">
            <a:avLst>
              <a:gd name="adj1" fmla="val 39891"/>
              <a:gd name="adj2" fmla="val -62175"/>
            </a:avLst>
          </a:prstGeom>
          <a:solidFill>
            <a:srgbClr val="FFFFCC"/>
          </a:solidFill>
          <a:ln w="76320">
            <a:solidFill>
              <a:srgbClr val="002060"/>
            </a:solidFill>
            <a:miter/>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Tw Cen MT"/>
              </a:rPr>
              <a:t>Au revoir.</a:t>
            </a:r>
            <a:endParaRPr kumimoji="0" lang="en-GB" sz="8800" b="0" i="0" u="none" strike="noStrike" kern="1200" cap="none" spc="-1" normalizeH="0" baseline="0" noProof="0" dirty="0">
              <a:ln>
                <a:noFill/>
              </a:ln>
              <a:solidFill>
                <a:srgbClr val="002060"/>
              </a:solidFill>
              <a:effectLst/>
              <a:uLnTx/>
              <a:uFillTx/>
              <a:latin typeface="Arial"/>
            </a:endParaRPr>
          </a:p>
        </p:txBody>
      </p:sp>
      <p:pic>
        <p:nvPicPr>
          <p:cNvPr id="12" name="Picture 9">
            <a:extLst>
              <a:ext uri="{FF2B5EF4-FFF2-40B4-BE49-F238E27FC236}">
                <a16:creationId xmlns:a16="http://schemas.microsoft.com/office/drawing/2014/main" id="{45251BC6-E9CC-4C97-ABF5-D1FD00D7CCBB}"/>
              </a:ext>
            </a:extLst>
          </p:cNvPr>
          <p:cNvPicPr/>
          <p:nvPr/>
        </p:nvPicPr>
        <p:blipFill>
          <a:blip r:embed="rId10"/>
          <a:stretch/>
        </p:blipFill>
        <p:spPr>
          <a:xfrm>
            <a:off x="891322" y="1510649"/>
            <a:ext cx="3553927" cy="3204360"/>
          </a:xfrm>
          <a:prstGeom prst="rect">
            <a:avLst/>
          </a:prstGeom>
          <a:ln>
            <a:noFill/>
          </a:ln>
        </p:spPr>
      </p:pic>
      <p:pic>
        <p:nvPicPr>
          <p:cNvPr id="13" name="Picture 9">
            <a:extLst>
              <a:ext uri="{FF2B5EF4-FFF2-40B4-BE49-F238E27FC236}">
                <a16:creationId xmlns:a16="http://schemas.microsoft.com/office/drawing/2014/main" id="{2943CD9C-4264-4C47-8047-B4DF43298BFE}"/>
              </a:ext>
            </a:extLst>
          </p:cNvPr>
          <p:cNvPicPr/>
          <p:nvPr/>
        </p:nvPicPr>
        <p:blipFill>
          <a:blip r:embed="rId10"/>
          <a:stretch/>
        </p:blipFill>
        <p:spPr>
          <a:xfrm>
            <a:off x="3692999" y="1320884"/>
            <a:ext cx="3379143" cy="3204360"/>
          </a:xfrm>
          <a:prstGeom prst="rect">
            <a:avLst/>
          </a:prstGeom>
          <a:ln>
            <a:noFill/>
          </a:ln>
        </p:spPr>
      </p:pic>
      <p:pic>
        <p:nvPicPr>
          <p:cNvPr id="4" name="Au revoir">
            <a:hlinkClick r:id="" action="ppaction://media"/>
            <a:extLst>
              <a:ext uri="{FF2B5EF4-FFF2-40B4-BE49-F238E27FC236}">
                <a16:creationId xmlns:a16="http://schemas.microsoft.com/office/drawing/2014/main" id="{6CCA7356-1152-4823-82BD-119ABECD6AC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620867" y="4384492"/>
            <a:ext cx="2807784" cy="2105838"/>
          </a:xfrm>
          <a:prstGeom prst="rect">
            <a:avLst/>
          </a:prstGeom>
        </p:spPr>
      </p:pic>
      <p:sp>
        <p:nvSpPr>
          <p:cNvPr id="9" name="TextBox 8">
            <a:hlinkClick r:id="" action="ppaction://noaction">
              <a:snd r:embed="rId7" name="Au_revoir_tout_le_monde.wav"/>
            </a:hlinkClick>
            <a:extLst>
              <a:ext uri="{FF2B5EF4-FFF2-40B4-BE49-F238E27FC236}">
                <a16:creationId xmlns:a16="http://schemas.microsoft.com/office/drawing/2014/main" id="{F7024E26-16D4-4CB6-8012-B4CDC3FB4AE5}"/>
              </a:ext>
            </a:extLst>
          </p:cNvPr>
          <p:cNvSpPr txBox="1"/>
          <p:nvPr/>
        </p:nvSpPr>
        <p:spPr>
          <a:xfrm>
            <a:off x="799340" y="400103"/>
            <a:ext cx="102660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Au revoir, tout le monde !</a:t>
            </a:r>
          </a:p>
        </p:txBody>
      </p:sp>
      <p:pic>
        <p:nvPicPr>
          <p:cNvPr id="10" name="Au revoir tout le monde">
            <a:hlinkClick r:id="" action="ppaction://media"/>
            <a:extLst>
              <a:ext uri="{FF2B5EF4-FFF2-40B4-BE49-F238E27FC236}">
                <a16:creationId xmlns:a16="http://schemas.microsoft.com/office/drawing/2014/main" id="{6FC4DF07-83BD-451C-A17B-B1CD7F669891}"/>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838746" y="1510650"/>
            <a:ext cx="2807783" cy="2105838"/>
          </a:xfrm>
          <a:prstGeom prst="rect">
            <a:avLst/>
          </a:prstGeom>
        </p:spPr>
      </p:pic>
    </p:spTree>
    <p:extLst>
      <p:ext uri="{BB962C8B-B14F-4D97-AF65-F5344CB8AC3E}">
        <p14:creationId xmlns:p14="http://schemas.microsoft.com/office/powerpoint/2010/main" val="355791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u_revoir_tout_le_mond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504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10"/>
                </p:tgtEl>
              </p:cMediaNode>
            </p:video>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910753" y="1077840"/>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en</a:t>
            </a:r>
            <a:r>
              <a:rPr kumimoji="0" lang="en-GB" sz="115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an</a:t>
            </a:r>
            <a:r>
              <a:rPr kumimoji="0" lang="en-GB" sz="11500" b="0" i="0" u="none" strike="noStrike" kern="0" cap="none" spc="0" normalizeH="0" baseline="0" noProof="0" dirty="0">
                <a:ln>
                  <a:noFill/>
                </a:ln>
                <a:solidFill>
                  <a:srgbClr val="FFFFFF">
                    <a:lumMod val="65000"/>
                  </a:srgbClr>
                </a:solidFill>
                <a:effectLst/>
                <a:uLnTx/>
                <a:uFillTx/>
                <a:latin typeface="Century Gothic"/>
                <a:ea typeface="Century Gothic"/>
                <a:cs typeface="Century Gothic"/>
                <a:sym typeface="Century Gothic"/>
              </a:rPr>
              <a:t>t</a:t>
            </a:r>
            <a:endParaRPr kumimoji="0" sz="11500" b="1" i="0" u="none" strike="noStrike" kern="0" cap="none" spc="0" normalizeH="0" baseline="0" noProof="0" dirty="0">
              <a:ln>
                <a:noFill/>
              </a:ln>
              <a:solidFill>
                <a:srgbClr val="FFFFFF">
                  <a:lumMod val="65000"/>
                </a:srgbClr>
              </a:solidFill>
              <a:effectLst/>
              <a:uLnTx/>
              <a:uFillTx/>
              <a:latin typeface="Calibri"/>
              <a:ea typeface="Calibri"/>
              <a:cs typeface="Calibri"/>
              <a:sym typeface="Calibri"/>
            </a:endParaRPr>
          </a:p>
        </p:txBody>
      </p:sp>
      <p:pic>
        <p:nvPicPr>
          <p:cNvPr id="1026" name="Picture 2" descr="Child, Happy, Boy, Hair, Smiling, Smile, Kid, Play">
            <a:extLst>
              <a:ext uri="{FF2B5EF4-FFF2-40B4-BE49-F238E27FC236}">
                <a16:creationId xmlns:a16="http://schemas.microsoft.com/office/drawing/2014/main" id="{21DF9BAF-5F37-421C-A6C0-EB5F3113A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939" y="2586986"/>
            <a:ext cx="2465566" cy="3936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iet Sign Clip Art">
            <a:extLst>
              <a:ext uri="{FF2B5EF4-FFF2-40B4-BE49-F238E27FC236}">
                <a16:creationId xmlns:a16="http://schemas.microsoft.com/office/drawing/2014/main" id="{E692697F-186E-435F-9435-7ADF8DE903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5075" y="263984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4572000" cy="1325563"/>
          </a:xfrm>
        </p:spPr>
        <p:txBody>
          <a:bodyPr>
            <a:noAutofit/>
          </a:bodyPr>
          <a:lstStyle/>
          <a:p>
            <a:r>
              <a:rPr lang="en-GB" sz="8800" b="1" dirty="0">
                <a:solidFill>
                  <a:srgbClr val="002060"/>
                </a:solidFill>
                <a:latin typeface="Century Gothic"/>
                <a:ea typeface="Century Gothic"/>
                <a:cs typeface="Century Gothic"/>
                <a:sym typeface="Century Gothic"/>
              </a:rPr>
              <a:t>[an/</a:t>
            </a:r>
            <a:r>
              <a:rPr lang="en-GB" sz="8800" b="1" dirty="0" err="1">
                <a:solidFill>
                  <a:srgbClr val="002060"/>
                </a:solidFill>
                <a:latin typeface="Century Gothic"/>
                <a:ea typeface="Century Gothic"/>
                <a:cs typeface="Century Gothic"/>
                <a:sym typeface="Century Gothic"/>
              </a:rPr>
              <a:t>en</a:t>
            </a:r>
            <a:r>
              <a:rPr lang="en-GB" sz="8800" b="1" dirty="0">
                <a:solidFill>
                  <a:srgbClr val="002060"/>
                </a:solidFill>
                <a:latin typeface="Century Gothic"/>
                <a:ea typeface="Century Gothic"/>
                <a:cs typeface="Century Gothic"/>
                <a:sym typeface="Century Gothic"/>
              </a:rPr>
              <a:t>]</a:t>
            </a:r>
            <a:endParaRPr lang="en-GB" sz="8800" dirty="0"/>
          </a:p>
        </p:txBody>
      </p:sp>
      <p:pic>
        <p:nvPicPr>
          <p:cNvPr id="3" name="an en">
            <a:hlinkClick r:id="" action="ppaction://media"/>
            <a:extLst>
              <a:ext uri="{FF2B5EF4-FFF2-40B4-BE49-F238E27FC236}">
                <a16:creationId xmlns:a16="http://schemas.microsoft.com/office/drawing/2014/main" id="{FE8EAF13-FF8E-4953-8AB4-CFEE3E9B571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93504" y="1590971"/>
            <a:ext cx="2257656" cy="1693242"/>
          </a:xfrm>
          <a:prstGeom prst="rect">
            <a:avLst/>
          </a:prstGeom>
        </p:spPr>
      </p:pic>
      <p:pic>
        <p:nvPicPr>
          <p:cNvPr id="4" name="enfant">
            <a:hlinkClick r:id="" action="ppaction://media"/>
            <a:extLst>
              <a:ext uri="{FF2B5EF4-FFF2-40B4-BE49-F238E27FC236}">
                <a16:creationId xmlns:a16="http://schemas.microsoft.com/office/drawing/2014/main" id="{C3C3DF95-947F-437A-A556-A5B2A9177F60}"/>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261395" y="1622685"/>
            <a:ext cx="2465566" cy="1849175"/>
          </a:xfrm>
          <a:prstGeom prst="rect">
            <a:avLst/>
          </a:prstGeom>
        </p:spPr>
      </p:pic>
      <p:pic>
        <p:nvPicPr>
          <p:cNvPr id="10" name="Google Shape;111;p3" descr="Speech Icon, Voice, Talking, Audio, Speech">
            <a:extLst>
              <a:ext uri="{FF2B5EF4-FFF2-40B4-BE49-F238E27FC236}">
                <a16:creationId xmlns:a16="http://schemas.microsoft.com/office/drawing/2014/main" id="{AB37509F-5B26-4DC6-A5AE-B50E4E835514}"/>
              </a:ext>
            </a:extLst>
          </p:cNvPr>
          <p:cNvPicPr preferRelativeResize="0"/>
          <p:nvPr/>
        </p:nvPicPr>
        <p:blipFill rotWithShape="1">
          <a:blip r:embed="rId13">
            <a:alphaModFix/>
          </a:blip>
          <a:srcRect/>
          <a:stretch/>
        </p:blipFill>
        <p:spPr>
          <a:xfrm>
            <a:off x="11033930" y="140565"/>
            <a:ext cx="776168" cy="776168"/>
          </a:xfrm>
          <a:prstGeom prst="rect">
            <a:avLst/>
          </a:prstGeom>
          <a:noFill/>
          <a:ln>
            <a:noFill/>
          </a:ln>
        </p:spPr>
      </p:pic>
      <p:sp>
        <p:nvSpPr>
          <p:cNvPr id="11" name="Google Shape;112;p3">
            <a:extLst>
              <a:ext uri="{FF2B5EF4-FFF2-40B4-BE49-F238E27FC236}">
                <a16:creationId xmlns:a16="http://schemas.microsoft.com/office/drawing/2014/main" id="{C3BA9E41-9FEC-4B1F-BE69-1DA1C8029408}"/>
              </a:ext>
            </a:extLst>
          </p:cNvPr>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n 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522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enfant.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8" name="enfant.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mediacall" presetSubtype="0" fill="hold" nodeType="withEffect">
                                  <p:stCondLst>
                                    <p:cond delay="0"/>
                                  </p:stCondLst>
                                  <p:childTnLst>
                                    <p:cmd type="call" cmd="playFrom(0.0)">
                                      <p:cBhvr>
                                        <p:cTn id="31" dur="3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2" fill="hold" display="0">
                  <p:stCondLst>
                    <p:cond delay="indefinite"/>
                  </p:stCondLst>
                </p:cTn>
                <p:tgtEl>
                  <p:spTgt spid="3"/>
                </p:tgtEl>
              </p:cMediaNode>
            </p:video>
            <p:video>
              <p:cMediaNode vol="80000">
                <p:cTn id="33" fill="hold" display="0">
                  <p:stCondLst>
                    <p:cond delay="indefinite"/>
                  </p:stCondLst>
                </p:cTn>
                <p:tgtEl>
                  <p:spTgt spid="4"/>
                </p:tgtEl>
              </p:cMediaNode>
            </p:vide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725745" y="282067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gr</a:t>
            </a: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an</a:t>
            </a:r>
            <a:r>
              <a:rPr kumimoji="0" lang="en-GB" sz="115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Century Gothic"/>
                <a:sym typeface="Arial"/>
              </a:rPr>
              <a:t>d</a:t>
            </a:r>
            <a:endParaRPr kumimoji="0" lang="en-GB" sz="115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68800" y="312076"/>
            <a:ext cx="2862327" cy="2235181"/>
          </a:xfrm>
        </p:spPr>
        <p:txBody>
          <a:bodyPr/>
          <a:lstStyle/>
          <a:p>
            <a:r>
              <a:rPr lang="en-GB" sz="8800" b="1" spc="-1" dirty="0">
                <a:solidFill>
                  <a:srgbClr val="002060"/>
                </a:solidFill>
                <a:latin typeface="Century Gothic" panose="020B0502020202020204" pitchFamily="34" charset="0"/>
                <a:ea typeface="Century Gothic"/>
              </a:rPr>
              <a:t>[SFC]</a:t>
            </a:r>
            <a:br>
              <a:rPr lang="en-GB" sz="8800" spc="-1" dirty="0">
                <a:latin typeface="Century Gothic" panose="020B0502020202020204" pitchFamily="34" charset="0"/>
              </a:rPr>
            </a:br>
            <a:endParaRPr lang="en-GB" sz="4000" dirty="0"/>
          </a:p>
        </p:txBody>
      </p:sp>
      <p:pic>
        <p:nvPicPr>
          <p:cNvPr id="8" name="Picture 2" descr="Quiet Sign Clip Art">
            <a:extLst>
              <a:ext uri="{FF2B5EF4-FFF2-40B4-BE49-F238E27FC236}">
                <a16:creationId xmlns:a16="http://schemas.microsoft.com/office/drawing/2014/main" id="{51B1A200-1D70-4C3E-9FCB-D4D4BFCB8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012" y="442945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22D743-33DF-464D-8A34-5FEB0D7DBA1F}"/>
              </a:ext>
            </a:extLst>
          </p:cNvPr>
          <p:cNvSpPr txBox="1"/>
          <p:nvPr/>
        </p:nvSpPr>
        <p:spPr>
          <a:xfrm>
            <a:off x="1399698" y="1962346"/>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ilent </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f</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inal </a:t>
            </a: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c</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onsonant</a:t>
            </a:r>
          </a:p>
        </p:txBody>
      </p:sp>
      <p:pic>
        <p:nvPicPr>
          <p:cNvPr id="12" name="Image3">
            <a:extLst>
              <a:ext uri="{FF2B5EF4-FFF2-40B4-BE49-F238E27FC236}">
                <a16:creationId xmlns:a16="http://schemas.microsoft.com/office/drawing/2014/main" id="{F2409068-B76A-4C1E-AB33-0208A5780B1E}"/>
              </a:ext>
            </a:extLst>
          </p:cNvPr>
          <p:cNvPicPr/>
          <p:nvPr/>
        </p:nvPicPr>
        <p:blipFill>
          <a:blip r:embed="rId7">
            <a:lum/>
            <a:alphaModFix/>
          </a:blip>
          <a:srcRect/>
          <a:stretch>
            <a:fillRect/>
          </a:stretch>
        </p:blipFill>
        <p:spPr>
          <a:xfrm>
            <a:off x="982513" y="3020766"/>
            <a:ext cx="3614654" cy="3061252"/>
          </a:xfrm>
          <a:prstGeom prst="rect">
            <a:avLst/>
          </a:prstGeom>
        </p:spPr>
      </p:pic>
      <p:pic>
        <p:nvPicPr>
          <p:cNvPr id="3" name="grand">
            <a:hlinkClick r:id="" action="ppaction://media"/>
            <a:extLst>
              <a:ext uri="{FF2B5EF4-FFF2-40B4-BE49-F238E27FC236}">
                <a16:creationId xmlns:a16="http://schemas.microsoft.com/office/drawing/2014/main" id="{279220CA-2D83-48C3-BDF5-7E86A6F6DA5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80519" y="3013348"/>
            <a:ext cx="2458561" cy="1843921"/>
          </a:xfrm>
          <a:prstGeom prst="rect">
            <a:avLst/>
          </a:prstGeom>
        </p:spPr>
      </p:pic>
      <p:pic>
        <p:nvPicPr>
          <p:cNvPr id="10" name="Google Shape;111;p3" descr="Speech Icon, Voice, Talking, Audio, Speech">
            <a:extLst>
              <a:ext uri="{FF2B5EF4-FFF2-40B4-BE49-F238E27FC236}">
                <a16:creationId xmlns:a16="http://schemas.microsoft.com/office/drawing/2014/main" id="{ABA6739B-2D8D-4B60-B684-FCE4ABBD22AE}"/>
              </a:ext>
            </a:extLst>
          </p:cNvPr>
          <p:cNvPicPr preferRelativeResize="0"/>
          <p:nvPr/>
        </p:nvPicPr>
        <p:blipFill rotWithShape="1">
          <a:blip r:embed="rId9">
            <a:alphaModFix/>
          </a:blip>
          <a:srcRect/>
          <a:stretch/>
        </p:blipFill>
        <p:spPr>
          <a:xfrm>
            <a:off x="11033930" y="140565"/>
            <a:ext cx="776168" cy="776168"/>
          </a:xfrm>
          <a:prstGeom prst="rect">
            <a:avLst/>
          </a:prstGeom>
          <a:noFill/>
          <a:ln>
            <a:noFill/>
          </a:ln>
        </p:spPr>
      </p:pic>
      <p:sp>
        <p:nvSpPr>
          <p:cNvPr id="11" name="Google Shape;112;p3">
            <a:extLst>
              <a:ext uri="{FF2B5EF4-FFF2-40B4-BE49-F238E27FC236}">
                <a16:creationId xmlns:a16="http://schemas.microsoft.com/office/drawing/2014/main" id="{9614C4A6-311B-4F9A-A7CC-7FD52B0F9A17}"/>
              </a:ext>
            </a:extLst>
          </p:cNvPr>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grand.wav"/>
                                        </p:tgtEl>
                                      </p:cMediaNode>
                                    </p:audio>
                                  </p:sub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grand.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3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childTnLst>
        </p:cTn>
      </p:par>
    </p:tnLst>
    <p:bldLst>
      <p:bldP spid="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927169" y="5342878"/>
            <a:ext cx="1823536"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1" normalizeH="0" baseline="0" noProof="0" dirty="0">
                <a:ln>
                  <a:noFill/>
                </a:ln>
                <a:solidFill>
                  <a:srgbClr val="002060"/>
                </a:solidFill>
                <a:effectLst/>
                <a:uLnTx/>
                <a:uFillTx/>
                <a:latin typeface="Century Gothic"/>
                <a:ea typeface="Century Gothic"/>
                <a:sym typeface="Arial"/>
              </a:rPr>
              <a:t>tall</a:t>
            </a:r>
            <a:endParaRPr kumimoji="0" lang="en-GB" sz="48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519697" y="4380976"/>
            <a:ext cx="321126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gr</a:t>
            </a:r>
            <a:r>
              <a:rPr kumimoji="0" lang="en-GB" sz="7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an</a:t>
            </a:r>
            <a:r>
              <a:rPr kumimoji="0" lang="en-GB" sz="7200" b="0" i="0" u="none" strike="noStrike" kern="0" cap="none" spc="0" normalizeH="0" baseline="0" noProof="0" dirty="0">
                <a:ln>
                  <a:noFill/>
                </a:ln>
                <a:solidFill>
                  <a:prstClr val="white">
                    <a:lumMod val="65000"/>
                  </a:prstClr>
                </a:solidFill>
                <a:effectLst/>
                <a:uLnTx/>
                <a:uFillTx/>
                <a:latin typeface="Century Gothic"/>
                <a:ea typeface="Century Gothic"/>
                <a:cs typeface="Century Gothic"/>
                <a:sym typeface="Century Gothic"/>
              </a:rPr>
              <a:t>d</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0705" y="5392806"/>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
            <a:extLst>
              <a:ext uri="{FF2B5EF4-FFF2-40B4-BE49-F238E27FC236}">
                <a16:creationId xmlns:a16="http://schemas.microsoft.com/office/drawing/2014/main" id="{237F03A2-AC96-4D5C-BB14-16668B0787D3}"/>
              </a:ext>
            </a:extLst>
          </p:cNvPr>
          <p:cNvPicPr/>
          <p:nvPr/>
        </p:nvPicPr>
        <p:blipFill>
          <a:blip r:embed="rId8">
            <a:lum/>
            <a:alphaModFix/>
          </a:blip>
          <a:srcRect/>
          <a:stretch>
            <a:fillRect/>
          </a:stretch>
        </p:blipFill>
        <p:spPr>
          <a:xfrm>
            <a:off x="1519697" y="1456355"/>
            <a:ext cx="3080580" cy="2648768"/>
          </a:xfrm>
          <a:prstGeom prst="rect">
            <a:avLst/>
          </a:prstGeom>
        </p:spPr>
      </p:pic>
      <p:sp>
        <p:nvSpPr>
          <p:cNvPr id="16" name="CustomShape 7">
            <a:extLst>
              <a:ext uri="{FF2B5EF4-FFF2-40B4-BE49-F238E27FC236}">
                <a16:creationId xmlns:a16="http://schemas.microsoft.com/office/drawing/2014/main" id="{20C88818-7FA1-4933-8FF9-D1C7C4FBE13B}"/>
              </a:ext>
            </a:extLst>
          </p:cNvPr>
          <p:cNvSpPr/>
          <p:nvPr/>
        </p:nvSpPr>
        <p:spPr>
          <a:xfrm>
            <a:off x="7529529" y="5342878"/>
            <a:ext cx="1823536"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1" normalizeH="0" baseline="0" noProof="0" dirty="0">
                <a:ln>
                  <a:noFill/>
                </a:ln>
                <a:solidFill>
                  <a:srgbClr val="002060"/>
                </a:solidFill>
                <a:effectLst/>
                <a:uLnTx/>
                <a:uFillTx/>
                <a:latin typeface="Century Gothic"/>
                <a:ea typeface="Century Gothic"/>
                <a:sym typeface="Arial"/>
              </a:rPr>
              <a:t>short</a:t>
            </a:r>
            <a:endParaRPr kumimoji="0" lang="en-GB" sz="48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7445295" y="4380976"/>
            <a:ext cx="321126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peti</a:t>
            </a:r>
            <a:r>
              <a:rPr kumimoji="0" lang="en-GB" sz="7200" b="0" i="0" u="none" strike="noStrike" kern="0" cap="none" spc="0" normalizeH="0" baseline="0" noProof="0" dirty="0">
                <a:ln>
                  <a:noFill/>
                </a:ln>
                <a:solidFill>
                  <a:prstClr val="white">
                    <a:lumMod val="65000"/>
                  </a:prstClr>
                </a:solidFill>
                <a:effectLst/>
                <a:uLnTx/>
                <a:uFillTx/>
                <a:latin typeface="Century Gothic"/>
                <a:ea typeface="Century Gothic"/>
                <a:cs typeface="Century Gothic"/>
                <a:sym typeface="Century Gothic"/>
              </a:rPr>
              <a:t>t</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976A6E44-35B2-48E3-A473-81389A2EC47A}"/>
              </a:ext>
            </a:extLst>
          </p:cNvPr>
          <p:cNvPicPr>
            <a:picLocks noChangeAspect="1"/>
          </p:cNvPicPr>
          <p:nvPr/>
        </p:nvPicPr>
        <p:blipFill>
          <a:blip r:embed="rId9"/>
          <a:stretch>
            <a:fillRect/>
          </a:stretch>
        </p:blipFill>
        <p:spPr>
          <a:xfrm>
            <a:off x="7207440" y="1703566"/>
            <a:ext cx="3134275" cy="2752877"/>
          </a:xfrm>
          <a:prstGeom prst="rect">
            <a:avLst/>
          </a:prstGeom>
        </p:spPr>
      </p:pic>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331" y="5477612"/>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Teacher">
            <a:extLst>
              <a:ext uri="{FF2B5EF4-FFF2-40B4-BE49-F238E27FC236}">
                <a16:creationId xmlns:a16="http://schemas.microsoft.com/office/drawing/2014/main" id="{2D90181C-0B1A-4750-B3DF-47CDF1A4DE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02" y="15785"/>
            <a:ext cx="914400" cy="914400"/>
          </a:xfrm>
          <a:prstGeom prst="rect">
            <a:avLst/>
          </a:prstGeom>
        </p:spPr>
      </p:pic>
      <p:sp>
        <p:nvSpPr>
          <p:cNvPr id="20" name="Speech Bubble: Rectangle with Corners Rounded 19">
            <a:hlinkClick r:id="" action="ppaction://noaction">
              <a:snd r:embed="rId12" name="T3_W8_7.1.wav"/>
            </a:hlinkClick>
            <a:extLst>
              <a:ext uri="{FF2B5EF4-FFF2-40B4-BE49-F238E27FC236}">
                <a16:creationId xmlns:a16="http://schemas.microsoft.com/office/drawing/2014/main" id="{5D4C6721-7D79-4BE4-BB4D-FEAB24FCEFAA}"/>
              </a:ext>
            </a:extLst>
          </p:cNvPr>
          <p:cNvSpPr/>
          <p:nvPr/>
        </p:nvSpPr>
        <p:spPr>
          <a:xfrm>
            <a:off x="934202" y="13075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2" name="T3_W8_7.1.wav"/>
            </a:hlinkClick>
            <a:extLst>
              <a:ext uri="{FF2B5EF4-FFF2-40B4-BE49-F238E27FC236}">
                <a16:creationId xmlns:a16="http://schemas.microsoft.com/office/drawing/2014/main" id="{66851F4B-1D03-4B98-948D-81BA1E71CCB6}"/>
              </a:ext>
            </a:extLst>
          </p:cNvPr>
          <p:cNvSpPr txBox="1"/>
          <p:nvPr/>
        </p:nvSpPr>
        <p:spPr>
          <a:xfrm>
            <a:off x="934202" y="142963"/>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1443794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rand.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grand.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etit.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pet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713662" y="4320764"/>
            <a:ext cx="5521659"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a:solidFill>
                  <a:srgbClr val="002060"/>
                </a:solidFill>
                <a:latin typeface="Century Gothic"/>
                <a:ea typeface="Century Gothic"/>
                <a:cs typeface="Century Gothic"/>
                <a:sym typeface="Century Gothic"/>
              </a:rPr>
              <a:t>import</a:t>
            </a:r>
            <a:r>
              <a:rPr lang="en-GB" sz="7200" b="1" dirty="0">
                <a:solidFill>
                  <a:srgbClr val="FF0066"/>
                </a:solidFill>
                <a:latin typeface="Century Gothic"/>
                <a:ea typeface="Century Gothic"/>
                <a:cs typeface="Century Gothic"/>
                <a:sym typeface="Century Gothic"/>
              </a:rPr>
              <a:t>an</a:t>
            </a:r>
            <a:r>
              <a:rPr lang="en-GB" sz="7200" dirty="0">
                <a:solidFill>
                  <a:schemeClr val="bg1">
                    <a:lumMod val="65000"/>
                  </a:schemeClr>
                </a:solidFill>
                <a:latin typeface="Century Gothic"/>
                <a:ea typeface="Century Gothic"/>
                <a:cs typeface="Century Gothic"/>
                <a:sym typeface="Century Gothic"/>
              </a:rPr>
              <a:t>t</a:t>
            </a:r>
            <a:endParaRPr sz="7200" b="1" i="0" u="none" strike="noStrike" cap="none" dirty="0">
              <a:solidFill>
                <a:schemeClr val="bg1">
                  <a:lumMod val="65000"/>
                </a:scheme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0800" y="5322140"/>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0;p3">
            <a:extLst>
              <a:ext uri="{FF2B5EF4-FFF2-40B4-BE49-F238E27FC236}">
                <a16:creationId xmlns:a16="http://schemas.microsoft.com/office/drawing/2014/main" id="{3A7285A4-4A02-4CEA-89C2-C2213BE833C8}"/>
              </a:ext>
            </a:extLst>
          </p:cNvPr>
          <p:cNvSpPr txBox="1"/>
          <p:nvPr/>
        </p:nvSpPr>
        <p:spPr>
          <a:xfrm>
            <a:off x="5998879" y="4320764"/>
            <a:ext cx="7087134"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err="1">
                <a:solidFill>
                  <a:srgbClr val="002060"/>
                </a:solidFill>
                <a:latin typeface="Century Gothic"/>
                <a:ea typeface="Century Gothic"/>
                <a:cs typeface="Century Gothic"/>
                <a:sym typeface="Century Gothic"/>
              </a:rPr>
              <a:t>indép</a:t>
            </a:r>
            <a:r>
              <a:rPr lang="en-GB" sz="7200" b="1" dirty="0" err="1">
                <a:solidFill>
                  <a:srgbClr val="FF0066"/>
                </a:solidFill>
                <a:latin typeface="Century Gothic"/>
                <a:ea typeface="Century Gothic"/>
                <a:cs typeface="Century Gothic"/>
                <a:sym typeface="Century Gothic"/>
              </a:rPr>
              <a:t>en</a:t>
            </a:r>
            <a:r>
              <a:rPr lang="en-GB" sz="7200" dirty="0" err="1">
                <a:solidFill>
                  <a:srgbClr val="002060"/>
                </a:solidFill>
                <a:latin typeface="Century Gothic"/>
                <a:ea typeface="Century Gothic"/>
                <a:cs typeface="Century Gothic"/>
                <a:sym typeface="Century Gothic"/>
              </a:rPr>
              <a:t>d</a:t>
            </a:r>
            <a:r>
              <a:rPr lang="en-GB" sz="7200" b="1" dirty="0" err="1">
                <a:solidFill>
                  <a:srgbClr val="FF0066"/>
                </a:solidFill>
                <a:latin typeface="Century Gothic"/>
                <a:ea typeface="Century Gothic"/>
                <a:cs typeface="Century Gothic"/>
                <a:sym typeface="Century Gothic"/>
              </a:rPr>
              <a:t>an</a:t>
            </a:r>
            <a:r>
              <a:rPr lang="en-GB" sz="7200" dirty="0" err="1">
                <a:solidFill>
                  <a:schemeClr val="bg1">
                    <a:lumMod val="65000"/>
                  </a:schemeClr>
                </a:solidFill>
                <a:latin typeface="Century Gothic"/>
                <a:ea typeface="Century Gothic"/>
                <a:cs typeface="Century Gothic"/>
                <a:sym typeface="Century Gothic"/>
              </a:rPr>
              <a:t>t</a:t>
            </a:r>
            <a:endParaRPr sz="7200" b="1" i="0" u="none" strike="noStrike" cap="none" dirty="0">
              <a:solidFill>
                <a:schemeClr val="bg1">
                  <a:lumMod val="6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0538" y="5322140"/>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logo&#10;&#10;Description automatically generated">
            <a:extLst>
              <a:ext uri="{FF2B5EF4-FFF2-40B4-BE49-F238E27FC236}">
                <a16:creationId xmlns:a16="http://schemas.microsoft.com/office/drawing/2014/main" id="{12695CE1-29D7-4A48-A7E0-993962D15250}"/>
              </a:ext>
            </a:extLst>
          </p:cNvPr>
          <p:cNvPicPr>
            <a:picLocks noChangeAspect="1"/>
          </p:cNvPicPr>
          <p:nvPr/>
        </p:nvPicPr>
        <p:blipFill>
          <a:blip r:embed="rId8"/>
          <a:stretch>
            <a:fillRect/>
          </a:stretch>
        </p:blipFill>
        <p:spPr>
          <a:xfrm>
            <a:off x="2145769" y="652431"/>
            <a:ext cx="2473064" cy="3777996"/>
          </a:xfrm>
          <a:prstGeom prst="rect">
            <a:avLst/>
          </a:prstGeom>
        </p:spPr>
      </p:pic>
      <p:pic>
        <p:nvPicPr>
          <p:cNvPr id="20" name="Picture 19" descr="Shape, circle&#10;&#10;Description automatically generated">
            <a:extLst>
              <a:ext uri="{FF2B5EF4-FFF2-40B4-BE49-F238E27FC236}">
                <a16:creationId xmlns:a16="http://schemas.microsoft.com/office/drawing/2014/main" id="{0E2F0C04-5966-41A9-9304-CD8BF44132EC}"/>
              </a:ext>
            </a:extLst>
          </p:cNvPr>
          <p:cNvPicPr>
            <a:picLocks noChangeAspect="1"/>
          </p:cNvPicPr>
          <p:nvPr/>
        </p:nvPicPr>
        <p:blipFill>
          <a:blip r:embed="rId9"/>
          <a:stretch>
            <a:fillRect/>
          </a:stretch>
        </p:blipFill>
        <p:spPr>
          <a:xfrm>
            <a:off x="7233009" y="1687669"/>
            <a:ext cx="3289841" cy="2742288"/>
          </a:xfrm>
          <a:prstGeom prst="rect">
            <a:avLst/>
          </a:prstGeom>
        </p:spPr>
      </p:pic>
      <p:pic>
        <p:nvPicPr>
          <p:cNvPr id="15" name="Graphic 14" descr="Teacher">
            <a:extLst>
              <a:ext uri="{FF2B5EF4-FFF2-40B4-BE49-F238E27FC236}">
                <a16:creationId xmlns:a16="http://schemas.microsoft.com/office/drawing/2014/main" id="{5B7A8589-E523-40D7-AD8B-A5DA64A057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02" y="15785"/>
            <a:ext cx="914400" cy="914400"/>
          </a:xfrm>
          <a:prstGeom prst="rect">
            <a:avLst/>
          </a:prstGeom>
        </p:spPr>
      </p:pic>
      <p:sp>
        <p:nvSpPr>
          <p:cNvPr id="16" name="Speech Bubble: Rectangle with Corners Rounded 15">
            <a:hlinkClick r:id="" action="ppaction://noaction">
              <a:snd r:embed="rId12" name="T3_W8_7.1.wav"/>
            </a:hlinkClick>
            <a:extLst>
              <a:ext uri="{FF2B5EF4-FFF2-40B4-BE49-F238E27FC236}">
                <a16:creationId xmlns:a16="http://schemas.microsoft.com/office/drawing/2014/main" id="{73AD6176-A456-4A60-AEC4-58AF8283FDD7}"/>
              </a:ext>
            </a:extLst>
          </p:cNvPr>
          <p:cNvSpPr/>
          <p:nvPr/>
        </p:nvSpPr>
        <p:spPr>
          <a:xfrm>
            <a:off x="934202" y="13075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9" name="TextBox 18">
            <a:hlinkClick r:id="" action="ppaction://noaction">
              <a:snd r:embed="rId12" name="T3_W8_7.1.wav"/>
            </a:hlinkClick>
            <a:extLst>
              <a:ext uri="{FF2B5EF4-FFF2-40B4-BE49-F238E27FC236}">
                <a16:creationId xmlns:a16="http://schemas.microsoft.com/office/drawing/2014/main" id="{72BFD559-55DF-40EC-AB86-07C623652BD1}"/>
              </a:ext>
            </a:extLst>
          </p:cNvPr>
          <p:cNvSpPr txBox="1"/>
          <p:nvPr/>
        </p:nvSpPr>
        <p:spPr>
          <a:xfrm>
            <a:off x="934202" y="142963"/>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3419128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mportant.wav"/>
                                        </p:tgtEl>
                                      </p:cMediaNode>
                                    </p:audio>
                                  </p:sub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important.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independant.wav"/>
                                        </p:tgtEl>
                                      </p:cMediaNode>
                                    </p:audio>
                                  </p:sub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independ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519697" y="4380976"/>
            <a:ext cx="3916461"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a:solidFill>
                  <a:srgbClr val="002060"/>
                </a:solidFill>
                <a:latin typeface="Century Gothic"/>
                <a:ea typeface="Century Gothic"/>
                <a:cs typeface="Century Gothic"/>
                <a:sym typeface="Century Gothic"/>
              </a:rPr>
              <a:t>prud</a:t>
            </a:r>
            <a:r>
              <a:rPr lang="en-GB" sz="7200" b="1" dirty="0">
                <a:solidFill>
                  <a:srgbClr val="FF0066"/>
                </a:solidFill>
                <a:latin typeface="Century Gothic"/>
                <a:ea typeface="Century Gothic"/>
                <a:cs typeface="Century Gothic"/>
                <a:sym typeface="Century Gothic"/>
              </a:rPr>
              <a:t>en</a:t>
            </a:r>
            <a:r>
              <a:rPr lang="en-GB" sz="7200" dirty="0">
                <a:solidFill>
                  <a:schemeClr val="bg2">
                    <a:lumMod val="75000"/>
                  </a:schemeClr>
                </a:solidFill>
                <a:latin typeface="Century Gothic"/>
                <a:ea typeface="Century Gothic"/>
                <a:cs typeface="Century Gothic"/>
                <a:sym typeface="Century Gothic"/>
              </a:rPr>
              <a:t>t</a:t>
            </a:r>
            <a:endParaRPr sz="7200" b="1" i="0" u="none" strike="noStrike" cap="none" dirty="0">
              <a:solidFill>
                <a:schemeClr val="bg2">
                  <a:lumMod val="75000"/>
                </a:schemeClr>
              </a:solidFill>
              <a:latin typeface="Calibri"/>
              <a:ea typeface="Calibri"/>
              <a:cs typeface="Calibri"/>
              <a:sym typeface="Calibri"/>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7445295" y="4380976"/>
            <a:ext cx="5209348"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err="1">
                <a:solidFill>
                  <a:srgbClr val="002060"/>
                </a:solidFill>
                <a:latin typeface="Century Gothic"/>
                <a:ea typeface="Century Gothic"/>
                <a:cs typeface="Century Gothic"/>
                <a:sym typeface="Century Gothic"/>
              </a:rPr>
              <a:t>différ</a:t>
            </a:r>
            <a:r>
              <a:rPr lang="en-GB" sz="7200" b="1" dirty="0" err="1">
                <a:solidFill>
                  <a:srgbClr val="FF0066"/>
                </a:solidFill>
                <a:latin typeface="Century Gothic"/>
                <a:ea typeface="Century Gothic"/>
                <a:cs typeface="Century Gothic"/>
                <a:sym typeface="Century Gothic"/>
              </a:rPr>
              <a:t>en</a:t>
            </a:r>
            <a:r>
              <a:rPr lang="en-GB" sz="7200" dirty="0" err="1">
                <a:solidFill>
                  <a:schemeClr val="bg2">
                    <a:lumMod val="75000"/>
                  </a:schemeClr>
                </a:solidFill>
                <a:latin typeface="Century Gothic"/>
                <a:ea typeface="Century Gothic"/>
                <a:cs typeface="Century Gothic"/>
                <a:sym typeface="Century Gothic"/>
              </a:rPr>
              <a:t>t</a:t>
            </a:r>
            <a:endParaRPr sz="7200" b="1" i="0" u="none" strike="noStrike" cap="none"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1968" y="5397113"/>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BB527BC-8208-4A16-BE6C-8C9EE4313832}"/>
              </a:ext>
            </a:extLst>
          </p:cNvPr>
          <p:cNvPicPr>
            <a:picLocks noChangeAspect="1"/>
          </p:cNvPicPr>
          <p:nvPr/>
        </p:nvPicPr>
        <p:blipFill>
          <a:blip r:embed="rId8"/>
          <a:stretch>
            <a:fillRect/>
          </a:stretch>
        </p:blipFill>
        <p:spPr>
          <a:xfrm>
            <a:off x="7753165" y="1741649"/>
            <a:ext cx="3375370" cy="2573699"/>
          </a:xfrm>
          <a:prstGeom prst="rect">
            <a:avLst/>
          </a:prstGeom>
        </p:spPr>
      </p:pic>
      <p:pic>
        <p:nvPicPr>
          <p:cNvPr id="8" name="Picture 7" descr="A picture containing umbrella, accessory&#10;&#10;Description automatically generated">
            <a:extLst>
              <a:ext uri="{FF2B5EF4-FFF2-40B4-BE49-F238E27FC236}">
                <a16:creationId xmlns:a16="http://schemas.microsoft.com/office/drawing/2014/main" id="{9CCAA53F-9781-413A-9F3C-D8E995379C61}"/>
              </a:ext>
            </a:extLst>
          </p:cNvPr>
          <p:cNvPicPr>
            <a:picLocks noChangeAspect="1"/>
          </p:cNvPicPr>
          <p:nvPr/>
        </p:nvPicPr>
        <p:blipFill>
          <a:blip r:embed="rId9"/>
          <a:stretch>
            <a:fillRect/>
          </a:stretch>
        </p:blipFill>
        <p:spPr>
          <a:xfrm rot="20833869">
            <a:off x="8345389" y="573016"/>
            <a:ext cx="1983684" cy="2206009"/>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FAD1A728-B3BF-43EC-A66F-3858FC4F759A}"/>
              </a:ext>
            </a:extLst>
          </p:cNvPr>
          <p:cNvPicPr>
            <a:picLocks noChangeAspect="1"/>
          </p:cNvPicPr>
          <p:nvPr/>
        </p:nvPicPr>
        <p:blipFill>
          <a:blip r:embed="rId10"/>
          <a:stretch>
            <a:fillRect/>
          </a:stretch>
        </p:blipFill>
        <p:spPr>
          <a:xfrm>
            <a:off x="1643671" y="1518680"/>
            <a:ext cx="3916461" cy="2796668"/>
          </a:xfrm>
          <a:prstGeom prst="rect">
            <a:avLst/>
          </a:prstGeom>
        </p:spPr>
      </p:pic>
      <p:sp>
        <p:nvSpPr>
          <p:cNvPr id="25" name="CustomShape 7">
            <a:extLst>
              <a:ext uri="{FF2B5EF4-FFF2-40B4-BE49-F238E27FC236}">
                <a16:creationId xmlns:a16="http://schemas.microsoft.com/office/drawing/2014/main" id="{F11017B5-51C0-47CF-8791-B2FA47D071F7}"/>
              </a:ext>
            </a:extLst>
          </p:cNvPr>
          <p:cNvSpPr/>
          <p:nvPr/>
        </p:nvSpPr>
        <p:spPr>
          <a:xfrm>
            <a:off x="2200602" y="5407794"/>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careful</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26" name="Picture 2" descr="Quiet Sign Clip Art">
            <a:extLst>
              <a:ext uri="{FF2B5EF4-FFF2-40B4-BE49-F238E27FC236}">
                <a16:creationId xmlns:a16="http://schemas.microsoft.com/office/drawing/2014/main" id="{80DF56D2-573C-4471-9676-CCB204F03B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2728" y="5339320"/>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Teacher">
            <a:extLst>
              <a:ext uri="{FF2B5EF4-FFF2-40B4-BE49-F238E27FC236}">
                <a16:creationId xmlns:a16="http://schemas.microsoft.com/office/drawing/2014/main" id="{BB5025F0-6D48-4EB0-97B6-07F768537F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802" y="15785"/>
            <a:ext cx="914400" cy="914400"/>
          </a:xfrm>
          <a:prstGeom prst="rect">
            <a:avLst/>
          </a:prstGeom>
        </p:spPr>
      </p:pic>
      <p:sp>
        <p:nvSpPr>
          <p:cNvPr id="20" name="Speech Bubble: Rectangle with Corners Rounded 19">
            <a:hlinkClick r:id="" action="ppaction://noaction">
              <a:snd r:embed="rId13" name="T3_W8_7.1.wav"/>
            </a:hlinkClick>
            <a:extLst>
              <a:ext uri="{FF2B5EF4-FFF2-40B4-BE49-F238E27FC236}">
                <a16:creationId xmlns:a16="http://schemas.microsoft.com/office/drawing/2014/main" id="{8E511A58-057E-4F3D-B08A-3B153D056980}"/>
              </a:ext>
            </a:extLst>
          </p:cNvPr>
          <p:cNvSpPr/>
          <p:nvPr/>
        </p:nvSpPr>
        <p:spPr>
          <a:xfrm>
            <a:off x="934202" y="13075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3" name="T3_W8_7.1.wav"/>
            </a:hlinkClick>
            <a:extLst>
              <a:ext uri="{FF2B5EF4-FFF2-40B4-BE49-F238E27FC236}">
                <a16:creationId xmlns:a16="http://schemas.microsoft.com/office/drawing/2014/main" id="{594F0C8D-2F52-4144-81DA-A8A128BBBF04}"/>
              </a:ext>
            </a:extLst>
          </p:cNvPr>
          <p:cNvSpPr txBox="1"/>
          <p:nvPr/>
        </p:nvSpPr>
        <p:spPr>
          <a:xfrm>
            <a:off x="934202" y="142963"/>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rud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prudent.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ifferen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ifferent.wav"/>
                                        </p:tgtEl>
                                      </p:cMediaNode>
                                    </p:audio>
                                  </p:sub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3381154" y="5230062"/>
            <a:ext cx="4576303"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seul</a:t>
            </a:r>
            <a:endParaRPr sz="7200" b="1" i="0" u="none" strike="noStrike" cap="none" dirty="0">
              <a:solidFill>
                <a:schemeClr val="bg1">
                  <a:lumMod val="65000"/>
                </a:schemeClr>
              </a:solidFill>
              <a:latin typeface="Calibri"/>
              <a:ea typeface="Calibri"/>
              <a:cs typeface="Calibri"/>
              <a:sym typeface="Calibri"/>
            </a:endParaRPr>
          </a:p>
        </p:txBody>
      </p:sp>
      <p:pic>
        <p:nvPicPr>
          <p:cNvPr id="19" name="Picture 18" descr="Logo&#10;&#10;Description automatically generated">
            <a:extLst>
              <a:ext uri="{FF2B5EF4-FFF2-40B4-BE49-F238E27FC236}">
                <a16:creationId xmlns:a16="http://schemas.microsoft.com/office/drawing/2014/main" id="{B5E97E13-3BAA-4C54-BB45-A69415ED14E2}"/>
              </a:ext>
            </a:extLst>
          </p:cNvPr>
          <p:cNvPicPr>
            <a:picLocks noChangeAspect="1"/>
          </p:cNvPicPr>
          <p:nvPr/>
        </p:nvPicPr>
        <p:blipFill>
          <a:blip r:embed="rId6"/>
          <a:stretch>
            <a:fillRect/>
          </a:stretch>
        </p:blipFill>
        <p:spPr>
          <a:xfrm>
            <a:off x="2928827" y="427650"/>
            <a:ext cx="6334346" cy="4784256"/>
          </a:xfrm>
          <a:prstGeom prst="rect">
            <a:avLst/>
          </a:prstGeom>
        </p:spPr>
      </p:pic>
      <p:sp>
        <p:nvSpPr>
          <p:cNvPr id="20" name="CustomShape 7">
            <a:extLst>
              <a:ext uri="{FF2B5EF4-FFF2-40B4-BE49-F238E27FC236}">
                <a16:creationId xmlns:a16="http://schemas.microsoft.com/office/drawing/2014/main" id="{7959AF49-D533-4E84-A1C3-291A5A2F7EF8}"/>
              </a:ext>
            </a:extLst>
          </p:cNvPr>
          <p:cNvSpPr/>
          <p:nvPr/>
        </p:nvSpPr>
        <p:spPr>
          <a:xfrm>
            <a:off x="4593074" y="6116602"/>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alone</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14" name="Graphic 13" descr="Teacher">
            <a:extLst>
              <a:ext uri="{FF2B5EF4-FFF2-40B4-BE49-F238E27FC236}">
                <a16:creationId xmlns:a16="http://schemas.microsoft.com/office/drawing/2014/main" id="{C9EF934E-AD38-4738-BA94-29887C7D26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2" y="15785"/>
            <a:ext cx="914400" cy="914400"/>
          </a:xfrm>
          <a:prstGeom prst="rect">
            <a:avLst/>
          </a:prstGeom>
        </p:spPr>
      </p:pic>
      <p:sp>
        <p:nvSpPr>
          <p:cNvPr id="15" name="Speech Bubble: Rectangle with Corners Rounded 14">
            <a:hlinkClick r:id="" action="ppaction://noaction">
              <a:snd r:embed="rId9" name="T3_W8_7.1.wav"/>
            </a:hlinkClick>
            <a:extLst>
              <a:ext uri="{FF2B5EF4-FFF2-40B4-BE49-F238E27FC236}">
                <a16:creationId xmlns:a16="http://schemas.microsoft.com/office/drawing/2014/main" id="{6730D961-B012-42FA-BA0F-99E9BC55F608}"/>
              </a:ext>
            </a:extLst>
          </p:cNvPr>
          <p:cNvSpPr/>
          <p:nvPr/>
        </p:nvSpPr>
        <p:spPr>
          <a:xfrm>
            <a:off x="934202" y="13075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6" name="TextBox 15">
            <a:hlinkClick r:id="" action="ppaction://noaction">
              <a:snd r:embed="rId9" name="T3_W8_7.1.wav"/>
            </a:hlinkClick>
            <a:extLst>
              <a:ext uri="{FF2B5EF4-FFF2-40B4-BE49-F238E27FC236}">
                <a16:creationId xmlns:a16="http://schemas.microsoft.com/office/drawing/2014/main" id="{F6E2897B-7BEB-48C0-A894-94325A998363}"/>
              </a:ext>
            </a:extLst>
          </p:cNvPr>
          <p:cNvSpPr txBox="1"/>
          <p:nvPr/>
        </p:nvSpPr>
        <p:spPr>
          <a:xfrm>
            <a:off x="934202" y="142963"/>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4742941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eu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se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il_est.wav"/>
            </a:hlinkClick>
          </p:cNvPr>
          <p:cNvSpPr/>
          <p:nvPr/>
        </p:nvSpPr>
        <p:spPr>
          <a:xfrm>
            <a:off x="101844" y="1604452"/>
            <a:ext cx="175710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kern="1200" spc="-1" dirty="0">
                <a:solidFill>
                  <a:srgbClr val="002060"/>
                </a:solidFill>
                <a:latin typeface="Century gothic"/>
              </a:rPr>
              <a:t>Il </a:t>
            </a:r>
            <a:r>
              <a:rPr lang="en-GB" sz="2800" b="1" kern="1200" spc="-1" dirty="0" err="1">
                <a:solidFill>
                  <a:srgbClr val="002060"/>
                </a:solidFill>
                <a:latin typeface="Century gothic"/>
              </a:rPr>
              <a:t>est</a:t>
            </a:r>
            <a:r>
              <a:rPr lang="en-GB" sz="2800" b="1" kern="1200"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CustomShape 6">
            <a:extLst>
              <a:ext uri="{FF2B5EF4-FFF2-40B4-BE49-F238E27FC236}">
                <a16:creationId xmlns:a16="http://schemas.microsoft.com/office/drawing/2014/main" id="{15CC2DDB-3EF3-4402-902F-EACF020B19CD}"/>
              </a:ext>
            </a:extLst>
          </p:cNvPr>
          <p:cNvSpPr/>
          <p:nvPr/>
        </p:nvSpPr>
        <p:spPr>
          <a:xfrm>
            <a:off x="7421472" y="26511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important.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3" name="CustomShape 6">
            <a:extLst>
              <a:ext uri="{FF2B5EF4-FFF2-40B4-BE49-F238E27FC236}">
                <a16:creationId xmlns:a16="http://schemas.microsoft.com/office/drawing/2014/main" id="{2F3553E9-D10C-4B4E-9B44-1678C265EBBB}"/>
              </a:ext>
            </a:extLst>
          </p:cNvPr>
          <p:cNvSpPr/>
          <p:nvPr/>
        </p:nvSpPr>
        <p:spPr>
          <a:xfrm>
            <a:off x="7435403" y="38459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grand.</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4" name="CustomShape 6">
            <a:extLst>
              <a:ext uri="{FF2B5EF4-FFF2-40B4-BE49-F238E27FC236}">
                <a16:creationId xmlns:a16="http://schemas.microsoft.com/office/drawing/2014/main" id="{D34EB708-B1F7-4F6D-BB5E-1493C3EEBFEA}"/>
              </a:ext>
            </a:extLst>
          </p:cNvPr>
          <p:cNvSpPr/>
          <p:nvPr/>
        </p:nvSpPr>
        <p:spPr>
          <a:xfrm>
            <a:off x="7435403" y="50407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err="1">
                <a:solidFill>
                  <a:srgbClr val="002060"/>
                </a:solidFill>
                <a:latin typeface="Century gothic"/>
              </a:rPr>
              <a:t>indépendant</a:t>
            </a:r>
            <a:r>
              <a:rPr lang="en-GB" sz="3600" b="1" kern="1200" spc="-1" dirty="0">
                <a:solidFill>
                  <a:srgbClr val="002060"/>
                </a:solidFill>
                <a:latin typeface="Century gothic"/>
              </a:rPr>
              <a: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 name="Rectangle: Rounded Corners 1">
            <a:extLst>
              <a:ext uri="{FF2B5EF4-FFF2-40B4-BE49-F238E27FC236}">
                <a16:creationId xmlns:a16="http://schemas.microsoft.com/office/drawing/2014/main" id="{83D07F82-D60F-410A-BDA9-8E51E2F98C1B}"/>
              </a:ext>
            </a:extLst>
          </p:cNvPr>
          <p:cNvSpPr/>
          <p:nvPr/>
        </p:nvSpPr>
        <p:spPr>
          <a:xfrm>
            <a:off x="7419593" y="4961047"/>
            <a:ext cx="3143230" cy="836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Shape, circle&#10;&#10;Description automatically generated">
            <a:extLst>
              <a:ext uri="{FF2B5EF4-FFF2-40B4-BE49-F238E27FC236}">
                <a16:creationId xmlns:a16="http://schemas.microsoft.com/office/drawing/2014/main" id="{19EF6F8C-5F5E-4636-8F93-CED85775345E}"/>
              </a:ext>
            </a:extLst>
          </p:cNvPr>
          <p:cNvPicPr>
            <a:picLocks noChangeAspect="1"/>
          </p:cNvPicPr>
          <p:nvPr/>
        </p:nvPicPr>
        <p:blipFill>
          <a:blip r:embed="rId7"/>
          <a:stretch>
            <a:fillRect/>
          </a:stretch>
        </p:blipFill>
        <p:spPr>
          <a:xfrm>
            <a:off x="1629177" y="2474811"/>
            <a:ext cx="3289841" cy="2742288"/>
          </a:xfrm>
          <a:prstGeom prst="rect">
            <a:avLst/>
          </a:prstGeom>
        </p:spPr>
      </p:pic>
      <p:pic>
        <p:nvPicPr>
          <p:cNvPr id="16" name="Graphic 15" descr="Teacher">
            <a:extLst>
              <a:ext uri="{FF2B5EF4-FFF2-40B4-BE49-F238E27FC236}">
                <a16:creationId xmlns:a16="http://schemas.microsoft.com/office/drawing/2014/main" id="{8B1FF528-89D7-488C-8820-11E8221A4B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02" y="12477"/>
            <a:ext cx="914400" cy="914400"/>
          </a:xfrm>
          <a:prstGeom prst="rect">
            <a:avLst/>
          </a:prstGeom>
        </p:spPr>
      </p:pic>
      <p:sp>
        <p:nvSpPr>
          <p:cNvPr id="17" name="Speech Bubble: Rectangle with Corners Rounded 16">
            <a:hlinkClick r:id="" action="ppaction://noaction">
              <a:snd r:embed="rId10" name="Complete la phrase.wav"/>
            </a:hlinkClick>
            <a:extLst>
              <a:ext uri="{FF2B5EF4-FFF2-40B4-BE49-F238E27FC236}">
                <a16:creationId xmlns:a16="http://schemas.microsoft.com/office/drawing/2014/main" id="{56A1AD2E-EF94-4C20-AB19-03E2218F329F}"/>
              </a:ext>
            </a:extLst>
          </p:cNvPr>
          <p:cNvSpPr/>
          <p:nvPr/>
        </p:nvSpPr>
        <p:spPr>
          <a:xfrm>
            <a:off x="934202" y="127443"/>
            <a:ext cx="3855818" cy="547644"/>
          </a:xfrm>
          <a:prstGeom prst="wedgeRoundRectCallout">
            <a:avLst>
              <a:gd name="adj1" fmla="val -57342"/>
              <a:gd name="adj2" fmla="val 107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8" name="CustomShape 6">
            <a:hlinkClick r:id="" action="ppaction://noaction">
              <a:snd r:embed="rId10" name="Complete la phrase.wav"/>
            </a:hlinkClick>
            <a:extLst>
              <a:ext uri="{FF2B5EF4-FFF2-40B4-BE49-F238E27FC236}">
                <a16:creationId xmlns:a16="http://schemas.microsoft.com/office/drawing/2014/main" id="{F8181F23-9D1E-48B0-8A96-6AC3AB7A0C4E}"/>
              </a:ext>
            </a:extLst>
          </p:cNvPr>
          <p:cNvSpPr/>
          <p:nvPr/>
        </p:nvSpPr>
        <p:spPr>
          <a:xfrm>
            <a:off x="912189" y="142605"/>
            <a:ext cx="38063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a:sym typeface="Arial"/>
              </a:rPr>
              <a:t>Complète</a:t>
            </a:r>
            <a:r>
              <a:rPr kumimoji="0" lang="en-GB" sz="2800" b="1" i="0" u="none" strike="noStrike" kern="1200" cap="none" spc="-1" normalizeH="0" baseline="0" noProof="0" dirty="0">
                <a:ln>
                  <a:noFill/>
                </a:ln>
                <a:solidFill>
                  <a:schemeClr val="bg1"/>
                </a:solidFill>
                <a:effectLst/>
                <a:uLnTx/>
                <a:uFillTx/>
                <a:latin typeface="Century gothic"/>
                <a:sym typeface="Arial"/>
              </a:rPr>
              <a:t> la phrase.</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spTree>
    <p:extLst>
      <p:ext uri="{BB962C8B-B14F-4D97-AF65-F5344CB8AC3E}">
        <p14:creationId xmlns:p14="http://schemas.microsoft.com/office/powerpoint/2010/main" val="8516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ndepend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il_est.wav"/>
            </a:hlinkClick>
          </p:cNvPr>
          <p:cNvSpPr/>
          <p:nvPr/>
        </p:nvSpPr>
        <p:spPr>
          <a:xfrm>
            <a:off x="101844" y="1604452"/>
            <a:ext cx="175710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kern="1200" spc="-1" dirty="0">
                <a:solidFill>
                  <a:srgbClr val="002060"/>
                </a:solidFill>
                <a:latin typeface="Century gothic"/>
              </a:rPr>
              <a:t>Il </a:t>
            </a:r>
            <a:r>
              <a:rPr lang="en-GB" sz="2800" b="1" kern="1200" spc="-1" dirty="0" err="1">
                <a:solidFill>
                  <a:srgbClr val="002060"/>
                </a:solidFill>
                <a:latin typeface="Century gothic"/>
              </a:rPr>
              <a:t>est</a:t>
            </a:r>
            <a:r>
              <a:rPr lang="en-GB" sz="2800" b="1" kern="1200"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CustomShape 6">
            <a:extLst>
              <a:ext uri="{FF2B5EF4-FFF2-40B4-BE49-F238E27FC236}">
                <a16:creationId xmlns:a16="http://schemas.microsoft.com/office/drawing/2014/main" id="{15CC2DDB-3EF3-4402-902F-EACF020B19CD}"/>
              </a:ext>
            </a:extLst>
          </p:cNvPr>
          <p:cNvSpPr/>
          <p:nvPr/>
        </p:nvSpPr>
        <p:spPr>
          <a:xfrm>
            <a:off x="7421472" y="26511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err="1">
                <a:solidFill>
                  <a:srgbClr val="002060"/>
                </a:solidFill>
                <a:latin typeface="Century gothic"/>
              </a:rPr>
              <a:t>seul</a:t>
            </a:r>
            <a:r>
              <a:rPr lang="en-GB" sz="3600" b="1" kern="1200" spc="-1" dirty="0">
                <a:solidFill>
                  <a:srgbClr val="002060"/>
                </a:solidFill>
                <a:latin typeface="Century gothic"/>
              </a:rPr>
              <a: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3" name="CustomShape 6">
            <a:extLst>
              <a:ext uri="{FF2B5EF4-FFF2-40B4-BE49-F238E27FC236}">
                <a16:creationId xmlns:a16="http://schemas.microsoft.com/office/drawing/2014/main" id="{2F3553E9-D10C-4B4E-9B44-1678C265EBBB}"/>
              </a:ext>
            </a:extLst>
          </p:cNvPr>
          <p:cNvSpPr/>
          <p:nvPr/>
        </p:nvSpPr>
        <p:spPr>
          <a:xfrm>
            <a:off x="7435403" y="38459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err="1">
                <a:solidFill>
                  <a:srgbClr val="002060"/>
                </a:solidFill>
                <a:latin typeface="Century gothic"/>
              </a:rPr>
              <a:t>différent</a:t>
            </a:r>
            <a:r>
              <a:rPr lang="en-GB" sz="3600" b="1" kern="1200" spc="-1" dirty="0">
                <a:solidFill>
                  <a:srgbClr val="002060"/>
                </a:solidFill>
                <a:latin typeface="Century gothic"/>
              </a:rPr>
              <a:t>.</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4" name="CustomShape 6">
            <a:extLst>
              <a:ext uri="{FF2B5EF4-FFF2-40B4-BE49-F238E27FC236}">
                <a16:creationId xmlns:a16="http://schemas.microsoft.com/office/drawing/2014/main" id="{D34EB708-B1F7-4F6D-BB5E-1493C3EEBFEA}"/>
              </a:ext>
            </a:extLst>
          </p:cNvPr>
          <p:cNvSpPr/>
          <p:nvPr/>
        </p:nvSpPr>
        <p:spPr>
          <a:xfrm>
            <a:off x="7435403" y="5040755"/>
            <a:ext cx="370883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spc="-1" dirty="0">
                <a:solidFill>
                  <a:srgbClr val="002060"/>
                </a:solidFill>
                <a:latin typeface="Century gothic"/>
              </a:rPr>
              <a:t>grand.</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2" name="Rectangle: Rounded Corners 1">
            <a:extLst>
              <a:ext uri="{FF2B5EF4-FFF2-40B4-BE49-F238E27FC236}">
                <a16:creationId xmlns:a16="http://schemas.microsoft.com/office/drawing/2014/main" id="{83D07F82-D60F-410A-BDA9-8E51E2F98C1B}"/>
              </a:ext>
            </a:extLst>
          </p:cNvPr>
          <p:cNvSpPr/>
          <p:nvPr/>
        </p:nvSpPr>
        <p:spPr>
          <a:xfrm>
            <a:off x="7307496" y="3686189"/>
            <a:ext cx="2481943" cy="8368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4548F09D-7B42-4621-A6B5-42AACB2DCD16}"/>
              </a:ext>
            </a:extLst>
          </p:cNvPr>
          <p:cNvPicPr>
            <a:picLocks noChangeAspect="1"/>
          </p:cNvPicPr>
          <p:nvPr/>
        </p:nvPicPr>
        <p:blipFill>
          <a:blip r:embed="rId7"/>
          <a:stretch>
            <a:fillRect/>
          </a:stretch>
        </p:blipFill>
        <p:spPr>
          <a:xfrm>
            <a:off x="1395159" y="3168475"/>
            <a:ext cx="3375370" cy="2573699"/>
          </a:xfrm>
          <a:prstGeom prst="rect">
            <a:avLst/>
          </a:prstGeom>
        </p:spPr>
      </p:pic>
      <p:pic>
        <p:nvPicPr>
          <p:cNvPr id="17" name="Picture 16" descr="A picture containing umbrella, accessory&#10;&#10;Description automatically generated">
            <a:extLst>
              <a:ext uri="{FF2B5EF4-FFF2-40B4-BE49-F238E27FC236}">
                <a16:creationId xmlns:a16="http://schemas.microsoft.com/office/drawing/2014/main" id="{01FD3780-5443-4F5C-AD17-1F82C1D91F23}"/>
              </a:ext>
            </a:extLst>
          </p:cNvPr>
          <p:cNvPicPr>
            <a:picLocks noChangeAspect="1"/>
          </p:cNvPicPr>
          <p:nvPr/>
        </p:nvPicPr>
        <p:blipFill>
          <a:blip r:embed="rId8"/>
          <a:stretch>
            <a:fillRect/>
          </a:stretch>
        </p:blipFill>
        <p:spPr>
          <a:xfrm rot="20833869">
            <a:off x="1987383" y="1999842"/>
            <a:ext cx="1983684" cy="2206009"/>
          </a:xfrm>
          <a:prstGeom prst="rect">
            <a:avLst/>
          </a:prstGeom>
        </p:spPr>
      </p:pic>
      <p:pic>
        <p:nvPicPr>
          <p:cNvPr id="18" name="Graphic 17" descr="Teacher">
            <a:extLst>
              <a:ext uri="{FF2B5EF4-FFF2-40B4-BE49-F238E27FC236}">
                <a16:creationId xmlns:a16="http://schemas.microsoft.com/office/drawing/2014/main" id="{F9F88903-C53D-4299-A2A3-8D762A9AC6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802" y="12477"/>
            <a:ext cx="914400" cy="914400"/>
          </a:xfrm>
          <a:prstGeom prst="rect">
            <a:avLst/>
          </a:prstGeom>
        </p:spPr>
      </p:pic>
      <p:sp>
        <p:nvSpPr>
          <p:cNvPr id="20" name="Speech Bubble: Rectangle with Corners Rounded 19">
            <a:hlinkClick r:id="" action="ppaction://noaction">
              <a:snd r:embed="rId11" name="Complete la phrase.wav"/>
            </a:hlinkClick>
            <a:extLst>
              <a:ext uri="{FF2B5EF4-FFF2-40B4-BE49-F238E27FC236}">
                <a16:creationId xmlns:a16="http://schemas.microsoft.com/office/drawing/2014/main" id="{6F4FC501-6B65-4F7B-8D51-3DD4C929B428}"/>
              </a:ext>
            </a:extLst>
          </p:cNvPr>
          <p:cNvSpPr/>
          <p:nvPr/>
        </p:nvSpPr>
        <p:spPr>
          <a:xfrm>
            <a:off x="934202" y="127443"/>
            <a:ext cx="3855818" cy="547644"/>
          </a:xfrm>
          <a:prstGeom prst="wedgeRoundRectCallout">
            <a:avLst>
              <a:gd name="adj1" fmla="val -57342"/>
              <a:gd name="adj2" fmla="val 107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CustomShape 6">
            <a:hlinkClick r:id="" action="ppaction://noaction">
              <a:snd r:embed="rId11" name="Complete la phrase.wav"/>
            </a:hlinkClick>
            <a:extLst>
              <a:ext uri="{FF2B5EF4-FFF2-40B4-BE49-F238E27FC236}">
                <a16:creationId xmlns:a16="http://schemas.microsoft.com/office/drawing/2014/main" id="{7273E34E-0649-470A-9344-D0D450922E60}"/>
              </a:ext>
            </a:extLst>
          </p:cNvPr>
          <p:cNvSpPr/>
          <p:nvPr/>
        </p:nvSpPr>
        <p:spPr>
          <a:xfrm>
            <a:off x="912189" y="142605"/>
            <a:ext cx="380636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a:sym typeface="Arial"/>
              </a:rPr>
              <a:t>Complète</a:t>
            </a:r>
            <a:r>
              <a:rPr kumimoji="0" lang="en-GB" sz="2800" b="1" i="0" u="none" strike="noStrike" kern="1200" cap="none" spc="-1" normalizeH="0" baseline="0" noProof="0" dirty="0">
                <a:ln>
                  <a:noFill/>
                </a:ln>
                <a:solidFill>
                  <a:schemeClr val="bg1"/>
                </a:solidFill>
                <a:effectLst/>
                <a:uLnTx/>
                <a:uFillTx/>
                <a:latin typeface="Century gothic"/>
                <a:sym typeface="Arial"/>
              </a:rPr>
              <a:t> la phrase.</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spTree>
    <p:extLst>
      <p:ext uri="{BB962C8B-B14F-4D97-AF65-F5344CB8AC3E}">
        <p14:creationId xmlns:p14="http://schemas.microsoft.com/office/powerpoint/2010/main" val="120423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iffer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Y3_4_rojo_t1_w3_lesson (5)</Template>
  <TotalTime>6221</TotalTime>
  <Words>1994</Words>
  <Application>Microsoft Office PowerPoint</Application>
  <PresentationFormat>Widescreen</PresentationFormat>
  <Paragraphs>357</Paragraphs>
  <Slides>20</Slides>
  <Notes>20</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Modern Love</vt:lpstr>
      <vt:lpstr>Arial</vt:lpstr>
      <vt:lpstr>Tw Cen MT</vt:lpstr>
      <vt:lpstr>Times New Roman</vt:lpstr>
      <vt:lpstr>Century Gothic</vt:lpstr>
      <vt:lpstr>Eras Demi ITC</vt:lpstr>
      <vt:lpstr>Wingdings</vt:lpstr>
      <vt:lpstr>Symbol</vt:lpstr>
      <vt:lpstr>Calibri</vt:lpstr>
      <vt:lpstr>Century Gothic</vt:lpstr>
      <vt:lpstr>Office Theme</vt:lpstr>
      <vt:lpstr>1_Office Theme</vt:lpstr>
      <vt:lpstr>Describing me and others</vt:lpstr>
      <vt:lpstr>[an/en]</vt:lpstr>
      <vt:lpstr>[SFC] </vt:lpstr>
      <vt:lpstr>vocabulaire</vt:lpstr>
      <vt:lpstr>vocabulaire</vt:lpstr>
      <vt:lpstr>vocabulaire</vt:lpstr>
      <vt:lpstr>vocabulaire</vt:lpstr>
      <vt:lpstr>vocabulaire</vt:lpstr>
      <vt:lpstr>vocabulaire</vt:lpstr>
      <vt:lpstr>vocabulaire</vt:lpstr>
      <vt:lpstr>vocabulaire</vt:lpstr>
      <vt:lpstr>vocabulaire</vt:lpstr>
      <vt:lpstr>vocabulaire</vt:lpstr>
      <vt:lpstr>être</vt:lpstr>
      <vt:lpstr>lire</vt:lpstr>
      <vt:lpstr>écouter</vt:lpstr>
      <vt:lpstr>écouter</vt:lpstr>
      <vt:lpstr>vocabulaire</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108</cp:revision>
  <cp:lastPrinted>2021-04-22T10:33:41Z</cp:lastPrinted>
  <dcterms:created xsi:type="dcterms:W3CDTF">2021-07-13T11:51:54Z</dcterms:created>
  <dcterms:modified xsi:type="dcterms:W3CDTF">2023-09-26T13:34:16Z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