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369" r:id="rId4"/>
    <p:sldId id="299" r:id="rId5"/>
    <p:sldId id="298" r:id="rId6"/>
    <p:sldId id="296" r:id="rId7"/>
    <p:sldId id="359" r:id="rId8"/>
    <p:sldId id="300" r:id="rId9"/>
    <p:sldId id="370" r:id="rId10"/>
    <p:sldId id="371" r:id="rId11"/>
    <p:sldId id="372" r:id="rId12"/>
    <p:sldId id="373" r:id="rId13"/>
    <p:sldId id="295" r:id="rId14"/>
    <p:sldId id="374" r:id="rId15"/>
    <p:sldId id="375" r:id="rId16"/>
    <p:sldId id="297" r:id="rId17"/>
    <p:sldId id="3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1" clrIdx="0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0" autoAdjust="0"/>
    <p:restoredTop sz="84254" autoAdjust="0"/>
  </p:normalViewPr>
  <p:slideViewPr>
    <p:cSldViewPr snapToGrid="0">
      <p:cViewPr varScale="1">
        <p:scale>
          <a:sx n="69" d="100"/>
          <a:sy n="69" d="100"/>
        </p:scale>
        <p:origin x="595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+mn-lt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</a:t>
            </a:r>
          </a:p>
          <a:p>
            <a:pPr marL="216000" indent="-216000" algn="l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[954]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différent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[350]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prudent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seul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+mn-lt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 the SOW and in the resources that first introduced and formally re-visited those words. </a:t>
            </a:r>
            <a:endParaRPr lang="en-GB" sz="14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possible.</a:t>
            </a:r>
            <a:endParaRPr lang="en-GB" sz="16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class.</a:t>
            </a:r>
            <a:endParaRPr lang="en-GB" sz="16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seule</a:t>
            </a:r>
            <a:r>
              <a:rPr lang="en-GB" sz="1200" b="0" dirty="0"/>
              <a:t> 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</a:t>
            </a:r>
            <a:r>
              <a:rPr lang="en-GB" sz="1200" b="0" dirty="0"/>
              <a:t>: pupils are unlikely to hear a difference and may choose both (or they might just choose Pierre). The animated answers and callout explain that you can hardly hear the feminine –e ending on </a:t>
            </a:r>
            <a:r>
              <a:rPr lang="en-GB" sz="1200" b="0" dirty="0" err="1"/>
              <a:t>seule</a:t>
            </a:r>
            <a:r>
              <a:rPr lang="en-GB" sz="1200" b="0" dirty="0"/>
              <a:t> – there is just a slightly longer –</a:t>
            </a:r>
            <a:r>
              <a:rPr lang="en-GB" sz="1200" b="0" dirty="0" err="1"/>
              <a:t>eul</a:t>
            </a:r>
            <a:r>
              <a:rPr lang="en-GB" sz="1200" b="0" dirty="0"/>
              <a:t> sound in the feminine form - but in writing you can see the difference.</a:t>
            </a:r>
            <a:br>
              <a:rPr lang="en-GB" sz="1200" b="0" dirty="0"/>
            </a:br>
            <a:r>
              <a:rPr lang="en-GB" sz="1200" b="0" dirty="0"/>
              <a:t>After the callout, the box around Pierre is removed as he is no longer a possible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292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(up to three rounds of the game)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tu</a:t>
            </a:r>
            <a:r>
              <a:rPr lang="en-GB" b="0" dirty="0"/>
              <a:t> es, </a:t>
            </a:r>
            <a:r>
              <a:rPr lang="en-GB" b="0" dirty="0" err="1"/>
              <a:t>il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, </a:t>
            </a:r>
            <a:r>
              <a:rPr lang="en-GB" b="0" dirty="0" err="1"/>
              <a:t>elle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 important(e), grand(e), different(e), </a:t>
            </a:r>
            <a:r>
              <a:rPr lang="en-GB" b="0" dirty="0" err="1"/>
              <a:t>indépendant</a:t>
            </a:r>
            <a:r>
              <a:rPr lang="en-GB" b="0" dirty="0"/>
              <a:t>(e), prudent(e) and </a:t>
            </a:r>
            <a:r>
              <a:rPr lang="en-GB" b="0" dirty="0" err="1"/>
              <a:t>seul</a:t>
            </a:r>
            <a:r>
              <a:rPr lang="en-GB" b="0" dirty="0"/>
              <a:t>(e), connecting these with the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pupils are Adèle and trying to locate Pierre, Yves and </a:t>
            </a:r>
            <a:r>
              <a:rPr lang="en-GB" b="0" dirty="0" err="1"/>
              <a:t>Léa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Model how they create a sentence to try to locate each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E.g. Teacher says Tu es important. Mouse over and click on the square to reveal what is underneath, in this case nothing.</a:t>
            </a:r>
            <a:br>
              <a:rPr lang="en-GB" sz="1200" b="0" dirty="0"/>
            </a:br>
            <a:r>
              <a:rPr lang="en-GB" sz="1200" b="0" dirty="0"/>
              <a:t>3. Pupils volunteer sentences to locate the characters.  Click on each square to make it fly out.</a:t>
            </a:r>
            <a:br>
              <a:rPr lang="en-GB" sz="1200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 err="1"/>
              <a:t>i</a:t>
            </a:r>
            <a:r>
              <a:rPr lang="en-GB" sz="1200" b="1" dirty="0"/>
              <a:t>) It is important to make clear that each character could be hiding behind any adjective, not just the ones that pupils think apply to him/her from the narrative so far!</a:t>
            </a:r>
            <a:br>
              <a:rPr lang="en-GB" sz="1200" b="1" dirty="0"/>
            </a:br>
            <a:r>
              <a:rPr lang="en-GB" sz="1200" b="0" dirty="0"/>
              <a:t>ii) However, each character is in the row his/her picture is in to support connection between words and meaning of the pronouns and verb forms.</a:t>
            </a:r>
            <a:br>
              <a:rPr lang="en-GB" dirty="0"/>
            </a:br>
            <a:r>
              <a:rPr lang="en-GB" dirty="0"/>
              <a:t>iii) There are two further versions of the game, with characters in different positions.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alone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seul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different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différente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careful (</a:t>
            </a:r>
            <a:r>
              <a:rPr lang="en-GB" b="1" dirty="0" err="1"/>
              <a:t>tu</a:t>
            </a:r>
            <a:r>
              <a:rPr lang="en-GB" b="1" dirty="0"/>
              <a:t> es prudent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tall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indépendante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80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different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différent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important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important)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careful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prudente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8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scaffolded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first select an adjective (from this week) to complete the English version of the sentence.</a:t>
            </a:r>
            <a:br>
              <a:rPr lang="en-GB" b="0" dirty="0"/>
            </a:br>
            <a:r>
              <a:rPr lang="en-GB" b="0" dirty="0"/>
              <a:t>2. Then they write the sentence translation in French.</a:t>
            </a:r>
            <a:br>
              <a:rPr lang="en-GB" b="0" dirty="0"/>
            </a:br>
            <a:r>
              <a:rPr lang="en-GB" b="0" dirty="0"/>
              <a:t>3. Before pupils start, click for the call out to prompt them.  The animations are set up to do each sentence and then check, give feedback.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There are answers given to model the process but pupils can select any of the adjectives that they know for this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EXTRA</a:t>
            </a:r>
            <a:br>
              <a:rPr lang="en-GB" b="1" dirty="0"/>
            </a:br>
            <a:r>
              <a:rPr lang="en-GB" b="1" dirty="0"/>
              <a:t>Note: this activity was in the 30-minute lesson for this week, but if time allows, pupils could do it again with different words this time to make their total of 15.</a:t>
            </a:r>
            <a:br>
              <a:rPr lang="en-GB" b="1" dirty="0"/>
            </a:br>
            <a:r>
              <a:rPr lang="en-GB" b="1" dirty="0"/>
              <a:t>Or they could try to do all of it.  Or the teacher could use it as a quickfire meaning recall task.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this week’s SSC [an/</a:t>
            </a:r>
            <a:r>
              <a:rPr lang="en-GB" b="0" dirty="0" err="1"/>
              <a:t>en</a:t>
            </a:r>
            <a:r>
              <a:rPr lang="en-GB" b="0" dirty="0"/>
              <a:t>] and differentiation from other similar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the names out loud and identify the odd one out – either the one that does or the one that doesn’t have the SSC [an/</a:t>
            </a:r>
            <a:r>
              <a:rPr lang="en-GB" dirty="0" err="1"/>
              <a:t>en</a:t>
            </a:r>
            <a:r>
              <a:rPr lang="en-GB" dirty="0"/>
              <a:t>].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If desired, click on each number to hear the three names pronounced.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dirty="0"/>
              <a:t>an less challenging alternative would be to complete the task as a listening.  Blank the screen.  Click on each number. Pupils note which one (1, 2, 3) does not have the sound [an/</a:t>
            </a:r>
            <a:r>
              <a:rPr lang="en-GB" dirty="0" err="1"/>
              <a:t>en</a:t>
            </a:r>
            <a:r>
              <a:rPr lang="en-GB" dirty="0"/>
              <a:t>].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(read aloud) of words containing the SSC [an/</a:t>
            </a:r>
            <a:r>
              <a:rPr lang="en-GB" b="0" dirty="0" err="1"/>
              <a:t>en</a:t>
            </a:r>
            <a:r>
              <a:rPr lang="en-GB" b="0" dirty="0"/>
              <a:t>], and differentiating between silent final consonant and silent final ‘e’, when the consonant is sounded.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words, a mixture of known words and unknown cognates.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Each pupil has 30 seconds to pronounce as many of the words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 listening partner can send his/her partner back to the start if s/he hears the [an/</a:t>
            </a:r>
            <a:r>
              <a:rPr lang="en-GB" dirty="0" err="1"/>
              <a:t>en</a:t>
            </a:r>
            <a:r>
              <a:rPr lang="en-GB" dirty="0"/>
              <a:t>] pronounced with English pronunciation or the ‘t’ sounded when it should be silent, or not sounded, when it should be heard (in the feminine forms).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(two slides)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the previously taught pattern of adjective agreement (from Week 2).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understanding of masculine and feminine adjective forms and to connect them to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Explain the task.  Ensure pupils know that the only way they will know if the teacher is asking a boy or a girl each question is by look at the form of the adjective he uses.</a:t>
            </a:r>
            <a:br>
              <a:rPr lang="en-GB" b="0" dirty="0"/>
            </a:br>
            <a:r>
              <a:rPr lang="en-GB" b="0" dirty="0"/>
              <a:t>2. Pupils write 1-8 and the name of the pupil for each.</a:t>
            </a:r>
            <a:br>
              <a:rPr lang="en-GB" b="0" dirty="0"/>
            </a:br>
            <a:r>
              <a:rPr lang="en-GB" b="0" dirty="0"/>
              <a:t>3. Click for answers and clarify any misunderstandings.</a:t>
            </a:r>
            <a:br>
              <a:rPr lang="en-GB" b="0" dirty="0"/>
            </a:br>
            <a:r>
              <a:rPr lang="en-GB" b="0" dirty="0"/>
              <a:t>4. If time allows, revisit the meaning of the adjectives by asking questions. E.g. Who is asked these questions: 1. who is tall?  2. who is alone?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2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masculine and feminine adjective forms and connect them to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Adèle to hear her speak.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select the correct person who is being addressed.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 and to see the written form of Adèle’s utterance.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prudente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différent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589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indépendant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91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importante</a:t>
            </a:r>
            <a:r>
              <a:rPr lang="en-GB" sz="1200" b="0" dirty="0"/>
              <a:t>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33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7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2.gif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59.png"/><Relationship Id="rId10" Type="http://schemas.openxmlformats.org/officeDocument/2006/relationships/image" Target="../media/image48.png"/><Relationship Id="rId19" Type="http://schemas.openxmlformats.org/officeDocument/2006/relationships/image" Target="../media/image57.gif"/><Relationship Id="rId4" Type="http://schemas.openxmlformats.org/officeDocument/2006/relationships/image" Target="../media/image2.gif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18" Type="http://schemas.openxmlformats.org/officeDocument/2006/relationships/image" Target="../media/image57.gif"/><Relationship Id="rId3" Type="http://schemas.openxmlformats.org/officeDocument/2006/relationships/image" Target="../media/image42.png"/><Relationship Id="rId21" Type="http://schemas.openxmlformats.org/officeDocument/2006/relationships/image" Target="../media/image41.gif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23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47.png"/><Relationship Id="rId14" Type="http://schemas.openxmlformats.org/officeDocument/2006/relationships/image" Target="../media/image53.png"/><Relationship Id="rId2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8.png"/><Relationship Id="rId3" Type="http://schemas.openxmlformats.org/officeDocument/2006/relationships/image" Target="../media/image42.png"/><Relationship Id="rId21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gif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23" Type="http://schemas.openxmlformats.org/officeDocument/2006/relationships/image" Target="../media/image55.png"/><Relationship Id="rId10" Type="http://schemas.openxmlformats.org/officeDocument/2006/relationships/image" Target="../media/image49.png"/><Relationship Id="rId19" Type="http://schemas.openxmlformats.org/officeDocument/2006/relationships/image" Target="../media/image41.gif"/><Relationship Id="rId4" Type="http://schemas.openxmlformats.org/officeDocument/2006/relationships/image" Target="../media/image2.gif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audio" Target="../media/audio28.wav"/><Relationship Id="rId4" Type="http://schemas.openxmlformats.org/officeDocument/2006/relationships/image" Target="../media/image61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11" Type="http://schemas.openxmlformats.org/officeDocument/2006/relationships/audio" Target="../media/audio7.wav"/><Relationship Id="rId5" Type="http://schemas.openxmlformats.org/officeDocument/2006/relationships/image" Target="../media/image5.png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18" Type="http://schemas.openxmlformats.org/officeDocument/2006/relationships/image" Target="../media/image22.gif"/><Relationship Id="rId26" Type="http://schemas.openxmlformats.org/officeDocument/2006/relationships/image" Target="../media/image26.gif"/><Relationship Id="rId39" Type="http://schemas.openxmlformats.org/officeDocument/2006/relationships/image" Target="../media/image7.png"/><Relationship Id="rId21" Type="http://schemas.openxmlformats.org/officeDocument/2006/relationships/audio" Target="../media/audio10.wav"/><Relationship Id="rId34" Type="http://schemas.openxmlformats.org/officeDocument/2006/relationships/audio" Target="../media/audio19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gif"/><Relationship Id="rId29" Type="http://schemas.openxmlformats.org/officeDocument/2006/relationships/audio" Target="../media/audio15.wav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11" Type="http://schemas.openxmlformats.org/officeDocument/2006/relationships/image" Target="../media/image15.gif"/><Relationship Id="rId24" Type="http://schemas.openxmlformats.org/officeDocument/2006/relationships/audio" Target="../media/audio13.wav"/><Relationship Id="rId32" Type="http://schemas.openxmlformats.org/officeDocument/2006/relationships/audio" Target="../media/audio17.wav"/><Relationship Id="rId37" Type="http://schemas.openxmlformats.org/officeDocument/2006/relationships/audio" Target="../media/audio22.wav"/><Relationship Id="rId40" Type="http://schemas.openxmlformats.org/officeDocument/2006/relationships/image" Target="../media/image8.svg"/><Relationship Id="rId5" Type="http://schemas.openxmlformats.org/officeDocument/2006/relationships/image" Target="../media/image11.png"/><Relationship Id="rId15" Type="http://schemas.openxmlformats.org/officeDocument/2006/relationships/image" Target="../media/image19.svg"/><Relationship Id="rId23" Type="http://schemas.openxmlformats.org/officeDocument/2006/relationships/audio" Target="../media/audio12.wav"/><Relationship Id="rId28" Type="http://schemas.openxmlformats.org/officeDocument/2006/relationships/audio" Target="../media/audio14.wav"/><Relationship Id="rId36" Type="http://schemas.openxmlformats.org/officeDocument/2006/relationships/audio" Target="../media/audio21.wav"/><Relationship Id="rId10" Type="http://schemas.openxmlformats.org/officeDocument/2006/relationships/audio" Target="../media/audio9.wav"/><Relationship Id="rId19" Type="http://schemas.openxmlformats.org/officeDocument/2006/relationships/image" Target="../media/image23.png"/><Relationship Id="rId31" Type="http://schemas.openxmlformats.org/officeDocument/2006/relationships/audio" Target="../media/audio16.wav"/><Relationship Id="rId4" Type="http://schemas.openxmlformats.org/officeDocument/2006/relationships/image" Target="../media/image10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audio" Target="../media/audio11.wav"/><Relationship Id="rId27" Type="http://schemas.openxmlformats.org/officeDocument/2006/relationships/image" Target="../media/image27.gif"/><Relationship Id="rId30" Type="http://schemas.openxmlformats.org/officeDocument/2006/relationships/audio" Target="../media/audio2.wav"/><Relationship Id="rId35" Type="http://schemas.openxmlformats.org/officeDocument/2006/relationships/audio" Target="../media/audio20.wav"/><Relationship Id="rId8" Type="http://schemas.openxmlformats.org/officeDocument/2006/relationships/audio" Target="../media/audio8.wav"/><Relationship Id="rId3" Type="http://schemas.openxmlformats.org/officeDocument/2006/relationships/image" Target="../media/image9.jpeg"/><Relationship Id="rId12" Type="http://schemas.openxmlformats.org/officeDocument/2006/relationships/image" Target="../media/image16.gif"/><Relationship Id="rId17" Type="http://schemas.openxmlformats.org/officeDocument/2006/relationships/image" Target="../media/image21.svg"/><Relationship Id="rId25" Type="http://schemas.openxmlformats.org/officeDocument/2006/relationships/image" Target="../media/image25.gif"/><Relationship Id="rId33" Type="http://schemas.openxmlformats.org/officeDocument/2006/relationships/audio" Target="../media/audio18.wav"/><Relationship Id="rId38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9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8.sv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3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2.gif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4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2.gif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5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2.gif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6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2.gif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CE2882-E37D-40E2-938F-61C0D89C9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90978" y="2359266"/>
            <a:ext cx="1444635" cy="1507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81FB3-A61F-43E0-9688-3D2C4714F1B2}"/>
              </a:ext>
            </a:extLst>
          </p:cNvPr>
          <p:cNvSpPr txBox="1"/>
          <p:nvPr/>
        </p:nvSpPr>
        <p:spPr>
          <a:xfrm>
            <a:off x="324879" y="3803104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21416-DDC5-41AA-9A19-0947440AD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76"/>
          <a:stretch/>
        </p:blipFill>
        <p:spPr>
          <a:xfrm>
            <a:off x="1480986" y="2437456"/>
            <a:ext cx="1446917" cy="1429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412646-EE03-42E5-BF47-81526617A40F}"/>
              </a:ext>
            </a:extLst>
          </p:cNvPr>
          <p:cNvSpPr txBox="1"/>
          <p:nvPr/>
        </p:nvSpPr>
        <p:spPr>
          <a:xfrm>
            <a:off x="1671479" y="3804983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33B0754-8B83-49E8-8E66-9CB80D64F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528" y="2563144"/>
            <a:ext cx="1283626" cy="130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4098B7-E1A2-4DB4-8BED-D0EEE8A8E488}"/>
              </a:ext>
            </a:extLst>
          </p:cNvPr>
          <p:cNvSpPr txBox="1"/>
          <p:nvPr/>
        </p:nvSpPr>
        <p:spPr>
          <a:xfrm>
            <a:off x="2679195" y="3803104"/>
            <a:ext cx="177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Jean-Michel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[5/5]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seule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37240" y="1876518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42435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seul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1235FC-61D4-4E57-BB4B-E4C3509D252E}"/>
              </a:ext>
            </a:extLst>
          </p:cNvPr>
          <p:cNvSpPr/>
          <p:nvPr/>
        </p:nvSpPr>
        <p:spPr>
          <a:xfrm>
            <a:off x="6016289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Callout 13">
            <a:extLst>
              <a:ext uri="{FF2B5EF4-FFF2-40B4-BE49-F238E27FC236}">
                <a16:creationId xmlns:a16="http://schemas.microsoft.com/office/drawing/2014/main" id="{79DB04F5-70C8-4497-8159-3E32AA066B9D}"/>
              </a:ext>
            </a:extLst>
          </p:cNvPr>
          <p:cNvSpPr/>
          <p:nvPr/>
        </p:nvSpPr>
        <p:spPr>
          <a:xfrm>
            <a:off x="6536581" y="1145240"/>
            <a:ext cx="5154461" cy="1991240"/>
          </a:xfrm>
          <a:prstGeom prst="wedgeEllipseCallout">
            <a:avLst>
              <a:gd name="adj1" fmla="val -64753"/>
              <a:gd name="adj2" fmla="val 6908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can hardly hear the difference between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seul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seule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 (–</a:t>
            </a:r>
            <a:r>
              <a:rPr lang="en-GB" sz="2000" kern="0" dirty="0" err="1">
                <a:solidFill>
                  <a:prstClr val="white"/>
                </a:solidFill>
                <a:latin typeface="Century Gothic" panose="020F0302020204030204"/>
              </a:rPr>
              <a:t>eule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 sounds a little longer than –</a:t>
            </a:r>
            <a:r>
              <a:rPr lang="en-GB" sz="2000" kern="0" dirty="0" err="1">
                <a:solidFill>
                  <a:prstClr val="white"/>
                </a:solidFill>
                <a:latin typeface="Century Gothic" panose="020F0302020204030204"/>
              </a:rPr>
              <a:t>eul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)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but you can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see 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in writing.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42B031E5-F3CC-4CBD-83CE-1D749FBE0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F478F074-3CC8-4E39-8B95-36834D575F52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9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se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se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6" grpId="0" animBg="1"/>
      <p:bldP spid="16" grpId="1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21733"/>
              </p:ext>
            </p:extLst>
          </p:nvPr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12433"/>
              </p:ext>
            </p:extLst>
          </p:nvPr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7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9086" y="3864479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10640110" y="2753451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5055" y="2503029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5525379" y="5556444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34201" y="5215700"/>
            <a:ext cx="1762208" cy="1451221"/>
          </a:xfrm>
          <a:prstGeom prst="rect">
            <a:avLst/>
          </a:prstGeom>
        </p:spPr>
      </p:pic>
      <p:sp>
        <p:nvSpPr>
          <p:cNvPr id="60" name="Google Shape;119;p1">
            <a:extLst>
              <a:ext uri="{FF2B5EF4-FFF2-40B4-BE49-F238E27FC236}">
                <a16:creationId xmlns:a16="http://schemas.microsoft.com/office/drawing/2014/main" id="{E829F23E-30B6-44AA-BA5D-15B35CCC1D9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449" y="2533694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5799" y="386660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749" y="3861466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675" y="5244800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2594" y="5194711"/>
            <a:ext cx="1737922" cy="1437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08162" y="5182539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32041" y="3839721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8523068" y="3828195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6"/>
          <a:srcRect b="2854"/>
          <a:stretch/>
        </p:blipFill>
        <p:spPr>
          <a:xfrm>
            <a:off x="8487609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16842" y="3898826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8969350" y="2691645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9053" y="2480906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7245977" y="5545479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9618" y="5214635"/>
            <a:ext cx="1762208" cy="1451221"/>
          </a:xfrm>
          <a:prstGeom prst="rect">
            <a:avLst/>
          </a:prstGeom>
        </p:spPr>
      </p:pic>
      <p:sp>
        <p:nvSpPr>
          <p:cNvPr id="52" name="Google Shape;119;p1">
            <a:extLst>
              <a:ext uri="{FF2B5EF4-FFF2-40B4-BE49-F238E27FC236}">
                <a16:creationId xmlns:a16="http://schemas.microsoft.com/office/drawing/2014/main" id="{7656B4E9-5DD3-4800-A2B4-61E7C0EBB7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948" y="5234559"/>
            <a:ext cx="1732183" cy="14512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5773" y="2503188"/>
            <a:ext cx="1744785" cy="13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2157196" y="4113177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2288" y="3860897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5526440" y="2692351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5508" y="2511604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986737" y="5598784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5481" y="5218220"/>
            <a:ext cx="1762208" cy="1451221"/>
          </a:xfrm>
          <a:prstGeom prst="rect">
            <a:avLst/>
          </a:prstGeom>
        </p:spPr>
      </p:pic>
      <p:sp>
        <p:nvSpPr>
          <p:cNvPr id="52" name="Google Shape;119;p1">
            <a:extLst>
              <a:ext uri="{FF2B5EF4-FFF2-40B4-BE49-F238E27FC236}">
                <a16:creationId xmlns:a16="http://schemas.microsoft.com/office/drawing/2014/main" id="{2EF5FE35-C675-430F-8EB0-4DC522E08E6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00999" y="3914564"/>
            <a:ext cx="1731997" cy="1361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66577" y="2545615"/>
            <a:ext cx="1748625" cy="13399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23"/>
          <a:srcRect b="2854"/>
          <a:stretch/>
        </p:blipFill>
        <p:spPr>
          <a:xfrm>
            <a:off x="8546549" y="5202465"/>
            <a:ext cx="1720519" cy="14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grand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09" y="1281270"/>
            <a:ext cx="5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| important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| prudent</a:t>
            </a:r>
            <a:r>
              <a:rPr lang="es-AR" sz="28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624175" y="164657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each English sentence with an adjective.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9A8A4-F07F-4F7B-AEC5-D60830D19FFA}"/>
              </a:ext>
            </a:extLst>
          </p:cNvPr>
          <p:cNvSpPr txBox="1"/>
          <p:nvPr/>
        </p:nvSpPr>
        <p:spPr>
          <a:xfrm>
            <a:off x="4653204" y="523476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your sentence in French.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71132-0E3B-42D0-BB0E-35C902BF6A5A}"/>
              </a:ext>
            </a:extLst>
          </p:cNvPr>
          <p:cNvSpPr txBox="1"/>
          <p:nvPr/>
        </p:nvSpPr>
        <p:spPr>
          <a:xfrm>
            <a:off x="2873249" y="1803440"/>
            <a:ext cx="1979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50435-6666-4C66-BA32-9299937F5A10}"/>
              </a:ext>
            </a:extLst>
          </p:cNvPr>
          <p:cNvSpPr txBox="1"/>
          <p:nvPr/>
        </p:nvSpPr>
        <p:spPr>
          <a:xfrm>
            <a:off x="2623045" y="3760606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careful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BA8EB-B5E3-4526-A144-82B57F6BFBE2}"/>
              </a:ext>
            </a:extLst>
          </p:cNvPr>
          <p:cNvSpPr txBox="1"/>
          <p:nvPr/>
        </p:nvSpPr>
        <p:spPr>
          <a:xfrm>
            <a:off x="2665825" y="5733717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55;p7">
            <a:extLst>
              <a:ext uri="{FF2B5EF4-FFF2-40B4-BE49-F238E27FC236}">
                <a16:creationId xmlns:a16="http://schemas.microsoft.com/office/drawing/2014/main" id="{6342E05B-0564-43A5-9D4F-72FEB2F61562}"/>
              </a:ext>
            </a:extLst>
          </p:cNvPr>
          <p:cNvSpPr/>
          <p:nvPr/>
        </p:nvSpPr>
        <p:spPr>
          <a:xfrm>
            <a:off x="7103761" y="1527013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55;p7">
            <a:extLst>
              <a:ext uri="{FF2B5EF4-FFF2-40B4-BE49-F238E27FC236}">
                <a16:creationId xmlns:a16="http://schemas.microsoft.com/office/drawing/2014/main" id="{BC0BE0DC-496B-4C95-A078-B343DD8B694F}"/>
              </a:ext>
            </a:extLst>
          </p:cNvPr>
          <p:cNvSpPr/>
          <p:nvPr/>
        </p:nvSpPr>
        <p:spPr>
          <a:xfrm>
            <a:off x="6860412" y="3430018"/>
            <a:ext cx="3716638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yourself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0ABDD1E2-BE50-44E7-B867-F72EA529FB4C}"/>
              </a:ext>
            </a:extLst>
          </p:cNvPr>
          <p:cNvSpPr/>
          <p:nvPr/>
        </p:nvSpPr>
        <p:spPr>
          <a:xfrm>
            <a:off x="6825566" y="5529624"/>
            <a:ext cx="5175933" cy="1015663"/>
          </a:xfrm>
          <a:prstGeom prst="wedgeRoundRectCallout">
            <a:avLst>
              <a:gd name="adj1" fmla="val -99592"/>
              <a:gd name="adj2" fmla="val 850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19;p1">
            <a:extLst>
              <a:ext uri="{FF2B5EF4-FFF2-40B4-BE49-F238E27FC236}">
                <a16:creationId xmlns:a16="http://schemas.microsoft.com/office/drawing/2014/main" id="{01182414-211A-4E02-AD95-A7E608BD0E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53AC6D1E-33FF-4999-A4D6-5AC645901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981" y="-72569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10" name="Écris.wav"/>
            </a:hlinkClick>
            <a:extLst>
              <a:ext uri="{FF2B5EF4-FFF2-40B4-BE49-F238E27FC236}">
                <a16:creationId xmlns:a16="http://schemas.microsoft.com/office/drawing/2014/main" id="{5697349A-F589-470C-86D2-0DB739332F55}"/>
              </a:ext>
            </a:extLst>
          </p:cNvPr>
          <p:cNvSpPr/>
          <p:nvPr/>
        </p:nvSpPr>
        <p:spPr>
          <a:xfrm>
            <a:off x="3611381" y="158378"/>
            <a:ext cx="1041823" cy="426288"/>
          </a:xfrm>
          <a:prstGeom prst="wedgeRoundRectCallout">
            <a:avLst>
              <a:gd name="adj1" fmla="val -7427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53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different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independent (m)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important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 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careful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Goodbye!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good/well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it going ok?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banana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motorbike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</p:spTree>
    <p:extLst>
      <p:ext uri="{BB962C8B-B14F-4D97-AF65-F5344CB8AC3E}">
        <p14:creationId xmlns:p14="http://schemas.microsoft.com/office/powerpoint/2010/main" val="42734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0C028B81-4C54-40E2-A7A2-ED87B867EC97}"/>
              </a:ext>
            </a:extLst>
          </p:cNvPr>
          <p:cNvSpPr txBox="1"/>
          <p:nvPr/>
        </p:nvSpPr>
        <p:spPr>
          <a:xfrm>
            <a:off x="8140026" y="280268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Marianne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1A2DE1A-05A2-42E9-B69D-4F6073C1141A}"/>
              </a:ext>
            </a:extLst>
          </p:cNvPr>
          <p:cNvSpPr txBox="1"/>
          <p:nvPr/>
        </p:nvSpPr>
        <p:spPr>
          <a:xfrm>
            <a:off x="8180456" y="3748231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Denis</a:t>
            </a:r>
          </a:p>
        </p:txBody>
      </p:sp>
      <p:sp>
        <p:nvSpPr>
          <p:cNvPr id="153" name="Google Shape;153;p2">
            <a:hlinkClick r:id="" action="ppaction://noaction">
              <a:snd r:embed="rId3" name="an en.wav"/>
            </a:hlinkClick>
          </p:cNvPr>
          <p:cNvSpPr txBox="1"/>
          <p:nvPr/>
        </p:nvSpPr>
        <p:spPr>
          <a:xfrm>
            <a:off x="6603918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>
            <a:hlinkClick r:id="" action="ppaction://noaction">
              <a:snd r:embed="rId4" name="enfant.wav"/>
            </a:hlinkClick>
          </p:cNvPr>
          <p:cNvSpPr txBox="1"/>
          <p:nvPr/>
        </p:nvSpPr>
        <p:spPr>
          <a:xfrm>
            <a:off x="8662145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244088" y="1234766"/>
            <a:ext cx="94574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name </a:t>
            </a: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not 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SSC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576223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1a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48048"/>
              </p:ext>
            </p:extLst>
          </p:nvPr>
        </p:nvGraphicFramePr>
        <p:xfrm>
          <a:off x="1257161" y="1688983"/>
          <a:ext cx="10035653" cy="4667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5431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3340111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3340111">
                  <a:extLst>
                    <a:ext uri="{9D8B030D-6E8A-4147-A177-3AD203B41FA5}">
                      <a16:colId xmlns:a16="http://schemas.microsoft.com/office/drawing/2014/main" val="72243637"/>
                    </a:ext>
                  </a:extLst>
                </a:gridCol>
              </a:tblGrid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</a:tbl>
          </a:graphicData>
        </a:graphic>
      </p:graphicFrame>
      <p:sp>
        <p:nvSpPr>
          <p:cNvPr id="46" name="CustomShape 7">
            <a:extLst>
              <a:ext uri="{FF2B5EF4-FFF2-40B4-BE49-F238E27FC236}">
                <a16:creationId xmlns:a16="http://schemas.microsoft.com/office/drawing/2014/main" id="{33F24609-BE1C-484B-805D-B79CC7CDE4E9}"/>
              </a:ext>
            </a:extLst>
          </p:cNvPr>
          <p:cNvSpPr/>
          <p:nvPr/>
        </p:nvSpPr>
        <p:spPr>
          <a:xfrm>
            <a:off x="5454504" y="2852681"/>
            <a:ext cx="1276826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4090CB1A-86C3-4675-837E-9B062A5BB78F}"/>
              </a:ext>
            </a:extLst>
          </p:cNvPr>
          <p:cNvSpPr/>
          <p:nvPr/>
        </p:nvSpPr>
        <p:spPr>
          <a:xfrm>
            <a:off x="8889918" y="3799209"/>
            <a:ext cx="1321905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14E28BA-6F46-4CAA-B9C4-E4422E2E9CA1}"/>
              </a:ext>
            </a:extLst>
          </p:cNvPr>
          <p:cNvSpPr/>
          <p:nvPr/>
        </p:nvSpPr>
        <p:spPr>
          <a:xfrm>
            <a:off x="1673216" y="4783871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6AB89CD6-9EF5-4805-9AD7-9E5A92969CD1}"/>
              </a:ext>
            </a:extLst>
          </p:cNvPr>
          <p:cNvSpPr/>
          <p:nvPr/>
        </p:nvSpPr>
        <p:spPr>
          <a:xfrm>
            <a:off x="5342739" y="5628707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7">
            <a:extLst>
              <a:ext uri="{FF2B5EF4-FFF2-40B4-BE49-F238E27FC236}">
                <a16:creationId xmlns:a16="http://schemas.microsoft.com/office/drawing/2014/main" id="{32CD0C25-15C2-4DAB-B476-CE4270BC7147}"/>
              </a:ext>
            </a:extLst>
          </p:cNvPr>
          <p:cNvSpPr/>
          <p:nvPr/>
        </p:nvSpPr>
        <p:spPr>
          <a:xfrm>
            <a:off x="5477491" y="1990201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Google Shape;167;p2">
            <a:extLst>
              <a:ext uri="{FF2B5EF4-FFF2-40B4-BE49-F238E27FC236}">
                <a16:creationId xmlns:a16="http://schemas.microsoft.com/office/drawing/2014/main" id="{AB96DD0F-DF54-4C96-9A97-25F3AE4CF46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A4DCF-721E-488C-A2C6-167AE5072C83}"/>
              </a:ext>
            </a:extLst>
          </p:cNvPr>
          <p:cNvSpPr txBox="1"/>
          <p:nvPr/>
        </p:nvSpPr>
        <p:spPr>
          <a:xfrm>
            <a:off x="1284149" y="1959870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Ange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F36FA17-A6B2-4845-9B28-5E02AE1A99B3}"/>
              </a:ext>
            </a:extLst>
          </p:cNvPr>
          <p:cNvSpPr txBox="1"/>
          <p:nvPr/>
        </p:nvSpPr>
        <p:spPr>
          <a:xfrm>
            <a:off x="4769904" y="1934415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4343B6C-4566-4CC7-9B5F-F73E0A26667F}"/>
              </a:ext>
            </a:extLst>
          </p:cNvPr>
          <p:cNvSpPr txBox="1"/>
          <p:nvPr/>
        </p:nvSpPr>
        <p:spPr>
          <a:xfrm>
            <a:off x="8187734" y="1934415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André</a:t>
            </a:r>
          </a:p>
        </p:txBody>
      </p:sp>
      <p:sp>
        <p:nvSpPr>
          <p:cNvPr id="78" name="Oval 77">
            <a:hlinkClick r:id="" action="ppaction://noaction">
              <a:snd r:embed="rId7" name="Ange_Anne_Andre.wav"/>
            </a:hlinkClick>
            <a:extLst>
              <a:ext uri="{FF2B5EF4-FFF2-40B4-BE49-F238E27FC236}">
                <a16:creationId xmlns:a16="http://schemas.microsoft.com/office/drawing/2014/main" id="{8E460B87-56F3-48BB-BC38-9872A9E54F86}"/>
              </a:ext>
            </a:extLst>
          </p:cNvPr>
          <p:cNvSpPr/>
          <p:nvPr/>
        </p:nvSpPr>
        <p:spPr>
          <a:xfrm>
            <a:off x="383856" y="2114932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9" name="Oval 78">
            <a:hlinkClick r:id="" action="ppaction://noaction">
              <a:snd r:embed="rId8" name="Jeanne_Andre_Marianne.wav"/>
            </a:hlinkClick>
            <a:extLst>
              <a:ext uri="{FF2B5EF4-FFF2-40B4-BE49-F238E27FC236}">
                <a16:creationId xmlns:a16="http://schemas.microsoft.com/office/drawing/2014/main" id="{0702F880-5C9A-4A63-9353-629DE7723D6C}"/>
              </a:ext>
            </a:extLst>
          </p:cNvPr>
          <p:cNvSpPr/>
          <p:nvPr/>
        </p:nvSpPr>
        <p:spPr>
          <a:xfrm>
            <a:off x="383856" y="2956330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0" name="Oval 79">
            <a:hlinkClick r:id="" action="ppaction://noaction">
              <a:snd r:embed="rId9" name="Alexandre_Laurence_Denis.wav"/>
            </a:hlinkClick>
            <a:extLst>
              <a:ext uri="{FF2B5EF4-FFF2-40B4-BE49-F238E27FC236}">
                <a16:creationId xmlns:a16="http://schemas.microsoft.com/office/drawing/2014/main" id="{07C45FB6-0546-4B2C-BB5F-85CA004AAB0F}"/>
              </a:ext>
            </a:extLst>
          </p:cNvPr>
          <p:cNvSpPr/>
          <p:nvPr/>
        </p:nvSpPr>
        <p:spPr>
          <a:xfrm>
            <a:off x="383856" y="3857788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1" name="Oval 80">
            <a:hlinkClick r:id="" action="ppaction://noaction">
              <a:snd r:embed="rId10" name="Stephane_Antoine_Henri.wav"/>
            </a:hlinkClick>
            <a:extLst>
              <a:ext uri="{FF2B5EF4-FFF2-40B4-BE49-F238E27FC236}">
                <a16:creationId xmlns:a16="http://schemas.microsoft.com/office/drawing/2014/main" id="{7B0FA5F5-998C-496E-A4A7-D5EDC4CFC8D6}"/>
              </a:ext>
            </a:extLst>
          </p:cNvPr>
          <p:cNvSpPr/>
          <p:nvPr/>
        </p:nvSpPr>
        <p:spPr>
          <a:xfrm>
            <a:off x="356868" y="4795913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2" name="Oval 81">
            <a:hlinkClick r:id="" action="ppaction://noaction">
              <a:snd r:embed="rId11" name="Jean_Hannah_Nathan.wav"/>
            </a:hlinkClick>
            <a:extLst>
              <a:ext uri="{FF2B5EF4-FFF2-40B4-BE49-F238E27FC236}">
                <a16:creationId xmlns:a16="http://schemas.microsoft.com/office/drawing/2014/main" id="{EB901B6F-F297-4454-A039-2CF70A6EA993}"/>
              </a:ext>
            </a:extLst>
          </p:cNvPr>
          <p:cNvSpPr/>
          <p:nvPr/>
        </p:nvSpPr>
        <p:spPr>
          <a:xfrm>
            <a:off x="383856" y="5734038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58CC91-E213-49C9-9955-A7D2F65C95DA}"/>
              </a:ext>
            </a:extLst>
          </p:cNvPr>
          <p:cNvSpPr txBox="1"/>
          <p:nvPr/>
        </p:nvSpPr>
        <p:spPr>
          <a:xfrm>
            <a:off x="1284149" y="282814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Jeanne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9A6A29-E130-4CA3-95FD-09821C867F10}"/>
              </a:ext>
            </a:extLst>
          </p:cNvPr>
          <p:cNvSpPr txBox="1"/>
          <p:nvPr/>
        </p:nvSpPr>
        <p:spPr>
          <a:xfrm>
            <a:off x="4769904" y="280268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André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C17411-3331-4672-B4CD-552DA47A529B}"/>
              </a:ext>
            </a:extLst>
          </p:cNvPr>
          <p:cNvSpPr txBox="1"/>
          <p:nvPr/>
        </p:nvSpPr>
        <p:spPr>
          <a:xfrm>
            <a:off x="1264901" y="378238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Alexandre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705140-87C1-4D0F-A5E8-D0E5567C705E}"/>
              </a:ext>
            </a:extLst>
          </p:cNvPr>
          <p:cNvSpPr txBox="1"/>
          <p:nvPr/>
        </p:nvSpPr>
        <p:spPr>
          <a:xfrm>
            <a:off x="4750656" y="37569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Laurence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23D3A85-C182-4897-B95A-2B52BCB519BD}"/>
              </a:ext>
            </a:extLst>
          </p:cNvPr>
          <p:cNvSpPr txBox="1"/>
          <p:nvPr/>
        </p:nvSpPr>
        <p:spPr>
          <a:xfrm>
            <a:off x="1291661" y="470736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Stéphane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383B81-A548-4ED9-8620-972B2B222796}"/>
              </a:ext>
            </a:extLst>
          </p:cNvPr>
          <p:cNvSpPr txBox="1"/>
          <p:nvPr/>
        </p:nvSpPr>
        <p:spPr>
          <a:xfrm>
            <a:off x="4777416" y="468191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Antoine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E48CB57-6B1D-48EA-87C3-42C116BC6F0B}"/>
              </a:ext>
            </a:extLst>
          </p:cNvPr>
          <p:cNvSpPr txBox="1"/>
          <p:nvPr/>
        </p:nvSpPr>
        <p:spPr>
          <a:xfrm>
            <a:off x="8195246" y="468191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Henri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5A61E44-32D5-4F84-A083-F52C823502FE}"/>
              </a:ext>
            </a:extLst>
          </p:cNvPr>
          <p:cNvSpPr txBox="1"/>
          <p:nvPr/>
        </p:nvSpPr>
        <p:spPr>
          <a:xfrm>
            <a:off x="1276871" y="560318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4DCDB5-18DF-43DF-BE68-3AE570696513}"/>
              </a:ext>
            </a:extLst>
          </p:cNvPr>
          <p:cNvSpPr txBox="1"/>
          <p:nvPr/>
        </p:nvSpPr>
        <p:spPr>
          <a:xfrm>
            <a:off x="4762626" y="55777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Hannah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C76A9B-2ECF-447C-B50C-2679C34D838E}"/>
              </a:ext>
            </a:extLst>
          </p:cNvPr>
          <p:cNvSpPr txBox="1"/>
          <p:nvPr/>
        </p:nvSpPr>
        <p:spPr>
          <a:xfrm>
            <a:off x="8180456" y="55777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Nathan</a:t>
            </a: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43B52D67-B2EF-49DE-AE06-2E56415F1C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893" y="472779"/>
            <a:ext cx="1000371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CC101AB-D8BF-45A5-A5B6-FBD5F65AD311}"/>
              </a:ext>
            </a:extLst>
          </p:cNvPr>
          <p:cNvSpPr/>
          <p:nvPr/>
        </p:nvSpPr>
        <p:spPr>
          <a:xfrm>
            <a:off x="1608264" y="589693"/>
            <a:ext cx="3979819" cy="447117"/>
          </a:xfrm>
          <a:prstGeom prst="wedgeRoundRectCallout">
            <a:avLst>
              <a:gd name="adj1" fmla="val -57404"/>
              <a:gd name="adj2" fmla="val 364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4F5C23-506D-4610-8FA0-DBA0AC615842}"/>
              </a:ext>
            </a:extLst>
          </p:cNvPr>
          <p:cNvSpPr txBox="1"/>
          <p:nvPr/>
        </p:nvSpPr>
        <p:spPr>
          <a:xfrm>
            <a:off x="1599274" y="559980"/>
            <a:ext cx="3735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Lis :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l’intrus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quoi  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1b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BD260AF1-9942-4818-8F73-C9607CCB3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314050"/>
              </p:ext>
            </p:extLst>
          </p:nvPr>
        </p:nvGraphicFramePr>
        <p:xfrm>
          <a:off x="440440" y="688758"/>
          <a:ext cx="9990488" cy="6049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622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21" name="Picture 6" descr="elephant">
            <a:extLst>
              <a:ext uri="{FF2B5EF4-FFF2-40B4-BE49-F238E27FC236}">
                <a16:creationId xmlns:a16="http://schemas.microsoft.com/office/drawing/2014/main" id="{33D9F3BA-A8E8-4F05-B41A-00AACD3C4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91" y="752397"/>
            <a:ext cx="1112890" cy="95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F3D7AE-0C61-4C9C-890C-298808D596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2" y="746132"/>
            <a:ext cx="1046395" cy="1000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ED877B-0683-4AC6-A706-2C02EFA5D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73" y="859172"/>
            <a:ext cx="937932" cy="953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DBBC67-01C8-4AE6-9BCD-479C8DB2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807" y="693557"/>
            <a:ext cx="1402484" cy="1193504"/>
          </a:xfrm>
          <a:prstGeom prst="rect">
            <a:avLst/>
          </a:prstGeom>
        </p:spPr>
      </p:pic>
      <p:pic>
        <p:nvPicPr>
          <p:cNvPr id="29" name="Image3">
            <a:extLst>
              <a:ext uri="{FF2B5EF4-FFF2-40B4-BE49-F238E27FC236}">
                <a16:creationId xmlns:a16="http://schemas.microsoft.com/office/drawing/2014/main" id="{4CC3C20A-677D-495C-84C9-06BC5020A2B7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506328" y="2178189"/>
            <a:ext cx="1335880" cy="1068732"/>
          </a:xfrm>
          <a:prstGeom prst="rect">
            <a:avLst/>
          </a:prstGeom>
        </p:spPr>
      </p:pic>
      <p:sp>
        <p:nvSpPr>
          <p:cNvPr id="34" name="TextBox 33">
            <a:hlinkClick r:id="" action="ppaction://noaction">
              <a:snd r:embed="rId8" name="contente.wav"/>
            </a:hlinkClick>
            <a:extLst>
              <a:ext uri="{FF2B5EF4-FFF2-40B4-BE49-F238E27FC236}">
                <a16:creationId xmlns:a16="http://schemas.microsoft.com/office/drawing/2014/main" id="{77DC82A1-D5D7-4ED2-8F46-271BBE8D7A6F}"/>
              </a:ext>
            </a:extLst>
          </p:cNvPr>
          <p:cNvSpPr txBox="1"/>
          <p:nvPr/>
        </p:nvSpPr>
        <p:spPr>
          <a:xfrm>
            <a:off x="3415690" y="6285115"/>
            <a:ext cx="225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9119196-98D6-4132-A3B6-160CC7F5A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0" y="5244435"/>
            <a:ext cx="1366238" cy="1090039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10" name="grande.wav"/>
            </a:hlinkClick>
            <a:extLst>
              <a:ext uri="{FF2B5EF4-FFF2-40B4-BE49-F238E27FC236}">
                <a16:creationId xmlns:a16="http://schemas.microsoft.com/office/drawing/2014/main" id="{8372AAEF-9B18-4B91-B940-71706B8BDB3C}"/>
              </a:ext>
            </a:extLst>
          </p:cNvPr>
          <p:cNvSpPr txBox="1"/>
          <p:nvPr/>
        </p:nvSpPr>
        <p:spPr>
          <a:xfrm>
            <a:off x="1030300" y="6300807"/>
            <a:ext cx="1722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6" name="Picture 55" descr="Circle&#10;&#10;Description automatically generated">
            <a:extLst>
              <a:ext uri="{FF2B5EF4-FFF2-40B4-BE49-F238E27FC236}">
                <a16:creationId xmlns:a16="http://schemas.microsoft.com/office/drawing/2014/main" id="{2C834C97-0333-4C9E-8071-2BF2E23412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6" y="5308362"/>
            <a:ext cx="1284780" cy="1093341"/>
          </a:xfrm>
          <a:prstGeom prst="rect">
            <a:avLst/>
          </a:prstGeom>
        </p:spPr>
      </p:pic>
      <p:pic>
        <p:nvPicPr>
          <p:cNvPr id="57" name="Picture 56" descr="Shape, circle&#10;&#10;Description automatically generated">
            <a:extLst>
              <a:ext uri="{FF2B5EF4-FFF2-40B4-BE49-F238E27FC236}">
                <a16:creationId xmlns:a16="http://schemas.microsoft.com/office/drawing/2014/main" id="{F4E3D8C0-6F6B-4726-8C15-8E495FFE25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07" y="3749725"/>
            <a:ext cx="954512" cy="1028922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5982CDC9-3897-4603-87A6-980E4141E3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126">
            <a:off x="6076423" y="2172756"/>
            <a:ext cx="1172773" cy="1394558"/>
          </a:xfrm>
          <a:prstGeom prst="rect">
            <a:avLst/>
          </a:prstGeom>
        </p:spPr>
      </p:pic>
      <p:pic>
        <p:nvPicPr>
          <p:cNvPr id="4" name="Graphic 3" descr="Line arrow Straight">
            <a:extLst>
              <a:ext uri="{FF2B5EF4-FFF2-40B4-BE49-F238E27FC236}">
                <a16:creationId xmlns:a16="http://schemas.microsoft.com/office/drawing/2014/main" id="{81F5588F-99F9-46B6-A6D1-61F1DB670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470625" y="1497802"/>
            <a:ext cx="964560" cy="914400"/>
          </a:xfrm>
          <a:prstGeom prst="rect">
            <a:avLst/>
          </a:prstGeom>
        </p:spPr>
      </p:pic>
      <p:pic>
        <p:nvPicPr>
          <p:cNvPr id="6" name="Graphic 5" descr="Line arrow Horizontal U turn">
            <a:extLst>
              <a:ext uri="{FF2B5EF4-FFF2-40B4-BE49-F238E27FC236}">
                <a16:creationId xmlns:a16="http://schemas.microsoft.com/office/drawing/2014/main" id="{39ED6626-B64F-4E01-967C-3C755F011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V="1">
            <a:off x="10003005" y="1724669"/>
            <a:ext cx="1046978" cy="1193501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30DB6D3D-4264-4064-8D00-E7D98E22F3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939500" y="1564627"/>
            <a:ext cx="964560" cy="914400"/>
          </a:xfrm>
          <a:prstGeom prst="rect">
            <a:avLst/>
          </a:prstGeom>
        </p:spPr>
      </p:pic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A493535D-FB88-4274-855E-874AA77916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7532359" y="1548756"/>
            <a:ext cx="964560" cy="914400"/>
          </a:xfrm>
          <a:prstGeom prst="rect">
            <a:avLst/>
          </a:prstGeom>
        </p:spPr>
      </p:pic>
      <p:pic>
        <p:nvPicPr>
          <p:cNvPr id="64" name="Graphic 63" descr="Line arrow Straight">
            <a:extLst>
              <a:ext uri="{FF2B5EF4-FFF2-40B4-BE49-F238E27FC236}">
                <a16:creationId xmlns:a16="http://schemas.microsoft.com/office/drawing/2014/main" id="{7552AC75-C721-4764-A414-B8016948D3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67599" y="3059532"/>
            <a:ext cx="975608" cy="914400"/>
          </a:xfrm>
          <a:prstGeom prst="rect">
            <a:avLst/>
          </a:prstGeom>
        </p:spPr>
      </p:pic>
      <p:pic>
        <p:nvPicPr>
          <p:cNvPr id="65" name="Graphic 64" descr="Line arrow Straight">
            <a:extLst>
              <a:ext uri="{FF2B5EF4-FFF2-40B4-BE49-F238E27FC236}">
                <a16:creationId xmlns:a16="http://schemas.microsoft.com/office/drawing/2014/main" id="{CEBB0E0F-4DDB-4B78-B694-4E753D5D9D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43178" y="3076606"/>
            <a:ext cx="975608" cy="914400"/>
          </a:xfrm>
          <a:prstGeom prst="rect">
            <a:avLst/>
          </a:prstGeom>
        </p:spPr>
      </p:pic>
      <p:pic>
        <p:nvPicPr>
          <p:cNvPr id="66" name="Graphic 65" descr="Line arrow Straight">
            <a:extLst>
              <a:ext uri="{FF2B5EF4-FFF2-40B4-BE49-F238E27FC236}">
                <a16:creationId xmlns:a16="http://schemas.microsoft.com/office/drawing/2014/main" id="{22FEED14-1782-4F88-BB04-3EAE2B239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24353" y="3076606"/>
            <a:ext cx="975608" cy="914400"/>
          </a:xfrm>
          <a:prstGeom prst="rect">
            <a:avLst/>
          </a:prstGeom>
        </p:spPr>
      </p:pic>
      <p:pic>
        <p:nvPicPr>
          <p:cNvPr id="67" name="Graphic 66" descr="Line arrow Horizontal U turn">
            <a:extLst>
              <a:ext uri="{FF2B5EF4-FFF2-40B4-BE49-F238E27FC236}">
                <a16:creationId xmlns:a16="http://schemas.microsoft.com/office/drawing/2014/main" id="{3D670E09-F690-4806-BDC0-96EC517102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 flipV="1">
            <a:off x="-57113" y="3238444"/>
            <a:ext cx="969756" cy="1318701"/>
          </a:xfrm>
          <a:prstGeom prst="rect">
            <a:avLst/>
          </a:prstGeom>
        </p:spPr>
      </p:pic>
      <p:pic>
        <p:nvPicPr>
          <p:cNvPr id="68" name="Graphic 67" descr="Line arrow Straight">
            <a:extLst>
              <a:ext uri="{FF2B5EF4-FFF2-40B4-BE49-F238E27FC236}">
                <a16:creationId xmlns:a16="http://schemas.microsoft.com/office/drawing/2014/main" id="{8EE79756-A77E-42F5-8DD4-B4654CDCF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324901" y="4545119"/>
            <a:ext cx="964560" cy="914400"/>
          </a:xfrm>
          <a:prstGeom prst="rect">
            <a:avLst/>
          </a:prstGeom>
        </p:spPr>
      </p:pic>
      <p:pic>
        <p:nvPicPr>
          <p:cNvPr id="69" name="Graphic 68" descr="Line arrow Straight">
            <a:extLst>
              <a:ext uri="{FF2B5EF4-FFF2-40B4-BE49-F238E27FC236}">
                <a16:creationId xmlns:a16="http://schemas.microsoft.com/office/drawing/2014/main" id="{17C57EE3-67FF-4321-96B5-CE6EBF81B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793776" y="4611944"/>
            <a:ext cx="964560" cy="914400"/>
          </a:xfrm>
          <a:prstGeom prst="rect">
            <a:avLst/>
          </a:prstGeom>
        </p:spPr>
      </p:pic>
      <p:pic>
        <p:nvPicPr>
          <p:cNvPr id="70" name="Graphic 69" descr="Line arrow Straight">
            <a:extLst>
              <a:ext uri="{FF2B5EF4-FFF2-40B4-BE49-F238E27FC236}">
                <a16:creationId xmlns:a16="http://schemas.microsoft.com/office/drawing/2014/main" id="{F49691F1-4353-4673-8C3E-6602D4F9C7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7632168" y="4611944"/>
            <a:ext cx="964560" cy="914400"/>
          </a:xfrm>
          <a:prstGeom prst="rect">
            <a:avLst/>
          </a:prstGeom>
        </p:spPr>
      </p:pic>
      <p:pic>
        <p:nvPicPr>
          <p:cNvPr id="71" name="Graphic 70" descr="Line arrow Straight">
            <a:extLst>
              <a:ext uri="{FF2B5EF4-FFF2-40B4-BE49-F238E27FC236}">
                <a16:creationId xmlns:a16="http://schemas.microsoft.com/office/drawing/2014/main" id="{7D278513-12B4-4F09-A73F-B61FAD098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75965" y="6023116"/>
            <a:ext cx="975608" cy="914400"/>
          </a:xfrm>
          <a:prstGeom prst="rect">
            <a:avLst/>
          </a:prstGeom>
        </p:spPr>
      </p:pic>
      <p:pic>
        <p:nvPicPr>
          <p:cNvPr id="72" name="Graphic 71" descr="Line arrow Straight">
            <a:extLst>
              <a:ext uri="{FF2B5EF4-FFF2-40B4-BE49-F238E27FC236}">
                <a16:creationId xmlns:a16="http://schemas.microsoft.com/office/drawing/2014/main" id="{8C1AC4F8-3140-4D20-8D0D-D052D014FB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88032" y="6023116"/>
            <a:ext cx="975608" cy="914400"/>
          </a:xfrm>
          <a:prstGeom prst="rect">
            <a:avLst/>
          </a:prstGeom>
        </p:spPr>
      </p:pic>
      <p:pic>
        <p:nvPicPr>
          <p:cNvPr id="73" name="Graphic 72" descr="Line arrow Straight">
            <a:extLst>
              <a:ext uri="{FF2B5EF4-FFF2-40B4-BE49-F238E27FC236}">
                <a16:creationId xmlns:a16="http://schemas.microsoft.com/office/drawing/2014/main" id="{0E1331DB-9F5E-4538-AF13-EAA92B5EC4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47814" y="6006738"/>
            <a:ext cx="975608" cy="914400"/>
          </a:xfrm>
          <a:prstGeom prst="rect">
            <a:avLst/>
          </a:prstGeom>
        </p:spPr>
      </p:pic>
      <p:pic>
        <p:nvPicPr>
          <p:cNvPr id="74" name="Graphic 73" descr="Line arrow Horizontal U turn">
            <a:extLst>
              <a:ext uri="{FF2B5EF4-FFF2-40B4-BE49-F238E27FC236}">
                <a16:creationId xmlns:a16="http://schemas.microsoft.com/office/drawing/2014/main" id="{B4E61983-9D2B-4D27-8285-84745B9307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V="1">
            <a:off x="9986203" y="4701679"/>
            <a:ext cx="1046978" cy="11935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0973B2-8025-43D5-B9DD-AF347B8DCE2A}"/>
              </a:ext>
            </a:extLst>
          </p:cNvPr>
          <p:cNvGrpSpPr/>
          <p:nvPr/>
        </p:nvGrpSpPr>
        <p:grpSpPr>
          <a:xfrm>
            <a:off x="1159658" y="2162107"/>
            <a:ext cx="1100515" cy="1249538"/>
            <a:chOff x="1159658" y="2162107"/>
            <a:chExt cx="1100515" cy="124953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0DE6D3B-4BC2-4529-83D3-41ED58024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9658" y="2572509"/>
              <a:ext cx="1100515" cy="839136"/>
            </a:xfrm>
            <a:prstGeom prst="rect">
              <a:avLst/>
            </a:prstGeom>
          </p:spPr>
        </p:pic>
        <p:pic>
          <p:nvPicPr>
            <p:cNvPr id="76" name="Picture 75" descr="A picture containing umbrella, accessory&#10;&#10;Description automatically generated">
              <a:extLst>
                <a:ext uri="{FF2B5EF4-FFF2-40B4-BE49-F238E27FC236}">
                  <a16:creationId xmlns:a16="http://schemas.microsoft.com/office/drawing/2014/main" id="{AF4F0832-C887-4A4E-9377-9C99069E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833869">
              <a:off x="1360506" y="2162107"/>
              <a:ext cx="616656" cy="685769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C3169E96-A2BC-44D8-8975-77DF328813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85" y="4115851"/>
            <a:ext cx="1056004" cy="805197"/>
          </a:xfrm>
          <a:prstGeom prst="rect">
            <a:avLst/>
          </a:prstGeom>
        </p:spPr>
      </p:pic>
      <p:pic>
        <p:nvPicPr>
          <p:cNvPr id="77" name="Picture 76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B9DAFA5C-F438-4C08-98D2-50F39E8F25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833869">
            <a:off x="8879921" y="3711937"/>
            <a:ext cx="616656" cy="685769"/>
          </a:xfrm>
          <a:prstGeom prst="rect">
            <a:avLst/>
          </a:prstGeom>
        </p:spPr>
      </p:pic>
      <p:sp>
        <p:nvSpPr>
          <p:cNvPr id="79" name="TextBox 78">
            <a:hlinkClick r:id="" action="ppaction://noaction">
              <a:snd r:embed="rId21" name="présente (s13).wav"/>
            </a:hlinkClick>
            <a:extLst>
              <a:ext uri="{FF2B5EF4-FFF2-40B4-BE49-F238E27FC236}">
                <a16:creationId xmlns:a16="http://schemas.microsoft.com/office/drawing/2014/main" id="{347AFA7C-02D7-4F50-B278-EBCC1D91A292}"/>
              </a:ext>
            </a:extLst>
          </p:cNvPr>
          <p:cNvSpPr txBox="1"/>
          <p:nvPr/>
        </p:nvSpPr>
        <p:spPr>
          <a:xfrm>
            <a:off x="6032506" y="4802264"/>
            <a:ext cx="218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hlinkClick r:id="" action="ppaction://noaction">
              <a:snd r:embed="rId22" name="important.wav"/>
            </a:hlinkClick>
            <a:extLst>
              <a:ext uri="{FF2B5EF4-FFF2-40B4-BE49-F238E27FC236}">
                <a16:creationId xmlns:a16="http://schemas.microsoft.com/office/drawing/2014/main" id="{7F892164-8100-4876-9035-D034B8101387}"/>
              </a:ext>
            </a:extLst>
          </p:cNvPr>
          <p:cNvSpPr txBox="1"/>
          <p:nvPr/>
        </p:nvSpPr>
        <p:spPr>
          <a:xfrm>
            <a:off x="5874495" y="6358028"/>
            <a:ext cx="218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3" name="TextBox 82">
            <a:hlinkClick r:id="" action="ppaction://noaction">
              <a:snd r:embed="rId23" name="Absent (s8).wav"/>
            </a:hlinkClick>
            <a:extLst>
              <a:ext uri="{FF2B5EF4-FFF2-40B4-BE49-F238E27FC236}">
                <a16:creationId xmlns:a16="http://schemas.microsoft.com/office/drawing/2014/main" id="{9102C3C3-5D25-4CD2-8961-552E9EFE84FF}"/>
              </a:ext>
            </a:extLst>
          </p:cNvPr>
          <p:cNvSpPr txBox="1"/>
          <p:nvPr/>
        </p:nvSpPr>
        <p:spPr>
          <a:xfrm>
            <a:off x="8596728" y="6292394"/>
            <a:ext cx="201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abs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6" name="TextBox 85">
            <a:hlinkClick r:id="" action="ppaction://noaction">
              <a:snd r:embed="rId24" name="importante.wav"/>
            </a:hlinkClick>
            <a:extLst>
              <a:ext uri="{FF2B5EF4-FFF2-40B4-BE49-F238E27FC236}">
                <a16:creationId xmlns:a16="http://schemas.microsoft.com/office/drawing/2014/main" id="{BE1CBE5B-9071-495E-82C4-2A57B45E2FFA}"/>
              </a:ext>
            </a:extLst>
          </p:cNvPr>
          <p:cNvSpPr txBox="1"/>
          <p:nvPr/>
        </p:nvSpPr>
        <p:spPr>
          <a:xfrm>
            <a:off x="60287" y="4878495"/>
            <a:ext cx="320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0" name="Picture 89" descr="A picture containing logo&#10;&#10;Description automatically generated">
            <a:extLst>
              <a:ext uri="{FF2B5EF4-FFF2-40B4-BE49-F238E27FC236}">
                <a16:creationId xmlns:a16="http://schemas.microsoft.com/office/drawing/2014/main" id="{FEBCD472-3970-4163-81A5-501C5EEDEEC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37" y="2384853"/>
            <a:ext cx="1284091" cy="91694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BA12AE7-FD70-483A-A76F-81076110D1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56" y="3765951"/>
            <a:ext cx="729117" cy="1113841"/>
          </a:xfrm>
          <a:prstGeom prst="rect">
            <a:avLst/>
          </a:prstGeom>
        </p:spPr>
      </p:pic>
      <p:pic>
        <p:nvPicPr>
          <p:cNvPr id="94" name="Picture 93" descr="A picture containing logo&#10;&#10;Description automatically generated">
            <a:extLst>
              <a:ext uri="{FF2B5EF4-FFF2-40B4-BE49-F238E27FC236}">
                <a16:creationId xmlns:a16="http://schemas.microsoft.com/office/drawing/2014/main" id="{394B79EB-38DF-4DE5-A787-734417DEB38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83" y="5370770"/>
            <a:ext cx="715698" cy="1093341"/>
          </a:xfrm>
          <a:prstGeom prst="rect">
            <a:avLst/>
          </a:prstGeom>
        </p:spPr>
      </p:pic>
      <p:sp>
        <p:nvSpPr>
          <p:cNvPr id="81" name="TextBox 80">
            <a:hlinkClick r:id="" action="ppaction://noaction">
              <a:snd r:embed="rId28" name="éléphant.wav"/>
            </a:hlinkClick>
            <a:extLst>
              <a:ext uri="{FF2B5EF4-FFF2-40B4-BE49-F238E27FC236}">
                <a16:creationId xmlns:a16="http://schemas.microsoft.com/office/drawing/2014/main" id="{293806F0-C555-48FD-868D-1A4BD5CEF695}"/>
              </a:ext>
            </a:extLst>
          </p:cNvPr>
          <p:cNvSpPr txBox="1"/>
          <p:nvPr/>
        </p:nvSpPr>
        <p:spPr>
          <a:xfrm>
            <a:off x="1038013" y="1740350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éléph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hlinkClick r:id="" action="ppaction://noaction">
              <a:snd r:embed="rId29" name="serpent.wav"/>
            </a:hlinkClick>
            <a:extLst>
              <a:ext uri="{FF2B5EF4-FFF2-40B4-BE49-F238E27FC236}">
                <a16:creationId xmlns:a16="http://schemas.microsoft.com/office/drawing/2014/main" id="{7042B2A6-2389-403C-93FC-5EF0312269C1}"/>
              </a:ext>
            </a:extLst>
          </p:cNvPr>
          <p:cNvSpPr txBox="1"/>
          <p:nvPr/>
        </p:nvSpPr>
        <p:spPr>
          <a:xfrm>
            <a:off x="3700081" y="177293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serp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4" name="TextBox 83">
            <a:hlinkClick r:id="" action="ppaction://noaction">
              <a:snd r:embed="rId30" name="enfant.wav"/>
            </a:hlinkClick>
            <a:extLst>
              <a:ext uri="{FF2B5EF4-FFF2-40B4-BE49-F238E27FC236}">
                <a16:creationId xmlns:a16="http://schemas.microsoft.com/office/drawing/2014/main" id="{F8143FB8-A2F0-478F-9F9F-BA3E6754CFED}"/>
              </a:ext>
            </a:extLst>
          </p:cNvPr>
          <p:cNvSpPr txBox="1"/>
          <p:nvPr/>
        </p:nvSpPr>
        <p:spPr>
          <a:xfrm>
            <a:off x="6284461" y="17805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5" name="TextBox 84">
            <a:hlinkClick r:id="" action="ppaction://noaction">
              <a:snd r:embed="rId31" name="content.wav"/>
            </a:hlinkClick>
            <a:extLst>
              <a:ext uri="{FF2B5EF4-FFF2-40B4-BE49-F238E27FC236}">
                <a16:creationId xmlns:a16="http://schemas.microsoft.com/office/drawing/2014/main" id="{75A66956-D155-4286-A491-EC53788E0693}"/>
              </a:ext>
            </a:extLst>
          </p:cNvPr>
          <p:cNvSpPr txBox="1"/>
          <p:nvPr/>
        </p:nvSpPr>
        <p:spPr>
          <a:xfrm>
            <a:off x="8671649" y="179493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7" name="TextBox 86">
            <a:hlinkClick r:id="" action="ppaction://noaction">
              <a:snd r:embed="rId32" name="différent.wav"/>
            </a:hlinkClick>
            <a:extLst>
              <a:ext uri="{FF2B5EF4-FFF2-40B4-BE49-F238E27FC236}">
                <a16:creationId xmlns:a16="http://schemas.microsoft.com/office/drawing/2014/main" id="{51A6F9D6-7B61-45E9-9032-9B69EA2ABFF9}"/>
              </a:ext>
            </a:extLst>
          </p:cNvPr>
          <p:cNvSpPr txBox="1"/>
          <p:nvPr/>
        </p:nvSpPr>
        <p:spPr>
          <a:xfrm>
            <a:off x="1062219" y="3333751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33" name="grand.wav"/>
            </a:hlinkClick>
            <a:extLst>
              <a:ext uri="{FF2B5EF4-FFF2-40B4-BE49-F238E27FC236}">
                <a16:creationId xmlns:a16="http://schemas.microsoft.com/office/drawing/2014/main" id="{A1CC1463-BBFB-4460-A0FC-F217318A8B65}"/>
              </a:ext>
            </a:extLst>
          </p:cNvPr>
          <p:cNvSpPr txBox="1"/>
          <p:nvPr/>
        </p:nvSpPr>
        <p:spPr>
          <a:xfrm>
            <a:off x="3824405" y="3295733"/>
            <a:ext cx="104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1" name="TextBox 90">
            <a:hlinkClick r:id="" action="ppaction://noaction">
              <a:snd r:embed="rId34" name="élégante.wav"/>
            </a:hlinkClick>
            <a:extLst>
              <a:ext uri="{FF2B5EF4-FFF2-40B4-BE49-F238E27FC236}">
                <a16:creationId xmlns:a16="http://schemas.microsoft.com/office/drawing/2014/main" id="{874B4941-F0EA-4346-9D0F-469180AC6388}"/>
              </a:ext>
            </a:extLst>
          </p:cNvPr>
          <p:cNvSpPr txBox="1"/>
          <p:nvPr/>
        </p:nvSpPr>
        <p:spPr>
          <a:xfrm>
            <a:off x="5997680" y="3272522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hlinkClick r:id="" action="ppaction://noaction">
              <a:snd r:embed="rId35" name="prudent.wav"/>
            </a:hlinkClick>
            <a:extLst>
              <a:ext uri="{FF2B5EF4-FFF2-40B4-BE49-F238E27FC236}">
                <a16:creationId xmlns:a16="http://schemas.microsoft.com/office/drawing/2014/main" id="{50AF8808-2663-442A-B4DC-0DB4D6E383C5}"/>
              </a:ext>
            </a:extLst>
          </p:cNvPr>
          <p:cNvSpPr txBox="1"/>
          <p:nvPr/>
        </p:nvSpPr>
        <p:spPr>
          <a:xfrm>
            <a:off x="8624313" y="3288188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prud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5" name="TextBox 94">
            <a:hlinkClick r:id="" action="ppaction://noaction">
              <a:snd r:embed="rId36" name="élégant.wav"/>
            </a:hlinkClick>
            <a:extLst>
              <a:ext uri="{FF2B5EF4-FFF2-40B4-BE49-F238E27FC236}">
                <a16:creationId xmlns:a16="http://schemas.microsoft.com/office/drawing/2014/main" id="{C5D9EDAE-433A-416C-8516-ECF9E4235E67}"/>
              </a:ext>
            </a:extLst>
          </p:cNvPr>
          <p:cNvSpPr txBox="1"/>
          <p:nvPr/>
        </p:nvSpPr>
        <p:spPr>
          <a:xfrm>
            <a:off x="3197999" y="4827387"/>
            <a:ext cx="209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hlinkClick r:id="" action="ppaction://noaction">
              <a:snd r:embed="rId37" name="différente.wav"/>
            </a:hlinkClick>
            <a:extLst>
              <a:ext uri="{FF2B5EF4-FFF2-40B4-BE49-F238E27FC236}">
                <a16:creationId xmlns:a16="http://schemas.microsoft.com/office/drawing/2014/main" id="{A7011367-B8AC-4FFA-9B9A-3AF0844978A3}"/>
              </a:ext>
            </a:extLst>
          </p:cNvPr>
          <p:cNvSpPr txBox="1"/>
          <p:nvPr/>
        </p:nvSpPr>
        <p:spPr>
          <a:xfrm>
            <a:off x="8582049" y="4837842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7" name="Google Shape;152;p7">
            <a:extLst>
              <a:ext uri="{FF2B5EF4-FFF2-40B4-BE49-F238E27FC236}">
                <a16:creationId xmlns:a16="http://schemas.microsoft.com/office/drawing/2014/main" id="{CE152D8E-88A9-4A2D-B09F-2EC7E7CD88CD}"/>
              </a:ext>
            </a:extLst>
          </p:cNvPr>
          <p:cNvPicPr/>
          <p:nvPr/>
        </p:nvPicPr>
        <p:blipFill>
          <a:blip r:embed="rId38"/>
          <a:stretch/>
        </p:blipFill>
        <p:spPr>
          <a:xfrm>
            <a:off x="6192358" y="3878223"/>
            <a:ext cx="967345" cy="973278"/>
          </a:xfrm>
          <a:prstGeom prst="rect">
            <a:avLst/>
          </a:prstGeom>
          <a:ln>
            <a:noFill/>
          </a:ln>
        </p:spPr>
      </p:pic>
      <p:pic>
        <p:nvPicPr>
          <p:cNvPr id="99" name="Google Shape;152;p7">
            <a:extLst>
              <a:ext uri="{FF2B5EF4-FFF2-40B4-BE49-F238E27FC236}">
                <a16:creationId xmlns:a16="http://schemas.microsoft.com/office/drawing/2014/main" id="{89C373B8-CA43-409D-AFA9-7EF56924BCB0}"/>
              </a:ext>
            </a:extLst>
          </p:cNvPr>
          <p:cNvPicPr/>
          <p:nvPr/>
        </p:nvPicPr>
        <p:blipFill>
          <a:blip r:embed="rId38"/>
          <a:stretch/>
        </p:blipFill>
        <p:spPr>
          <a:xfrm>
            <a:off x="8642242" y="5327999"/>
            <a:ext cx="967345" cy="973278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D3E6B-3BAD-434C-911E-7D0908D78911}"/>
              </a:ext>
            </a:extLst>
          </p:cNvPr>
          <p:cNvSpPr/>
          <p:nvPr/>
        </p:nvSpPr>
        <p:spPr>
          <a:xfrm>
            <a:off x="8624313" y="5298429"/>
            <a:ext cx="1016735" cy="72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BA1BFDE3-FEC5-4E06-99AB-2E594B724AF4}"/>
              </a:ext>
            </a:extLst>
          </p:cNvPr>
          <p:cNvSpPr/>
          <p:nvPr/>
        </p:nvSpPr>
        <p:spPr>
          <a:xfrm>
            <a:off x="3997618" y="171414"/>
            <a:ext cx="3078763" cy="358133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98" name="Graphic 97" descr="Teacher">
            <a:extLst>
              <a:ext uri="{FF2B5EF4-FFF2-40B4-BE49-F238E27FC236}">
                <a16:creationId xmlns:a16="http://schemas.microsoft.com/office/drawing/2014/main" id="{D6821AA9-DB8E-4255-A9B5-3E686403A11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025942" y="-81002"/>
            <a:ext cx="1000371" cy="914400"/>
          </a:xfrm>
          <a:prstGeom prst="rect">
            <a:avLst/>
          </a:prstGeom>
        </p:spPr>
      </p:pic>
      <p:pic>
        <p:nvPicPr>
          <p:cNvPr id="100" name="Google Shape;111;p3" descr="Speech Icon, Voice, Talking, Audio, Speech">
            <a:extLst>
              <a:ext uri="{FF2B5EF4-FFF2-40B4-BE49-F238E27FC236}">
                <a16:creationId xmlns:a16="http://schemas.microsoft.com/office/drawing/2014/main" id="{B7F4A43B-7302-4735-B6F2-E4E2C81DD050}"/>
              </a:ext>
            </a:extLst>
          </p:cNvPr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12;p3">
            <a:extLst>
              <a:ext uri="{FF2B5EF4-FFF2-40B4-BE49-F238E27FC236}">
                <a16:creationId xmlns:a16="http://schemas.microsoft.com/office/drawing/2014/main" id="{21B3189D-73AA-49E3-BAC4-A006AF317273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81" grpId="0"/>
      <p:bldP spid="82" grpId="0"/>
      <p:bldP spid="84" grpId="0"/>
      <p:bldP spid="85" grpId="0"/>
      <p:bldP spid="87" grpId="0"/>
      <p:bldP spid="89" grpId="0"/>
      <p:bldP spid="91" grpId="0"/>
      <p:bldP spid="93" grpId="0"/>
      <p:bldP spid="95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Using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adjectives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 :</a:t>
            </a:r>
            <a:endParaRPr lang="en-GB" sz="3200" dirty="0"/>
          </a:p>
        </p:txBody>
      </p:sp>
      <p:pic>
        <p:nvPicPr>
          <p:cNvPr id="10" name="Google Shape;170;p8">
            <a:extLst>
              <a:ext uri="{FF2B5EF4-FFF2-40B4-BE49-F238E27FC236}">
                <a16:creationId xmlns:a16="http://schemas.microsoft.com/office/drawing/2014/main" id="{13238DF5-D7C8-4C85-9320-36895CEB65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40251" y="44647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0D4EE498-4B32-48DE-8500-3B569B82445E}"/>
              </a:ext>
            </a:extLst>
          </p:cNvPr>
          <p:cNvSpPr/>
          <p:nvPr/>
        </p:nvSpPr>
        <p:spPr>
          <a:xfrm>
            <a:off x="226762" y="12079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to add ‘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to adjectives to make the feminine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3AD8B517-BD26-47FE-8609-96FCB6F239BB}"/>
              </a:ext>
            </a:extLst>
          </p:cNvPr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gran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608CE5C4-1911-4F49-A2EA-8BD7272DF0F0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98586BFF-F80D-4122-951A-08C7DB417025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ADB68A28-DAC8-4295-A422-5BAE01665DAC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980F69A8-0366-4598-9864-294FCE1ED77B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grand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A6625AF-EBDE-44E1-A01A-44F740F116FB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0F5900B8-C278-40C2-A4D9-0E01E6FB4525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DF0D2F5A-9638-4477-A477-8ACBE9D2D57A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D67BA-3493-48E3-B34E-FA75C082E3D7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9A3E65-4349-42BA-9924-BE37A8DDBAA3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Oval Callout 13">
            <a:extLst>
              <a:ext uri="{FF2B5EF4-FFF2-40B4-BE49-F238E27FC236}">
                <a16:creationId xmlns:a16="http://schemas.microsoft.com/office/drawing/2014/main" id="{51B7E1DE-43AB-448D-A384-F0D33C5ACC7C}"/>
              </a:ext>
            </a:extLst>
          </p:cNvPr>
          <p:cNvSpPr/>
          <p:nvPr/>
        </p:nvSpPr>
        <p:spPr>
          <a:xfrm>
            <a:off x="5796811" y="3230410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‘d’ and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Up Arrow Callout 4">
            <a:extLst>
              <a:ext uri="{FF2B5EF4-FFF2-40B4-BE49-F238E27FC236}">
                <a16:creationId xmlns:a16="http://schemas.microsoft.com/office/drawing/2014/main" id="{CF028341-F1BD-4AE6-884B-E9C8818C60B2}"/>
              </a:ext>
            </a:extLst>
          </p:cNvPr>
          <p:cNvSpPr/>
          <p:nvPr/>
        </p:nvSpPr>
        <p:spPr>
          <a:xfrm rot="10800000" flipV="1">
            <a:off x="3534887" y="1801470"/>
            <a:ext cx="4035805" cy="12702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‘d’ and ‘t’ are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25" name="Picture 2" descr="Quiet Sign Clip Art">
            <a:extLst>
              <a:ext uri="{FF2B5EF4-FFF2-40B4-BE49-F238E27FC236}">
                <a16:creationId xmlns:a16="http://schemas.microsoft.com/office/drawing/2014/main" id="{4FBD782A-81ED-40DF-A80C-1839E2D4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40" y="2179364"/>
            <a:ext cx="465748" cy="6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4284E8-FC6F-4917-A7DF-23419C61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197" y="2711263"/>
            <a:ext cx="1102015" cy="879231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1F3AD18-BBC7-44F9-9DC2-E0A63B0CD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585" y="4662509"/>
            <a:ext cx="1102015" cy="8792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E5EFE-8EF4-4A42-A7F7-C3A6856BA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276" y="3654686"/>
            <a:ext cx="1122863" cy="9862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CDECC2-A629-4BD9-9679-DD8258BED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276" y="5650025"/>
            <a:ext cx="1122863" cy="986226"/>
          </a:xfrm>
          <a:prstGeom prst="rect">
            <a:avLst/>
          </a:prstGeom>
        </p:spPr>
      </p:pic>
      <p:sp>
        <p:nvSpPr>
          <p:cNvPr id="28" name="Google Shape;119;p1">
            <a:extLst>
              <a:ext uri="{FF2B5EF4-FFF2-40B4-BE49-F238E27FC236}">
                <a16:creationId xmlns:a16="http://schemas.microsoft.com/office/drawing/2014/main" id="{80CA3FBC-EC96-4A37-864A-B8D1B005F32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 :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12D93E2C-590E-4A7E-A72C-E881D044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912981"/>
              </p:ext>
            </p:extLst>
          </p:nvPr>
        </p:nvGraphicFramePr>
        <p:xfrm>
          <a:off x="2193432" y="2084442"/>
          <a:ext cx="8796301" cy="4513680"/>
        </p:xfrm>
        <a:graphic>
          <a:graphicData uri="http://schemas.openxmlformats.org/drawingml/2006/table">
            <a:tbl>
              <a:tblPr/>
              <a:tblGrid>
                <a:gridCol w="50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9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prudente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seul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seule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grande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0000"/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indépendant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prudent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importante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indépendante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Google Shape;194;p9">
            <a:extLst>
              <a:ext uri="{FF2B5EF4-FFF2-40B4-BE49-F238E27FC236}">
                <a16:creationId xmlns:a16="http://schemas.microsoft.com/office/drawing/2014/main" id="{C6C21992-B733-4D35-90D8-A125429C89A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62413" y="1962078"/>
            <a:ext cx="705878" cy="661320"/>
          </a:xfrm>
          <a:prstGeom prst="rect">
            <a:avLst/>
          </a:prstGeom>
          <a:ln>
            <a:noFill/>
          </a:ln>
        </p:spPr>
      </p:pic>
      <p:pic>
        <p:nvPicPr>
          <p:cNvPr id="12" name="Google Shape;195;p9">
            <a:extLst>
              <a:ext uri="{FF2B5EF4-FFF2-40B4-BE49-F238E27FC236}">
                <a16:creationId xmlns:a16="http://schemas.microsoft.com/office/drawing/2014/main" id="{9DDA2F56-7017-4B49-B4CA-87744C4D1D7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6072" y="2183118"/>
            <a:ext cx="1141200" cy="838800"/>
          </a:xfrm>
          <a:prstGeom prst="rect">
            <a:avLst/>
          </a:prstGeom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A5C0365-212A-4825-8279-AE92A6946352}"/>
              </a:ext>
            </a:extLst>
          </p:cNvPr>
          <p:cNvSpPr/>
          <p:nvPr/>
        </p:nvSpPr>
        <p:spPr>
          <a:xfrm>
            <a:off x="3181212" y="163468"/>
            <a:ext cx="9473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r>
              <a:rPr lang="en-GB" sz="23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is asking</a:t>
            </a:r>
            <a:r>
              <a:rPr lang="en-GB" sz="23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the children some questions.</a:t>
            </a:r>
            <a:endParaRPr lang="en-GB" sz="2300" b="0" strike="noStrike" spc="-1" dirty="0"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1FE341-0334-4CE1-BA2B-7D3FD341FBC0}"/>
              </a:ext>
            </a:extLst>
          </p:cNvPr>
          <p:cNvSpPr/>
          <p:nvPr/>
        </p:nvSpPr>
        <p:spPr>
          <a:xfrm>
            <a:off x="4401" y="606955"/>
            <a:ext cx="93357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Look at the adjective. Decide if the pupil is a boy or a girl.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6118E12D-F3BF-49E6-8569-B6D283B4BE8C}"/>
              </a:ext>
            </a:extLst>
          </p:cNvPr>
          <p:cNvSpPr/>
          <p:nvPr/>
        </p:nvSpPr>
        <p:spPr>
          <a:xfrm>
            <a:off x="5658429" y="2703066"/>
            <a:ext cx="1104844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9F3C399B-B4C0-453F-82A4-1163AC9BF1C4}"/>
              </a:ext>
            </a:extLst>
          </p:cNvPr>
          <p:cNvSpPr/>
          <p:nvPr/>
        </p:nvSpPr>
        <p:spPr>
          <a:xfrm>
            <a:off x="2112792" y="1529358"/>
            <a:ext cx="190512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92D050"/>
                </a:solidFill>
                <a:latin typeface="Century gothic"/>
                <a:ea typeface="Century Gothic"/>
              </a:rPr>
              <a:t>la </a:t>
            </a:r>
            <a:r>
              <a:rPr lang="en-GB" sz="3200" b="1" strike="noStrike" spc="-1" dirty="0" err="1">
                <a:solidFill>
                  <a:srgbClr val="92D050"/>
                </a:solidFill>
                <a:latin typeface="Century gothic"/>
                <a:ea typeface="Century Gothic"/>
              </a:rPr>
              <a:t>liste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7645CFC7-9AA6-48A7-AC9E-812339E39B1B}"/>
              </a:ext>
            </a:extLst>
          </p:cNvPr>
          <p:cNvSpPr/>
          <p:nvPr/>
        </p:nvSpPr>
        <p:spPr>
          <a:xfrm>
            <a:off x="3348672" y="2194402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Google Shape;213;p9">
            <a:extLst>
              <a:ext uri="{FF2B5EF4-FFF2-40B4-BE49-F238E27FC236}">
                <a16:creationId xmlns:a16="http://schemas.microsoft.com/office/drawing/2014/main" id="{D7001128-4404-46B6-BEAF-08E2A0A1ED5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66952" y="561598"/>
            <a:ext cx="1295280" cy="1304280"/>
          </a:xfrm>
          <a:prstGeom prst="rect">
            <a:avLst/>
          </a:prstGeom>
          <a:ln>
            <a:noFill/>
          </a:ln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4A8E42BF-977D-49EB-96C5-9D86569BF9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18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0" name="Picture 30">
            <a:extLst>
              <a:ext uri="{FF2B5EF4-FFF2-40B4-BE49-F238E27FC236}">
                <a16:creationId xmlns:a16="http://schemas.microsoft.com/office/drawing/2014/main" id="{3F8453D9-D8C5-4F06-8822-ABDBEFF0BFF1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0204" y="21568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AB5F0202-0441-4A91-AFD1-0C85A8217763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4164" y="26233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3" name="Picture 35">
            <a:extLst>
              <a:ext uri="{FF2B5EF4-FFF2-40B4-BE49-F238E27FC236}">
                <a16:creationId xmlns:a16="http://schemas.microsoft.com/office/drawing/2014/main" id="{B333810E-7380-4930-822E-5213CC9F20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6935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44E13042-2354-4433-988F-C2193104AC6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49004" y="317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5" name="Picture 37">
            <a:extLst>
              <a:ext uri="{FF2B5EF4-FFF2-40B4-BE49-F238E27FC236}">
                <a16:creationId xmlns:a16="http://schemas.microsoft.com/office/drawing/2014/main" id="{D8D3D71A-0C8D-4426-9A62-87A271D54A39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94874" y="314971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6" name="Picture 38">
            <a:extLst>
              <a:ext uri="{FF2B5EF4-FFF2-40B4-BE49-F238E27FC236}">
                <a16:creationId xmlns:a16="http://schemas.microsoft.com/office/drawing/2014/main" id="{411C8FAB-31A5-4993-A5E5-5E7D8DC6353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34604" y="36699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03FD378F-D055-422D-AE4A-AFC0BE071208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0474" y="364327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A77D0F0D-B31E-4C7A-8ECE-4645DA35AD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0204" y="41595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1854AA52-1867-4048-A685-C4A930D9E27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66074" y="41332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id="{1D40AFAF-3A77-45EF-90A2-0E0A5D07C34B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01124" y="46267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7B6542F4-7E77-4553-893C-D51CC1DE0695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46591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4" name="Picture 44">
            <a:extLst>
              <a:ext uri="{FF2B5EF4-FFF2-40B4-BE49-F238E27FC236}">
                <a16:creationId xmlns:a16="http://schemas.microsoft.com/office/drawing/2014/main" id="{C75B0921-938D-445B-B22E-9AC9AD612F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3084" y="51343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5" name="Picture 45">
            <a:extLst>
              <a:ext uri="{FF2B5EF4-FFF2-40B4-BE49-F238E27FC236}">
                <a16:creationId xmlns:a16="http://schemas.microsoft.com/office/drawing/2014/main" id="{3678B300-85EA-4621-8835-32CCB587115A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7314" y="514735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D74CA6E8-C451-4073-B033-5880241B639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74124" y="55915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7" name="Picture 47">
            <a:extLst>
              <a:ext uri="{FF2B5EF4-FFF2-40B4-BE49-F238E27FC236}">
                <a16:creationId xmlns:a16="http://schemas.microsoft.com/office/drawing/2014/main" id="{70289B48-98EF-4961-B4E4-353486AAD45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56639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88E77A07-1C3F-43EE-9334-2BB6F168F9AC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59364" y="61186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9" name="Picture 49">
            <a:extLst>
              <a:ext uri="{FF2B5EF4-FFF2-40B4-BE49-F238E27FC236}">
                <a16:creationId xmlns:a16="http://schemas.microsoft.com/office/drawing/2014/main" id="{2503A1DD-84EA-415A-8FAC-E2AA76D9AE4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2074" y="6148518"/>
            <a:ext cx="272880" cy="383040"/>
          </a:xfrm>
          <a:prstGeom prst="rect">
            <a:avLst/>
          </a:prstGeom>
          <a:ln>
            <a:noFill/>
          </a:ln>
        </p:spPr>
      </p:pic>
      <p:sp>
        <p:nvSpPr>
          <p:cNvPr id="40" name="CustomShape 9">
            <a:extLst>
              <a:ext uri="{FF2B5EF4-FFF2-40B4-BE49-F238E27FC236}">
                <a16:creationId xmlns:a16="http://schemas.microsoft.com/office/drawing/2014/main" id="{E9B9F09C-61C9-402A-BFB4-490A615A50C3}"/>
              </a:ext>
            </a:extLst>
          </p:cNvPr>
          <p:cNvSpPr/>
          <p:nvPr/>
        </p:nvSpPr>
        <p:spPr>
          <a:xfrm>
            <a:off x="3355399" y="3176358"/>
            <a:ext cx="1040513" cy="36341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id="{1280012D-05EF-433D-AEA0-2944F7F51D42}"/>
              </a:ext>
            </a:extLst>
          </p:cNvPr>
          <p:cNvSpPr/>
          <p:nvPr/>
        </p:nvSpPr>
        <p:spPr>
          <a:xfrm>
            <a:off x="5658429" y="3677766"/>
            <a:ext cx="1104845" cy="41209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11">
            <a:extLst>
              <a:ext uri="{FF2B5EF4-FFF2-40B4-BE49-F238E27FC236}">
                <a16:creationId xmlns:a16="http://schemas.microsoft.com/office/drawing/2014/main" id="{CC2D10DF-987F-4A39-AD24-D24E454654E4}"/>
              </a:ext>
            </a:extLst>
          </p:cNvPr>
          <p:cNvSpPr/>
          <p:nvPr/>
        </p:nvSpPr>
        <p:spPr>
          <a:xfrm>
            <a:off x="5658428" y="4179022"/>
            <a:ext cx="1104845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2EC0A55B-E7FB-4062-9406-D3681A3DD30C}"/>
              </a:ext>
            </a:extLst>
          </p:cNvPr>
          <p:cNvSpPr/>
          <p:nvPr/>
        </p:nvSpPr>
        <p:spPr>
          <a:xfrm>
            <a:off x="5658428" y="469105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3">
            <a:extLst>
              <a:ext uri="{FF2B5EF4-FFF2-40B4-BE49-F238E27FC236}">
                <a16:creationId xmlns:a16="http://schemas.microsoft.com/office/drawing/2014/main" id="{E70993AD-A2BB-4C81-BC98-F2B0F6BC3246}"/>
              </a:ext>
            </a:extLst>
          </p:cNvPr>
          <p:cNvSpPr/>
          <p:nvPr/>
        </p:nvSpPr>
        <p:spPr>
          <a:xfrm>
            <a:off x="3348672" y="5155776"/>
            <a:ext cx="1040513" cy="3992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55BCFE6C-76F6-4342-8EDE-12B7E35D34A2}"/>
              </a:ext>
            </a:extLst>
          </p:cNvPr>
          <p:cNvSpPr/>
          <p:nvPr/>
        </p:nvSpPr>
        <p:spPr>
          <a:xfrm>
            <a:off x="3348672" y="5692240"/>
            <a:ext cx="1040513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5">
            <a:extLst>
              <a:ext uri="{FF2B5EF4-FFF2-40B4-BE49-F238E27FC236}">
                <a16:creationId xmlns:a16="http://schemas.microsoft.com/office/drawing/2014/main" id="{0CFA7B0F-95C9-4B7E-A95D-D98921519748}"/>
              </a:ext>
            </a:extLst>
          </p:cNvPr>
          <p:cNvSpPr/>
          <p:nvPr/>
        </p:nvSpPr>
        <p:spPr>
          <a:xfrm>
            <a:off x="3286738" y="6190500"/>
            <a:ext cx="1227190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Google Shape;119;p1">
            <a:extLst>
              <a:ext uri="{FF2B5EF4-FFF2-40B4-BE49-F238E27FC236}">
                <a16:creationId xmlns:a16="http://schemas.microsoft.com/office/drawing/2014/main" id="{7D2BDE59-ABDF-40F6-A551-B6E3B6E573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79BD32E2-4A90-49D7-85D7-C0464868D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42" y="866658"/>
            <a:ext cx="884204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82A39AA-B523-4662-A62E-2EF4C82C3EEB}"/>
              </a:ext>
            </a:extLst>
          </p:cNvPr>
          <p:cNvSpPr/>
          <p:nvPr/>
        </p:nvSpPr>
        <p:spPr>
          <a:xfrm>
            <a:off x="1113703" y="1058010"/>
            <a:ext cx="5477184" cy="475268"/>
          </a:xfrm>
          <a:prstGeom prst="wedgeRoundRectCallout">
            <a:avLst>
              <a:gd name="adj1" fmla="val -55812"/>
              <a:gd name="adj2" fmla="val -30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1-8 et le nom de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61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[1/5]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83382" y="1944441"/>
            <a:ext cx="1888681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prudente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07676" y="342900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prudent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59D60247-0516-4DD3-863C-83BC0FF2F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0D8A3EB-DCCF-4384-859B-02C1385B63B6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prud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[2/5]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31052" y="1921509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different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78769" y="3497255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different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591C3EEF-BAD7-484C-8C87-8B7D2E9BD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29AF33F-08A6-4FAB-BE5C-E8DEEC9D725D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5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differ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[3/5]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337552" y="1909660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independant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78769" y="3497255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independant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BC4E54F4-B477-4019-B53F-9159D6164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054BF66-D874-4192-8B72-7EA8D6A9A912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1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independ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[4/5]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26692" y="1876518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42435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important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3F229A4C-F5CE-46D6-9776-221663D9D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C46A9608-591C-45F7-ADAF-F60DA2BB4DF2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0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2345</Words>
  <Application>Microsoft Office PowerPoint</Application>
  <PresentationFormat>Widescreen</PresentationFormat>
  <Paragraphs>370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1a</vt:lpstr>
      <vt:lpstr>Follow up 1b</vt:lpstr>
      <vt:lpstr>Follow up 2 :</vt:lpstr>
      <vt:lpstr>Follow up 2 :</vt:lpstr>
      <vt:lpstr>Follow up 3 [1/5]</vt:lpstr>
      <vt:lpstr>Follow up 3 [2/5]</vt:lpstr>
      <vt:lpstr>Follow up 3 [3/5]</vt:lpstr>
      <vt:lpstr>Follow up 3 [4/5]</vt:lpstr>
      <vt:lpstr>Follow up 3 [5/5]</vt:lpstr>
      <vt:lpstr>Follow up 4 :</vt:lpstr>
      <vt:lpstr>Follow up 4 :</vt:lpstr>
      <vt:lpstr>Follow up 4 :</vt:lpstr>
      <vt:lpstr>Follow up 5 : 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70</cp:revision>
  <dcterms:created xsi:type="dcterms:W3CDTF">2021-06-12T06:20:35Z</dcterms:created>
  <dcterms:modified xsi:type="dcterms:W3CDTF">2023-09-26T13:35:26Z</dcterms:modified>
</cp:coreProperties>
</file>