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304" r:id="rId3"/>
    <p:sldId id="277" r:id="rId4"/>
    <p:sldId id="296" r:id="rId5"/>
    <p:sldId id="294" r:id="rId6"/>
    <p:sldId id="295" r:id="rId7"/>
    <p:sldId id="288" r:id="rId8"/>
    <p:sldId id="291" r:id="rId9"/>
    <p:sldId id="297" r:id="rId10"/>
    <p:sldId id="298" r:id="rId11"/>
    <p:sldId id="299" r:id="rId12"/>
    <p:sldId id="300" r:id="rId13"/>
    <p:sldId id="301" r:id="rId14"/>
    <p:sldId id="303" r:id="rId15"/>
    <p:sldId id="281" r:id="rId16"/>
    <p:sldId id="293" r:id="rId17"/>
    <p:sldId id="302" r:id="rId18"/>
    <p:sldId id="3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3" autoAdjust="0"/>
    <p:restoredTop sz="54524" autoAdjust="0"/>
  </p:normalViewPr>
  <p:slideViewPr>
    <p:cSldViewPr snapToGrid="0">
      <p:cViewPr varScale="1">
        <p:scale>
          <a:sx n="43" d="100"/>
          <a:sy n="43" d="100"/>
        </p:scale>
        <p:origin x="222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The AUDIO version of the lesson material includes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</a:rPr>
              <a:t> additional audio for the new language presented (phonics, vocabulary) and audio for the instructions on the slide.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</a:rPr>
              <a:t>In addition, it includes VIDEO clips of the phonics and the phonics’ source words.  Pupils can be encouraged to look at the shape of the mouth/lips on slides where these appear, and try to copy it/them.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mais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Ça va ? Ça va.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[54/53]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bien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[277]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Oui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[284]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 revoir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[4/1274]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idea would be that the class teacher (whether or not s/he teaches the class French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[3/5]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078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[4/5]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74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[5/5]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774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a way to give your name, someone else’s name and to ask questions about people’s names.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French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question and statements.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1-5 and the correct English meaning from the two options given.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production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Je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as a question, and the responses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‘non’.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Distribute post-it notes or equivalent with one of the 16 names on it to pupils, who must stick it to their foreheads without seeing the name.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then ask (either their partner or if preferred, they can move around the classroom asking lots of other pupils) Je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(name) ?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Their partner answers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‘non’.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 aim is to discover their identity before one minute has elapsed.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then swap roles to repeat the task.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Multiple rounds of the activity can take place, with post-its being swapped.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spoken production of the last item in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words, images and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to the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 out and arrow showing intonation.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again and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395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SFC with ‘t’ and introduce the SFC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with ‘s’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Remind students that ‘t’ on the end of French words is often silent.  Click to bring up ‘petit’.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the word with the class.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Say that ‘s’ on the end of French words is also usually silent.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mais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pupils connect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with the meaning ‘but’ and realise that the ‘s’ on the end of words in French is silent, too.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mais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holding </a:t>
            </a:r>
            <a:r>
              <a:rPr lang="fr-FR" baseline="0" dirty="0" err="1"/>
              <a:t>you</a:t>
            </a:r>
            <a:r>
              <a:rPr lang="fr-FR" baseline="0" dirty="0"/>
              <a:t> hand up in a </a:t>
            </a:r>
            <a:r>
              <a:rPr lang="fr-FR" baseline="0" dirty="0" err="1"/>
              <a:t>gesture</a:t>
            </a:r>
            <a:r>
              <a:rPr lang="fr-FR" baseline="0" dirty="0"/>
              <a:t> of </a:t>
            </a:r>
            <a:r>
              <a:rPr lang="fr-FR" baseline="0" dirty="0" err="1"/>
              <a:t>rebuttal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091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(2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Salut and practise its two meanings and two intonations.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to bring up the hand, the speech bubble and the video.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Listen.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for the call out about intonation, and demonstrate with a gesture that it means that your voice goes up at the end of the word.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Replay the video and repeat with the class.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6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to bring up the hand, the speech bubble and the video.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Listen.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for the call out about intonation, and demonstrate with a gesture that it means that your voice goes down at the end of the word.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Replay the video and repeat with the class.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552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two parts of ‘</a:t>
            </a:r>
            <a:r>
              <a:rPr lang="en-GB" b="0" dirty="0" err="1"/>
              <a:t>être</a:t>
            </a:r>
            <a:r>
              <a:rPr lang="en-GB" b="0" dirty="0"/>
              <a:t>’ in statements and introduce intonation questions.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French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43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statements and questions in French, based on intonation.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 to write either a ? or a 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Repeat with items 1-6.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absente.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 ?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Charles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 ?</a:t>
            </a:r>
          </a:p>
          <a:p>
            <a:pPr rtl="0" eaLnBrk="1" fontAlgn="ctr" latinLnBrk="0" hangingPunct="1"/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Garice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absent.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Marie-Laure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absente ?</a:t>
            </a:r>
          </a:p>
          <a:p>
            <a:pPr rtl="0" eaLnBrk="1" fontAlgn="ctr" latinLnBrk="0" hangingPunct="1"/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Océane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(5 slides)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spoken production of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words, images and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to the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 out and arrow showing intonation.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again and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631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[2/5]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06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186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65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37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2600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658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469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71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322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883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245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16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936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5.mkv"/><Relationship Id="rId1" Type="http://schemas.microsoft.com/office/2007/relationships/media" Target="../media/media5.mkv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video" Target="../media/media6.mkv"/><Relationship Id="rId1" Type="http://schemas.microsoft.com/office/2007/relationships/media" Target="../media/media6.mkv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8.mkv"/><Relationship Id="rId7" Type="http://schemas.openxmlformats.org/officeDocument/2006/relationships/image" Target="../media/image17.png"/><Relationship Id="rId2" Type="http://schemas.openxmlformats.org/officeDocument/2006/relationships/video" Target="../media/media7.mkv"/><Relationship Id="rId1" Type="http://schemas.microsoft.com/office/2007/relationships/media" Target="../media/media7.mk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8.png"/><Relationship Id="rId4" Type="http://schemas.openxmlformats.org/officeDocument/2006/relationships/video" Target="../media/media8.mk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10" Type="http://schemas.openxmlformats.org/officeDocument/2006/relationships/image" Target="../media/image12.png"/><Relationship Id="rId4" Type="http://schemas.openxmlformats.org/officeDocument/2006/relationships/audio" Target="../media/audio18.wav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video" Target="../media/media9.mkv"/><Relationship Id="rId1" Type="http://schemas.microsoft.com/office/2007/relationships/media" Target="../media/media9.mkv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audio" Target="../media/audio12.wav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audio" Target="../media/audio1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8564E2BB-FA69-44DA-89BD-FC6CFE581BB3}"/>
              </a:ext>
            </a:extLst>
          </p:cNvPr>
          <p:cNvSpPr/>
          <p:nvPr/>
        </p:nvSpPr>
        <p:spPr>
          <a:xfrm>
            <a:off x="0" y="-812"/>
            <a:ext cx="4350240" cy="6858812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2399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Asking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Silent Final Consonant (SFC) - 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280FB522-B790-4B54-9833-1DF8DFCF1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87" y="267397"/>
            <a:ext cx="5084505" cy="4359018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1285343A-987B-48CA-9D9A-395535C19FBC}"/>
              </a:ext>
            </a:extLst>
          </p:cNvPr>
          <p:cNvSpPr/>
          <p:nvPr/>
        </p:nvSpPr>
        <p:spPr>
          <a:xfrm>
            <a:off x="40703" y="1572739"/>
            <a:ext cx="4010307" cy="3110853"/>
          </a:xfrm>
          <a:prstGeom prst="wedgeEllipseCallout">
            <a:avLst>
              <a:gd name="adj1" fmla="val 46431"/>
              <a:gd name="adj2" fmla="val 53682"/>
            </a:avLst>
          </a:prstGeom>
          <a:solidFill>
            <a:schemeClr val="bg1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8" name="Picture 7" descr="Many colorful circles with white question marks&#10;&#10;Description automatically generated">
            <a:extLst>
              <a:ext uri="{FF2B5EF4-FFF2-40B4-BE49-F238E27FC236}">
                <a16:creationId xmlns:a16="http://schemas.microsoft.com/office/drawing/2014/main" id="{FEEB1548-59AD-457E-8391-972A7C4E90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205" y="1515562"/>
            <a:ext cx="4839703" cy="3225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[3/5]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875555" y="4259686"/>
            <a:ext cx="8074115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 bien.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8050432" y="3066867"/>
            <a:ext cx="3968831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Intonation goes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down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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 to mean ‘It’s going well.’</a:t>
            </a:r>
            <a:endParaRPr lang="en-US" sz="24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2" name="Ca va bien">
            <a:hlinkClick r:id="" action="ppaction://media"/>
            <a:extLst>
              <a:ext uri="{FF2B5EF4-FFF2-40B4-BE49-F238E27FC236}">
                <a16:creationId xmlns:a16="http://schemas.microsoft.com/office/drawing/2014/main" id="{5ACC2301-18B3-4BE5-BB41-C32F389F2E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9025" y="368640"/>
            <a:ext cx="2771335" cy="2078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F47E09-81D6-4A65-A970-8E5EEB426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66" y="1523391"/>
            <a:ext cx="1424685" cy="26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[4/5]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875555" y="4259686"/>
            <a:ext cx="8074115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 mal.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8050433" y="3066867"/>
            <a:ext cx="3968830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Intonation goes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down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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 to mean ‘It’s going badly.’</a:t>
            </a:r>
            <a:endParaRPr lang="en-US" sz="24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4" name="Ca va mal">
            <a:hlinkClick r:id="" action="ppaction://media"/>
            <a:extLst>
              <a:ext uri="{FF2B5EF4-FFF2-40B4-BE49-F238E27FC236}">
                <a16:creationId xmlns:a16="http://schemas.microsoft.com/office/drawing/2014/main" id="{646AED4C-6F91-4F73-B57F-0CCD36D82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8348" y="545830"/>
            <a:ext cx="2912012" cy="218400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DBBC2E7-44E5-402E-9DAE-BD8CDDB43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96" y="1135676"/>
            <a:ext cx="1570398" cy="28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[5/5]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355050" y="728695"/>
            <a:ext cx="3416739" cy="220386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Oui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F2C0735B-F231-4D06-B3AC-4C92DF228F26}"/>
              </a:ext>
            </a:extLst>
          </p:cNvPr>
          <p:cNvSpPr/>
          <p:nvPr/>
        </p:nvSpPr>
        <p:spPr>
          <a:xfrm>
            <a:off x="355049" y="3429000"/>
            <a:ext cx="3527634" cy="220386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Non.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ECCBFC3-C450-49A6-B675-9B873D77A0C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374680" y="728695"/>
            <a:ext cx="2239920" cy="1847880"/>
          </a:xfrm>
          <a:prstGeom prst="rect">
            <a:avLst/>
          </a:prstGeom>
          <a:ln>
            <a:noFill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90711FD-65AF-4420-8AEB-6943A591100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372160" y="3608695"/>
            <a:ext cx="2088000" cy="2088000"/>
          </a:xfrm>
          <a:prstGeom prst="rect">
            <a:avLst/>
          </a:prstGeom>
          <a:ln>
            <a:noFill/>
          </a:ln>
        </p:spPr>
      </p:pic>
      <p:pic>
        <p:nvPicPr>
          <p:cNvPr id="2" name="oui">
            <a:hlinkClick r:id="" action="ppaction://media"/>
            <a:extLst>
              <a:ext uri="{FF2B5EF4-FFF2-40B4-BE49-F238E27FC236}">
                <a16:creationId xmlns:a16="http://schemas.microsoft.com/office/drawing/2014/main" id="{F850C243-719C-4A71-B093-26E289047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5576" y="614397"/>
            <a:ext cx="2784000" cy="2088000"/>
          </a:xfrm>
          <a:prstGeom prst="rect">
            <a:avLst/>
          </a:prstGeom>
        </p:spPr>
      </p:pic>
      <p:pic>
        <p:nvPicPr>
          <p:cNvPr id="5" name="non">
            <a:hlinkClick r:id="" action="ppaction://media"/>
            <a:extLst>
              <a:ext uri="{FF2B5EF4-FFF2-40B4-BE49-F238E27FC236}">
                <a16:creationId xmlns:a16="http://schemas.microsoft.com/office/drawing/2014/main" id="{62C8486D-4E97-486B-AAAC-8A74AF3F15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95576" y="3429000"/>
            <a:ext cx="2784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1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5638921" y="1435645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Adèle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666647" y="1888509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 I 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Adèle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261762" y="769972"/>
            <a:ext cx="840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say who you are use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and your name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926989" y="1399019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Adèle.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34576" y="190851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am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Adèle.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1012" y="1809280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34630" y="181429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DE69-CFCB-49E8-A504-3D7EE9C5B258}"/>
              </a:ext>
            </a:extLst>
          </p:cNvPr>
          <p:cNvSpPr txBox="1"/>
          <p:nvPr/>
        </p:nvSpPr>
        <p:spPr>
          <a:xfrm>
            <a:off x="100035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576C3-10D2-4790-8393-19A6471DF19F}"/>
              </a:ext>
            </a:extLst>
          </p:cNvPr>
          <p:cNvSpPr txBox="1"/>
          <p:nvPr/>
        </p:nvSpPr>
        <p:spPr>
          <a:xfrm>
            <a:off x="563892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 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8460136" y="1888509"/>
            <a:ext cx="3634710" cy="1762253"/>
          </a:xfrm>
          <a:prstGeom prst="wedgeRoundRectCallout">
            <a:avLst>
              <a:gd name="adj1" fmla="val -61467"/>
              <a:gd name="adj2" fmla="val -31768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Remember you can turn statements into questions by raising your voice.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4A30D-4F34-4A72-9EBA-9D813CFE9543}"/>
              </a:ext>
            </a:extLst>
          </p:cNvPr>
          <p:cNvSpPr txBox="1"/>
          <p:nvPr/>
        </p:nvSpPr>
        <p:spPr>
          <a:xfrm>
            <a:off x="5638921" y="3887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he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EAC5-7E4D-41EF-AED4-7C2F55525134}"/>
              </a:ext>
            </a:extLst>
          </p:cNvPr>
          <p:cNvSpPr txBox="1"/>
          <p:nvPr/>
        </p:nvSpPr>
        <p:spPr>
          <a:xfrm>
            <a:off x="1000874" y="390305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Pierre.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E19EBBE5-21E0-41AF-8240-E3B11212C7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7769" y="3840876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473D9C0-51C5-4048-9365-621860ECCA6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32348" y="3730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6593AE-EBCD-42BB-A9CA-06F159AB710A}"/>
              </a:ext>
            </a:extLst>
          </p:cNvPr>
          <p:cNvSpPr txBox="1"/>
          <p:nvPr/>
        </p:nvSpPr>
        <p:spPr>
          <a:xfrm>
            <a:off x="227211" y="2802197"/>
            <a:ext cx="649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say who he is.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38E38-9DCA-478C-AF49-F0A4C0EC9952}"/>
              </a:ext>
            </a:extLst>
          </p:cNvPr>
          <p:cNvSpPr txBox="1"/>
          <p:nvPr/>
        </p:nvSpPr>
        <p:spPr>
          <a:xfrm>
            <a:off x="266924" y="4777568"/>
            <a:ext cx="516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for she is.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80870-BB54-4FC0-9F8D-2FE2D6B5E3F4}"/>
              </a:ext>
            </a:extLst>
          </p:cNvPr>
          <p:cNvSpPr txBox="1"/>
          <p:nvPr/>
        </p:nvSpPr>
        <p:spPr>
          <a:xfrm>
            <a:off x="1043398" y="5474012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4B427D-0CD2-4916-A92E-3AB083B28FFB}"/>
              </a:ext>
            </a:extLst>
          </p:cNvPr>
          <p:cNvSpPr txBox="1"/>
          <p:nvPr/>
        </p:nvSpPr>
        <p:spPr>
          <a:xfrm>
            <a:off x="987384" y="597243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is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94AB08A6-72E7-4274-BA53-C3643DDE9D6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3584" y="58240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CFE2BE0-40AA-4C9F-9860-1BCC4883AC22}"/>
              </a:ext>
            </a:extLst>
          </p:cNvPr>
          <p:cNvSpPr txBox="1"/>
          <p:nvPr/>
        </p:nvSpPr>
        <p:spPr>
          <a:xfrm>
            <a:off x="5611230" y="5533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33E5C7-D167-47D7-B6F0-FB75947737B5}"/>
              </a:ext>
            </a:extLst>
          </p:cNvPr>
          <p:cNvSpPr txBox="1"/>
          <p:nvPr/>
        </p:nvSpPr>
        <p:spPr>
          <a:xfrm>
            <a:off x="5611230" y="5986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she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E2DC3705-60C2-48A1-851B-960BBA731DB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04657" y="5829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69" y="84194"/>
            <a:ext cx="4127695" cy="75623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Introducing yourself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890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 Adè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est Pier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le est Lé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 suis Adèle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l est Pierre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lle est Léa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3" grpId="0"/>
      <p:bldP spid="14" grpId="0"/>
      <p:bldP spid="15" grpId="0" animBg="1"/>
      <p:bldP spid="19" grpId="0"/>
      <p:bldP spid="20" grpId="0"/>
      <p:bldP spid="25" grpId="0"/>
      <p:bldP spid="27" grpId="0"/>
      <p:bldP spid="28" grpId="0"/>
      <p:bldP spid="29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gets lots of messages.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4734828" y="37475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What do they mean?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B4432-5146-4FCB-9339-AF98E6E82F50}"/>
              </a:ext>
            </a:extLst>
          </p:cNvPr>
          <p:cNvSpPr txBox="1"/>
          <p:nvPr/>
        </p:nvSpPr>
        <p:spPr>
          <a:xfrm>
            <a:off x="9977151" y="568888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005E-A1D0-43F5-8CAA-8B7CB84253B7}"/>
              </a:ext>
            </a:extLst>
          </p:cNvPr>
          <p:cNvSpPr txBox="1"/>
          <p:nvPr/>
        </p:nvSpPr>
        <p:spPr>
          <a:xfrm>
            <a:off x="9974372" y="373770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E98A6-4588-4F99-A09A-AD3A3E925270}"/>
              </a:ext>
            </a:extLst>
          </p:cNvPr>
          <p:cNvSpPr txBox="1"/>
          <p:nvPr/>
        </p:nvSpPr>
        <p:spPr>
          <a:xfrm>
            <a:off x="3990872" y="579244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88093" y="383239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1279-333B-453F-B9FA-6D14DCBBBFF4}"/>
              </a:ext>
            </a:extLst>
          </p:cNvPr>
          <p:cNvSpPr txBox="1"/>
          <p:nvPr/>
        </p:nvSpPr>
        <p:spPr>
          <a:xfrm>
            <a:off x="5195531" y="194753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2654560" y="37948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2627919" y="71144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4711772" y="185722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2147627" y="150849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2196557" y="1670360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ici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352035" y="120312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5195531" y="131245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FC432-5E19-4F84-B63E-E189C50EEB68}"/>
              </a:ext>
            </a:extLst>
          </p:cNvPr>
          <p:cNvSpPr txBox="1"/>
          <p:nvPr/>
        </p:nvSpPr>
        <p:spPr>
          <a:xfrm>
            <a:off x="5880471" y="134002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B93CCC8-FA2B-41F8-B88F-A8C6BA420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48" y="1850097"/>
            <a:ext cx="498794" cy="5195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4548B4-4D5C-4D2B-AF47-3AB7ED5CC829}"/>
              </a:ext>
            </a:extLst>
          </p:cNvPr>
          <p:cNvSpPr txBox="1"/>
          <p:nvPr/>
        </p:nvSpPr>
        <p:spPr>
          <a:xfrm>
            <a:off x="5880471" y="197511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she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0189" y="340223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40189" y="3564429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là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88093" y="320618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3033" y="3233758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Am 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2934C2-8098-45CF-A325-CD66B455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24" y="3767791"/>
            <a:ext cx="498794" cy="5195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3033" y="386884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6468" y="329866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926468" y="3460860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Mia.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191836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AB5EB-25F7-49A6-977E-49CE777EE45D}"/>
              </a:ext>
            </a:extLst>
          </p:cNvPr>
          <p:cNvSpPr txBox="1"/>
          <p:nvPr/>
        </p:nvSpPr>
        <p:spPr>
          <a:xfrm>
            <a:off x="9974372" y="310261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F1DD4E-FFF1-4DA3-AC02-61BC5E24341C}"/>
              </a:ext>
            </a:extLst>
          </p:cNvPr>
          <p:cNvSpPr txBox="1"/>
          <p:nvPr/>
        </p:nvSpPr>
        <p:spPr>
          <a:xfrm>
            <a:off x="10659312" y="3130189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C275BE0-8301-4B7A-AA48-96DAE94FCD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805" y="3037120"/>
            <a:ext cx="498794" cy="51957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FA14D0B-96C7-4D75-8279-19937D497A9F}"/>
              </a:ext>
            </a:extLst>
          </p:cNvPr>
          <p:cNvSpPr txBox="1"/>
          <p:nvPr/>
        </p:nvSpPr>
        <p:spPr>
          <a:xfrm>
            <a:off x="10659312" y="376527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she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42968" y="535340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98893" y="5495521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absent ?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ED6C2-96D8-4F81-B8D6-2091DED743C4}"/>
              </a:ext>
            </a:extLst>
          </p:cNvPr>
          <p:cNvSpPr txBox="1"/>
          <p:nvPr/>
        </p:nvSpPr>
        <p:spPr>
          <a:xfrm>
            <a:off x="3990872" y="515736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FC993E-93FB-4EB3-B5B0-45DD68D7A7B3}"/>
              </a:ext>
            </a:extLst>
          </p:cNvPr>
          <p:cNvSpPr txBox="1"/>
          <p:nvPr/>
        </p:nvSpPr>
        <p:spPr>
          <a:xfrm>
            <a:off x="4675812" y="518493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384A492-50C0-4D41-9C7E-D40A807B1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15" y="5716457"/>
            <a:ext cx="498794" cy="51957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0DB56D6-06F6-4E51-B6E3-9F906DDAD7E3}"/>
              </a:ext>
            </a:extLst>
          </p:cNvPr>
          <p:cNvSpPr txBox="1"/>
          <p:nvPr/>
        </p:nvSpPr>
        <p:spPr>
          <a:xfrm>
            <a:off x="4675812" y="582002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he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09539" y="445278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929247" y="524984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7022480" y="5378294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Marc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94615" y="49444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569-4463-484E-89A3-1CE67BF3C788}"/>
              </a:ext>
            </a:extLst>
          </p:cNvPr>
          <p:cNvSpPr txBox="1"/>
          <p:nvPr/>
        </p:nvSpPr>
        <p:spPr>
          <a:xfrm>
            <a:off x="9977151" y="505379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36EEA6-FCC1-4D4E-B943-E23EB4F45E10}"/>
              </a:ext>
            </a:extLst>
          </p:cNvPr>
          <p:cNvSpPr txBox="1"/>
          <p:nvPr/>
        </p:nvSpPr>
        <p:spPr>
          <a:xfrm>
            <a:off x="10662091" y="508136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he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434EDCA-40E1-4BA4-A6C2-80556438B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271" y="4935523"/>
            <a:ext cx="498794" cy="51957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CE8A91A-A765-4E9C-A7AA-A4C332CFE7EB}"/>
              </a:ext>
            </a:extLst>
          </p:cNvPr>
          <p:cNvSpPr txBox="1"/>
          <p:nvPr/>
        </p:nvSpPr>
        <p:spPr>
          <a:xfrm>
            <a:off x="10662091" y="571645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48E67-4BB4-4DF1-892D-7D4D190E4B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-386425" y="1123203"/>
            <a:ext cx="2307281" cy="1703826"/>
          </a:xfrm>
          <a:prstGeom prst="rect">
            <a:avLst/>
          </a:prstGeom>
        </p:spPr>
      </p:pic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3754C15D-FFF6-4850-937A-1B946050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37" y="464253"/>
            <a:ext cx="3467509" cy="2335434"/>
          </a:xfrm>
          <a:prstGeom prst="rect">
            <a:avLst/>
          </a:prstGeom>
        </p:spPr>
      </p:pic>
      <p:pic>
        <p:nvPicPr>
          <p:cNvPr id="67" name="Graphic 66" descr="Teacher">
            <a:extLst>
              <a:ext uri="{FF2B5EF4-FFF2-40B4-BE49-F238E27FC236}">
                <a16:creationId xmlns:a16="http://schemas.microsoft.com/office/drawing/2014/main" id="{7C6A2DA1-E44B-4357-8E84-136A3F164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493" y="365519"/>
            <a:ext cx="914400" cy="914400"/>
          </a:xfrm>
          <a:prstGeom prst="rect">
            <a:avLst/>
          </a:prstGeom>
        </p:spPr>
      </p:pic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60DECC3A-0D2F-4FC8-AC86-A1FB3DED6C31}"/>
              </a:ext>
            </a:extLst>
          </p:cNvPr>
          <p:cNvSpPr/>
          <p:nvPr/>
        </p:nvSpPr>
        <p:spPr>
          <a:xfrm>
            <a:off x="998893" y="556784"/>
            <a:ext cx="6565204" cy="547644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CustomShape 8">
            <a:extLst>
              <a:ext uri="{FF2B5EF4-FFF2-40B4-BE49-F238E27FC236}">
                <a16:creationId xmlns:a16="http://schemas.microsoft.com/office/drawing/2014/main" id="{C508634D-70DF-4FC0-9523-DB9AC9F66DB3}"/>
              </a:ext>
            </a:extLst>
          </p:cNvPr>
          <p:cNvSpPr/>
          <p:nvPr/>
        </p:nvSpPr>
        <p:spPr>
          <a:xfrm>
            <a:off x="1019269" y="579706"/>
            <a:ext cx="847134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Write 1-5 and the correct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English meaning.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/>
      <p:bldP spid="31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  <p:bldP spid="64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E318A8B-2311-4FC2-B9BD-2404A8FE1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256447"/>
              </p:ext>
            </p:extLst>
          </p:nvPr>
        </p:nvGraphicFramePr>
        <p:xfrm>
          <a:off x="287606" y="980066"/>
          <a:ext cx="10600788" cy="5533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0197">
                  <a:extLst>
                    <a:ext uri="{9D8B030D-6E8A-4147-A177-3AD203B41FA5}">
                      <a16:colId xmlns:a16="http://schemas.microsoft.com/office/drawing/2014/main" val="2134240432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848928950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980577298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3173914660"/>
                    </a:ext>
                  </a:extLst>
                </a:gridCol>
              </a:tblGrid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Milo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Nicolas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67886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Coralie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Gaspar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Marie-Laure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565471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Charles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Garice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Omar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7851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Lucas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Hannah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6444474"/>
                  </a:ext>
                </a:extLst>
              </a:tr>
            </a:tbl>
          </a:graphicData>
        </a:graphic>
      </p:graphicFrame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310F949F-644F-42D3-8C8D-E97AA4DF1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" y="268162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DDE7F047-8128-4529-8F60-DF178461CB50}"/>
              </a:ext>
            </a:extLst>
          </p:cNvPr>
          <p:cNvSpPr/>
          <p:nvPr/>
        </p:nvSpPr>
        <p:spPr>
          <a:xfrm>
            <a:off x="959565" y="407134"/>
            <a:ext cx="10040804" cy="547644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CustomShape 7">
            <a:extLst>
              <a:ext uri="{FF2B5EF4-FFF2-40B4-BE49-F238E27FC236}">
                <a16:creationId xmlns:a16="http://schemas.microsoft.com/office/drawing/2014/main" id="{49188705-CDF4-48D7-8D26-F5F500BE6F0F}"/>
              </a:ext>
            </a:extLst>
          </p:cNvPr>
          <p:cNvSpPr/>
          <p:nvPr/>
        </p:nvSpPr>
        <p:spPr>
          <a:xfrm>
            <a:off x="959565" y="452716"/>
            <a:ext cx="961410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Ask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questions to find out who you are in less than one minute.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CustomShape 6">
            <a:hlinkClick r:id="" action="ppaction://noaction">
              <a:snd r:embed="rId6" name="Je suis Adèle _.wav"/>
            </a:hlinkClick>
            <a:extLst>
              <a:ext uri="{FF2B5EF4-FFF2-40B4-BE49-F238E27FC236}">
                <a16:creationId xmlns:a16="http://schemas.microsoft.com/office/drawing/2014/main" id="{1FB66917-C682-4D52-ADC9-76BB58100222}"/>
              </a:ext>
            </a:extLst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Adèle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947771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9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649278" y="4335479"/>
            <a:ext cx="7466587" cy="2203865"/>
          </a:xfrm>
          <a:prstGeom prst="wedgeEllipseCallout">
            <a:avLst>
              <a:gd name="adj1" fmla="val 39891"/>
              <a:gd name="adj2" fmla="val -62175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Au revoir.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45251BC6-E9CC-4C97-ABF5-D1FD00D7CCB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56715" y="992701"/>
            <a:ext cx="3553927" cy="3204360"/>
          </a:xfrm>
          <a:prstGeom prst="rect">
            <a:avLst/>
          </a:prstGeom>
          <a:ln>
            <a:noFill/>
          </a:ln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2943CD9C-4264-4C47-8047-B4DF43298BF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445249" y="920341"/>
            <a:ext cx="3379143" cy="3204360"/>
          </a:xfrm>
          <a:prstGeom prst="rect">
            <a:avLst/>
          </a:prstGeom>
          <a:ln>
            <a:noFill/>
          </a:ln>
        </p:spPr>
      </p:pic>
      <p:pic>
        <p:nvPicPr>
          <p:cNvPr id="4" name="Au revoir">
            <a:hlinkClick r:id="" action="ppaction://media"/>
            <a:extLst>
              <a:ext uri="{FF2B5EF4-FFF2-40B4-BE49-F238E27FC236}">
                <a16:creationId xmlns:a16="http://schemas.microsoft.com/office/drawing/2014/main" id="{6CCA7356-1152-4823-82BD-119ABECD6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3692" y="1773328"/>
            <a:ext cx="2807784" cy="21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2777639" y="732544"/>
            <a:ext cx="6333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E7AB70A5-80A7-43F8-933F-D59ECF98E151}"/>
              </a:ext>
            </a:extLst>
          </p:cNvPr>
          <p:cNvSpPr/>
          <p:nvPr/>
        </p:nvSpPr>
        <p:spPr>
          <a:xfrm>
            <a:off x="2901338" y="190550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peti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2" descr="Quiet Sign Clip Art">
            <a:extLst>
              <a:ext uri="{FF2B5EF4-FFF2-40B4-BE49-F238E27FC236}">
                <a16:creationId xmlns:a16="http://schemas.microsoft.com/office/drawing/2014/main" id="{7227C594-340A-4228-8CCE-6203002BD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39" y="3592685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 descr="a tall boy and a small boy with arrow pointing to the small boy">
            <a:extLst>
              <a:ext uri="{FF2B5EF4-FFF2-40B4-BE49-F238E27FC236}">
                <a16:creationId xmlns:a16="http://schemas.microsoft.com/office/drawing/2014/main" id="{DF785CE8-E0F7-40EC-86C3-4546D45F761E}"/>
              </a:ext>
            </a:extLst>
          </p:cNvPr>
          <p:cNvGrpSpPr/>
          <p:nvPr/>
        </p:nvGrpSpPr>
        <p:grpSpPr>
          <a:xfrm>
            <a:off x="3490810" y="4194084"/>
            <a:ext cx="1797452" cy="2350736"/>
            <a:chOff x="1199148" y="1347764"/>
            <a:chExt cx="1423730" cy="1953518"/>
          </a:xfrm>
        </p:grpSpPr>
        <p:pic>
          <p:nvPicPr>
            <p:cNvPr id="19" name="Picture 18" descr="tall boy">
              <a:extLst>
                <a:ext uri="{FF2B5EF4-FFF2-40B4-BE49-F238E27FC236}">
                  <a16:creationId xmlns:a16="http://schemas.microsoft.com/office/drawing/2014/main" id="{67E7DED5-E7F0-40E0-8F25-4E93493D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20" name="Picture 19" descr="small boy">
              <a:extLst>
                <a:ext uri="{FF2B5EF4-FFF2-40B4-BE49-F238E27FC236}">
                  <a16:creationId xmlns:a16="http://schemas.microsoft.com/office/drawing/2014/main" id="{E713717E-660F-475A-B7C9-9193AAF0B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1" name="Down Arrow 32">
              <a:extLst>
                <a:ext uri="{FF2B5EF4-FFF2-40B4-BE49-F238E27FC236}">
                  <a16:creationId xmlns:a16="http://schemas.microsoft.com/office/drawing/2014/main" id="{65E5F7E3-F643-4FF5-9D89-3A9EE3B3B2AE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Google Shape;111;p3" descr="Speech Icon, Voice, Talking, Audio, Speech">
            <a:extLst>
              <a:ext uri="{FF2B5EF4-FFF2-40B4-BE49-F238E27FC236}">
                <a16:creationId xmlns:a16="http://schemas.microsoft.com/office/drawing/2014/main" id="{64821899-D39D-4EE7-A3B8-C6A0F28630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33930" y="14056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12;p3">
            <a:extLst>
              <a:ext uri="{FF2B5EF4-FFF2-40B4-BE49-F238E27FC236}">
                <a16:creationId xmlns:a16="http://schemas.microsoft.com/office/drawing/2014/main" id="{6BFA9431-03ED-4962-A4BC-00606D70B660}"/>
              </a:ext>
            </a:extLst>
          </p:cNvPr>
          <p:cNvSpPr txBox="1"/>
          <p:nvPr/>
        </p:nvSpPr>
        <p:spPr>
          <a:xfrm>
            <a:off x="10659119" y="947213"/>
            <a:ext cx="152579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777639" y="20161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mai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51B1A200-1D70-4C3E-9FCB-D4D4BFCB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275" y="1616430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2777639" y="732544"/>
            <a:ext cx="6333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pic>
        <p:nvPicPr>
          <p:cNvPr id="15" name="Google Shape;375;p6" descr="face icon to show 'but'">
            <a:extLst>
              <a:ext uri="{FF2B5EF4-FFF2-40B4-BE49-F238E27FC236}">
                <a16:creationId xmlns:a16="http://schemas.microsoft.com/office/drawing/2014/main" id="{E49FD167-FAC4-4A9A-9360-AE4DA950F8B4}"/>
              </a:ext>
            </a:extLst>
          </p:cNvPr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114146" y="4148121"/>
            <a:ext cx="2223785" cy="21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CDA8A6-495E-4FD6-888F-7C2AA8624D08}"/>
              </a:ext>
            </a:extLst>
          </p:cNvPr>
          <p:cNvSpPr txBox="1"/>
          <p:nvPr/>
        </p:nvSpPr>
        <p:spPr>
          <a:xfrm>
            <a:off x="4606310" y="3727986"/>
            <a:ext cx="15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[but]</a:t>
            </a:r>
          </a:p>
        </p:txBody>
      </p:sp>
      <p:pic>
        <p:nvPicPr>
          <p:cNvPr id="10" name="Google Shape;111;p3" descr="Speech Icon, Voice, Talking, Audio, Speech">
            <a:extLst>
              <a:ext uri="{FF2B5EF4-FFF2-40B4-BE49-F238E27FC236}">
                <a16:creationId xmlns:a16="http://schemas.microsoft.com/office/drawing/2014/main" id="{6AC19C33-AF06-48EC-8DCA-EBE8F6B4D75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33930" y="14056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41140DA4-518F-47C6-9C57-8B0261FFB7A4}"/>
              </a:ext>
            </a:extLst>
          </p:cNvPr>
          <p:cNvSpPr txBox="1"/>
          <p:nvPr/>
        </p:nvSpPr>
        <p:spPr>
          <a:xfrm>
            <a:off x="10659119" y="947213"/>
            <a:ext cx="152579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469649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AFA3F0-EFCA-408C-82AE-03E77F0C185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76000" y="2664000"/>
            <a:ext cx="4176000" cy="3960000"/>
          </a:xfrm>
          <a:prstGeom prst="rect">
            <a:avLst/>
          </a:prstGeom>
          <a:ln>
            <a:noFill/>
          </a:ln>
        </p:spPr>
      </p:pic>
      <p:sp>
        <p:nvSpPr>
          <p:cNvPr id="12" name="CustomShape 5">
            <a:extLst>
              <a:ext uri="{FF2B5EF4-FFF2-40B4-BE49-F238E27FC236}">
                <a16:creationId xmlns:a16="http://schemas.microsoft.com/office/drawing/2014/main" id="{46E7F65A-7227-4BF0-ACDC-833925A187A7}"/>
              </a:ext>
            </a:extLst>
          </p:cNvPr>
          <p:cNvSpPr/>
          <p:nvPr/>
        </p:nvSpPr>
        <p:spPr>
          <a:xfrm>
            <a:off x="4229203" y="1270320"/>
            <a:ext cx="5436360" cy="2463480"/>
          </a:xfrm>
          <a:prstGeom prst="wedgeEllipseCallout">
            <a:avLst>
              <a:gd name="adj1" fmla="val -43272"/>
              <a:gd name="adj2" fmla="val 72422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Salu</a:t>
            </a:r>
            <a:r>
              <a:rPr lang="en-GB" sz="8800" b="1" strike="noStrike" spc="-1" dirty="0">
                <a:solidFill>
                  <a:schemeClr val="bg1">
                    <a:lumMod val="85000"/>
                  </a:schemeClr>
                </a:solidFill>
                <a:latin typeface="Tw Cen MT"/>
              </a:rPr>
              <a:t>t</a:t>
            </a:r>
            <a:r>
              <a:rPr lang="en-GB" sz="8800" b="1" strike="noStrike" spc="-1" dirty="0">
                <a:solidFill>
                  <a:srgbClr val="B3B3B3"/>
                </a:solidFill>
                <a:latin typeface="Tw Cen MT"/>
              </a:rPr>
              <a:t> 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!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87342C9-D21E-4BFC-9DC1-DC31A11EC0D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301783" y="978801"/>
            <a:ext cx="666000" cy="942120"/>
          </a:xfrm>
          <a:prstGeom prst="rect">
            <a:avLst/>
          </a:prstGeom>
          <a:ln>
            <a:noFill/>
          </a:ln>
        </p:spPr>
      </p:pic>
      <p:sp>
        <p:nvSpPr>
          <p:cNvPr id="13" name="Oval Callout 13">
            <a:extLst>
              <a:ext uri="{FF2B5EF4-FFF2-40B4-BE49-F238E27FC236}">
                <a16:creationId xmlns:a16="http://schemas.microsoft.com/office/drawing/2014/main" id="{2EB1B031-1EF0-417B-AFCD-22E36E0D4C7B}"/>
              </a:ext>
            </a:extLst>
          </p:cNvPr>
          <p:cNvSpPr/>
          <p:nvPr/>
        </p:nvSpPr>
        <p:spPr>
          <a:xfrm>
            <a:off x="8378630" y="3673000"/>
            <a:ext cx="3385715" cy="1505900"/>
          </a:xfrm>
          <a:prstGeom prst="wedgeEllipseCallout">
            <a:avLst>
              <a:gd name="adj1" fmla="val -62226"/>
              <a:gd name="adj2" fmla="val -98178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Intonation goes up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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mean ‘Hi!’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BBE43F-A95D-494D-B6D9-D7DC122D4BC4}"/>
              </a:ext>
            </a:extLst>
          </p:cNvPr>
          <p:cNvGrpSpPr/>
          <p:nvPr/>
        </p:nvGrpSpPr>
        <p:grpSpPr>
          <a:xfrm>
            <a:off x="5527754" y="2859035"/>
            <a:ext cx="2287962" cy="268386"/>
            <a:chOff x="5588044" y="2805189"/>
            <a:chExt cx="2287962" cy="2683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A201FD-B2DD-46E6-AD2B-37727FFCA0D0}"/>
                </a:ext>
              </a:extLst>
            </p:cNvPr>
            <p:cNvCxnSpPr/>
            <p:nvPr/>
          </p:nvCxnSpPr>
          <p:spPr>
            <a:xfrm>
              <a:off x="5588044" y="3069241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9BB0A4-EA3A-4F2A-BAC6-61FF4E203CE0}"/>
                </a:ext>
              </a:extLst>
            </p:cNvPr>
            <p:cNvCxnSpPr/>
            <p:nvPr/>
          </p:nvCxnSpPr>
          <p:spPr>
            <a:xfrm flipV="1">
              <a:off x="7250410" y="2805189"/>
              <a:ext cx="625596" cy="268386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salut (intonation up)">
            <a:hlinkClick r:id="" action="ppaction://media"/>
            <a:extLst>
              <a:ext uri="{FF2B5EF4-FFF2-40B4-BE49-F238E27FC236}">
                <a16:creationId xmlns:a16="http://schemas.microsoft.com/office/drawing/2014/main" id="{DC739C18-5CFF-4672-8085-E8C66A5FD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9877" y="4118443"/>
            <a:ext cx="2658753" cy="1994065"/>
          </a:xfrm>
          <a:prstGeom prst="rect">
            <a:avLst/>
          </a:prstGeom>
        </p:spPr>
      </p:pic>
      <p:pic>
        <p:nvPicPr>
          <p:cNvPr id="14" name="Google Shape;111;p3" descr="Speech Icon, Voice, Talking, Audio, Speech">
            <a:extLst>
              <a:ext uri="{FF2B5EF4-FFF2-40B4-BE49-F238E27FC236}">
                <a16:creationId xmlns:a16="http://schemas.microsoft.com/office/drawing/2014/main" id="{A4B3539E-9093-4B49-9F2B-E3B27BBACD4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33930" y="14056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2;p3">
            <a:extLst>
              <a:ext uri="{FF2B5EF4-FFF2-40B4-BE49-F238E27FC236}">
                <a16:creationId xmlns:a16="http://schemas.microsoft.com/office/drawing/2014/main" id="{86243BFB-C044-419C-B715-E9BB32223924}"/>
              </a:ext>
            </a:extLst>
          </p:cNvPr>
          <p:cNvSpPr txBox="1"/>
          <p:nvPr/>
        </p:nvSpPr>
        <p:spPr>
          <a:xfrm>
            <a:off x="10659119" y="947213"/>
            <a:ext cx="152579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290241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AFA3F0-EFCA-408C-82AE-03E77F0C185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76000" y="2664000"/>
            <a:ext cx="4176000" cy="3960000"/>
          </a:xfrm>
          <a:prstGeom prst="rect">
            <a:avLst/>
          </a:prstGeom>
          <a:ln>
            <a:noFill/>
          </a:ln>
        </p:spPr>
      </p:pic>
      <p:sp>
        <p:nvSpPr>
          <p:cNvPr id="12" name="CustomShape 5">
            <a:extLst>
              <a:ext uri="{FF2B5EF4-FFF2-40B4-BE49-F238E27FC236}">
                <a16:creationId xmlns:a16="http://schemas.microsoft.com/office/drawing/2014/main" id="{46E7F65A-7227-4BF0-ACDC-833925A187A7}"/>
              </a:ext>
            </a:extLst>
          </p:cNvPr>
          <p:cNvSpPr/>
          <p:nvPr/>
        </p:nvSpPr>
        <p:spPr>
          <a:xfrm>
            <a:off x="4229203" y="1270320"/>
            <a:ext cx="5436360" cy="2463480"/>
          </a:xfrm>
          <a:prstGeom prst="wedgeEllipseCallout">
            <a:avLst>
              <a:gd name="adj1" fmla="val -43272"/>
              <a:gd name="adj2" fmla="val 72422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Salu</a:t>
            </a:r>
            <a:r>
              <a:rPr lang="en-GB" sz="8800" b="1" strike="noStrike" spc="-1" dirty="0">
                <a:solidFill>
                  <a:schemeClr val="bg1">
                    <a:lumMod val="85000"/>
                  </a:schemeClr>
                </a:solidFill>
                <a:latin typeface="Tw Cen MT"/>
              </a:rPr>
              <a:t>t</a:t>
            </a:r>
            <a:r>
              <a:rPr lang="en-GB" sz="8800" b="1" strike="noStrike" spc="-1" dirty="0">
                <a:solidFill>
                  <a:srgbClr val="B3B3B3"/>
                </a:solidFill>
                <a:latin typeface="Tw Cen MT"/>
              </a:rPr>
              <a:t> 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!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87342C9-D21E-4BFC-9DC1-DC31A11EC0D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301783" y="978801"/>
            <a:ext cx="666000" cy="942120"/>
          </a:xfrm>
          <a:prstGeom prst="rect">
            <a:avLst/>
          </a:prstGeom>
          <a:ln>
            <a:noFill/>
          </a:ln>
        </p:spPr>
      </p:pic>
      <p:sp>
        <p:nvSpPr>
          <p:cNvPr id="13" name="Oval Callout 13">
            <a:extLst>
              <a:ext uri="{FF2B5EF4-FFF2-40B4-BE49-F238E27FC236}">
                <a16:creationId xmlns:a16="http://schemas.microsoft.com/office/drawing/2014/main" id="{2EB1B031-1EF0-417B-AFCD-22E36E0D4C7B}"/>
              </a:ext>
            </a:extLst>
          </p:cNvPr>
          <p:cNvSpPr/>
          <p:nvPr/>
        </p:nvSpPr>
        <p:spPr>
          <a:xfrm>
            <a:off x="8311949" y="3673000"/>
            <a:ext cx="3544570" cy="1914680"/>
          </a:xfrm>
          <a:prstGeom prst="wedgeEllipseCallout">
            <a:avLst>
              <a:gd name="adj1" fmla="val -60242"/>
              <a:gd name="adj2" fmla="val -74666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Intonation goes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down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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to mean ‘Goodbye!’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7D5B6-AE78-4D05-A959-9A3E6ED45BB9}"/>
              </a:ext>
            </a:extLst>
          </p:cNvPr>
          <p:cNvGrpSpPr/>
          <p:nvPr/>
        </p:nvGrpSpPr>
        <p:grpSpPr>
          <a:xfrm>
            <a:off x="5752381" y="2885849"/>
            <a:ext cx="2193314" cy="146055"/>
            <a:chOff x="5752381" y="2885849"/>
            <a:chExt cx="2193314" cy="14605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A201FD-B2DD-46E6-AD2B-37727FFCA0D0}"/>
                </a:ext>
              </a:extLst>
            </p:cNvPr>
            <p:cNvCxnSpPr>
              <a:cxnSpLocks/>
            </p:cNvCxnSpPr>
            <p:nvPr/>
          </p:nvCxnSpPr>
          <p:spPr>
            <a:xfrm>
              <a:off x="5752381" y="2885849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9BB0A4-EA3A-4F2A-BAC6-61FF4E203CE0}"/>
                </a:ext>
              </a:extLst>
            </p:cNvPr>
            <p:cNvCxnSpPr>
              <a:cxnSpLocks/>
            </p:cNvCxnSpPr>
            <p:nvPr/>
          </p:nvCxnSpPr>
          <p:spPr>
            <a:xfrm>
              <a:off x="7414747" y="2890183"/>
              <a:ext cx="530948" cy="141721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salut (intonation down)">
            <a:hlinkClick r:id="" action="ppaction://media"/>
            <a:extLst>
              <a:ext uri="{FF2B5EF4-FFF2-40B4-BE49-F238E27FC236}">
                <a16:creationId xmlns:a16="http://schemas.microsoft.com/office/drawing/2014/main" id="{969A2C16-0822-4181-8A89-B30E1326D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2817" y="4155475"/>
            <a:ext cx="2729132" cy="2046849"/>
          </a:xfrm>
          <a:prstGeom prst="rect">
            <a:avLst/>
          </a:prstGeom>
        </p:spPr>
      </p:pic>
      <p:pic>
        <p:nvPicPr>
          <p:cNvPr id="14" name="Google Shape;111;p3" descr="Speech Icon, Voice, Talking, Audio, Speech">
            <a:extLst>
              <a:ext uri="{FF2B5EF4-FFF2-40B4-BE49-F238E27FC236}">
                <a16:creationId xmlns:a16="http://schemas.microsoft.com/office/drawing/2014/main" id="{475CE370-330A-40B4-89C8-B3FB5E15E2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33930" y="14056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2;p3">
            <a:extLst>
              <a:ext uri="{FF2B5EF4-FFF2-40B4-BE49-F238E27FC236}">
                <a16:creationId xmlns:a16="http://schemas.microsoft.com/office/drawing/2014/main" id="{E8C12C64-2609-4B20-AA29-02A1DFD42169}"/>
              </a:ext>
            </a:extLst>
          </p:cNvPr>
          <p:cNvSpPr txBox="1"/>
          <p:nvPr/>
        </p:nvSpPr>
        <p:spPr>
          <a:xfrm>
            <a:off x="10659119" y="947213"/>
            <a:ext cx="152579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293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5638921" y="1435645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666647" y="1888509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I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261763" y="769972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926989" y="1399019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34576" y="190851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1012" y="1809280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34630" y="181429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DE69-CFCB-49E8-A504-3D7EE9C5B258}"/>
              </a:ext>
            </a:extLst>
          </p:cNvPr>
          <p:cNvSpPr txBox="1"/>
          <p:nvPr/>
        </p:nvSpPr>
        <p:spPr>
          <a:xfrm>
            <a:off x="1000352" y="3434274"/>
            <a:ext cx="257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576C3-10D2-4790-8393-19A6471DF19F}"/>
              </a:ext>
            </a:extLst>
          </p:cNvPr>
          <p:cNvSpPr txBox="1"/>
          <p:nvPr/>
        </p:nvSpPr>
        <p:spPr>
          <a:xfrm>
            <a:off x="563892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8150694" y="1618590"/>
            <a:ext cx="3992880" cy="1762253"/>
          </a:xfrm>
          <a:prstGeom prst="wedgeRoundRectCallout">
            <a:avLst>
              <a:gd name="adj1" fmla="val -64982"/>
              <a:gd name="adj2" fmla="val 12137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French, change a statement into a question by raising your voice at the end.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4A30D-4F34-4A72-9EBA-9D813CFE9543}"/>
              </a:ext>
            </a:extLst>
          </p:cNvPr>
          <p:cNvSpPr txBox="1"/>
          <p:nvPr/>
        </p:nvSpPr>
        <p:spPr>
          <a:xfrm>
            <a:off x="5638921" y="3887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he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EAC5-7E4D-41EF-AED4-7C2F55525134}"/>
              </a:ext>
            </a:extLst>
          </p:cNvPr>
          <p:cNvSpPr txBox="1"/>
          <p:nvPr/>
        </p:nvSpPr>
        <p:spPr>
          <a:xfrm>
            <a:off x="1000874" y="390305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there.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E19EBBE5-21E0-41AF-8240-E3B11212C7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7769" y="3840876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473D9C0-51C5-4048-9365-621860ECCA6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32348" y="3730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6593AE-EBCD-42BB-A9CA-06F159AB710A}"/>
              </a:ext>
            </a:extLst>
          </p:cNvPr>
          <p:cNvSpPr txBox="1"/>
          <p:nvPr/>
        </p:nvSpPr>
        <p:spPr>
          <a:xfrm>
            <a:off x="227211" y="2802197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est.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38E38-9DCA-478C-AF49-F0A4C0EC9952}"/>
              </a:ext>
            </a:extLst>
          </p:cNvPr>
          <p:cNvSpPr txBox="1"/>
          <p:nvPr/>
        </p:nvSpPr>
        <p:spPr>
          <a:xfrm>
            <a:off x="266925" y="4777568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s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est.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80870-BB54-4FC0-9F8D-2FE2D6B5E3F4}"/>
              </a:ext>
            </a:extLst>
          </p:cNvPr>
          <p:cNvSpPr txBox="1"/>
          <p:nvPr/>
        </p:nvSpPr>
        <p:spPr>
          <a:xfrm>
            <a:off x="1043398" y="5474012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4B427D-0CD2-4916-A92E-3AB083B28FFB}"/>
              </a:ext>
            </a:extLst>
          </p:cNvPr>
          <p:cNvSpPr txBox="1"/>
          <p:nvPr/>
        </p:nvSpPr>
        <p:spPr>
          <a:xfrm>
            <a:off x="987384" y="597243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there. </a:t>
            </a: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94AB08A6-72E7-4274-BA53-C3643DDE9D6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3584" y="58240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CFE2BE0-40AA-4C9F-9860-1BCC4883AC22}"/>
              </a:ext>
            </a:extLst>
          </p:cNvPr>
          <p:cNvSpPr txBox="1"/>
          <p:nvPr/>
        </p:nvSpPr>
        <p:spPr>
          <a:xfrm>
            <a:off x="5611230" y="5533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33E5C7-D167-47D7-B6F0-FB75947737B5}"/>
              </a:ext>
            </a:extLst>
          </p:cNvPr>
          <p:cNvSpPr txBox="1"/>
          <p:nvPr/>
        </p:nvSpPr>
        <p:spPr>
          <a:xfrm>
            <a:off x="5611230" y="5986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she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there?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E2DC3705-60C2-48A1-851B-960BBA731DB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04657" y="5829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69" y="84194"/>
            <a:ext cx="4127695" cy="75623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dirty="0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B1ABC46E-DAC7-4574-B547-003D0BC89321}"/>
              </a:ext>
            </a:extLst>
          </p:cNvPr>
          <p:cNvSpPr/>
          <p:nvPr/>
        </p:nvSpPr>
        <p:spPr>
          <a:xfrm>
            <a:off x="8150694" y="4010925"/>
            <a:ext cx="3992880" cy="1575285"/>
          </a:xfrm>
          <a:prstGeom prst="wedgeRoundRectCallout">
            <a:avLst>
              <a:gd name="adj1" fmla="val -62516"/>
              <a:gd name="adj2" fmla="val 53228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Notice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that there is a space before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in French and also before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!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e.g.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Salut 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82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 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est l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le est l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 suis ici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l est là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lle est là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3" grpId="0"/>
      <p:bldP spid="14" grpId="0"/>
      <p:bldP spid="15" grpId="0" animBg="1"/>
      <p:bldP spid="19" grpId="0"/>
      <p:bldP spid="20" grpId="0"/>
      <p:bldP spid="25" grpId="0"/>
      <p:bldP spid="27" grpId="0"/>
      <p:bldP spid="28" grpId="0"/>
      <p:bldP spid="29" grpId="0"/>
      <p:bldP spid="31" grpId="0"/>
      <p:bldP spid="32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9759211"/>
              </p:ext>
            </p:extLst>
          </p:nvPr>
        </p:nvGraphicFramePr>
        <p:xfrm>
          <a:off x="583737" y="1484655"/>
          <a:ext cx="8110097" cy="432001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Coralie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Lara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Omar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Charles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Garice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Marie-Laure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Océane est présente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Coralie est présente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700017" y="24642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Lara est absente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00017" y="29667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Omar est absent _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00017" y="34459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Charles est présent _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00017" y="39124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Garice est absent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00017" y="44179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Marie-Laure est absente _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04337" y="491005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Océane est présente _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700017" y="53532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2837400" y="3060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Madame Vidal is taking the register.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409624" y="1017492"/>
            <a:ext cx="9102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it a question or a statement? Write </a:t>
            </a:r>
            <a:r>
              <a:rPr lang="en-GB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2800" kern="0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5" name="Google Shape;232;p10">
            <a:extLst>
              <a:ext uri="{FF2B5EF4-FFF2-40B4-BE49-F238E27FC236}">
                <a16:creationId xmlns:a16="http://schemas.microsoft.com/office/drawing/2014/main" id="{4E63DF48-4765-403F-BD37-9C6EA637800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030673" y="-4578"/>
            <a:ext cx="1479707" cy="14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D321DCE-E617-404C-B8C2-5A031D32073B}"/>
              </a:ext>
            </a:extLst>
          </p:cNvPr>
          <p:cNvSpPr/>
          <p:nvPr/>
        </p:nvSpPr>
        <p:spPr>
          <a:xfrm>
            <a:off x="4231234" y="2400785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255CE5-E0AB-47C9-9B17-D7CB23B2181E}"/>
              </a:ext>
            </a:extLst>
          </p:cNvPr>
          <p:cNvSpPr/>
          <p:nvPr/>
        </p:nvSpPr>
        <p:spPr>
          <a:xfrm>
            <a:off x="3756075" y="2889293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0C7CA7-9D18-4A37-AECE-DD4844405944}"/>
              </a:ext>
            </a:extLst>
          </p:cNvPr>
          <p:cNvSpPr/>
          <p:nvPr/>
        </p:nvSpPr>
        <p:spPr>
          <a:xfrm>
            <a:off x="3898903" y="338927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078C76-2C5A-432C-A8F8-D15D0BB92EE5}"/>
              </a:ext>
            </a:extLst>
          </p:cNvPr>
          <p:cNvSpPr/>
          <p:nvPr/>
        </p:nvSpPr>
        <p:spPr>
          <a:xfrm>
            <a:off x="4265824" y="38670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4BBCB1-2775-4B4D-A46C-5CCA3F3A7986}"/>
              </a:ext>
            </a:extLst>
          </p:cNvPr>
          <p:cNvSpPr/>
          <p:nvPr/>
        </p:nvSpPr>
        <p:spPr>
          <a:xfrm>
            <a:off x="3892324" y="4328643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EB295C-6367-4A0E-99CD-F1CF1BB2E957}"/>
              </a:ext>
            </a:extLst>
          </p:cNvPr>
          <p:cNvSpPr/>
          <p:nvPr/>
        </p:nvSpPr>
        <p:spPr>
          <a:xfrm>
            <a:off x="4982429" y="482999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FFFD75C-96F2-48FE-949F-75125EECAB6B}"/>
              </a:ext>
            </a:extLst>
          </p:cNvPr>
          <p:cNvSpPr/>
          <p:nvPr/>
        </p:nvSpPr>
        <p:spPr>
          <a:xfrm>
            <a:off x="4576062" y="528320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85D87594-23B1-42FC-9B37-097BB59E94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-31076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4" name="Écoute.wav"/>
            </a:hlinkClick>
            <a:extLst>
              <a:ext uri="{FF2B5EF4-FFF2-40B4-BE49-F238E27FC236}">
                <a16:creationId xmlns:a16="http://schemas.microsoft.com/office/drawing/2014/main" id="{E34680E3-4586-49D8-9E88-E8F5A93FBAAF}"/>
              </a:ext>
            </a:extLst>
          </p:cNvPr>
          <p:cNvSpPr/>
          <p:nvPr/>
        </p:nvSpPr>
        <p:spPr>
          <a:xfrm>
            <a:off x="914400" y="119987"/>
            <a:ext cx="1764632" cy="547644"/>
          </a:xfrm>
          <a:prstGeom prst="wedgeRoundRectCallout">
            <a:avLst>
              <a:gd name="adj1" fmla="val -66026"/>
              <a:gd name="adj2" fmla="val 752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[1/5]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799280" y="4168799"/>
            <a:ext cx="6732360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</a:t>
            </a:r>
            <a:r>
              <a:rPr lang="en-GB" sz="8800" b="1" strike="noStrike" spc="-1" dirty="0">
                <a:solidFill>
                  <a:srgbClr val="FF33CC"/>
                </a:solidFill>
                <a:latin typeface="Tw Cen MT"/>
              </a:rPr>
              <a:t> 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?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3D7785B-3E0C-478A-B728-54F926721D7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331640" y="368640"/>
            <a:ext cx="3960000" cy="3960000"/>
          </a:xfrm>
          <a:prstGeom prst="rect">
            <a:avLst/>
          </a:prstGeom>
          <a:ln>
            <a:noFill/>
          </a:ln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EE9F6B4E-3B13-4D70-967F-10A3FACE259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724000" y="-27360"/>
            <a:ext cx="1933920" cy="4148640"/>
          </a:xfrm>
          <a:prstGeom prst="rect">
            <a:avLst/>
          </a:prstGeom>
          <a:ln>
            <a:noFill/>
          </a:ln>
        </p:spPr>
      </p:pic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7475040" y="3135010"/>
            <a:ext cx="4259435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Intonation goes up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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mean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‘Is it going ok?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Ca va (up)">
            <a:hlinkClick r:id="" action="ppaction://media"/>
            <a:extLst>
              <a:ext uri="{FF2B5EF4-FFF2-40B4-BE49-F238E27FC236}">
                <a16:creationId xmlns:a16="http://schemas.microsoft.com/office/drawing/2014/main" id="{6D0EF2B2-A540-4E05-AE6D-A7D7067A1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3750" y="750547"/>
            <a:ext cx="2825593" cy="21191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7C91FEC-86B8-4970-833B-3700F24F8B53}"/>
              </a:ext>
            </a:extLst>
          </p:cNvPr>
          <p:cNvGrpSpPr/>
          <p:nvPr/>
        </p:nvGrpSpPr>
        <p:grpSpPr>
          <a:xfrm>
            <a:off x="4021479" y="5672574"/>
            <a:ext cx="2287962" cy="268386"/>
            <a:chOff x="5588044" y="2805189"/>
            <a:chExt cx="2287962" cy="2683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DFF0C4-9B4A-400B-9381-5DD4826628B6}"/>
                </a:ext>
              </a:extLst>
            </p:cNvPr>
            <p:cNvCxnSpPr/>
            <p:nvPr/>
          </p:nvCxnSpPr>
          <p:spPr>
            <a:xfrm>
              <a:off x="5588044" y="3069241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9B0E974-34AE-42BF-B03A-A4C27CB70685}"/>
                </a:ext>
              </a:extLst>
            </p:cNvPr>
            <p:cNvCxnSpPr/>
            <p:nvPr/>
          </p:nvCxnSpPr>
          <p:spPr>
            <a:xfrm flipV="1">
              <a:off x="7250410" y="2805189"/>
              <a:ext cx="625596" cy="268386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7CD87E8-9807-42D8-A4F1-B05423E77CEA}"/>
              </a:ext>
            </a:extLst>
          </p:cNvPr>
          <p:cNvSpPr/>
          <p:nvPr/>
        </p:nvSpPr>
        <p:spPr>
          <a:xfrm>
            <a:off x="101160" y="2784405"/>
            <a:ext cx="3976688" cy="1762253"/>
          </a:xfrm>
          <a:prstGeom prst="wedgeRoundRectCallout">
            <a:avLst>
              <a:gd name="adj1" fmla="val 33365"/>
              <a:gd name="adj2" fmla="val 109953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The ‘hook’ under the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changes a hard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into a soft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c,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pronounced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s.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It is called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cedilla.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0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4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[2/5]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799280" y="4168799"/>
            <a:ext cx="6732360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3D7785B-3E0C-478A-B728-54F926721D7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331640" y="368640"/>
            <a:ext cx="3960000" cy="3960000"/>
          </a:xfrm>
          <a:prstGeom prst="rect">
            <a:avLst/>
          </a:prstGeom>
          <a:ln>
            <a:noFill/>
          </a:ln>
        </p:spPr>
      </p:pic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7475040" y="3135010"/>
            <a:ext cx="4259435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Intonation goes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down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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 to mean ‘It’s going ok.’</a:t>
            </a:r>
            <a:endParaRPr lang="en-US" sz="24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4" name="Ca va (down)">
            <a:hlinkClick r:id="" action="ppaction://media"/>
            <a:extLst>
              <a:ext uri="{FF2B5EF4-FFF2-40B4-BE49-F238E27FC236}">
                <a16:creationId xmlns:a16="http://schemas.microsoft.com/office/drawing/2014/main" id="{F7D18D61-DC55-446C-885B-118E1F5338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2958" y="499603"/>
            <a:ext cx="2938487" cy="22038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471028B-BD40-4A38-8249-5F39A8B23935}"/>
              </a:ext>
            </a:extLst>
          </p:cNvPr>
          <p:cNvGrpSpPr/>
          <p:nvPr/>
        </p:nvGrpSpPr>
        <p:grpSpPr>
          <a:xfrm>
            <a:off x="4401882" y="5811929"/>
            <a:ext cx="2193314" cy="146055"/>
            <a:chOff x="5752381" y="2885849"/>
            <a:chExt cx="2193314" cy="14605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77DDDA-05CD-4EFA-80FD-CF8CFAB6CDC6}"/>
                </a:ext>
              </a:extLst>
            </p:cNvPr>
            <p:cNvCxnSpPr>
              <a:cxnSpLocks/>
            </p:cNvCxnSpPr>
            <p:nvPr/>
          </p:nvCxnSpPr>
          <p:spPr>
            <a:xfrm>
              <a:off x="5752381" y="2885849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D2D3984-9701-4768-99CD-45FFFB93BC9A}"/>
                </a:ext>
              </a:extLst>
            </p:cNvPr>
            <p:cNvCxnSpPr>
              <a:cxnSpLocks/>
            </p:cNvCxnSpPr>
            <p:nvPr/>
          </p:nvCxnSpPr>
          <p:spPr>
            <a:xfrm>
              <a:off x="7414747" y="2890183"/>
              <a:ext cx="530948" cy="141721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5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2572</TotalTime>
  <Words>1679</Words>
  <Application>Microsoft Office PowerPoint</Application>
  <PresentationFormat>Widescreen</PresentationFormat>
  <Paragraphs>296</Paragraphs>
  <Slides>17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Century Gothic</vt:lpstr>
      <vt:lpstr>Century Gothic</vt:lpstr>
      <vt:lpstr>docs-Century Gothic</vt:lpstr>
      <vt:lpstr>Modern Love</vt:lpstr>
      <vt:lpstr>Symbol</vt:lpstr>
      <vt:lpstr>Tw Cen MT</vt:lpstr>
      <vt:lpstr>Wingdings</vt:lpstr>
      <vt:lpstr>1_Office Theme</vt:lpstr>
      <vt:lpstr>Office Theme</vt:lpstr>
      <vt:lpstr>Describing me and others</vt:lpstr>
      <vt:lpstr>[SFC] </vt:lpstr>
      <vt:lpstr>[SFC] </vt:lpstr>
      <vt:lpstr>[SFC] </vt:lpstr>
      <vt:lpstr>[SFC] </vt:lpstr>
      <vt:lpstr>Asking questions</vt:lpstr>
      <vt:lpstr>écouter</vt:lpstr>
      <vt:lpstr>parler</vt:lpstr>
      <vt:lpstr>parler</vt:lpstr>
      <vt:lpstr>parler</vt:lpstr>
      <vt:lpstr>parler</vt:lpstr>
      <vt:lpstr>parler</vt:lpstr>
      <vt:lpstr>Introducing yourself</vt:lpstr>
      <vt:lpstr>lire</vt:lpstr>
      <vt:lpstr>parler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39</cp:revision>
  <dcterms:created xsi:type="dcterms:W3CDTF">2021-07-02T19:27:01Z</dcterms:created>
  <dcterms:modified xsi:type="dcterms:W3CDTF">2023-09-26T13:35:57Z</dcterms:modified>
</cp:coreProperties>
</file>