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359" r:id="rId3"/>
    <p:sldId id="367" r:id="rId4"/>
    <p:sldId id="368" r:id="rId5"/>
    <p:sldId id="366" r:id="rId6"/>
    <p:sldId id="364" r:id="rId7"/>
    <p:sldId id="369" r:id="rId8"/>
    <p:sldId id="29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261" autoAdjust="0"/>
  </p:normalViewPr>
  <p:slideViewPr>
    <p:cSldViewPr snapToGrid="0">
      <p:cViewPr varScale="1">
        <p:scale>
          <a:sx n="64" d="100"/>
          <a:sy n="64" d="100"/>
        </p:scale>
        <p:origin x="1306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Pixabay</a:t>
            </a: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and are available under a Creative Commons license, no</a:t>
            </a: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attribution required.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Frequency of new words: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  <a:r>
              <a:rPr lang="it-IT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mais </a:t>
            </a:r>
            <a:r>
              <a:rPr lang="it-IT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[30] </a:t>
            </a:r>
          </a:p>
          <a:p>
            <a:pPr marL="216000" indent="-216000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Ça va ? Ça va.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[54/53]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bien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[47]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mal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[277]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Oui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[284]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Non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[75]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Au revoir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[4/1274]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6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216000" indent="-216000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The frequency rankings for words that occur in this PowerPoint which have been</a:t>
            </a:r>
            <a:r>
              <a:rPr lang="en-GB" sz="1600" b="0" i="1" strike="noStrike" spc="-1" dirty="0">
                <a:solidFill>
                  <a:srgbClr val="000000"/>
                </a:solidFill>
                <a:latin typeface="+mn-lt"/>
                <a:ea typeface="Calibri"/>
              </a:rPr>
              <a:t> previously</a:t>
            </a:r>
            <a:r>
              <a:rPr lang="en-GB" sz="16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 introduced in these resources are given in the SOW and in the resources that first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introduced and formally re-visited those words. </a:t>
            </a: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For any </a:t>
            </a:r>
            <a:r>
              <a:rPr lang="en-GB" sz="1800" b="0" i="1" strike="noStrike" spc="-1" dirty="0">
                <a:solidFill>
                  <a:srgbClr val="000000"/>
                </a:solidFill>
                <a:latin typeface="+mn-lt"/>
                <a:ea typeface="Calibri"/>
              </a:rPr>
              <a:t>other </a:t>
            </a: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Note that the first three lessons of the year teach language that can be continuously recycled as lesson routine every lesson in Y3/4.</a:t>
            </a: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The idea would be that the class teacher (whether or not s/he teaches the class French can re-use the language as part of the daily routine with the class.</a:t>
            </a:r>
            <a:endParaRPr lang="en-GB" sz="1800" b="0" strike="noStrike" spc="-1" dirty="0">
              <a:latin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connecting sound and writing in words with silent final consonants –s and –t.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Click numbers 1-9 to listen to each word.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Pupils listen and write the correct letter.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Click to reveal answers.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If time allows, teacher to elicit choral read aloud from pupils by cueing with the English meanings.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Transcript:</a:t>
            </a:r>
            <a:br>
              <a:rPr lang="en-GB" sz="1200" b="0" dirty="0"/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fort</a:t>
            </a:r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mois</a:t>
            </a:r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sport</a:t>
            </a:r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mot</a:t>
            </a:r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sous</a:t>
            </a:r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lit</a:t>
            </a:r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parfait</a:t>
            </a:r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des</a:t>
            </a:r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trois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 [107]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[179] sport [2011] mot [220] sous [122] lit [1837] parfait [1600] des [2] trois [115]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2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030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some of this week’s key vocabulary.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Read each phrase and draw the appropriate emoji.</a:t>
            </a:r>
            <a:br>
              <a:rPr lang="en-GB" b="0" dirty="0"/>
            </a:br>
            <a:r>
              <a:rPr lang="en-GB" b="0" dirty="0"/>
              <a:t>2. Click to reveal answers.</a:t>
            </a:r>
            <a:br>
              <a:rPr lang="en-GB" b="0" dirty="0"/>
            </a:br>
            <a:r>
              <a:rPr lang="en-GB" b="0" dirty="0"/>
              <a:t>3. Elicit phrases orally from students by prompting with English meanings.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8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Use this recap ahead of FOLLOW UP 3.</a:t>
            </a:r>
            <a:br>
              <a:rPr lang="en-GB" b="1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 minute (two slides)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recap how to form intonation questions from statements.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present information.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2.   Elicit English translations for the French examples provided.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Note</a:t>
            </a:r>
            <a:r>
              <a:rPr lang="en-GB" dirty="0"/>
              <a:t>: </a:t>
            </a:r>
            <a:r>
              <a:rPr lang="en-GB" b="0" i="0" dirty="0">
                <a:solidFill>
                  <a:srgbClr val="002060"/>
                </a:solidFill>
                <a:effectLst/>
                <a:latin typeface="docs-Century Gothic"/>
              </a:rPr>
              <a:t>Raised intonation questions will be practised formally again in Week 5.</a:t>
            </a:r>
            <a:endParaRPr dirty="0"/>
          </a:p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383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[2/2]</a:t>
            </a:r>
            <a:endParaRPr dirty="0"/>
          </a:p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166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matching word final sounds heard in unfamiliar words with familiar written words that have the same sound.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Click to listen to each name.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Pupils decide which of the three questions rhymes with the name heard and write the correct letter.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Click to reveal answers.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Click again on each speech bubble to hear the full question.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Transcript:</a:t>
            </a:r>
            <a:br>
              <a:rPr lang="en-GB" sz="1200" b="0" dirty="0"/>
            </a:b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Adrien, [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 bien] ?</a:t>
            </a:r>
            <a:b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Sara, [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va] ?</a:t>
            </a:r>
            <a:b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Madame Vidal,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 [mal] ?</a:t>
            </a:r>
            <a:b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Jacquelin, [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 bien] ?</a:t>
            </a:r>
            <a:b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Nicolas, [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va] ?</a:t>
            </a:r>
            <a:b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Duval, [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 mal] ?</a:t>
            </a:r>
            <a:endParaRPr lang="en-GB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054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/>
              <a:t>Time: 5 minutes</a:t>
            </a:r>
          </a:p>
          <a:p>
            <a:r>
              <a:rPr lang="en-GB" b="1" baseline="0" dirty="0"/>
              <a:t>Aim: </a:t>
            </a:r>
            <a:r>
              <a:rPr lang="en-GB" b="0" baseline="0" dirty="0"/>
              <a:t>to practise aural production of the questions and statements from this week’s lesson.</a:t>
            </a:r>
          </a:p>
          <a:p>
            <a:endParaRPr lang="en-GB" b="0" baseline="0" dirty="0"/>
          </a:p>
          <a:p>
            <a:pPr>
              <a:buAutoNum type="arabicPeriod"/>
            </a:pPr>
            <a:r>
              <a:rPr lang="en-GB" baseline="0" dirty="0"/>
              <a:t>Pupil B turns away from the board. S/he needs something to write on. S/he numbers 1 – 6 and puts a ? or a full stop by each number to prompt him/herself as to which type of utterance to use when s/he hears the name.</a:t>
            </a:r>
          </a:p>
          <a:p>
            <a:pPr>
              <a:buAutoNum type="arabicPeriod"/>
            </a:pPr>
            <a:r>
              <a:rPr lang="en-GB" baseline="0" dirty="0"/>
              <a:t>Click for Pupil A’s six names to appear.  Pupil A reads name to his/her partner.</a:t>
            </a:r>
          </a:p>
          <a:p>
            <a:r>
              <a:rPr lang="en-GB" dirty="0"/>
              <a:t>3. Pupil B listens and responds with an rhyming question (</a:t>
            </a:r>
            <a:r>
              <a:rPr lang="en-GB" dirty="0" err="1"/>
              <a:t>ça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, </a:t>
            </a:r>
            <a:r>
              <a:rPr lang="en-GB" dirty="0" err="1"/>
              <a:t>ça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 bien, </a:t>
            </a:r>
            <a:r>
              <a:rPr lang="en-GB" dirty="0" err="1"/>
              <a:t>ça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 mal).</a:t>
            </a:r>
          </a:p>
          <a:p>
            <a:r>
              <a:rPr lang="en-GB" dirty="0"/>
              <a:t>4. Pupil A listens and writes in English what is said to him/her – paying attention to whether it is a question or statement.</a:t>
            </a:r>
          </a:p>
          <a:p>
            <a:r>
              <a:rPr lang="en-GB" dirty="0"/>
              <a:t>5. Partner B turns back and pupils compare notes to check that they have the same punctuation written down.</a:t>
            </a:r>
          </a:p>
          <a:p>
            <a:r>
              <a:rPr lang="en-GB" dirty="0"/>
              <a:t>6. Pupils then swap roles and repeat the task with the 2</a:t>
            </a:r>
            <a:r>
              <a:rPr lang="en-GB" baseline="30000" dirty="0"/>
              <a:t>nd</a:t>
            </a:r>
            <a:r>
              <a:rPr lang="en-GB" dirty="0"/>
              <a:t> set of prompts.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072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5-10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some of this week’s key language.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Ensure pupils understand the task.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Given them time to write the five short phrases.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Click to check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622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26" Type="http://schemas.openxmlformats.org/officeDocument/2006/relationships/image" Target="../media/image17.png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audio" Target="../media/audio4.wav"/><Relationship Id="rId12" Type="http://schemas.openxmlformats.org/officeDocument/2006/relationships/audio" Target="../media/audio9.wav"/><Relationship Id="rId17" Type="http://schemas.openxmlformats.org/officeDocument/2006/relationships/image" Target="../media/image8.png"/><Relationship Id="rId25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11" Type="http://schemas.openxmlformats.org/officeDocument/2006/relationships/audio" Target="../media/audio8.wav"/><Relationship Id="rId24" Type="http://schemas.openxmlformats.org/officeDocument/2006/relationships/image" Target="../media/image15.svg"/><Relationship Id="rId5" Type="http://schemas.openxmlformats.org/officeDocument/2006/relationships/audio" Target="../media/audio2.wav"/><Relationship Id="rId15" Type="http://schemas.openxmlformats.org/officeDocument/2006/relationships/image" Target="../media/image6.png"/><Relationship Id="rId23" Type="http://schemas.openxmlformats.org/officeDocument/2006/relationships/image" Target="../media/image14.png"/><Relationship Id="rId28" Type="http://schemas.openxmlformats.org/officeDocument/2006/relationships/audio" Target="../media/audio10.wav"/><Relationship Id="rId10" Type="http://schemas.openxmlformats.org/officeDocument/2006/relationships/audio" Target="../media/audio7.wav"/><Relationship Id="rId19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audio" Target="../media/audio6.wav"/><Relationship Id="rId14" Type="http://schemas.openxmlformats.org/officeDocument/2006/relationships/image" Target="../media/image5.png"/><Relationship Id="rId22" Type="http://schemas.openxmlformats.org/officeDocument/2006/relationships/image" Target="../media/image13.gif"/><Relationship Id="rId27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4.gif"/><Relationship Id="rId4" Type="http://schemas.openxmlformats.org/officeDocument/2006/relationships/image" Target="../media/image20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13" Type="http://schemas.openxmlformats.org/officeDocument/2006/relationships/audio" Target="../media/audio18.wav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audio" Target="../media/audio13.wav"/><Relationship Id="rId12" Type="http://schemas.openxmlformats.org/officeDocument/2006/relationships/audio" Target="../media/audio17.wav"/><Relationship Id="rId17" Type="http://schemas.openxmlformats.org/officeDocument/2006/relationships/audio" Target="../media/audio22.wav"/><Relationship Id="rId2" Type="http://schemas.openxmlformats.org/officeDocument/2006/relationships/notesSlide" Target="../notesSlides/notesSlide6.xml"/><Relationship Id="rId16" Type="http://schemas.openxmlformats.org/officeDocument/2006/relationships/audio" Target="../media/audio2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2.wav"/><Relationship Id="rId11" Type="http://schemas.openxmlformats.org/officeDocument/2006/relationships/image" Target="../media/image34.png"/><Relationship Id="rId5" Type="http://schemas.openxmlformats.org/officeDocument/2006/relationships/image" Target="../media/image33.png"/><Relationship Id="rId15" Type="http://schemas.openxmlformats.org/officeDocument/2006/relationships/audio" Target="../media/audio20.wav"/><Relationship Id="rId10" Type="http://schemas.openxmlformats.org/officeDocument/2006/relationships/audio" Target="../media/audio16.wav"/><Relationship Id="rId19" Type="http://schemas.openxmlformats.org/officeDocument/2006/relationships/image" Target="../media/image18.svg"/><Relationship Id="rId4" Type="http://schemas.openxmlformats.org/officeDocument/2006/relationships/audio" Target="../media/audio11.wav"/><Relationship Id="rId9" Type="http://schemas.openxmlformats.org/officeDocument/2006/relationships/audio" Target="../media/audio15.wav"/><Relationship Id="rId14" Type="http://schemas.openxmlformats.org/officeDocument/2006/relationships/audio" Target="../media/audio19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17.png"/><Relationship Id="rId5" Type="http://schemas.openxmlformats.org/officeDocument/2006/relationships/image" Target="../media/image38.svg"/><Relationship Id="rId10" Type="http://schemas.openxmlformats.org/officeDocument/2006/relationships/image" Target="../media/image39.gif"/><Relationship Id="rId4" Type="http://schemas.openxmlformats.org/officeDocument/2006/relationships/image" Target="../media/image37.png"/><Relationship Id="rId9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>
            <a:extLst>
              <a:ext uri="{FF2B5EF4-FFF2-40B4-BE49-F238E27FC236}">
                <a16:creationId xmlns:a16="http://schemas.microsoft.com/office/drawing/2014/main" id="{8E65F3BF-D1B3-4F7A-AAC8-255D93C5F38F}"/>
              </a:ext>
            </a:extLst>
          </p:cNvPr>
          <p:cNvSpPr/>
          <p:nvPr/>
        </p:nvSpPr>
        <p:spPr>
          <a:xfrm>
            <a:off x="0" y="9236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Google Shape;100;p2"/>
          <p:cNvSpPr/>
          <p:nvPr/>
        </p:nvSpPr>
        <p:spPr>
          <a:xfrm>
            <a:off x="6368181" y="4552388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jaune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664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36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</a:b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5" name="Picture 4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8F0C2F7A-216B-43A8-A849-7A82598C4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20" y="193370"/>
            <a:ext cx="5084505" cy="4359018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C0F1F7F-1C97-4E8F-B762-D94FC31916D3}"/>
              </a:ext>
            </a:extLst>
          </p:cNvPr>
          <p:cNvSpPr/>
          <p:nvPr/>
        </p:nvSpPr>
        <p:spPr>
          <a:xfrm>
            <a:off x="40703" y="1572739"/>
            <a:ext cx="4010307" cy="3110853"/>
          </a:xfrm>
          <a:prstGeom prst="wedgeEllipseCallout">
            <a:avLst>
              <a:gd name="adj1" fmla="val 46431"/>
              <a:gd name="adj2" fmla="val 53682"/>
            </a:avLst>
          </a:prstGeom>
          <a:solidFill>
            <a:schemeClr val="bg1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8" name="Picture 7" descr="Many colorful circles with white question marks&#10;&#10;Description automatically generated">
            <a:extLst>
              <a:ext uri="{FF2B5EF4-FFF2-40B4-BE49-F238E27FC236}">
                <a16:creationId xmlns:a16="http://schemas.microsoft.com/office/drawing/2014/main" id="{C2CC1F2C-2755-4C85-B517-D0B67F8FAE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205" y="1515562"/>
            <a:ext cx="4839703" cy="32252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1:</a:t>
            </a:r>
            <a:endParaRPr lang="en-GB" sz="3200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B358180-1BC9-4A27-868D-E80A3DD3D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F703126-0E39-4933-9ADF-5C44832214E5}"/>
              </a:ext>
            </a:extLst>
          </p:cNvPr>
          <p:cNvSpPr txBox="1">
            <a:spLocks/>
          </p:cNvSpPr>
          <p:nvPr/>
        </p:nvSpPr>
        <p:spPr>
          <a:xfrm>
            <a:off x="10950576" y="1059840"/>
            <a:ext cx="1241424" cy="424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écouter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graphicFrame>
        <p:nvGraphicFramePr>
          <p:cNvPr id="58" name="Table 2">
            <a:extLst>
              <a:ext uri="{FF2B5EF4-FFF2-40B4-BE49-F238E27FC236}">
                <a16:creationId xmlns:a16="http://schemas.microsoft.com/office/drawing/2014/main" id="{302EF52B-1464-40BF-B3A3-C55343E8A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77862"/>
              </p:ext>
            </p:extLst>
          </p:nvPr>
        </p:nvGraphicFramePr>
        <p:xfrm>
          <a:off x="2323410" y="1059840"/>
          <a:ext cx="8627166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5722">
                  <a:extLst>
                    <a:ext uri="{9D8B030D-6E8A-4147-A177-3AD203B41FA5}">
                      <a16:colId xmlns:a16="http://schemas.microsoft.com/office/drawing/2014/main" val="4095128537"/>
                    </a:ext>
                  </a:extLst>
                </a:gridCol>
                <a:gridCol w="2875722">
                  <a:extLst>
                    <a:ext uri="{9D8B030D-6E8A-4147-A177-3AD203B41FA5}">
                      <a16:colId xmlns:a16="http://schemas.microsoft.com/office/drawing/2014/main" val="1637311483"/>
                    </a:ext>
                  </a:extLst>
                </a:gridCol>
                <a:gridCol w="2875722">
                  <a:extLst>
                    <a:ext uri="{9D8B030D-6E8A-4147-A177-3AD203B41FA5}">
                      <a16:colId xmlns:a16="http://schemas.microsoft.com/office/drawing/2014/main" val="2944887130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742422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569923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788139"/>
                  </a:ext>
                </a:extLst>
              </a:tr>
            </a:tbl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80B40F5D-6BF0-4FAE-9F93-3EA934649324}"/>
              </a:ext>
            </a:extLst>
          </p:cNvPr>
          <p:cNvSpPr txBox="1"/>
          <p:nvPr/>
        </p:nvSpPr>
        <p:spPr>
          <a:xfrm>
            <a:off x="2576823" y="1059838"/>
            <a:ext cx="246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 p o r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1929CBF-0D5D-45FE-95C6-855C0C7494F6}"/>
              </a:ext>
            </a:extLst>
          </p:cNvPr>
          <p:cNvSpPr txBox="1"/>
          <p:nvPr/>
        </p:nvSpPr>
        <p:spPr>
          <a:xfrm>
            <a:off x="5510191" y="1059839"/>
            <a:ext cx="246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 r o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C894A28-9E2E-45F1-84A4-AEA8613C6EFC}"/>
              </a:ext>
            </a:extLst>
          </p:cNvPr>
          <p:cNvSpPr txBox="1"/>
          <p:nvPr/>
        </p:nvSpPr>
        <p:spPr>
          <a:xfrm>
            <a:off x="8326646" y="1059839"/>
            <a:ext cx="246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 o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2F19965-47C2-4BEF-A4E2-94F0CEBBFFA9}"/>
              </a:ext>
            </a:extLst>
          </p:cNvPr>
          <p:cNvSpPr txBox="1"/>
          <p:nvPr/>
        </p:nvSpPr>
        <p:spPr>
          <a:xfrm>
            <a:off x="2749381" y="2892319"/>
            <a:ext cx="246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 a r f 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87FE741-3CCC-4C34-8F06-0B5FFB949963}"/>
              </a:ext>
            </a:extLst>
          </p:cNvPr>
          <p:cNvSpPr txBox="1"/>
          <p:nvPr/>
        </p:nvSpPr>
        <p:spPr>
          <a:xfrm>
            <a:off x="5527616" y="2892320"/>
            <a:ext cx="246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 o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BBC168F-04BB-4944-B876-401376A9F133}"/>
              </a:ext>
            </a:extLst>
          </p:cNvPr>
          <p:cNvSpPr txBox="1"/>
          <p:nvPr/>
        </p:nvSpPr>
        <p:spPr>
          <a:xfrm>
            <a:off x="8326647" y="2892320"/>
            <a:ext cx="246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7F79B4E-15F9-45A2-A3A1-1A16DE700253}"/>
              </a:ext>
            </a:extLst>
          </p:cNvPr>
          <p:cNvSpPr txBox="1"/>
          <p:nvPr/>
        </p:nvSpPr>
        <p:spPr>
          <a:xfrm>
            <a:off x="2617133" y="4715350"/>
            <a:ext cx="246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 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03E1DE9-C386-40A7-82BF-42FDD420B1CF}"/>
              </a:ext>
            </a:extLst>
          </p:cNvPr>
          <p:cNvSpPr txBox="1"/>
          <p:nvPr/>
        </p:nvSpPr>
        <p:spPr>
          <a:xfrm>
            <a:off x="5561482" y="4668502"/>
            <a:ext cx="246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 o u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FE3154B-8EA7-42ED-BFA1-BA0ADF42F9FE}"/>
              </a:ext>
            </a:extLst>
          </p:cNvPr>
          <p:cNvSpPr txBox="1"/>
          <p:nvPr/>
        </p:nvSpPr>
        <p:spPr>
          <a:xfrm>
            <a:off x="8326646" y="4674688"/>
            <a:ext cx="246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 o r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71" name="Action Button: Blank 7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9C1A4D2-B6B8-44AE-8BF9-49FC8A296754}"/>
              </a:ext>
            </a:extLst>
          </p:cNvPr>
          <p:cNvSpPr/>
          <p:nvPr/>
        </p:nvSpPr>
        <p:spPr>
          <a:xfrm>
            <a:off x="2389670" y="1100455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72" name="Action Button: Blank 7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D291079-B36C-4554-B0B0-4F866A8F9879}"/>
              </a:ext>
            </a:extLst>
          </p:cNvPr>
          <p:cNvSpPr/>
          <p:nvPr/>
        </p:nvSpPr>
        <p:spPr>
          <a:xfrm>
            <a:off x="5245515" y="1100454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73" name="Action Button: Blank 7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1A8A6C9-B5BB-4AA6-86DA-991B7F4549DF}"/>
              </a:ext>
            </a:extLst>
          </p:cNvPr>
          <p:cNvSpPr/>
          <p:nvPr/>
        </p:nvSpPr>
        <p:spPr>
          <a:xfrm>
            <a:off x="8134121" y="1102950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74" name="Action Button: Blank 7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5F3D157-73B7-4973-B955-3CF9BB272275}"/>
              </a:ext>
            </a:extLst>
          </p:cNvPr>
          <p:cNvSpPr/>
          <p:nvPr/>
        </p:nvSpPr>
        <p:spPr>
          <a:xfrm>
            <a:off x="2389670" y="2943091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75" name="Action Button: Blank 7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E68FD65-A5C1-4D1D-9BB8-4A670A1FADD4}"/>
              </a:ext>
            </a:extLst>
          </p:cNvPr>
          <p:cNvSpPr/>
          <p:nvPr/>
        </p:nvSpPr>
        <p:spPr>
          <a:xfrm>
            <a:off x="5245515" y="2943090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76" name="Action Button: Blank 7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D79FAE1-FC83-4BAB-AFC5-BF638E41F560}"/>
              </a:ext>
            </a:extLst>
          </p:cNvPr>
          <p:cNvSpPr/>
          <p:nvPr/>
        </p:nvSpPr>
        <p:spPr>
          <a:xfrm>
            <a:off x="8134121" y="2945586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77" name="Action Button: Blank 7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22C5B71-8698-4ED6-982B-929D28F93102}"/>
              </a:ext>
            </a:extLst>
          </p:cNvPr>
          <p:cNvSpPr/>
          <p:nvPr/>
        </p:nvSpPr>
        <p:spPr>
          <a:xfrm>
            <a:off x="2391757" y="4787871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78" name="Action Button: Blank 7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F53164A-23D1-49B6-8003-4A9EA9651ED4}"/>
              </a:ext>
            </a:extLst>
          </p:cNvPr>
          <p:cNvSpPr/>
          <p:nvPr/>
        </p:nvSpPr>
        <p:spPr>
          <a:xfrm>
            <a:off x="5247602" y="4787870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79" name="Action Button: Blank 7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EE9D5FC-ACA5-4B1B-B0E3-95EC7A9A7112}"/>
              </a:ext>
            </a:extLst>
          </p:cNvPr>
          <p:cNvSpPr/>
          <p:nvPr/>
        </p:nvSpPr>
        <p:spPr>
          <a:xfrm>
            <a:off x="8136208" y="4790366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A7ABA80-E4A3-402D-AD9A-C71D52697177}"/>
              </a:ext>
            </a:extLst>
          </p:cNvPr>
          <p:cNvSpPr txBox="1"/>
          <p:nvPr/>
        </p:nvSpPr>
        <p:spPr>
          <a:xfrm>
            <a:off x="6254106" y="4326224"/>
            <a:ext cx="127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[month]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9F410AD-F529-4CC4-9EEA-375A38062DD5}"/>
              </a:ext>
            </a:extLst>
          </p:cNvPr>
          <p:cNvSpPr txBox="1"/>
          <p:nvPr/>
        </p:nvSpPr>
        <p:spPr>
          <a:xfrm>
            <a:off x="3320738" y="6151392"/>
            <a:ext cx="127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[some]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91EC9AB-557A-40E7-961F-908C31229D82}"/>
              </a:ext>
            </a:extLst>
          </p:cNvPr>
          <p:cNvSpPr txBox="1"/>
          <p:nvPr/>
        </p:nvSpPr>
        <p:spPr>
          <a:xfrm>
            <a:off x="6305398" y="6166008"/>
            <a:ext cx="127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[under]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662BDF6-C9DB-4A1A-B300-E6357A1F0E97}"/>
              </a:ext>
            </a:extLst>
          </p:cNvPr>
          <p:cNvSpPr txBox="1"/>
          <p:nvPr/>
        </p:nvSpPr>
        <p:spPr>
          <a:xfrm>
            <a:off x="9241825" y="6156069"/>
            <a:ext cx="127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[strong]</a:t>
            </a:r>
          </a:p>
        </p:txBody>
      </p:sp>
      <p:sp>
        <p:nvSpPr>
          <p:cNvPr id="117" name="Action Button: Blank 116">
            <a:hlinkClick r:id="" action="ppaction://noaction" highlightClick="1">
              <a:snd r:embed="rId4" name="fort.wav"/>
            </a:hlinkClick>
            <a:extLst>
              <a:ext uri="{FF2B5EF4-FFF2-40B4-BE49-F238E27FC236}">
                <a16:creationId xmlns:a16="http://schemas.microsoft.com/office/drawing/2014/main" id="{B5E0F6ED-3927-4FBC-950C-55D1E848F019}"/>
              </a:ext>
            </a:extLst>
          </p:cNvPr>
          <p:cNvSpPr/>
          <p:nvPr/>
        </p:nvSpPr>
        <p:spPr>
          <a:xfrm>
            <a:off x="379792" y="1115801"/>
            <a:ext cx="437321" cy="394457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18" name="Action Button: Blank 117">
            <a:hlinkClick r:id="" action="ppaction://noaction" highlightClick="1">
              <a:snd r:embed="rId5" name="mois.wav"/>
            </a:hlinkClick>
            <a:extLst>
              <a:ext uri="{FF2B5EF4-FFF2-40B4-BE49-F238E27FC236}">
                <a16:creationId xmlns:a16="http://schemas.microsoft.com/office/drawing/2014/main" id="{F13D78EB-7432-483B-8354-AA0AD670F18D}"/>
              </a:ext>
            </a:extLst>
          </p:cNvPr>
          <p:cNvSpPr/>
          <p:nvPr/>
        </p:nvSpPr>
        <p:spPr>
          <a:xfrm>
            <a:off x="379791" y="1741206"/>
            <a:ext cx="437321" cy="394457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19" name="Action Button: Blank 118">
            <a:hlinkClick r:id="" action="ppaction://noaction" highlightClick="1">
              <a:snd r:embed="rId6" name="sport.wav"/>
            </a:hlinkClick>
            <a:extLst>
              <a:ext uri="{FF2B5EF4-FFF2-40B4-BE49-F238E27FC236}">
                <a16:creationId xmlns:a16="http://schemas.microsoft.com/office/drawing/2014/main" id="{549D1E5C-386E-465A-9860-3F8412C1B3BA}"/>
              </a:ext>
            </a:extLst>
          </p:cNvPr>
          <p:cNvSpPr/>
          <p:nvPr/>
        </p:nvSpPr>
        <p:spPr>
          <a:xfrm>
            <a:off x="383856" y="2330086"/>
            <a:ext cx="437321" cy="394457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20" name="Action Button: Blank 119">
            <a:hlinkClick r:id="" action="ppaction://noaction" highlightClick="1">
              <a:snd r:embed="rId7" name="mot.wav"/>
            </a:hlinkClick>
            <a:extLst>
              <a:ext uri="{FF2B5EF4-FFF2-40B4-BE49-F238E27FC236}">
                <a16:creationId xmlns:a16="http://schemas.microsoft.com/office/drawing/2014/main" id="{315AA64E-BC51-4192-B399-268BCFEFDEEA}"/>
              </a:ext>
            </a:extLst>
          </p:cNvPr>
          <p:cNvSpPr/>
          <p:nvPr/>
        </p:nvSpPr>
        <p:spPr>
          <a:xfrm>
            <a:off x="383855" y="2987478"/>
            <a:ext cx="437321" cy="394457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21" name="Action Button: Blank 120">
            <a:hlinkClick r:id="" action="ppaction://noaction" highlightClick="1">
              <a:snd r:embed="rId8" name="sous.wav"/>
            </a:hlinkClick>
            <a:extLst>
              <a:ext uri="{FF2B5EF4-FFF2-40B4-BE49-F238E27FC236}">
                <a16:creationId xmlns:a16="http://schemas.microsoft.com/office/drawing/2014/main" id="{24DD99E9-FF50-46D6-B099-0EAA4B85A1FA}"/>
              </a:ext>
            </a:extLst>
          </p:cNvPr>
          <p:cNvSpPr/>
          <p:nvPr/>
        </p:nvSpPr>
        <p:spPr>
          <a:xfrm>
            <a:off x="381257" y="3650730"/>
            <a:ext cx="437321" cy="394457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22" name="Action Button: Blank 121">
            <a:hlinkClick r:id="" action="ppaction://noaction" highlightClick="1">
              <a:snd r:embed="rId9" name="lit.wav"/>
            </a:hlinkClick>
            <a:extLst>
              <a:ext uri="{FF2B5EF4-FFF2-40B4-BE49-F238E27FC236}">
                <a16:creationId xmlns:a16="http://schemas.microsoft.com/office/drawing/2014/main" id="{CDF91AD9-59E1-44A9-B008-026B23DD647B}"/>
              </a:ext>
            </a:extLst>
          </p:cNvPr>
          <p:cNvSpPr/>
          <p:nvPr/>
        </p:nvSpPr>
        <p:spPr>
          <a:xfrm>
            <a:off x="381256" y="4312702"/>
            <a:ext cx="437321" cy="394457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23" name="Action Button: Blank 122">
            <a:hlinkClick r:id="" action="ppaction://noaction" highlightClick="1">
              <a:snd r:embed="rId10" name="parfait.wav"/>
            </a:hlinkClick>
            <a:extLst>
              <a:ext uri="{FF2B5EF4-FFF2-40B4-BE49-F238E27FC236}">
                <a16:creationId xmlns:a16="http://schemas.microsoft.com/office/drawing/2014/main" id="{28CFC41A-4502-4788-906A-A59119CE2B26}"/>
              </a:ext>
            </a:extLst>
          </p:cNvPr>
          <p:cNvSpPr/>
          <p:nvPr/>
        </p:nvSpPr>
        <p:spPr>
          <a:xfrm>
            <a:off x="379790" y="4931290"/>
            <a:ext cx="437321" cy="394457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24" name="Action Button: Blank 123">
            <a:hlinkClick r:id="" action="ppaction://noaction" highlightClick="1">
              <a:snd r:embed="rId11" name="des.wav"/>
            </a:hlinkClick>
            <a:extLst>
              <a:ext uri="{FF2B5EF4-FFF2-40B4-BE49-F238E27FC236}">
                <a16:creationId xmlns:a16="http://schemas.microsoft.com/office/drawing/2014/main" id="{C417188C-089E-4682-9584-DB0BB201AF98}"/>
              </a:ext>
            </a:extLst>
          </p:cNvPr>
          <p:cNvSpPr/>
          <p:nvPr/>
        </p:nvSpPr>
        <p:spPr>
          <a:xfrm>
            <a:off x="379789" y="5539137"/>
            <a:ext cx="437321" cy="394457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125" name="Action Button: Blank 124">
            <a:hlinkClick r:id="" action="ppaction://noaction" highlightClick="1">
              <a:snd r:embed="rId12" name="trois.wav"/>
            </a:hlinkClick>
            <a:extLst>
              <a:ext uri="{FF2B5EF4-FFF2-40B4-BE49-F238E27FC236}">
                <a16:creationId xmlns:a16="http://schemas.microsoft.com/office/drawing/2014/main" id="{650BCB1E-8805-44D2-96C4-0CECA6E2B998}"/>
              </a:ext>
            </a:extLst>
          </p:cNvPr>
          <p:cNvSpPr/>
          <p:nvPr/>
        </p:nvSpPr>
        <p:spPr>
          <a:xfrm>
            <a:off x="381179" y="6151783"/>
            <a:ext cx="437321" cy="394457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C40BB329-961F-4C67-AFB6-7E52BA5384AF}"/>
              </a:ext>
            </a:extLst>
          </p:cNvPr>
          <p:cNvSpPr/>
          <p:nvPr/>
        </p:nvSpPr>
        <p:spPr>
          <a:xfrm>
            <a:off x="119104" y="14987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Explosion: 8 Points 53">
            <a:extLst>
              <a:ext uri="{FF2B5EF4-FFF2-40B4-BE49-F238E27FC236}">
                <a16:creationId xmlns:a16="http://schemas.microsoft.com/office/drawing/2014/main" id="{14AE92D7-195B-462A-834E-DD408478D700}"/>
              </a:ext>
            </a:extLst>
          </p:cNvPr>
          <p:cNvSpPr/>
          <p:nvPr/>
        </p:nvSpPr>
        <p:spPr>
          <a:xfrm rot="20101036">
            <a:off x="8768356" y="1549712"/>
            <a:ext cx="1558844" cy="1255647"/>
          </a:xfrm>
          <a:prstGeom prst="irregularSeal1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Explosion: 8 Points 54">
            <a:extLst>
              <a:ext uri="{FF2B5EF4-FFF2-40B4-BE49-F238E27FC236}">
                <a16:creationId xmlns:a16="http://schemas.microsoft.com/office/drawing/2014/main" id="{661215FF-B06B-46B4-A602-BBD62FC20D1B}"/>
              </a:ext>
            </a:extLst>
          </p:cNvPr>
          <p:cNvSpPr/>
          <p:nvPr/>
        </p:nvSpPr>
        <p:spPr>
          <a:xfrm rot="20101036">
            <a:off x="8780994" y="1549300"/>
            <a:ext cx="1558844" cy="125564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F4ED9C-8AAC-485D-9EEB-8177B81CBFE4}"/>
              </a:ext>
            </a:extLst>
          </p:cNvPr>
          <p:cNvSpPr txBox="1"/>
          <p:nvPr/>
        </p:nvSpPr>
        <p:spPr>
          <a:xfrm rot="19567633">
            <a:off x="8930752" y="1891550"/>
            <a:ext cx="1122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+mn-cs"/>
              </a:rPr>
              <a:t>word</a:t>
            </a:r>
          </a:p>
        </p:txBody>
      </p:sp>
      <p:pic>
        <p:nvPicPr>
          <p:cNvPr id="57" name="Picture 5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0655FBB-72CD-46B3-923E-E3CD58F33D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564" y="3507884"/>
            <a:ext cx="1684674" cy="950261"/>
          </a:xfrm>
          <a:prstGeom prst="rect">
            <a:avLst/>
          </a:prstGeom>
        </p:spPr>
      </p:pic>
      <p:sp>
        <p:nvSpPr>
          <p:cNvPr id="80" name="Action Button: Blank 7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66F78AC-7DDD-48F3-BEA0-C08C43088924}"/>
              </a:ext>
            </a:extLst>
          </p:cNvPr>
          <p:cNvSpPr/>
          <p:nvPr/>
        </p:nvSpPr>
        <p:spPr>
          <a:xfrm>
            <a:off x="1057753" y="1137454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81" name="Action Button: Blank 8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DBE6405-5B18-4019-92DC-160E7AA08314}"/>
              </a:ext>
            </a:extLst>
          </p:cNvPr>
          <p:cNvSpPr/>
          <p:nvPr/>
        </p:nvSpPr>
        <p:spPr>
          <a:xfrm>
            <a:off x="1061857" y="1758703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82" name="Action Button: Blank 8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E4D7E93-903B-46F3-890C-CCCBEA13A82F}"/>
              </a:ext>
            </a:extLst>
          </p:cNvPr>
          <p:cNvSpPr/>
          <p:nvPr/>
        </p:nvSpPr>
        <p:spPr>
          <a:xfrm>
            <a:off x="1061856" y="2330086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83" name="Action Button: Blank 8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77D1510-A961-4EE9-9094-6683BE664AA4}"/>
              </a:ext>
            </a:extLst>
          </p:cNvPr>
          <p:cNvSpPr/>
          <p:nvPr/>
        </p:nvSpPr>
        <p:spPr>
          <a:xfrm>
            <a:off x="1062303" y="2971885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84" name="Action Button: Blank 8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16D9AAC-402C-4091-AAFA-EE57A5817E6A}"/>
              </a:ext>
            </a:extLst>
          </p:cNvPr>
          <p:cNvSpPr/>
          <p:nvPr/>
        </p:nvSpPr>
        <p:spPr>
          <a:xfrm>
            <a:off x="1061856" y="3657354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85" name="Action Button: Blank 8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8D77155-DDD3-492E-B081-831CD5032C6E}"/>
              </a:ext>
            </a:extLst>
          </p:cNvPr>
          <p:cNvSpPr/>
          <p:nvPr/>
        </p:nvSpPr>
        <p:spPr>
          <a:xfrm>
            <a:off x="1039578" y="4320893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86" name="Action Button: Blank 8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70E6C78-1914-4750-AD62-FBAE1DA20D04}"/>
              </a:ext>
            </a:extLst>
          </p:cNvPr>
          <p:cNvSpPr/>
          <p:nvPr/>
        </p:nvSpPr>
        <p:spPr>
          <a:xfrm>
            <a:off x="1039578" y="4926202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87" name="Action Button: Blank 8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3089491-DF41-4781-97D6-2C6DD637450D}"/>
              </a:ext>
            </a:extLst>
          </p:cNvPr>
          <p:cNvSpPr/>
          <p:nvPr/>
        </p:nvSpPr>
        <p:spPr>
          <a:xfrm>
            <a:off x="1039578" y="5539137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88" name="Action Button: Blank 8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81D4F78-B64E-49F8-9727-FA7D609B3497}"/>
              </a:ext>
            </a:extLst>
          </p:cNvPr>
          <p:cNvSpPr/>
          <p:nvPr/>
        </p:nvSpPr>
        <p:spPr>
          <a:xfrm>
            <a:off x="1057753" y="6158895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06B6BC-B034-4775-A634-4734ACBA13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3446">
            <a:off x="5518556" y="3486820"/>
            <a:ext cx="1354445" cy="569664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1E7B6D1E-ABDF-4ED9-AFB1-7A48C9D572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155" y="5477295"/>
            <a:ext cx="2108743" cy="594943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B270DE2-D12E-4202-A1D3-B6EF6EDF82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81" y="3733856"/>
            <a:ext cx="1738556" cy="770788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B60BE2DD-4F4E-4A3C-8169-BF206FFF3F1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8154">
            <a:off x="6093473" y="3650846"/>
            <a:ext cx="1937398" cy="575983"/>
          </a:xfrm>
          <a:prstGeom prst="rect">
            <a:avLst/>
          </a:prstGeom>
        </p:spPr>
      </p:pic>
      <p:pic>
        <p:nvPicPr>
          <p:cNvPr id="19" name="Picture 18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638521C2-3C86-40CE-BC91-2A63165FE64F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825" y="5189070"/>
            <a:ext cx="1045357" cy="994722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0401D311-3613-409C-AA84-95795EF84E2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34" y="1766268"/>
            <a:ext cx="624818" cy="1060698"/>
          </a:xfrm>
          <a:prstGeom prst="rect">
            <a:avLst/>
          </a:prstGeom>
        </p:spPr>
      </p:pic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805720DF-B4F9-4097-B13E-B41E9FE9C6D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04" y="1767012"/>
            <a:ext cx="1969087" cy="9845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4B225B2-864D-4132-AD56-AED3529ACFA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87" y="3460370"/>
            <a:ext cx="833953" cy="11615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0B1A413-DECE-46BF-997E-52DCDAFC4E8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21" y="5108165"/>
            <a:ext cx="1443608" cy="1047904"/>
          </a:xfrm>
          <a:prstGeom prst="rect">
            <a:avLst/>
          </a:prstGeom>
        </p:spPr>
      </p:pic>
      <p:pic>
        <p:nvPicPr>
          <p:cNvPr id="32" name="Graphic 31" descr="Line arrow Counter clockwise curve">
            <a:extLst>
              <a:ext uri="{FF2B5EF4-FFF2-40B4-BE49-F238E27FC236}">
                <a16:creationId xmlns:a16="http://schemas.microsoft.com/office/drawing/2014/main" id="{F7C03266-C73D-4F58-A7CD-22E57028546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5400000">
            <a:off x="5815933" y="5719336"/>
            <a:ext cx="914400" cy="9144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31ABBEEF-56E8-4911-871E-9F112A855EB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27" y="5639065"/>
            <a:ext cx="571625" cy="339491"/>
          </a:xfrm>
          <a:prstGeom prst="rect">
            <a:avLst/>
          </a:prstGeom>
        </p:spPr>
      </p:pic>
      <p:pic>
        <p:nvPicPr>
          <p:cNvPr id="63" name="Graphic 62" descr="Teacher">
            <a:extLst>
              <a:ext uri="{FF2B5EF4-FFF2-40B4-BE49-F238E27FC236}">
                <a16:creationId xmlns:a16="http://schemas.microsoft.com/office/drawing/2014/main" id="{74CE9561-7E35-4D70-B19E-9141623E1FB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954557" y="-32485"/>
            <a:ext cx="774558" cy="914400"/>
          </a:xfrm>
          <a:prstGeom prst="rect">
            <a:avLst/>
          </a:prstGeom>
        </p:spPr>
      </p:pic>
      <p:sp>
        <p:nvSpPr>
          <p:cNvPr id="89" name="Speech Bubble: Rectangle with Corners Rounded 88">
            <a:hlinkClick r:id="" action="ppaction://noaction">
              <a:snd r:embed="rId28" name="Écoute. Écris la bonne lettre..wav"/>
            </a:hlinkClick>
            <a:extLst>
              <a:ext uri="{FF2B5EF4-FFF2-40B4-BE49-F238E27FC236}">
                <a16:creationId xmlns:a16="http://schemas.microsoft.com/office/drawing/2014/main" id="{8D47BCB7-7C1B-4D70-A5B1-73F6924B63F8}"/>
              </a:ext>
            </a:extLst>
          </p:cNvPr>
          <p:cNvSpPr/>
          <p:nvPr/>
        </p:nvSpPr>
        <p:spPr>
          <a:xfrm>
            <a:off x="3868957" y="82481"/>
            <a:ext cx="4457689" cy="547644"/>
          </a:xfrm>
          <a:prstGeom prst="wedgeRoundRectCallout">
            <a:avLst>
              <a:gd name="adj1" fmla="val -58344"/>
              <a:gd name="adj2" fmla="val 10771"/>
              <a:gd name="adj3" fmla="val 16667"/>
            </a:avLst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Écoute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Écris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la bonne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lettre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10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58E920-5769-461D-BF6A-E26F610CFC7C}"/>
              </a:ext>
            </a:extLst>
          </p:cNvPr>
          <p:cNvSpPr txBox="1"/>
          <p:nvPr/>
        </p:nvSpPr>
        <p:spPr>
          <a:xfrm>
            <a:off x="3120169" y="115665"/>
            <a:ext cx="2257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Léa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‘s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diary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</a:t>
            </a:r>
            <a:endParaRPr lang="en-GB" sz="3200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0D9A9AC-8259-4142-A405-4445BF42A4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DC49E32B-3859-4E8C-9040-D8F27C077AE8}"/>
              </a:ext>
            </a:extLst>
          </p:cNvPr>
          <p:cNvSpPr txBox="1">
            <a:spLocks/>
          </p:cNvSpPr>
          <p:nvPr/>
        </p:nvSpPr>
        <p:spPr>
          <a:xfrm>
            <a:off x="11315774" y="1033981"/>
            <a:ext cx="648000" cy="374973"/>
          </a:xfrm>
          <a:prstGeom prst="rect">
            <a:avLst/>
          </a:prstGeom>
          <a:solidFill>
            <a:srgbClr val="786EB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lire</a:t>
            </a:r>
          </a:p>
        </p:txBody>
      </p:sp>
      <p:pic>
        <p:nvPicPr>
          <p:cNvPr id="10" name="Picture 2" descr="Notebook, Diary, Paper, Blank, Ruled, Marker, Bookmark">
            <a:extLst>
              <a:ext uri="{FF2B5EF4-FFF2-40B4-BE49-F238E27FC236}">
                <a16:creationId xmlns:a16="http://schemas.microsoft.com/office/drawing/2014/main" id="{8365D447-BE1B-4511-B6E6-19BC8E639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0"/>
          <a:stretch/>
        </p:blipFill>
        <p:spPr bwMode="auto">
          <a:xfrm>
            <a:off x="0" y="1837861"/>
            <a:ext cx="5218225" cy="508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E16E7D-631A-449E-A457-9B1A13231D49}"/>
              </a:ext>
            </a:extLst>
          </p:cNvPr>
          <p:cNvSpPr txBox="1"/>
          <p:nvPr/>
        </p:nvSpPr>
        <p:spPr>
          <a:xfrm>
            <a:off x="1213989" y="2317609"/>
            <a:ext cx="363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Ça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va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bien.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A84EAD-B481-4BA8-8059-C80C4369B179}"/>
              </a:ext>
            </a:extLst>
          </p:cNvPr>
          <p:cNvSpPr txBox="1"/>
          <p:nvPr/>
        </p:nvSpPr>
        <p:spPr>
          <a:xfrm>
            <a:off x="1225969" y="3087266"/>
            <a:ext cx="2893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Ça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va.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F4913B-755C-40F1-A4C0-8DD2072E2888}"/>
              </a:ext>
            </a:extLst>
          </p:cNvPr>
          <p:cNvSpPr txBox="1"/>
          <p:nvPr/>
        </p:nvSpPr>
        <p:spPr>
          <a:xfrm>
            <a:off x="1266258" y="3891145"/>
            <a:ext cx="2893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Ça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va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bien.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E086F2-18CF-4941-BBAF-70CEBA19CED2}"/>
              </a:ext>
            </a:extLst>
          </p:cNvPr>
          <p:cNvSpPr txBox="1"/>
          <p:nvPr/>
        </p:nvSpPr>
        <p:spPr>
          <a:xfrm>
            <a:off x="1213989" y="4655015"/>
            <a:ext cx="415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Ça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va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mal.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F5C77C-60F3-45E8-A35B-22382508AA0B}"/>
              </a:ext>
            </a:extLst>
          </p:cNvPr>
          <p:cNvSpPr txBox="1"/>
          <p:nvPr/>
        </p:nvSpPr>
        <p:spPr>
          <a:xfrm>
            <a:off x="1266258" y="5476822"/>
            <a:ext cx="379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Ça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va.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96C197-6EC2-4BCE-A884-A96A8FD8A4A7}"/>
              </a:ext>
            </a:extLst>
          </p:cNvPr>
          <p:cNvSpPr txBox="1"/>
          <p:nvPr/>
        </p:nvSpPr>
        <p:spPr>
          <a:xfrm>
            <a:off x="774916" y="2318325"/>
            <a:ext cx="25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01B12B-0FC1-4DA8-A5D5-BBA5938C18BE}"/>
              </a:ext>
            </a:extLst>
          </p:cNvPr>
          <p:cNvSpPr txBox="1"/>
          <p:nvPr/>
        </p:nvSpPr>
        <p:spPr>
          <a:xfrm>
            <a:off x="831529" y="3063269"/>
            <a:ext cx="25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5C168C-A194-4F88-8C4C-BDDFC9C8ED44}"/>
              </a:ext>
            </a:extLst>
          </p:cNvPr>
          <p:cNvSpPr txBox="1"/>
          <p:nvPr/>
        </p:nvSpPr>
        <p:spPr>
          <a:xfrm>
            <a:off x="830571" y="3872194"/>
            <a:ext cx="25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324368-4B97-45A6-88E0-01AD9BA8DADC}"/>
              </a:ext>
            </a:extLst>
          </p:cNvPr>
          <p:cNvSpPr txBox="1"/>
          <p:nvPr/>
        </p:nvSpPr>
        <p:spPr>
          <a:xfrm>
            <a:off x="830570" y="4678799"/>
            <a:ext cx="25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9B1C27-C1CA-48DC-BB95-325D8674D917}"/>
              </a:ext>
            </a:extLst>
          </p:cNvPr>
          <p:cNvSpPr txBox="1"/>
          <p:nvPr/>
        </p:nvSpPr>
        <p:spPr>
          <a:xfrm>
            <a:off x="812056" y="5485404"/>
            <a:ext cx="25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74728A-8393-483A-A0F2-4EF6E95BE8FF}"/>
              </a:ext>
            </a:extLst>
          </p:cNvPr>
          <p:cNvSpPr txBox="1"/>
          <p:nvPr/>
        </p:nvSpPr>
        <p:spPr>
          <a:xfrm>
            <a:off x="53726" y="553824"/>
            <a:ext cx="116880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Léa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is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too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busy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to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write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much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in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her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diary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b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</a:b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How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is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her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week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of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exams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going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7DA7FCA-C67F-4B35-92DB-2F50620A11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99" y="4836442"/>
            <a:ext cx="818168" cy="7827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33B017A-6ACF-42DB-A6FD-D8DE5B677F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99" y="3900338"/>
            <a:ext cx="813723" cy="7784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E58680-9BA0-4A02-B8B2-0653232A2D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99" y="2823867"/>
            <a:ext cx="809860" cy="8153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91979D7-40D6-4934-A088-60602748DA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627" y="2365800"/>
            <a:ext cx="450801" cy="4538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99F8410-C67E-42C8-B9FB-4B71DE96BD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627" y="3050537"/>
            <a:ext cx="474394" cy="4538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F9F3258-3CD9-4CED-95A5-3DCDD909B4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23" y="3849410"/>
            <a:ext cx="450801" cy="4538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1FEBABC-A10A-4995-A0D4-49BA7E20C7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627" y="4615231"/>
            <a:ext cx="482577" cy="46166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960A980-F8B5-46EE-8098-4A4B1746EB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34" y="5493232"/>
            <a:ext cx="474394" cy="453837"/>
          </a:xfrm>
          <a:prstGeom prst="rect">
            <a:avLst/>
          </a:prstGeom>
        </p:spPr>
      </p:pic>
      <p:sp>
        <p:nvSpPr>
          <p:cNvPr id="38" name="Google Shape;167;p2">
            <a:extLst>
              <a:ext uri="{FF2B5EF4-FFF2-40B4-BE49-F238E27FC236}">
                <a16:creationId xmlns:a16="http://schemas.microsoft.com/office/drawing/2014/main" id="{5EE758AA-9589-4619-9F7E-33460E9A6FB5}"/>
              </a:ext>
            </a:extLst>
          </p:cNvPr>
          <p:cNvSpPr/>
          <p:nvPr/>
        </p:nvSpPr>
        <p:spPr>
          <a:xfrm>
            <a:off x="119104" y="14987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raphic 29" descr="Teacher">
            <a:extLst>
              <a:ext uri="{FF2B5EF4-FFF2-40B4-BE49-F238E27FC236}">
                <a16:creationId xmlns:a16="http://schemas.microsoft.com/office/drawing/2014/main" id="{EEE2A506-9236-43DB-89D3-AC4BB77064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900" y="1310387"/>
            <a:ext cx="774558" cy="914400"/>
          </a:xfrm>
          <a:prstGeom prst="rect">
            <a:avLst/>
          </a:prstGeom>
        </p:spPr>
      </p:pic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2602AAFA-5764-4EEF-A5A3-82935A3CADCF}"/>
              </a:ext>
            </a:extLst>
          </p:cNvPr>
          <p:cNvSpPr/>
          <p:nvPr/>
        </p:nvSpPr>
        <p:spPr>
          <a:xfrm>
            <a:off x="844131" y="1425184"/>
            <a:ext cx="10851178" cy="547644"/>
          </a:xfrm>
          <a:prstGeom prst="wedgeRoundRectCallout">
            <a:avLst>
              <a:gd name="adj1" fmla="val -51729"/>
              <a:gd name="adj2" fmla="val 13380"/>
              <a:gd name="adj3" fmla="val 16667"/>
            </a:avLst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kumimoji="0" lang="es-A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Lis les phrases.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400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  <a:sym typeface="Arial"/>
              </a:rPr>
              <a:t>Draw an appropriate emoji to go with each diary entry.</a:t>
            </a:r>
            <a:endParaRPr kumimoji="0" lang="es-AR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D05452D-B43C-47EF-9432-3408BDF2FB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158" y="1767587"/>
            <a:ext cx="1778167" cy="503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1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 descr="Jigsaw, Puzzle, Piece, Game, Concept, Solu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64A8DCB-FE32-4FE4-9E64-2078C83B121B}"/>
              </a:ext>
            </a:extLst>
          </p:cNvPr>
          <p:cNvSpPr txBox="1"/>
          <p:nvPr/>
        </p:nvSpPr>
        <p:spPr>
          <a:xfrm>
            <a:off x="6096000" y="5774590"/>
            <a:ext cx="399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Is it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going ok?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AE9FD1-3A18-4DD6-ABCE-11B014E90D0F}"/>
              </a:ext>
            </a:extLst>
          </p:cNvPr>
          <p:cNvSpPr txBox="1"/>
          <p:nvPr/>
        </p:nvSpPr>
        <p:spPr>
          <a:xfrm>
            <a:off x="261761" y="769972"/>
            <a:ext cx="10395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To turn a statement into a question, just raise your voice at the end.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3A54D7-C3AC-4CED-ACE8-CAFA26B9833B}"/>
              </a:ext>
            </a:extLst>
          </p:cNvPr>
          <p:cNvSpPr txBox="1"/>
          <p:nvPr/>
        </p:nvSpPr>
        <p:spPr>
          <a:xfrm>
            <a:off x="1368225" y="5699211"/>
            <a:ext cx="449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It’s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going ok. </a:t>
            </a:r>
          </a:p>
        </p:txBody>
      </p:sp>
      <p:pic>
        <p:nvPicPr>
          <p:cNvPr id="38" name="Google Shape;183;p8">
            <a:extLst>
              <a:ext uri="{FF2B5EF4-FFF2-40B4-BE49-F238E27FC236}">
                <a16:creationId xmlns:a16="http://schemas.microsoft.com/office/drawing/2014/main" id="{91135B95-F978-4023-A732-34F31AF9DC3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3092" y="5693018"/>
            <a:ext cx="634523" cy="67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83;p8">
            <a:extLst>
              <a:ext uri="{FF2B5EF4-FFF2-40B4-BE49-F238E27FC236}">
                <a16:creationId xmlns:a16="http://schemas.microsoft.com/office/drawing/2014/main" id="{12D8A26E-04B6-4ACD-9CB0-BFE470E77D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6045" y="5693018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5B7F87-A709-4771-AA40-E3AEA7806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69" y="84194"/>
            <a:ext cx="5672799" cy="75623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Creating questions [1/2]</a:t>
            </a:r>
            <a:endParaRPr lang="en-GB" sz="3600" dirty="0"/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89DC68E2-37F9-4CF0-A94D-09DC074FD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98" y="1822961"/>
            <a:ext cx="4183501" cy="3571281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51050DF1-01B5-443C-9352-AE6A92996B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612" y="1519388"/>
            <a:ext cx="4228750" cy="3837857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B6BAE00-9154-4056-9731-C366F2AD7D56}"/>
              </a:ext>
            </a:extLst>
          </p:cNvPr>
          <p:cNvSpPr/>
          <p:nvPr/>
        </p:nvSpPr>
        <p:spPr>
          <a:xfrm>
            <a:off x="8800629" y="4457485"/>
            <a:ext cx="3187135" cy="1762253"/>
          </a:xfrm>
          <a:prstGeom prst="wedgeRoundRectCallout">
            <a:avLst>
              <a:gd name="adj1" fmla="val -66156"/>
              <a:gd name="adj2" fmla="val -28885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This is a common way to ask </a:t>
            </a:r>
            <a:b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</a:b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‘How are you?’ </a:t>
            </a:r>
            <a:b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</a:b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in French.</a:t>
            </a:r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209B325C-309B-40BA-A1B4-9D130BA7BE04}"/>
              </a:ext>
            </a:extLst>
          </p:cNvPr>
          <p:cNvSpPr/>
          <p:nvPr/>
        </p:nvSpPr>
        <p:spPr>
          <a:xfrm>
            <a:off x="2810448" y="1500755"/>
            <a:ext cx="3976688" cy="1762253"/>
          </a:xfrm>
          <a:prstGeom prst="wedgeRoundRectCallout">
            <a:avLst>
              <a:gd name="adj1" fmla="val -58611"/>
              <a:gd name="adj2" fmla="val 108132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The ‘hook’ under the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c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changes a hard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c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into a soft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c,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pronounced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s.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It is called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cedilla.</a:t>
            </a:r>
          </a:p>
        </p:txBody>
      </p:sp>
    </p:spTree>
    <p:extLst>
      <p:ext uri="{BB962C8B-B14F-4D97-AF65-F5344CB8AC3E}">
        <p14:creationId xmlns:p14="http://schemas.microsoft.com/office/powerpoint/2010/main" val="4194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/>
      <p:bldP spid="37" grpId="0"/>
      <p:bldP spid="15" grpId="0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 descr="Jigsaw, Puzzle, Piece, Game, Concept, Solu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64A8DCB-FE32-4FE4-9E64-2078C83B121B}"/>
              </a:ext>
            </a:extLst>
          </p:cNvPr>
          <p:cNvSpPr txBox="1"/>
          <p:nvPr/>
        </p:nvSpPr>
        <p:spPr>
          <a:xfrm>
            <a:off x="6096000" y="5774590"/>
            <a:ext cx="399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Is it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going badly?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3A54D7-C3AC-4CED-ACE8-CAFA26B9833B}"/>
              </a:ext>
            </a:extLst>
          </p:cNvPr>
          <p:cNvSpPr txBox="1"/>
          <p:nvPr/>
        </p:nvSpPr>
        <p:spPr>
          <a:xfrm>
            <a:off x="1368225" y="5699211"/>
            <a:ext cx="449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It’s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going badly. </a:t>
            </a:r>
          </a:p>
        </p:txBody>
      </p:sp>
      <p:pic>
        <p:nvPicPr>
          <p:cNvPr id="38" name="Google Shape;183;p8">
            <a:extLst>
              <a:ext uri="{FF2B5EF4-FFF2-40B4-BE49-F238E27FC236}">
                <a16:creationId xmlns:a16="http://schemas.microsoft.com/office/drawing/2014/main" id="{91135B95-F978-4023-A732-34F31AF9DC3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3092" y="5693018"/>
            <a:ext cx="634523" cy="67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83;p8">
            <a:extLst>
              <a:ext uri="{FF2B5EF4-FFF2-40B4-BE49-F238E27FC236}">
                <a16:creationId xmlns:a16="http://schemas.microsoft.com/office/drawing/2014/main" id="{12D8A26E-04B6-4ACD-9CB0-BFE470E77D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6045" y="5693018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5B7F87-A709-4771-AA40-E3AEA7806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69" y="84194"/>
            <a:ext cx="6069964" cy="75623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Creating questions [2/2]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E8DAA0-39D7-444E-8E33-36106EF05509}"/>
              </a:ext>
            </a:extLst>
          </p:cNvPr>
          <p:cNvSpPr txBox="1"/>
          <p:nvPr/>
        </p:nvSpPr>
        <p:spPr>
          <a:xfrm>
            <a:off x="6096000" y="3053260"/>
            <a:ext cx="399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Is it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going well?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68D3D0-5CD8-4CC8-A6A4-09F3FCE66ED8}"/>
              </a:ext>
            </a:extLst>
          </p:cNvPr>
          <p:cNvSpPr txBox="1"/>
          <p:nvPr/>
        </p:nvSpPr>
        <p:spPr>
          <a:xfrm>
            <a:off x="1368225" y="2977881"/>
            <a:ext cx="449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It’s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going well. </a:t>
            </a:r>
          </a:p>
        </p:txBody>
      </p:sp>
      <p:pic>
        <p:nvPicPr>
          <p:cNvPr id="14" name="Google Shape;183;p8">
            <a:extLst>
              <a:ext uri="{FF2B5EF4-FFF2-40B4-BE49-F238E27FC236}">
                <a16:creationId xmlns:a16="http://schemas.microsoft.com/office/drawing/2014/main" id="{7B57DB42-C1C6-4777-A55F-16B461E3D5A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3092" y="2971688"/>
            <a:ext cx="634523" cy="67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83;p8">
            <a:extLst>
              <a:ext uri="{FF2B5EF4-FFF2-40B4-BE49-F238E27FC236}">
                <a16:creationId xmlns:a16="http://schemas.microsoft.com/office/drawing/2014/main" id="{3B0D2201-414F-4E44-913B-E96FF5E537B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6045" y="2971688"/>
            <a:ext cx="634523" cy="67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1194E966-0EBA-4147-AA64-F946E96FF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92" y="840433"/>
            <a:ext cx="3480299" cy="2184277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10EF44D8-4E8B-4C0B-8A75-23F2EE3F16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06" y="811754"/>
            <a:ext cx="3357131" cy="2188614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562BA3A5-66E9-4C77-BA2B-9E3C0A57BA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80" y="3541342"/>
            <a:ext cx="3194020" cy="21547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A38A47-70FA-4FC5-9D6A-30695EE2EE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16" y="3627345"/>
            <a:ext cx="3194021" cy="221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2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7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01BB914-C78C-40AC-A458-584E6D1E8083}"/>
              </a:ext>
            </a:extLst>
          </p:cNvPr>
          <p:cNvGraphicFramePr>
            <a:graphicFrameLocks noGrp="1"/>
          </p:cNvGraphicFramePr>
          <p:nvPr/>
        </p:nvGraphicFramePr>
        <p:xfrm>
          <a:off x="70286" y="1528324"/>
          <a:ext cx="1855654" cy="5178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7827">
                  <a:extLst>
                    <a:ext uri="{9D8B030D-6E8A-4147-A177-3AD203B41FA5}">
                      <a16:colId xmlns:a16="http://schemas.microsoft.com/office/drawing/2014/main" val="1627489111"/>
                    </a:ext>
                  </a:extLst>
                </a:gridCol>
                <a:gridCol w="927827">
                  <a:extLst>
                    <a:ext uri="{9D8B030D-6E8A-4147-A177-3AD203B41FA5}">
                      <a16:colId xmlns:a16="http://schemas.microsoft.com/office/drawing/2014/main" val="792815241"/>
                    </a:ext>
                  </a:extLst>
                </a:gridCol>
              </a:tblGrid>
              <a:tr h="863089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339315"/>
                  </a:ext>
                </a:extLst>
              </a:tr>
              <a:tr h="863089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867938"/>
                  </a:ext>
                </a:extLst>
              </a:tr>
              <a:tr h="863089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3947296"/>
                  </a:ext>
                </a:extLst>
              </a:tr>
              <a:tr h="863089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8463402"/>
                  </a:ext>
                </a:extLst>
              </a:tr>
              <a:tr h="863089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049551"/>
                  </a:ext>
                </a:extLst>
              </a:tr>
              <a:tr h="863089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650202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3:</a:t>
            </a:r>
            <a:endParaRPr lang="en-GB" sz="3200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B358180-1BC9-4A27-868D-E80A3DD3D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F703126-0E39-4933-9ADF-5C44832214E5}"/>
              </a:ext>
            </a:extLst>
          </p:cNvPr>
          <p:cNvSpPr txBox="1">
            <a:spLocks/>
          </p:cNvSpPr>
          <p:nvPr/>
        </p:nvSpPr>
        <p:spPr>
          <a:xfrm>
            <a:off x="10950576" y="1059840"/>
            <a:ext cx="1241424" cy="424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écouter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2B245FA-3755-49B3-B038-8879525C612B}"/>
              </a:ext>
            </a:extLst>
          </p:cNvPr>
          <p:cNvGraphicFramePr>
            <a:graphicFrameLocks noGrp="1"/>
          </p:cNvGraphicFramePr>
          <p:nvPr/>
        </p:nvGraphicFramePr>
        <p:xfrm>
          <a:off x="8374379" y="2967920"/>
          <a:ext cx="3268981" cy="202353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54381">
                  <a:extLst>
                    <a:ext uri="{9D8B030D-6E8A-4147-A177-3AD203B41FA5}">
                      <a16:colId xmlns:a16="http://schemas.microsoft.com/office/drawing/2014/main" val="68391065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95781090"/>
                    </a:ext>
                  </a:extLst>
                </a:gridCol>
              </a:tblGrid>
              <a:tr h="67451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Ça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va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449665"/>
                  </a:ext>
                </a:extLst>
              </a:tr>
              <a:tr h="67451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Ça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va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bien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874679"/>
                  </a:ext>
                </a:extLst>
              </a:tr>
              <a:tr h="67451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Ça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va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mal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892220"/>
                  </a:ext>
                </a:extLst>
              </a:tr>
            </a:tbl>
          </a:graphicData>
        </a:graphic>
      </p:graphicFrame>
      <p:pic>
        <p:nvPicPr>
          <p:cNvPr id="59" name="Google Shape;127;p2">
            <a:hlinkClick r:id="" action="ppaction://noaction">
              <a:snd r:embed="rId4" name="adrian.wav"/>
            </a:hlinkClick>
            <a:extLst>
              <a:ext uri="{FF2B5EF4-FFF2-40B4-BE49-F238E27FC236}">
                <a16:creationId xmlns:a16="http://schemas.microsoft.com/office/drawing/2014/main" id="{2EBF12F3-7890-4796-9039-1F0A83EC143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4090" y="1658610"/>
            <a:ext cx="671923" cy="6079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9" name="Google Shape;127;p2">
            <a:hlinkClick r:id="" action="ppaction://noaction">
              <a:snd r:embed="rId6" name="sara.wav"/>
            </a:hlinkClick>
            <a:extLst>
              <a:ext uri="{FF2B5EF4-FFF2-40B4-BE49-F238E27FC236}">
                <a16:creationId xmlns:a16="http://schemas.microsoft.com/office/drawing/2014/main" id="{56E3F3FF-9A0A-4719-B644-FBF753CE777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4090" y="2504806"/>
            <a:ext cx="671923" cy="6079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0" name="Google Shape;127;p2">
            <a:hlinkClick r:id="" action="ppaction://noaction">
              <a:snd r:embed="rId7" name="madame_vidal.wav"/>
            </a:hlinkClick>
            <a:extLst>
              <a:ext uri="{FF2B5EF4-FFF2-40B4-BE49-F238E27FC236}">
                <a16:creationId xmlns:a16="http://schemas.microsoft.com/office/drawing/2014/main" id="{5717ACAD-9508-4F9C-9BDD-48324346A9E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4001" y="3379367"/>
            <a:ext cx="671923" cy="6079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1" name="Google Shape;127;p2">
            <a:hlinkClick r:id="" action="ppaction://noaction">
              <a:snd r:embed="rId8" name="jacquelin.wav"/>
            </a:hlinkClick>
            <a:extLst>
              <a:ext uri="{FF2B5EF4-FFF2-40B4-BE49-F238E27FC236}">
                <a16:creationId xmlns:a16="http://schemas.microsoft.com/office/drawing/2014/main" id="{6BACAF60-07A1-4049-9987-0603665EF3C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4001" y="4225563"/>
            <a:ext cx="671923" cy="6079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2" name="Google Shape;127;p2">
            <a:hlinkClick r:id="" action="ppaction://noaction">
              <a:snd r:embed="rId9" name="nicolas.wav"/>
            </a:hlinkClick>
            <a:extLst>
              <a:ext uri="{FF2B5EF4-FFF2-40B4-BE49-F238E27FC236}">
                <a16:creationId xmlns:a16="http://schemas.microsoft.com/office/drawing/2014/main" id="{A261D79B-E7CC-4EEF-874E-6855C59F39D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9081" y="5100124"/>
            <a:ext cx="671923" cy="6079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3" name="Google Shape;127;p2">
            <a:hlinkClick r:id="" action="ppaction://noaction">
              <a:snd r:embed="rId10" name="duval.wav"/>
            </a:hlinkClick>
            <a:extLst>
              <a:ext uri="{FF2B5EF4-FFF2-40B4-BE49-F238E27FC236}">
                <a16:creationId xmlns:a16="http://schemas.microsoft.com/office/drawing/2014/main" id="{D292E59F-CC31-44CC-ACE3-1B4E9957478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4001" y="5974685"/>
            <a:ext cx="671923" cy="6079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4" name="Picture 123" descr="Logo&#10;&#10;Description automatically generated">
            <a:extLst>
              <a:ext uri="{FF2B5EF4-FFF2-40B4-BE49-F238E27FC236}">
                <a16:creationId xmlns:a16="http://schemas.microsoft.com/office/drawing/2014/main" id="{078FF701-F814-4AF4-82B5-45023FA0EA99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118" y="150675"/>
            <a:ext cx="1303020" cy="1242600"/>
          </a:xfrm>
          <a:prstGeom prst="rect">
            <a:avLst/>
          </a:prstGeom>
        </p:spPr>
      </p:pic>
      <p:sp>
        <p:nvSpPr>
          <p:cNvPr id="125" name="CustomShape 3">
            <a:extLst>
              <a:ext uri="{FF2B5EF4-FFF2-40B4-BE49-F238E27FC236}">
                <a16:creationId xmlns:a16="http://schemas.microsoft.com/office/drawing/2014/main" id="{72A7D921-C882-4595-BFD2-9B7E2FC22181}"/>
              </a:ext>
            </a:extLst>
          </p:cNvPr>
          <p:cNvSpPr/>
          <p:nvPr/>
        </p:nvSpPr>
        <p:spPr>
          <a:xfrm>
            <a:off x="622725" y="684325"/>
            <a:ext cx="8595032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Madame Dior likes asking rhyming questions.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6" name="CustomShape 3">
            <a:extLst>
              <a:ext uri="{FF2B5EF4-FFF2-40B4-BE49-F238E27FC236}">
                <a16:creationId xmlns:a16="http://schemas.microsoft.com/office/drawing/2014/main" id="{D3C636A3-E2E4-4092-9108-140217526190}"/>
              </a:ext>
            </a:extLst>
          </p:cNvPr>
          <p:cNvSpPr/>
          <p:nvPr/>
        </p:nvSpPr>
        <p:spPr>
          <a:xfrm>
            <a:off x="622725" y="1021760"/>
            <a:ext cx="8595032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Listen to the name. Which rhyming question (A, B, C) does she ask?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8B163B-A6FC-4F08-B6AF-41D92B681F7A}"/>
              </a:ext>
            </a:extLst>
          </p:cNvPr>
          <p:cNvSpPr/>
          <p:nvPr/>
        </p:nvSpPr>
        <p:spPr>
          <a:xfrm>
            <a:off x="1925940" y="1658610"/>
            <a:ext cx="646843" cy="6079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A09F33D6-B4FD-426E-9329-CDFCA392CA32}"/>
              </a:ext>
            </a:extLst>
          </p:cNvPr>
          <p:cNvSpPr/>
          <p:nvPr/>
        </p:nvSpPr>
        <p:spPr>
          <a:xfrm>
            <a:off x="1925939" y="2492914"/>
            <a:ext cx="646843" cy="6079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91CAC426-ED2F-4151-AD15-497D70E3F112}"/>
              </a:ext>
            </a:extLst>
          </p:cNvPr>
          <p:cNvSpPr/>
          <p:nvPr/>
        </p:nvSpPr>
        <p:spPr>
          <a:xfrm>
            <a:off x="1925937" y="3354752"/>
            <a:ext cx="646843" cy="6079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4B4A0F7A-0041-4F78-8AFA-4FCE0BB14D63}"/>
              </a:ext>
            </a:extLst>
          </p:cNvPr>
          <p:cNvSpPr/>
          <p:nvPr/>
        </p:nvSpPr>
        <p:spPr>
          <a:xfrm>
            <a:off x="1925937" y="4216590"/>
            <a:ext cx="646843" cy="6079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7EE5F222-1535-465B-936A-FEA306434475}"/>
              </a:ext>
            </a:extLst>
          </p:cNvPr>
          <p:cNvSpPr/>
          <p:nvPr/>
        </p:nvSpPr>
        <p:spPr>
          <a:xfrm>
            <a:off x="1925936" y="5078428"/>
            <a:ext cx="646843" cy="6079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235560B-772B-438D-991F-DB907D9D57C0}"/>
              </a:ext>
            </a:extLst>
          </p:cNvPr>
          <p:cNvSpPr/>
          <p:nvPr/>
        </p:nvSpPr>
        <p:spPr>
          <a:xfrm>
            <a:off x="1925936" y="5940266"/>
            <a:ext cx="646843" cy="6079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Speech Bubble: Rectangle with Corners Rounded 7">
            <a:hlinkClick r:id="" action="ppaction://noaction">
              <a:snd r:embed="rId12" name="adrien_ca_va_bien.wav"/>
            </a:hlinkClick>
            <a:extLst>
              <a:ext uri="{FF2B5EF4-FFF2-40B4-BE49-F238E27FC236}">
                <a16:creationId xmlns:a16="http://schemas.microsoft.com/office/drawing/2014/main" id="{21F0DCC6-3E44-43CE-9080-D800A0797099}"/>
              </a:ext>
            </a:extLst>
          </p:cNvPr>
          <p:cNvSpPr/>
          <p:nvPr/>
        </p:nvSpPr>
        <p:spPr>
          <a:xfrm>
            <a:off x="2889984" y="1703559"/>
            <a:ext cx="5363729" cy="51804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Adrien,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ça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bien ?</a:t>
            </a:r>
          </a:p>
        </p:txBody>
      </p:sp>
      <p:sp>
        <p:nvSpPr>
          <p:cNvPr id="132" name="Speech Bubble: Rectangle with Corners Rounded 131">
            <a:hlinkClick r:id="" action="ppaction://noaction">
              <a:snd r:embed="rId13" name="sara_ca_va.wav"/>
            </a:hlinkClick>
            <a:extLst>
              <a:ext uri="{FF2B5EF4-FFF2-40B4-BE49-F238E27FC236}">
                <a16:creationId xmlns:a16="http://schemas.microsoft.com/office/drawing/2014/main" id="{0E9B1DD2-7B39-4701-A762-18B44249DF9C}"/>
              </a:ext>
            </a:extLst>
          </p:cNvPr>
          <p:cNvSpPr/>
          <p:nvPr/>
        </p:nvSpPr>
        <p:spPr>
          <a:xfrm>
            <a:off x="2889984" y="2509504"/>
            <a:ext cx="5363729" cy="51804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Sara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ça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?</a:t>
            </a:r>
          </a:p>
        </p:txBody>
      </p:sp>
      <p:sp>
        <p:nvSpPr>
          <p:cNvPr id="133" name="Speech Bubble: Rectangle with Corners Rounded 132">
            <a:hlinkClick r:id="" action="ppaction://noaction">
              <a:snd r:embed="rId14" name="madame_vidal_ca_va_mal.wav"/>
            </a:hlinkClick>
            <a:extLst>
              <a:ext uri="{FF2B5EF4-FFF2-40B4-BE49-F238E27FC236}">
                <a16:creationId xmlns:a16="http://schemas.microsoft.com/office/drawing/2014/main" id="{B757BF86-9B15-41C9-B211-A26BFB2C0329}"/>
              </a:ext>
            </a:extLst>
          </p:cNvPr>
          <p:cNvSpPr/>
          <p:nvPr/>
        </p:nvSpPr>
        <p:spPr>
          <a:xfrm>
            <a:off x="2889984" y="3346269"/>
            <a:ext cx="5363729" cy="51804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Mme Vidal,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ça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mal ?</a:t>
            </a:r>
          </a:p>
        </p:txBody>
      </p:sp>
      <p:sp>
        <p:nvSpPr>
          <p:cNvPr id="134" name="Speech Bubble: Rectangle with Corners Rounded 133">
            <a:hlinkClick r:id="" action="ppaction://noaction">
              <a:snd r:embed="rId15" name="jacquelin_ca_va_bien.wav"/>
            </a:hlinkClick>
            <a:extLst>
              <a:ext uri="{FF2B5EF4-FFF2-40B4-BE49-F238E27FC236}">
                <a16:creationId xmlns:a16="http://schemas.microsoft.com/office/drawing/2014/main" id="{2B98FC03-C93B-41A7-A9CB-847EA3590903}"/>
              </a:ext>
            </a:extLst>
          </p:cNvPr>
          <p:cNvSpPr/>
          <p:nvPr/>
        </p:nvSpPr>
        <p:spPr>
          <a:xfrm>
            <a:off x="2889984" y="4225563"/>
            <a:ext cx="5363729" cy="51804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Jacquelin,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ça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bien ?</a:t>
            </a:r>
          </a:p>
        </p:txBody>
      </p:sp>
      <p:sp>
        <p:nvSpPr>
          <p:cNvPr id="135" name="Speech Bubble: Rectangle with Corners Rounded 134">
            <a:hlinkClick r:id="" action="ppaction://noaction">
              <a:snd r:embed="rId16" name="nicolas_ca_va.wav"/>
            </a:hlinkClick>
            <a:extLst>
              <a:ext uri="{FF2B5EF4-FFF2-40B4-BE49-F238E27FC236}">
                <a16:creationId xmlns:a16="http://schemas.microsoft.com/office/drawing/2014/main" id="{8A32D82C-8E06-4053-8131-CD609C8716A3}"/>
              </a:ext>
            </a:extLst>
          </p:cNvPr>
          <p:cNvSpPr/>
          <p:nvPr/>
        </p:nvSpPr>
        <p:spPr>
          <a:xfrm>
            <a:off x="2889983" y="5123377"/>
            <a:ext cx="5363729" cy="51804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Nicolas,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ça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?</a:t>
            </a:r>
          </a:p>
        </p:txBody>
      </p:sp>
      <p:sp>
        <p:nvSpPr>
          <p:cNvPr id="136" name="Speech Bubble: Rectangle with Corners Rounded 135">
            <a:hlinkClick r:id="" action="ppaction://noaction">
              <a:snd r:embed="rId17" name="duval_ca_va_mal.wav"/>
            </a:hlinkClick>
            <a:extLst>
              <a:ext uri="{FF2B5EF4-FFF2-40B4-BE49-F238E27FC236}">
                <a16:creationId xmlns:a16="http://schemas.microsoft.com/office/drawing/2014/main" id="{704FF71C-CFC0-412E-8B2A-7B08F6A61232}"/>
              </a:ext>
            </a:extLst>
          </p:cNvPr>
          <p:cNvSpPr/>
          <p:nvPr/>
        </p:nvSpPr>
        <p:spPr>
          <a:xfrm>
            <a:off x="2889983" y="5957777"/>
            <a:ext cx="5363729" cy="51804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Duval,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ça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mal ?</a:t>
            </a:r>
          </a:p>
        </p:txBody>
      </p:sp>
      <p:sp>
        <p:nvSpPr>
          <p:cNvPr id="31" name="Google Shape;152;p2">
            <a:extLst>
              <a:ext uri="{FF2B5EF4-FFF2-40B4-BE49-F238E27FC236}">
                <a16:creationId xmlns:a16="http://schemas.microsoft.com/office/drawing/2014/main" id="{EA79D331-FC8C-4703-8EB1-DEF4C0C27681}"/>
              </a:ext>
            </a:extLst>
          </p:cNvPr>
          <p:cNvSpPr/>
          <p:nvPr/>
        </p:nvSpPr>
        <p:spPr>
          <a:xfrm>
            <a:off x="8374379" y="1686591"/>
            <a:ext cx="3268981" cy="941057"/>
          </a:xfrm>
          <a:prstGeom prst="wedgeRoundRectCallout">
            <a:avLst>
              <a:gd name="adj1" fmla="val -60030"/>
              <a:gd name="adj2" fmla="val 123177"/>
              <a:gd name="adj3" fmla="val 16667"/>
            </a:avLst>
          </a:prstGeom>
          <a:solidFill>
            <a:srgbClr val="2BC0C7"/>
          </a:solidFill>
          <a:ln w="12700" cap="flat" cmpd="sng">
            <a:solidFill>
              <a:srgbClr val="2BC0C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Mme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is a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short way to write 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Madame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167;p2">
            <a:extLst>
              <a:ext uri="{FF2B5EF4-FFF2-40B4-BE49-F238E27FC236}">
                <a16:creationId xmlns:a16="http://schemas.microsoft.com/office/drawing/2014/main" id="{58C84994-272A-49AC-B4D3-C89A8FF119D8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raphic 32" descr="Teacher">
            <a:extLst>
              <a:ext uri="{FF2B5EF4-FFF2-40B4-BE49-F238E27FC236}">
                <a16:creationId xmlns:a16="http://schemas.microsoft.com/office/drawing/2014/main" id="{5CD35BDC-BC41-4068-85B6-DB89C24480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077786" y="-80271"/>
            <a:ext cx="914400" cy="914400"/>
          </a:xfrm>
          <a:prstGeom prst="rect">
            <a:avLst/>
          </a:prstGeom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62CBDBF4-D6BF-47FE-A67B-0612374AF16A}"/>
              </a:ext>
            </a:extLst>
          </p:cNvPr>
          <p:cNvSpPr/>
          <p:nvPr/>
        </p:nvSpPr>
        <p:spPr>
          <a:xfrm>
            <a:off x="3992186" y="150675"/>
            <a:ext cx="4557333" cy="431663"/>
          </a:xfrm>
          <a:prstGeom prst="wedgeRoundRectCallout">
            <a:avLst>
              <a:gd name="adj1" fmla="val -52895"/>
              <a:gd name="adj2" fmla="val 1338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Écoute</a:t>
            </a:r>
            <a:r>
              <a:rPr lang="en-GB" sz="2400" b="1" spc="-1" dirty="0">
                <a:solidFill>
                  <a:schemeClr val="bg1"/>
                </a:solidFill>
                <a:latin typeface="Century gothic"/>
                <a:ea typeface="Century Gothic"/>
                <a:sym typeface="Arial"/>
              </a:rPr>
              <a:t>.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Écris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 la bonne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lettre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09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8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794504" y="1649721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4</a:t>
            </a:r>
            <a:endParaRPr lang="en-GB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7C1AD-3585-44D6-AAE5-677C774308F8}"/>
              </a:ext>
            </a:extLst>
          </p:cNvPr>
          <p:cNvSpPr txBox="1"/>
          <p:nvPr/>
        </p:nvSpPr>
        <p:spPr>
          <a:xfrm>
            <a:off x="123170" y="658280"/>
            <a:ext cx="106604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A says six names.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B listens and responds with a question or statement that rhymes.</a:t>
            </a: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B9593099-97C0-4CA6-88EB-854F45577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12743"/>
              </p:ext>
            </p:extLst>
          </p:nvPr>
        </p:nvGraphicFramePr>
        <p:xfrm>
          <a:off x="260331" y="2604444"/>
          <a:ext cx="437263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749">
                  <a:extLst>
                    <a:ext uri="{9D8B030D-6E8A-4147-A177-3AD203B41FA5}">
                      <a16:colId xmlns:a16="http://schemas.microsoft.com/office/drawing/2014/main" val="2100631623"/>
                    </a:ext>
                  </a:extLst>
                </a:gridCol>
                <a:gridCol w="3992881">
                  <a:extLst>
                    <a:ext uri="{9D8B030D-6E8A-4147-A177-3AD203B41FA5}">
                      <a16:colId xmlns:a16="http://schemas.microsoft.com/office/drawing/2014/main" val="20295938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Pupil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818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Madame Vidal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556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Adrien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239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Duval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998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Nicolas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3238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Jacquelin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1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9543152"/>
                  </a:ext>
                </a:extLst>
              </a:tr>
            </a:tbl>
          </a:graphicData>
        </a:graphic>
      </p:graphicFrame>
      <p:graphicFrame>
        <p:nvGraphicFramePr>
          <p:cNvPr id="36" name="Table 5">
            <a:extLst>
              <a:ext uri="{FF2B5EF4-FFF2-40B4-BE49-F238E27FC236}">
                <a16:creationId xmlns:a16="http://schemas.microsoft.com/office/drawing/2014/main" id="{AC4206C5-96E8-40B3-BDC3-151B871724A6}"/>
              </a:ext>
            </a:extLst>
          </p:cNvPr>
          <p:cNvGraphicFramePr>
            <a:graphicFrameLocks noGrp="1"/>
          </p:cNvGraphicFramePr>
          <p:nvPr/>
        </p:nvGraphicFramePr>
        <p:xfrm>
          <a:off x="6137993" y="2604444"/>
          <a:ext cx="437263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749">
                  <a:extLst>
                    <a:ext uri="{9D8B030D-6E8A-4147-A177-3AD203B41FA5}">
                      <a16:colId xmlns:a16="http://schemas.microsoft.com/office/drawing/2014/main" val="2100631623"/>
                    </a:ext>
                  </a:extLst>
                </a:gridCol>
                <a:gridCol w="3992881">
                  <a:extLst>
                    <a:ext uri="{9D8B030D-6E8A-4147-A177-3AD203B41FA5}">
                      <a16:colId xmlns:a16="http://schemas.microsoft.com/office/drawing/2014/main" val="20295938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Pupil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818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Jocelyn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556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Chantal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239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Noah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998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Julien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3238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Abrial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1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9543152"/>
                  </a:ext>
                </a:extLst>
              </a:tr>
            </a:tbl>
          </a:graphicData>
        </a:graphic>
      </p:graphicFrame>
      <p:sp>
        <p:nvSpPr>
          <p:cNvPr id="18" name="Title 2">
            <a:extLst>
              <a:ext uri="{FF2B5EF4-FFF2-40B4-BE49-F238E27FC236}">
                <a16:creationId xmlns:a16="http://schemas.microsoft.com/office/drawing/2014/main" id="{C3739D61-A517-4F75-8CFB-8608DE8BB4BB}"/>
              </a:ext>
            </a:extLst>
          </p:cNvPr>
          <p:cNvSpPr txBox="1">
            <a:spLocks/>
          </p:cNvSpPr>
          <p:nvPr/>
        </p:nvSpPr>
        <p:spPr>
          <a:xfrm>
            <a:off x="11231596" y="1155671"/>
            <a:ext cx="781120" cy="374973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parler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A60701FA-38CE-483A-B687-238C850B5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20" name="Google Shape;167;p2">
            <a:extLst>
              <a:ext uri="{FF2B5EF4-FFF2-40B4-BE49-F238E27FC236}">
                <a16:creationId xmlns:a16="http://schemas.microsoft.com/office/drawing/2014/main" id="{E0B7B459-E716-4A27-A068-096FC443102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147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9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" dur="59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2D6A3C-AE49-4B93-894B-52D70908C966}"/>
              </a:ext>
            </a:extLst>
          </p:cNvPr>
          <p:cNvSpPr txBox="1"/>
          <p:nvPr/>
        </p:nvSpPr>
        <p:spPr>
          <a:xfrm>
            <a:off x="5716909" y="1961186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EB23F3F6-9F04-4702-B0C7-CEA344AE0CDD}"/>
              </a:ext>
            </a:extLst>
          </p:cNvPr>
          <p:cNvSpPr txBox="1">
            <a:spLocks/>
          </p:cNvSpPr>
          <p:nvPr/>
        </p:nvSpPr>
        <p:spPr>
          <a:xfrm>
            <a:off x="11151774" y="1135676"/>
            <a:ext cx="953857" cy="3749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écrire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D7A95D6E-4BF0-4EE5-BF20-EA95A3CA3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06" y="5616"/>
            <a:ext cx="1126594" cy="1130060"/>
          </a:xfrm>
          <a:prstGeom prst="rect">
            <a:avLst/>
          </a:prstGeom>
        </p:spPr>
      </p:pic>
      <p:pic>
        <p:nvPicPr>
          <p:cNvPr id="4" name="Graphic 3" descr="Monthly calendar">
            <a:extLst>
              <a:ext uri="{FF2B5EF4-FFF2-40B4-BE49-F238E27FC236}">
                <a16:creationId xmlns:a16="http://schemas.microsoft.com/office/drawing/2014/main" id="{3489DB1A-4114-42E1-943A-6E74C2FB7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850526"/>
            <a:ext cx="6257925" cy="62579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7E49CD0-DC8A-4B9A-9E85-ABE799499B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07" y="3782231"/>
            <a:ext cx="407939" cy="39026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A842205-EB8E-4F6B-A24F-2F68806AE8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55" y="3784353"/>
            <a:ext cx="405723" cy="38814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966161B-2A85-4BE3-8EAA-88B5E46E5B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063" y="3784357"/>
            <a:ext cx="403797" cy="4065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2C8635E-32B5-487C-A934-99A308D192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35" y="3765977"/>
            <a:ext cx="403797" cy="4065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2C28B4-7FEC-4EB4-9B00-3102DA448903}"/>
              </a:ext>
            </a:extLst>
          </p:cNvPr>
          <p:cNvSpPr txBox="1"/>
          <p:nvPr/>
        </p:nvSpPr>
        <p:spPr>
          <a:xfrm>
            <a:off x="1279371" y="3322687"/>
            <a:ext cx="52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D618BB-7A69-4427-AD59-4BE3D7AEE25C}"/>
              </a:ext>
            </a:extLst>
          </p:cNvPr>
          <p:cNvSpPr txBox="1"/>
          <p:nvPr/>
        </p:nvSpPr>
        <p:spPr>
          <a:xfrm>
            <a:off x="2088682" y="3357560"/>
            <a:ext cx="52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B2C74C-96AB-40EF-A723-32353894F135}"/>
              </a:ext>
            </a:extLst>
          </p:cNvPr>
          <p:cNvSpPr txBox="1"/>
          <p:nvPr/>
        </p:nvSpPr>
        <p:spPr>
          <a:xfrm>
            <a:off x="2871996" y="3357560"/>
            <a:ext cx="52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3F9BF99-C62B-4387-AC3F-3660BF30DB50}"/>
              </a:ext>
            </a:extLst>
          </p:cNvPr>
          <p:cNvSpPr txBox="1"/>
          <p:nvPr/>
        </p:nvSpPr>
        <p:spPr>
          <a:xfrm>
            <a:off x="3630498" y="3357560"/>
            <a:ext cx="52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9BB678E-808F-4EB5-969F-33EB9FB73E8D}"/>
              </a:ext>
            </a:extLst>
          </p:cNvPr>
          <p:cNvSpPr txBox="1"/>
          <p:nvPr/>
        </p:nvSpPr>
        <p:spPr>
          <a:xfrm>
            <a:off x="4439809" y="3357560"/>
            <a:ext cx="52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AD33E4E-E426-4D14-A18E-D059E741AB7F}"/>
              </a:ext>
            </a:extLst>
          </p:cNvPr>
          <p:cNvGraphicFramePr>
            <a:graphicFrameLocks noGrp="1"/>
          </p:cNvGraphicFramePr>
          <p:nvPr/>
        </p:nvGraphicFramePr>
        <p:xfrm>
          <a:off x="6683415" y="1965025"/>
          <a:ext cx="5103773" cy="425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3773">
                  <a:extLst>
                    <a:ext uri="{9D8B030D-6E8A-4147-A177-3AD203B41FA5}">
                      <a16:colId xmlns:a16="http://schemas.microsoft.com/office/drawing/2014/main" val="442090010"/>
                    </a:ext>
                  </a:extLst>
                </a:gridCol>
              </a:tblGrid>
              <a:tr h="850008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551932"/>
                  </a:ext>
                </a:extLst>
              </a:tr>
              <a:tr h="850008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9565359"/>
                  </a:ext>
                </a:extLst>
              </a:tr>
              <a:tr h="850008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957788"/>
                  </a:ext>
                </a:extLst>
              </a:tr>
              <a:tr h="850008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0550443"/>
                  </a:ext>
                </a:extLst>
              </a:tr>
              <a:tr h="850008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2702150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42CAC967-3060-428D-9000-482033E11092}"/>
              </a:ext>
            </a:extLst>
          </p:cNvPr>
          <p:cNvSpPr txBox="1"/>
          <p:nvPr/>
        </p:nvSpPr>
        <p:spPr>
          <a:xfrm>
            <a:off x="5709761" y="2753437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E3CD85-CD11-4AC7-966F-D0F8C1E0B703}"/>
              </a:ext>
            </a:extLst>
          </p:cNvPr>
          <p:cNvSpPr txBox="1"/>
          <p:nvPr/>
        </p:nvSpPr>
        <p:spPr>
          <a:xfrm>
            <a:off x="5697750" y="3630781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EC5904-F417-443A-8C46-924472071E5F}"/>
              </a:ext>
            </a:extLst>
          </p:cNvPr>
          <p:cNvSpPr txBox="1"/>
          <p:nvPr/>
        </p:nvSpPr>
        <p:spPr>
          <a:xfrm>
            <a:off x="5709761" y="4477083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0E559D-5699-4562-8DDC-CF1C9724F8E1}"/>
              </a:ext>
            </a:extLst>
          </p:cNvPr>
          <p:cNvSpPr txBox="1"/>
          <p:nvPr/>
        </p:nvSpPr>
        <p:spPr>
          <a:xfrm>
            <a:off x="5697749" y="5392998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6F2E2-7FAB-4321-BD5E-A0FEA50FB604}"/>
              </a:ext>
            </a:extLst>
          </p:cNvPr>
          <p:cNvSpPr txBox="1"/>
          <p:nvPr/>
        </p:nvSpPr>
        <p:spPr>
          <a:xfrm>
            <a:off x="7004404" y="2265736"/>
            <a:ext cx="420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Ça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bien.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498925F-AE83-459B-A10A-8EBCC7F1EC1F}"/>
              </a:ext>
            </a:extLst>
          </p:cNvPr>
          <p:cNvSpPr txBox="1"/>
          <p:nvPr/>
        </p:nvSpPr>
        <p:spPr>
          <a:xfrm>
            <a:off x="7046408" y="3167390"/>
            <a:ext cx="420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Ça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4D9412-3203-4AAC-B211-C0D44B7AF88A}"/>
              </a:ext>
            </a:extLst>
          </p:cNvPr>
          <p:cNvSpPr txBox="1"/>
          <p:nvPr/>
        </p:nvSpPr>
        <p:spPr>
          <a:xfrm>
            <a:off x="7024071" y="4002233"/>
            <a:ext cx="420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Ça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bien.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F526186-A5D2-4A8B-A776-4F04B9A9A72B}"/>
              </a:ext>
            </a:extLst>
          </p:cNvPr>
          <p:cNvSpPr txBox="1"/>
          <p:nvPr/>
        </p:nvSpPr>
        <p:spPr>
          <a:xfrm>
            <a:off x="7004404" y="4847039"/>
            <a:ext cx="420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Ça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mal.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D93AC10-FA12-4F86-B611-4AC3BB84D9F0}"/>
              </a:ext>
            </a:extLst>
          </p:cNvPr>
          <p:cNvSpPr txBox="1"/>
          <p:nvPr/>
        </p:nvSpPr>
        <p:spPr>
          <a:xfrm>
            <a:off x="7004403" y="5691845"/>
            <a:ext cx="420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Ça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bien.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86369" y="749478"/>
            <a:ext cx="9892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Léa’s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little sister can’t yet write but she wants to have a diary, too.</a:t>
            </a:r>
            <a:b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</a:b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Write a French phrase to describe how each day goes for her.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52009A9-7F42-4919-B235-EF6C9E5E5B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25" y="1476925"/>
            <a:ext cx="1848386" cy="5235917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75025343-3941-47C3-BCBF-6FBE48ACB7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78333" y="4183309"/>
            <a:ext cx="1920149" cy="270651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BA0F285-5908-4E86-979B-761C2A6DDB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91" y="3765977"/>
            <a:ext cx="403797" cy="406516"/>
          </a:xfrm>
          <a:prstGeom prst="rect">
            <a:avLst/>
          </a:prstGeom>
        </p:spPr>
      </p:pic>
      <p:sp>
        <p:nvSpPr>
          <p:cNvPr id="38" name="Google Shape;167;p2">
            <a:extLst>
              <a:ext uri="{FF2B5EF4-FFF2-40B4-BE49-F238E27FC236}">
                <a16:creationId xmlns:a16="http://schemas.microsoft.com/office/drawing/2014/main" id="{240F6386-5DD4-4F0F-A28A-0EEAA463017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raphic 52" descr="Teacher">
            <a:extLst>
              <a:ext uri="{FF2B5EF4-FFF2-40B4-BE49-F238E27FC236}">
                <a16:creationId xmlns:a16="http://schemas.microsoft.com/office/drawing/2014/main" id="{B39DD184-5ADA-4077-B2EC-4338E55FAC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04870" y="-25176"/>
            <a:ext cx="914400" cy="914400"/>
          </a:xfrm>
          <a:prstGeom prst="rect">
            <a:avLst/>
          </a:prstGeom>
        </p:spPr>
      </p:pic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id="{40F7A93F-6714-4437-9A82-83F4368367B5}"/>
              </a:ext>
            </a:extLst>
          </p:cNvPr>
          <p:cNvSpPr/>
          <p:nvPr/>
        </p:nvSpPr>
        <p:spPr>
          <a:xfrm>
            <a:off x="3719270" y="205770"/>
            <a:ext cx="1617729" cy="431663"/>
          </a:xfrm>
          <a:prstGeom prst="wedgeRoundRectCallout">
            <a:avLst>
              <a:gd name="adj1" fmla="val -64738"/>
              <a:gd name="adj2" fmla="val -16882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Écris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. </a:t>
            </a:r>
            <a:r>
              <a:rPr lang="en-GB" sz="4000" i="1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</a:t>
            </a:r>
            <a:endParaRPr lang="en-GB" sz="40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6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8" grpId="0"/>
      <p:bldP spid="49" grpId="0"/>
      <p:bldP spid="50" grpId="0"/>
      <p:bldP spid="51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1376</Words>
  <Application>Microsoft Office PowerPoint</Application>
  <PresentationFormat>Widescreen</PresentationFormat>
  <Paragraphs>240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Century Gothic</vt:lpstr>
      <vt:lpstr>Century Gothic</vt:lpstr>
      <vt:lpstr>docs-Century Gothic</vt:lpstr>
      <vt:lpstr>Eras Demi ITC</vt:lpstr>
      <vt:lpstr>Ink Free</vt:lpstr>
      <vt:lpstr>Modern Love</vt:lpstr>
      <vt:lpstr>1_Office Theme</vt:lpstr>
      <vt:lpstr>Describing me and others </vt:lpstr>
      <vt:lpstr>Follow up 1:</vt:lpstr>
      <vt:lpstr>Follow up 2</vt:lpstr>
      <vt:lpstr>Creating questions [1/2]</vt:lpstr>
      <vt:lpstr>Creating questions [2/2]</vt:lpstr>
      <vt:lpstr>Follow up 3:</vt:lpstr>
      <vt:lpstr>Follow up 4</vt:lpstr>
      <vt:lpstr>Follow up 5: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34</cp:revision>
  <dcterms:created xsi:type="dcterms:W3CDTF">2021-06-12T06:20:35Z</dcterms:created>
  <dcterms:modified xsi:type="dcterms:W3CDTF">2023-09-20T16:11:22Z</dcterms:modified>
</cp:coreProperties>
</file>