
<file path=[Content_Types].xml><?xml version="1.0" encoding="utf-8"?>
<Types xmlns="http://schemas.openxmlformats.org/package/2006/content-types"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16"/>
  </p:notesMasterIdLst>
  <p:sldIdLst>
    <p:sldId id="256" r:id="rId4"/>
    <p:sldId id="291" r:id="rId5"/>
    <p:sldId id="292" r:id="rId6"/>
    <p:sldId id="300" r:id="rId7"/>
    <p:sldId id="301" r:id="rId8"/>
    <p:sldId id="279" r:id="rId9"/>
    <p:sldId id="302" r:id="rId10"/>
    <p:sldId id="303" r:id="rId11"/>
    <p:sldId id="262" r:id="rId12"/>
    <p:sldId id="304" r:id="rId13"/>
    <p:sldId id="305" r:id="rId14"/>
    <p:sldId id="30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F0066"/>
    <a:srgbClr val="7979FF"/>
    <a:srgbClr val="8B8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79E397-EA76-4E1B-B636-A81FFCCAF443}" v="21" dt="2022-10-10T15:43:44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0" autoAdjust="0"/>
    <p:restoredTop sz="76733" autoAdjust="0"/>
  </p:normalViewPr>
  <p:slideViewPr>
    <p:cSldViewPr snapToGrid="0">
      <p:cViewPr varScale="1">
        <p:scale>
          <a:sx n="62" d="100"/>
          <a:sy n="62" d="100"/>
        </p:scale>
        <p:origin x="111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0279E397-EA76-4E1B-B636-A81FFCCAF443}"/>
    <pc:docChg chg="custSel modSld">
      <pc:chgData name="Tom Dawes" userId="fe899cd594ff6f3a" providerId="LiveId" clId="{0279E397-EA76-4E1B-B636-A81FFCCAF443}" dt="2022-10-10T15:43:44.951" v="20"/>
      <pc:docMkLst>
        <pc:docMk/>
      </pc:docMkLst>
      <pc:sldChg chg="modAnim">
        <pc:chgData name="Tom Dawes" userId="fe899cd594ff6f3a" providerId="LiveId" clId="{0279E397-EA76-4E1B-B636-A81FFCCAF443}" dt="2022-10-10T15:43:44.951" v="20"/>
        <pc:sldMkLst>
          <pc:docMk/>
          <pc:sldMk cId="0" sldId="262"/>
        </pc:sldMkLst>
      </pc:sldChg>
      <pc:sldChg chg="addSp delSp modSp mod modAnim">
        <pc:chgData name="Tom Dawes" userId="fe899cd594ff6f3a" providerId="LiveId" clId="{0279E397-EA76-4E1B-B636-A81FFCCAF443}" dt="2022-10-10T15:40:03.910" v="12"/>
        <pc:sldMkLst>
          <pc:docMk/>
          <pc:sldMk cId="320847374" sldId="279"/>
        </pc:sldMkLst>
        <pc:spChg chg="del">
          <ac:chgData name="Tom Dawes" userId="fe899cd594ff6f3a" providerId="LiveId" clId="{0279E397-EA76-4E1B-B636-A81FFCCAF443}" dt="2022-10-10T15:36:59.212" v="4" actId="478"/>
          <ac:spMkLst>
            <pc:docMk/>
            <pc:sldMk cId="320847374" sldId="279"/>
            <ac:spMk id="2" creationId="{695DE2CF-C479-4832-BEE8-6FF1D832AF36}"/>
          </ac:spMkLst>
        </pc:spChg>
        <pc:spChg chg="add mod">
          <ac:chgData name="Tom Dawes" userId="fe899cd594ff6f3a" providerId="LiveId" clId="{0279E397-EA76-4E1B-B636-A81FFCCAF443}" dt="2022-10-10T15:37:02.708" v="6" actId="1076"/>
          <ac:spMkLst>
            <pc:docMk/>
            <pc:sldMk cId="320847374" sldId="279"/>
            <ac:spMk id="4" creationId="{8015F5AC-7669-B9AD-A4E4-3672DE778C66}"/>
          </ac:spMkLst>
        </pc:spChg>
        <pc:spChg chg="add del mod">
          <ac:chgData name="Tom Dawes" userId="fe899cd594ff6f3a" providerId="LiveId" clId="{0279E397-EA76-4E1B-B636-A81FFCCAF443}" dt="2022-10-10T15:36:59.914" v="5" actId="478"/>
          <ac:spMkLst>
            <pc:docMk/>
            <pc:sldMk cId="320847374" sldId="279"/>
            <ac:spMk id="6" creationId="{D6D5EBD5-09B8-E99C-E6D7-873A21388807}"/>
          </ac:spMkLst>
        </pc:spChg>
      </pc:sldChg>
      <pc:sldChg chg="modAnim">
        <pc:chgData name="Tom Dawes" userId="fe899cd594ff6f3a" providerId="LiveId" clId="{0279E397-EA76-4E1B-B636-A81FFCCAF443}" dt="2022-10-10T15:36:37.360" v="2"/>
        <pc:sldMkLst>
          <pc:docMk/>
          <pc:sldMk cId="2519258792" sldId="301"/>
        </pc:sldMkLst>
      </pc:sldChg>
      <pc:sldChg chg="modAnim">
        <pc:chgData name="Tom Dawes" userId="fe899cd594ff6f3a" providerId="LiveId" clId="{0279E397-EA76-4E1B-B636-A81FFCCAF443}" dt="2022-10-10T15:41:53.013" v="16"/>
        <pc:sldMkLst>
          <pc:docMk/>
          <pc:sldMk cId="4100706529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>
                <a:latin typeface="Arial"/>
              </a:rPr>
              <a:t>Click to edit the notes' format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0" strike="noStrike" spc="-1">
                <a:latin typeface="Times New Roman"/>
              </a:rPr>
              <a:t> 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b="0" strike="noStrike" spc="-1">
                <a:latin typeface="Times New Roman"/>
              </a:rPr>
              <a:t> 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b="0" strike="noStrike" spc="-1">
                <a:latin typeface="Times New Roman"/>
              </a:rPr>
              <a:t> 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57CF681-9A42-4A16-B9FF-80F75D2E343F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The AUDIO version of the lesson material includes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Calibri"/>
              </a:rPr>
              <a:t> additional audio for the new language presented (phonics, vocabulary) and audio for the instructions on the slide.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baseline="0" dirty="0">
                <a:solidFill>
                  <a:srgbClr val="000000"/>
                </a:solidFill>
                <a:latin typeface="Calibri"/>
              </a:rPr>
              <a:t>In addition, it includes VIDEO clips of the phonics and the phonics’ source words.  Pupils can be encouraged to look at the shape of the mouth/lips on slides where these appear, and try to copy it/them.</a:t>
            </a:r>
            <a:endParaRPr lang="en-GB" sz="1200" b="1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 (Silent final consonant) source word: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Salut !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[2205]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présent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absent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[2016]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elle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suis, est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French can re-use the language as part of the daily routine with the class.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masculine and feminine adjective agreement.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Explain that there are two names for each register entry, a boy and a girl.</a:t>
            </a:r>
            <a:endParaRPr lang="en-GB" sz="1200" b="0" strike="noStrike" spc="-1" dirty="0">
              <a:latin typeface="+mn-lt"/>
            </a:endParaRPr>
          </a:p>
          <a:p>
            <a:pPr marL="228600" indent="-227160">
              <a:lnSpc>
                <a:spcPct val="100000"/>
              </a:lnSpc>
              <a:buClr>
                <a:srgbClr val="002060"/>
              </a:buClr>
              <a:buFont typeface="Century Gothic"/>
              <a:buAutoNum type="arabicPeriod"/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Pupils have to work out which is the correct name by looking at the form of 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présent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or absent.</a:t>
            </a:r>
            <a:endParaRPr lang="en-GB" sz="1200" b="0" strike="noStrike" spc="-1" dirty="0">
              <a:latin typeface="+mn-lt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 the example (E) (or as many as needed) with the whole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Click to reveal the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40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four infinitive verbs as part of essential classroom language.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Remind pupils of the meanings and pronunciations of these four verbs.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them with the class.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Ask them to tell you which of these activities they have done this lesson (they should say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écouter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parler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lire).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Confirm this and say that next week they will do more of these three and also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écrire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 Ask them to tell you again what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écrire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is.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Say Au revoir, tout le monde ! and explain the meaning of the words/phrase. Encourage pupils to respond and say ‘Au revoir !’ in response, perhaps with a ‘farewell wave’ gesture.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CF681-9A42-4A16-B9FF-80F75D2E343F}" type="slidenum">
              <a:rPr kumimoji="0" lang="en-GB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66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four infinitive verbs as part of essential classroom language.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Say Bonjour, tout le monde ! and elicit the meaning of the words/phrase. Encourage pupils to respond and say ‘Bonjour !’ in response.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Re-introduce the French verb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écouter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mime ‘to listen’ and tell pupils it means ‘to listen or listening’.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Practise the pronunciation with them.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with the other three infinitives.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Practise saying the infinitives in a jumbled order and inviting pupils to respond with the appropriate mime/gesture.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CF681-9A42-4A16-B9FF-80F75D2E343F}" type="slidenum">
              <a:rPr kumimoji="0" lang="en-GB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1420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00EE231-83AC-475A-87C0-F9DF51089A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434C646F-8B55-41A2-9AD2-59CD31617E92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9AB4C605-4F63-45DD-ACE5-5A4DCA76FBE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48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9FBBFFE1-6D67-4A53-87ED-C575F57AE7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20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20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[SFC] or S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ilent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F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inal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C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onsonant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20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b="1" i="0" u="none" strike="noStrike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Explanation in English, if desired: </a:t>
            </a:r>
            <a:r>
              <a:rPr lang="en-CA" sz="2000" b="0" i="0" u="none" strike="noStrike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Something that makes French sounds very different from English is that some consonants at the ends of words are silent. This means you don’t pronounce/sound them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b="0" i="0" u="none" strike="noStrike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out at all. As in the word ‘petit’ in French. </a:t>
            </a:r>
            <a:endParaRPr lang="en-GB" sz="2000" b="1" baseline="0" dirty="0"/>
          </a:p>
          <a:p>
            <a:pPr marL="216000" indent="-216000">
              <a:lnSpc>
                <a:spcPct val="100000"/>
              </a:lnSpc>
            </a:pPr>
            <a:endParaRPr lang="en-GB" sz="20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20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20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descriptor SFC and present the 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petit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20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the word ‘petit’ (with gesture, if using).</a:t>
            </a:r>
            <a:endParaRPr lang="en-GB" sz="20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GB" sz="20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 dirty="0">
                <a:latin typeface="+mn-lt"/>
              </a:rPr>
              <a:t>Note</a:t>
            </a:r>
            <a:r>
              <a:rPr lang="en-GB" sz="2000" b="0" strike="noStrike" spc="-1" dirty="0">
                <a:latin typeface="+mn-lt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sz="2000" baseline="0" dirty="0"/>
              <a:t>a </a:t>
            </a:r>
            <a:r>
              <a:rPr lang="fr-FR" sz="2000" baseline="0" dirty="0" err="1"/>
              <a:t>gesture</a:t>
            </a:r>
            <a:r>
              <a:rPr lang="fr-FR" sz="2000" baseline="0" dirty="0"/>
              <a:t> for ‘petit’ – </a:t>
            </a:r>
            <a:r>
              <a:rPr lang="fr-FR" sz="2000" baseline="0" dirty="0" err="1"/>
              <a:t>we</a:t>
            </a:r>
            <a:r>
              <a:rPr lang="fr-FR" sz="2000" baseline="0" dirty="0"/>
              <a:t> </a:t>
            </a:r>
            <a:r>
              <a:rPr lang="fr-FR" sz="2000" baseline="0" dirty="0" err="1"/>
              <a:t>suggest</a:t>
            </a:r>
            <a:r>
              <a:rPr lang="fr-FR" sz="2000" baseline="0" dirty="0"/>
              <a:t> </a:t>
            </a:r>
            <a:r>
              <a:rPr lang="fr-FR" sz="2000" baseline="0" dirty="0" err="1"/>
              <a:t>miming</a:t>
            </a:r>
            <a:r>
              <a:rPr lang="fr-FR" sz="2000" baseline="0" dirty="0"/>
              <a:t> ‘</a:t>
            </a:r>
            <a:r>
              <a:rPr lang="fr-FR" sz="2000" baseline="0" dirty="0" err="1"/>
              <a:t>small</a:t>
            </a:r>
            <a:r>
              <a:rPr lang="fr-FR" sz="2000" baseline="0" dirty="0"/>
              <a:t>’ </a:t>
            </a:r>
            <a:r>
              <a:rPr lang="fr-FR" sz="2000" baseline="0" dirty="0" err="1"/>
              <a:t>using</a:t>
            </a:r>
            <a:r>
              <a:rPr lang="fr-FR" sz="2000" baseline="0" dirty="0"/>
              <a:t> a flat right hand palm </a:t>
            </a:r>
            <a:r>
              <a:rPr lang="fr-FR" sz="2000" baseline="0" dirty="0" err="1"/>
              <a:t>lowered</a:t>
            </a:r>
            <a:r>
              <a:rPr lang="fr-FR" sz="2000" baseline="0" dirty="0"/>
              <a:t> down </a:t>
            </a:r>
            <a:r>
              <a:rPr lang="fr-FR" sz="2000" baseline="0" dirty="0" err="1"/>
              <a:t>towards</a:t>
            </a:r>
            <a:r>
              <a:rPr lang="fr-FR" sz="2000" baseline="0" dirty="0"/>
              <a:t> the </a:t>
            </a:r>
            <a:r>
              <a:rPr lang="fr-FR" sz="2000" baseline="0" dirty="0" err="1"/>
              <a:t>floor</a:t>
            </a:r>
            <a:r>
              <a:rPr lang="fr-FR" sz="2000" baseline="0" dirty="0"/>
              <a:t> to </a:t>
            </a:r>
            <a:r>
              <a:rPr lang="fr-FR" sz="2000" baseline="0" dirty="0" err="1"/>
              <a:t>indicate</a:t>
            </a:r>
            <a:r>
              <a:rPr lang="fr-FR" sz="2000" baseline="0" dirty="0"/>
              <a:t> </a:t>
            </a:r>
            <a:r>
              <a:rPr lang="fr-FR" sz="2000" baseline="0" dirty="0" err="1"/>
              <a:t>someone</a:t>
            </a:r>
            <a:r>
              <a:rPr lang="fr-FR" sz="2000" baseline="0" dirty="0"/>
              <a:t> </a:t>
            </a:r>
            <a:r>
              <a:rPr lang="fr-FR" sz="2000" baseline="0" dirty="0" err="1"/>
              <a:t>who</a:t>
            </a:r>
            <a:r>
              <a:rPr lang="fr-FR" sz="2000" baseline="0" dirty="0"/>
              <a:t> </a:t>
            </a:r>
            <a:r>
              <a:rPr lang="fr-FR" sz="2000" baseline="0" dirty="0" err="1"/>
              <a:t>is</a:t>
            </a:r>
            <a:r>
              <a:rPr lang="fr-FR" sz="2000" baseline="0" dirty="0"/>
              <a:t> </a:t>
            </a:r>
            <a:r>
              <a:rPr lang="fr-FR" sz="2000" baseline="0" dirty="0" err="1"/>
              <a:t>smaller</a:t>
            </a:r>
            <a:r>
              <a:rPr lang="fr-FR" sz="2000" baseline="0" dirty="0"/>
              <a:t> </a:t>
            </a:r>
            <a:r>
              <a:rPr lang="fr-FR" sz="2000" baseline="0" dirty="0" err="1"/>
              <a:t>than</a:t>
            </a:r>
            <a:r>
              <a:rPr lang="fr-FR" sz="2000" baseline="0" dirty="0"/>
              <a:t> the speaker.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sz="2000" b="0" strike="noStrike" spc="-1" baseline="0" dirty="0">
                <a:latin typeface="+mn-lt"/>
              </a:rPr>
              <a:t>the </a:t>
            </a:r>
            <a:r>
              <a:rPr lang="fr-FR" sz="2000" b="0" strike="noStrike" spc="-1" baseline="0" dirty="0" err="1">
                <a:latin typeface="+mn-lt"/>
              </a:rPr>
              <a:t>choice</a:t>
            </a:r>
            <a:r>
              <a:rPr lang="fr-FR" sz="2000" b="0" strike="noStrike" spc="-1" baseline="0" dirty="0">
                <a:latin typeface="+mn-lt"/>
              </a:rPr>
              <a:t> of ‘petit’ for source </a:t>
            </a:r>
            <a:r>
              <a:rPr lang="fr-FR" sz="2000" b="0" strike="noStrike" spc="-1" baseline="0" dirty="0" err="1">
                <a:latin typeface="+mn-lt"/>
              </a:rPr>
              <a:t>word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allows</a:t>
            </a:r>
            <a:r>
              <a:rPr lang="fr-FR" sz="2000" b="0" strike="noStrike" spc="-1" baseline="0" dirty="0">
                <a:latin typeface="+mn-lt"/>
              </a:rPr>
              <a:t> us to focus </a:t>
            </a:r>
            <a:r>
              <a:rPr lang="fr-FR" sz="2000" b="0" strike="noStrike" spc="-1" baseline="0" dirty="0" err="1">
                <a:latin typeface="+mn-lt"/>
              </a:rPr>
              <a:t>initially</a:t>
            </a:r>
            <a:r>
              <a:rPr lang="fr-FR" sz="2000" b="0" strike="noStrike" spc="-1" baseline="0" dirty="0">
                <a:latin typeface="+mn-lt"/>
              </a:rPr>
              <a:t> on silent ‘t’.  This </a:t>
            </a:r>
            <a:r>
              <a:rPr lang="fr-FR" sz="2000" b="0" strike="noStrike" spc="-1" baseline="0" dirty="0" err="1">
                <a:latin typeface="+mn-lt"/>
              </a:rPr>
              <a:t>lesson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we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will</a:t>
            </a:r>
            <a:r>
              <a:rPr lang="fr-FR" sz="2000" b="0" strike="noStrike" spc="-1" baseline="0" dirty="0">
                <a:latin typeface="+mn-lt"/>
              </a:rPr>
              <a:t> have a </a:t>
            </a:r>
            <a:r>
              <a:rPr lang="fr-FR" sz="2000" b="0" strike="noStrike" spc="-1" baseline="0" dirty="0" err="1">
                <a:latin typeface="+mn-lt"/>
              </a:rPr>
              <a:t>number</a:t>
            </a:r>
            <a:r>
              <a:rPr lang="fr-FR" sz="2000" b="0" strike="noStrike" spc="-1" baseline="0" dirty="0">
                <a:latin typeface="+mn-lt"/>
              </a:rPr>
              <a:t> of </a:t>
            </a:r>
            <a:r>
              <a:rPr lang="fr-FR" sz="2000" b="0" strike="noStrike" spc="-1" baseline="0" dirty="0" err="1">
                <a:latin typeface="+mn-lt"/>
              </a:rPr>
              <a:t>vocabulary</a:t>
            </a:r>
            <a:r>
              <a:rPr lang="fr-FR" sz="2000" b="0" strike="noStrike" spc="-1" baseline="0" dirty="0">
                <a:latin typeface="+mn-lt"/>
              </a:rPr>
              <a:t> items </a:t>
            </a:r>
            <a:r>
              <a:rPr lang="fr-FR" sz="2000" b="0" strike="noStrike" spc="-1" baseline="0" dirty="0" err="1">
                <a:latin typeface="+mn-lt"/>
              </a:rPr>
              <a:t>which</a:t>
            </a:r>
            <a:r>
              <a:rPr lang="fr-FR" sz="2000" b="0" strike="noStrike" spc="-1" baseline="0" dirty="0">
                <a:latin typeface="+mn-lt"/>
              </a:rPr>
              <a:t> have silent ‘t’ (présent, absent, Salut).  </a:t>
            </a:r>
            <a:r>
              <a:rPr lang="fr-FR" sz="2000" b="0" strike="noStrike" spc="-1" baseline="0" dirty="0" err="1">
                <a:latin typeface="+mn-lt"/>
              </a:rPr>
              <a:t>We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will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extend</a:t>
            </a:r>
            <a:r>
              <a:rPr lang="fr-FR" sz="2000" b="0" strike="noStrike" spc="-1" baseline="0" dirty="0">
                <a:latin typeface="+mn-lt"/>
              </a:rPr>
              <a:t> the </a:t>
            </a:r>
            <a:r>
              <a:rPr lang="fr-FR" sz="2000" b="0" strike="noStrike" spc="-1" baseline="0" dirty="0" err="1">
                <a:latin typeface="+mn-lt"/>
              </a:rPr>
              <a:t>idea</a:t>
            </a:r>
            <a:r>
              <a:rPr lang="fr-FR" sz="2000" b="0" strike="noStrike" spc="-1" baseline="0" dirty="0">
                <a:latin typeface="+mn-lt"/>
              </a:rPr>
              <a:t> of SFC to </a:t>
            </a:r>
            <a:r>
              <a:rPr lang="fr-FR" sz="2000" b="0" strike="noStrike" spc="-1" baseline="0" dirty="0" err="1">
                <a:latin typeface="+mn-lt"/>
              </a:rPr>
              <a:t>other</a:t>
            </a:r>
            <a:r>
              <a:rPr lang="fr-FR" sz="2000" b="0" strike="noStrike" spc="-1" baseline="0" dirty="0">
                <a:latin typeface="+mn-lt"/>
              </a:rPr>
              <a:t> consonants </a:t>
            </a:r>
            <a:r>
              <a:rPr lang="fr-FR" sz="2000" b="0" strike="noStrike" spc="-1" baseline="0" dirty="0" err="1">
                <a:latin typeface="+mn-lt"/>
              </a:rPr>
              <a:t>next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week</a:t>
            </a:r>
            <a:r>
              <a:rPr lang="fr-FR" sz="2000" b="0" strike="noStrike" spc="-1" baseline="0" dirty="0">
                <a:latin typeface="+mn-lt"/>
              </a:rPr>
              <a:t>.  In addition, </a:t>
            </a:r>
            <a:r>
              <a:rPr lang="fr-FR" sz="2000" b="0" strike="noStrike" spc="-1" baseline="0" dirty="0" err="1">
                <a:latin typeface="+mn-lt"/>
              </a:rPr>
              <a:t>it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contains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other</a:t>
            </a:r>
            <a:r>
              <a:rPr lang="fr-FR" sz="2000" b="0" strike="noStrike" spc="-1" baseline="0" dirty="0">
                <a:latin typeface="+mn-lt"/>
              </a:rPr>
              <a:t> SSC </a:t>
            </a:r>
            <a:r>
              <a:rPr lang="fr-FR" sz="2000" b="0" strike="noStrike" spc="-1" baseline="0" dirty="0" err="1">
                <a:latin typeface="+mn-lt"/>
              </a:rPr>
              <a:t>that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pupils</a:t>
            </a:r>
            <a:r>
              <a:rPr lang="fr-FR" sz="2000" b="0" strike="noStrike" spc="-1" baseline="0" dirty="0">
                <a:latin typeface="+mn-lt"/>
              </a:rPr>
              <a:t> have </a:t>
            </a:r>
            <a:r>
              <a:rPr lang="fr-FR" sz="2000" b="0" strike="noStrike" spc="-1" baseline="0" dirty="0" err="1">
                <a:latin typeface="+mn-lt"/>
              </a:rPr>
              <a:t>already</a:t>
            </a:r>
            <a:r>
              <a:rPr lang="fr-FR" sz="2000" b="0" strike="noStrike" spc="-1" baseline="0" dirty="0">
                <a:latin typeface="+mn-lt"/>
              </a:rPr>
              <a:t> been </a:t>
            </a:r>
            <a:r>
              <a:rPr lang="fr-FR" sz="2000" b="0" strike="noStrike" spc="-1" baseline="0" dirty="0" err="1">
                <a:latin typeface="+mn-lt"/>
              </a:rPr>
              <a:t>introduced</a:t>
            </a:r>
            <a:r>
              <a:rPr lang="fr-FR" sz="2000" b="0" strike="noStrike" spc="-1" baseline="0" dirty="0">
                <a:latin typeface="+mn-lt"/>
              </a:rPr>
              <a:t> to, i.e. [e] and [i].</a:t>
            </a:r>
            <a:endParaRPr lang="en-GB" sz="2000" b="0" strike="noStrike" spc="-1" dirty="0">
              <a:latin typeface="+mn-lt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9D5099D-EFFB-47AE-8189-8818FCF7E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D631157D-1EEB-4813-8753-5420EBA0B62A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ea" charset="0"/>
              </a:rPr>
              <a:pPr marL="0" marR="0" lvl="0" indent="0" algn="r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5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word ‘Salut’, which has a silent final consonant, and revisit the greeting ‘Bonjour’.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‘Bonjour’. Accompany this with a circular gesture with left palm facing the class, if desired.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‘Salut’.  Accompany this with a circular gesture with right palm facing the class, if using gestures.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SFC icon ‘shh’ and point to the ‘t’ at the end of Salut.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1-2 minutes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two new vocabulary items for this lesson.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calling the first pupil. Teacher says: “Pascal...”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Pascal’’s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answer: “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.” The English meaning appears, too. Ensure meaning is clear and practise pronunciation.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the teacher’s next call. “Sara…”.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Pascal’s answer: “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.” The English meaning appears, too. Ensure meaning is clear and practise pronunciation.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grammar explanation about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 Make sure pupils are clear about the s/he/I pictures as these will come up often in future lessons.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 This is another opportunity to hear and see two of our new words.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66BF5E4-B3AA-482D-8DF1-4A8A1D53B555}" type="slidenum"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6</a:t>
            </a:fld>
            <a:endParaRPr lang="en-GB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verbs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To then practise recall of the two verb meanings in written comprehension.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Ask pupils to write 1-6 in their books, with two headings ‘I’ and ‘S/he’ to the side.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Tell them that they will hear sentences using the verbs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(I am)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(she or he is), but they won’t hear the pronouns, only the verbs.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 The first time they listen, they should decide I or s/he and tick the right column.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 The second time they listen, they should write the verb they hear to practise connecting the sound and written form of the verbs.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 Click to bring up the answers and elicit the English meanings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each time.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A final click brings up a second set of audio buttons with the full sentences to listen to. Pupils can both repeat and translate what they hear.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Coralie ? 		Bonjour !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Lara ?		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Marie-Laure		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Omar ?		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Charles ?		Bonjour, Madame !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Garice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?		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Océane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?		Bonjour,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30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and practise three new vocabulary items for this lesson, all of which have silent final consonant (in the masculine form).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calling the first pupil. Teacher says: “Bonjour, Milo.”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Milo’s answer: “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.” Ensure meaning is clear and practise pronunciation.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the teacher’s next call. “Salut, Lucas”.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Milo’s answer (on behalf of Lucas): “absent”. Ensure meaning is clear and practise pronunciation.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‘s’ at the end of Lucas is also silent.  Draw pupils’ attention to it, but silent –s, -x and –d will be practised further next week.</a:t>
            </a:r>
            <a:br>
              <a:rPr lang="en-GB" dirty="0"/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473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grammar explanation about adjective agreement.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Draw pupils’ attention to the SFC ‘t’ and to the change you hear when an ‘e’ is added.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66BF5E4-B3AA-482D-8DF1-4A8A1D53B555}" type="slidenum"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9</a:t>
            </a:fld>
            <a:endParaRPr lang="en-GB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B45F-F6ED-43DC-A2A4-B331A33BC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7DD06-9DA5-45B7-9108-41ABE5447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076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3955F-BAD9-40DC-82C4-391B7D16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E30D2-E27E-4200-93C1-3DAF932FC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97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7443-26C7-4F91-B998-3E2A5473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5061A-3155-423C-8E62-1DEC55BA1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238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9017-ED51-47B9-9ADA-47E15867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08362-5D46-4EEC-91B9-556D99DD1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67B9C-FF31-4A6B-95A3-11F7CD403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108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5C0A2-DC33-4857-9F6F-E9B12D88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62B87-C4AA-4E2D-80CD-5136134E0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52D7C-A9A1-4D43-88B3-3965954E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31EC7-04BE-4F5D-A2B0-D27F0CF5E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65BF6-E285-44C8-9A29-0B5CEB332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431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7F05C-3238-42E7-B0F2-0BF8666E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535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3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9670-611E-4E9F-B358-5769ED52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9B89-2DA7-4226-B081-0A69DC3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0800C-81F6-44CE-ACC8-1F8432CE7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401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EBF8-41C4-4601-9F01-0A2FB89C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5A1AA-A706-461E-A055-10E483642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C19F1-599A-486F-95F1-ED80954A4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315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6432-D457-4E41-ACAD-56887DD5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E68A2-7AF7-42C9-8C0A-E6A2DCF15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73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61C05D-0F23-4FDE-81B9-29E43622A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2741613" cy="5214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BC013-B415-4576-B336-16ABE0D40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77200" cy="5214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497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34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604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97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3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357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28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836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988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6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09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5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D0C5A119-75C7-4FD5-A578-8DC027DDA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24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F14AD946-603A-445F-8423-0B6B62182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75438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847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openxmlformats.org/officeDocument/2006/relationships/audio" Target="../media/audio4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11" Type="http://schemas.openxmlformats.org/officeDocument/2006/relationships/image" Target="../media/image16.svg"/><Relationship Id="rId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audio" Target="../media/audio4.wav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4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6.wav"/><Relationship Id="rId7" Type="http://schemas.openxmlformats.org/officeDocument/2006/relationships/image" Target="../media/image3.pn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.wav"/><Relationship Id="rId11" Type="http://schemas.openxmlformats.org/officeDocument/2006/relationships/image" Target="../media/image16.sv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8.wav"/><Relationship Id="rId3" Type="http://schemas.openxmlformats.org/officeDocument/2006/relationships/audio" Target="../media/audio9.wav"/><Relationship Id="rId7" Type="http://schemas.openxmlformats.org/officeDocument/2006/relationships/image" Target="../media/image6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2.wav"/><Relationship Id="rId11" Type="http://schemas.openxmlformats.org/officeDocument/2006/relationships/image" Target="../media/image15.png"/><Relationship Id="rId5" Type="http://schemas.openxmlformats.org/officeDocument/2006/relationships/audio" Target="../media/audio11.wav"/><Relationship Id="rId10" Type="http://schemas.openxmlformats.org/officeDocument/2006/relationships/image" Target="../media/image3.png"/><Relationship Id="rId4" Type="http://schemas.openxmlformats.org/officeDocument/2006/relationships/audio" Target="../media/audio10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22.pn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6.wav"/><Relationship Id="rId11" Type="http://schemas.openxmlformats.org/officeDocument/2006/relationships/image" Target="../media/image20.png"/><Relationship Id="rId5" Type="http://schemas.openxmlformats.org/officeDocument/2006/relationships/audio" Target="../media/audio15.wav"/><Relationship Id="rId10" Type="http://schemas.openxmlformats.org/officeDocument/2006/relationships/image" Target="../media/image19.png"/><Relationship Id="rId4" Type="http://schemas.openxmlformats.org/officeDocument/2006/relationships/audio" Target="../media/audio14.wav"/><Relationship Id="rId9" Type="http://schemas.openxmlformats.org/officeDocument/2006/relationships/image" Target="../media/image18.png"/><Relationship Id="rId14" Type="http://schemas.openxmlformats.org/officeDocument/2006/relationships/audio" Target="../media/audio1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audio" Target="../media/audio30.wav"/><Relationship Id="rId3" Type="http://schemas.openxmlformats.org/officeDocument/2006/relationships/image" Target="../media/image6.png"/><Relationship Id="rId21" Type="http://schemas.openxmlformats.org/officeDocument/2006/relationships/audio" Target="../media/audio33.wav"/><Relationship Id="rId7" Type="http://schemas.openxmlformats.org/officeDocument/2006/relationships/image" Target="../media/image24.png"/><Relationship Id="rId12" Type="http://schemas.openxmlformats.org/officeDocument/2006/relationships/audio" Target="../media/audio24.wav"/><Relationship Id="rId17" Type="http://schemas.openxmlformats.org/officeDocument/2006/relationships/audio" Target="../media/audio29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8.wav"/><Relationship Id="rId20" Type="http://schemas.openxmlformats.org/officeDocument/2006/relationships/audio" Target="../media/audio3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audio" Target="../media/audio23.wav"/><Relationship Id="rId24" Type="http://schemas.openxmlformats.org/officeDocument/2006/relationships/audio" Target="../media/audio8.wav"/><Relationship Id="rId5" Type="http://schemas.openxmlformats.org/officeDocument/2006/relationships/image" Target="../media/image3.png"/><Relationship Id="rId15" Type="http://schemas.openxmlformats.org/officeDocument/2006/relationships/audio" Target="../media/audio27.wav"/><Relationship Id="rId23" Type="http://schemas.openxmlformats.org/officeDocument/2006/relationships/image" Target="../media/image16.svg"/><Relationship Id="rId10" Type="http://schemas.openxmlformats.org/officeDocument/2006/relationships/audio" Target="../media/audio22.wav"/><Relationship Id="rId19" Type="http://schemas.openxmlformats.org/officeDocument/2006/relationships/audio" Target="../media/audio31.wav"/><Relationship Id="rId4" Type="http://schemas.openxmlformats.org/officeDocument/2006/relationships/audio" Target="../media/audio2.wav"/><Relationship Id="rId9" Type="http://schemas.openxmlformats.org/officeDocument/2006/relationships/audio" Target="../media/audio21.wav"/><Relationship Id="rId14" Type="http://schemas.openxmlformats.org/officeDocument/2006/relationships/audio" Target="../media/audio26.wav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svg"/><Relationship Id="rId3" Type="http://schemas.openxmlformats.org/officeDocument/2006/relationships/audio" Target="../media/audio34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7.wav"/><Relationship Id="rId11" Type="http://schemas.openxmlformats.org/officeDocument/2006/relationships/image" Target="../media/image10.png"/><Relationship Id="rId5" Type="http://schemas.openxmlformats.org/officeDocument/2006/relationships/audio" Target="../media/audio36.wav"/><Relationship Id="rId10" Type="http://schemas.openxmlformats.org/officeDocument/2006/relationships/image" Target="../media/image3.png"/><Relationship Id="rId4" Type="http://schemas.openxmlformats.org/officeDocument/2006/relationships/audio" Target="../media/audio35.wav"/><Relationship Id="rId9" Type="http://schemas.openxmlformats.org/officeDocument/2006/relationships/image" Target="../media/image17.png"/><Relationship Id="rId1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8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4" Type="http://schemas.openxmlformats.org/officeDocument/2006/relationships/audio" Target="../media/audio3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Être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: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+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Silent Final Consonant (SFC) [t]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pic>
        <p:nvPicPr>
          <p:cNvPr id="7" name="Google Shape;195;p9">
            <a:extLst>
              <a:ext uri="{FF2B5EF4-FFF2-40B4-BE49-F238E27FC236}">
                <a16:creationId xmlns:a16="http://schemas.microsoft.com/office/drawing/2014/main" id="{6023C2FA-172F-4CE7-BF43-14393F79620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9212" y="2035834"/>
            <a:ext cx="2778056" cy="2488948"/>
          </a:xfrm>
          <a:prstGeom prst="rect">
            <a:avLst/>
          </a:prstGeom>
          <a:ln>
            <a:noFill/>
          </a:ln>
        </p:spPr>
      </p:pic>
      <p:pic>
        <p:nvPicPr>
          <p:cNvPr id="8" name="Google Shape;159;p7">
            <a:extLst>
              <a:ext uri="{FF2B5EF4-FFF2-40B4-BE49-F238E27FC236}">
                <a16:creationId xmlns:a16="http://schemas.microsoft.com/office/drawing/2014/main" id="{A773E71B-AC1A-4107-9A2A-38C11040EB2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086647" y="2527290"/>
            <a:ext cx="931652" cy="901710"/>
          </a:xfrm>
          <a:prstGeom prst="rect">
            <a:avLst/>
          </a:prstGeom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5DFCA5-3B33-475A-B007-CA2484356372}"/>
              </a:ext>
            </a:extLst>
          </p:cNvPr>
          <p:cNvGrpSpPr/>
          <p:nvPr/>
        </p:nvGrpSpPr>
        <p:grpSpPr>
          <a:xfrm>
            <a:off x="1885307" y="1980882"/>
            <a:ext cx="1204860" cy="633684"/>
            <a:chOff x="3930186" y="1082830"/>
            <a:chExt cx="1187922" cy="645406"/>
          </a:xfrm>
        </p:grpSpPr>
        <p:pic>
          <p:nvPicPr>
            <p:cNvPr id="11" name="Picture 22" descr="Free Bubble Speech vector and picture">
              <a:extLst>
                <a:ext uri="{FF2B5EF4-FFF2-40B4-BE49-F238E27FC236}">
                  <a16:creationId xmlns:a16="http://schemas.microsoft.com/office/drawing/2014/main" id="{BAC9BB67-DC43-4AE1-819E-30414504E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0186" y="1082830"/>
              <a:ext cx="922010" cy="645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94184B-8391-4A84-AF83-F68D2EF61389}"/>
                </a:ext>
              </a:extLst>
            </p:cNvPr>
            <p:cNvSpPr txBox="1"/>
            <p:nvPr/>
          </p:nvSpPr>
          <p:spPr>
            <a:xfrm>
              <a:off x="3975268" y="1205826"/>
              <a:ext cx="1142840" cy="418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dern Love" panose="04090805081005020601" pitchFamily="82" charset="0"/>
                </a:rPr>
                <a:t>Lucas ?</a:t>
              </a:r>
              <a:endPara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52" y="94268"/>
            <a:ext cx="9206385" cy="58415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en-GB" sz="3200" b="1" kern="1200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has also taken the register.</a:t>
            </a:r>
            <a:endParaRPr lang="en-GB" sz="3200" kern="1200" spc="-1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hlinkClick r:id="" action="ppaction://noaction">
              <a:snd r:embed="rId4" name="lire.wav"/>
            </a:hlinkClick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13" name="Google Shape;213;p9">
            <a:extLst>
              <a:ext uri="{FF2B5EF4-FFF2-40B4-BE49-F238E27FC236}">
                <a16:creationId xmlns:a16="http://schemas.microsoft.com/office/drawing/2014/main" id="{92DC21DD-C00E-4235-A9EB-2F530FFFA62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574920" y="133920"/>
            <a:ext cx="1296000" cy="1305000"/>
          </a:xfrm>
          <a:prstGeom prst="rect">
            <a:avLst/>
          </a:prstGeom>
          <a:ln>
            <a:noFill/>
          </a:ln>
        </p:spPr>
      </p:pic>
      <p:pic>
        <p:nvPicPr>
          <p:cNvPr id="14" name="Google Shape;194;p9">
            <a:extLst>
              <a:ext uri="{FF2B5EF4-FFF2-40B4-BE49-F238E27FC236}">
                <a16:creationId xmlns:a16="http://schemas.microsoft.com/office/drawing/2014/main" id="{ABBB72B2-7420-4913-BAF2-86387915CAE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265790" y="2044002"/>
            <a:ext cx="961323" cy="907560"/>
          </a:xfrm>
          <a:prstGeom prst="rect">
            <a:avLst/>
          </a:prstGeom>
          <a:ln>
            <a:noFill/>
          </a:ln>
        </p:spPr>
      </p:pic>
      <p:pic>
        <p:nvPicPr>
          <p:cNvPr id="15" name="Google Shape;195;p9">
            <a:extLst>
              <a:ext uri="{FF2B5EF4-FFF2-40B4-BE49-F238E27FC236}">
                <a16:creationId xmlns:a16="http://schemas.microsoft.com/office/drawing/2014/main" id="{988D6757-8E46-4637-B79A-8D0313183EB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3864" y="1060652"/>
            <a:ext cx="1141920" cy="839580"/>
          </a:xfrm>
          <a:prstGeom prst="rect">
            <a:avLst/>
          </a:prstGeom>
          <a:ln>
            <a:noFill/>
          </a:ln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60A3FBBB-E738-4D47-8F21-50FD1F3BAE5B}"/>
              </a:ext>
            </a:extLst>
          </p:cNvPr>
          <p:cNvSpPr/>
          <p:nvPr/>
        </p:nvSpPr>
        <p:spPr>
          <a:xfrm>
            <a:off x="150452" y="545042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But he 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has got in a muddle.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1097AB1C-3014-4666-96B2-30CAB59643C1}"/>
              </a:ext>
            </a:extLst>
          </p:cNvPr>
          <p:cNvSpPr/>
          <p:nvPr/>
        </p:nvSpPr>
        <p:spPr>
          <a:xfrm>
            <a:off x="4337280" y="553018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Who is present?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Who is absent?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8" name="CustomShape 10">
            <a:extLst>
              <a:ext uri="{FF2B5EF4-FFF2-40B4-BE49-F238E27FC236}">
                <a16:creationId xmlns:a16="http://schemas.microsoft.com/office/drawing/2014/main" id="{D9E8ECAE-E384-41AD-8C5B-129C4DA04B1F}"/>
              </a:ext>
            </a:extLst>
          </p:cNvPr>
          <p:cNvSpPr/>
          <p:nvPr/>
        </p:nvSpPr>
        <p:spPr>
          <a:xfrm>
            <a:off x="2120750" y="1611152"/>
            <a:ext cx="1905840" cy="57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la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liste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91A0EFBB-FF18-4367-BCFD-5E85E6D47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5652328"/>
              </p:ext>
            </p:extLst>
          </p:nvPr>
        </p:nvGraphicFramePr>
        <p:xfrm>
          <a:off x="2229825" y="2172599"/>
          <a:ext cx="7514250" cy="4514031"/>
        </p:xfrm>
        <a:graphic>
          <a:graphicData uri="http://schemas.openxmlformats.org/drawingml/2006/table">
            <a:tbl>
              <a:tblPr/>
              <a:tblGrid>
                <a:gridCol w="50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7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6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16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Olivier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Milo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Callie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absent.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Hannah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Naomie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absent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latin typeface="Century gothic"/>
                        </a:rPr>
                        <a:t>Sophie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Oscar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Mia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absent.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Ali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Amir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" name="CustomShape 9">
            <a:extLst>
              <a:ext uri="{FF2B5EF4-FFF2-40B4-BE49-F238E27FC236}">
                <a16:creationId xmlns:a16="http://schemas.microsoft.com/office/drawing/2014/main" id="{75D88757-5EE4-4F7B-BDE5-913E3D28ECD4}"/>
              </a:ext>
            </a:extLst>
          </p:cNvPr>
          <p:cNvSpPr/>
          <p:nvPr/>
        </p:nvSpPr>
        <p:spPr>
          <a:xfrm>
            <a:off x="5377016" y="2694157"/>
            <a:ext cx="1619640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12">
            <a:extLst>
              <a:ext uri="{FF2B5EF4-FFF2-40B4-BE49-F238E27FC236}">
                <a16:creationId xmlns:a16="http://schemas.microsoft.com/office/drawing/2014/main" id="{F2939933-813A-4AB0-A8ED-1B85A34B50DA}"/>
              </a:ext>
            </a:extLst>
          </p:cNvPr>
          <p:cNvSpPr/>
          <p:nvPr/>
        </p:nvSpPr>
        <p:spPr>
          <a:xfrm>
            <a:off x="2971134" y="2191826"/>
            <a:ext cx="1632581" cy="4599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95CA87-EF7D-4618-BC2D-9320D3F9ED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3003126" y="2268019"/>
            <a:ext cx="273474" cy="383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2B59FE-56BB-40BD-95CA-2D6B3B83E4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5453724" y="2238783"/>
            <a:ext cx="287942" cy="420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C1A306-9947-4970-86C3-BB2733795C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5457721" y="2705172"/>
            <a:ext cx="287942" cy="4201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A4592B-A06B-447B-9AE9-A0DAFD17CC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3003126" y="2775335"/>
            <a:ext cx="273474" cy="383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23C251-B27E-461B-A586-F0FC01207C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82299" y="3258194"/>
            <a:ext cx="273474" cy="3837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671278-C9AF-40F2-9272-C31BBD9CF6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2965508" y="3231639"/>
            <a:ext cx="287942" cy="4201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D13183-0620-47CF-A34D-288DA584BB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68192" y="3751790"/>
            <a:ext cx="273474" cy="3837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2CE8FA-4DDE-4B63-A4A3-41B7E9DFC5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2951401" y="3725235"/>
            <a:ext cx="287942" cy="4201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B8BAD1-553F-4AA5-91E0-CC49F96A2F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53724" y="4241539"/>
            <a:ext cx="273474" cy="3837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6A6476-6EEE-4075-8F36-08045B9CCB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2936933" y="4214984"/>
            <a:ext cx="287942" cy="4201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589EE4-28C8-4659-98CF-92B4872850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5434674" y="4708849"/>
            <a:ext cx="287942" cy="420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A1FCC92-E7BB-448F-A010-21CF76B01A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978652" y="4741100"/>
            <a:ext cx="273474" cy="3837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8F89395-C263-479A-8BBF-C9FE7C9421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56397" y="5216436"/>
            <a:ext cx="273474" cy="3837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DC63905-C8E1-40D5-8D17-3B246C8A39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2958274" y="5229155"/>
            <a:ext cx="287942" cy="4201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0F37D2-6132-4403-AC02-8B8C93AD12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5407423" y="5673374"/>
            <a:ext cx="287942" cy="4201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CC7242-2434-487F-B591-38E2647D7A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978652" y="5745715"/>
            <a:ext cx="273474" cy="3837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CB4668-9AFE-4ACE-AF2D-C2768B3012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37" t="14899" r="17129" b="11582"/>
          <a:stretch/>
        </p:blipFill>
        <p:spPr>
          <a:xfrm>
            <a:off x="5392955" y="6200471"/>
            <a:ext cx="287942" cy="42011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13EDB-672A-4558-BD28-EB7C413101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972742" y="6230402"/>
            <a:ext cx="273474" cy="383746"/>
          </a:xfrm>
          <a:prstGeom prst="rect">
            <a:avLst/>
          </a:prstGeom>
        </p:spPr>
      </p:pic>
      <p:sp>
        <p:nvSpPr>
          <p:cNvPr id="41" name="CustomShape 12">
            <a:extLst>
              <a:ext uri="{FF2B5EF4-FFF2-40B4-BE49-F238E27FC236}">
                <a16:creationId xmlns:a16="http://schemas.microsoft.com/office/drawing/2014/main" id="{52C9AA53-675B-44E9-8B0B-5A61DE2BBFC3}"/>
              </a:ext>
            </a:extLst>
          </p:cNvPr>
          <p:cNvSpPr/>
          <p:nvPr/>
        </p:nvSpPr>
        <p:spPr>
          <a:xfrm>
            <a:off x="2967601" y="3191322"/>
            <a:ext cx="1632581" cy="50311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9">
            <a:extLst>
              <a:ext uri="{FF2B5EF4-FFF2-40B4-BE49-F238E27FC236}">
                <a16:creationId xmlns:a16="http://schemas.microsoft.com/office/drawing/2014/main" id="{03102A3B-302F-48D2-B01A-51DCC3B9EAFB}"/>
              </a:ext>
            </a:extLst>
          </p:cNvPr>
          <p:cNvSpPr/>
          <p:nvPr/>
        </p:nvSpPr>
        <p:spPr>
          <a:xfrm>
            <a:off x="5409410" y="3694529"/>
            <a:ext cx="1619640" cy="48735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12">
            <a:extLst>
              <a:ext uri="{FF2B5EF4-FFF2-40B4-BE49-F238E27FC236}">
                <a16:creationId xmlns:a16="http://schemas.microsoft.com/office/drawing/2014/main" id="{35D00470-34DC-47CB-8C61-5A30409AD70C}"/>
              </a:ext>
            </a:extLst>
          </p:cNvPr>
          <p:cNvSpPr/>
          <p:nvPr/>
        </p:nvSpPr>
        <p:spPr>
          <a:xfrm>
            <a:off x="5402937" y="4210835"/>
            <a:ext cx="1632581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12">
            <a:extLst>
              <a:ext uri="{FF2B5EF4-FFF2-40B4-BE49-F238E27FC236}">
                <a16:creationId xmlns:a16="http://schemas.microsoft.com/office/drawing/2014/main" id="{69E613AD-058C-4C58-BE0B-ACB984E94D15}"/>
              </a:ext>
            </a:extLst>
          </p:cNvPr>
          <p:cNvSpPr/>
          <p:nvPr/>
        </p:nvSpPr>
        <p:spPr>
          <a:xfrm>
            <a:off x="5402937" y="4686809"/>
            <a:ext cx="1632581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12">
            <a:extLst>
              <a:ext uri="{FF2B5EF4-FFF2-40B4-BE49-F238E27FC236}">
                <a16:creationId xmlns:a16="http://schemas.microsoft.com/office/drawing/2014/main" id="{033A209B-FAA7-48A4-8C79-D129C9DD542E}"/>
              </a:ext>
            </a:extLst>
          </p:cNvPr>
          <p:cNvSpPr/>
          <p:nvPr/>
        </p:nvSpPr>
        <p:spPr>
          <a:xfrm>
            <a:off x="2957196" y="5199939"/>
            <a:ext cx="1632581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12">
            <a:extLst>
              <a:ext uri="{FF2B5EF4-FFF2-40B4-BE49-F238E27FC236}">
                <a16:creationId xmlns:a16="http://schemas.microsoft.com/office/drawing/2014/main" id="{11FA077E-9349-49CD-B920-A5BE384AFBF9}"/>
              </a:ext>
            </a:extLst>
          </p:cNvPr>
          <p:cNvSpPr/>
          <p:nvPr/>
        </p:nvSpPr>
        <p:spPr>
          <a:xfrm>
            <a:off x="2965507" y="5686333"/>
            <a:ext cx="1632581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12">
            <a:extLst>
              <a:ext uri="{FF2B5EF4-FFF2-40B4-BE49-F238E27FC236}">
                <a16:creationId xmlns:a16="http://schemas.microsoft.com/office/drawing/2014/main" id="{2078E37B-26C0-41E4-880B-F1DFB8242DB5}"/>
              </a:ext>
            </a:extLst>
          </p:cNvPr>
          <p:cNvSpPr/>
          <p:nvPr/>
        </p:nvSpPr>
        <p:spPr>
          <a:xfrm>
            <a:off x="5402937" y="6200471"/>
            <a:ext cx="1632581" cy="484688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056D3394-7650-42F6-AAFD-399098798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21080" y="925678"/>
            <a:ext cx="799670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hlinkClick r:id="" action="ppaction://noaction">
              <a:snd r:embed="rId12" name="Écris de 1 a 8 le nom de la personne.wav"/>
            </a:hlinkClick>
            <a:extLst>
              <a:ext uri="{FF2B5EF4-FFF2-40B4-BE49-F238E27FC236}">
                <a16:creationId xmlns:a16="http://schemas.microsoft.com/office/drawing/2014/main" id="{AA775865-A536-4350-A06F-46E11E4B1239}"/>
              </a:ext>
            </a:extLst>
          </p:cNvPr>
          <p:cNvSpPr/>
          <p:nvPr/>
        </p:nvSpPr>
        <p:spPr>
          <a:xfrm>
            <a:off x="2235480" y="1072662"/>
            <a:ext cx="5885640" cy="515626"/>
          </a:xfrm>
          <a:prstGeom prst="wedgeRoundRectCallout">
            <a:avLst>
              <a:gd name="adj1" fmla="val -55051"/>
              <a:gd name="adj2" fmla="val 1016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CustomShape 8">
            <a:hlinkClick r:id="" action="ppaction://noaction">
              <a:snd r:embed="rId12" name="Écris de 1 a 8 le nom de la personne.wav"/>
            </a:hlinkClick>
            <a:extLst>
              <a:ext uri="{FF2B5EF4-FFF2-40B4-BE49-F238E27FC236}">
                <a16:creationId xmlns:a16="http://schemas.microsoft.com/office/drawing/2014/main" id="{27EA157C-AD2B-408A-B09F-B331B8028652}"/>
              </a:ext>
            </a:extLst>
          </p:cNvPr>
          <p:cNvSpPr/>
          <p:nvPr/>
        </p:nvSpPr>
        <p:spPr>
          <a:xfrm>
            <a:off x="2206046" y="1083884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1-8 le nom de la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personne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4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4A17-D26F-432C-83D6-434C5478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812" y="25137"/>
            <a:ext cx="4334188" cy="304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revoir, tout le monde !</a:t>
            </a: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6" name="écrire.wav"/>
            </a:hlinkClick>
            <a:extLst>
              <a:ext uri="{FF2B5EF4-FFF2-40B4-BE49-F238E27FC236}">
                <a16:creationId xmlns:a16="http://schemas.microsoft.com/office/drawing/2014/main" id="{CA3B295D-84C7-481F-BCF2-87459A21F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47" y="1459532"/>
            <a:ext cx="2685705" cy="269396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9E11699B-77B6-4926-8D81-850C0725BD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1" y="1545886"/>
            <a:ext cx="2685705" cy="26857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noaction">
              <a:snd r:embed="rId10" name="parler.wav"/>
            </a:hlinkClick>
            <a:extLst>
              <a:ext uri="{FF2B5EF4-FFF2-40B4-BE49-F238E27FC236}">
                <a16:creationId xmlns:a16="http://schemas.microsoft.com/office/drawing/2014/main" id="{CA6759C2-BCFC-4685-98D7-3B1ACBC707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86" y="1585680"/>
            <a:ext cx="2637795" cy="264591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hlinkClick r:id="" action="ppaction://noaction">
              <a:snd r:embed="rId12" name="lire.wav"/>
            </a:hlinkClick>
            <a:extLst>
              <a:ext uri="{FF2B5EF4-FFF2-40B4-BE49-F238E27FC236}">
                <a16:creationId xmlns:a16="http://schemas.microsoft.com/office/drawing/2014/main" id="{BB011D47-3A27-4DF0-B859-DF88D94553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11" y="1536214"/>
            <a:ext cx="2685706" cy="26857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FC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36AD9D6D-0A00-4B09-9070-E7D307C0CFCF}"/>
              </a:ext>
            </a:extLst>
          </p:cNvPr>
          <p:cNvSpPr txBox="1"/>
          <p:nvPr/>
        </p:nvSpPr>
        <p:spPr>
          <a:xfrm>
            <a:off x="1003935" y="4126087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>
              <a:snd r:embed="rId10" name="parler.wav"/>
            </a:hlinkClick>
            <a:extLst>
              <a:ext uri="{FF2B5EF4-FFF2-40B4-BE49-F238E27FC236}">
                <a16:creationId xmlns:a16="http://schemas.microsoft.com/office/drawing/2014/main" id="{AED5A3EF-210F-4529-8AD3-821B4827AAD7}"/>
              </a:ext>
            </a:extLst>
          </p:cNvPr>
          <p:cNvSpPr txBox="1"/>
          <p:nvPr/>
        </p:nvSpPr>
        <p:spPr>
          <a:xfrm>
            <a:off x="3897816" y="4153500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hlinkClick r:id="" action="ppaction://noaction">
              <a:snd r:embed="rId12" name="lire.wav"/>
            </a:hlinkClick>
            <a:extLst>
              <a:ext uri="{FF2B5EF4-FFF2-40B4-BE49-F238E27FC236}">
                <a16:creationId xmlns:a16="http://schemas.microsoft.com/office/drawing/2014/main" id="{03DC6818-CDEB-4CCB-8AE7-E8F7FF115456}"/>
              </a:ext>
            </a:extLst>
          </p:cNvPr>
          <p:cNvSpPr txBox="1"/>
          <p:nvPr/>
        </p:nvSpPr>
        <p:spPr>
          <a:xfrm>
            <a:off x="6791697" y="4153500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TextBox 20">
            <a:hlinkClick r:id="" action="ppaction://noaction">
              <a:snd r:embed="rId6" name="écrire.wav"/>
            </a:hlinkClick>
            <a:extLst>
              <a:ext uri="{FF2B5EF4-FFF2-40B4-BE49-F238E27FC236}">
                <a16:creationId xmlns:a16="http://schemas.microsoft.com/office/drawing/2014/main" id="{4DEC29D8-137B-4568-A3FF-57496245147D}"/>
              </a:ext>
            </a:extLst>
          </p:cNvPr>
          <p:cNvSpPr txBox="1"/>
          <p:nvPr/>
        </p:nvSpPr>
        <p:spPr>
          <a:xfrm>
            <a:off x="9812284" y="4126087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5" name="Au_revoir_tout_le_monde.wav"/>
            </a:hlinkClick>
            <a:extLst>
              <a:ext uri="{FF2B5EF4-FFF2-40B4-BE49-F238E27FC236}">
                <a16:creationId xmlns:a16="http://schemas.microsoft.com/office/drawing/2014/main" id="{8A867B8E-3628-4679-B971-6BAC210CC254}"/>
              </a:ext>
            </a:extLst>
          </p:cNvPr>
          <p:cNvSpPr txBox="1"/>
          <p:nvPr/>
        </p:nvSpPr>
        <p:spPr>
          <a:xfrm>
            <a:off x="834014" y="5755123"/>
            <a:ext cx="10266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revoir, tout le monde !</a:t>
            </a:r>
          </a:p>
        </p:txBody>
      </p:sp>
      <p:pic>
        <p:nvPicPr>
          <p:cNvPr id="9" name="Au revoir tout le monde">
            <a:hlinkClick r:id="" action="ppaction://media"/>
            <a:extLst>
              <a:ext uri="{FF2B5EF4-FFF2-40B4-BE49-F238E27FC236}">
                <a16:creationId xmlns:a16="http://schemas.microsoft.com/office/drawing/2014/main" id="{88F66391-F0EA-46D4-9F5D-57E8AD3C7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59440" y="107012"/>
            <a:ext cx="1918498" cy="1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8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_revoir_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4A17-D26F-432C-83D6-434C5478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77" y="5622789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Bonjour, tout le monde !</a:t>
            </a: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9" name="écrire.wav"/>
            </a:hlinkClick>
            <a:extLst>
              <a:ext uri="{FF2B5EF4-FFF2-40B4-BE49-F238E27FC236}">
                <a16:creationId xmlns:a16="http://schemas.microsoft.com/office/drawing/2014/main" id="{CA3B295D-84C7-481F-BCF2-87459A21F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47" y="1459532"/>
            <a:ext cx="2685705" cy="269396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" action="ppaction://noaction">
              <a:snd r:embed="rId6" name="écouter.wav"/>
            </a:hlinkClick>
            <a:extLst>
              <a:ext uri="{FF2B5EF4-FFF2-40B4-BE49-F238E27FC236}">
                <a16:creationId xmlns:a16="http://schemas.microsoft.com/office/drawing/2014/main" id="{9E11699B-77B6-4926-8D81-850C0725BD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1" y="1545886"/>
            <a:ext cx="2685705" cy="26857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noaction">
              <a:snd r:embed="rId7" name="parler.wav"/>
            </a:hlinkClick>
            <a:extLst>
              <a:ext uri="{FF2B5EF4-FFF2-40B4-BE49-F238E27FC236}">
                <a16:creationId xmlns:a16="http://schemas.microsoft.com/office/drawing/2014/main" id="{CA6759C2-BCFC-4685-98D7-3B1ACBC707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86" y="1585680"/>
            <a:ext cx="2637795" cy="264591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hlinkClick r:id="" action="ppaction://noaction">
              <a:snd r:embed="rId8" name="lire.wav"/>
            </a:hlinkClick>
            <a:extLst>
              <a:ext uri="{FF2B5EF4-FFF2-40B4-BE49-F238E27FC236}">
                <a16:creationId xmlns:a16="http://schemas.microsoft.com/office/drawing/2014/main" id="{BB011D47-3A27-4DF0-B859-DF88D94553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11" y="1536214"/>
            <a:ext cx="2685706" cy="26857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FC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AD9D6D-0A00-4B09-9070-E7D307C0CFCF}"/>
              </a:ext>
            </a:extLst>
          </p:cNvPr>
          <p:cNvSpPr txBox="1"/>
          <p:nvPr/>
        </p:nvSpPr>
        <p:spPr>
          <a:xfrm>
            <a:off x="1003935" y="4126087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5A3EF-210F-4529-8AD3-821B4827AAD7}"/>
              </a:ext>
            </a:extLst>
          </p:cNvPr>
          <p:cNvSpPr txBox="1"/>
          <p:nvPr/>
        </p:nvSpPr>
        <p:spPr>
          <a:xfrm>
            <a:off x="3897816" y="4153500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C6818-CDEB-4CCB-8AE7-E8F7FF115456}"/>
              </a:ext>
            </a:extLst>
          </p:cNvPr>
          <p:cNvSpPr txBox="1"/>
          <p:nvPr/>
        </p:nvSpPr>
        <p:spPr>
          <a:xfrm>
            <a:off x="6791697" y="4153500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EC29D8-137B-4568-A3FF-57496245147D}"/>
              </a:ext>
            </a:extLst>
          </p:cNvPr>
          <p:cNvSpPr txBox="1"/>
          <p:nvPr/>
        </p:nvSpPr>
        <p:spPr>
          <a:xfrm>
            <a:off x="9812284" y="4126087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Bonjour tout le monde">
            <a:hlinkClick r:id="" action="ppaction://media"/>
            <a:extLst>
              <a:ext uri="{FF2B5EF4-FFF2-40B4-BE49-F238E27FC236}">
                <a16:creationId xmlns:a16="http://schemas.microsoft.com/office/drawing/2014/main" id="{49F9DAE5-B6EF-4C80-9835-DDF43AD551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76997" y="160437"/>
            <a:ext cx="1596428" cy="11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jour_tout_le_monde_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é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8" grpId="0"/>
      <p:bldP spid="17" grpId="0"/>
      <p:bldP spid="1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AutoShape 14">
            <a:extLst>
              <a:ext uri="{FF2B5EF4-FFF2-40B4-BE49-F238E27FC236}">
                <a16:creationId xmlns:a16="http://schemas.microsoft.com/office/drawing/2014/main" id="{5375D79B-FA8E-415C-A9BA-5018318B7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28588"/>
            <a:ext cx="520700" cy="477837"/>
          </a:xfrm>
          <a:custGeom>
            <a:avLst/>
            <a:gdLst>
              <a:gd name="G0" fmla="+- 0 0 16667"/>
              <a:gd name="G1" fmla="+- 50000 0 16667"/>
              <a:gd name="G2" fmla="?: G1 16667 50000"/>
              <a:gd name="G3" fmla="?: G0 0 G1"/>
              <a:gd name="G4" fmla="min 1446 1327"/>
              <a:gd name="G5" fmla="*/ G4 G3 1"/>
              <a:gd name="G6" fmla="*/ G5 1 34464"/>
              <a:gd name="G7" fmla="+- 1446 0 G6"/>
              <a:gd name="G8" fmla="+- 1327 0 G6"/>
              <a:gd name="G9" fmla="*/ G6 29289 1"/>
              <a:gd name="G10" fmla="*/ G9 1 34464"/>
              <a:gd name="G11" fmla="+- 1446 0 G10"/>
              <a:gd name="G12" fmla="+- 1327 0 G10"/>
              <a:gd name="G13" fmla="*/ 1446 1 2"/>
              <a:gd name="G14" fmla="*/ 1327 1 2"/>
              <a:gd name="G15" fmla="+- 1327 0 0"/>
              <a:gd name="G16" fmla="+- 1446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283"/>
                </a:moveTo>
                <a:lnTo>
                  <a:pt x="1283" y="1283"/>
                </a:lnTo>
                <a:lnTo>
                  <a:pt x="180" y="90"/>
                </a:lnTo>
                <a:lnTo>
                  <a:pt x="163" y="0"/>
                </a:lnTo>
                <a:lnTo>
                  <a:pt x="1283" y="1283"/>
                </a:lnTo>
                <a:lnTo>
                  <a:pt x="270" y="90"/>
                </a:lnTo>
                <a:lnTo>
                  <a:pt x="1446" y="44"/>
                </a:lnTo>
                <a:lnTo>
                  <a:pt x="1283" y="128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24186395-83EC-493D-AE62-03AAA35BDE73}"/>
              </a:ext>
            </a:extLst>
          </p:cNvPr>
          <p:cNvSpPr txBox="1">
            <a:spLocks/>
          </p:cNvSpPr>
          <p:nvPr/>
        </p:nvSpPr>
        <p:spPr bwMode="auto">
          <a:xfrm>
            <a:off x="268800" y="312076"/>
            <a:ext cx="2862327" cy="224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[SFC]</a:t>
            </a:r>
            <a:br>
              <a:rPr kumimoji="0" lang="en-GB" sz="8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</a:rPr>
            </a:b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9A3036-CE55-47F6-B496-81EA174BF3FD}"/>
              </a:ext>
            </a:extLst>
          </p:cNvPr>
          <p:cNvSpPr txBox="1"/>
          <p:nvPr/>
        </p:nvSpPr>
        <p:spPr>
          <a:xfrm>
            <a:off x="2777639" y="836069"/>
            <a:ext cx="752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ABCCBC14-CBC5-4681-B0E1-BC352399AD69}"/>
              </a:ext>
            </a:extLst>
          </p:cNvPr>
          <p:cNvSpPr/>
          <p:nvPr/>
        </p:nvSpPr>
        <p:spPr>
          <a:xfrm>
            <a:off x="2901338" y="190550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peti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92EFE318-E47F-4D68-885F-9A795ECF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39" y="3592685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 descr="a tall boy and a small boy with arrow pointing to the small boy">
            <a:extLst>
              <a:ext uri="{FF2B5EF4-FFF2-40B4-BE49-F238E27FC236}">
                <a16:creationId xmlns:a16="http://schemas.microsoft.com/office/drawing/2014/main" id="{491C5BE6-1740-4A92-9092-A809173E1F10}"/>
              </a:ext>
            </a:extLst>
          </p:cNvPr>
          <p:cNvGrpSpPr/>
          <p:nvPr/>
        </p:nvGrpSpPr>
        <p:grpSpPr>
          <a:xfrm>
            <a:off x="3490810" y="4194084"/>
            <a:ext cx="1797452" cy="2350736"/>
            <a:chOff x="1199148" y="1347764"/>
            <a:chExt cx="1423730" cy="1953518"/>
          </a:xfrm>
        </p:grpSpPr>
        <p:pic>
          <p:nvPicPr>
            <p:cNvPr id="10" name="Picture 9" descr="tall boy">
              <a:extLst>
                <a:ext uri="{FF2B5EF4-FFF2-40B4-BE49-F238E27FC236}">
                  <a16:creationId xmlns:a16="http://schemas.microsoft.com/office/drawing/2014/main" id="{A880466E-9A41-450E-8804-629BDF10D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11" name="Picture 10" descr="small boy">
              <a:extLst>
                <a:ext uri="{FF2B5EF4-FFF2-40B4-BE49-F238E27FC236}">
                  <a16:creationId xmlns:a16="http://schemas.microsoft.com/office/drawing/2014/main" id="{1B738687-FDDF-4512-B062-03696624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12" name="Down Arrow 32">
              <a:extLst>
                <a:ext uri="{FF2B5EF4-FFF2-40B4-BE49-F238E27FC236}">
                  <a16:creationId xmlns:a16="http://schemas.microsoft.com/office/drawing/2014/main" id="{DE9F60E8-7F22-4202-A1D9-0B191DA52037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Google Shape;111;p3" descr="Speech Icon, Voice, Talking, Audio, Speech">
            <a:extLst>
              <a:ext uri="{FF2B5EF4-FFF2-40B4-BE49-F238E27FC236}">
                <a16:creationId xmlns:a16="http://schemas.microsoft.com/office/drawing/2014/main" id="{37F8C14D-47C2-4397-83C7-32F7BF8E509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56721" y="9796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12;p3">
            <a:extLst>
              <a:ext uri="{FF2B5EF4-FFF2-40B4-BE49-F238E27FC236}">
                <a16:creationId xmlns:a16="http://schemas.microsoft.com/office/drawing/2014/main" id="{5BC65339-CCD9-4D5E-9FC2-0529B6B553B1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89D0AA-A60C-484B-8706-71F0E085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118" y="947213"/>
            <a:ext cx="1623497" cy="400069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78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hlinkClick r:id="" action="ppaction://noaction">
              <a:snd r:embed="rId6" name="écouter.wav"/>
            </a:hlinkClick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4" name="Google Shape;159;p7">
            <a:extLst>
              <a:ext uri="{FF2B5EF4-FFF2-40B4-BE49-F238E27FC236}">
                <a16:creationId xmlns:a16="http://schemas.microsoft.com/office/drawing/2014/main" id="{885F4D31-E6FC-42AB-BA9B-3055A84AAA41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433191" y="892025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8DBCC1ED-098D-440A-B89A-25AADD836190}"/>
              </a:ext>
            </a:extLst>
          </p:cNvPr>
          <p:cNvSpPr/>
          <p:nvPr/>
        </p:nvSpPr>
        <p:spPr>
          <a:xfrm>
            <a:off x="3156480" y="320400"/>
            <a:ext cx="3169440" cy="1263240"/>
          </a:xfrm>
          <a:prstGeom prst="wedgeRoundRectCallout">
            <a:avLst>
              <a:gd name="adj1" fmla="val -65628"/>
              <a:gd name="adj2" fmla="val 54173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Bonjour ! 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41CB99D6-9443-4733-815E-25B9190F99D5}"/>
              </a:ext>
            </a:extLst>
          </p:cNvPr>
          <p:cNvSpPr/>
          <p:nvPr/>
        </p:nvSpPr>
        <p:spPr>
          <a:xfrm>
            <a:off x="6875040" y="320400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Salu</a:t>
            </a:r>
            <a:r>
              <a:rPr lang="en-GB" sz="4400" b="1" strike="noStrike" spc="-1" dirty="0">
                <a:solidFill>
                  <a:schemeClr val="tx2">
                    <a:lumMod val="50000"/>
                  </a:schemeClr>
                </a:solidFill>
                <a:latin typeface="Century Gothic"/>
                <a:ea typeface="Century Gothic"/>
              </a:rPr>
              <a:t>t</a:t>
            </a:r>
            <a:r>
              <a:rPr lang="en-GB" sz="4400" b="1" strike="noStrike" spc="-1" dirty="0">
                <a:solidFill>
                  <a:schemeClr val="bg2">
                    <a:lumMod val="50000"/>
                  </a:schemeClr>
                </a:solidFill>
                <a:latin typeface="Century Gothic"/>
                <a:ea typeface="Century Gothic"/>
              </a:rPr>
              <a:t> </a:t>
            </a: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! </a:t>
            </a:r>
            <a:endParaRPr lang="en-GB" sz="4400" b="0" strike="noStrike" spc="-1" dirty="0">
              <a:latin typeface="Arial"/>
            </a:endParaRPr>
          </a:p>
        </p:txBody>
      </p:sp>
      <p:pic>
        <p:nvPicPr>
          <p:cNvPr id="17" name="Picture 9" descr="See the source image">
            <a:extLst>
              <a:ext uri="{FF2B5EF4-FFF2-40B4-BE49-F238E27FC236}">
                <a16:creationId xmlns:a16="http://schemas.microsoft.com/office/drawing/2014/main" id="{7191F6F5-39A8-4EB6-9999-40196C5B5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5920" y="2199144"/>
            <a:ext cx="4176464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8360ACE1-D8A1-40E6-8C2D-16283BEDD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20" y="2210377"/>
            <a:ext cx="4392488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Quiet Sign Clip Art">
            <a:extLst>
              <a:ext uri="{FF2B5EF4-FFF2-40B4-BE49-F238E27FC236}">
                <a16:creationId xmlns:a16="http://schemas.microsoft.com/office/drawing/2014/main" id="{6F6E015A-F769-4C26-9878-5BF530FF7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506" y="1327792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Callout 13">
            <a:extLst>
              <a:ext uri="{FF2B5EF4-FFF2-40B4-BE49-F238E27FC236}">
                <a16:creationId xmlns:a16="http://schemas.microsoft.com/office/drawing/2014/main" id="{C0DF0CA0-1FCE-4C7A-A400-58A09A30AE3E}"/>
              </a:ext>
            </a:extLst>
          </p:cNvPr>
          <p:cNvSpPr/>
          <p:nvPr/>
        </p:nvSpPr>
        <p:spPr>
          <a:xfrm>
            <a:off x="181758" y="4132221"/>
            <a:ext cx="4176464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Bonjour ! (Hello!) is more formal than Salut ! (Hi!). You would say ‘Salut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!’ to a friend and ‘Bonjour !’ to your teacher.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F2431096-55BA-43F4-84FF-6181C214A3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317" y="-26588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2" name="Écoute.wav"/>
            </a:hlinkClick>
            <a:extLst>
              <a:ext uri="{FF2B5EF4-FFF2-40B4-BE49-F238E27FC236}">
                <a16:creationId xmlns:a16="http://schemas.microsoft.com/office/drawing/2014/main" id="{E51CCFF4-B009-4EAB-83BD-621CC38E4125}"/>
              </a:ext>
            </a:extLst>
          </p:cNvPr>
          <p:cNvSpPr/>
          <p:nvPr/>
        </p:nvSpPr>
        <p:spPr>
          <a:xfrm>
            <a:off x="1032200" y="118765"/>
            <a:ext cx="1409904" cy="547644"/>
          </a:xfrm>
          <a:prstGeom prst="wedgeRoundRectCallout">
            <a:avLst>
              <a:gd name="adj1" fmla="val -70146"/>
              <a:gd name="adj2" fmla="val 889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649338-37DE-4E86-A29A-CE6293EB7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1203" y="887812"/>
            <a:ext cx="1153278" cy="751686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4" name="Google Shape;267;p11">
            <a:extLst>
              <a:ext uri="{FF2B5EF4-FFF2-40B4-BE49-F238E27FC236}">
                <a16:creationId xmlns:a16="http://schemas.microsoft.com/office/drawing/2014/main" id="{CC0B545E-7F39-48A7-AD50-1D6DD8438A99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925720" y="3276758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5" name="CustomShape 1">
            <a:extLst>
              <a:ext uri="{FF2B5EF4-FFF2-40B4-BE49-F238E27FC236}">
                <a16:creationId xmlns:a16="http://schemas.microsoft.com/office/drawing/2014/main" id="{EF414690-ADA5-4503-814A-1E210A4F558C}"/>
              </a:ext>
            </a:extLst>
          </p:cNvPr>
          <p:cNvSpPr/>
          <p:nvPr/>
        </p:nvSpPr>
        <p:spPr>
          <a:xfrm>
            <a:off x="3239280" y="5734118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Pascal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9CA29B4E-0CD6-4413-B58D-06036DB7BABE}"/>
              </a:ext>
            </a:extLst>
          </p:cNvPr>
          <p:cNvSpPr/>
          <p:nvPr/>
        </p:nvSpPr>
        <p:spPr>
          <a:xfrm>
            <a:off x="2095200" y="3018278"/>
            <a:ext cx="1796760" cy="822960"/>
          </a:xfrm>
          <a:prstGeom prst="wedgeRoundRectCallout">
            <a:avLst>
              <a:gd name="adj1" fmla="val 42594"/>
              <a:gd name="adj2" fmla="val 113305"/>
              <a:gd name="adj3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Century Gothic"/>
              </a:rPr>
              <a:t>ici</a:t>
            </a:r>
            <a:endParaRPr kumimoji="0" lang="en-GB" sz="4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ECFD5C50-20A9-48D2-825A-5EC2FE886C48}"/>
              </a:ext>
            </a:extLst>
          </p:cNvPr>
          <p:cNvSpPr/>
          <p:nvPr/>
        </p:nvSpPr>
        <p:spPr>
          <a:xfrm>
            <a:off x="4741560" y="2361638"/>
            <a:ext cx="1539000" cy="822960"/>
          </a:xfrm>
          <a:prstGeom prst="wedgeRoundRectCallout">
            <a:avLst>
              <a:gd name="adj1" fmla="val -48165"/>
              <a:gd name="adj2" fmla="val 141530"/>
              <a:gd name="adj3" fmla="val 16667"/>
            </a:avLst>
          </a:prstGeom>
          <a:solidFill>
            <a:srgbClr val="1F386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là</a:t>
            </a:r>
            <a:endParaRPr kumimoji="0" lang="en-GB" sz="4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" name="Google Shape;271;p11">
            <a:extLst>
              <a:ext uri="{FF2B5EF4-FFF2-40B4-BE49-F238E27FC236}">
                <a16:creationId xmlns:a16="http://schemas.microsoft.com/office/drawing/2014/main" id="{1897C5D7-DE57-4E48-9E53-943626876D55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396640" y="723638"/>
            <a:ext cx="1963080" cy="1974960"/>
          </a:xfrm>
          <a:prstGeom prst="rect">
            <a:avLst/>
          </a:prstGeom>
          <a:ln>
            <a:noFill/>
          </a:ln>
        </p:spPr>
      </p:pic>
      <p:sp>
        <p:nvSpPr>
          <p:cNvPr id="19" name="CustomShape 4">
            <a:extLst>
              <a:ext uri="{FF2B5EF4-FFF2-40B4-BE49-F238E27FC236}">
                <a16:creationId xmlns:a16="http://schemas.microsoft.com/office/drawing/2014/main" id="{4767B30A-CDA7-492D-B3DC-7CD871336C71}"/>
              </a:ext>
            </a:extLst>
          </p:cNvPr>
          <p:cNvSpPr/>
          <p:nvPr/>
        </p:nvSpPr>
        <p:spPr>
          <a:xfrm>
            <a:off x="8594640" y="2129438"/>
            <a:ext cx="153900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Sara</a:t>
            </a:r>
            <a:endParaRPr kumimoji="0" lang="en-GB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Google Shape;273;p11">
            <a:extLst>
              <a:ext uri="{FF2B5EF4-FFF2-40B4-BE49-F238E27FC236}">
                <a16:creationId xmlns:a16="http://schemas.microsoft.com/office/drawing/2014/main" id="{70023960-37F7-44A7-BA95-BB3B5282388E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523880" y="733358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29" name="CustomShape 5">
            <a:extLst>
              <a:ext uri="{FF2B5EF4-FFF2-40B4-BE49-F238E27FC236}">
                <a16:creationId xmlns:a16="http://schemas.microsoft.com/office/drawing/2014/main" id="{C8D419B5-C5CA-4867-B056-E6754391DE55}"/>
              </a:ext>
            </a:extLst>
          </p:cNvPr>
          <p:cNvSpPr/>
          <p:nvPr/>
        </p:nvSpPr>
        <p:spPr>
          <a:xfrm>
            <a:off x="3156480" y="733358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Pascal…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1B20DB0C-1112-4A7E-8723-2ED59230BE35}"/>
              </a:ext>
            </a:extLst>
          </p:cNvPr>
          <p:cNvSpPr/>
          <p:nvPr/>
        </p:nvSpPr>
        <p:spPr>
          <a:xfrm>
            <a:off x="3138192" y="733358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Sara...</a:t>
            </a:r>
            <a:endParaRPr kumimoji="0" lang="en-GB" sz="4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69791A69-8A99-4889-819E-BE3B0F381783}"/>
              </a:ext>
            </a:extLst>
          </p:cNvPr>
          <p:cNvSpPr/>
          <p:nvPr/>
        </p:nvSpPr>
        <p:spPr>
          <a:xfrm rot="10800000" flipH="1">
            <a:off x="5157720" y="1896878"/>
            <a:ext cx="3251520" cy="3259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8">
            <a:extLst>
              <a:ext uri="{FF2B5EF4-FFF2-40B4-BE49-F238E27FC236}">
                <a16:creationId xmlns:a16="http://schemas.microsoft.com/office/drawing/2014/main" id="{C8742A08-E9B6-4D5B-9D42-966743D4619B}"/>
              </a:ext>
            </a:extLst>
          </p:cNvPr>
          <p:cNvSpPr/>
          <p:nvPr/>
        </p:nvSpPr>
        <p:spPr>
          <a:xfrm>
            <a:off x="2286900" y="2500238"/>
            <a:ext cx="157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</a:rPr>
              <a:t>[here]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CustomShape 9">
            <a:extLst>
              <a:ext uri="{FF2B5EF4-FFF2-40B4-BE49-F238E27FC236}">
                <a16:creationId xmlns:a16="http://schemas.microsoft.com/office/drawing/2014/main" id="{B95C922F-0F3A-4741-98E7-A309DDA09BCC}"/>
              </a:ext>
            </a:extLst>
          </p:cNvPr>
          <p:cNvSpPr/>
          <p:nvPr/>
        </p:nvSpPr>
        <p:spPr>
          <a:xfrm>
            <a:off x="4744512" y="1843598"/>
            <a:ext cx="1539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</a:rPr>
              <a:t>[there]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795E66-3F21-4818-AE54-F6A4E4B1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2198" y="1040416"/>
            <a:ext cx="1158180" cy="485684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C279BBE6-032C-49DD-91DF-48310BC2E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317" y="-26588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3" name="Écoute.wav"/>
            </a:hlinkClick>
            <a:extLst>
              <a:ext uri="{FF2B5EF4-FFF2-40B4-BE49-F238E27FC236}">
                <a16:creationId xmlns:a16="http://schemas.microsoft.com/office/drawing/2014/main" id="{C8440796-51EC-4DCF-AADC-22692AAF8C97}"/>
              </a:ext>
            </a:extLst>
          </p:cNvPr>
          <p:cNvSpPr/>
          <p:nvPr/>
        </p:nvSpPr>
        <p:spPr>
          <a:xfrm>
            <a:off x="1032200" y="118765"/>
            <a:ext cx="1409904" cy="547644"/>
          </a:xfrm>
          <a:prstGeom prst="wedgeRoundRectCallout">
            <a:avLst>
              <a:gd name="adj1" fmla="val -70146"/>
              <a:gd name="adj2" fmla="val 889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25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cal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ra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338760" y="1073304"/>
            <a:ext cx="2824632" cy="518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[to be | being]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416600" y="148320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363420" y="163501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French the verb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8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means ‘</a:t>
            </a:r>
            <a:r>
              <a:rPr lang="en-GB" sz="2800" b="1" i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be’. 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16008" y="340882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628862" y="342900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 am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4049754" y="3442680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832856" y="3464815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he is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345621" y="4801854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0" strike="noStrike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ici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1337491" y="5403852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 am here.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4849139" y="4832414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0" strike="noStrike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là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4742569" y="5412615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He is there. 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10"/>
          <a:stretch/>
        </p:blipFill>
        <p:spPr>
          <a:xfrm>
            <a:off x="2537437" y="2917769"/>
            <a:ext cx="522720" cy="122400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1"/>
          <a:stretch/>
        </p:blipFill>
        <p:spPr>
          <a:xfrm>
            <a:off x="6011906" y="3274873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2"/>
          <a:stretch/>
        </p:blipFill>
        <p:spPr>
          <a:xfrm>
            <a:off x="10531872" y="3160412"/>
            <a:ext cx="1295028" cy="8979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13"/>
          <a:stretch/>
        </p:blipFill>
        <p:spPr>
          <a:xfrm>
            <a:off x="711661" y="4760104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13"/>
          <a:stretch/>
        </p:blipFill>
        <p:spPr>
          <a:xfrm>
            <a:off x="4208377" y="472535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9286800" y="3494838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she is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7918141" y="3465860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</a:t>
            </a: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38760" y="2193012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am, he is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she is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are parts of the verb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‘to be’.</a:t>
            </a:r>
            <a:endParaRPr lang="en-GB" dirty="0"/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444580" y="4818538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0" strike="noStrike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là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338010" y="5398739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She is there. 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7803818" y="471147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hlinkClick r:id="" action="ppaction://noaction">
              <a:snd r:embed="rId14" name="être (s6).wav"/>
            </a:hlinkClick>
            <a:extLst>
              <a:ext uri="{FF2B5EF4-FFF2-40B4-BE49-F238E27FC236}">
                <a16:creationId xmlns:a16="http://schemas.microsoft.com/office/drawing/2014/main" id="{8015F5AC-7669-B9AD-A4E4-3672DE778C66}"/>
              </a:ext>
            </a:extLst>
          </p:cNvPr>
          <p:cNvSpPr txBox="1">
            <a:spLocks/>
          </p:cNvSpPr>
          <p:nvPr/>
        </p:nvSpPr>
        <p:spPr>
          <a:xfrm>
            <a:off x="316008" y="101493"/>
            <a:ext cx="227880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 est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 suis ici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l est là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le est là (s6)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401" y="45324"/>
            <a:ext cx="9185314" cy="51804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Madame Vidal is taking the register. </a:t>
            </a:r>
            <a:endParaRPr lang="en-GB" sz="2400" kern="12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hlinkClick r:id="" action="ppaction://noaction">
              <a:snd r:embed="rId4" name="écouter.wav"/>
            </a:hlinkClick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2" name="CustomShape 6">
            <a:extLst>
              <a:ext uri="{FF2B5EF4-FFF2-40B4-BE49-F238E27FC236}">
                <a16:creationId xmlns:a16="http://schemas.microsoft.com/office/drawing/2014/main" id="{401AC199-2E70-4CDB-9888-DC0C65243D26}"/>
              </a:ext>
            </a:extLst>
          </p:cNvPr>
          <p:cNvSpPr/>
          <p:nvPr/>
        </p:nvSpPr>
        <p:spPr>
          <a:xfrm>
            <a:off x="6591960" y="1831500"/>
            <a:ext cx="7208280" cy="42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Now write down the verb (‘</a:t>
            </a:r>
            <a:r>
              <a:rPr lang="en-GB" sz="2200" b="0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2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’ OR ‘</a:t>
            </a:r>
            <a:r>
              <a:rPr lang="en-GB" sz="2200" b="0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2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’)</a:t>
            </a:r>
            <a:endParaRPr lang="en-GB" sz="22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23" name="Google Shape;232;p10">
            <a:extLst>
              <a:ext uri="{FF2B5EF4-FFF2-40B4-BE49-F238E27FC236}">
                <a16:creationId xmlns:a16="http://schemas.microsoft.com/office/drawing/2014/main" id="{299CA067-A73F-449E-8AC0-91CF6634A05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30600" y="-4680"/>
            <a:ext cx="1478880" cy="1478880"/>
          </a:xfrm>
          <a:prstGeom prst="rect">
            <a:avLst/>
          </a:prstGeom>
          <a:ln>
            <a:noFill/>
          </a:ln>
        </p:spPr>
      </p:pic>
      <p:pic>
        <p:nvPicPr>
          <p:cNvPr id="24" name="Google Shape;241;p34">
            <a:extLst>
              <a:ext uri="{FF2B5EF4-FFF2-40B4-BE49-F238E27FC236}">
                <a16:creationId xmlns:a16="http://schemas.microsoft.com/office/drawing/2014/main" id="{31DBB7E4-6345-401A-A505-E75A20E40A4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58040" y="1532376"/>
            <a:ext cx="540000" cy="540000"/>
          </a:xfrm>
          <a:prstGeom prst="rect">
            <a:avLst/>
          </a:prstGeom>
          <a:ln>
            <a:noFill/>
          </a:ln>
        </p:spPr>
      </p:pic>
      <p:sp>
        <p:nvSpPr>
          <p:cNvPr id="25" name="CustomShape 14">
            <a:extLst>
              <a:ext uri="{FF2B5EF4-FFF2-40B4-BE49-F238E27FC236}">
                <a16:creationId xmlns:a16="http://schemas.microsoft.com/office/drawing/2014/main" id="{3CD137FA-9139-4BED-82DF-43564227D00A}"/>
              </a:ext>
            </a:extLst>
          </p:cNvPr>
          <p:cNvSpPr/>
          <p:nvPr/>
        </p:nvSpPr>
        <p:spPr>
          <a:xfrm>
            <a:off x="108720" y="566658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6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Who answers with ‘</a:t>
            </a:r>
            <a:r>
              <a:rPr lang="en-GB" sz="26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 am</a:t>
            </a:r>
            <a:r>
              <a:rPr lang="en-GB" sz="26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’ about themselves?</a:t>
            </a:r>
            <a:endParaRPr lang="en-GB" sz="2600" b="0" strike="noStrike" spc="-1" dirty="0">
              <a:latin typeface="Arial"/>
            </a:endParaRPr>
          </a:p>
        </p:txBody>
      </p:sp>
      <p:sp>
        <p:nvSpPr>
          <p:cNvPr id="26" name="CustomShape 15">
            <a:extLst>
              <a:ext uri="{FF2B5EF4-FFF2-40B4-BE49-F238E27FC236}">
                <a16:creationId xmlns:a16="http://schemas.microsoft.com/office/drawing/2014/main" id="{E29EB6F6-36D1-4315-8172-13B7F249F497}"/>
              </a:ext>
            </a:extLst>
          </p:cNvPr>
          <p:cNvSpPr/>
          <p:nvPr/>
        </p:nvSpPr>
        <p:spPr>
          <a:xfrm>
            <a:off x="108720" y="990720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Who answers with ‘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s/he is</a:t>
            </a:r>
            <a:r>
              <a:rPr lang="en-GB" sz="2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’ about someone else?</a:t>
            </a:r>
            <a:endParaRPr lang="en-GB" sz="2800" b="0" strike="noStrike" spc="-1" dirty="0">
              <a:latin typeface="Arial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0CC6A983-6886-4D51-83C1-F026EC7F55C5}"/>
              </a:ext>
            </a:extLst>
          </p:cNvPr>
          <p:cNvSpPr/>
          <p:nvPr/>
        </p:nvSpPr>
        <p:spPr>
          <a:xfrm>
            <a:off x="190296" y="1514268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graphicFrame>
        <p:nvGraphicFramePr>
          <p:cNvPr id="28" name="Table 1">
            <a:extLst>
              <a:ext uri="{FF2B5EF4-FFF2-40B4-BE49-F238E27FC236}">
                <a16:creationId xmlns:a16="http://schemas.microsoft.com/office/drawing/2014/main" id="{7C6099BA-05CC-4A97-A5F2-8A3ED779C6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849445"/>
              </p:ext>
            </p:extLst>
          </p:nvPr>
        </p:nvGraphicFramePr>
        <p:xfrm>
          <a:off x="3887632" y="2369160"/>
          <a:ext cx="3435840" cy="4328280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 pupil (I)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Someone else (s/he)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170B9B40-DB3F-43FA-B93E-D3CFDA2397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9487869"/>
              </p:ext>
            </p:extLst>
          </p:nvPr>
        </p:nvGraphicFramePr>
        <p:xfrm>
          <a:off x="1209232" y="2369160"/>
          <a:ext cx="2546280" cy="431856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Coralie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Lara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Marie-Laure</a:t>
                      </a:r>
                      <a:endParaRPr lang="en-GB" sz="18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Omar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Charles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Garice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Océane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1" name="Table 5">
            <a:extLst>
              <a:ext uri="{FF2B5EF4-FFF2-40B4-BE49-F238E27FC236}">
                <a16:creationId xmlns:a16="http://schemas.microsoft.com/office/drawing/2014/main" id="{70760AA6-AE61-4A29-AF69-BBFB0EF47D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8810686"/>
              </p:ext>
            </p:extLst>
          </p:nvPr>
        </p:nvGraphicFramePr>
        <p:xfrm>
          <a:off x="7457392" y="2349000"/>
          <a:ext cx="1229400" cy="4335480"/>
        </p:xfrm>
        <a:graphic>
          <a:graphicData uri="http://schemas.openxmlformats.org/drawingml/2006/table">
            <a:tbl>
              <a:tblPr/>
              <a:tblGrid>
                <a:gridCol w="12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6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Pronom</a:t>
                      </a:r>
                      <a:r>
                        <a:rPr lang="en-GB" sz="1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+ </a:t>
                      </a: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verbe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3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0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" name="CustomShape 7">
            <a:extLst>
              <a:ext uri="{FF2B5EF4-FFF2-40B4-BE49-F238E27FC236}">
                <a16:creationId xmlns:a16="http://schemas.microsoft.com/office/drawing/2014/main" id="{6CF0F3F4-191B-4C14-9DB6-7D3281EFA28A}"/>
              </a:ext>
            </a:extLst>
          </p:cNvPr>
          <p:cNvSpPr/>
          <p:nvPr/>
        </p:nvSpPr>
        <p:spPr>
          <a:xfrm>
            <a:off x="7776712" y="3344976"/>
            <a:ext cx="86436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suis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43" name="CustomShape 8">
            <a:extLst>
              <a:ext uri="{FF2B5EF4-FFF2-40B4-BE49-F238E27FC236}">
                <a16:creationId xmlns:a16="http://schemas.microsoft.com/office/drawing/2014/main" id="{31F38D5B-53CC-4DF4-8DA9-E31407772BEF}"/>
              </a:ext>
            </a:extLst>
          </p:cNvPr>
          <p:cNvSpPr/>
          <p:nvPr/>
        </p:nvSpPr>
        <p:spPr>
          <a:xfrm>
            <a:off x="7713352" y="3842856"/>
            <a:ext cx="11329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70C0"/>
                </a:solidFill>
                <a:latin typeface="Century gothic"/>
                <a:ea typeface="Century Gothic"/>
              </a:rPr>
              <a:t> </a:t>
            </a: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est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44" name="CustomShape 9">
            <a:extLst>
              <a:ext uri="{FF2B5EF4-FFF2-40B4-BE49-F238E27FC236}">
                <a16:creationId xmlns:a16="http://schemas.microsoft.com/office/drawing/2014/main" id="{865E4AF5-F8DA-4EDA-96FD-4A62CC1644B3}"/>
              </a:ext>
            </a:extLst>
          </p:cNvPr>
          <p:cNvSpPr/>
          <p:nvPr/>
        </p:nvSpPr>
        <p:spPr>
          <a:xfrm>
            <a:off x="7784403" y="4302786"/>
            <a:ext cx="602673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est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45" name="CustomShape 10">
            <a:extLst>
              <a:ext uri="{FF2B5EF4-FFF2-40B4-BE49-F238E27FC236}">
                <a16:creationId xmlns:a16="http://schemas.microsoft.com/office/drawing/2014/main" id="{3FAE809D-4419-4D7E-9D10-F93316EC62F1}"/>
              </a:ext>
            </a:extLst>
          </p:cNvPr>
          <p:cNvSpPr/>
          <p:nvPr/>
        </p:nvSpPr>
        <p:spPr>
          <a:xfrm>
            <a:off x="7735312" y="4788936"/>
            <a:ext cx="111600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11">
            <a:extLst>
              <a:ext uri="{FF2B5EF4-FFF2-40B4-BE49-F238E27FC236}">
                <a16:creationId xmlns:a16="http://schemas.microsoft.com/office/drawing/2014/main" id="{93A81159-C9A3-4B4A-9375-790F6549F464}"/>
              </a:ext>
            </a:extLst>
          </p:cNvPr>
          <p:cNvSpPr/>
          <p:nvPr/>
        </p:nvSpPr>
        <p:spPr>
          <a:xfrm>
            <a:off x="7732072" y="5322816"/>
            <a:ext cx="11142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est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47" name="CustomShape 12">
            <a:extLst>
              <a:ext uri="{FF2B5EF4-FFF2-40B4-BE49-F238E27FC236}">
                <a16:creationId xmlns:a16="http://schemas.microsoft.com/office/drawing/2014/main" id="{5BEAF55C-16F4-4FC8-B139-5D0A370D5E50}"/>
              </a:ext>
            </a:extLst>
          </p:cNvPr>
          <p:cNvSpPr/>
          <p:nvPr/>
        </p:nvSpPr>
        <p:spPr>
          <a:xfrm>
            <a:off x="7725232" y="6199776"/>
            <a:ext cx="91584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suis</a:t>
            </a:r>
            <a:endParaRPr lang="en-GB" sz="2000" b="0" strike="noStrike" spc="-1" dirty="0">
              <a:latin typeface="Century gothic"/>
            </a:endParaRPr>
          </a:p>
        </p:txBody>
      </p:sp>
      <p:pic>
        <p:nvPicPr>
          <p:cNvPr id="48" name="Google Shape;243;p34">
            <a:extLst>
              <a:ext uri="{FF2B5EF4-FFF2-40B4-BE49-F238E27FC236}">
                <a16:creationId xmlns:a16="http://schemas.microsoft.com/office/drawing/2014/main" id="{8C8DD697-C35D-45DF-A219-DCB1EB37CC5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68852" y="331200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9" name="Google Shape;244;p34">
            <a:extLst>
              <a:ext uri="{FF2B5EF4-FFF2-40B4-BE49-F238E27FC236}">
                <a16:creationId xmlns:a16="http://schemas.microsoft.com/office/drawing/2014/main" id="{6B820C8B-9510-49D0-90BE-CCAAAF0B93D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223888" y="379836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0" name="Google Shape;245;p34">
            <a:extLst>
              <a:ext uri="{FF2B5EF4-FFF2-40B4-BE49-F238E27FC236}">
                <a16:creationId xmlns:a16="http://schemas.microsoft.com/office/drawing/2014/main" id="{7C99A506-5A25-4F5C-AC65-335DA7B94E7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196294" y="4312476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1" name="Google Shape;246;p34">
            <a:extLst>
              <a:ext uri="{FF2B5EF4-FFF2-40B4-BE49-F238E27FC236}">
                <a16:creationId xmlns:a16="http://schemas.microsoft.com/office/drawing/2014/main" id="{F2F454E6-A0D5-41D3-ADE0-72195076FA3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12332" y="4751676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2" name="Google Shape;247;p34">
            <a:extLst>
              <a:ext uri="{FF2B5EF4-FFF2-40B4-BE49-F238E27FC236}">
                <a16:creationId xmlns:a16="http://schemas.microsoft.com/office/drawing/2014/main" id="{1E59D4CC-BFA6-4273-8615-169D67CF5C6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195466" y="521604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3" name="Google Shape;248;p34">
            <a:extLst>
              <a:ext uri="{FF2B5EF4-FFF2-40B4-BE49-F238E27FC236}">
                <a16:creationId xmlns:a16="http://schemas.microsoft.com/office/drawing/2014/main" id="{22059D61-FA1B-4D54-9DD1-EBF3A746FAB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171976" y="572310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4" name="Google Shape;249;p34">
            <a:extLst>
              <a:ext uri="{FF2B5EF4-FFF2-40B4-BE49-F238E27FC236}">
                <a16:creationId xmlns:a16="http://schemas.microsoft.com/office/drawing/2014/main" id="{AB10F63F-B92F-4D66-AEA4-45F6FE898F5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25976" y="6169968"/>
            <a:ext cx="539280" cy="539280"/>
          </a:xfrm>
          <a:prstGeom prst="rect">
            <a:avLst/>
          </a:prstGeom>
          <a:ln>
            <a:noFill/>
          </a:ln>
        </p:spPr>
      </p:pic>
      <p:graphicFrame>
        <p:nvGraphicFramePr>
          <p:cNvPr id="55" name="Table 16">
            <a:extLst>
              <a:ext uri="{FF2B5EF4-FFF2-40B4-BE49-F238E27FC236}">
                <a16:creationId xmlns:a16="http://schemas.microsoft.com/office/drawing/2014/main" id="{8555CBEF-4934-4D13-9627-9193304A85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109592"/>
              </p:ext>
            </p:extLst>
          </p:nvPr>
        </p:nvGraphicFramePr>
        <p:xfrm>
          <a:off x="9343612" y="2349000"/>
          <a:ext cx="1184040" cy="4335481"/>
        </p:xfrm>
        <a:graphic>
          <a:graphicData uri="http://schemas.openxmlformats.org/drawingml/2006/table">
            <a:tbl>
              <a:tblPr/>
              <a:tblGrid>
                <a:gridCol w="11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anglais</a:t>
                      </a:r>
                      <a:endParaRPr lang="en-GB" sz="18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7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7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9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7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6" name="Picture 2">
            <a:extLst>
              <a:ext uri="{FF2B5EF4-FFF2-40B4-BE49-F238E27FC236}">
                <a16:creationId xmlns:a16="http://schemas.microsoft.com/office/drawing/2014/main" id="{7D11ECC6-9C60-4CBA-9FBB-2572FAB9F2D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785332" y="2430000"/>
            <a:ext cx="312840" cy="185040"/>
          </a:xfrm>
          <a:prstGeom prst="rect">
            <a:avLst/>
          </a:prstGeom>
          <a:ln>
            <a:noFill/>
          </a:ln>
        </p:spPr>
      </p:pic>
      <p:sp>
        <p:nvSpPr>
          <p:cNvPr id="57" name="CustomShape 17">
            <a:extLst>
              <a:ext uri="{FF2B5EF4-FFF2-40B4-BE49-F238E27FC236}">
                <a16:creationId xmlns:a16="http://schemas.microsoft.com/office/drawing/2014/main" id="{CA1D660C-F62D-47F9-9D50-75528038C447}"/>
              </a:ext>
            </a:extLst>
          </p:cNvPr>
          <p:cNvSpPr/>
          <p:nvPr/>
        </p:nvSpPr>
        <p:spPr>
          <a:xfrm>
            <a:off x="9383572" y="3289940"/>
            <a:ext cx="111600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am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58" name="CustomShape 18">
            <a:extLst>
              <a:ext uri="{FF2B5EF4-FFF2-40B4-BE49-F238E27FC236}">
                <a16:creationId xmlns:a16="http://schemas.microsoft.com/office/drawing/2014/main" id="{E896D4FC-D33E-44A4-ACB9-292FC0C97A40}"/>
              </a:ext>
            </a:extLst>
          </p:cNvPr>
          <p:cNvSpPr/>
          <p:nvPr/>
        </p:nvSpPr>
        <p:spPr>
          <a:xfrm>
            <a:off x="9343612" y="3870620"/>
            <a:ext cx="1163520" cy="4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59" name="CustomShape 19">
            <a:extLst>
              <a:ext uri="{FF2B5EF4-FFF2-40B4-BE49-F238E27FC236}">
                <a16:creationId xmlns:a16="http://schemas.microsoft.com/office/drawing/2014/main" id="{5D05146F-5D15-4453-9953-0091C7710F07}"/>
              </a:ext>
            </a:extLst>
          </p:cNvPr>
          <p:cNvSpPr/>
          <p:nvPr/>
        </p:nvSpPr>
        <p:spPr>
          <a:xfrm>
            <a:off x="9367372" y="4389740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60" name="CustomShape 20">
            <a:extLst>
              <a:ext uri="{FF2B5EF4-FFF2-40B4-BE49-F238E27FC236}">
                <a16:creationId xmlns:a16="http://schemas.microsoft.com/office/drawing/2014/main" id="{F24C81B6-9D30-4DAF-86CF-78AE0B8BD598}"/>
              </a:ext>
            </a:extLst>
          </p:cNvPr>
          <p:cNvSpPr/>
          <p:nvPr/>
        </p:nvSpPr>
        <p:spPr>
          <a:xfrm>
            <a:off x="9360532" y="5282540"/>
            <a:ext cx="11635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61" name="CustomShape 21">
            <a:extLst>
              <a:ext uri="{FF2B5EF4-FFF2-40B4-BE49-F238E27FC236}">
                <a16:creationId xmlns:a16="http://schemas.microsoft.com/office/drawing/2014/main" id="{AC9FBAEE-C96E-4790-AA3B-49882132D4F7}"/>
              </a:ext>
            </a:extLst>
          </p:cNvPr>
          <p:cNvSpPr/>
          <p:nvPr/>
        </p:nvSpPr>
        <p:spPr>
          <a:xfrm>
            <a:off x="9367372" y="6217820"/>
            <a:ext cx="11635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am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62" name="CustomShape 22">
            <a:hlinkClick r:id="" action="ppaction://noaction">
              <a:snd r:embed="rId8" name="Coralie_Bonjour ! BEEP suis ici (s7).wav"/>
            </a:hlinkClick>
            <a:extLst>
              <a:ext uri="{FF2B5EF4-FFF2-40B4-BE49-F238E27FC236}">
                <a16:creationId xmlns:a16="http://schemas.microsoft.com/office/drawing/2014/main" id="{28544A16-E454-47F1-83E3-F4CCC9DC7BFC}"/>
              </a:ext>
            </a:extLst>
          </p:cNvPr>
          <p:cNvSpPr/>
          <p:nvPr/>
        </p:nvSpPr>
        <p:spPr>
          <a:xfrm>
            <a:off x="1325512" y="334872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Ex</a:t>
            </a:r>
            <a:endParaRPr lang="en-GB" sz="20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63" name="CustomShape 23">
            <a:hlinkClick r:id="" action="ppaction://noaction">
              <a:snd r:embed="rId9" name="Lara_BEEP est ici (s7).wav"/>
            </a:hlinkClick>
            <a:extLst>
              <a:ext uri="{FF2B5EF4-FFF2-40B4-BE49-F238E27FC236}">
                <a16:creationId xmlns:a16="http://schemas.microsoft.com/office/drawing/2014/main" id="{ECD16E31-6323-424F-B848-F87499FCD019}"/>
              </a:ext>
            </a:extLst>
          </p:cNvPr>
          <p:cNvSpPr/>
          <p:nvPr/>
        </p:nvSpPr>
        <p:spPr>
          <a:xfrm>
            <a:off x="1325512" y="385128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4" name="CustomShape 24">
            <a:hlinkClick r:id="" action="ppaction://noaction">
              <a:snd r:embed="rId10" name="Marie_Laure_BEEP est là (s7).wav"/>
            </a:hlinkClick>
            <a:extLst>
              <a:ext uri="{FF2B5EF4-FFF2-40B4-BE49-F238E27FC236}">
                <a16:creationId xmlns:a16="http://schemas.microsoft.com/office/drawing/2014/main" id="{2FBCA6D3-9151-4CDD-B2FC-121A31BDC040}"/>
              </a:ext>
            </a:extLst>
          </p:cNvPr>
          <p:cNvSpPr/>
          <p:nvPr/>
        </p:nvSpPr>
        <p:spPr>
          <a:xfrm>
            <a:off x="1325512" y="433044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5" name="CustomShape 25">
            <a:hlinkClick r:id="" action="ppaction://noaction">
              <a:snd r:embed="rId11" name="Omar_Oui_BEEP_ suis ici (s7).wav"/>
            </a:hlinkClick>
            <a:extLst>
              <a:ext uri="{FF2B5EF4-FFF2-40B4-BE49-F238E27FC236}">
                <a16:creationId xmlns:a16="http://schemas.microsoft.com/office/drawing/2014/main" id="{2CAB47AF-2B96-4D2C-B3F3-BE9B024EEC6B}"/>
              </a:ext>
            </a:extLst>
          </p:cNvPr>
          <p:cNvSpPr/>
          <p:nvPr/>
        </p:nvSpPr>
        <p:spPr>
          <a:xfrm>
            <a:off x="1325512" y="479700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6" name="CustomShape 26">
            <a:hlinkClick r:id="" action="ppaction://noaction">
              <a:snd r:embed="rId12" name="Charles_Bonjour Madame_BEEP_est là (s7).wav"/>
            </a:hlinkClick>
            <a:extLst>
              <a:ext uri="{FF2B5EF4-FFF2-40B4-BE49-F238E27FC236}">
                <a16:creationId xmlns:a16="http://schemas.microsoft.com/office/drawing/2014/main" id="{360D9013-45AA-4702-A64D-E8EE51134B02}"/>
              </a:ext>
            </a:extLst>
          </p:cNvPr>
          <p:cNvSpPr/>
          <p:nvPr/>
        </p:nvSpPr>
        <p:spPr>
          <a:xfrm>
            <a:off x="1325512" y="5290565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7" name="CustomShape 27">
            <a:hlinkClick r:id="" action="ppaction://noaction">
              <a:snd r:embed="rId13" name="Garice_BEEP_est là (s7).wav"/>
            </a:hlinkClick>
            <a:extLst>
              <a:ext uri="{FF2B5EF4-FFF2-40B4-BE49-F238E27FC236}">
                <a16:creationId xmlns:a16="http://schemas.microsoft.com/office/drawing/2014/main" id="{AA8A1510-A396-46B9-9629-EA06E0120866}"/>
              </a:ext>
            </a:extLst>
          </p:cNvPr>
          <p:cNvSpPr/>
          <p:nvPr/>
        </p:nvSpPr>
        <p:spPr>
          <a:xfrm>
            <a:off x="1329832" y="5782685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8" name="CustomShape 28">
            <a:hlinkClick r:id="" action="ppaction://noaction">
              <a:snd r:embed="rId14" name="Oceane_Bonjour_BEEP_suis ici (s7).wav"/>
            </a:hlinkClick>
            <a:extLst>
              <a:ext uri="{FF2B5EF4-FFF2-40B4-BE49-F238E27FC236}">
                <a16:creationId xmlns:a16="http://schemas.microsoft.com/office/drawing/2014/main" id="{9D70E938-718C-4FF2-929F-7BB89A769EE3}"/>
              </a:ext>
            </a:extLst>
          </p:cNvPr>
          <p:cNvSpPr/>
          <p:nvPr/>
        </p:nvSpPr>
        <p:spPr>
          <a:xfrm>
            <a:off x="1325512" y="623772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9" name="CustomShape 29">
            <a:extLst>
              <a:ext uri="{FF2B5EF4-FFF2-40B4-BE49-F238E27FC236}">
                <a16:creationId xmlns:a16="http://schemas.microsoft.com/office/drawing/2014/main" id="{FB5D3279-049D-4741-89F3-E98DB86F0CE5}"/>
              </a:ext>
            </a:extLst>
          </p:cNvPr>
          <p:cNvSpPr/>
          <p:nvPr/>
        </p:nvSpPr>
        <p:spPr>
          <a:xfrm>
            <a:off x="7726672" y="4837176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suis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70" name="CustomShape 30">
            <a:extLst>
              <a:ext uri="{FF2B5EF4-FFF2-40B4-BE49-F238E27FC236}">
                <a16:creationId xmlns:a16="http://schemas.microsoft.com/office/drawing/2014/main" id="{8693E67C-3202-4C7C-8879-0D5D9CEFD5ED}"/>
              </a:ext>
            </a:extLst>
          </p:cNvPr>
          <p:cNvSpPr/>
          <p:nvPr/>
        </p:nvSpPr>
        <p:spPr>
          <a:xfrm>
            <a:off x="7726672" y="5737176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est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71" name="CustomShape 31">
            <a:extLst>
              <a:ext uri="{FF2B5EF4-FFF2-40B4-BE49-F238E27FC236}">
                <a16:creationId xmlns:a16="http://schemas.microsoft.com/office/drawing/2014/main" id="{E7DB39E0-8E95-4064-BC5B-226213DA84FD}"/>
              </a:ext>
            </a:extLst>
          </p:cNvPr>
          <p:cNvSpPr/>
          <p:nvPr/>
        </p:nvSpPr>
        <p:spPr>
          <a:xfrm>
            <a:off x="9367372" y="4857740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am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72" name="CustomShape 32">
            <a:extLst>
              <a:ext uri="{FF2B5EF4-FFF2-40B4-BE49-F238E27FC236}">
                <a16:creationId xmlns:a16="http://schemas.microsoft.com/office/drawing/2014/main" id="{9A23CF56-B7D3-4BCB-9454-6956A8AE97A4}"/>
              </a:ext>
            </a:extLst>
          </p:cNvPr>
          <p:cNvSpPr/>
          <p:nvPr/>
        </p:nvSpPr>
        <p:spPr>
          <a:xfrm>
            <a:off x="9367372" y="5757740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73" name="CustomShape 22">
            <a:hlinkClick r:id="" action="ppaction://noaction">
              <a:snd r:embed="rId15" name="Coralie_Bonjour ! Je suis ici (s7).wav"/>
            </a:hlinkClick>
            <a:extLst>
              <a:ext uri="{FF2B5EF4-FFF2-40B4-BE49-F238E27FC236}">
                <a16:creationId xmlns:a16="http://schemas.microsoft.com/office/drawing/2014/main" id="{FEC1FDC1-D319-4EBE-ACC8-CF4687DB9960}"/>
              </a:ext>
            </a:extLst>
          </p:cNvPr>
          <p:cNvSpPr/>
          <p:nvPr/>
        </p:nvSpPr>
        <p:spPr>
          <a:xfrm>
            <a:off x="626515" y="335053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Ex</a:t>
            </a:r>
            <a:endParaRPr lang="en-GB" sz="20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CustomShape 23">
            <a:hlinkClick r:id="" action="ppaction://noaction">
              <a:snd r:embed="rId16" name="Lara_Elle est ici (s7).wav"/>
            </a:hlinkClick>
            <a:extLst>
              <a:ext uri="{FF2B5EF4-FFF2-40B4-BE49-F238E27FC236}">
                <a16:creationId xmlns:a16="http://schemas.microsoft.com/office/drawing/2014/main" id="{DCD49CCC-524E-46D9-BA9D-2C4F4011BBF2}"/>
              </a:ext>
            </a:extLst>
          </p:cNvPr>
          <p:cNvSpPr/>
          <p:nvPr/>
        </p:nvSpPr>
        <p:spPr>
          <a:xfrm>
            <a:off x="626515" y="385309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CustomShape 24">
            <a:hlinkClick r:id="" action="ppaction://noaction">
              <a:snd r:embed="rId17" name="Marie-Laure_Elle est là (s7).wav"/>
            </a:hlinkClick>
            <a:extLst>
              <a:ext uri="{FF2B5EF4-FFF2-40B4-BE49-F238E27FC236}">
                <a16:creationId xmlns:a16="http://schemas.microsoft.com/office/drawing/2014/main" id="{01B1B19A-9C3D-4CDA-AB2D-7234FCC3B7B5}"/>
              </a:ext>
            </a:extLst>
          </p:cNvPr>
          <p:cNvSpPr/>
          <p:nvPr/>
        </p:nvSpPr>
        <p:spPr>
          <a:xfrm>
            <a:off x="626515" y="433225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CustomShape 25">
            <a:hlinkClick r:id="" action="ppaction://noaction">
              <a:snd r:embed="rId18" name="Omar_Oui, je suis ici (s7).wav"/>
            </a:hlinkClick>
            <a:extLst>
              <a:ext uri="{FF2B5EF4-FFF2-40B4-BE49-F238E27FC236}">
                <a16:creationId xmlns:a16="http://schemas.microsoft.com/office/drawing/2014/main" id="{BF1F2173-07BD-43CA-B009-E40338970F5C}"/>
              </a:ext>
            </a:extLst>
          </p:cNvPr>
          <p:cNvSpPr/>
          <p:nvPr/>
        </p:nvSpPr>
        <p:spPr>
          <a:xfrm>
            <a:off x="626515" y="479881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CustomShape 26">
            <a:hlinkClick r:id="" action="ppaction://noaction">
              <a:snd r:embed="rId19" name="Charles_Bonjour Madame, il est là (s7).wav"/>
            </a:hlinkClick>
            <a:extLst>
              <a:ext uri="{FF2B5EF4-FFF2-40B4-BE49-F238E27FC236}">
                <a16:creationId xmlns:a16="http://schemas.microsoft.com/office/drawing/2014/main" id="{4D1180CF-193A-48A7-A454-56233EE4DB62}"/>
              </a:ext>
            </a:extLst>
          </p:cNvPr>
          <p:cNvSpPr/>
          <p:nvPr/>
        </p:nvSpPr>
        <p:spPr>
          <a:xfrm>
            <a:off x="626515" y="5292378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ustomShape 27">
            <a:hlinkClick r:id="" action="ppaction://noaction">
              <a:snd r:embed="rId20" name="Garice_Il est là (s7).wav"/>
            </a:hlinkClick>
            <a:extLst>
              <a:ext uri="{FF2B5EF4-FFF2-40B4-BE49-F238E27FC236}">
                <a16:creationId xmlns:a16="http://schemas.microsoft.com/office/drawing/2014/main" id="{C9263DDE-792B-4B6F-96A3-7A43C82A1CE7}"/>
              </a:ext>
            </a:extLst>
          </p:cNvPr>
          <p:cNvSpPr/>
          <p:nvPr/>
        </p:nvSpPr>
        <p:spPr>
          <a:xfrm>
            <a:off x="630835" y="5784498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CustomShape 28">
            <a:hlinkClick r:id="" action="ppaction://noaction">
              <a:snd r:embed="rId21" name="Oceane_Bonjour ! Je suis ici (s7).wav"/>
            </a:hlinkClick>
            <a:extLst>
              <a:ext uri="{FF2B5EF4-FFF2-40B4-BE49-F238E27FC236}">
                <a16:creationId xmlns:a16="http://schemas.microsoft.com/office/drawing/2014/main" id="{10F34F0F-EE7F-4D33-9153-027EDD12B8E3}"/>
              </a:ext>
            </a:extLst>
          </p:cNvPr>
          <p:cNvSpPr/>
          <p:nvPr/>
        </p:nvSpPr>
        <p:spPr>
          <a:xfrm>
            <a:off x="626515" y="623953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552F6193-82AF-4FD3-9028-0468FBA42F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413" y="-80005"/>
            <a:ext cx="779273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hlinkClick r:id="" action="ppaction://noaction">
              <a:snd r:embed="rId24" name="Écoute.wav"/>
            </a:hlinkClick>
            <a:extLst>
              <a:ext uri="{FF2B5EF4-FFF2-40B4-BE49-F238E27FC236}">
                <a16:creationId xmlns:a16="http://schemas.microsoft.com/office/drawing/2014/main" id="{C991FD9E-F96C-46D7-8D46-CBBA99E7C47A}"/>
              </a:ext>
            </a:extLst>
          </p:cNvPr>
          <p:cNvSpPr/>
          <p:nvPr/>
        </p:nvSpPr>
        <p:spPr>
          <a:xfrm>
            <a:off x="858535" y="107280"/>
            <a:ext cx="1349722" cy="474196"/>
          </a:xfrm>
          <a:prstGeom prst="wedgeRoundRectCallout">
            <a:avLst>
              <a:gd name="adj1" fmla="val -68836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2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Google Shape;152;p7">
            <a:extLst>
              <a:ext uri="{FF2B5EF4-FFF2-40B4-BE49-F238E27FC236}">
                <a16:creationId xmlns:a16="http://schemas.microsoft.com/office/drawing/2014/main" id="{826A37F9-B604-472A-9959-E4931B6F4E7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925720" y="3276758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22" name="CustomShape 1">
            <a:extLst>
              <a:ext uri="{FF2B5EF4-FFF2-40B4-BE49-F238E27FC236}">
                <a16:creationId xmlns:a16="http://schemas.microsoft.com/office/drawing/2014/main" id="{6B0A856A-B24A-4A7D-92F6-C4933FF0684D}"/>
              </a:ext>
            </a:extLst>
          </p:cNvPr>
          <p:cNvSpPr/>
          <p:nvPr/>
        </p:nvSpPr>
        <p:spPr>
          <a:xfrm>
            <a:off x="3239280" y="5734118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Milo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FC47F41A-6096-432F-B02B-817BBFE511D8}"/>
              </a:ext>
            </a:extLst>
          </p:cNvPr>
          <p:cNvSpPr/>
          <p:nvPr/>
        </p:nvSpPr>
        <p:spPr>
          <a:xfrm>
            <a:off x="1440000" y="2428958"/>
            <a:ext cx="3383640" cy="1151640"/>
          </a:xfrm>
          <a:prstGeom prst="wedgeRoundRectCallout">
            <a:avLst>
              <a:gd name="adj1" fmla="val 27937"/>
              <a:gd name="adj2" fmla="val 107660"/>
              <a:gd name="adj3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présen</a:t>
            </a:r>
            <a:r>
              <a:rPr lang="en-GB" sz="4400" b="1" strike="noStrike" spc="-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400" b="0" strike="noStrike" spc="-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3">
            <a:extLst>
              <a:ext uri="{FF2B5EF4-FFF2-40B4-BE49-F238E27FC236}">
                <a16:creationId xmlns:a16="http://schemas.microsoft.com/office/drawing/2014/main" id="{E671936F-892E-4F72-BA70-0EEF88CE715A}"/>
              </a:ext>
            </a:extLst>
          </p:cNvPr>
          <p:cNvSpPr/>
          <p:nvPr/>
        </p:nvSpPr>
        <p:spPr>
          <a:xfrm>
            <a:off x="4940028" y="2245178"/>
            <a:ext cx="2891160" cy="822960"/>
          </a:xfrm>
          <a:prstGeom prst="wedgeRoundRectCallout">
            <a:avLst>
              <a:gd name="adj1" fmla="val -48165"/>
              <a:gd name="adj2" fmla="val 141530"/>
              <a:gd name="adj3" fmla="val 16667"/>
            </a:avLst>
          </a:prstGeom>
          <a:solidFill>
            <a:schemeClr val="accent3">
              <a:lumMod val="75000"/>
            </a:scheme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absen</a:t>
            </a:r>
            <a:r>
              <a:rPr lang="en-GB" sz="4400" b="1" strike="noStrike" spc="-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400" b="0" strike="noStrike" spc="-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56;p7">
            <a:extLst>
              <a:ext uri="{FF2B5EF4-FFF2-40B4-BE49-F238E27FC236}">
                <a16:creationId xmlns:a16="http://schemas.microsoft.com/office/drawing/2014/main" id="{22173AFD-EFE4-4A45-A65C-CD60BE16D86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780240" y="3276758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26" name="CustomShape 4">
            <a:extLst>
              <a:ext uri="{FF2B5EF4-FFF2-40B4-BE49-F238E27FC236}">
                <a16:creationId xmlns:a16="http://schemas.microsoft.com/office/drawing/2014/main" id="{D22D29EE-8B4C-4F15-8D38-B798EC12A555}"/>
              </a:ext>
            </a:extLst>
          </p:cNvPr>
          <p:cNvSpPr/>
          <p:nvPr/>
        </p:nvSpPr>
        <p:spPr>
          <a:xfrm>
            <a:off x="7122240" y="5734118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Luca</a:t>
            </a:r>
            <a:r>
              <a:rPr lang="en-GB" sz="3600" b="1" strike="noStrike" spc="-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s</a:t>
            </a:r>
            <a:endParaRPr lang="en-GB" sz="3600" b="0" strike="noStrike" spc="-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5F887592-FCC0-4D43-B810-1C9349A2033C}"/>
              </a:ext>
            </a:extLst>
          </p:cNvPr>
          <p:cNvSpPr/>
          <p:nvPr/>
        </p:nvSpPr>
        <p:spPr>
          <a:xfrm>
            <a:off x="6731280" y="3230318"/>
            <a:ext cx="3362400" cy="23709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" name="Google Shape;159;p7">
            <a:extLst>
              <a:ext uri="{FF2B5EF4-FFF2-40B4-BE49-F238E27FC236}">
                <a16:creationId xmlns:a16="http://schemas.microsoft.com/office/drawing/2014/main" id="{222CE165-2CF5-4A55-9EE2-2C3DB837832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523880" y="733358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34" name="CustomShape 6">
            <a:extLst>
              <a:ext uri="{FF2B5EF4-FFF2-40B4-BE49-F238E27FC236}">
                <a16:creationId xmlns:a16="http://schemas.microsoft.com/office/drawing/2014/main" id="{374B79DE-1192-49B8-B955-BE89CB722606}"/>
              </a:ext>
            </a:extLst>
          </p:cNvPr>
          <p:cNvSpPr/>
          <p:nvPr/>
        </p:nvSpPr>
        <p:spPr>
          <a:xfrm>
            <a:off x="3156480" y="733358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Bonjour Milo.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35" name="CustomShape 7">
            <a:extLst>
              <a:ext uri="{FF2B5EF4-FFF2-40B4-BE49-F238E27FC236}">
                <a16:creationId xmlns:a16="http://schemas.microsoft.com/office/drawing/2014/main" id="{6F355695-D457-4079-94FB-8850A980993C}"/>
              </a:ext>
            </a:extLst>
          </p:cNvPr>
          <p:cNvSpPr/>
          <p:nvPr/>
        </p:nvSpPr>
        <p:spPr>
          <a:xfrm>
            <a:off x="3134448" y="712838"/>
            <a:ext cx="3611160" cy="1416600"/>
          </a:xfrm>
          <a:prstGeom prst="wedgeRoundRectCallout">
            <a:avLst>
              <a:gd name="adj1" fmla="val -60948"/>
              <a:gd name="adj2" fmla="val 7848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Salu</a:t>
            </a:r>
            <a:r>
              <a:rPr lang="en-GB" sz="4400" b="1" strike="noStrike" spc="-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44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 Luca</a:t>
            </a:r>
            <a:r>
              <a:rPr lang="en-GB" sz="4400" b="1" strike="noStrike" spc="-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4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44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36" name="CustomShape 8">
            <a:extLst>
              <a:ext uri="{FF2B5EF4-FFF2-40B4-BE49-F238E27FC236}">
                <a16:creationId xmlns:a16="http://schemas.microsoft.com/office/drawing/2014/main" id="{08A4C4C2-246A-417F-987D-41D826ED5386}"/>
              </a:ext>
            </a:extLst>
          </p:cNvPr>
          <p:cNvSpPr/>
          <p:nvPr/>
        </p:nvSpPr>
        <p:spPr>
          <a:xfrm>
            <a:off x="6622920" y="3230318"/>
            <a:ext cx="1462320" cy="1499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BA7A5DF9-F5C6-4B1F-B391-682B9213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78" y="2405346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Quiet Sign Clip Art">
            <a:extLst>
              <a:ext uri="{FF2B5EF4-FFF2-40B4-BE49-F238E27FC236}">
                <a16:creationId xmlns:a16="http://schemas.microsoft.com/office/drawing/2014/main" id="{E13BE51C-7957-43BE-93F5-27CB5C0A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90" y="2242342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3075" y="961435"/>
            <a:ext cx="1360570" cy="52322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en-GB" sz="2000" b="1" kern="1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écouter</a:t>
            </a:r>
            <a:r>
              <a:rPr lang="en-GB" sz="2000" b="1" kern="1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000" kern="12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2A889E0B-73D5-4E08-AD32-77462F3CC4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413" y="-80005"/>
            <a:ext cx="779273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3F9C3CF7-B643-4C90-9AA8-2E55055F87D3}"/>
              </a:ext>
            </a:extLst>
          </p:cNvPr>
          <p:cNvSpPr/>
          <p:nvPr/>
        </p:nvSpPr>
        <p:spPr>
          <a:xfrm>
            <a:off x="858535" y="107280"/>
            <a:ext cx="1349722" cy="474196"/>
          </a:xfrm>
          <a:prstGeom prst="wedgeRoundRectCallout">
            <a:avLst>
              <a:gd name="adj1" fmla="val -68836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07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 Milo (s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ésent (s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lut Lucas (s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bsent (s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416600" y="148320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78617" y="106704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The spelling and sound of 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adjectives</a:t>
            </a:r>
            <a:r>
              <a:rPr lang="en-GB" sz="28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sometimes change.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3348908" y="296887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présen</a:t>
            </a:r>
            <a:r>
              <a:rPr lang="en-GB" sz="2800" b="1" strike="noStrike" spc="-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6823260" cy="1144800"/>
          </a:xfrm>
        </p:spPr>
        <p:txBody>
          <a:bodyPr/>
          <a:lstStyle/>
          <a:p>
            <a:r>
              <a:rPr lang="en-GB" sz="48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Using adjectives</a:t>
            </a:r>
            <a:endParaRPr lang="en-GB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6517" y="1605133"/>
            <a:ext cx="11407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The most common change is to add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‘e’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the end in the feminine form.</a:t>
            </a:r>
            <a:endParaRPr lang="en-GB" dirty="0"/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35933E8D-1A2A-4F5F-94FC-B81C77585069}"/>
              </a:ext>
            </a:extLst>
          </p:cNvPr>
          <p:cNvSpPr/>
          <p:nvPr/>
        </p:nvSpPr>
        <p:spPr>
          <a:xfrm>
            <a:off x="6336408" y="29744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</a:t>
            </a:r>
            <a:r>
              <a:rPr lang="en-GB" sz="2800" i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(a boy) </a:t>
            </a: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am present.</a:t>
            </a:r>
            <a:endParaRPr lang="en-GB" sz="280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D315470-2B3D-4205-85C9-66E149FECA94}"/>
              </a:ext>
            </a:extLst>
          </p:cNvPr>
          <p:cNvSpPr/>
          <p:nvPr/>
        </p:nvSpPr>
        <p:spPr>
          <a:xfrm>
            <a:off x="3348908" y="3688459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absen</a:t>
            </a:r>
            <a:r>
              <a:rPr lang="en-GB" sz="2800" b="1" strike="noStrike" spc="-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6">
            <a:extLst>
              <a:ext uri="{FF2B5EF4-FFF2-40B4-BE49-F238E27FC236}">
                <a16:creationId xmlns:a16="http://schemas.microsoft.com/office/drawing/2014/main" id="{522884B7-74F0-43FC-8DF3-E4E497D8D6ED}"/>
              </a:ext>
            </a:extLst>
          </p:cNvPr>
          <p:cNvSpPr/>
          <p:nvPr/>
        </p:nvSpPr>
        <p:spPr>
          <a:xfrm>
            <a:off x="6336408" y="37079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He is absent.</a:t>
            </a:r>
            <a:endParaRPr lang="en-GB" sz="280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108FFEFE-B2FB-43C7-9FF5-26F76386F4A7}"/>
              </a:ext>
            </a:extLst>
          </p:cNvPr>
          <p:cNvSpPr/>
          <p:nvPr/>
        </p:nvSpPr>
        <p:spPr>
          <a:xfrm>
            <a:off x="3240896" y="507549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présent</a:t>
            </a:r>
            <a:r>
              <a:rPr lang="en-GB" sz="2800" b="1" strike="noStrike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ustomShape 6">
            <a:extLst>
              <a:ext uri="{FF2B5EF4-FFF2-40B4-BE49-F238E27FC236}">
                <a16:creationId xmlns:a16="http://schemas.microsoft.com/office/drawing/2014/main" id="{D162F987-A1FF-4523-B50B-F6548B809733}"/>
              </a:ext>
            </a:extLst>
          </p:cNvPr>
          <p:cNvSpPr/>
          <p:nvPr/>
        </p:nvSpPr>
        <p:spPr>
          <a:xfrm>
            <a:off x="3240896" y="5795078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absent</a:t>
            </a:r>
            <a:r>
              <a:rPr lang="en-GB" sz="2800" b="1" strike="noStrike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CustomShape 6">
            <a:extLst>
              <a:ext uri="{FF2B5EF4-FFF2-40B4-BE49-F238E27FC236}">
                <a16:creationId xmlns:a16="http://schemas.microsoft.com/office/drawing/2014/main" id="{3CA10EDF-A31E-45B9-B361-DFF36AA3ADDF}"/>
              </a:ext>
            </a:extLst>
          </p:cNvPr>
          <p:cNvSpPr/>
          <p:nvPr/>
        </p:nvSpPr>
        <p:spPr>
          <a:xfrm>
            <a:off x="6380796" y="50462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</a:t>
            </a:r>
            <a:r>
              <a:rPr lang="en-GB" sz="2800" i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am present.</a:t>
            </a:r>
            <a:endParaRPr lang="en-GB" sz="280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EBA2A0A1-F1E4-45D0-9D29-78CDCA52E808}"/>
              </a:ext>
            </a:extLst>
          </p:cNvPr>
          <p:cNvSpPr/>
          <p:nvPr/>
        </p:nvSpPr>
        <p:spPr>
          <a:xfrm>
            <a:off x="6380796" y="57797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She is absent.</a:t>
            </a:r>
            <a:endParaRPr lang="en-GB" sz="280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22D4B8-7BDC-47C0-9BF7-937AA04FA1E5}"/>
              </a:ext>
            </a:extLst>
          </p:cNvPr>
          <p:cNvSpPr/>
          <p:nvPr/>
        </p:nvSpPr>
        <p:spPr>
          <a:xfrm>
            <a:off x="501888" y="3184770"/>
            <a:ext cx="2003568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Masculine</a:t>
            </a:r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132730-FC90-4B19-9CF6-52D80B0AD187}"/>
              </a:ext>
            </a:extLst>
          </p:cNvPr>
          <p:cNvSpPr/>
          <p:nvPr/>
        </p:nvSpPr>
        <p:spPr>
          <a:xfrm>
            <a:off x="501888" y="5331921"/>
            <a:ext cx="2003568" cy="52322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Feminine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Oval Callout 13">
            <a:extLst>
              <a:ext uri="{FF2B5EF4-FFF2-40B4-BE49-F238E27FC236}">
                <a16:creationId xmlns:a16="http://schemas.microsoft.com/office/drawing/2014/main" id="{1AFD3F6A-CDE2-45D1-BDFB-80FABB797AD4}"/>
              </a:ext>
            </a:extLst>
          </p:cNvPr>
          <p:cNvSpPr/>
          <p:nvPr/>
        </p:nvSpPr>
        <p:spPr>
          <a:xfrm>
            <a:off x="5938406" y="3022629"/>
            <a:ext cx="2959777" cy="1991240"/>
          </a:xfrm>
          <a:prstGeom prst="wedgeEllipseCallout">
            <a:avLst>
              <a:gd name="adj1" fmla="val -46643"/>
              <a:gd name="adj2" fmla="val 52037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 ‘e’ at the end, means you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pronounce the ‘t’.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Up Arrow Callout 4">
            <a:extLst>
              <a:ext uri="{FF2B5EF4-FFF2-40B4-BE49-F238E27FC236}">
                <a16:creationId xmlns:a16="http://schemas.microsoft.com/office/drawing/2014/main" id="{F53EFD61-A5F9-47F4-998B-C4D1FFE19E34}"/>
              </a:ext>
            </a:extLst>
          </p:cNvPr>
          <p:cNvSpPr/>
          <p:nvPr/>
        </p:nvSpPr>
        <p:spPr>
          <a:xfrm rot="10800000" flipV="1">
            <a:off x="3624184" y="2098892"/>
            <a:ext cx="4462818" cy="954107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‘t’ is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pronounced.</a:t>
            </a:r>
          </a:p>
        </p:txBody>
      </p:sp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8CA3142E-7299-44BB-BFAC-05A15B7C4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26" y="2154230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présent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absent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 suis présente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 est absente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11659</TotalTime>
  <Words>2100</Words>
  <Application>Microsoft Office PowerPoint</Application>
  <PresentationFormat>Widescreen</PresentationFormat>
  <Paragraphs>290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Andika</vt:lpstr>
      <vt:lpstr>Arial</vt:lpstr>
      <vt:lpstr>Calibri</vt:lpstr>
      <vt:lpstr>Century Gothic</vt:lpstr>
      <vt:lpstr>Century Gothic</vt:lpstr>
      <vt:lpstr>Modern Love</vt:lpstr>
      <vt:lpstr>Symbol</vt:lpstr>
      <vt:lpstr>Times New Roman</vt:lpstr>
      <vt:lpstr>Wingdings</vt:lpstr>
      <vt:lpstr>Office Theme</vt:lpstr>
      <vt:lpstr>1_Office Theme</vt:lpstr>
      <vt:lpstr>2_Office Theme</vt:lpstr>
      <vt:lpstr>Describing me and others</vt:lpstr>
      <vt:lpstr>Bonjour, tout le monde !</vt:lpstr>
      <vt:lpstr>prononcer</vt:lpstr>
      <vt:lpstr>écouter</vt:lpstr>
      <vt:lpstr>écouter</vt:lpstr>
      <vt:lpstr>PowerPoint Presentation</vt:lpstr>
      <vt:lpstr>Madame Vidal is taking the register. </vt:lpstr>
      <vt:lpstr>écouter </vt:lpstr>
      <vt:lpstr>Using adjectives</vt:lpstr>
      <vt:lpstr>Monsieur Lemaire has also taken the register.</vt:lpstr>
      <vt:lpstr>Au revoir, tout le monde !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Paula Vazquez-Valero</dc:creator>
  <dc:description/>
  <cp:lastModifiedBy>Rachel Hawkes</cp:lastModifiedBy>
  <cp:revision>82</cp:revision>
  <dcterms:created xsi:type="dcterms:W3CDTF">2021-02-10T11:12:47Z</dcterms:created>
  <dcterms:modified xsi:type="dcterms:W3CDTF">2023-09-26T13:37:49Z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0x01010004BE072A515FCA42B1D2FCACB76C3CDA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20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20</vt:i4>
  </property>
</Properties>
</file>