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3"/>
  </p:notesMasterIdLst>
  <p:sldIdLst>
    <p:sldId id="256" r:id="rId4"/>
    <p:sldId id="378" r:id="rId5"/>
    <p:sldId id="513" r:id="rId6"/>
    <p:sldId id="510" r:id="rId7"/>
    <p:sldId id="511" r:id="rId8"/>
    <p:sldId id="512" r:id="rId9"/>
    <p:sldId id="509" r:id="rId10"/>
    <p:sldId id="258" r:id="rId11"/>
    <p:sldId id="4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F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44FF54-5B3C-4914-A477-9228015C95C2}" v="8" dt="2022-11-01T18:11:18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87192" autoAdjust="0"/>
  </p:normalViewPr>
  <p:slideViewPr>
    <p:cSldViewPr snapToGrid="0">
      <p:cViewPr varScale="1">
        <p:scale>
          <a:sx n="75" d="100"/>
          <a:sy n="75" d="100"/>
        </p:scale>
        <p:origin x="101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indent="-216000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</a:t>
            </a:r>
          </a:p>
          <a:p>
            <a:pPr marL="0" indent="-216000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available under a Creative Commons license, no attribution required.</a:t>
            </a:r>
            <a:endParaRPr lang="en-GB" sz="14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strike="noStrike" spc="-1" dirty="0">
                <a:latin typeface="Arial"/>
              </a:rPr>
              <a:t>This lesson contains a phonics assessment to check progress in SSC practised in the first 12 weeks of this year’s course.</a:t>
            </a:r>
            <a:endParaRPr lang="en-GB" sz="1400" b="0" i="0" u="none" strike="noStrike" dirty="0">
              <a:solidFill>
                <a:srgbClr val="1F3864"/>
              </a:solidFill>
              <a:effectLst/>
              <a:latin typeface="docs-Century Gothic"/>
              <a:ea typeface="Calibri" panose="020F0502020204030204" pitchFamily="34" charset="0"/>
            </a:endParaRPr>
          </a:p>
          <a:p>
            <a:pPr marL="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 introduced and formally re-visited those words.  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4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dirty="0"/>
              <a:t>Phonics assessment Week 14</a:t>
            </a:r>
            <a:br>
              <a:rPr lang="en-GB" dirty="0"/>
            </a:br>
            <a:r>
              <a:rPr lang="en-GB" b="1" dirty="0"/>
              <a:t>Prior preparation</a:t>
            </a:r>
            <a:r>
              <a:rPr lang="en-GB" dirty="0"/>
              <a:t>: print out one set of phonics slides and cut in half; print out sufficient pupil feedback sheets to have one per pupil.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Timing</a:t>
            </a:r>
            <a:r>
              <a:rPr lang="en-GB" dirty="0"/>
              <a:t>: 1 minute</a:t>
            </a:r>
          </a:p>
          <a:p>
            <a:r>
              <a:rPr lang="en-GB" b="1" dirty="0"/>
              <a:t>Aim</a:t>
            </a:r>
            <a:r>
              <a:rPr lang="en-GB" dirty="0"/>
              <a:t>: to introduce the phonics quiz to pupils and model an example</a:t>
            </a:r>
          </a:p>
          <a:p>
            <a:endParaRPr lang="en-GB" b="1" dirty="0"/>
          </a:p>
          <a:p>
            <a:r>
              <a:rPr lang="en-GB" b="1" dirty="0"/>
              <a:t>Procedure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1. Click to bring up the SSC, the name and the present item.</a:t>
            </a:r>
          </a:p>
          <a:p>
            <a:r>
              <a:rPr lang="en-GB" dirty="0"/>
              <a:t>2. Elicit the item and the name.</a:t>
            </a:r>
          </a:p>
          <a:p>
            <a:r>
              <a:rPr lang="en-GB" dirty="0"/>
              <a:t>3. Click the words to hear them pronounced.</a:t>
            </a:r>
          </a:p>
          <a:p>
            <a:endParaRPr lang="en-GB" dirty="0"/>
          </a:p>
          <a:p>
            <a:r>
              <a:rPr lang="en-GB" b="1" dirty="0"/>
              <a:t>Note</a:t>
            </a:r>
            <a:r>
              <a:rPr lang="en-GB" dirty="0"/>
              <a:t>: </a:t>
            </a:r>
          </a:p>
          <a:p>
            <a:pPr marL="285750" indent="-285750">
              <a:buAutoNum type="romanLcParenR"/>
            </a:pPr>
            <a:r>
              <a:rPr lang="en-GB" dirty="0"/>
              <a:t>there are no follow up lessons this week, so it would be possible to continue the speaking assessments in the follow up time during this week, as needed.</a:t>
            </a:r>
          </a:p>
          <a:p>
            <a:pPr marL="285750" indent="-285750">
              <a:buAutoNum type="romanLcParenR"/>
            </a:pPr>
            <a:r>
              <a:rPr lang="en-GB" dirty="0"/>
              <a:t>if preferred, and the resources are available, pupils could record their answers (e.g. on computer or </a:t>
            </a:r>
            <a:r>
              <a:rPr lang="en-GB" dirty="0" err="1"/>
              <a:t>ipad</a:t>
            </a:r>
            <a:r>
              <a:rPr lang="en-GB" dirty="0"/>
              <a:t>) though this would involve the teacher listening back to assess them.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Frequency of unknown words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 err="1"/>
              <a:t>drapeau</a:t>
            </a:r>
            <a:r>
              <a:rPr lang="en-GB" dirty="0"/>
              <a:t> [2582] </a:t>
            </a:r>
          </a:p>
          <a:p>
            <a:pPr marL="0" indent="0">
              <a:buNone/>
            </a:pPr>
            <a:r>
              <a:rPr lang="en-GB" sz="12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dirty="0"/>
              <a:t>Phonics assessment Week 14</a:t>
            </a:r>
            <a:br>
              <a:rPr lang="en-GB" dirty="0"/>
            </a:br>
            <a:r>
              <a:rPr lang="en-GB" b="1" dirty="0"/>
              <a:t>Prior preparation</a:t>
            </a:r>
            <a:r>
              <a:rPr lang="en-GB" dirty="0"/>
              <a:t>: print out one set of phonics slides and cut in half; print out sufficient pupil feedback sheets to have one per pupil.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Timing</a:t>
            </a:r>
            <a:r>
              <a:rPr lang="en-GB" dirty="0"/>
              <a:t>: 1 minute per pupil</a:t>
            </a:r>
          </a:p>
          <a:p>
            <a:endParaRPr lang="en-GB" dirty="0"/>
          </a:p>
          <a:p>
            <a:r>
              <a:rPr lang="en-GB" b="1" dirty="0"/>
              <a:t>Aim</a:t>
            </a:r>
            <a:r>
              <a:rPr lang="en-GB" dirty="0"/>
              <a:t>: to assess pupils’ ability to read aloud the SSC taught this term.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1. Give out the independent task that pupils will work on during the lesson.</a:t>
            </a:r>
            <a:br>
              <a:rPr lang="en-GB" dirty="0"/>
            </a:br>
            <a:r>
              <a:rPr lang="en-GB" dirty="0"/>
              <a:t>2. Listen to individual pupils reading the words aloud.  Mark in real time.  </a:t>
            </a:r>
          </a:p>
          <a:p>
            <a:r>
              <a:rPr lang="en-GB" dirty="0"/>
              <a:t>3. If desired, teachers can listen to the audio versions in preparation.</a:t>
            </a:r>
          </a:p>
          <a:p>
            <a:endParaRPr lang="en-GB" dirty="0"/>
          </a:p>
          <a:p>
            <a:r>
              <a:rPr lang="en-GB" b="1" dirty="0"/>
              <a:t>Note</a:t>
            </a:r>
            <a:r>
              <a:rPr lang="en-GB" dirty="0"/>
              <a:t>: </a:t>
            </a:r>
          </a:p>
          <a:p>
            <a:pPr marL="285750" indent="-285750">
              <a:buAutoNum type="romanLcParenR"/>
            </a:pPr>
            <a:r>
              <a:rPr lang="en-GB" dirty="0"/>
              <a:t>there are no follow up lessons this week, so it would be possible to continue the speaking assessments in the follow up time during this week, as needed.</a:t>
            </a:r>
          </a:p>
          <a:p>
            <a:pPr marL="285750" indent="-285750">
              <a:buAutoNum type="romanLcParenR"/>
            </a:pPr>
            <a:r>
              <a:rPr lang="en-GB" dirty="0"/>
              <a:t>if preferred, and the resources are available, pupils could record their answers (e.g. on computer or </a:t>
            </a:r>
            <a:r>
              <a:rPr lang="en-GB" dirty="0" err="1"/>
              <a:t>ipad</a:t>
            </a:r>
            <a:r>
              <a:rPr lang="en-GB" dirty="0"/>
              <a:t>) though this would involve the teacher listening back to assess them.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Frequency of unknown words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 err="1"/>
              <a:t>drapeau</a:t>
            </a:r>
            <a:r>
              <a:rPr lang="en-GB" dirty="0"/>
              <a:t> [2582] nougat [&gt;5000]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18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None/>
            </a:pPr>
            <a:r>
              <a:rPr lang="en-GB" b="1" dirty="0"/>
              <a:t>Frequency of unknown words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 err="1"/>
              <a:t>broche</a:t>
            </a:r>
            <a:r>
              <a:rPr lang="en-GB" dirty="0"/>
              <a:t> [&gt;5000] tenue [1899] </a:t>
            </a:r>
          </a:p>
          <a:p>
            <a:pPr marL="0" indent="0">
              <a:buNone/>
            </a:pPr>
            <a:r>
              <a:rPr lang="en-GB" sz="12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30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None/>
            </a:pPr>
            <a:r>
              <a:rPr lang="en-GB" b="1" dirty="0"/>
              <a:t>Frequency of unknown words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avion [1409] </a:t>
            </a:r>
            <a:r>
              <a:rPr lang="en-GB" dirty="0" err="1"/>
              <a:t>émeu</a:t>
            </a:r>
            <a:r>
              <a:rPr lang="en-GB" dirty="0"/>
              <a:t> [&gt;5000] </a:t>
            </a:r>
          </a:p>
          <a:p>
            <a:pPr marL="0" indent="0">
              <a:buNone/>
            </a:pPr>
            <a:r>
              <a:rPr lang="en-GB" sz="12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780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None/>
            </a:pPr>
            <a:r>
              <a:rPr lang="en-GB" b="1" dirty="0"/>
              <a:t>Frequency of unknown words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bijou [401] </a:t>
            </a:r>
            <a:r>
              <a:rPr lang="en-GB" dirty="0" err="1"/>
              <a:t>pervenche</a:t>
            </a:r>
            <a:r>
              <a:rPr lang="en-GB" dirty="0"/>
              <a:t> [&gt;5000] </a:t>
            </a:r>
          </a:p>
          <a:p>
            <a:pPr marL="0" indent="0">
              <a:buNone/>
            </a:pPr>
            <a:r>
              <a:rPr lang="en-GB" sz="12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219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audio version for preparation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D3BD5-6E7C-4A27-8899-4648530428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0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Pupil feedback and assessment sheet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26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79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75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018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0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626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21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4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13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55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36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81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07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125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82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78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25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74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444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65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11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941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3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F17F-FAA4-484E-AD3B-F506493F34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8.jpg"/><Relationship Id="rId18" Type="http://schemas.openxmlformats.org/officeDocument/2006/relationships/image" Target="../media/image12.png"/><Relationship Id="rId3" Type="http://schemas.openxmlformats.org/officeDocument/2006/relationships/audio" Target="../media/audio1.wav"/><Relationship Id="rId21" Type="http://schemas.openxmlformats.org/officeDocument/2006/relationships/image" Target="../media/image15.png"/><Relationship Id="rId7" Type="http://schemas.openxmlformats.org/officeDocument/2006/relationships/audio" Target="../media/audio4.wav"/><Relationship Id="rId12" Type="http://schemas.openxmlformats.org/officeDocument/2006/relationships/image" Target="../media/image4.png"/><Relationship Id="rId17" Type="http://schemas.openxmlformats.org/officeDocument/2006/relationships/image" Target="../media/image11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24" Type="http://schemas.openxmlformats.org/officeDocument/2006/relationships/image" Target="../media/image17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23" Type="http://schemas.openxmlformats.org/officeDocument/2006/relationships/image" Target="../media/image19.png"/><Relationship Id="rId10" Type="http://schemas.openxmlformats.org/officeDocument/2006/relationships/audio" Target="../media/audio7.wav"/><Relationship Id="rId19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audio" Target="../media/audio6.wav"/><Relationship Id="rId14" Type="http://schemas.openxmlformats.org/officeDocument/2006/relationships/image" Target="../media/image6.png"/><Relationship Id="rId2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>
            <a:extLst>
              <a:ext uri="{FF2B5EF4-FFF2-40B4-BE49-F238E27FC236}">
                <a16:creationId xmlns:a16="http://schemas.microsoft.com/office/drawing/2014/main" id="{3A2C2736-0132-4577-8FC6-315E15541256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6368040" y="4552560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jaune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0" y="6265015"/>
            <a:ext cx="4383093" cy="583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-1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Phonics quiz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853" y="9236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Century Gothic"/>
              </a:rPr>
              <a:t>Saying what I and others have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9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8BDFFAE7-0C45-4A30-878F-996539E2D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16" y="426354"/>
            <a:ext cx="5084505" cy="4359018"/>
          </a:xfrm>
          <a:prstGeom prst="rect">
            <a:avLst/>
          </a:prstGeom>
        </p:spPr>
      </p:pic>
      <p:pic>
        <p:nvPicPr>
          <p:cNvPr id="7" name="Picture 4" descr="Navidad, Decoraciones, Decoración, Verde, Antecedentes">
            <a:extLst>
              <a:ext uri="{FF2B5EF4-FFF2-40B4-BE49-F238E27FC236}">
                <a16:creationId xmlns:a16="http://schemas.microsoft.com/office/drawing/2014/main" id="{BBDB7714-2EAB-4660-8C24-3F63587C1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04" b="57634"/>
          <a:stretch/>
        </p:blipFill>
        <p:spPr bwMode="auto">
          <a:xfrm rot="20576986">
            <a:off x="4383171" y="28613"/>
            <a:ext cx="1769340" cy="11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avidad, Decoraciones, Decoración, Verde, Antecedentes">
            <a:extLst>
              <a:ext uri="{FF2B5EF4-FFF2-40B4-BE49-F238E27FC236}">
                <a16:creationId xmlns:a16="http://schemas.microsoft.com/office/drawing/2014/main" id="{3AC89EE5-8FB5-45D8-83CB-9A9A71F82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04" b="57634"/>
          <a:stretch/>
        </p:blipFill>
        <p:spPr bwMode="auto">
          <a:xfrm rot="21089510">
            <a:off x="10346503" y="5580698"/>
            <a:ext cx="1769340" cy="11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avidad, El Árbol De Navidad, Bell, Calcetín, Un Regalo">
            <a:extLst>
              <a:ext uri="{FF2B5EF4-FFF2-40B4-BE49-F238E27FC236}">
                <a16:creationId xmlns:a16="http://schemas.microsoft.com/office/drawing/2014/main" id="{19DB61A5-6E2C-4202-B0B1-FD86B13DC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3" r="27968" b="37333"/>
          <a:stretch/>
        </p:blipFill>
        <p:spPr bwMode="auto">
          <a:xfrm>
            <a:off x="862764" y="1736233"/>
            <a:ext cx="2561966" cy="40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Navidad, Decoraciones, Decoración, Verde, Antecedentes">
            <a:extLst>
              <a:ext uri="{FF2B5EF4-FFF2-40B4-BE49-F238E27FC236}">
                <a16:creationId xmlns:a16="http://schemas.microsoft.com/office/drawing/2014/main" id="{3A821470-29B2-425A-9C71-CE6927A38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1" t="50000" r="24666"/>
          <a:stretch/>
        </p:blipFill>
        <p:spPr bwMode="auto">
          <a:xfrm>
            <a:off x="1439658" y="1329775"/>
            <a:ext cx="878562" cy="8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0988484" y="71635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513" y="94063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50C2CE-FFFB-4576-BAFD-26A85087DFB9}"/>
              </a:ext>
            </a:extLst>
          </p:cNvPr>
          <p:cNvSpPr/>
          <p:nvPr/>
        </p:nvSpPr>
        <p:spPr>
          <a:xfrm>
            <a:off x="0" y="71635"/>
            <a:ext cx="92780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Joyeux Noël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Christmas present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French name.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have the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same final sound.  </a:t>
            </a:r>
            <a:b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F623AC9-D371-4BE1-8149-4565D4022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610" y="71635"/>
            <a:ext cx="1185100" cy="136879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568586B-9B31-4CE3-AE47-B3FC54E81962}"/>
              </a:ext>
            </a:extLst>
          </p:cNvPr>
          <p:cNvSpPr txBox="1"/>
          <p:nvPr/>
        </p:nvSpPr>
        <p:spPr>
          <a:xfrm>
            <a:off x="4976342" y="3078398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tap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6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</a:t>
            </a:r>
            <a:endParaRPr lang="en-GB" sz="6000" u="sng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2" name="Picture 4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82BE909-3C1D-4173-9A00-71DC3BF490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2" r="67711" b="55165"/>
          <a:stretch/>
        </p:blipFill>
        <p:spPr>
          <a:xfrm>
            <a:off x="6584956" y="4094061"/>
            <a:ext cx="1185100" cy="168497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E87B049-B620-4E3D-B7C6-F8D8E09BFED0}"/>
              </a:ext>
            </a:extLst>
          </p:cNvPr>
          <p:cNvSpPr txBox="1"/>
          <p:nvPr/>
        </p:nvSpPr>
        <p:spPr>
          <a:xfrm>
            <a:off x="4976342" y="568795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endParaRPr lang="en-GB" sz="6000" u="sng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39" descr="Background pattern&#10;&#10;Description automatically generated">
            <a:extLst>
              <a:ext uri="{FF2B5EF4-FFF2-40B4-BE49-F238E27FC236}">
                <a16:creationId xmlns:a16="http://schemas.microsoft.com/office/drawing/2014/main" id="{57E2304C-642E-49FC-B6A6-2F56995D2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05" y="880843"/>
            <a:ext cx="3408401" cy="218084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08B8883-1CD2-48C1-86FC-4575A9875284}"/>
              </a:ext>
            </a:extLst>
          </p:cNvPr>
          <p:cNvSpPr txBox="1"/>
          <p:nvPr/>
        </p:nvSpPr>
        <p:spPr>
          <a:xfrm>
            <a:off x="184450" y="1556356"/>
            <a:ext cx="39513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use what you know about how to pronounce French. </a:t>
            </a:r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627D5A-3157-4EEE-9099-FAAB2232B612}"/>
              </a:ext>
            </a:extLst>
          </p:cNvPr>
          <p:cNvSpPr txBox="1"/>
          <p:nvPr/>
        </p:nvSpPr>
        <p:spPr>
          <a:xfrm>
            <a:off x="184450" y="3386175"/>
            <a:ext cx="3951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ilent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inal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onsonants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2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7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931813" y="130628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842" y="999624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0" y="-15892"/>
            <a:ext cx="318045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[SFC]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91D172-57BF-4E0A-B5FA-EEAFD051FF45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oogle Shape;111;p3">
            <a:extLst>
              <a:ext uri="{FF2B5EF4-FFF2-40B4-BE49-F238E27FC236}">
                <a16:creationId xmlns:a16="http://schemas.microsoft.com/office/drawing/2014/main" id="{4B0F3D2B-BA30-4E91-AAC6-62729212B95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52654" y="130628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4D221DF-6E11-4C39-99CB-1377CB1F4FB5}"/>
              </a:ext>
            </a:extLst>
          </p:cNvPr>
          <p:cNvSpPr txBox="1">
            <a:spLocks/>
          </p:cNvSpPr>
          <p:nvPr/>
        </p:nvSpPr>
        <p:spPr>
          <a:xfrm>
            <a:off x="10729683" y="999624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ustomShape 1">
            <a:extLst>
              <a:ext uri="{FF2B5EF4-FFF2-40B4-BE49-F238E27FC236}">
                <a16:creationId xmlns:a16="http://schemas.microsoft.com/office/drawing/2014/main" id="{2CAB7374-E803-4676-9140-AF1E0DEDF021}"/>
              </a:ext>
            </a:extLst>
          </p:cNvPr>
          <p:cNvSpPr/>
          <p:nvPr/>
        </p:nvSpPr>
        <p:spPr>
          <a:xfrm>
            <a:off x="6270971" y="0"/>
            <a:ext cx="4263008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[(e)au]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sweet&#10;&#10;Description automatically generated">
            <a:extLst>
              <a:ext uri="{FF2B5EF4-FFF2-40B4-BE49-F238E27FC236}">
                <a16:creationId xmlns:a16="http://schemas.microsoft.com/office/drawing/2014/main" id="{C9E221C1-BF98-4A17-833A-3EEF12EF17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8"/>
          <a:stretch/>
        </p:blipFill>
        <p:spPr>
          <a:xfrm>
            <a:off x="1014298" y="1585080"/>
            <a:ext cx="4263008" cy="18439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617DA4A-5FBA-4490-8190-94070225E378}"/>
              </a:ext>
            </a:extLst>
          </p:cNvPr>
          <p:cNvSpPr txBox="1"/>
          <p:nvPr/>
        </p:nvSpPr>
        <p:spPr>
          <a:xfrm>
            <a:off x="910779" y="3429000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nouga</a:t>
            </a:r>
            <a:r>
              <a:rPr lang="en-GB" sz="60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8495FA-53D3-4528-8276-FC9E4119325E}"/>
              </a:ext>
            </a:extLst>
          </p:cNvPr>
          <p:cNvSpPr txBox="1"/>
          <p:nvPr/>
        </p:nvSpPr>
        <p:spPr>
          <a:xfrm>
            <a:off x="6848154" y="5841519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eau</a:t>
            </a:r>
            <a:endParaRPr lang="en-GB" sz="6000" u="sng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DCF9B19-BE78-4624-933D-68CB3ADD9B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8" r="67711"/>
          <a:stretch/>
        </p:blipFill>
        <p:spPr>
          <a:xfrm>
            <a:off x="2574125" y="4652293"/>
            <a:ext cx="877809" cy="1241253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88DFCA8B-29D3-4C13-B35E-4BB7B25AC8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47" y="1395984"/>
            <a:ext cx="1662980" cy="224064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CC4466C-08CC-4C6D-9F4D-75A01042D112}"/>
              </a:ext>
            </a:extLst>
          </p:cNvPr>
          <p:cNvSpPr txBox="1"/>
          <p:nvPr/>
        </p:nvSpPr>
        <p:spPr>
          <a:xfrm>
            <a:off x="7076723" y="341849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drap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eau</a:t>
            </a:r>
            <a:endParaRPr lang="en-GB" sz="6000" u="sng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3" name="Picture 3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45620CB-95BD-44C8-92C4-EA9A1CD617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618" r="35222"/>
          <a:stretch/>
        </p:blipFill>
        <p:spPr>
          <a:xfrm>
            <a:off x="8691432" y="4652292"/>
            <a:ext cx="877809" cy="124125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DD1D92C-B761-4694-B056-628B7E4466AC}"/>
              </a:ext>
            </a:extLst>
          </p:cNvPr>
          <p:cNvSpPr txBox="1"/>
          <p:nvPr/>
        </p:nvSpPr>
        <p:spPr>
          <a:xfrm>
            <a:off x="910779" y="5842337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Nicola</a:t>
            </a:r>
            <a:r>
              <a:rPr lang="en-GB" sz="60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4238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931813" y="130628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842" y="999624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0" y="-15892"/>
            <a:ext cx="318045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[u]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91D172-57BF-4E0A-B5FA-EEAFD051FF45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oogle Shape;111;p3">
            <a:extLst>
              <a:ext uri="{FF2B5EF4-FFF2-40B4-BE49-F238E27FC236}">
                <a16:creationId xmlns:a16="http://schemas.microsoft.com/office/drawing/2014/main" id="{4B0F3D2B-BA30-4E91-AAC6-62729212B95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52654" y="130628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4D221DF-6E11-4C39-99CB-1377CB1F4FB5}"/>
              </a:ext>
            </a:extLst>
          </p:cNvPr>
          <p:cNvSpPr txBox="1">
            <a:spLocks/>
          </p:cNvSpPr>
          <p:nvPr/>
        </p:nvSpPr>
        <p:spPr>
          <a:xfrm>
            <a:off x="10729683" y="999624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ustomShape 1">
            <a:extLst>
              <a:ext uri="{FF2B5EF4-FFF2-40B4-BE49-F238E27FC236}">
                <a16:creationId xmlns:a16="http://schemas.microsoft.com/office/drawing/2014/main" id="{2CAB7374-E803-4676-9140-AF1E0DEDF021}"/>
              </a:ext>
            </a:extLst>
          </p:cNvPr>
          <p:cNvSpPr/>
          <p:nvPr/>
        </p:nvSpPr>
        <p:spPr>
          <a:xfrm>
            <a:off x="6270971" y="0"/>
            <a:ext cx="4263008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ch</a:t>
            </a: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17DA4A-5FBA-4490-8190-94070225E378}"/>
              </a:ext>
            </a:extLst>
          </p:cNvPr>
          <p:cNvSpPr txBox="1"/>
          <p:nvPr/>
        </p:nvSpPr>
        <p:spPr>
          <a:xfrm>
            <a:off x="-223313" y="3429000"/>
            <a:ext cx="6807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ten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e (de foot)</a:t>
            </a:r>
            <a:endParaRPr lang="en-GB" sz="60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8495FA-53D3-4528-8276-FC9E4119325E}"/>
              </a:ext>
            </a:extLst>
          </p:cNvPr>
          <p:cNvSpPr txBox="1"/>
          <p:nvPr/>
        </p:nvSpPr>
        <p:spPr>
          <a:xfrm>
            <a:off x="7162786" y="5840687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Gavro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endParaRPr lang="en-GB" sz="6000" u="sng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DCF9B19-BE78-4624-933D-68CB3ADD9B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5" t="310" r="-1881" b="46383"/>
          <a:stretch/>
        </p:blipFill>
        <p:spPr>
          <a:xfrm>
            <a:off x="2622759" y="4559623"/>
            <a:ext cx="735005" cy="142658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CC4466C-08CC-4C6D-9F4D-75A01042D112}"/>
              </a:ext>
            </a:extLst>
          </p:cNvPr>
          <p:cNvSpPr txBox="1"/>
          <p:nvPr/>
        </p:nvSpPr>
        <p:spPr>
          <a:xfrm>
            <a:off x="7076723" y="341849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bro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endParaRPr lang="en-GB" sz="6000" u="sng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D1D92C-B761-4694-B056-628B7E4466AC}"/>
              </a:ext>
            </a:extLst>
          </p:cNvPr>
          <p:cNvSpPr txBox="1"/>
          <p:nvPr/>
        </p:nvSpPr>
        <p:spPr>
          <a:xfrm>
            <a:off x="910779" y="5842337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Sabin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endParaRPr lang="en-GB" sz="6000" u="sng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CED17AE-BEEE-4352-A33E-3926D425F1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3"/>
          <a:stretch/>
        </p:blipFill>
        <p:spPr>
          <a:xfrm>
            <a:off x="2269174" y="518348"/>
            <a:ext cx="1822570" cy="282677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B4C65DB-F7BF-44AC-A170-3155A726D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60" y="1508933"/>
            <a:ext cx="1590752" cy="179661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467624-DE76-4416-9A4B-81A61ACEF6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41" y="4547106"/>
            <a:ext cx="1220402" cy="142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0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931813" y="130628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842" y="999624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0" y="-15892"/>
            <a:ext cx="318045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[on]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91D172-57BF-4E0A-B5FA-EEAFD051FF45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oogle Shape;111;p3">
            <a:extLst>
              <a:ext uri="{FF2B5EF4-FFF2-40B4-BE49-F238E27FC236}">
                <a16:creationId xmlns:a16="http://schemas.microsoft.com/office/drawing/2014/main" id="{4B0F3D2B-BA30-4E91-AAC6-62729212B95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52654" y="130628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4D221DF-6E11-4C39-99CB-1377CB1F4FB5}"/>
              </a:ext>
            </a:extLst>
          </p:cNvPr>
          <p:cNvSpPr txBox="1">
            <a:spLocks/>
          </p:cNvSpPr>
          <p:nvPr/>
        </p:nvSpPr>
        <p:spPr>
          <a:xfrm>
            <a:off x="10729683" y="999624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ustomShape 1">
            <a:extLst>
              <a:ext uri="{FF2B5EF4-FFF2-40B4-BE49-F238E27FC236}">
                <a16:creationId xmlns:a16="http://schemas.microsoft.com/office/drawing/2014/main" id="{2CAB7374-E803-4676-9140-AF1E0DEDF021}"/>
              </a:ext>
            </a:extLst>
          </p:cNvPr>
          <p:cNvSpPr/>
          <p:nvPr/>
        </p:nvSpPr>
        <p:spPr>
          <a:xfrm>
            <a:off x="6270971" y="0"/>
            <a:ext cx="4263008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eu</a:t>
            </a: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17DA4A-5FBA-4490-8190-94070225E378}"/>
              </a:ext>
            </a:extLst>
          </p:cNvPr>
          <p:cNvSpPr txBox="1"/>
          <p:nvPr/>
        </p:nvSpPr>
        <p:spPr>
          <a:xfrm>
            <a:off x="-223313" y="3429000"/>
            <a:ext cx="6807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avi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on</a:t>
            </a:r>
            <a:endParaRPr lang="en-GB" sz="60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8495FA-53D3-4528-8276-FC9E4119325E}"/>
              </a:ext>
            </a:extLst>
          </p:cNvPr>
          <p:cNvSpPr txBox="1"/>
          <p:nvPr/>
        </p:nvSpPr>
        <p:spPr>
          <a:xfrm>
            <a:off x="6738808" y="5842336"/>
            <a:ext cx="4783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Bartholmi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eu</a:t>
            </a:r>
            <a:endParaRPr lang="en-GB" sz="6000" u="sng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C4466C-08CC-4C6D-9F4D-75A01042D112}"/>
              </a:ext>
            </a:extLst>
          </p:cNvPr>
          <p:cNvSpPr txBox="1"/>
          <p:nvPr/>
        </p:nvSpPr>
        <p:spPr>
          <a:xfrm>
            <a:off x="7076723" y="341849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eu</a:t>
            </a:r>
            <a:r>
              <a:rPr lang="en-GB" sz="60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x</a:t>
            </a:r>
            <a:endParaRPr lang="en-GB" sz="6000" u="sng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3" name="Picture 3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45620CB-95BD-44C8-92C4-EA9A1CD617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1298" r="35222" b="46381"/>
          <a:stretch/>
        </p:blipFill>
        <p:spPr>
          <a:xfrm>
            <a:off x="2664258" y="4659504"/>
            <a:ext cx="877809" cy="140019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DD1D92C-B761-4694-B056-628B7E4466AC}"/>
              </a:ext>
            </a:extLst>
          </p:cNvPr>
          <p:cNvSpPr txBox="1"/>
          <p:nvPr/>
        </p:nvSpPr>
        <p:spPr>
          <a:xfrm>
            <a:off x="910779" y="5842337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Man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on</a:t>
            </a:r>
            <a:endParaRPr lang="en-GB" sz="6000" u="sng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6D8D1C-5C13-4442-8F33-5A1C605C3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96" y="1787838"/>
            <a:ext cx="2525125" cy="1538748"/>
          </a:xfrm>
          <a:prstGeom prst="rect">
            <a:avLst/>
          </a:prstGeom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B2B8DA0-CADB-4A89-8088-2E48839C3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094" y="1114226"/>
            <a:ext cx="1579285" cy="242384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AFCC3FF-EB47-4E9F-BDF1-83DB18CBFD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073" y="4434158"/>
            <a:ext cx="1247899" cy="16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8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931813" y="130628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842" y="999624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0" y="-15892"/>
            <a:ext cx="3923071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[an/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</a:t>
            </a: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91D172-57BF-4E0A-B5FA-EEAFD051FF45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oogle Shape;111;p3">
            <a:extLst>
              <a:ext uri="{FF2B5EF4-FFF2-40B4-BE49-F238E27FC236}">
                <a16:creationId xmlns:a16="http://schemas.microsoft.com/office/drawing/2014/main" id="{4B0F3D2B-BA30-4E91-AAC6-62729212B95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52654" y="130628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4D221DF-6E11-4C39-99CB-1377CB1F4FB5}"/>
              </a:ext>
            </a:extLst>
          </p:cNvPr>
          <p:cNvSpPr txBox="1">
            <a:spLocks/>
          </p:cNvSpPr>
          <p:nvPr/>
        </p:nvSpPr>
        <p:spPr>
          <a:xfrm>
            <a:off x="10729683" y="999624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ustomShape 1">
            <a:extLst>
              <a:ext uri="{FF2B5EF4-FFF2-40B4-BE49-F238E27FC236}">
                <a16:creationId xmlns:a16="http://schemas.microsoft.com/office/drawing/2014/main" id="{2CAB7374-E803-4676-9140-AF1E0DEDF021}"/>
              </a:ext>
            </a:extLst>
          </p:cNvPr>
          <p:cNvSpPr/>
          <p:nvPr/>
        </p:nvSpPr>
        <p:spPr>
          <a:xfrm>
            <a:off x="6270971" y="0"/>
            <a:ext cx="4263008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eu</a:t>
            </a: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17DA4A-5FBA-4490-8190-94070225E378}"/>
              </a:ext>
            </a:extLst>
          </p:cNvPr>
          <p:cNvSpPr txBox="1"/>
          <p:nvPr/>
        </p:nvSpPr>
        <p:spPr>
          <a:xfrm>
            <a:off x="-223313" y="3429000"/>
            <a:ext cx="6807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perv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en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che</a:t>
            </a:r>
            <a:endParaRPr lang="en-GB" sz="60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8495FA-53D3-4528-8276-FC9E4119325E}"/>
              </a:ext>
            </a:extLst>
          </p:cNvPr>
          <p:cNvSpPr txBox="1"/>
          <p:nvPr/>
        </p:nvSpPr>
        <p:spPr>
          <a:xfrm>
            <a:off x="6738808" y="5842336"/>
            <a:ext cx="4783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ou</a:t>
            </a:r>
            <a:endParaRPr lang="en-GB" sz="6000" u="sng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C4466C-08CC-4C6D-9F4D-75A01042D112}"/>
              </a:ext>
            </a:extLst>
          </p:cNvPr>
          <p:cNvSpPr txBox="1"/>
          <p:nvPr/>
        </p:nvSpPr>
        <p:spPr>
          <a:xfrm>
            <a:off x="7076723" y="341849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bij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ou</a:t>
            </a:r>
            <a:endParaRPr lang="en-GB" sz="6000" u="sng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D1D92C-B761-4694-B056-628B7E4466AC}"/>
              </a:ext>
            </a:extLst>
          </p:cNvPr>
          <p:cNvSpPr txBox="1"/>
          <p:nvPr/>
        </p:nvSpPr>
        <p:spPr>
          <a:xfrm>
            <a:off x="1026166" y="5926267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Bl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an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che</a:t>
            </a:r>
            <a:endParaRPr lang="en-GB" sz="6000" u="sng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D4EB384-626F-43CC-B98C-EBB2A099C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93" y="4444663"/>
            <a:ext cx="1084130" cy="1655950"/>
          </a:xfrm>
          <a:prstGeom prst="rect">
            <a:avLst/>
          </a:prstGeom>
        </p:spPr>
      </p:pic>
      <p:pic>
        <p:nvPicPr>
          <p:cNvPr id="10" name="Picture 9" descr="A picture containing accessory, dome&#10;&#10;Description automatically generated">
            <a:extLst>
              <a:ext uri="{FF2B5EF4-FFF2-40B4-BE49-F238E27FC236}">
                <a16:creationId xmlns:a16="http://schemas.microsoft.com/office/drawing/2014/main" id="{458CFD3E-8BED-411B-A1F7-70DE67DE6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32" y="1945299"/>
            <a:ext cx="1398581" cy="1306799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ADFB9E77-839E-4403-8974-71C4AC1FC4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580" y="4600555"/>
            <a:ext cx="951510" cy="1437938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7D8ABD83-AEB6-4E3C-8A4A-873A1EB970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35" y="1164941"/>
            <a:ext cx="2378562" cy="23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5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>
            <a:extLst>
              <a:ext uri="{FF2B5EF4-FFF2-40B4-BE49-F238E27FC236}">
                <a16:creationId xmlns:a16="http://schemas.microsoft.com/office/drawing/2014/main" id="{74503C82-F7B5-47BE-BCB4-4259B7700981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5254920" y="4998600"/>
            <a:ext cx="59544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jaune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Au revoir !</a:t>
            </a:r>
          </a:p>
        </p:txBody>
      </p:sp>
      <p:pic>
        <p:nvPicPr>
          <p:cNvPr id="10" name="Picture 9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17C22E2F-CBD6-4D67-8E52-6985005A9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67" y="382879"/>
            <a:ext cx="508450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267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208963" y="562627"/>
            <a:ext cx="56619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Notes:</a:t>
            </a:r>
            <a:b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1] 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 have been deliberately chosen to assess the same SSC spelt in different ways – as/at –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/an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is a challenging but important aspect of French SSC knowledge.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2] Each item offers two opportunities to assess the same SSC, but only one SSC is assessed per item (e.g. Blanche only assesses [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 not [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3] Teachers award one point for the SSC in each word (name and present) (max. 2 points per item).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4] Teachers may want to note additional SSC that are pronounced correctly/incorrectly to inform their planning of further practice.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5] Note that we are teaching phonics to achieve clear, comprehensible speech rather than native-like pronunciation. We therefore listen out for signs that the children are applying their phonemic knowledge to these new words, knowing that the SSC are not pronounced as in English.</a:t>
            </a:r>
          </a:p>
        </p:txBody>
      </p:sp>
      <p:pic>
        <p:nvPicPr>
          <p:cNvPr id="42" name="Google Shape;338;p8">
            <a:hlinkClick r:id="" action="ppaction://noaction">
              <a:snd r:embed="rId3" name="3_2.wav"/>
            </a:hlinkClick>
            <a:extLst>
              <a:ext uri="{FF2B5EF4-FFF2-40B4-BE49-F238E27FC236}">
                <a16:creationId xmlns:a16="http://schemas.microsoft.com/office/drawing/2014/main" id="{0F957451-EEAF-4A55-B1D4-33E0A9F022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219" y="1310537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" name="Google Shape;338;p8">
            <a:hlinkClick r:id="" action="ppaction://noaction">
              <a:snd r:embed="rId5" name="3_3.wav"/>
            </a:hlinkClick>
            <a:extLst>
              <a:ext uri="{FF2B5EF4-FFF2-40B4-BE49-F238E27FC236}">
                <a16:creationId xmlns:a16="http://schemas.microsoft.com/office/drawing/2014/main" id="{A299EEFF-400F-4FD8-A435-E0FD946A84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437" y="200326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4" name="Google Shape;338;p8">
            <a:hlinkClick r:id="" action="ppaction://noaction">
              <a:snd r:embed="rId6" name="3_4.wav"/>
            </a:hlinkClick>
            <a:extLst>
              <a:ext uri="{FF2B5EF4-FFF2-40B4-BE49-F238E27FC236}">
                <a16:creationId xmlns:a16="http://schemas.microsoft.com/office/drawing/2014/main" id="{A35DC31D-1A88-468F-A72B-D53B8C898C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437" y="2695991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5" name="Google Shape;338;p8">
            <a:hlinkClick r:id="" action="ppaction://noaction">
              <a:snd r:embed="rId7" name="3_5.wav"/>
            </a:hlinkClick>
            <a:extLst>
              <a:ext uri="{FF2B5EF4-FFF2-40B4-BE49-F238E27FC236}">
                <a16:creationId xmlns:a16="http://schemas.microsoft.com/office/drawing/2014/main" id="{EB2F6CE3-C430-4C9A-82A4-161E6F3CE2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291" y="336661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6" name="Google Shape;338;p8">
            <a:hlinkClick r:id="" action="ppaction://noaction">
              <a:snd r:embed="rId8" name="3_6.wav"/>
            </a:hlinkClick>
            <a:extLst>
              <a:ext uri="{FF2B5EF4-FFF2-40B4-BE49-F238E27FC236}">
                <a16:creationId xmlns:a16="http://schemas.microsoft.com/office/drawing/2014/main" id="{16A80BC1-2B13-42E9-9FD4-5D14C9598D4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973" y="4037245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7" name="Google Shape;338;p8">
            <a:hlinkClick r:id="" action="ppaction://noaction">
              <a:snd r:embed="rId9" name="3_7.wav"/>
            </a:hlinkClick>
            <a:extLst>
              <a:ext uri="{FF2B5EF4-FFF2-40B4-BE49-F238E27FC236}">
                <a16:creationId xmlns:a16="http://schemas.microsoft.com/office/drawing/2014/main" id="{0E75F5D0-69C4-4F34-93D4-DA9EA81FF5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973" y="470397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8" name="Google Shape;338;p8">
            <a:hlinkClick r:id="" action="ppaction://noaction">
              <a:snd r:embed="rId10" name="3_8.wav"/>
            </a:hlinkClick>
            <a:extLst>
              <a:ext uri="{FF2B5EF4-FFF2-40B4-BE49-F238E27FC236}">
                <a16:creationId xmlns:a16="http://schemas.microsoft.com/office/drawing/2014/main" id="{521B0B4B-D150-4F40-92F6-57972732A2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163" y="534742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9" name="Google Shape;338;p8">
            <a:hlinkClick r:id="" action="ppaction://noaction">
              <a:snd r:embed="rId11" name="3_9.wav"/>
            </a:hlinkClick>
            <a:extLst>
              <a:ext uri="{FF2B5EF4-FFF2-40B4-BE49-F238E27FC236}">
                <a16:creationId xmlns:a16="http://schemas.microsoft.com/office/drawing/2014/main" id="{315DD988-2962-444B-B2AD-42B9B4015E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973" y="599087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id="{7B812101-EA9E-4A32-B4EB-9FE618EB3D51}"/>
              </a:ext>
            </a:extLst>
          </p:cNvPr>
          <p:cNvSpPr txBox="1">
            <a:spLocks/>
          </p:cNvSpPr>
          <p:nvPr/>
        </p:nvSpPr>
        <p:spPr>
          <a:xfrm>
            <a:off x="87502" y="121066"/>
            <a:ext cx="4755367" cy="39636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Teacher audio version</a:t>
            </a:r>
          </a:p>
        </p:txBody>
      </p:sp>
      <p:pic>
        <p:nvPicPr>
          <p:cNvPr id="51" name="Google Shape;111;p3">
            <a:extLst>
              <a:ext uri="{FF2B5EF4-FFF2-40B4-BE49-F238E27FC236}">
                <a16:creationId xmlns:a16="http://schemas.microsoft.com/office/drawing/2014/main" id="{D7A7F338-D6EF-4E1A-80D6-5FB383B94EEF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3033197" y="24905"/>
            <a:ext cx="570574" cy="507856"/>
          </a:xfrm>
          <a:prstGeom prst="rect">
            <a:avLst/>
          </a:prstGeom>
          <a:ln>
            <a:noFill/>
          </a:ln>
        </p:spPr>
      </p:pic>
      <p:pic>
        <p:nvPicPr>
          <p:cNvPr id="52" name="Picture 51" descr="A picture containing sweet&#10;&#10;Description automatically generated">
            <a:extLst>
              <a:ext uri="{FF2B5EF4-FFF2-40B4-BE49-F238E27FC236}">
                <a16:creationId xmlns:a16="http://schemas.microsoft.com/office/drawing/2014/main" id="{63CEA7BE-E6EB-4813-8E83-D8883EDC8DD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8"/>
          <a:stretch/>
        </p:blipFill>
        <p:spPr>
          <a:xfrm>
            <a:off x="1291815" y="1404628"/>
            <a:ext cx="934388" cy="404160"/>
          </a:xfrm>
          <a:prstGeom prst="rect">
            <a:avLst/>
          </a:prstGeom>
        </p:spPr>
      </p:pic>
      <p:pic>
        <p:nvPicPr>
          <p:cNvPr id="54" name="Picture 5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C73CD3C-0116-45E8-9A9D-A92839D6271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8" r="67711"/>
          <a:stretch/>
        </p:blipFill>
        <p:spPr>
          <a:xfrm>
            <a:off x="2459700" y="1368988"/>
            <a:ext cx="285820" cy="404160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9514DE49-8AC2-4ACA-9A81-58C16500D1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60" y="2142375"/>
            <a:ext cx="277500" cy="373895"/>
          </a:xfrm>
          <a:prstGeom prst="rect">
            <a:avLst/>
          </a:prstGeom>
        </p:spPr>
      </p:pic>
      <p:pic>
        <p:nvPicPr>
          <p:cNvPr id="56" name="Picture 5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F6DD331-32B2-468D-82D4-301E75C4506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618" r="35222"/>
          <a:stretch/>
        </p:blipFill>
        <p:spPr>
          <a:xfrm>
            <a:off x="2459700" y="2084741"/>
            <a:ext cx="305176" cy="431529"/>
          </a:xfrm>
          <a:prstGeom prst="rect">
            <a:avLst/>
          </a:prstGeom>
        </p:spPr>
      </p:pic>
      <p:pic>
        <p:nvPicPr>
          <p:cNvPr id="57" name="Picture 5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F6A1B5B-6A8F-4CAA-945F-B23222BA802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5" t="310" r="-1881" b="46383"/>
          <a:stretch/>
        </p:blipFill>
        <p:spPr>
          <a:xfrm>
            <a:off x="2473164" y="2696685"/>
            <a:ext cx="271690" cy="527331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B0A582DC-A0F2-4599-9077-610656D9611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3"/>
          <a:stretch/>
        </p:blipFill>
        <p:spPr>
          <a:xfrm>
            <a:off x="1759009" y="2767931"/>
            <a:ext cx="215934" cy="334910"/>
          </a:xfrm>
          <a:prstGeom prst="rect">
            <a:avLst/>
          </a:prstGeom>
        </p:spPr>
      </p:pic>
      <p:pic>
        <p:nvPicPr>
          <p:cNvPr id="59" name="Picture 58" descr="Logo&#10;&#10;Description automatically generated">
            <a:extLst>
              <a:ext uri="{FF2B5EF4-FFF2-40B4-BE49-F238E27FC236}">
                <a16:creationId xmlns:a16="http://schemas.microsoft.com/office/drawing/2014/main" id="{395EA4D6-CA7E-4208-A08C-971237F1E1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66" y="3514273"/>
            <a:ext cx="248543" cy="280707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2E52836C-2169-4F9E-BECF-6CDF073F07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85" y="3461563"/>
            <a:ext cx="271690" cy="317592"/>
          </a:xfrm>
          <a:prstGeom prst="rect">
            <a:avLst/>
          </a:prstGeom>
        </p:spPr>
      </p:pic>
      <p:pic>
        <p:nvPicPr>
          <p:cNvPr id="61" name="Picture 60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51137A3-17B0-4B73-9573-975F2CFABDF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1298" r="35222" b="46381"/>
          <a:stretch/>
        </p:blipFill>
        <p:spPr>
          <a:xfrm>
            <a:off x="2528091" y="4037245"/>
            <a:ext cx="300784" cy="479782"/>
          </a:xfrm>
          <a:prstGeom prst="rect">
            <a:avLst/>
          </a:prstGeom>
        </p:spPr>
      </p:pic>
      <p:pic>
        <p:nvPicPr>
          <p:cNvPr id="62" name="Picture 6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A77541-0358-47F4-87FE-F853B5DDF72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14" y="4135568"/>
            <a:ext cx="495173" cy="301746"/>
          </a:xfrm>
          <a:prstGeom prst="rect">
            <a:avLst/>
          </a:prstGeom>
        </p:spPr>
      </p:pic>
      <p:pic>
        <p:nvPicPr>
          <p:cNvPr id="63" name="Picture 6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DDCFB60-21F0-47B6-BF88-18A420D63DC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76" y="4625289"/>
            <a:ext cx="334400" cy="513228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4414B217-435D-4537-A52C-CE7D3138497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85" y="4724448"/>
            <a:ext cx="340373" cy="441416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268F3D55-EFFD-41BE-8C63-95D45657A46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78" y="5398709"/>
            <a:ext cx="288989" cy="441416"/>
          </a:xfrm>
          <a:prstGeom prst="rect">
            <a:avLst/>
          </a:prstGeom>
        </p:spPr>
      </p:pic>
      <p:pic>
        <p:nvPicPr>
          <p:cNvPr id="66" name="Picture 65" descr="A picture containing text&#10;&#10;Description automatically generated">
            <a:extLst>
              <a:ext uri="{FF2B5EF4-FFF2-40B4-BE49-F238E27FC236}">
                <a16:creationId xmlns:a16="http://schemas.microsoft.com/office/drawing/2014/main" id="{6C027995-C984-46D1-BFB4-766B4BFAE7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14" y="5470041"/>
            <a:ext cx="349185" cy="349185"/>
          </a:xfrm>
          <a:prstGeom prst="rect">
            <a:avLst/>
          </a:prstGeom>
        </p:spPr>
      </p:pic>
      <p:pic>
        <p:nvPicPr>
          <p:cNvPr id="67" name="Picture 66" descr="A picture containing accessory, dome&#10;&#10;Description automatically generated">
            <a:extLst>
              <a:ext uri="{FF2B5EF4-FFF2-40B4-BE49-F238E27FC236}">
                <a16:creationId xmlns:a16="http://schemas.microsoft.com/office/drawing/2014/main" id="{21CA19CE-BE84-49F3-BB9E-9D0E1E6264F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60" y="6110109"/>
            <a:ext cx="371177" cy="346818"/>
          </a:xfrm>
          <a:prstGeom prst="rect">
            <a:avLst/>
          </a:prstGeom>
        </p:spPr>
      </p:pic>
      <p:pic>
        <p:nvPicPr>
          <p:cNvPr id="68" name="Picture 67" descr="Icon&#10;&#10;Description automatically generated with medium confidence">
            <a:extLst>
              <a:ext uri="{FF2B5EF4-FFF2-40B4-BE49-F238E27FC236}">
                <a16:creationId xmlns:a16="http://schemas.microsoft.com/office/drawing/2014/main" id="{25408458-1546-4D34-9D0C-8D5F13A0C35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0" y="6079097"/>
            <a:ext cx="296572" cy="44818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206C8E-75AC-8C11-EC1E-B2F6B654E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287862"/>
              </p:ext>
            </p:extLst>
          </p:nvPr>
        </p:nvGraphicFramePr>
        <p:xfrm>
          <a:off x="989098" y="562627"/>
          <a:ext cx="4673304" cy="59737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043">
                  <a:extLst>
                    <a:ext uri="{9D8B030D-6E8A-4147-A177-3AD203B41FA5}">
                      <a16:colId xmlns:a16="http://schemas.microsoft.com/office/drawing/2014/main" val="1154915248"/>
                    </a:ext>
                  </a:extLst>
                </a:gridCol>
                <a:gridCol w="1354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Name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nougat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SFC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drapeau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[au/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eau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/o]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tenue (de foot)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Sabinu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[u]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Gavroche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[on]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preux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Bartholmieu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pervenche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Blanche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[an/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bijou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87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2A1DB66-F651-4BAC-844A-8134181F533C}"/>
              </a:ext>
            </a:extLst>
          </p:cNvPr>
          <p:cNvSpPr txBox="1"/>
          <p:nvPr/>
        </p:nvSpPr>
        <p:spPr>
          <a:xfrm>
            <a:off x="61807" y="345971"/>
            <a:ext cx="4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0D9D7-4E7C-4704-9814-DB27EB09BAA1}"/>
              </a:ext>
            </a:extLst>
          </p:cNvPr>
          <p:cNvSpPr txBox="1"/>
          <p:nvPr/>
        </p:nvSpPr>
        <p:spPr>
          <a:xfrm>
            <a:off x="2360502" y="367754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9E0956-25F3-4A7F-8A41-336F07B4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7" y="11897"/>
            <a:ext cx="1593273" cy="277000"/>
          </a:xfrm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 quiz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FE00F-8D17-416B-A8F6-C303EBEA43E5}"/>
              </a:ext>
            </a:extLst>
          </p:cNvPr>
          <p:cNvSpPr txBox="1"/>
          <p:nvPr/>
        </p:nvSpPr>
        <p:spPr>
          <a:xfrm>
            <a:off x="7033806" y="386029"/>
            <a:ext cx="4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AEAC19-18C9-4672-A1C9-44B27B827F08}"/>
              </a:ext>
            </a:extLst>
          </p:cNvPr>
          <p:cNvSpPr txBox="1"/>
          <p:nvPr/>
        </p:nvSpPr>
        <p:spPr>
          <a:xfrm>
            <a:off x="9332501" y="407812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16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C88361B0-4B36-4347-815D-AC7210D75AEA}"/>
              </a:ext>
            </a:extLst>
          </p:cNvPr>
          <p:cNvSpPr txBox="1">
            <a:spLocks/>
          </p:cNvSpPr>
          <p:nvPr/>
        </p:nvSpPr>
        <p:spPr>
          <a:xfrm>
            <a:off x="7033806" y="51955"/>
            <a:ext cx="1593273" cy="27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>
                <a:solidFill>
                  <a:srgbClr val="002060"/>
                </a:solidFill>
                <a:latin typeface="Century Gothic" panose="020B0502020202020204" pitchFamily="34" charset="0"/>
              </a:rPr>
              <a:t>Phonics quiz</a:t>
            </a:r>
            <a:endParaRPr lang="en-GB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 descr="A picture containing sweet&#10;&#10;Description automatically generated">
            <a:extLst>
              <a:ext uri="{FF2B5EF4-FFF2-40B4-BE49-F238E27FC236}">
                <a16:creationId xmlns:a16="http://schemas.microsoft.com/office/drawing/2014/main" id="{0210EBB7-9B17-4121-A9C0-8009478DF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8"/>
          <a:stretch/>
        </p:blipFill>
        <p:spPr>
          <a:xfrm>
            <a:off x="478176" y="1574799"/>
            <a:ext cx="934388" cy="404160"/>
          </a:xfrm>
          <a:prstGeom prst="rect">
            <a:avLst/>
          </a:prstGeom>
        </p:spPr>
      </p:pic>
      <p:pic>
        <p:nvPicPr>
          <p:cNvPr id="20" name="Picture 1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DA56603-8DBB-466F-AF70-F7CFA4C744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8" r="67711"/>
          <a:stretch/>
        </p:blipFill>
        <p:spPr>
          <a:xfrm>
            <a:off x="1646061" y="1539159"/>
            <a:ext cx="285820" cy="40416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26AC54E-0EE0-482B-9A13-30D286A25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1" y="2312546"/>
            <a:ext cx="277500" cy="373895"/>
          </a:xfrm>
          <a:prstGeom prst="rect">
            <a:avLst/>
          </a:prstGeom>
        </p:spPr>
      </p:pic>
      <p:pic>
        <p:nvPicPr>
          <p:cNvPr id="22" name="Picture 2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4BAFEBA-7B6C-4426-8321-B74302C96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618" r="35222"/>
          <a:stretch/>
        </p:blipFill>
        <p:spPr>
          <a:xfrm>
            <a:off x="1646061" y="2254912"/>
            <a:ext cx="305176" cy="431529"/>
          </a:xfrm>
          <a:prstGeom prst="rect">
            <a:avLst/>
          </a:prstGeom>
        </p:spPr>
      </p:pic>
      <p:pic>
        <p:nvPicPr>
          <p:cNvPr id="23" name="Picture 2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AB239B5-2ADB-4375-A607-405E7DFA08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5" t="310" r="-1881" b="46383"/>
          <a:stretch/>
        </p:blipFill>
        <p:spPr>
          <a:xfrm>
            <a:off x="1659525" y="2866856"/>
            <a:ext cx="271690" cy="527331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E25D0A2A-6F01-4A5C-9892-8BAB818D74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3"/>
          <a:stretch/>
        </p:blipFill>
        <p:spPr>
          <a:xfrm>
            <a:off x="945370" y="2938102"/>
            <a:ext cx="215934" cy="334910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647D250E-EB81-4D84-88FC-72FC2E9D31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7" y="3684444"/>
            <a:ext cx="248543" cy="280707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6386518A-784C-4256-B274-29F7B4C18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46" y="3631734"/>
            <a:ext cx="271690" cy="317592"/>
          </a:xfrm>
          <a:prstGeom prst="rect">
            <a:avLst/>
          </a:prstGeom>
        </p:spPr>
      </p:pic>
      <p:pic>
        <p:nvPicPr>
          <p:cNvPr id="27" name="Picture 2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3BC9A28-ED48-4A8A-BE7F-E1596F4217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1298" r="35222" b="46381"/>
          <a:stretch/>
        </p:blipFill>
        <p:spPr>
          <a:xfrm>
            <a:off x="1714452" y="4207416"/>
            <a:ext cx="300784" cy="479782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E227201-DBC6-4ADD-915F-527D53D45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5" y="4305739"/>
            <a:ext cx="495173" cy="301746"/>
          </a:xfrm>
          <a:prstGeom prst="rect">
            <a:avLst/>
          </a:prstGeom>
        </p:spPr>
      </p:pic>
      <p:pic>
        <p:nvPicPr>
          <p:cNvPr id="29" name="Picture 2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DD9BCDD-9A91-4E01-85EB-74BAA0931F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7" y="4795460"/>
            <a:ext cx="334400" cy="513228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B50931B2-B6B7-4A78-AD86-3609DC0D84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46" y="4894619"/>
            <a:ext cx="340373" cy="441416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C114DDE5-FBD3-4432-BE46-07359D9D9C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39" y="5568880"/>
            <a:ext cx="288989" cy="441416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A2E086B4-38EE-40BC-84C2-F81BDB9C21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5" y="5640212"/>
            <a:ext cx="349185" cy="349185"/>
          </a:xfrm>
          <a:prstGeom prst="rect">
            <a:avLst/>
          </a:prstGeom>
        </p:spPr>
      </p:pic>
      <p:pic>
        <p:nvPicPr>
          <p:cNvPr id="33" name="Picture 32" descr="A picture containing accessory, dome&#10;&#10;Description automatically generated">
            <a:extLst>
              <a:ext uri="{FF2B5EF4-FFF2-40B4-BE49-F238E27FC236}">
                <a16:creationId xmlns:a16="http://schemas.microsoft.com/office/drawing/2014/main" id="{6E0D906D-F198-42F6-A1F8-BA61F9A447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1" y="6280280"/>
            <a:ext cx="371177" cy="346818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5F954EB7-9606-41FB-8BB6-E4F672C93A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51" y="6249268"/>
            <a:ext cx="296572" cy="448184"/>
          </a:xfrm>
          <a:prstGeom prst="rect">
            <a:avLst/>
          </a:prstGeom>
        </p:spPr>
      </p:pic>
      <p:pic>
        <p:nvPicPr>
          <p:cNvPr id="36" name="Picture 35" descr="A picture containing sweet&#10;&#10;Description automatically generated">
            <a:extLst>
              <a:ext uri="{FF2B5EF4-FFF2-40B4-BE49-F238E27FC236}">
                <a16:creationId xmlns:a16="http://schemas.microsoft.com/office/drawing/2014/main" id="{48BDD8A5-4692-4022-A786-4A7A1E305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8"/>
          <a:stretch/>
        </p:blipFill>
        <p:spPr>
          <a:xfrm>
            <a:off x="7423108" y="1574799"/>
            <a:ext cx="934388" cy="404160"/>
          </a:xfrm>
          <a:prstGeom prst="rect">
            <a:avLst/>
          </a:prstGeom>
        </p:spPr>
      </p:pic>
      <p:pic>
        <p:nvPicPr>
          <p:cNvPr id="37" name="Picture 3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5A1A495-7E80-409D-B8C0-DBD66C824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8" r="67711"/>
          <a:stretch/>
        </p:blipFill>
        <p:spPr>
          <a:xfrm>
            <a:off x="8590993" y="1539159"/>
            <a:ext cx="285820" cy="40416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5E80FDE8-845A-400C-A7D1-CAFF018E8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53" y="2312546"/>
            <a:ext cx="277500" cy="373895"/>
          </a:xfrm>
          <a:prstGeom prst="rect">
            <a:avLst/>
          </a:prstGeom>
        </p:spPr>
      </p:pic>
      <p:pic>
        <p:nvPicPr>
          <p:cNvPr id="39" name="Picture 3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A37077A-2257-4C6E-8251-2B1EC5D162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618" r="35222"/>
          <a:stretch/>
        </p:blipFill>
        <p:spPr>
          <a:xfrm>
            <a:off x="8590993" y="2254912"/>
            <a:ext cx="305176" cy="431529"/>
          </a:xfrm>
          <a:prstGeom prst="rect">
            <a:avLst/>
          </a:prstGeom>
        </p:spPr>
      </p:pic>
      <p:pic>
        <p:nvPicPr>
          <p:cNvPr id="40" name="Picture 3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C5CA7F3-FA70-4159-B656-B617496991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5" t="310" r="-1881" b="46383"/>
          <a:stretch/>
        </p:blipFill>
        <p:spPr>
          <a:xfrm>
            <a:off x="8604457" y="2866856"/>
            <a:ext cx="271690" cy="527331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98901561-6242-42B9-A7DB-346D80F0F2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3"/>
          <a:stretch/>
        </p:blipFill>
        <p:spPr>
          <a:xfrm>
            <a:off x="7890302" y="2938102"/>
            <a:ext cx="215934" cy="334910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A874D7F4-A0A2-4E62-B304-36C05B9D59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59" y="3684444"/>
            <a:ext cx="248543" cy="280707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FFB42CC0-6FAB-44DF-9DB7-A3C6B1AE4A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78" y="3631734"/>
            <a:ext cx="271690" cy="317592"/>
          </a:xfrm>
          <a:prstGeom prst="rect">
            <a:avLst/>
          </a:prstGeom>
        </p:spPr>
      </p:pic>
      <p:pic>
        <p:nvPicPr>
          <p:cNvPr id="44" name="Picture 4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B1AC3B-9C12-4E36-BC76-652D04C9FA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1298" r="35222" b="46381"/>
          <a:stretch/>
        </p:blipFill>
        <p:spPr>
          <a:xfrm>
            <a:off x="8659384" y="4207416"/>
            <a:ext cx="300784" cy="479782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8E2341-2FF0-4787-8C8A-7E432B39C2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07" y="4305739"/>
            <a:ext cx="495173" cy="301746"/>
          </a:xfrm>
          <a:prstGeom prst="rect">
            <a:avLst/>
          </a:prstGeom>
        </p:spPr>
      </p:pic>
      <p:pic>
        <p:nvPicPr>
          <p:cNvPr id="46" name="Picture 4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853158C-0A4E-4162-8F67-4D8B949940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69" y="4795460"/>
            <a:ext cx="334400" cy="513228"/>
          </a:xfrm>
          <a:prstGeom prst="rect">
            <a:avLst/>
          </a:prstGeom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7FCA6E5F-C56B-4AAA-882D-477AC99FB3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78" y="4894619"/>
            <a:ext cx="340373" cy="44141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63B76472-0F86-4195-8201-0A775DD018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571" y="5568880"/>
            <a:ext cx="288989" cy="441416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1104833F-C26D-4506-841C-6454B92146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07" y="5640212"/>
            <a:ext cx="349185" cy="349185"/>
          </a:xfrm>
          <a:prstGeom prst="rect">
            <a:avLst/>
          </a:prstGeom>
        </p:spPr>
      </p:pic>
      <p:pic>
        <p:nvPicPr>
          <p:cNvPr id="50" name="Picture 49" descr="A picture containing accessory, dome&#10;&#10;Description automatically generated">
            <a:extLst>
              <a:ext uri="{FF2B5EF4-FFF2-40B4-BE49-F238E27FC236}">
                <a16:creationId xmlns:a16="http://schemas.microsoft.com/office/drawing/2014/main" id="{A76E9FC9-26B7-4F7A-B77B-F4B0B6CDAF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53" y="6280280"/>
            <a:ext cx="371177" cy="346818"/>
          </a:xfrm>
          <a:prstGeom prst="rect">
            <a:avLst/>
          </a:prstGeom>
        </p:spPr>
      </p:pic>
      <p:pic>
        <p:nvPicPr>
          <p:cNvPr id="51" name="Picture 50" descr="Icon&#10;&#10;Description automatically generated with medium confidence">
            <a:extLst>
              <a:ext uri="{FF2B5EF4-FFF2-40B4-BE49-F238E27FC236}">
                <a16:creationId xmlns:a16="http://schemas.microsoft.com/office/drawing/2014/main" id="{509B9C8B-8FDC-4D77-84AF-307E68FE2A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883" y="6249268"/>
            <a:ext cx="296572" cy="4481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95A9477-5B09-4D09-97B0-368C6BBF9F4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943" y="22732"/>
            <a:ext cx="362057" cy="4181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808F9C-2FE4-44B4-97F8-A74ECF65FA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30" y="23750"/>
            <a:ext cx="362057" cy="41817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E59B69-5FFE-9683-0CBF-79050D5F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81793"/>
              </p:ext>
            </p:extLst>
          </p:nvPr>
        </p:nvGraphicFramePr>
        <p:xfrm>
          <a:off x="186458" y="715027"/>
          <a:ext cx="4673304" cy="59737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043">
                  <a:extLst>
                    <a:ext uri="{9D8B030D-6E8A-4147-A177-3AD203B41FA5}">
                      <a16:colId xmlns:a16="http://schemas.microsoft.com/office/drawing/2014/main" val="1154915248"/>
                    </a:ext>
                  </a:extLst>
                </a:gridCol>
                <a:gridCol w="1354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Name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nougat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SFC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drapeau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[au/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eau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/o]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tenue (de foot)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Sabinu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[u]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Gavroche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[on]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preux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Bartholmieu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pervenche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Blanche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[an/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bijou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D28CF2-7345-87D9-C080-09C7DDF46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82338"/>
              </p:ext>
            </p:extLst>
          </p:nvPr>
        </p:nvGraphicFramePr>
        <p:xfrm>
          <a:off x="7146058" y="725187"/>
          <a:ext cx="4673304" cy="59737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043">
                  <a:extLst>
                    <a:ext uri="{9D8B030D-6E8A-4147-A177-3AD203B41FA5}">
                      <a16:colId xmlns:a16="http://schemas.microsoft.com/office/drawing/2014/main" val="1154915248"/>
                    </a:ext>
                  </a:extLst>
                </a:gridCol>
                <a:gridCol w="1354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Name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nougat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SFC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drapeau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[au/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eau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/o]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tenue (de foot)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Sabinu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[u]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Gavroche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[on]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preux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Bartholmieu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pervenche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Blanche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[an/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bijou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6285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8929</TotalTime>
  <Words>1241</Words>
  <Application>Microsoft Office PowerPoint</Application>
  <PresentationFormat>Widescreen</PresentationFormat>
  <Paragraphs>233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Bookshelf Symbol 7</vt:lpstr>
      <vt:lpstr>Calibri</vt:lpstr>
      <vt:lpstr>Calibri Light</vt:lpstr>
      <vt:lpstr>Century Gothic</vt:lpstr>
      <vt:lpstr>docs-Century Gothic</vt:lpstr>
      <vt:lpstr>Modern Love</vt:lpstr>
      <vt:lpstr>Symbol</vt:lpstr>
      <vt:lpstr>Wingdings</vt:lpstr>
      <vt:lpstr>1_Office Theme</vt:lpstr>
      <vt:lpstr>Office Theme</vt:lpstr>
      <vt:lpstr>2_Office Theme</vt:lpstr>
      <vt:lpstr>Saying what I and others have</vt:lpstr>
      <vt:lpstr>prononcer</vt:lpstr>
      <vt:lpstr>prononcer</vt:lpstr>
      <vt:lpstr>prononcer</vt:lpstr>
      <vt:lpstr>prononcer</vt:lpstr>
      <vt:lpstr>prononcer</vt:lpstr>
      <vt:lpstr>Au revoir !</vt:lpstr>
      <vt:lpstr>PowerPoint Presentation</vt:lpstr>
      <vt:lpstr>Phonics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Marie-Odile Guillou</cp:lastModifiedBy>
  <cp:revision>84</cp:revision>
  <dcterms:created xsi:type="dcterms:W3CDTF">2021-07-02T19:27:01Z</dcterms:created>
  <dcterms:modified xsi:type="dcterms:W3CDTF">2022-11-15T14:30:46Z</dcterms:modified>
</cp:coreProperties>
</file>