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22"/>
  </p:notesMasterIdLst>
  <p:sldIdLst>
    <p:sldId id="256" r:id="rId2"/>
    <p:sldId id="261" r:id="rId3"/>
    <p:sldId id="533" r:id="rId4"/>
    <p:sldId id="538" r:id="rId5"/>
    <p:sldId id="529" r:id="rId6"/>
    <p:sldId id="537" r:id="rId7"/>
    <p:sldId id="535" r:id="rId8"/>
    <p:sldId id="536" r:id="rId9"/>
    <p:sldId id="292" r:id="rId10"/>
    <p:sldId id="556" r:id="rId11"/>
    <p:sldId id="509" r:id="rId12"/>
    <p:sldId id="558" r:id="rId13"/>
    <p:sldId id="559" r:id="rId14"/>
    <p:sldId id="560" r:id="rId15"/>
    <p:sldId id="561" r:id="rId16"/>
    <p:sldId id="562" r:id="rId17"/>
    <p:sldId id="563" r:id="rId18"/>
    <p:sldId id="564" r:id="rId19"/>
    <p:sldId id="565" r:id="rId20"/>
    <p:sldId id="5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4E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CA588-1D9A-4F66-9DA3-7F369CB127B2}" v="12" dt="2022-11-01T18:08:12.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1508" autoAdjust="0"/>
  </p:normalViewPr>
  <p:slideViewPr>
    <p:cSldViewPr snapToGrid="0">
      <p:cViewPr varScale="1">
        <p:scale>
          <a:sx n="44" d="100"/>
          <a:sy n="44" d="100"/>
        </p:scale>
        <p:origin x="2146"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8A7EE-902B-453D-BFFD-1D9B00542736}" type="datetimeFigureOut">
              <a:rPr lang="en-GB" smtClean="0"/>
              <a:t>15/11/2022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AF3E6-4D5A-4BDE-9512-B80FC379B7E7}" type="slidenum">
              <a:rPr lang="en-GB" smtClean="0"/>
              <a:t>‹#›</a:t>
            </a:fld>
            <a:endParaRPr lang="en-GB"/>
          </a:p>
        </p:txBody>
      </p:sp>
    </p:spTree>
    <p:extLst>
      <p:ext uri="{BB962C8B-B14F-4D97-AF65-F5344CB8AC3E}">
        <p14:creationId xmlns:p14="http://schemas.microsoft.com/office/powerpoint/2010/main" val="17064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600" b="0" strike="noStrike" spc="-1" dirty="0">
                <a:solidFill>
                  <a:srgbClr val="000000"/>
                </a:solidFill>
                <a:latin typeface="Calibri"/>
                <a:ea typeface="Calibri"/>
              </a:rPr>
              <a:t>Artwork by Steve Clarke. Pronoun pictures from NCELP (www.ncelp.org). All additional pictures selected from </a:t>
            </a:r>
            <a:r>
              <a:rPr lang="en-GB" sz="1600" b="0" strike="noStrike" spc="-1" dirty="0" err="1">
                <a:solidFill>
                  <a:srgbClr val="000000"/>
                </a:solidFill>
                <a:latin typeface="Calibri"/>
                <a:ea typeface="Calibri"/>
              </a:rPr>
              <a:t>Pixabay</a:t>
            </a:r>
            <a:r>
              <a:rPr lang="en-GB" sz="1600" b="0" strike="noStrike" spc="-1" dirty="0">
                <a:solidFill>
                  <a:srgbClr val="000000"/>
                </a:solidFill>
                <a:latin typeface="Calibri"/>
                <a:ea typeface="Calibri"/>
              </a:rPr>
              <a:t> and are</a:t>
            </a:r>
          </a:p>
          <a:p>
            <a:pPr marL="0" indent="-216000">
              <a:lnSpc>
                <a:spcPct val="100000"/>
              </a:lnSpc>
            </a:pPr>
            <a:r>
              <a:rPr lang="en-GB" sz="1600" b="0" strike="noStrike" spc="-1" dirty="0">
                <a:solidFill>
                  <a:srgbClr val="000000"/>
                </a:solidFill>
                <a:latin typeface="Calibri"/>
                <a:ea typeface="Calibri"/>
              </a:rPr>
              <a:t>available under a Creative Commons license, no attribution required.</a:t>
            </a:r>
            <a:endParaRPr lang="en-GB" sz="1600" b="0" strike="noStrike" spc="-1" dirty="0">
              <a:latin typeface="Arial"/>
            </a:endParaRPr>
          </a:p>
          <a:p>
            <a:pPr marL="0" indent="-216000">
              <a:lnSpc>
                <a:spcPct val="100000"/>
              </a:lnSpc>
            </a:pPr>
            <a:endParaRPr lang="en-GB" sz="1400" b="0" strike="noStrike" spc="-1" dirty="0">
              <a:latin typeface="Arial"/>
            </a:endParaRPr>
          </a:p>
          <a:p>
            <a:pPr marL="0" indent="-216000">
              <a:lnSpc>
                <a:spcPct val="100000"/>
              </a:lnSpc>
            </a:pPr>
            <a:r>
              <a:rPr lang="en-GB" sz="1400" b="0" strike="noStrike" spc="-1" dirty="0">
                <a:latin typeface="Arial"/>
              </a:rPr>
              <a:t>This lesson (and week 14’s lesson) contains assessments to check progress in language learnt in the first 12 weeks of this year.</a:t>
            </a:r>
            <a:br>
              <a:rPr lang="en-GB" sz="1400" b="0" strike="noStrike" spc="-1" dirty="0">
                <a:latin typeface="Arial"/>
              </a:rPr>
            </a:br>
            <a:endParaRPr lang="en-GB" sz="1400" b="0" strike="noStrike" spc="-1" dirty="0">
              <a:latin typeface="Arial"/>
            </a:endParaRPr>
          </a:p>
          <a:p>
            <a:pPr marL="0" indent="-216000">
              <a:lnSpc>
                <a:spcPct val="100000"/>
              </a:lnSpc>
            </a:pPr>
            <a:r>
              <a:rPr lang="en-GB" sz="1400" b="0" strike="noStrike" spc="-1" dirty="0">
                <a:solidFill>
                  <a:srgbClr val="000000"/>
                </a:solidFill>
                <a:latin typeface="Calibri"/>
                <a:ea typeface="Calibri"/>
              </a:rPr>
              <a:t>The frequency rankings for words that occur in this PowerPoint which have been</a:t>
            </a:r>
            <a:r>
              <a:rPr lang="en-GB" sz="1400" b="0" i="1" strike="noStrike" spc="-1" dirty="0">
                <a:solidFill>
                  <a:srgbClr val="000000"/>
                </a:solidFill>
                <a:latin typeface="Calibri"/>
                <a:ea typeface="Calibri"/>
              </a:rPr>
              <a:t> previously</a:t>
            </a:r>
            <a:r>
              <a:rPr lang="en-GB" sz="14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600" b="0" strike="noStrike" spc="-1" dirty="0">
                <a:solidFill>
                  <a:srgbClr val="000000"/>
                </a:solidFill>
                <a:latin typeface="Calibri"/>
                <a:ea typeface="Calibri"/>
              </a:rPr>
              <a:t>For any </a:t>
            </a:r>
            <a:r>
              <a:rPr lang="en-GB" sz="1600" b="0" i="1" strike="noStrike" spc="-1" dirty="0">
                <a:solidFill>
                  <a:srgbClr val="000000"/>
                </a:solidFill>
                <a:latin typeface="Calibri"/>
                <a:ea typeface="Calibri"/>
              </a:rPr>
              <a:t>other </a:t>
            </a:r>
            <a:r>
              <a:rPr lang="en-GB" sz="1600" b="0" strike="noStrike" spc="-1" dirty="0">
                <a:solidFill>
                  <a:srgbClr val="000000"/>
                </a:solidFill>
                <a:latin typeface="Calibri"/>
                <a:ea typeface="Calibri"/>
              </a:rPr>
              <a:t>words that occur incidentally in this PowerPoint, frequency rankings will be provided in the notes field wherever possible.</a:t>
            </a:r>
            <a:endParaRPr lang="en-GB" sz="16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200" b="1" strike="noStrike" spc="-1" dirty="0">
                <a:solidFill>
                  <a:srgbClr val="000000"/>
                </a:solidFill>
                <a:latin typeface="Calibri"/>
              </a:rPr>
              <a:t>Timing</a:t>
            </a:r>
            <a:r>
              <a:rPr lang="en-GB" sz="1200" b="0" strike="noStrike" spc="-1" dirty="0">
                <a:solidFill>
                  <a:srgbClr val="000000"/>
                </a:solidFill>
                <a:latin typeface="Calibri"/>
              </a:rPr>
              <a:t>: flexible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the majority of this lesson will be taken up with the vocabulary and grammar parts of the assessment. However, this Christmas carol can fit in either at the end of this week’s lesson or in the follow up time this week.  There are no other follow up materials this week, as we anticipate schools will be busy at this time of term. The song would make a good addition to a Christmas assembly.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enjoy a French Christmas song; to listen out for key SSC and transcribe them; to join in with the song whilst listening and reading.</a:t>
            </a:r>
            <a:endParaRPr lang="en-GB" b="0" baseline="0" dirty="0"/>
          </a:p>
          <a:p>
            <a:pPr marL="0" indent="0">
              <a:lnSpc>
                <a:spcPct val="100000"/>
              </a:lnSpc>
              <a:buNone/>
            </a:pPr>
            <a:endParaRPr lang="en-GB" sz="12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Song with text: https://www.youtube.com/watch?v=5VpDBtEJeKI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indent="0">
              <a:lnSpc>
                <a:spcPct val="100000"/>
              </a:lnSpc>
              <a:buNone/>
            </a:pPr>
            <a:r>
              <a:rPr lang="en-GB" sz="1200" b="1" strike="noStrike" spc="-1" dirty="0">
                <a:solidFill>
                  <a:srgbClr val="000000"/>
                </a:solidFill>
                <a:latin typeface="Calibri"/>
              </a:rPr>
              <a:t>Procedure:</a:t>
            </a:r>
            <a:br>
              <a:rPr lang="en-GB" sz="1200" b="0" strike="noStrike" spc="-1" dirty="0">
                <a:solidFill>
                  <a:srgbClr val="000000"/>
                </a:solidFill>
                <a:latin typeface="Calibri"/>
              </a:rPr>
            </a:br>
            <a:r>
              <a:rPr lang="en-GB" sz="1200" b="0" strike="noStrike" spc="-1" dirty="0">
                <a:solidFill>
                  <a:srgbClr val="000000"/>
                </a:solidFill>
                <a:latin typeface="Calibri"/>
              </a:rPr>
              <a:t>1. Pupils listen and fill in the missing letters. These are SSC that pupils have practised this term (handout is available at the end of this presentation).</a:t>
            </a:r>
            <a:br>
              <a:rPr lang="en-GB" sz="1200" b="0" strike="noStrike" spc="-1" dirty="0">
                <a:solidFill>
                  <a:srgbClr val="000000"/>
                </a:solidFill>
                <a:latin typeface="Calibri"/>
              </a:rPr>
            </a:br>
            <a:r>
              <a:rPr lang="en-GB" sz="1200" b="0" strike="noStrike" spc="-1" dirty="0">
                <a:solidFill>
                  <a:srgbClr val="000000"/>
                </a:solidFill>
                <a:latin typeface="Calibri"/>
              </a:rPr>
              <a:t>2. Click to reveal answers.</a:t>
            </a:r>
          </a:p>
          <a:p>
            <a:pPr marL="0" indent="0">
              <a:lnSpc>
                <a:spcPct val="100000"/>
              </a:lnSpc>
              <a:buNone/>
            </a:pPr>
            <a:r>
              <a:rPr lang="en-GB" sz="1200" b="0" strike="noStrike" spc="-1" dirty="0">
                <a:solidFill>
                  <a:srgbClr val="000000"/>
                </a:solidFill>
                <a:latin typeface="Calibri"/>
              </a:rPr>
              <a:t>3. Click to reveal the gloss boxes with key vocabulary and arrive at a working translation of the meaning, so that pupils understand the message of the song (see below).</a:t>
            </a:r>
            <a:br>
              <a:rPr lang="en-GB" sz="1200" b="0" strike="noStrike" spc="-1" dirty="0">
                <a:solidFill>
                  <a:srgbClr val="000000"/>
                </a:solidFill>
                <a:latin typeface="Calibri"/>
              </a:rPr>
            </a:br>
            <a:r>
              <a:rPr lang="en-GB" sz="1200" b="0" strike="noStrike" spc="-1" dirty="0">
                <a:solidFill>
                  <a:srgbClr val="000000"/>
                </a:solidFill>
                <a:latin typeface="Calibri"/>
              </a:rPr>
              <a:t>4. Play video so pupils can join in with the song.</a:t>
            </a:r>
            <a:br>
              <a:rPr lang="en-GB" sz="1200" b="0" strike="noStrike" spc="-1" dirty="0">
                <a:solidFill>
                  <a:srgbClr val="000000"/>
                </a:solidFill>
                <a:latin typeface="Calibri"/>
              </a:rPr>
            </a:br>
            <a:br>
              <a:rPr lang="en-GB" sz="1200" b="0" strike="noStrike" spc="-1" dirty="0">
                <a:solidFill>
                  <a:srgbClr val="000000"/>
                </a:solidFill>
                <a:latin typeface="Calibri"/>
              </a:rPr>
            </a:br>
            <a:r>
              <a:rPr lang="en-GB" sz="1200" b="1" strike="noStrike" spc="-1" dirty="0">
                <a:solidFill>
                  <a:srgbClr val="000000"/>
                </a:solidFill>
                <a:latin typeface="Calibri"/>
              </a:rPr>
              <a:t>Translation of the song</a:t>
            </a:r>
            <a:r>
              <a:rPr lang="en-GB" sz="1200" b="0" strike="noStrike" spc="-1" dirty="0">
                <a:solidFill>
                  <a:srgbClr val="000000"/>
                </a:solidFill>
                <a:latin typeface="Calibri"/>
              </a:rPr>
              <a:t>:</a:t>
            </a:r>
            <a:br>
              <a:rPr lang="en-GB" sz="1200" b="0" strike="noStrike" spc="-1" dirty="0">
                <a:solidFill>
                  <a:srgbClr val="000000"/>
                </a:solidFill>
                <a:latin typeface="Calibri"/>
              </a:rPr>
            </a:br>
            <a:r>
              <a:rPr lang="en-GB" dirty="0"/>
              <a:t>Christmas is like a jazz rhythm, </a:t>
            </a:r>
          </a:p>
          <a:p>
            <a:pPr marL="0" indent="0">
              <a:lnSpc>
                <a:spcPct val="100000"/>
              </a:lnSpc>
              <a:buNone/>
            </a:pPr>
            <a:r>
              <a:rPr lang="en-GB" dirty="0"/>
              <a:t>it starts slowly </a:t>
            </a:r>
          </a:p>
          <a:p>
            <a:pPr marL="0" indent="0">
              <a:lnSpc>
                <a:spcPct val="100000"/>
              </a:lnSpc>
              <a:buNone/>
            </a:pPr>
            <a:r>
              <a:rPr lang="en-GB" dirty="0"/>
              <a:t>we only hear the double bass</a:t>
            </a:r>
          </a:p>
          <a:p>
            <a:pPr marL="0" indent="0">
              <a:lnSpc>
                <a:spcPct val="100000"/>
              </a:lnSpc>
              <a:buNone/>
            </a:pPr>
            <a:r>
              <a:rPr lang="en-GB" dirty="0"/>
              <a:t>like the heart of a small child.</a:t>
            </a:r>
          </a:p>
          <a:p>
            <a:pPr marL="0" indent="0">
              <a:lnSpc>
                <a:spcPct val="100000"/>
              </a:lnSpc>
              <a:buNone/>
            </a:pPr>
            <a:endParaRPr lang="en-GB" sz="1200" b="0" strike="noStrike" spc="-1" dirty="0">
              <a:solidFill>
                <a:srgbClr val="000000"/>
              </a:solidFill>
              <a:latin typeface="Calibri"/>
            </a:endParaRPr>
          </a:p>
          <a:p>
            <a:pPr lvl="0">
              <a:lnSpc>
                <a:spcPct val="200000"/>
              </a:lnSpc>
              <a:spcBef>
                <a:spcPct val="0"/>
              </a:spcBef>
            </a:pPr>
            <a:r>
              <a:rPr lang="en-GB" dirty="0"/>
              <a:t>And to this rhythm: Christmas </a:t>
            </a:r>
          </a:p>
          <a:p>
            <a:pPr lvl="0">
              <a:lnSpc>
                <a:spcPct val="200000"/>
              </a:lnSpc>
              <a:spcBef>
                <a:spcPct val="0"/>
              </a:spcBef>
            </a:pPr>
            <a:r>
              <a:rPr lang="en-GB" dirty="0"/>
              <a:t>All sing with me, Christmas, </a:t>
            </a:r>
            <a:br>
              <a:rPr lang="en-GB" dirty="0"/>
            </a:br>
            <a:r>
              <a:rPr lang="en-GB" dirty="0"/>
              <a:t>Sing, sing low, </a:t>
            </a:r>
            <a:br>
              <a:rPr lang="en-GB" dirty="0"/>
            </a:br>
            <a:r>
              <a:rPr lang="en-GB" dirty="0"/>
              <a:t>Christmas, Christmas.</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98756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p>
          <a:p>
            <a:pPr marL="216000" indent="-216000">
              <a:lnSpc>
                <a:spcPct val="100000"/>
              </a:lnSpc>
            </a:pP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0" strike="noStrike" spc="-1" dirty="0">
                <a:solidFill>
                  <a:srgbClr val="000000"/>
                </a:solidFill>
                <a:latin typeface="Calibri"/>
              </a:rPr>
              <a:t>au revoir</a:t>
            </a:r>
          </a:p>
          <a:p>
            <a:pPr marL="228600" indent="-228600">
              <a:lnSpc>
                <a:spcPct val="100000"/>
              </a:lnSpc>
              <a:buAutoNum type="arabicPeriod"/>
            </a:pPr>
            <a:r>
              <a:rPr lang="en-GB" sz="1200" b="0" strike="noStrike" spc="-1" dirty="0" err="1">
                <a:solidFill>
                  <a:srgbClr val="000000"/>
                </a:solidFill>
                <a:latin typeface="Calibri"/>
              </a:rPr>
              <a:t>avoir</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affiche</a:t>
            </a:r>
          </a:p>
          <a:p>
            <a:pPr marL="228600" indent="-228600">
              <a:lnSpc>
                <a:spcPct val="100000"/>
              </a:lnSpc>
              <a:buAutoNum type="arabicPeriod"/>
            </a:pPr>
            <a:r>
              <a:rPr lang="en-GB" sz="1200" b="0" strike="noStrike" spc="-1" dirty="0" err="1">
                <a:solidFill>
                  <a:srgbClr val="000000"/>
                </a:solidFill>
                <a:latin typeface="Calibri"/>
              </a:rPr>
              <a:t>elle</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77330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0" indent="0">
              <a:lnSpc>
                <a:spcPct val="100000"/>
              </a:lnSpc>
              <a:buNone/>
            </a:pPr>
            <a:r>
              <a:rPr lang="en-GB" sz="1200" b="0" strike="noStrike" spc="-1" dirty="0">
                <a:solidFill>
                  <a:srgbClr val="000000"/>
                </a:solidFill>
                <a:latin typeface="+mn-lt"/>
              </a:rPr>
              <a:t>5.  dans</a:t>
            </a:r>
          </a:p>
          <a:p>
            <a:pPr marL="0" indent="0">
              <a:lnSpc>
                <a:spcPct val="100000"/>
              </a:lnSpc>
              <a:buNone/>
            </a:pPr>
            <a:r>
              <a:rPr lang="en-GB" sz="1200" b="0" strike="noStrike" spc="-1" dirty="0">
                <a:solidFill>
                  <a:srgbClr val="000000"/>
                </a:solidFill>
                <a:latin typeface="+mn-lt"/>
              </a:rPr>
              <a:t>6.  midi</a:t>
            </a:r>
          </a:p>
          <a:p>
            <a:pPr marL="0" indent="0">
              <a:lnSpc>
                <a:spcPct val="100000"/>
              </a:lnSpc>
              <a:buNone/>
            </a:pPr>
            <a:r>
              <a:rPr lang="en-GB" sz="1200" b="0" strike="noStrike" spc="-1" dirty="0">
                <a:solidFill>
                  <a:srgbClr val="000000"/>
                </a:solidFill>
                <a:latin typeface="+mn-lt"/>
              </a:rPr>
              <a:t>7.  </a:t>
            </a:r>
            <a:r>
              <a:rPr lang="en-GB" sz="1200" b="0" strike="noStrike" spc="-1" dirty="0" err="1">
                <a:solidFill>
                  <a:srgbClr val="000000"/>
                </a:solidFill>
                <a:latin typeface="+mn-lt"/>
              </a:rPr>
              <a:t>courageux</a:t>
            </a:r>
            <a:endParaRPr lang="en-GB" sz="1200" b="0" strike="noStrike" spc="-1" dirty="0">
              <a:solidFill>
                <a:srgbClr val="000000"/>
              </a:solidFill>
              <a:latin typeface="+mn-lt"/>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4256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ANSWERS</a:t>
            </a:r>
            <a:endParaRPr lang="en-GB" sz="1200" b="0" strike="noStrike" spc="-1" dirty="0">
              <a:solidFill>
                <a:srgbClr val="000000"/>
              </a:solidFill>
              <a:latin typeface="+mn-lt"/>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228600" indent="-228600">
              <a:lnSpc>
                <a:spcPct val="100000"/>
              </a:lnSpc>
              <a:buAutoNum type="arabicPeriod"/>
            </a:pPr>
            <a:r>
              <a:rPr lang="en-GB" sz="1200" b="0" strike="noStrike" spc="-1" dirty="0" err="1">
                <a:latin typeface="Arial"/>
              </a:rPr>
              <a:t>drôle</a:t>
            </a:r>
            <a:endParaRPr lang="en-GB" sz="1200" b="0" strike="noStrike" spc="-1" dirty="0">
              <a:latin typeface="Arial"/>
            </a:endParaRPr>
          </a:p>
          <a:p>
            <a:pPr marL="228600" indent="-228600">
              <a:lnSpc>
                <a:spcPct val="100000"/>
              </a:lnSpc>
              <a:buAutoNum type="arabicPeriod"/>
            </a:pPr>
            <a:r>
              <a:rPr lang="en-GB" sz="1200" b="0" strike="noStrike" spc="-1" dirty="0">
                <a:latin typeface="Arial"/>
              </a:rPr>
              <a:t>chaise</a:t>
            </a:r>
          </a:p>
          <a:p>
            <a:pPr marL="228600" indent="-228600">
              <a:lnSpc>
                <a:spcPct val="100000"/>
              </a:lnSpc>
              <a:buAutoNum type="arabicPeriod"/>
            </a:pPr>
            <a:r>
              <a:rPr lang="en-GB" sz="1200" b="0" strike="noStrike" spc="-1" dirty="0" err="1">
                <a:latin typeface="Arial"/>
              </a:rPr>
              <a:t>où</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heureux</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écouter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5481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32945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93305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97534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138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457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this year.</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Calibri"/>
              </a:rPr>
              <a:t>3. Note that the first item can be completed, with support from the teacher, as an example.  </a:t>
            </a:r>
            <a:r>
              <a:rPr lang="en-GB" sz="1200" b="1" strike="noStrike" spc="-1" dirty="0">
                <a:solidFill>
                  <a:srgbClr val="000000"/>
                </a:solidFill>
                <a:latin typeface="Calibri"/>
              </a:rPr>
              <a:t>It is NOT included in the overall total marks.</a:t>
            </a: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0" strike="noStrike" spc="-1" dirty="0">
                <a:solidFill>
                  <a:srgbClr val="000000"/>
                </a:solidFill>
                <a:latin typeface="Calibri"/>
              </a:rPr>
              <a:t>au revoir</a:t>
            </a:r>
          </a:p>
          <a:p>
            <a:pPr marL="228600" indent="-228600">
              <a:lnSpc>
                <a:spcPct val="100000"/>
              </a:lnSpc>
              <a:buAutoNum type="arabicPeriod"/>
            </a:pPr>
            <a:r>
              <a:rPr lang="en-GB" sz="1200" b="0" strike="noStrike" spc="-1" dirty="0" err="1">
                <a:solidFill>
                  <a:srgbClr val="000000"/>
                </a:solidFill>
                <a:latin typeface="Calibri"/>
              </a:rPr>
              <a:t>avoir</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affiche</a:t>
            </a:r>
          </a:p>
          <a:p>
            <a:pPr marL="228600" indent="-228600">
              <a:lnSpc>
                <a:spcPct val="100000"/>
              </a:lnSpc>
              <a:buAutoNum type="arabicPeriod"/>
            </a:pPr>
            <a:r>
              <a:rPr lang="en-GB" sz="1200" b="0" strike="noStrike" spc="-1" dirty="0" err="1">
                <a:solidFill>
                  <a:srgbClr val="000000"/>
                </a:solidFill>
                <a:latin typeface="Calibri"/>
              </a:rPr>
              <a:t>elle</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200" b="1" strike="noStrike" spc="-1" dirty="0">
                <a:solidFill>
                  <a:srgbClr val="000000"/>
                </a:solidFill>
                <a:latin typeface="Calibri"/>
              </a:rPr>
              <a:t>HANDOUT</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88914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0" indent="0">
              <a:lnSpc>
                <a:spcPct val="100000"/>
              </a:lnSpc>
              <a:buNone/>
            </a:pPr>
            <a:r>
              <a:rPr lang="en-GB" sz="1200" b="0" strike="noStrike" spc="-1" dirty="0">
                <a:solidFill>
                  <a:srgbClr val="000000"/>
                </a:solidFill>
                <a:latin typeface="+mn-lt"/>
              </a:rPr>
              <a:t>5.  dans</a:t>
            </a:r>
          </a:p>
          <a:p>
            <a:pPr marL="0" indent="0">
              <a:lnSpc>
                <a:spcPct val="100000"/>
              </a:lnSpc>
              <a:buNone/>
            </a:pPr>
            <a:r>
              <a:rPr lang="en-GB" sz="1200" b="0" strike="noStrike" spc="-1" dirty="0">
                <a:solidFill>
                  <a:srgbClr val="000000"/>
                </a:solidFill>
                <a:latin typeface="+mn-lt"/>
              </a:rPr>
              <a:t>6.  midi</a:t>
            </a:r>
          </a:p>
          <a:p>
            <a:pPr marL="0" indent="0">
              <a:lnSpc>
                <a:spcPct val="100000"/>
              </a:lnSpc>
              <a:buNone/>
            </a:pPr>
            <a:r>
              <a:rPr lang="en-GB" sz="1200" b="0" strike="noStrike" spc="-1" dirty="0">
                <a:solidFill>
                  <a:srgbClr val="000000"/>
                </a:solidFill>
                <a:latin typeface="+mn-lt"/>
              </a:rPr>
              <a:t>7.  </a:t>
            </a:r>
            <a:r>
              <a:rPr lang="en-GB" sz="1200" b="0" strike="noStrike" spc="-1" dirty="0" err="1">
                <a:solidFill>
                  <a:srgbClr val="000000"/>
                </a:solidFill>
                <a:latin typeface="+mn-lt"/>
              </a:rPr>
              <a:t>courageux</a:t>
            </a:r>
            <a:endParaRPr lang="en-GB" sz="1200" b="0" strike="noStrike" spc="-1" dirty="0">
              <a:solidFill>
                <a:srgbClr val="000000"/>
              </a:solidFill>
              <a:latin typeface="+mn-lt"/>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636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a:t>
            </a:r>
            <a:r>
              <a:rPr lang="en-GB" sz="1200" b="1" strike="noStrike" spc="-1" dirty="0">
                <a:solidFill>
                  <a:srgbClr val="000000"/>
                </a:solidFill>
                <a:latin typeface="+mn-lt"/>
              </a:rPr>
              <a:t>  It is NOT included in the overall total marks.</a:t>
            </a:r>
          </a:p>
          <a:p>
            <a:pPr marL="216000" indent="-216000">
              <a:lnSpc>
                <a:spcPct val="100000"/>
              </a:lnSpc>
            </a:pPr>
            <a:r>
              <a:rPr lang="en-GB" sz="1200" b="0" strike="noStrike" spc="-1" dirty="0">
                <a:solidFill>
                  <a:srgbClr val="000000"/>
                </a:solidFill>
                <a:latin typeface="+mn-lt"/>
              </a:rPr>
              <a:t>4.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228600" indent="-228600">
              <a:lnSpc>
                <a:spcPct val="100000"/>
              </a:lnSpc>
              <a:buAutoNum type="arabicPeriod"/>
            </a:pPr>
            <a:r>
              <a:rPr lang="en-GB" sz="1200" b="0" strike="noStrike" spc="-1" dirty="0" err="1">
                <a:latin typeface="Arial"/>
              </a:rPr>
              <a:t>drôle</a:t>
            </a:r>
            <a:endParaRPr lang="en-GB" sz="1200" b="0" strike="noStrike" spc="-1" dirty="0">
              <a:latin typeface="Arial"/>
            </a:endParaRPr>
          </a:p>
          <a:p>
            <a:pPr marL="228600" indent="-228600">
              <a:lnSpc>
                <a:spcPct val="100000"/>
              </a:lnSpc>
              <a:buAutoNum type="arabicPeriod"/>
            </a:pPr>
            <a:r>
              <a:rPr lang="en-GB" sz="1200" b="0" strike="noStrike" spc="-1" dirty="0">
                <a:latin typeface="Arial"/>
              </a:rPr>
              <a:t>chaise</a:t>
            </a:r>
          </a:p>
          <a:p>
            <a:pPr marL="228600" indent="-228600">
              <a:lnSpc>
                <a:spcPct val="100000"/>
              </a:lnSpc>
              <a:buAutoNum type="arabicPeriod"/>
            </a:pPr>
            <a:r>
              <a:rPr lang="en-GB" sz="1200" b="0" strike="noStrike" spc="-1" dirty="0" err="1">
                <a:latin typeface="Arial"/>
              </a:rPr>
              <a:t>où</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heureux</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écouter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6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305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361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23003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9867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46465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31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35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6584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25450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736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97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9154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4818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4.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6265015"/>
            <a:ext cx="4383093" cy="5837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10000"/>
                  </a:srgbClr>
                </a:solidFill>
                <a:effectLst/>
                <a:uLnTx/>
                <a:uFillTx/>
                <a:latin typeface="Century Gothic" panose="020B0502020202020204" pitchFamily="34" charset="0"/>
                <a:ea typeface="Century Gothic"/>
                <a:cs typeface="+mn-cs"/>
                <a:sym typeface="Arial"/>
              </a:rPr>
              <a:t>What do I know now?</a:t>
            </a:r>
            <a:endParaRPr kumimoji="0" lang="en-GB" sz="2400" b="0" i="0" u="none" strike="noStrike" kern="1200" cap="none" spc="-1" normalizeH="0" baseline="0" noProof="0" dirty="0">
              <a:ln>
                <a:noFill/>
              </a:ln>
              <a:solidFill>
                <a:srgbClr val="E7E6E6">
                  <a:lumMod val="10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32853" y="9236"/>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Saying what I and others have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4" descr="Navidad, Decoraciones, Decoración, Verde, Antecedentes">
            <a:extLst>
              <a:ext uri="{FF2B5EF4-FFF2-40B4-BE49-F238E27FC236}">
                <a16:creationId xmlns:a16="http://schemas.microsoft.com/office/drawing/2014/main" id="{BBDB7714-2EAB-4660-8C24-3F63587C1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avidad, Decoraciones, Decoración, Verde, Antecedentes">
            <a:extLst>
              <a:ext uri="{FF2B5EF4-FFF2-40B4-BE49-F238E27FC236}">
                <a16:creationId xmlns:a16="http://schemas.microsoft.com/office/drawing/2014/main" id="{3AC89EE5-8FB5-45D8-83CB-9A9A71F826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104" b="57634"/>
          <a:stretch/>
        </p:blipFill>
        <p:spPr bwMode="auto">
          <a:xfrm rot="21089510">
            <a:off x="10346503" y="5580698"/>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vidad, El Árbol De Navidad, Bell, Calcetín, Un Regalo">
            <a:extLst>
              <a:ext uri="{FF2B5EF4-FFF2-40B4-BE49-F238E27FC236}">
                <a16:creationId xmlns:a16="http://schemas.microsoft.com/office/drawing/2014/main" id="{19DB61A5-6E2C-4202-B0B1-FD86B13DCE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013" r="27968" b="37333"/>
          <a:stretch/>
        </p:blipFill>
        <p:spPr bwMode="auto">
          <a:xfrm>
            <a:off x="862764" y="1736233"/>
            <a:ext cx="2561966" cy="40748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Navidad, Decoraciones, Decoración, Verde, Antecedentes">
            <a:extLst>
              <a:ext uri="{FF2B5EF4-FFF2-40B4-BE49-F238E27FC236}">
                <a16:creationId xmlns:a16="http://schemas.microsoft.com/office/drawing/2014/main" id="{3A821470-29B2-425A-9C71-CE6927A386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611" t="50000" r="24666"/>
          <a:stretch/>
        </p:blipFill>
        <p:spPr bwMode="auto">
          <a:xfrm>
            <a:off x="1439658" y="1329775"/>
            <a:ext cx="878562" cy="845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pic>
        <p:nvPicPr>
          <p:cNvPr id="18" name="Picture 10" descr="Navidad, Niños, Coral, Cantando, Música, Perro, Dibujo">
            <a:extLst>
              <a:ext uri="{FF2B5EF4-FFF2-40B4-BE49-F238E27FC236}">
                <a16:creationId xmlns:a16="http://schemas.microsoft.com/office/drawing/2014/main" id="{2640474B-3D82-41F4-8025-DDB867045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9566" y="288758"/>
            <a:ext cx="1723616" cy="11831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5">
            <a:extLst>
              <a:ext uri="{FF2B5EF4-FFF2-40B4-BE49-F238E27FC236}">
                <a16:creationId xmlns:a16="http://schemas.microsoft.com/office/drawing/2014/main" id="{7F4CD197-A003-4F04-A734-0B0C88DB5CEA}"/>
              </a:ext>
            </a:extLst>
          </p:cNvPr>
          <p:cNvSpPr txBox="1">
            <a:spLocks noChangeArrowheads="1"/>
          </p:cNvSpPr>
          <p:nvPr/>
        </p:nvSpPr>
        <p:spPr bwMode="auto">
          <a:xfrm>
            <a:off x="57766" y="1638837"/>
            <a:ext cx="7093609" cy="340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200000"/>
              </a:lnSpc>
              <a:spcBef>
                <a:spcPct val="0"/>
              </a:spcBef>
              <a:buNone/>
            </a:pPr>
            <a:r>
              <a:rPr lang="fr-FR" altLang="en-US" sz="2800" dirty="0">
                <a:solidFill>
                  <a:srgbClr val="002060"/>
                </a:solidFill>
                <a:latin typeface="Century Gothic" panose="020B0502020202020204" pitchFamily="34" charset="0"/>
              </a:rPr>
              <a:t>Noël, c’est comme un rythme de jazz, </a:t>
            </a:r>
          </a:p>
          <a:p>
            <a:pPr lvl="0">
              <a:lnSpc>
                <a:spcPct val="200000"/>
              </a:lnSpc>
              <a:spcBef>
                <a:spcPct val="0"/>
              </a:spcBef>
              <a:buNone/>
            </a:pPr>
            <a:r>
              <a:rPr lang="fr-FR" altLang="en-US" sz="2800" dirty="0">
                <a:solidFill>
                  <a:srgbClr val="002060"/>
                </a:solidFill>
                <a:latin typeface="Century Gothic" panose="020B0502020202020204" pitchFamily="34" charset="0"/>
              </a:rPr>
              <a:t>ça comm</a:t>
            </a:r>
            <a:r>
              <a:rPr lang="fr-FR" altLang="en-US" sz="2800" b="1" dirty="0">
                <a:solidFill>
                  <a:srgbClr val="002060"/>
                </a:solidFill>
                <a:latin typeface="Century Gothic" panose="020B0502020202020204" pitchFamily="34" charset="0"/>
              </a:rPr>
              <a:t>en</a:t>
            </a:r>
            <a:r>
              <a:rPr lang="fr-FR" altLang="en-US" sz="2800" dirty="0">
                <a:solidFill>
                  <a:srgbClr val="002060"/>
                </a:solidFill>
                <a:latin typeface="Century Gothic" panose="020B0502020202020204" pitchFamily="34" charset="0"/>
              </a:rPr>
              <a:t>ce t</a:t>
            </a:r>
            <a:r>
              <a:rPr lang="fr-FR" altLang="en-US" sz="2800" b="1" dirty="0">
                <a:solidFill>
                  <a:srgbClr val="002060"/>
                </a:solidFill>
                <a:latin typeface="Century Gothic" panose="020B0502020202020204" pitchFamily="34" charset="0"/>
              </a:rPr>
              <a:t>ou</a:t>
            </a:r>
            <a:r>
              <a:rPr lang="fr-FR" altLang="en-US" sz="2800" dirty="0">
                <a:solidFill>
                  <a:srgbClr val="002060"/>
                </a:solidFill>
                <a:latin typeface="Century Gothic" panose="020B0502020202020204" pitchFamily="34" charset="0"/>
              </a:rPr>
              <a:t>t d</a:t>
            </a:r>
            <a:r>
              <a:rPr lang="fr-FR" altLang="en-US" sz="2800" b="1" dirty="0">
                <a:solidFill>
                  <a:srgbClr val="002060"/>
                </a:solidFill>
                <a:latin typeface="Century Gothic" panose="020B0502020202020204" pitchFamily="34" charset="0"/>
              </a:rPr>
              <a:t>ou</a:t>
            </a:r>
            <a:r>
              <a:rPr lang="fr-FR" altLang="en-US" sz="2800" dirty="0">
                <a:solidFill>
                  <a:srgbClr val="002060"/>
                </a:solidFill>
                <a:latin typeface="Century Gothic" panose="020B0502020202020204" pitchFamily="34" charset="0"/>
              </a:rPr>
              <a:t>cement</a:t>
            </a:r>
          </a:p>
          <a:p>
            <a:pPr lvl="0">
              <a:lnSpc>
                <a:spcPct val="200000"/>
              </a:lnSpc>
              <a:spcBef>
                <a:spcPct val="0"/>
              </a:spcBef>
              <a:buNone/>
            </a:pPr>
            <a:r>
              <a:rPr lang="fr-FR" altLang="en-US" sz="2800" dirty="0">
                <a:solidFill>
                  <a:srgbClr val="002060"/>
                </a:solidFill>
                <a:latin typeface="Century Gothic" panose="020B0502020202020204" pitchFamily="34" charset="0"/>
              </a:rPr>
              <a:t>on n’ent</a:t>
            </a:r>
            <a:r>
              <a:rPr lang="fr-FR" altLang="en-US" sz="2800" b="1" dirty="0">
                <a:solidFill>
                  <a:srgbClr val="002060"/>
                </a:solidFill>
                <a:latin typeface="Century Gothic" panose="020B0502020202020204" pitchFamily="34" charset="0"/>
              </a:rPr>
              <a:t>en</a:t>
            </a:r>
            <a:r>
              <a:rPr lang="fr-FR" altLang="en-US" sz="2800" dirty="0">
                <a:solidFill>
                  <a:srgbClr val="002060"/>
                </a:solidFill>
                <a:latin typeface="Century Gothic" panose="020B0502020202020204" pitchFamily="34" charset="0"/>
              </a:rPr>
              <a:t>d que la c</a:t>
            </a:r>
            <a:r>
              <a:rPr lang="fr-FR" altLang="en-US" sz="2800" b="1" dirty="0">
                <a:solidFill>
                  <a:srgbClr val="002060"/>
                </a:solidFill>
                <a:latin typeface="Century Gothic" panose="020B0502020202020204" pitchFamily="34" charset="0"/>
              </a:rPr>
              <a:t>on</a:t>
            </a:r>
            <a:r>
              <a:rPr lang="fr-FR" altLang="en-US" sz="2800" dirty="0">
                <a:solidFill>
                  <a:srgbClr val="002060"/>
                </a:solidFill>
                <a:latin typeface="Century Gothic" panose="020B0502020202020204" pitchFamily="34" charset="0"/>
              </a:rPr>
              <a:t>trebasse</a:t>
            </a:r>
          </a:p>
          <a:p>
            <a:pPr lvl="0">
              <a:lnSpc>
                <a:spcPct val="200000"/>
              </a:lnSpc>
              <a:spcBef>
                <a:spcPct val="0"/>
              </a:spcBef>
              <a:buNone/>
            </a:pPr>
            <a:r>
              <a:rPr lang="fr-FR" altLang="en-US" sz="2800" dirty="0">
                <a:solidFill>
                  <a:srgbClr val="002060"/>
                </a:solidFill>
                <a:latin typeface="Century Gothic" panose="020B0502020202020204" pitchFamily="34" charset="0"/>
              </a:rPr>
              <a:t>comme le cœur d’un petit </a:t>
            </a:r>
            <a:r>
              <a:rPr lang="fr-FR" altLang="en-US" sz="2800" b="1" dirty="0">
                <a:solidFill>
                  <a:srgbClr val="002060"/>
                </a:solidFill>
                <a:latin typeface="Century Gothic" panose="020B0502020202020204" pitchFamily="34" charset="0"/>
              </a:rPr>
              <a:t>en</a:t>
            </a:r>
            <a:r>
              <a:rPr lang="fr-FR" altLang="en-US" sz="2800" dirty="0">
                <a:solidFill>
                  <a:srgbClr val="002060"/>
                </a:solidFill>
                <a:latin typeface="Century Gothic" panose="020B0502020202020204" pitchFamily="34" charset="0"/>
              </a:rPr>
              <a:t>fant.</a:t>
            </a:r>
          </a:p>
        </p:txBody>
      </p:sp>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257030" y="276145"/>
            <a:ext cx="61134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cs typeface="+mn-cs"/>
              </a:rPr>
              <a:t>Une chanson : </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No</a:t>
            </a:r>
            <a:r>
              <a:rPr kumimoji="0" lang="az-Cyrl-AZ"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ё</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l Jazz</a:t>
            </a:r>
          </a:p>
        </p:txBody>
      </p:sp>
      <p:sp>
        <p:nvSpPr>
          <p:cNvPr id="21" name="TextBox 20">
            <a:extLst>
              <a:ext uri="{FF2B5EF4-FFF2-40B4-BE49-F238E27FC236}">
                <a16:creationId xmlns:a16="http://schemas.microsoft.com/office/drawing/2014/main" id="{54976326-3228-4E95-92B4-DF6F88355E25}"/>
              </a:ext>
            </a:extLst>
          </p:cNvPr>
          <p:cNvSpPr txBox="1"/>
          <p:nvPr/>
        </p:nvSpPr>
        <p:spPr>
          <a:xfrm>
            <a:off x="191837" y="1009312"/>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s-ES"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19DFD9EF-8120-4041-BA08-4B7AA55C9CEB}"/>
              </a:ext>
            </a:extLst>
          </p:cNvPr>
          <p:cNvSpPr/>
          <p:nvPr/>
        </p:nvSpPr>
        <p:spPr>
          <a:xfrm>
            <a:off x="7018308" y="1699072"/>
            <a:ext cx="6096000" cy="3403624"/>
          </a:xfrm>
          <a:prstGeom prst="rect">
            <a:avLst/>
          </a:prstGeom>
        </p:spPr>
        <p:txBody>
          <a:bodyPr>
            <a:spAutoFit/>
          </a:bodyPr>
          <a:lstStyle/>
          <a:p>
            <a:pPr lvl="0">
              <a:lnSpc>
                <a:spcPct val="200000"/>
              </a:lnSpc>
              <a:spcBef>
                <a:spcPct val="0"/>
              </a:spcBef>
            </a:pPr>
            <a:r>
              <a:rPr lang="fr-FR" altLang="en-US" sz="2800" dirty="0">
                <a:solidFill>
                  <a:srgbClr val="002060"/>
                </a:solidFill>
                <a:latin typeface="Century Gothic" panose="020B0502020202020204" pitchFamily="34" charset="0"/>
              </a:rPr>
              <a:t>Et sur ce rythme là : Noël</a:t>
            </a:r>
          </a:p>
          <a:p>
            <a:pPr lvl="0">
              <a:lnSpc>
                <a:spcPct val="200000"/>
              </a:lnSpc>
              <a:spcBef>
                <a:spcPct val="0"/>
              </a:spcBef>
            </a:pPr>
            <a:r>
              <a:rPr lang="fr-FR" altLang="en-US" sz="2800" dirty="0">
                <a:solidFill>
                  <a:srgbClr val="002060"/>
                </a:solidFill>
                <a:latin typeface="Century Gothic" panose="020B0502020202020204" pitchFamily="34" charset="0"/>
              </a:rPr>
              <a:t>Ch</a:t>
            </a:r>
            <a:r>
              <a:rPr lang="fr-FR" altLang="en-US" sz="2800" b="1" dirty="0">
                <a:solidFill>
                  <a:srgbClr val="002060"/>
                </a:solidFill>
                <a:latin typeface="Century Gothic" panose="020B0502020202020204" pitchFamily="34" charset="0"/>
              </a:rPr>
              <a:t>an</a:t>
            </a:r>
            <a:r>
              <a:rPr lang="fr-FR" altLang="en-US" sz="2800" dirty="0">
                <a:solidFill>
                  <a:srgbClr val="002060"/>
                </a:solidFill>
                <a:latin typeface="Century Gothic" panose="020B0502020202020204" pitchFamily="34" charset="0"/>
              </a:rPr>
              <a:t>tez t</a:t>
            </a:r>
            <a:r>
              <a:rPr lang="fr-FR" altLang="en-US" sz="2800" b="1" dirty="0">
                <a:solidFill>
                  <a:srgbClr val="002060"/>
                </a:solidFill>
                <a:latin typeface="Century Gothic" panose="020B0502020202020204" pitchFamily="34" charset="0"/>
              </a:rPr>
              <a:t>ou</a:t>
            </a:r>
            <a:r>
              <a:rPr lang="fr-FR" altLang="en-US" sz="2800" dirty="0">
                <a:solidFill>
                  <a:srgbClr val="002060"/>
                </a:solidFill>
                <a:latin typeface="Century Gothic" panose="020B0502020202020204" pitchFamily="34" charset="0"/>
              </a:rPr>
              <a:t>s avec moi, Noël,</a:t>
            </a:r>
          </a:p>
          <a:p>
            <a:pPr lvl="0">
              <a:lnSpc>
                <a:spcPct val="200000"/>
              </a:lnSpc>
              <a:spcBef>
                <a:spcPct val="0"/>
              </a:spcBef>
            </a:pPr>
            <a:r>
              <a:rPr lang="fr-FR" altLang="en-US" sz="2800" dirty="0">
                <a:solidFill>
                  <a:srgbClr val="002060"/>
                </a:solidFill>
                <a:latin typeface="Century Gothic" panose="020B0502020202020204" pitchFamily="34" charset="0"/>
              </a:rPr>
              <a:t>Ch</a:t>
            </a:r>
            <a:r>
              <a:rPr lang="fr-FR" altLang="en-US" sz="2800" b="1" dirty="0">
                <a:solidFill>
                  <a:srgbClr val="002060"/>
                </a:solidFill>
                <a:latin typeface="Century Gothic" panose="020B0502020202020204" pitchFamily="34" charset="0"/>
              </a:rPr>
              <a:t>an</a:t>
            </a:r>
            <a:r>
              <a:rPr lang="fr-FR" altLang="en-US" sz="2800" dirty="0">
                <a:solidFill>
                  <a:srgbClr val="002060"/>
                </a:solidFill>
                <a:latin typeface="Century Gothic" panose="020B0502020202020204" pitchFamily="34" charset="0"/>
              </a:rPr>
              <a:t>tez, ch</a:t>
            </a:r>
            <a:r>
              <a:rPr lang="fr-FR" altLang="en-US" sz="2800" b="1" dirty="0">
                <a:solidFill>
                  <a:srgbClr val="002060"/>
                </a:solidFill>
                <a:latin typeface="Century Gothic" panose="020B0502020202020204" pitchFamily="34" charset="0"/>
              </a:rPr>
              <a:t>an</a:t>
            </a:r>
            <a:r>
              <a:rPr lang="fr-FR" altLang="en-US" sz="2800" dirty="0">
                <a:solidFill>
                  <a:srgbClr val="002060"/>
                </a:solidFill>
                <a:latin typeface="Century Gothic" panose="020B0502020202020204" pitchFamily="34" charset="0"/>
              </a:rPr>
              <a:t>tez tout bas,</a:t>
            </a:r>
          </a:p>
          <a:p>
            <a:pPr lvl="0">
              <a:lnSpc>
                <a:spcPct val="200000"/>
              </a:lnSpc>
              <a:spcBef>
                <a:spcPct val="0"/>
              </a:spcBef>
            </a:pPr>
            <a:r>
              <a:rPr lang="fr-FR" altLang="en-US" sz="2800" dirty="0">
                <a:solidFill>
                  <a:srgbClr val="002060"/>
                </a:solidFill>
                <a:latin typeface="Century Gothic" panose="020B0502020202020204" pitchFamily="34" charset="0"/>
              </a:rPr>
              <a:t>Noël, Noël.</a:t>
            </a:r>
            <a:endParaRPr lang="en-GB" altLang="en-US" sz="2800"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08621238-57CC-44D2-B941-8AC3D50757E8}"/>
              </a:ext>
            </a:extLst>
          </p:cNvPr>
          <p:cNvSpPr/>
          <p:nvPr/>
        </p:nvSpPr>
        <p:spPr>
          <a:xfrm>
            <a:off x="2985006" y="2857301"/>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28" name="Rectangle: Rounded Corners 27">
            <a:extLst>
              <a:ext uri="{FF2B5EF4-FFF2-40B4-BE49-F238E27FC236}">
                <a16:creationId xmlns:a16="http://schemas.microsoft.com/office/drawing/2014/main" id="{0954799A-BEF0-4339-AAFB-DB33AECCB709}"/>
              </a:ext>
            </a:extLst>
          </p:cNvPr>
          <p:cNvSpPr/>
          <p:nvPr/>
        </p:nvSpPr>
        <p:spPr>
          <a:xfrm>
            <a:off x="1852880" y="2857302"/>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29" name="Rectangle: Rounded Corners 28">
            <a:extLst>
              <a:ext uri="{FF2B5EF4-FFF2-40B4-BE49-F238E27FC236}">
                <a16:creationId xmlns:a16="http://schemas.microsoft.com/office/drawing/2014/main" id="{CF6EFACA-2DBC-41C6-AF4F-E200B0F82AEE}"/>
              </a:ext>
            </a:extLst>
          </p:cNvPr>
          <p:cNvSpPr/>
          <p:nvPr/>
        </p:nvSpPr>
        <p:spPr>
          <a:xfrm>
            <a:off x="3879759" y="2883468"/>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32" name="TextBox 31">
            <a:extLst>
              <a:ext uri="{FF2B5EF4-FFF2-40B4-BE49-F238E27FC236}">
                <a16:creationId xmlns:a16="http://schemas.microsoft.com/office/drawing/2014/main" id="{E177BBB3-62F3-4926-844D-DBB8BD7FBEBA}"/>
              </a:ext>
            </a:extLst>
          </p:cNvPr>
          <p:cNvSpPr txBox="1"/>
          <p:nvPr/>
        </p:nvSpPr>
        <p:spPr>
          <a:xfrm>
            <a:off x="4343399" y="991929"/>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Puis, lis et chante.</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24502A92-64FE-4F8A-B7F0-9DE4C47E65B1}"/>
              </a:ext>
            </a:extLst>
          </p:cNvPr>
          <p:cNvSpPr/>
          <p:nvPr/>
        </p:nvSpPr>
        <p:spPr>
          <a:xfrm>
            <a:off x="8406130" y="156397"/>
            <a:ext cx="2616518" cy="320571"/>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002060"/>
                </a:solidFill>
                <a:latin typeface="Century Gothic" panose="020B0502020202020204" pitchFamily="34" charset="0"/>
              </a:rPr>
              <a:t>le </a:t>
            </a:r>
            <a:r>
              <a:rPr lang="en-GB" sz="2000" kern="0" dirty="0" err="1">
                <a:solidFill>
                  <a:srgbClr val="002060"/>
                </a:solidFill>
                <a:latin typeface="Century Gothic" panose="020B0502020202020204" pitchFamily="34" charset="0"/>
              </a:rPr>
              <a:t>Noёl</a:t>
            </a:r>
            <a:r>
              <a:rPr lang="en-GB" sz="2000" kern="0" dirty="0">
                <a:solidFill>
                  <a:srgbClr val="002060"/>
                </a:solidFill>
                <a:latin typeface="Century Gothic" panose="020B0502020202020204" pitchFamily="34" charset="0"/>
              </a:rPr>
              <a:t> - Christmas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1B092103-2A69-4441-BBED-C51CDF85E0CE}"/>
              </a:ext>
            </a:extLst>
          </p:cNvPr>
          <p:cNvGrpSpPr/>
          <p:nvPr/>
        </p:nvGrpSpPr>
        <p:grpSpPr>
          <a:xfrm>
            <a:off x="57766" y="5490578"/>
            <a:ext cx="7162477" cy="1145182"/>
            <a:chOff x="57766" y="5490578"/>
            <a:chExt cx="7162477" cy="1145182"/>
          </a:xfrm>
        </p:grpSpPr>
        <p:sp>
          <p:nvSpPr>
            <p:cNvPr id="27" name="Rectangle: Rounded Corners 26">
              <a:extLst>
                <a:ext uri="{FF2B5EF4-FFF2-40B4-BE49-F238E27FC236}">
                  <a16:creationId xmlns:a16="http://schemas.microsoft.com/office/drawing/2014/main" id="{5235F6A5-98E0-4676-A4E4-3F67A9EF4DC9}"/>
                </a:ext>
              </a:extLst>
            </p:cNvPr>
            <p:cNvSpPr/>
            <p:nvPr/>
          </p:nvSpPr>
          <p:spPr>
            <a:xfrm>
              <a:off x="57766" y="5490578"/>
              <a:ext cx="7162477" cy="1145182"/>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27C21DF3-80F1-4D8B-9A34-6FD980F309E0}"/>
                </a:ext>
              </a:extLst>
            </p:cNvPr>
            <p:cNvSpPr txBox="1"/>
            <p:nvPr/>
          </p:nvSpPr>
          <p:spPr>
            <a:xfrm>
              <a:off x="87445" y="5531367"/>
              <a:ext cx="69893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comme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 like |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commencer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to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doucement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quietly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on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n’entend</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 que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you only hear</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b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la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contrebasse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double bass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le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cœur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heart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 name="Group 8">
            <a:extLst>
              <a:ext uri="{FF2B5EF4-FFF2-40B4-BE49-F238E27FC236}">
                <a16:creationId xmlns:a16="http://schemas.microsoft.com/office/drawing/2014/main" id="{A6A47A73-F996-44D2-B436-3A8C65F4D5A8}"/>
              </a:ext>
            </a:extLst>
          </p:cNvPr>
          <p:cNvGrpSpPr/>
          <p:nvPr/>
        </p:nvGrpSpPr>
        <p:grpSpPr>
          <a:xfrm>
            <a:off x="7502613" y="5476639"/>
            <a:ext cx="4580952" cy="1145182"/>
            <a:chOff x="7502613" y="5476639"/>
            <a:chExt cx="4580952" cy="1145182"/>
          </a:xfrm>
        </p:grpSpPr>
        <p:sp>
          <p:nvSpPr>
            <p:cNvPr id="34" name="Rectangle: Rounded Corners 33">
              <a:extLst>
                <a:ext uri="{FF2B5EF4-FFF2-40B4-BE49-F238E27FC236}">
                  <a16:creationId xmlns:a16="http://schemas.microsoft.com/office/drawing/2014/main" id="{2C78DCDE-6381-4032-B039-444B464D3DB5}"/>
                </a:ext>
              </a:extLst>
            </p:cNvPr>
            <p:cNvSpPr/>
            <p:nvPr/>
          </p:nvSpPr>
          <p:spPr>
            <a:xfrm>
              <a:off x="7502613" y="5476639"/>
              <a:ext cx="4530473" cy="1145182"/>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0A4DC205-5E1A-4936-871B-E9ADEE8FF422}"/>
                </a:ext>
              </a:extLst>
            </p:cNvPr>
            <p:cNvSpPr txBox="1"/>
            <p:nvPr/>
          </p:nvSpPr>
          <p:spPr>
            <a:xfrm>
              <a:off x="7553092" y="5541398"/>
              <a:ext cx="4530473" cy="1015663"/>
            </a:xfrm>
            <a:prstGeom prst="rect">
              <a:avLst/>
            </a:prstGeom>
            <a:noFill/>
          </p:spPr>
          <p:txBody>
            <a:bodyPr wrap="square">
              <a:spAutoFit/>
            </a:bodyPr>
            <a:lstStyle/>
            <a:p>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chanter</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to sing</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b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tous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a:t>
              </a:r>
              <a:r>
                <a:rPr lang="en-GB" sz="2000" kern="0" dirty="0">
                  <a:solidFill>
                    <a:srgbClr val="002060"/>
                  </a:solidFill>
                  <a:latin typeface="Century Gothic" panose="020B0502020202020204" pitchFamily="34" charset="0"/>
                </a:rPr>
                <a:t>everyone, all</a:t>
              </a:r>
              <a:br>
                <a:rPr lang="en-GB" sz="2000" kern="0" dirty="0">
                  <a:solidFill>
                    <a:srgbClr val="002060"/>
                  </a:solidFill>
                  <a:latin typeface="Century Gothic" panose="020B0502020202020204" pitchFamily="34" charset="0"/>
                </a:rPr>
              </a:b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avec</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with |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tout bas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very low</a:t>
              </a:r>
              <a:endParaRPr lang="en-GB" dirty="0"/>
            </a:p>
          </p:txBody>
        </p:sp>
      </p:grpSp>
      <p:sp>
        <p:nvSpPr>
          <p:cNvPr id="35" name="Rectangle: Rounded Corners 34">
            <a:extLst>
              <a:ext uri="{FF2B5EF4-FFF2-40B4-BE49-F238E27FC236}">
                <a16:creationId xmlns:a16="http://schemas.microsoft.com/office/drawing/2014/main" id="{B21BEB7C-23B6-4A3F-BDBD-723BB0284FDC}"/>
              </a:ext>
            </a:extLst>
          </p:cNvPr>
          <p:cNvSpPr/>
          <p:nvPr/>
        </p:nvSpPr>
        <p:spPr>
          <a:xfrm>
            <a:off x="4876603" y="4575701"/>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36" name="Rectangle: Rounded Corners 35">
            <a:extLst>
              <a:ext uri="{FF2B5EF4-FFF2-40B4-BE49-F238E27FC236}">
                <a16:creationId xmlns:a16="http://schemas.microsoft.com/office/drawing/2014/main" id="{77B6D181-C12D-43DA-BA14-1C36E1C6FED7}"/>
              </a:ext>
            </a:extLst>
          </p:cNvPr>
          <p:cNvSpPr/>
          <p:nvPr/>
        </p:nvSpPr>
        <p:spPr>
          <a:xfrm>
            <a:off x="7627779" y="2941602"/>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37" name="Rectangle: Rounded Corners 36">
            <a:extLst>
              <a:ext uri="{FF2B5EF4-FFF2-40B4-BE49-F238E27FC236}">
                <a16:creationId xmlns:a16="http://schemas.microsoft.com/office/drawing/2014/main" id="{40B5D191-FAD1-497C-BF3D-99EAA4FFCF70}"/>
              </a:ext>
            </a:extLst>
          </p:cNvPr>
          <p:cNvSpPr/>
          <p:nvPr/>
        </p:nvSpPr>
        <p:spPr>
          <a:xfrm>
            <a:off x="7627779" y="3776474"/>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38" name="Rectangle: Rounded Corners 37">
            <a:extLst>
              <a:ext uri="{FF2B5EF4-FFF2-40B4-BE49-F238E27FC236}">
                <a16:creationId xmlns:a16="http://schemas.microsoft.com/office/drawing/2014/main" id="{8EB05F6B-37E5-4345-B412-5593F55B8231}"/>
              </a:ext>
            </a:extLst>
          </p:cNvPr>
          <p:cNvSpPr/>
          <p:nvPr/>
        </p:nvSpPr>
        <p:spPr>
          <a:xfrm>
            <a:off x="9210803" y="3778208"/>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39" name="Rectangle: Rounded Corners 38">
            <a:extLst>
              <a:ext uri="{FF2B5EF4-FFF2-40B4-BE49-F238E27FC236}">
                <a16:creationId xmlns:a16="http://schemas.microsoft.com/office/drawing/2014/main" id="{7A9A20FD-1A49-4250-B5B2-88F44334F63C}"/>
              </a:ext>
            </a:extLst>
          </p:cNvPr>
          <p:cNvSpPr/>
          <p:nvPr/>
        </p:nvSpPr>
        <p:spPr>
          <a:xfrm>
            <a:off x="8798039" y="2941602"/>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41" name="Rectangle: Rounded Corners 40">
            <a:extLst>
              <a:ext uri="{FF2B5EF4-FFF2-40B4-BE49-F238E27FC236}">
                <a16:creationId xmlns:a16="http://schemas.microsoft.com/office/drawing/2014/main" id="{FDFFA660-A867-49FF-8CE2-12C06A2B84D3}"/>
              </a:ext>
            </a:extLst>
          </p:cNvPr>
          <p:cNvSpPr/>
          <p:nvPr/>
        </p:nvSpPr>
        <p:spPr>
          <a:xfrm>
            <a:off x="3826801" y="3776474"/>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
        <p:nvSpPr>
          <p:cNvPr id="42" name="Rectangle: Rounded Corners 41">
            <a:extLst>
              <a:ext uri="{FF2B5EF4-FFF2-40B4-BE49-F238E27FC236}">
                <a16:creationId xmlns:a16="http://schemas.microsoft.com/office/drawing/2014/main" id="{78CBD288-E9F2-4731-AE25-0E7BC245A4A6}"/>
              </a:ext>
            </a:extLst>
          </p:cNvPr>
          <p:cNvSpPr/>
          <p:nvPr/>
        </p:nvSpPr>
        <p:spPr>
          <a:xfrm>
            <a:off x="1634306" y="3728806"/>
            <a:ext cx="43714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2060"/>
                </a:solidFill>
              </a:rPr>
              <a:t>_ _</a:t>
            </a:r>
          </a:p>
        </p:txBody>
      </p:sp>
    </p:spTree>
    <p:extLst>
      <p:ext uri="{BB962C8B-B14F-4D97-AF65-F5344CB8AC3E}">
        <p14:creationId xmlns:p14="http://schemas.microsoft.com/office/powerpoint/2010/main" val="16170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P spid="35" grpId="0" animBg="1"/>
      <p:bldP spid="36" grpId="0" animBg="1"/>
      <p:bldP spid="37" grpId="0" animBg="1"/>
      <p:bldP spid="38" grpId="0" animBg="1"/>
      <p:bldP spid="39"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1158117688"/>
              </p:ext>
            </p:extLst>
          </p:nvPr>
        </p:nvGraphicFramePr>
        <p:xfrm>
          <a:off x="430968" y="2205745"/>
          <a:ext cx="10410584" cy="4325195"/>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Mr, Sir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goodbye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hello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Mrs, Ms.</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read</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have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write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9362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17913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poster</a:t>
                      </a: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endPar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marL="0" algn="ctr" defTabSz="914400" rtl="0" eaLnBrk="1" latinLnBrk="0" hangingPunct="1">
                        <a:lnSpc>
                          <a:spcPct val="107000"/>
                        </a:lnSpc>
                        <a:spcAft>
                          <a:spcPts val="0"/>
                        </a:spcAft>
                      </a:pPr>
                      <a:r>
                        <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bedroom</a:t>
                      </a:r>
                      <a:endPar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marL="0" algn="ctr" defTabSz="914400" rtl="0" eaLnBrk="1" latinLnBrk="0" hangingPunct="1">
                        <a:lnSpc>
                          <a:spcPct val="107000"/>
                        </a:lnSpc>
                        <a:spcAft>
                          <a:spcPts val="0"/>
                        </a:spcAft>
                      </a:pPr>
                      <a:r>
                        <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drawing</a:t>
                      </a:r>
                      <a:endPar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endPar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marL="0" algn="ctr" defTabSz="914400" rtl="0" eaLnBrk="1" latinLnBrk="0" hangingPunct="1">
                        <a:lnSpc>
                          <a:spcPct val="107000"/>
                        </a:lnSpc>
                        <a:spcAft>
                          <a:spcPts val="0"/>
                        </a:spcAft>
                      </a:pPr>
                      <a:r>
                        <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Sunday</a:t>
                      </a:r>
                      <a:endPar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Torion</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Torion</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sp>
        <p:nvSpPr>
          <p:cNvPr id="14" name="Rectangle 13">
            <a:extLst>
              <a:ext uri="{FF2B5EF4-FFF2-40B4-BE49-F238E27FC236}">
                <a16:creationId xmlns:a16="http://schemas.microsoft.com/office/drawing/2014/main" id="{8A997B6E-5985-435D-8A7D-13BDF475D415}"/>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extLst>
              <a:ext uri="{FF2B5EF4-FFF2-40B4-BE49-F238E27FC236}">
                <a16:creationId xmlns:a16="http://schemas.microsoft.com/office/drawing/2014/main" id="{F4615312-C611-4356-A0C5-6FE99D0344A2}"/>
              </a:ext>
            </a:extLst>
          </p:cNvPr>
          <p:cNvSpPr/>
          <p:nvPr/>
        </p:nvSpPr>
        <p:spPr>
          <a:xfrm>
            <a:off x="553965" y="3884434"/>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extLst>
              <a:ext uri="{FF2B5EF4-FFF2-40B4-BE49-F238E27FC236}">
                <a16:creationId xmlns:a16="http://schemas.microsoft.com/office/drawing/2014/main" id="{01CC2E26-13CF-4F85-819C-F4E7E8906553}"/>
              </a:ext>
            </a:extLst>
          </p:cNvPr>
          <p:cNvSpPr/>
          <p:nvPr/>
        </p:nvSpPr>
        <p:spPr>
          <a:xfrm>
            <a:off x="553965" y="4876531"/>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extLst>
              <a:ext uri="{FF2B5EF4-FFF2-40B4-BE49-F238E27FC236}">
                <a16:creationId xmlns:a16="http://schemas.microsoft.com/office/drawing/2014/main" id="{38586378-39B8-4178-BE89-C951F6DBEA88}"/>
              </a:ext>
            </a:extLst>
          </p:cNvPr>
          <p:cNvSpPr/>
          <p:nvPr/>
        </p:nvSpPr>
        <p:spPr>
          <a:xfrm>
            <a:off x="555863" y="573002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8" name="Graphic 17" descr="Close">
            <a:extLst>
              <a:ext uri="{FF2B5EF4-FFF2-40B4-BE49-F238E27FC236}">
                <a16:creationId xmlns:a16="http://schemas.microsoft.com/office/drawing/2014/main" id="{945A5272-D2AF-426E-A904-43BB92FB25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6635" y="3253467"/>
            <a:ext cx="259625" cy="259625"/>
          </a:xfrm>
          <a:prstGeom prst="rect">
            <a:avLst/>
          </a:prstGeom>
        </p:spPr>
      </p:pic>
      <p:pic>
        <p:nvPicPr>
          <p:cNvPr id="19" name="Graphic 18" descr="Close">
            <a:extLst>
              <a:ext uri="{FF2B5EF4-FFF2-40B4-BE49-F238E27FC236}">
                <a16:creationId xmlns:a16="http://schemas.microsoft.com/office/drawing/2014/main" id="{EB20E2FA-D3B7-4FE7-8AD2-73B0044496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4995" y="4329337"/>
            <a:ext cx="259625" cy="259625"/>
          </a:xfrm>
          <a:prstGeom prst="rect">
            <a:avLst/>
          </a:prstGeom>
        </p:spPr>
      </p:pic>
      <p:pic>
        <p:nvPicPr>
          <p:cNvPr id="20" name="Graphic 19" descr="Close">
            <a:extLst>
              <a:ext uri="{FF2B5EF4-FFF2-40B4-BE49-F238E27FC236}">
                <a16:creationId xmlns:a16="http://schemas.microsoft.com/office/drawing/2014/main" id="{4AD70010-4138-47E8-8208-542F4FA849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0115" y="5291952"/>
            <a:ext cx="259625" cy="259625"/>
          </a:xfrm>
          <a:prstGeom prst="rect">
            <a:avLst/>
          </a:prstGeom>
        </p:spPr>
      </p:pic>
      <p:pic>
        <p:nvPicPr>
          <p:cNvPr id="21" name="Graphic 20" descr="Close">
            <a:extLst>
              <a:ext uri="{FF2B5EF4-FFF2-40B4-BE49-F238E27FC236}">
                <a16:creationId xmlns:a16="http://schemas.microsoft.com/office/drawing/2014/main" id="{045A3A43-4C96-4F6A-8547-8DD98720B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645" y="6271315"/>
            <a:ext cx="259625" cy="259625"/>
          </a:xfrm>
          <a:prstGeom prst="rect">
            <a:avLst/>
          </a:prstGeom>
        </p:spPr>
      </p:pic>
      <p:pic>
        <p:nvPicPr>
          <p:cNvPr id="22" name="Picture 21" descr="Icon&#10;&#10;Description automatically generated">
            <a:extLst>
              <a:ext uri="{FF2B5EF4-FFF2-40B4-BE49-F238E27FC236}">
                <a16:creationId xmlns:a16="http://schemas.microsoft.com/office/drawing/2014/main" id="{51E10120-AC07-48CC-B35C-ABE869F1D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10857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0968" y="1484654"/>
          <a:ext cx="10410584" cy="4509744"/>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under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day</a:t>
                      </a: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midday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Tuesday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brave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pencil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curious</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bl>
          </a:graphicData>
        </a:graphic>
      </p:graphicFrame>
      <p:sp>
        <p:nvSpPr>
          <p:cNvPr id="7" name="Rectangle 6">
            <a:extLst>
              <a:ext uri="{FF2B5EF4-FFF2-40B4-BE49-F238E27FC236}">
                <a16:creationId xmlns:a16="http://schemas.microsoft.com/office/drawing/2014/main" id="{A31BB720-7BFF-4D53-8123-484FC862674F}"/>
              </a:ext>
            </a:extLst>
          </p:cNvPr>
          <p:cNvSpPr/>
          <p:nvPr/>
        </p:nvSpPr>
        <p:spPr>
          <a:xfrm>
            <a:off x="538479" y="263687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extLst>
              <a:ext uri="{FF2B5EF4-FFF2-40B4-BE49-F238E27FC236}">
                <a16:creationId xmlns:a16="http://schemas.microsoft.com/office/drawing/2014/main" id="{2DD31AC0-AA2D-41C8-9EBD-93FC36546E2B}"/>
              </a:ext>
            </a:extLst>
          </p:cNvPr>
          <p:cNvSpPr/>
          <p:nvPr/>
        </p:nvSpPr>
        <p:spPr>
          <a:xfrm>
            <a:off x="538479" y="408760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extLst>
              <a:ext uri="{FF2B5EF4-FFF2-40B4-BE49-F238E27FC236}">
                <a16:creationId xmlns:a16="http://schemas.microsoft.com/office/drawing/2014/main" id="{E01BECA0-4986-4143-ACF1-26F77569801E}"/>
              </a:ext>
            </a:extLst>
          </p:cNvPr>
          <p:cNvSpPr/>
          <p:nvPr/>
        </p:nvSpPr>
        <p:spPr>
          <a:xfrm>
            <a:off x="538479" y="5260590"/>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pic>
        <p:nvPicPr>
          <p:cNvPr id="11" name="Graphic 10" descr="Close">
            <a:extLst>
              <a:ext uri="{FF2B5EF4-FFF2-40B4-BE49-F238E27FC236}">
                <a16:creationId xmlns:a16="http://schemas.microsoft.com/office/drawing/2014/main" id="{971E1812-215B-49EB-BA90-7345D427A1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8685" y="3092937"/>
            <a:ext cx="259625" cy="259625"/>
          </a:xfrm>
          <a:prstGeom prst="rect">
            <a:avLst/>
          </a:prstGeom>
        </p:spPr>
      </p:pic>
      <p:pic>
        <p:nvPicPr>
          <p:cNvPr id="12" name="Graphic 11" descr="Close">
            <a:extLst>
              <a:ext uri="{FF2B5EF4-FFF2-40B4-BE49-F238E27FC236}">
                <a16:creationId xmlns:a16="http://schemas.microsoft.com/office/drawing/2014/main" id="{65D8DA4F-169B-4E0B-A9E7-8770D4D5AE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0235" y="4413854"/>
            <a:ext cx="259625" cy="259625"/>
          </a:xfrm>
          <a:prstGeom prst="rect">
            <a:avLst/>
          </a:prstGeom>
        </p:spPr>
      </p:pic>
      <p:pic>
        <p:nvPicPr>
          <p:cNvPr id="14" name="Graphic 13" descr="Close">
            <a:extLst>
              <a:ext uri="{FF2B5EF4-FFF2-40B4-BE49-F238E27FC236}">
                <a16:creationId xmlns:a16="http://schemas.microsoft.com/office/drawing/2014/main" id="{DCBEA629-27DD-4B43-B989-3695D31356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8685" y="5586839"/>
            <a:ext cx="259625" cy="259625"/>
          </a:xfrm>
          <a:prstGeom prst="rect">
            <a:avLst/>
          </a:prstGeom>
        </p:spPr>
      </p:pic>
      <p:pic>
        <p:nvPicPr>
          <p:cNvPr id="15" name="Picture 14" descr="Icon&#10;&#10;Description automatically generated">
            <a:extLst>
              <a:ext uri="{FF2B5EF4-FFF2-40B4-BE49-F238E27FC236}">
                <a16:creationId xmlns:a16="http://schemas.microsoft.com/office/drawing/2014/main" id="{57B7A7D5-AB75-4892-B9C9-82ADA490E8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73268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4705129"/>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food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47470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2" name="Rectangle 11">
            <a:extLst>
              <a:ext uri="{FF2B5EF4-FFF2-40B4-BE49-F238E27FC236}">
                <a16:creationId xmlns:a16="http://schemas.microsoft.com/office/drawing/2014/main" id="{C5D6D4D1-D3BC-4F1A-9581-F3D3B3DA8C2B}"/>
              </a:ext>
            </a:extLst>
          </p:cNvPr>
          <p:cNvSpPr/>
          <p:nvPr/>
        </p:nvSpPr>
        <p:spPr>
          <a:xfrm>
            <a:off x="1021910" y="5810646"/>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pic>
        <p:nvPicPr>
          <p:cNvPr id="15" name="Graphic 14" descr="Close">
            <a:extLst>
              <a:ext uri="{FF2B5EF4-FFF2-40B4-BE49-F238E27FC236}">
                <a16:creationId xmlns:a16="http://schemas.microsoft.com/office/drawing/2014/main" id="{418B7EDB-AA71-4466-87BC-FA85FDEC3E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1835" y="2804903"/>
            <a:ext cx="259625" cy="259625"/>
          </a:xfrm>
          <a:prstGeom prst="rect">
            <a:avLst/>
          </a:prstGeom>
        </p:spPr>
      </p:pic>
      <p:pic>
        <p:nvPicPr>
          <p:cNvPr id="16" name="Graphic 15" descr="Close">
            <a:extLst>
              <a:ext uri="{FF2B5EF4-FFF2-40B4-BE49-F238E27FC236}">
                <a16:creationId xmlns:a16="http://schemas.microsoft.com/office/drawing/2014/main" id="{F5A8F1E6-1CBB-4CF2-870E-54397A1D4B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3435" y="3534678"/>
            <a:ext cx="259625" cy="259625"/>
          </a:xfrm>
          <a:prstGeom prst="rect">
            <a:avLst/>
          </a:prstGeom>
        </p:spPr>
      </p:pic>
      <p:pic>
        <p:nvPicPr>
          <p:cNvPr id="17" name="Graphic 16" descr="Close">
            <a:extLst>
              <a:ext uri="{FF2B5EF4-FFF2-40B4-BE49-F238E27FC236}">
                <a16:creationId xmlns:a16="http://schemas.microsoft.com/office/drawing/2014/main" id="{E0ABF194-C2DD-4DCF-B1AD-7EFFDC4AC5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1835" y="4273242"/>
            <a:ext cx="259625" cy="259625"/>
          </a:xfrm>
          <a:prstGeom prst="rect">
            <a:avLst/>
          </a:prstGeom>
        </p:spPr>
      </p:pic>
      <p:pic>
        <p:nvPicPr>
          <p:cNvPr id="18" name="Graphic 17" descr="Close">
            <a:extLst>
              <a:ext uri="{FF2B5EF4-FFF2-40B4-BE49-F238E27FC236}">
                <a16:creationId xmlns:a16="http://schemas.microsoft.com/office/drawing/2014/main" id="{5FA62119-1D0F-493B-8AD4-1C656655C2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84835" y="5151116"/>
            <a:ext cx="259625" cy="259625"/>
          </a:xfrm>
          <a:prstGeom prst="rect">
            <a:avLst/>
          </a:prstGeom>
        </p:spPr>
      </p:pic>
      <p:pic>
        <p:nvPicPr>
          <p:cNvPr id="19" name="Graphic 18" descr="Close">
            <a:extLst>
              <a:ext uri="{FF2B5EF4-FFF2-40B4-BE49-F238E27FC236}">
                <a16:creationId xmlns:a16="http://schemas.microsoft.com/office/drawing/2014/main" id="{B5719F57-632C-4D54-B7B0-C337DF5EA1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02915" y="6105712"/>
            <a:ext cx="259625" cy="259625"/>
          </a:xfrm>
          <a:prstGeom prst="rect">
            <a:avLst/>
          </a:prstGeom>
        </p:spPr>
      </p:pic>
      <p:pic>
        <p:nvPicPr>
          <p:cNvPr id="20" name="Picture 19" descr="Icon&#10;&#10;Description automatically generated">
            <a:extLst>
              <a:ext uri="{FF2B5EF4-FFF2-40B4-BE49-F238E27FC236}">
                <a16:creationId xmlns:a16="http://schemas.microsoft.com/office/drawing/2014/main" id="{CDEB4FBB-E85C-4F63-B9BF-733A9FA6E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25676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9795803" cy="563821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Torion</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J’ai</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carte.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 have a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Ça va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mal</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going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Tu as un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lit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You have a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Tu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indépendant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  you independent?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pour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toi</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it for _____________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Elle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prudente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She is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difficile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Is it _____________?.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Il a un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bureau</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He has a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Le cheval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jeune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horse is ________________.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Madame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Pau a une</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idée.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 Pau has an idea.</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39713BCC-02BF-4DAA-930E-D0B8A3F5CE54}"/>
              </a:ext>
            </a:extLst>
          </p:cNvPr>
          <p:cNvSpPr txBox="1"/>
          <p:nvPr/>
        </p:nvSpPr>
        <p:spPr>
          <a:xfrm>
            <a:off x="7132320" y="1564640"/>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letter</a:t>
            </a:r>
          </a:p>
        </p:txBody>
      </p:sp>
      <p:sp>
        <p:nvSpPr>
          <p:cNvPr id="7" name="TextBox 6">
            <a:extLst>
              <a:ext uri="{FF2B5EF4-FFF2-40B4-BE49-F238E27FC236}">
                <a16:creationId xmlns:a16="http://schemas.microsoft.com/office/drawing/2014/main" id="{9C6A29CF-AB0F-4FE1-BF7F-ED56B43D37F6}"/>
              </a:ext>
            </a:extLst>
          </p:cNvPr>
          <p:cNvSpPr txBox="1"/>
          <p:nvPr/>
        </p:nvSpPr>
        <p:spPr>
          <a:xfrm>
            <a:off x="7245706" y="2026305"/>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badly</a:t>
            </a:r>
          </a:p>
        </p:txBody>
      </p:sp>
      <p:sp>
        <p:nvSpPr>
          <p:cNvPr id="8" name="TextBox 7">
            <a:extLst>
              <a:ext uri="{FF2B5EF4-FFF2-40B4-BE49-F238E27FC236}">
                <a16:creationId xmlns:a16="http://schemas.microsoft.com/office/drawing/2014/main" id="{4B0EE008-9216-4444-9578-8B58ED186C6D}"/>
              </a:ext>
            </a:extLst>
          </p:cNvPr>
          <p:cNvSpPr txBox="1"/>
          <p:nvPr/>
        </p:nvSpPr>
        <p:spPr>
          <a:xfrm>
            <a:off x="7582394" y="2447330"/>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bed</a:t>
            </a:r>
          </a:p>
        </p:txBody>
      </p:sp>
      <p:sp>
        <p:nvSpPr>
          <p:cNvPr id="9" name="TextBox 8">
            <a:extLst>
              <a:ext uri="{FF2B5EF4-FFF2-40B4-BE49-F238E27FC236}">
                <a16:creationId xmlns:a16="http://schemas.microsoft.com/office/drawing/2014/main" id="{6CDC085F-77D5-4573-BD5A-D1C3F4E1CFF6}"/>
              </a:ext>
            </a:extLst>
          </p:cNvPr>
          <p:cNvSpPr txBox="1"/>
          <p:nvPr/>
        </p:nvSpPr>
        <p:spPr>
          <a:xfrm>
            <a:off x="5971666" y="2888675"/>
            <a:ext cx="815214"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Are</a:t>
            </a:r>
          </a:p>
        </p:txBody>
      </p:sp>
      <p:sp>
        <p:nvSpPr>
          <p:cNvPr id="10" name="TextBox 9">
            <a:extLst>
              <a:ext uri="{FF2B5EF4-FFF2-40B4-BE49-F238E27FC236}">
                <a16:creationId xmlns:a16="http://schemas.microsoft.com/office/drawing/2014/main" id="{866ED807-D17A-4953-AF3B-FDE594926BC7}"/>
              </a:ext>
            </a:extLst>
          </p:cNvPr>
          <p:cNvSpPr txBox="1"/>
          <p:nvPr/>
        </p:nvSpPr>
        <p:spPr>
          <a:xfrm>
            <a:off x="6899376" y="3369876"/>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you</a:t>
            </a:r>
          </a:p>
        </p:txBody>
      </p:sp>
      <p:sp>
        <p:nvSpPr>
          <p:cNvPr id="11" name="TextBox 10">
            <a:extLst>
              <a:ext uri="{FF2B5EF4-FFF2-40B4-BE49-F238E27FC236}">
                <a16:creationId xmlns:a16="http://schemas.microsoft.com/office/drawing/2014/main" id="{A2A1CD24-800D-4749-94AD-4D3EA2E5513B}"/>
              </a:ext>
            </a:extLst>
          </p:cNvPr>
          <p:cNvSpPr txBox="1"/>
          <p:nvPr/>
        </p:nvSpPr>
        <p:spPr>
          <a:xfrm>
            <a:off x="6786880" y="3831541"/>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careful</a:t>
            </a:r>
          </a:p>
        </p:txBody>
      </p:sp>
      <p:sp>
        <p:nvSpPr>
          <p:cNvPr id="12" name="TextBox 11">
            <a:extLst>
              <a:ext uri="{FF2B5EF4-FFF2-40B4-BE49-F238E27FC236}">
                <a16:creationId xmlns:a16="http://schemas.microsoft.com/office/drawing/2014/main" id="{05AFE54A-2EBB-48B7-8F80-94568BD1C4ED}"/>
              </a:ext>
            </a:extLst>
          </p:cNvPr>
          <p:cNvSpPr txBox="1"/>
          <p:nvPr/>
        </p:nvSpPr>
        <p:spPr>
          <a:xfrm>
            <a:off x="6553706" y="4294713"/>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difficult</a:t>
            </a:r>
          </a:p>
        </p:txBody>
      </p:sp>
      <p:sp>
        <p:nvSpPr>
          <p:cNvPr id="13" name="TextBox 12">
            <a:extLst>
              <a:ext uri="{FF2B5EF4-FFF2-40B4-BE49-F238E27FC236}">
                <a16:creationId xmlns:a16="http://schemas.microsoft.com/office/drawing/2014/main" id="{ECF0BA42-7002-47D5-86D6-4788C9F19A62}"/>
              </a:ext>
            </a:extLst>
          </p:cNvPr>
          <p:cNvSpPr txBox="1"/>
          <p:nvPr/>
        </p:nvSpPr>
        <p:spPr>
          <a:xfrm>
            <a:off x="7175091" y="4736058"/>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desk</a:t>
            </a:r>
          </a:p>
        </p:txBody>
      </p:sp>
      <p:sp>
        <p:nvSpPr>
          <p:cNvPr id="14" name="TextBox 13">
            <a:extLst>
              <a:ext uri="{FF2B5EF4-FFF2-40B4-BE49-F238E27FC236}">
                <a16:creationId xmlns:a16="http://schemas.microsoft.com/office/drawing/2014/main" id="{9072A8D8-D8F6-42CC-BD4F-815DF80BE437}"/>
              </a:ext>
            </a:extLst>
          </p:cNvPr>
          <p:cNvSpPr txBox="1"/>
          <p:nvPr/>
        </p:nvSpPr>
        <p:spPr>
          <a:xfrm>
            <a:off x="7380423" y="5196939"/>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young</a:t>
            </a:r>
          </a:p>
        </p:txBody>
      </p:sp>
      <p:sp>
        <p:nvSpPr>
          <p:cNvPr id="15" name="TextBox 14">
            <a:extLst>
              <a:ext uri="{FF2B5EF4-FFF2-40B4-BE49-F238E27FC236}">
                <a16:creationId xmlns:a16="http://schemas.microsoft.com/office/drawing/2014/main" id="{EF5A4853-7007-41DD-AE41-C4C417CAAAE4}"/>
              </a:ext>
            </a:extLst>
          </p:cNvPr>
          <p:cNvSpPr txBox="1"/>
          <p:nvPr/>
        </p:nvSpPr>
        <p:spPr>
          <a:xfrm>
            <a:off x="5965167" y="5658604"/>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Mrs</a:t>
            </a:r>
          </a:p>
        </p:txBody>
      </p:sp>
      <p:pic>
        <p:nvPicPr>
          <p:cNvPr id="16" name="Picture 15" descr="Icon&#10;&#10;Description automatically generated">
            <a:extLst>
              <a:ext uri="{FF2B5EF4-FFF2-40B4-BE49-F238E27FC236}">
                <a16:creationId xmlns:a16="http://schemas.microsoft.com/office/drawing/2014/main" id="{5EC0055A-DBE7-496A-BE16-2C4AEFF55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42094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626777" y="1408954"/>
            <a:ext cx="11336997" cy="50821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It’s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 drawing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 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Pierre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curious.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Pierre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It’s going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well.		_____ _____ bien.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Is it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important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for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moi</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an</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answer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______ _______________.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ideal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___________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Every day</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great. 	___________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super.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She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happy</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Elle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Today</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Thursday.		__________________,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jeudi</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Mr</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Pau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serious!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 ____________Pau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three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8518FC35-5E4E-42DE-9F9D-B146ACEB8F15}"/>
              </a:ext>
            </a:extLst>
          </p:cNvPr>
          <p:cNvSpPr txBox="1"/>
          <p:nvPr/>
        </p:nvSpPr>
        <p:spPr>
          <a:xfrm>
            <a:off x="5161280" y="1869440"/>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un dessin</a:t>
            </a:r>
          </a:p>
        </p:txBody>
      </p:sp>
      <p:sp>
        <p:nvSpPr>
          <p:cNvPr id="10" name="TextBox 9">
            <a:extLst>
              <a:ext uri="{FF2B5EF4-FFF2-40B4-BE49-F238E27FC236}">
                <a16:creationId xmlns:a16="http://schemas.microsoft.com/office/drawing/2014/main" id="{9DFD0982-2917-44AA-8F8B-CEEBD84B6051}"/>
              </a:ext>
            </a:extLst>
          </p:cNvPr>
          <p:cNvSpPr txBox="1"/>
          <p:nvPr/>
        </p:nvSpPr>
        <p:spPr>
          <a:xfrm>
            <a:off x="5689600" y="2331105"/>
            <a:ext cx="1584960"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curieux</a:t>
            </a:r>
            <a:endParaRPr lang="en-GB" sz="2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D780BA19-FD7C-4C59-A6A4-D0199D15FA92}"/>
              </a:ext>
            </a:extLst>
          </p:cNvPr>
          <p:cNvSpPr txBox="1"/>
          <p:nvPr/>
        </p:nvSpPr>
        <p:spPr>
          <a:xfrm>
            <a:off x="4374271" y="2781878"/>
            <a:ext cx="1584960"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Ça</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va</a:t>
            </a:r>
            <a:endParaRPr lang="en-GB" sz="2400" b="1" dirty="0">
              <a:solidFill>
                <a:srgbClr val="FF0066"/>
              </a:solidFill>
              <a:latin typeface="Century Gothic" panose="020B0502020202020204" pitchFamily="34" charset="0"/>
            </a:endParaRPr>
          </a:p>
        </p:txBody>
      </p:sp>
      <p:sp>
        <p:nvSpPr>
          <p:cNvPr id="12" name="TextBox 11">
            <a:extLst>
              <a:ext uri="{FF2B5EF4-FFF2-40B4-BE49-F238E27FC236}">
                <a16:creationId xmlns:a16="http://schemas.microsoft.com/office/drawing/2014/main" id="{0555089D-1604-4C4B-98D6-BCBCD4D6DD17}"/>
              </a:ext>
            </a:extLst>
          </p:cNvPr>
          <p:cNvSpPr txBox="1"/>
          <p:nvPr/>
        </p:nvSpPr>
        <p:spPr>
          <a:xfrm>
            <a:off x="5138225" y="3198167"/>
            <a:ext cx="2687709"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important pour</a:t>
            </a:r>
          </a:p>
        </p:txBody>
      </p:sp>
      <p:sp>
        <p:nvSpPr>
          <p:cNvPr id="13" name="TextBox 12">
            <a:extLst>
              <a:ext uri="{FF2B5EF4-FFF2-40B4-BE49-F238E27FC236}">
                <a16:creationId xmlns:a16="http://schemas.microsoft.com/office/drawing/2014/main" id="{E921A0BD-22ED-4352-8195-68CD581A796B}"/>
              </a:ext>
            </a:extLst>
          </p:cNvPr>
          <p:cNvSpPr txBox="1"/>
          <p:nvPr/>
        </p:nvSpPr>
        <p:spPr>
          <a:xfrm>
            <a:off x="4897119" y="3725286"/>
            <a:ext cx="268770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une</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réponse</a:t>
            </a:r>
            <a:endParaRPr lang="en-GB" sz="2400" b="1"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EF8906B6-F09F-4C95-B710-525C26C2E7C5}"/>
              </a:ext>
            </a:extLst>
          </p:cNvPr>
          <p:cNvSpPr txBox="1"/>
          <p:nvPr/>
        </p:nvSpPr>
        <p:spPr>
          <a:xfrm>
            <a:off x="4797066" y="4141575"/>
            <a:ext cx="158496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chat</a:t>
            </a:r>
          </a:p>
        </p:txBody>
      </p:sp>
      <p:sp>
        <p:nvSpPr>
          <p:cNvPr id="15" name="TextBox 14">
            <a:extLst>
              <a:ext uri="{FF2B5EF4-FFF2-40B4-BE49-F238E27FC236}">
                <a16:creationId xmlns:a16="http://schemas.microsoft.com/office/drawing/2014/main" id="{99D7842E-C918-4A40-A93F-E579411185FD}"/>
              </a:ext>
            </a:extLst>
          </p:cNvPr>
          <p:cNvSpPr txBox="1"/>
          <p:nvPr/>
        </p:nvSpPr>
        <p:spPr>
          <a:xfrm>
            <a:off x="6746240" y="4159735"/>
            <a:ext cx="1584960"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idéal</a:t>
            </a:r>
            <a:endParaRPr lang="en-GB" sz="2400" b="1"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31368000-AFDF-49D6-BF3B-E50297B20DF8}"/>
              </a:ext>
            </a:extLst>
          </p:cNvPr>
          <p:cNvSpPr txBox="1"/>
          <p:nvPr/>
        </p:nvSpPr>
        <p:spPr>
          <a:xfrm>
            <a:off x="4464725" y="4623809"/>
            <a:ext cx="2449749"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Chaque</a:t>
            </a:r>
            <a:r>
              <a:rPr lang="en-GB" sz="2400" b="1" dirty="0">
                <a:solidFill>
                  <a:srgbClr val="FF0066"/>
                </a:solidFill>
                <a:latin typeface="Century Gothic" panose="020B0502020202020204" pitchFamily="34" charset="0"/>
              </a:rPr>
              <a:t> jour</a:t>
            </a:r>
          </a:p>
        </p:txBody>
      </p:sp>
      <p:sp>
        <p:nvSpPr>
          <p:cNvPr id="17" name="TextBox 16">
            <a:extLst>
              <a:ext uri="{FF2B5EF4-FFF2-40B4-BE49-F238E27FC236}">
                <a16:creationId xmlns:a16="http://schemas.microsoft.com/office/drawing/2014/main" id="{168C2ACF-FDA9-4214-A212-692F4EC04C64}"/>
              </a:ext>
            </a:extLst>
          </p:cNvPr>
          <p:cNvSpPr txBox="1"/>
          <p:nvPr/>
        </p:nvSpPr>
        <p:spPr>
          <a:xfrm>
            <a:off x="5502795" y="5048377"/>
            <a:ext cx="1584960"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heureuse</a:t>
            </a:r>
            <a:endParaRPr lang="en-GB" sz="24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CBB09FD9-2A09-4F42-943E-3AD5F53BDEEC}"/>
              </a:ext>
            </a:extLst>
          </p:cNvPr>
          <p:cNvSpPr txBox="1"/>
          <p:nvPr/>
        </p:nvSpPr>
        <p:spPr>
          <a:xfrm>
            <a:off x="4587410" y="5526577"/>
            <a:ext cx="2217055"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Aujourd’hui</a:t>
            </a:r>
            <a:endParaRPr lang="en-GB" sz="24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55F94754-25FB-47D9-840C-E17C1FF3BB1B}"/>
              </a:ext>
            </a:extLst>
          </p:cNvPr>
          <p:cNvSpPr txBox="1"/>
          <p:nvPr/>
        </p:nvSpPr>
        <p:spPr>
          <a:xfrm>
            <a:off x="4296491" y="5967680"/>
            <a:ext cx="2449749"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Non, Monsieur</a:t>
            </a:r>
          </a:p>
        </p:txBody>
      </p:sp>
      <p:sp>
        <p:nvSpPr>
          <p:cNvPr id="20" name="TextBox 19">
            <a:extLst>
              <a:ext uri="{FF2B5EF4-FFF2-40B4-BE49-F238E27FC236}">
                <a16:creationId xmlns:a16="http://schemas.microsoft.com/office/drawing/2014/main" id="{4E74760C-7579-4F4A-8BF0-8C21704D1CC6}"/>
              </a:ext>
            </a:extLst>
          </p:cNvPr>
          <p:cNvSpPr txBox="1"/>
          <p:nvPr/>
        </p:nvSpPr>
        <p:spPr>
          <a:xfrm>
            <a:off x="7533045" y="5967679"/>
            <a:ext cx="1584960"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sérieux</a:t>
            </a:r>
            <a:endParaRPr lang="en-GB" sz="2400" b="1" dirty="0">
              <a:solidFill>
                <a:srgbClr val="FF0066"/>
              </a:solidFill>
              <a:latin typeface="Century Gothic" panose="020B0502020202020204" pitchFamily="34" charset="0"/>
            </a:endParaRPr>
          </a:p>
        </p:txBody>
      </p:sp>
      <p:pic>
        <p:nvPicPr>
          <p:cNvPr id="21" name="Picture 20" descr="Icon&#10;&#10;Description automatically generated">
            <a:extLst>
              <a:ext uri="{FF2B5EF4-FFF2-40B4-BE49-F238E27FC236}">
                <a16:creationId xmlns:a16="http://schemas.microsoft.com/office/drawing/2014/main" id="{F6E43494-3FA2-42D8-8829-BE2104EAC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254546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6718506"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278967" y="1221467"/>
          <a:ext cx="9609426" cy="5085762"/>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1731199">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absente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question.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1694546">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…as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moto.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suis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là</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r h="1660017">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calme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…ai un message.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6010087"/>
                  </a:ext>
                </a:extLst>
              </a:tr>
            </a:tbl>
          </a:graphicData>
        </a:graphic>
      </p:graphicFrame>
      <p:pic>
        <p:nvPicPr>
          <p:cNvPr id="9" name="Graphic 8" descr="Close">
            <a:extLst>
              <a:ext uri="{FF2B5EF4-FFF2-40B4-BE49-F238E27FC236}">
                <a16:creationId xmlns:a16="http://schemas.microsoft.com/office/drawing/2014/main" id="{0743C40E-162B-43BC-8841-8CA1D416E6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0302" y="2418823"/>
            <a:ext cx="259625" cy="259625"/>
          </a:xfrm>
          <a:prstGeom prst="rect">
            <a:avLst/>
          </a:prstGeom>
        </p:spPr>
      </p:pic>
      <p:pic>
        <p:nvPicPr>
          <p:cNvPr id="10" name="Graphic 9" descr="Close">
            <a:extLst>
              <a:ext uri="{FF2B5EF4-FFF2-40B4-BE49-F238E27FC236}">
                <a16:creationId xmlns:a16="http://schemas.microsoft.com/office/drawing/2014/main" id="{1DD04A25-1F45-4C50-9640-5FBAA6339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0302" y="3705351"/>
            <a:ext cx="259625" cy="259625"/>
          </a:xfrm>
          <a:prstGeom prst="rect">
            <a:avLst/>
          </a:prstGeom>
        </p:spPr>
      </p:pic>
      <p:pic>
        <p:nvPicPr>
          <p:cNvPr id="11" name="Graphic 10" descr="Close">
            <a:extLst>
              <a:ext uri="{FF2B5EF4-FFF2-40B4-BE49-F238E27FC236}">
                <a16:creationId xmlns:a16="http://schemas.microsoft.com/office/drawing/2014/main" id="{14C92E6D-2279-4A13-9524-96725AECF5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0301" y="5420124"/>
            <a:ext cx="259625" cy="259625"/>
          </a:xfrm>
          <a:prstGeom prst="rect">
            <a:avLst/>
          </a:prstGeom>
        </p:spPr>
      </p:pic>
      <p:pic>
        <p:nvPicPr>
          <p:cNvPr id="12" name="Graphic 11" descr="Close">
            <a:extLst>
              <a:ext uri="{FF2B5EF4-FFF2-40B4-BE49-F238E27FC236}">
                <a16:creationId xmlns:a16="http://schemas.microsoft.com/office/drawing/2014/main" id="{C13DB53B-39AC-4E58-B757-5AB94BED38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6155" y="2418822"/>
            <a:ext cx="259625" cy="259625"/>
          </a:xfrm>
          <a:prstGeom prst="rect">
            <a:avLst/>
          </a:prstGeom>
        </p:spPr>
      </p:pic>
      <p:pic>
        <p:nvPicPr>
          <p:cNvPr id="13" name="Graphic 12" descr="Close">
            <a:extLst>
              <a:ext uri="{FF2B5EF4-FFF2-40B4-BE49-F238E27FC236}">
                <a16:creationId xmlns:a16="http://schemas.microsoft.com/office/drawing/2014/main" id="{E933F428-487C-4E17-803F-BA71B4C4C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6154" y="3212591"/>
            <a:ext cx="259625" cy="259625"/>
          </a:xfrm>
          <a:prstGeom prst="rect">
            <a:avLst/>
          </a:prstGeom>
        </p:spPr>
      </p:pic>
      <p:pic>
        <p:nvPicPr>
          <p:cNvPr id="14" name="Graphic 13" descr="Close">
            <a:extLst>
              <a:ext uri="{FF2B5EF4-FFF2-40B4-BE49-F238E27FC236}">
                <a16:creationId xmlns:a16="http://schemas.microsoft.com/office/drawing/2014/main" id="{4650548F-9110-4FCD-92B1-AE7FC67CAC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6474" y="4918183"/>
            <a:ext cx="259625" cy="259625"/>
          </a:xfrm>
          <a:prstGeom prst="rect">
            <a:avLst/>
          </a:prstGeom>
        </p:spPr>
      </p:pic>
      <p:pic>
        <p:nvPicPr>
          <p:cNvPr id="15" name="Picture 14" descr="Icon&#10;&#10;Description automatically generated">
            <a:extLst>
              <a:ext uri="{FF2B5EF4-FFF2-40B4-BE49-F238E27FC236}">
                <a16:creationId xmlns:a16="http://schemas.microsoft.com/office/drawing/2014/main" id="{AFDB06EF-854E-45B5-945C-7A6C82782F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427755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044754" y="731876"/>
            <a:ext cx="10467930" cy="79137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Arnaud (</a:t>
            </a:r>
            <a:r>
              <a:rPr kumimoji="0" lang="en-US"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 boy</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605AF88-C46E-4CA7-A93D-1CD07F431389}"/>
              </a:ext>
            </a:extLst>
          </p:cNvPr>
          <p:cNvGraphicFramePr>
            <a:graphicFrameLocks noGrp="1"/>
          </p:cNvGraphicFramePr>
          <p:nvPr/>
        </p:nvGraphicFramePr>
        <p:xfrm>
          <a:off x="2806130" y="1221467"/>
          <a:ext cx="6059680" cy="1810322"/>
        </p:xfrm>
        <a:graphic>
          <a:graphicData uri="http://schemas.openxmlformats.org/drawingml/2006/table">
            <a:tbl>
              <a:tblPr firstRow="1" firstCol="1" bandRow="1"/>
              <a:tblGrid>
                <a:gridCol w="2827044">
                  <a:extLst>
                    <a:ext uri="{9D8B030D-6E8A-4147-A177-3AD203B41FA5}">
                      <a16:colId xmlns:a16="http://schemas.microsoft.com/office/drawing/2014/main" val="1666289505"/>
                    </a:ext>
                  </a:extLst>
                </a:gridCol>
                <a:gridCol w="2827044">
                  <a:extLst>
                    <a:ext uri="{9D8B030D-6E8A-4147-A177-3AD203B41FA5}">
                      <a16:colId xmlns:a16="http://schemas.microsoft.com/office/drawing/2014/main" val="3592080829"/>
                    </a:ext>
                  </a:extLst>
                </a:gridCol>
                <a:gridCol w="405592">
                  <a:extLst>
                    <a:ext uri="{9D8B030D-6E8A-4147-A177-3AD203B41FA5}">
                      <a16:colId xmlns:a16="http://schemas.microsoft.com/office/drawing/2014/main" val="1795178750"/>
                    </a:ext>
                  </a:extLst>
                </a:gridCol>
              </a:tblGrid>
              <a:tr h="0">
                <a:tc>
                  <a:txBody>
                    <a:bodyPr/>
                    <a:lstStyle/>
                    <a:p>
                      <a:pPr>
                        <a:lnSpc>
                          <a:spcPct val="107000"/>
                        </a:lnSpc>
                        <a:spcAft>
                          <a:spcPts val="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42339"/>
                  </a:ext>
                </a:extLst>
              </a:tr>
              <a:tr h="0">
                <a:tc rowSpan="5">
                  <a:txBody>
                    <a:bodyPr/>
                    <a:lstStyle/>
                    <a:p>
                      <a:pPr>
                        <a:lnSpc>
                          <a:spcPct val="107000"/>
                        </a:lnSpc>
                        <a:spcAft>
                          <a:spcPts val="0"/>
                        </a:spcAft>
                      </a:pPr>
                      <a:r>
                        <a:rPr lang="fr-FR"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Arnaud est _______.</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jolie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17421"/>
                  </a:ext>
                </a:extLst>
              </a:tr>
              <a:tr h="0">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drôle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338863"/>
                  </a:ext>
                </a:extLst>
              </a:tr>
              <a:tr h="0">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anglaise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5947278"/>
                  </a:ext>
                </a:extLst>
              </a:tr>
              <a:tr h="0">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jeune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607812"/>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heureuse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152855"/>
                  </a:ext>
                </a:extLst>
              </a:tr>
            </a:tbl>
          </a:graphicData>
        </a:graphic>
      </p:graphicFrame>
      <p:graphicFrame>
        <p:nvGraphicFramePr>
          <p:cNvPr id="7" name="Table 6">
            <a:extLst>
              <a:ext uri="{FF2B5EF4-FFF2-40B4-BE49-F238E27FC236}">
                <a16:creationId xmlns:a16="http://schemas.microsoft.com/office/drawing/2014/main" id="{4A8E6B42-C615-449A-A0B5-56E4774A3219}"/>
              </a:ext>
            </a:extLst>
          </p:cNvPr>
          <p:cNvGraphicFramePr>
            <a:graphicFrameLocks noGrp="1"/>
          </p:cNvGraphicFramePr>
          <p:nvPr/>
        </p:nvGraphicFramePr>
        <p:xfrm>
          <a:off x="2806130" y="4115189"/>
          <a:ext cx="6059680" cy="2366889"/>
        </p:xfrm>
        <a:graphic>
          <a:graphicData uri="http://schemas.openxmlformats.org/drawingml/2006/table">
            <a:tbl>
              <a:tblPr firstRow="1" firstCol="1" bandRow="1"/>
              <a:tblGrid>
                <a:gridCol w="2827044">
                  <a:extLst>
                    <a:ext uri="{9D8B030D-6E8A-4147-A177-3AD203B41FA5}">
                      <a16:colId xmlns:a16="http://schemas.microsoft.com/office/drawing/2014/main" val="2900288696"/>
                    </a:ext>
                  </a:extLst>
                </a:gridCol>
                <a:gridCol w="2827044">
                  <a:extLst>
                    <a:ext uri="{9D8B030D-6E8A-4147-A177-3AD203B41FA5}">
                      <a16:colId xmlns:a16="http://schemas.microsoft.com/office/drawing/2014/main" val="3010770894"/>
                    </a:ext>
                  </a:extLst>
                </a:gridCol>
                <a:gridCol w="405592">
                  <a:extLst>
                    <a:ext uri="{9D8B030D-6E8A-4147-A177-3AD203B41FA5}">
                      <a16:colId xmlns:a16="http://schemas.microsoft.com/office/drawing/2014/main" val="2172912581"/>
                    </a:ext>
                  </a:extLst>
                </a:gridCol>
              </a:tblGrid>
              <a:tr h="393444">
                <a:tc>
                  <a:txBody>
                    <a:bodyPr/>
                    <a:lstStyle/>
                    <a:p>
                      <a:pPr>
                        <a:lnSpc>
                          <a:spcPct val="107000"/>
                        </a:lnSpc>
                        <a:spcAft>
                          <a:spcPts val="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5226294"/>
                  </a:ext>
                </a:extLst>
              </a:tr>
              <a:tr h="394689">
                <a:tc rowSpan="5">
                  <a:txBody>
                    <a:bodyPr/>
                    <a:lstStyle/>
                    <a:p>
                      <a:pPr>
                        <a:lnSpc>
                          <a:spcPct val="107000"/>
                        </a:lnSpc>
                        <a:spcAft>
                          <a:spcPts val="0"/>
                        </a:spcAft>
                      </a:pPr>
                      <a:r>
                        <a:rPr lang="fr-FR"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Émilie est _______.</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curieux</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4296999"/>
                  </a:ext>
                </a:extLst>
              </a:tr>
              <a:tr h="394689">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différente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530857"/>
                  </a:ext>
                </a:extLst>
              </a:tr>
              <a:tr h="394689">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seul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4798410"/>
                  </a:ext>
                </a:extLst>
              </a:tr>
              <a:tr h="394689">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important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9539299"/>
                  </a:ext>
                </a:extLst>
              </a:tr>
              <a:tr h="394689">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difficile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426995"/>
                  </a:ext>
                </a:extLst>
              </a:tr>
            </a:tbl>
          </a:graphicData>
        </a:graphic>
      </p:graphicFrame>
      <p:sp>
        <p:nvSpPr>
          <p:cNvPr id="10" name="Rectangle 9">
            <a:extLst>
              <a:ext uri="{FF2B5EF4-FFF2-40B4-BE49-F238E27FC236}">
                <a16:creationId xmlns:a16="http://schemas.microsoft.com/office/drawing/2014/main" id="{CB214670-D575-4AA1-95B4-D7667FB9B45E}"/>
              </a:ext>
            </a:extLst>
          </p:cNvPr>
          <p:cNvSpPr/>
          <p:nvPr/>
        </p:nvSpPr>
        <p:spPr>
          <a:xfrm>
            <a:off x="1378669" y="3693485"/>
            <a:ext cx="9844362" cy="72552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Émilie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 girl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2" name="Graphic 11" descr="Close">
            <a:extLst>
              <a:ext uri="{FF2B5EF4-FFF2-40B4-BE49-F238E27FC236}">
                <a16:creationId xmlns:a16="http://schemas.microsoft.com/office/drawing/2014/main" id="{0722324A-FC3B-4443-AED4-D171208262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5225" y="1846683"/>
            <a:ext cx="259625" cy="259625"/>
          </a:xfrm>
          <a:prstGeom prst="rect">
            <a:avLst/>
          </a:prstGeom>
        </p:spPr>
      </p:pic>
      <p:pic>
        <p:nvPicPr>
          <p:cNvPr id="13" name="Graphic 12" descr="Close">
            <a:extLst>
              <a:ext uri="{FF2B5EF4-FFF2-40B4-BE49-F238E27FC236}">
                <a16:creationId xmlns:a16="http://schemas.microsoft.com/office/drawing/2014/main" id="{C23EFFC5-CA93-427E-BE60-B2814B4B59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5224" y="2439236"/>
            <a:ext cx="259625" cy="259625"/>
          </a:xfrm>
          <a:prstGeom prst="rect">
            <a:avLst/>
          </a:prstGeom>
        </p:spPr>
      </p:pic>
      <p:pic>
        <p:nvPicPr>
          <p:cNvPr id="14" name="Graphic 13" descr="Close">
            <a:extLst>
              <a:ext uri="{FF2B5EF4-FFF2-40B4-BE49-F238E27FC236}">
                <a16:creationId xmlns:a16="http://schemas.microsoft.com/office/drawing/2014/main" id="{3533FF40-4BD8-4B8D-8C4F-8C0C70BBBA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5223" y="4925065"/>
            <a:ext cx="259625" cy="259625"/>
          </a:xfrm>
          <a:prstGeom prst="rect">
            <a:avLst/>
          </a:prstGeom>
        </p:spPr>
      </p:pic>
      <p:pic>
        <p:nvPicPr>
          <p:cNvPr id="15" name="Graphic 14" descr="Close">
            <a:extLst>
              <a:ext uri="{FF2B5EF4-FFF2-40B4-BE49-F238E27FC236}">
                <a16:creationId xmlns:a16="http://schemas.microsoft.com/office/drawing/2014/main" id="{16890B6F-0C65-4103-BDD1-8FAEBC7463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5225" y="6116391"/>
            <a:ext cx="259625" cy="259625"/>
          </a:xfrm>
          <a:prstGeom prst="rect">
            <a:avLst/>
          </a:prstGeom>
        </p:spPr>
      </p:pic>
      <p:pic>
        <p:nvPicPr>
          <p:cNvPr id="16" name="Picture 15" descr="Icon&#10;&#10;Description automatically generated">
            <a:extLst>
              <a:ext uri="{FF2B5EF4-FFF2-40B4-BE49-F238E27FC236}">
                <a16:creationId xmlns:a16="http://schemas.microsoft.com/office/drawing/2014/main" id="{01416A40-E9F5-41E6-843E-7D0842D88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12018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78" name="Rectangle 77">
            <a:extLst>
              <a:ext uri="{FF2B5EF4-FFF2-40B4-BE49-F238E27FC236}">
                <a16:creationId xmlns:a16="http://schemas.microsoft.com/office/drawing/2014/main" id="{54F214D2-D906-467F-9EF7-71F792C13871}"/>
              </a:ext>
            </a:extLst>
          </p:cNvPr>
          <p:cNvSpPr/>
          <p:nvPr/>
        </p:nvSpPr>
        <p:spPr>
          <a:xfrm>
            <a:off x="1605440" y="1101542"/>
            <a:ext cx="7713785" cy="491038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a:t>
            </a: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Write the French word for ‘a’.</a:t>
            </a:r>
            <a:b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b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_______  crayon (m)</a:t>
            </a:r>
            <a:b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_______  </a:t>
            </a:r>
            <a:r>
              <a:rPr kumimoji="0" lang="en-US"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semaine</a:t>
            </a: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(f)</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b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Write the French for the English given in brackets. </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Tu ________ quoi ? (have)</a:t>
            </a:r>
            <a:b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s-ES_tradnl"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Elle  ________ jeune. (</a:t>
            </a:r>
            <a:r>
              <a:rPr kumimoji="0" lang="es-ES_tradnl"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is</a:t>
            </a:r>
            <a:r>
              <a:rPr kumimoji="0" lang="es-ES_tradnl"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br>
              <a:rPr kumimoji="0" lang="es-ES_tradnl"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s-ES_tradnl"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Tu ________ content. (are)</a:t>
            </a:r>
            <a:b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Je ________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présent</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(am)</a:t>
            </a:r>
            <a:b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endParaRPr kumimoji="0" lang="en-GB" sz="2400" b="0" i="0" u="none" strike="noStrike" kern="1200" cap="none" spc="0" normalizeH="0" baseline="0" noProof="0" dirty="0">
              <a:ln>
                <a:noFill/>
              </a:ln>
              <a:solidFill>
                <a:prstClr val="black"/>
              </a:solidFill>
              <a:effectLst/>
              <a:uLnTx/>
              <a:uFillTx/>
              <a:latin typeface="Arial"/>
            </a:endParaRPr>
          </a:p>
        </p:txBody>
      </p:sp>
      <p:sp>
        <p:nvSpPr>
          <p:cNvPr id="9" name="TextBox 8">
            <a:extLst>
              <a:ext uri="{FF2B5EF4-FFF2-40B4-BE49-F238E27FC236}">
                <a16:creationId xmlns:a16="http://schemas.microsoft.com/office/drawing/2014/main" id="{9C1B1465-5360-4EDB-9509-FBC555F73350}"/>
              </a:ext>
            </a:extLst>
          </p:cNvPr>
          <p:cNvSpPr txBox="1"/>
          <p:nvPr/>
        </p:nvSpPr>
        <p:spPr>
          <a:xfrm>
            <a:off x="2109047" y="1828801"/>
            <a:ext cx="57319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un</a:t>
            </a:r>
          </a:p>
        </p:txBody>
      </p:sp>
      <p:sp>
        <p:nvSpPr>
          <p:cNvPr id="10" name="TextBox 9">
            <a:extLst>
              <a:ext uri="{FF2B5EF4-FFF2-40B4-BE49-F238E27FC236}">
                <a16:creationId xmlns:a16="http://schemas.microsoft.com/office/drawing/2014/main" id="{0957D355-7940-4F0B-A283-446B6F547064}"/>
              </a:ext>
            </a:extLst>
          </p:cNvPr>
          <p:cNvSpPr txBox="1"/>
          <p:nvPr/>
        </p:nvSpPr>
        <p:spPr>
          <a:xfrm>
            <a:off x="2090247" y="2189668"/>
            <a:ext cx="782528"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une</a:t>
            </a:r>
            <a:endParaRPr lang="en-GB" sz="2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8CF9B132-3456-45C3-989B-A041A0E05CD6}"/>
              </a:ext>
            </a:extLst>
          </p:cNvPr>
          <p:cNvSpPr txBox="1"/>
          <p:nvPr/>
        </p:nvSpPr>
        <p:spPr>
          <a:xfrm>
            <a:off x="2872775" y="3975835"/>
            <a:ext cx="57319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as</a:t>
            </a:r>
          </a:p>
        </p:txBody>
      </p:sp>
      <p:sp>
        <p:nvSpPr>
          <p:cNvPr id="12" name="TextBox 11">
            <a:extLst>
              <a:ext uri="{FF2B5EF4-FFF2-40B4-BE49-F238E27FC236}">
                <a16:creationId xmlns:a16="http://schemas.microsoft.com/office/drawing/2014/main" id="{EB7CB64E-97AE-4D4B-B4E4-E6015B86D5F1}"/>
              </a:ext>
            </a:extLst>
          </p:cNvPr>
          <p:cNvSpPr txBox="1"/>
          <p:nvPr/>
        </p:nvSpPr>
        <p:spPr>
          <a:xfrm>
            <a:off x="2901527" y="4376540"/>
            <a:ext cx="908217"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est</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AFCE58C1-CCDE-4624-938B-D191BC9046A9}"/>
              </a:ext>
            </a:extLst>
          </p:cNvPr>
          <p:cNvSpPr txBox="1"/>
          <p:nvPr/>
        </p:nvSpPr>
        <p:spPr>
          <a:xfrm>
            <a:off x="2862615" y="4748438"/>
            <a:ext cx="57319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es</a:t>
            </a:r>
          </a:p>
        </p:txBody>
      </p:sp>
      <p:sp>
        <p:nvSpPr>
          <p:cNvPr id="14" name="TextBox 13">
            <a:extLst>
              <a:ext uri="{FF2B5EF4-FFF2-40B4-BE49-F238E27FC236}">
                <a16:creationId xmlns:a16="http://schemas.microsoft.com/office/drawing/2014/main" id="{BDE8F795-2DAC-41B7-9861-5ABBC780B3DB}"/>
              </a:ext>
            </a:extLst>
          </p:cNvPr>
          <p:cNvSpPr txBox="1"/>
          <p:nvPr/>
        </p:nvSpPr>
        <p:spPr>
          <a:xfrm>
            <a:off x="2782442" y="5085168"/>
            <a:ext cx="1027302"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suis</a:t>
            </a:r>
            <a:endParaRPr lang="en-GB" sz="2400" b="1" dirty="0">
              <a:solidFill>
                <a:srgbClr val="FF0066"/>
              </a:solidFill>
              <a:latin typeface="Century Gothic" panose="020B0502020202020204" pitchFamily="34" charset="0"/>
            </a:endParaRPr>
          </a:p>
        </p:txBody>
      </p:sp>
      <p:pic>
        <p:nvPicPr>
          <p:cNvPr id="15" name="Picture 14" descr="Icon&#10;&#10;Description automatically generated">
            <a:extLst>
              <a:ext uri="{FF2B5EF4-FFF2-40B4-BE49-F238E27FC236}">
                <a16:creationId xmlns:a16="http://schemas.microsoft.com/office/drawing/2014/main" id="{9F24C702-08C1-4013-AA4E-45FE2E7BC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220966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a:lnSpc>
                <a:spcPct val="107000"/>
              </a:lnSpc>
              <a:spcAft>
                <a:spcPts val="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For each question, p</a:t>
            </a:r>
            <a:r>
              <a:rPr lang="en-US"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ut a </a:t>
            </a:r>
            <a:r>
              <a:rPr lang="en-US"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cross (x)</a:t>
            </a:r>
            <a:r>
              <a:rPr lang="en-US"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 English meaning </a:t>
            </a:r>
            <a:r>
              <a:rPr lang="en-US"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US"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lang="en-US"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1834475632"/>
              </p:ext>
            </p:extLst>
          </p:nvPr>
        </p:nvGraphicFramePr>
        <p:xfrm>
          <a:off x="430968" y="2205745"/>
          <a:ext cx="10410584" cy="4325195"/>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Mr, Sir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goodbye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hello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Mrs, Ms.</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read</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have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write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9362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17913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poster</a:t>
                      </a: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endPar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marL="0" algn="ctr" defTabSz="914400" rtl="0" eaLnBrk="1" latinLnBrk="0" hangingPunct="1">
                        <a:lnSpc>
                          <a:spcPct val="107000"/>
                        </a:lnSpc>
                        <a:spcAft>
                          <a:spcPts val="0"/>
                        </a:spcAft>
                      </a:pPr>
                      <a:r>
                        <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bedroom</a:t>
                      </a:r>
                      <a:endPar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marL="0" algn="ctr" defTabSz="914400" rtl="0" eaLnBrk="1" latinLnBrk="0" hangingPunct="1">
                        <a:lnSpc>
                          <a:spcPct val="107000"/>
                        </a:lnSpc>
                        <a:spcAft>
                          <a:spcPts val="0"/>
                        </a:spcAft>
                      </a:pPr>
                      <a:r>
                        <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drawing</a:t>
                      </a:r>
                      <a:endPar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endPar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marL="0" algn="ctr" defTabSz="914400" rtl="0" eaLnBrk="1" latinLnBrk="0" hangingPunct="1">
                        <a:lnSpc>
                          <a:spcPct val="107000"/>
                        </a:lnSpc>
                        <a:spcAft>
                          <a:spcPts val="0"/>
                        </a:spcAft>
                      </a:pPr>
                      <a:r>
                        <a:rPr lang="fr-FR"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Sunday</a:t>
                      </a:r>
                      <a:endPar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Torion</a:t>
            </a:r>
            <a:r>
              <a:rPr kumimoji="0" lang="en-GB"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Torion</a:t>
            </a:r>
            <a:r>
              <a:rPr kumimoji="0" lang="en-GB"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endParaRPr>
          </a:p>
        </p:txBody>
      </p:sp>
      <p:sp>
        <p:nvSpPr>
          <p:cNvPr id="14" name="Rectangle 13">
            <a:hlinkClick r:id="" action="ppaction://noaction">
              <a:snd r:embed="rId4" name="1_1.wav"/>
            </a:hlinkClick>
            <a:extLst>
              <a:ext uri="{FF2B5EF4-FFF2-40B4-BE49-F238E27FC236}">
                <a16:creationId xmlns:a16="http://schemas.microsoft.com/office/drawing/2014/main" id="{8A997B6E-5985-435D-8A7D-13BDF475D415}"/>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5" name="1_2.wav"/>
            </a:hlinkClick>
            <a:extLst>
              <a:ext uri="{FF2B5EF4-FFF2-40B4-BE49-F238E27FC236}">
                <a16:creationId xmlns:a16="http://schemas.microsoft.com/office/drawing/2014/main" id="{F4615312-C611-4356-A0C5-6FE99D0344A2}"/>
              </a:ext>
            </a:extLst>
          </p:cNvPr>
          <p:cNvSpPr/>
          <p:nvPr/>
        </p:nvSpPr>
        <p:spPr>
          <a:xfrm>
            <a:off x="553965" y="386074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6" name="1_3.wav"/>
            </a:hlinkClick>
            <a:extLst>
              <a:ext uri="{FF2B5EF4-FFF2-40B4-BE49-F238E27FC236}">
                <a16:creationId xmlns:a16="http://schemas.microsoft.com/office/drawing/2014/main" id="{01CC2E26-13CF-4F85-819C-F4E7E8906553}"/>
              </a:ext>
            </a:extLst>
          </p:cNvPr>
          <p:cNvSpPr/>
          <p:nvPr/>
        </p:nvSpPr>
        <p:spPr>
          <a:xfrm>
            <a:off x="552067" y="481896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7" name="1_4.wav"/>
            </a:hlinkClick>
            <a:extLst>
              <a:ext uri="{FF2B5EF4-FFF2-40B4-BE49-F238E27FC236}">
                <a16:creationId xmlns:a16="http://schemas.microsoft.com/office/drawing/2014/main" id="{38586378-39B8-4178-BE89-C951F6DBEA88}"/>
              </a:ext>
            </a:extLst>
          </p:cNvPr>
          <p:cNvSpPr/>
          <p:nvPr/>
        </p:nvSpPr>
        <p:spPr>
          <a:xfrm>
            <a:off x="555865" y="577719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9" name="Picture 8" descr="Icon&#10;&#10;Description automatically generated">
            <a:extLst>
              <a:ext uri="{FF2B5EF4-FFF2-40B4-BE49-F238E27FC236}">
                <a16:creationId xmlns:a16="http://schemas.microsoft.com/office/drawing/2014/main" id="{62365351-AE31-476C-9B00-17688C4B61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FB9E82-E274-4124-B486-D18A45B541C9}"/>
              </a:ext>
            </a:extLst>
          </p:cNvPr>
          <p:cNvSpPr>
            <a:spLocks noGrp="1"/>
          </p:cNvSpPr>
          <p:nvPr>
            <p:ph type="title"/>
          </p:nvPr>
        </p:nvSpPr>
        <p:spPr>
          <a:xfrm>
            <a:off x="10070837" y="508644"/>
            <a:ext cx="1023377" cy="405504"/>
          </a:xfrm>
        </p:spPr>
        <p:txBody>
          <a:bodyPr/>
          <a:lstStyle/>
          <a:p>
            <a:r>
              <a:rPr lang="en-GB" sz="800" dirty="0" err="1">
                <a:solidFill>
                  <a:schemeClr val="bg1"/>
                </a:solidFill>
              </a:rPr>
              <a:t>une</a:t>
            </a:r>
            <a:r>
              <a:rPr lang="en-GB" sz="800" dirty="0">
                <a:solidFill>
                  <a:schemeClr val="bg1"/>
                </a:solidFill>
              </a:rPr>
              <a:t> chanson handout</a:t>
            </a: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pic>
        <p:nvPicPr>
          <p:cNvPr id="18" name="Picture 10" descr="Navidad, Niños, Coral, Cantando, Música, Perro, Dibujo">
            <a:extLst>
              <a:ext uri="{FF2B5EF4-FFF2-40B4-BE49-F238E27FC236}">
                <a16:creationId xmlns:a16="http://schemas.microsoft.com/office/drawing/2014/main" id="{2640474B-3D82-41F4-8025-DDB867045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602" y="373499"/>
            <a:ext cx="1097280" cy="7532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5">
            <a:extLst>
              <a:ext uri="{FF2B5EF4-FFF2-40B4-BE49-F238E27FC236}">
                <a16:creationId xmlns:a16="http://schemas.microsoft.com/office/drawing/2014/main" id="{7F4CD197-A003-4F04-A734-0B0C88DB5CEA}"/>
              </a:ext>
            </a:extLst>
          </p:cNvPr>
          <p:cNvSpPr txBox="1">
            <a:spLocks noChangeArrowheads="1"/>
          </p:cNvSpPr>
          <p:nvPr/>
        </p:nvSpPr>
        <p:spPr bwMode="auto">
          <a:xfrm>
            <a:off x="200513" y="1269083"/>
            <a:ext cx="3995004" cy="1984389"/>
          </a:xfrm>
          <a:prstGeom prst="rect">
            <a:avLst/>
          </a:prstGeom>
          <a:solidFill>
            <a:srgbClr val="FDF4E7"/>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200000"/>
              </a:lnSpc>
              <a:spcBef>
                <a:spcPct val="0"/>
              </a:spcBef>
              <a:buNone/>
            </a:pPr>
            <a:r>
              <a:rPr lang="fr-FR" altLang="en-US" sz="1600" dirty="0">
                <a:solidFill>
                  <a:srgbClr val="002060"/>
                </a:solidFill>
                <a:latin typeface="Century Gothic" panose="020B0502020202020204" pitchFamily="34" charset="0"/>
              </a:rPr>
              <a:t>Noël, c’est comme un rythme de jazz, </a:t>
            </a:r>
          </a:p>
          <a:p>
            <a:pPr lvl="0">
              <a:lnSpc>
                <a:spcPct val="200000"/>
              </a:lnSpc>
              <a:spcBef>
                <a:spcPct val="0"/>
              </a:spcBef>
              <a:buNone/>
            </a:pPr>
            <a:r>
              <a:rPr lang="fr-FR" altLang="en-US" sz="1600" dirty="0">
                <a:solidFill>
                  <a:srgbClr val="002060"/>
                </a:solidFill>
                <a:latin typeface="Century Gothic" panose="020B0502020202020204" pitchFamily="34" charset="0"/>
              </a:rPr>
              <a:t>ça  comm</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ce  t</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  d</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cement</a:t>
            </a:r>
          </a:p>
          <a:p>
            <a:pPr lvl="0">
              <a:lnSpc>
                <a:spcPct val="200000"/>
              </a:lnSpc>
              <a:spcBef>
                <a:spcPct val="0"/>
              </a:spcBef>
              <a:buNone/>
            </a:pPr>
            <a:r>
              <a:rPr lang="fr-FR" altLang="en-US" sz="1600" dirty="0">
                <a:solidFill>
                  <a:srgbClr val="002060"/>
                </a:solidFill>
                <a:latin typeface="Century Gothic" panose="020B0502020202020204" pitchFamily="34" charset="0"/>
              </a:rPr>
              <a:t>on  n’ent</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d  que  la c</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trebasse</a:t>
            </a:r>
          </a:p>
          <a:p>
            <a:pPr lvl="0">
              <a:lnSpc>
                <a:spcPct val="200000"/>
              </a:lnSpc>
              <a:spcBef>
                <a:spcPct val="0"/>
              </a:spcBef>
              <a:buNone/>
            </a:pPr>
            <a:r>
              <a:rPr lang="fr-FR" altLang="en-US" sz="1600" dirty="0">
                <a:solidFill>
                  <a:srgbClr val="002060"/>
                </a:solidFill>
                <a:latin typeface="Century Gothic" panose="020B0502020202020204" pitchFamily="34" charset="0"/>
              </a:rPr>
              <a:t>comme le cœur d’un petit  </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fant.</a:t>
            </a:r>
          </a:p>
        </p:txBody>
      </p:sp>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128250" y="108534"/>
            <a:ext cx="314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cs typeface="+mn-cs"/>
              </a:rPr>
              <a:t>Une chanson : </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No</a:t>
            </a:r>
            <a:r>
              <a:rPr kumimoji="0" lang="az-Cyrl-AZ"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ё</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l Jazz</a:t>
            </a:r>
          </a:p>
        </p:txBody>
      </p:sp>
      <p:sp>
        <p:nvSpPr>
          <p:cNvPr id="21" name="TextBox 20">
            <a:extLst>
              <a:ext uri="{FF2B5EF4-FFF2-40B4-BE49-F238E27FC236}">
                <a16:creationId xmlns:a16="http://schemas.microsoft.com/office/drawing/2014/main" id="{54976326-3228-4E95-92B4-DF6F88355E25}"/>
              </a:ext>
            </a:extLst>
          </p:cNvPr>
          <p:cNvSpPr txBox="1"/>
          <p:nvPr/>
        </p:nvSpPr>
        <p:spPr>
          <a:xfrm>
            <a:off x="128250" y="540395"/>
            <a:ext cx="4139531" cy="33855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s-ES" alt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altLang="en-US"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s-ES" alt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s-ES" altLang="en-US"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s-ES" alt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s-ES" altLang="en-US"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19DFD9EF-8120-4041-BA08-4B7AA55C9CEB}"/>
              </a:ext>
            </a:extLst>
          </p:cNvPr>
          <p:cNvSpPr/>
          <p:nvPr/>
        </p:nvSpPr>
        <p:spPr>
          <a:xfrm>
            <a:off x="201255" y="3371620"/>
            <a:ext cx="3994262" cy="1984518"/>
          </a:xfrm>
          <a:prstGeom prst="rect">
            <a:avLst/>
          </a:prstGeom>
          <a:solidFill>
            <a:srgbClr val="FDF4E7"/>
          </a:solidFill>
        </p:spPr>
        <p:txBody>
          <a:bodyPr wrap="square">
            <a:spAutoFit/>
          </a:bodyPr>
          <a:lstStyle/>
          <a:p>
            <a:pPr lvl="0">
              <a:lnSpc>
                <a:spcPct val="200000"/>
              </a:lnSpc>
              <a:spcBef>
                <a:spcPct val="0"/>
              </a:spcBef>
            </a:pPr>
            <a:r>
              <a:rPr lang="fr-FR" altLang="en-US" sz="1600" dirty="0">
                <a:solidFill>
                  <a:srgbClr val="002060"/>
                </a:solidFill>
                <a:latin typeface="Century Gothic" panose="020B0502020202020204" pitchFamily="34" charset="0"/>
              </a:rPr>
              <a:t>Et sur ce rythme là : Noël</a:t>
            </a:r>
          </a:p>
          <a:p>
            <a:pPr lvl="0">
              <a:lnSpc>
                <a:spcPct val="200000"/>
              </a:lnSpc>
              <a:spcBef>
                <a:spcPct val="0"/>
              </a:spcBef>
            </a:pPr>
            <a:r>
              <a:rPr lang="fr-FR" altLang="en-US" sz="1600" dirty="0">
                <a:solidFill>
                  <a:srgbClr val="002060"/>
                </a:solidFill>
                <a:latin typeface="Century Gothic" panose="020B0502020202020204" pitchFamily="34" charset="0"/>
              </a:rPr>
              <a:t>Ch</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tez  t</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s avec moi, Noël,</a:t>
            </a:r>
          </a:p>
          <a:p>
            <a:pPr lvl="0">
              <a:lnSpc>
                <a:spcPct val="200000"/>
              </a:lnSpc>
              <a:spcBef>
                <a:spcPct val="0"/>
              </a:spcBef>
            </a:pPr>
            <a:r>
              <a:rPr lang="fr-FR" altLang="en-US" sz="1600" dirty="0">
                <a:solidFill>
                  <a:srgbClr val="002060"/>
                </a:solidFill>
                <a:latin typeface="Century Gothic" panose="020B0502020202020204" pitchFamily="34" charset="0"/>
              </a:rPr>
              <a:t>Ch</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tez, ch</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tez tout bas,</a:t>
            </a:r>
          </a:p>
          <a:p>
            <a:pPr lvl="0">
              <a:lnSpc>
                <a:spcPct val="200000"/>
              </a:lnSpc>
              <a:spcBef>
                <a:spcPct val="0"/>
              </a:spcBef>
            </a:pPr>
            <a:r>
              <a:rPr lang="fr-FR" altLang="en-US" sz="1600" dirty="0">
                <a:solidFill>
                  <a:srgbClr val="002060"/>
                </a:solidFill>
                <a:latin typeface="Century Gothic" panose="020B0502020202020204" pitchFamily="34" charset="0"/>
              </a:rPr>
              <a:t>Noël, Noël.</a:t>
            </a:r>
            <a:endParaRPr lang="en-GB" altLang="en-US" sz="16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E177BBB3-62F3-4926-844D-DBB8BD7FBEBA}"/>
              </a:ext>
            </a:extLst>
          </p:cNvPr>
          <p:cNvSpPr txBox="1"/>
          <p:nvPr/>
        </p:nvSpPr>
        <p:spPr>
          <a:xfrm>
            <a:off x="128250" y="812382"/>
            <a:ext cx="4139531" cy="33855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s-ES" alt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Puis, lis et chante.</a:t>
            </a:r>
            <a:endParaRPr kumimoji="0" lang="es-ES" altLang="en-US"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24502A92-64FE-4F8A-B7F0-9DE4C47E65B1}"/>
              </a:ext>
            </a:extLst>
          </p:cNvPr>
          <p:cNvSpPr/>
          <p:nvPr/>
        </p:nvSpPr>
        <p:spPr>
          <a:xfrm>
            <a:off x="3356199" y="119017"/>
            <a:ext cx="1822087" cy="320571"/>
          </a:xfrm>
          <a:prstGeom prst="roundRect">
            <a:avLst/>
          </a:prstGeom>
          <a:solidFill>
            <a:srgbClr val="70AD47">
              <a:lumMod val="20000"/>
              <a:lumOff val="80000"/>
            </a:srgbClr>
          </a:solidFill>
          <a:ln w="9525" cap="flat" cmpd="sng" algn="ctr">
            <a:solidFill>
              <a:srgbClr val="00B05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dirty="0">
                <a:solidFill>
                  <a:srgbClr val="002060"/>
                </a:solidFill>
                <a:latin typeface="Century Gothic" panose="020B0502020202020204" pitchFamily="34" charset="0"/>
              </a:rPr>
              <a:t>le </a:t>
            </a:r>
            <a:r>
              <a:rPr lang="en-GB" sz="1400" kern="0" dirty="0" err="1">
                <a:solidFill>
                  <a:srgbClr val="002060"/>
                </a:solidFill>
                <a:latin typeface="Century Gothic" panose="020B0502020202020204" pitchFamily="34" charset="0"/>
              </a:rPr>
              <a:t>Noёl</a:t>
            </a:r>
            <a:r>
              <a:rPr lang="en-GB" sz="1400" kern="0" dirty="0">
                <a:solidFill>
                  <a:srgbClr val="002060"/>
                </a:solidFill>
                <a:latin typeface="Century Gothic" panose="020B0502020202020204" pitchFamily="34" charset="0"/>
              </a:rPr>
              <a:t> - Christmas</a:t>
            </a:r>
            <a:endParaRPr kumimoji="0" lang="en-GB" sz="1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31" name="Picture 10" descr="Navidad, Niños, Coral, Cantando, Música, Perro, Dibujo">
            <a:extLst>
              <a:ext uri="{FF2B5EF4-FFF2-40B4-BE49-F238E27FC236}">
                <a16:creationId xmlns:a16="http://schemas.microsoft.com/office/drawing/2014/main" id="{21DBF563-64BE-4708-BA57-D404B761E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846" y="373499"/>
            <a:ext cx="1097280" cy="75323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5">
            <a:extLst>
              <a:ext uri="{FF2B5EF4-FFF2-40B4-BE49-F238E27FC236}">
                <a16:creationId xmlns:a16="http://schemas.microsoft.com/office/drawing/2014/main" id="{99A67A53-87CB-49BC-A0FD-27A7A507D587}"/>
              </a:ext>
            </a:extLst>
          </p:cNvPr>
          <p:cNvSpPr txBox="1">
            <a:spLocks noChangeArrowheads="1"/>
          </p:cNvSpPr>
          <p:nvPr/>
        </p:nvSpPr>
        <p:spPr bwMode="auto">
          <a:xfrm>
            <a:off x="6499757" y="1269083"/>
            <a:ext cx="3995004" cy="1984389"/>
          </a:xfrm>
          <a:prstGeom prst="rect">
            <a:avLst/>
          </a:prstGeom>
          <a:solidFill>
            <a:srgbClr val="FDF4E7"/>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200000"/>
              </a:lnSpc>
              <a:spcBef>
                <a:spcPct val="0"/>
              </a:spcBef>
              <a:buNone/>
            </a:pPr>
            <a:r>
              <a:rPr lang="fr-FR" altLang="en-US" sz="1600" dirty="0">
                <a:solidFill>
                  <a:srgbClr val="002060"/>
                </a:solidFill>
                <a:latin typeface="Century Gothic" panose="020B0502020202020204" pitchFamily="34" charset="0"/>
              </a:rPr>
              <a:t>Noël, c’est comme un rythme de jazz, </a:t>
            </a:r>
          </a:p>
          <a:p>
            <a:pPr lvl="0">
              <a:lnSpc>
                <a:spcPct val="200000"/>
              </a:lnSpc>
              <a:spcBef>
                <a:spcPct val="0"/>
              </a:spcBef>
              <a:buNone/>
            </a:pPr>
            <a:r>
              <a:rPr lang="fr-FR" altLang="en-US" sz="1600" dirty="0">
                <a:solidFill>
                  <a:srgbClr val="002060"/>
                </a:solidFill>
                <a:latin typeface="Century Gothic" panose="020B0502020202020204" pitchFamily="34" charset="0"/>
              </a:rPr>
              <a:t>ça  comm</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ce  t</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  d</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cement</a:t>
            </a:r>
          </a:p>
          <a:p>
            <a:pPr lvl="0">
              <a:lnSpc>
                <a:spcPct val="200000"/>
              </a:lnSpc>
              <a:spcBef>
                <a:spcPct val="0"/>
              </a:spcBef>
              <a:buNone/>
            </a:pPr>
            <a:r>
              <a:rPr lang="fr-FR" altLang="en-US" sz="1600" dirty="0">
                <a:solidFill>
                  <a:srgbClr val="002060"/>
                </a:solidFill>
                <a:latin typeface="Century Gothic" panose="020B0502020202020204" pitchFamily="34" charset="0"/>
              </a:rPr>
              <a:t>on  n’ent</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d  que  la c</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trebasse</a:t>
            </a:r>
          </a:p>
          <a:p>
            <a:pPr lvl="0">
              <a:lnSpc>
                <a:spcPct val="200000"/>
              </a:lnSpc>
              <a:spcBef>
                <a:spcPct val="0"/>
              </a:spcBef>
              <a:buNone/>
            </a:pPr>
            <a:r>
              <a:rPr lang="fr-FR" altLang="en-US" sz="1600" dirty="0">
                <a:solidFill>
                  <a:srgbClr val="002060"/>
                </a:solidFill>
                <a:latin typeface="Century Gothic" panose="020B0502020202020204" pitchFamily="34" charset="0"/>
              </a:rPr>
              <a:t>comme le cœur d’un petit  </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fant.</a:t>
            </a:r>
          </a:p>
        </p:txBody>
      </p:sp>
      <p:sp>
        <p:nvSpPr>
          <p:cNvPr id="43" name="TextBox 4">
            <a:extLst>
              <a:ext uri="{FF2B5EF4-FFF2-40B4-BE49-F238E27FC236}">
                <a16:creationId xmlns:a16="http://schemas.microsoft.com/office/drawing/2014/main" id="{BC42EA81-D9BC-43A3-9C37-39B6E4F3AE67}"/>
              </a:ext>
            </a:extLst>
          </p:cNvPr>
          <p:cNvSpPr txBox="1">
            <a:spLocks noChangeArrowheads="1"/>
          </p:cNvSpPr>
          <p:nvPr/>
        </p:nvSpPr>
        <p:spPr bwMode="auto">
          <a:xfrm>
            <a:off x="6427494" y="108534"/>
            <a:ext cx="314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cs typeface="+mn-cs"/>
              </a:rPr>
              <a:t>Une chanson : </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No</a:t>
            </a:r>
            <a:r>
              <a:rPr kumimoji="0" lang="az-Cyrl-AZ"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ё</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l Jazz</a:t>
            </a:r>
          </a:p>
        </p:txBody>
      </p:sp>
      <p:sp>
        <p:nvSpPr>
          <p:cNvPr id="44" name="TextBox 43">
            <a:extLst>
              <a:ext uri="{FF2B5EF4-FFF2-40B4-BE49-F238E27FC236}">
                <a16:creationId xmlns:a16="http://schemas.microsoft.com/office/drawing/2014/main" id="{6D0557D1-5A69-4ADA-8CC9-35500C2BC91E}"/>
              </a:ext>
            </a:extLst>
          </p:cNvPr>
          <p:cNvSpPr txBox="1"/>
          <p:nvPr/>
        </p:nvSpPr>
        <p:spPr>
          <a:xfrm>
            <a:off x="6427494" y="540395"/>
            <a:ext cx="4139531" cy="33855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s-ES" alt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altLang="en-US"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s-ES" alt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s-ES" altLang="en-US"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s-ES" alt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s-ES" altLang="en-US"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Rectangle 44">
            <a:extLst>
              <a:ext uri="{FF2B5EF4-FFF2-40B4-BE49-F238E27FC236}">
                <a16:creationId xmlns:a16="http://schemas.microsoft.com/office/drawing/2014/main" id="{925C5A44-9E82-4AB1-A39C-3696F7CCB2C3}"/>
              </a:ext>
            </a:extLst>
          </p:cNvPr>
          <p:cNvSpPr/>
          <p:nvPr/>
        </p:nvSpPr>
        <p:spPr>
          <a:xfrm>
            <a:off x="6500499" y="3371620"/>
            <a:ext cx="3994262" cy="1984518"/>
          </a:xfrm>
          <a:prstGeom prst="rect">
            <a:avLst/>
          </a:prstGeom>
          <a:solidFill>
            <a:srgbClr val="FDF4E7"/>
          </a:solidFill>
        </p:spPr>
        <p:txBody>
          <a:bodyPr wrap="square">
            <a:spAutoFit/>
          </a:bodyPr>
          <a:lstStyle/>
          <a:p>
            <a:pPr lvl="0">
              <a:lnSpc>
                <a:spcPct val="200000"/>
              </a:lnSpc>
              <a:spcBef>
                <a:spcPct val="0"/>
              </a:spcBef>
            </a:pPr>
            <a:r>
              <a:rPr lang="fr-FR" altLang="en-US" sz="1600" dirty="0">
                <a:solidFill>
                  <a:srgbClr val="002060"/>
                </a:solidFill>
                <a:latin typeface="Century Gothic" panose="020B0502020202020204" pitchFamily="34" charset="0"/>
              </a:rPr>
              <a:t>Et sur ce rythme là : Noël</a:t>
            </a:r>
          </a:p>
          <a:p>
            <a:pPr lvl="0">
              <a:lnSpc>
                <a:spcPct val="200000"/>
              </a:lnSpc>
              <a:spcBef>
                <a:spcPct val="0"/>
              </a:spcBef>
            </a:pPr>
            <a:r>
              <a:rPr lang="fr-FR" altLang="en-US" sz="1600" dirty="0">
                <a:solidFill>
                  <a:srgbClr val="002060"/>
                </a:solidFill>
                <a:latin typeface="Century Gothic" panose="020B0502020202020204" pitchFamily="34" charset="0"/>
              </a:rPr>
              <a:t>Ch</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tez  t</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s avec moi, Noël,</a:t>
            </a:r>
          </a:p>
          <a:p>
            <a:pPr lvl="0">
              <a:lnSpc>
                <a:spcPct val="200000"/>
              </a:lnSpc>
              <a:spcBef>
                <a:spcPct val="0"/>
              </a:spcBef>
            </a:pPr>
            <a:r>
              <a:rPr lang="fr-FR" altLang="en-US" sz="1600" dirty="0">
                <a:solidFill>
                  <a:srgbClr val="002060"/>
                </a:solidFill>
                <a:latin typeface="Century Gothic" panose="020B0502020202020204" pitchFamily="34" charset="0"/>
              </a:rPr>
              <a:t>Ch</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tez, ch</a:t>
            </a:r>
            <a:r>
              <a:rPr lang="fr-FR" altLang="en-US" sz="1600" b="1" dirty="0">
                <a:solidFill>
                  <a:srgbClr val="002060"/>
                </a:solidFill>
                <a:latin typeface="Century Gothic" panose="020B0502020202020204" pitchFamily="34" charset="0"/>
              </a:rPr>
              <a:t>_ _</a:t>
            </a:r>
            <a:r>
              <a:rPr lang="fr-FR" altLang="en-US" sz="1600" dirty="0">
                <a:solidFill>
                  <a:srgbClr val="002060"/>
                </a:solidFill>
                <a:latin typeface="Century Gothic" panose="020B0502020202020204" pitchFamily="34" charset="0"/>
              </a:rPr>
              <a:t>tez tout bas,</a:t>
            </a:r>
          </a:p>
          <a:p>
            <a:pPr lvl="0">
              <a:lnSpc>
                <a:spcPct val="200000"/>
              </a:lnSpc>
              <a:spcBef>
                <a:spcPct val="0"/>
              </a:spcBef>
            </a:pPr>
            <a:r>
              <a:rPr lang="fr-FR" altLang="en-US" sz="1600" dirty="0">
                <a:solidFill>
                  <a:srgbClr val="002060"/>
                </a:solidFill>
                <a:latin typeface="Century Gothic" panose="020B0502020202020204" pitchFamily="34" charset="0"/>
              </a:rPr>
              <a:t>Noël, Noël.</a:t>
            </a:r>
            <a:endParaRPr lang="en-GB" altLang="en-US" sz="16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56D92F18-5047-4AFA-88BC-91016199D148}"/>
              </a:ext>
            </a:extLst>
          </p:cNvPr>
          <p:cNvSpPr txBox="1"/>
          <p:nvPr/>
        </p:nvSpPr>
        <p:spPr>
          <a:xfrm>
            <a:off x="6427494" y="812382"/>
            <a:ext cx="4139531" cy="33855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s-ES" alt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Puis, lis et chante.</a:t>
            </a:r>
            <a:endParaRPr kumimoji="0" lang="es-ES" altLang="en-US"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7D0468CF-5E55-4C14-A3AA-DCC910B8B9E7}"/>
              </a:ext>
            </a:extLst>
          </p:cNvPr>
          <p:cNvSpPr/>
          <p:nvPr/>
        </p:nvSpPr>
        <p:spPr>
          <a:xfrm>
            <a:off x="9655443" y="119017"/>
            <a:ext cx="1822087" cy="320571"/>
          </a:xfrm>
          <a:prstGeom prst="roundRect">
            <a:avLst/>
          </a:prstGeom>
          <a:solidFill>
            <a:srgbClr val="70AD47">
              <a:lumMod val="20000"/>
              <a:lumOff val="80000"/>
            </a:srgbClr>
          </a:solidFill>
          <a:ln w="9525" cap="flat" cmpd="sng" algn="ctr">
            <a:solidFill>
              <a:srgbClr val="00B05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dirty="0">
                <a:solidFill>
                  <a:srgbClr val="002060"/>
                </a:solidFill>
                <a:latin typeface="Century Gothic" panose="020B0502020202020204" pitchFamily="34" charset="0"/>
              </a:rPr>
              <a:t>le </a:t>
            </a:r>
            <a:r>
              <a:rPr lang="en-GB" sz="1400" kern="0" dirty="0" err="1">
                <a:solidFill>
                  <a:srgbClr val="002060"/>
                </a:solidFill>
                <a:latin typeface="Century Gothic" panose="020B0502020202020204" pitchFamily="34" charset="0"/>
              </a:rPr>
              <a:t>Noёl</a:t>
            </a:r>
            <a:r>
              <a:rPr lang="en-GB" sz="1400" kern="0" dirty="0">
                <a:solidFill>
                  <a:srgbClr val="002060"/>
                </a:solidFill>
                <a:latin typeface="Century Gothic" panose="020B0502020202020204" pitchFamily="34" charset="0"/>
              </a:rPr>
              <a:t> - Christmas</a:t>
            </a:r>
            <a:endParaRPr kumimoji="0" lang="en-GB" sz="1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7" descr="Shape&#10;&#10;Description automatically generated with medium confidence">
            <a:extLst>
              <a:ext uri="{FF2B5EF4-FFF2-40B4-BE49-F238E27FC236}">
                <a16:creationId xmlns:a16="http://schemas.microsoft.com/office/drawing/2014/main" id="{DC7E7320-16CD-4DAA-9CF1-3A1B882521ED}"/>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254974" y="4962353"/>
            <a:ext cx="2560908" cy="1776630"/>
          </a:xfrm>
          <a:prstGeom prst="rect">
            <a:avLst/>
          </a:prstGeom>
        </p:spPr>
      </p:pic>
      <p:pic>
        <p:nvPicPr>
          <p:cNvPr id="48" name="Picture 47" descr="Shape&#10;&#10;Description automatically generated with medium confidence">
            <a:extLst>
              <a:ext uri="{FF2B5EF4-FFF2-40B4-BE49-F238E27FC236}">
                <a16:creationId xmlns:a16="http://schemas.microsoft.com/office/drawing/2014/main" id="{AB42F43D-27E1-45DC-89F7-8AA01FD78C9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286032" y="4737888"/>
            <a:ext cx="2560908" cy="1776630"/>
          </a:xfrm>
          <a:prstGeom prst="rect">
            <a:avLst/>
          </a:prstGeom>
        </p:spPr>
      </p:pic>
    </p:spTree>
    <p:extLst>
      <p:ext uri="{BB962C8B-B14F-4D97-AF65-F5344CB8AC3E}">
        <p14:creationId xmlns:p14="http://schemas.microsoft.com/office/powerpoint/2010/main" val="831844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2604177800"/>
              </p:ext>
            </p:extLst>
          </p:nvPr>
        </p:nvGraphicFramePr>
        <p:xfrm>
          <a:off x="430968" y="1484654"/>
          <a:ext cx="10410584" cy="4509744"/>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under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day</a:t>
                      </a: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midday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Tuesday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brave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pencil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curious</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bl>
          </a:graphicData>
        </a:graphic>
      </p:graphicFrame>
      <p:sp>
        <p:nvSpPr>
          <p:cNvPr id="7" name="Rectangle 6">
            <a:hlinkClick r:id="" action="ppaction://noaction">
              <a:snd r:embed="rId4" name="1_5.wav"/>
            </a:hlinkClick>
            <a:extLst>
              <a:ext uri="{FF2B5EF4-FFF2-40B4-BE49-F238E27FC236}">
                <a16:creationId xmlns:a16="http://schemas.microsoft.com/office/drawing/2014/main" id="{A31BB720-7BFF-4D53-8123-484FC862674F}"/>
              </a:ext>
            </a:extLst>
          </p:cNvPr>
          <p:cNvSpPr/>
          <p:nvPr/>
        </p:nvSpPr>
        <p:spPr>
          <a:xfrm>
            <a:off x="538479" y="263687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5" name="1_6.wav"/>
            </a:hlinkClick>
            <a:extLst>
              <a:ext uri="{FF2B5EF4-FFF2-40B4-BE49-F238E27FC236}">
                <a16:creationId xmlns:a16="http://schemas.microsoft.com/office/drawing/2014/main" id="{2DD31AC0-AA2D-41C8-9EBD-93FC36546E2B}"/>
              </a:ext>
            </a:extLst>
          </p:cNvPr>
          <p:cNvSpPr/>
          <p:nvPr/>
        </p:nvSpPr>
        <p:spPr>
          <a:xfrm>
            <a:off x="538479" y="408760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6" name="1_7.wav"/>
            </a:hlinkClick>
            <a:extLst>
              <a:ext uri="{FF2B5EF4-FFF2-40B4-BE49-F238E27FC236}">
                <a16:creationId xmlns:a16="http://schemas.microsoft.com/office/drawing/2014/main" id="{E01BECA0-4986-4143-ACF1-26F77569801E}"/>
              </a:ext>
            </a:extLst>
          </p:cNvPr>
          <p:cNvSpPr/>
          <p:nvPr/>
        </p:nvSpPr>
        <p:spPr>
          <a:xfrm>
            <a:off x="538479" y="526059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pic>
        <p:nvPicPr>
          <p:cNvPr id="11" name="Picture 10" descr="Icon&#10;&#10;Description automatically generated">
            <a:extLst>
              <a:ext uri="{FF2B5EF4-FFF2-40B4-BE49-F238E27FC236}">
                <a16:creationId xmlns:a16="http://schemas.microsoft.com/office/drawing/2014/main" id="{A6E1F618-16C2-4D64-8889-275568E5C2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360409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627489812"/>
              </p:ext>
            </p:extLst>
          </p:nvPr>
        </p:nvGraphicFramePr>
        <p:xfrm>
          <a:off x="961292" y="1719116"/>
          <a:ext cx="10269416" cy="4705129"/>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food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47470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a:lnSpc>
                <a:spcPct val="107000"/>
              </a:lnSpc>
              <a:spcAft>
                <a:spcPts val="80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For each question, put a</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cross (x)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type of word</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you hear. </a:t>
            </a:r>
            <a:b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4" name="2_1.wav"/>
            </a:hlinkClick>
            <a:extLst>
              <a:ext uri="{FF2B5EF4-FFF2-40B4-BE49-F238E27FC236}">
                <a16:creationId xmlns:a16="http://schemas.microsoft.com/office/drawing/2014/main" id="{55EE9022-D5E3-464B-A4A8-866C1B836A5D}"/>
              </a:ext>
            </a:extLst>
          </p:cNvPr>
          <p:cNvSpPr/>
          <p:nvPr/>
        </p:nvSpPr>
        <p:spPr>
          <a:xfrm>
            <a:off x="1018112" y="25421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5" name="2_2.wav"/>
            </a:hlinkClick>
            <a:extLst>
              <a:ext uri="{FF2B5EF4-FFF2-40B4-BE49-F238E27FC236}">
                <a16:creationId xmlns:a16="http://schemas.microsoft.com/office/drawing/2014/main" id="{5EA44F4B-261C-47AD-9F52-F210415EE11E}"/>
              </a:ext>
            </a:extLst>
          </p:cNvPr>
          <p:cNvSpPr/>
          <p:nvPr/>
        </p:nvSpPr>
        <p:spPr>
          <a:xfrm>
            <a:off x="1018112" y="329979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6" name="2_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2_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2" name="Rectangle 11">
            <a:hlinkClick r:id="" action="ppaction://noaction">
              <a:snd r:embed="rId8" name="2_5.wav"/>
            </a:hlinkClick>
            <a:extLst>
              <a:ext uri="{FF2B5EF4-FFF2-40B4-BE49-F238E27FC236}">
                <a16:creationId xmlns:a16="http://schemas.microsoft.com/office/drawing/2014/main" id="{C5D6D4D1-D3BC-4F1A-9581-F3D3B3DA8C2B}"/>
              </a:ext>
            </a:extLst>
          </p:cNvPr>
          <p:cNvSpPr/>
          <p:nvPr/>
        </p:nvSpPr>
        <p:spPr>
          <a:xfrm>
            <a:off x="1021910" y="581064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pic>
        <p:nvPicPr>
          <p:cNvPr id="15" name="Picture 14" descr="Icon&#10;&#10;Description automatically generated">
            <a:extLst>
              <a:ext uri="{FF2B5EF4-FFF2-40B4-BE49-F238E27FC236}">
                <a16:creationId xmlns:a16="http://schemas.microsoft.com/office/drawing/2014/main" id="{D0B0B8F2-C920-4017-8587-0E01FC160C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1374523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9795803" cy="5638210"/>
          </a:xfrm>
          <a:prstGeom prst="rect">
            <a:avLst/>
          </a:prstGeom>
        </p:spPr>
        <p:txBody>
          <a:bodyPr wrap="square">
            <a:spAutoFit/>
          </a:bodyPr>
          <a:lstStyle/>
          <a:p>
            <a:pPr>
              <a:lnSpc>
                <a:spcPct val="107000"/>
              </a:lnSpc>
              <a:spcAft>
                <a:spcPts val="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Help </a:t>
            </a:r>
            <a:r>
              <a:rPr lang="en-US" sz="2000" dirty="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Torion</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to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ranslate</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French word</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J’ai</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carte.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 have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Ça va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mal</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It’s going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Tu as un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lit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You have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Tu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indépendant</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  you independent?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pour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toi</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Is it for 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Elle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prudente</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She is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difficile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Is it 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Il a un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bureau</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He has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Le cheval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jeune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horse is ________________.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Madame</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Pau a une</a:t>
            </a:r>
            <a:r>
              <a:rPr lang="es-ES_tradnl"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idée.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______ Pau has an idea.</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7" name="Picture 6" descr="Icon&#10;&#10;Description automatically generated">
            <a:extLst>
              <a:ext uri="{FF2B5EF4-FFF2-40B4-BE49-F238E27FC236}">
                <a16:creationId xmlns:a16="http://schemas.microsoft.com/office/drawing/2014/main" id="{D58D19DC-1025-44C7-870A-6080237A6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361802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626777" y="1408954"/>
            <a:ext cx="11336997" cy="5082160"/>
          </a:xfrm>
          <a:prstGeom prst="rect">
            <a:avLst/>
          </a:prstGeom>
        </p:spPr>
        <p:txBody>
          <a:bodyPr wrap="square">
            <a:spAutoFit/>
          </a:bodyPr>
          <a:lstStyle/>
          <a:p>
            <a:pPr>
              <a:lnSpc>
                <a:spcPct val="107000"/>
              </a:lnSpc>
              <a:spcAft>
                <a:spcPts val="80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It’s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drawing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 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Pierre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curious.</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Pierre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It’s going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well.		_____ _____ bien.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Is it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important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for</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me?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 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moi</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He has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an</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answer</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Il a ______ _______________.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cat</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ideal</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___________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Every day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it’s great. 	___________ 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super.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She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happy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Elle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Today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it’s Thursday.		__________________,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jeudi</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Mr</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Pau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serious!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 ________Pau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 !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descr="Icon&#10;&#10;Description automatically generated">
            <a:extLst>
              <a:ext uri="{FF2B5EF4-FFF2-40B4-BE49-F238E27FC236}">
                <a16:creationId xmlns:a16="http://schemas.microsoft.com/office/drawing/2014/main" id="{2FC37815-EA9D-4DF6-9554-5CF78212C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3820620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a:lnSpc>
                <a:spcPct val="107000"/>
              </a:lnSpc>
              <a:spcAft>
                <a:spcPts val="800"/>
              </a:spcAft>
            </a:pPr>
            <a:r>
              <a:rPr lang="en-US" sz="2400" b="1" dirty="0">
                <a:solidFill>
                  <a:srgbClr val="1F4E79"/>
                </a:solidFill>
                <a:latin typeface="Century Gothic" panose="020B0502020202020204" pitchFamily="34" charset="0"/>
              </a:rPr>
              <a:t>Grammar</a:t>
            </a:r>
            <a:endParaRPr lang="en-GB" sz="3200" b="1" dirty="0">
              <a:solidFill>
                <a:srgbClr val="2E74B5"/>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6718506" cy="455830"/>
          </a:xfrm>
          <a:prstGeom prst="rect">
            <a:avLst/>
          </a:prstGeom>
        </p:spPr>
        <p:txBody>
          <a:bodyPr wrap="none">
            <a:spAutoFit/>
          </a:bodyPr>
          <a:lstStyle/>
          <a:p>
            <a:pPr>
              <a:lnSpc>
                <a:spcPct val="107000"/>
              </a:lnSpc>
              <a:spcAft>
                <a:spcPts val="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 </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1685125245"/>
              </p:ext>
            </p:extLst>
          </p:nvPr>
        </p:nvGraphicFramePr>
        <p:xfrm>
          <a:off x="1278967" y="1221467"/>
          <a:ext cx="9609426" cy="5085762"/>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1731199">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absente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question.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1694546">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…as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moto.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suis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là</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r h="1660017">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calme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…ai un message.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6010087"/>
                  </a:ext>
                </a:extLst>
              </a:tr>
            </a:tbl>
          </a:graphicData>
        </a:graphic>
      </p:graphicFrame>
      <p:pic>
        <p:nvPicPr>
          <p:cNvPr id="9" name="Picture 8" descr="Icon&#10;&#10;Description automatically generated">
            <a:extLst>
              <a:ext uri="{FF2B5EF4-FFF2-40B4-BE49-F238E27FC236}">
                <a16:creationId xmlns:a16="http://schemas.microsoft.com/office/drawing/2014/main" id="{C16545A3-B3CC-4277-A963-80340B4C1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1899460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a:lnSpc>
                <a:spcPct val="107000"/>
              </a:lnSpc>
              <a:spcAft>
                <a:spcPts val="800"/>
              </a:spcAft>
            </a:pPr>
            <a:r>
              <a:rPr lang="en-US" sz="2400" b="1" dirty="0">
                <a:solidFill>
                  <a:srgbClr val="1F4E79"/>
                </a:solidFill>
                <a:latin typeface="Century Gothic" panose="020B0502020202020204" pitchFamily="34" charset="0"/>
              </a:rPr>
              <a:t>Grammar</a:t>
            </a:r>
            <a:endParaRPr lang="en-GB" sz="3200" b="1" dirty="0">
              <a:solidFill>
                <a:srgbClr val="2E74B5"/>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044754" y="731876"/>
            <a:ext cx="10467930" cy="791370"/>
          </a:xfrm>
          <a:prstGeom prst="rect">
            <a:avLst/>
          </a:prstGeom>
        </p:spPr>
        <p:txBody>
          <a:bodyPr wrap="none">
            <a:spAutoFit/>
          </a:bodyPr>
          <a:lstStyle/>
          <a:p>
            <a:pPr>
              <a:lnSpc>
                <a:spcPct val="107000"/>
              </a:lnSpc>
              <a:spcAft>
                <a:spcPts val="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Arnaud (</a:t>
            </a:r>
            <a:r>
              <a:rPr lang="en-US"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boy</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605AF88-C46E-4CA7-A93D-1CD07F431389}"/>
              </a:ext>
            </a:extLst>
          </p:cNvPr>
          <p:cNvGraphicFramePr>
            <a:graphicFrameLocks noGrp="1"/>
          </p:cNvGraphicFramePr>
          <p:nvPr>
            <p:extLst>
              <p:ext uri="{D42A27DB-BD31-4B8C-83A1-F6EECF244321}">
                <p14:modId xmlns:p14="http://schemas.microsoft.com/office/powerpoint/2010/main" val="1717797592"/>
              </p:ext>
            </p:extLst>
          </p:nvPr>
        </p:nvGraphicFramePr>
        <p:xfrm>
          <a:off x="2806130" y="1221467"/>
          <a:ext cx="6059680" cy="1810322"/>
        </p:xfrm>
        <a:graphic>
          <a:graphicData uri="http://schemas.openxmlformats.org/drawingml/2006/table">
            <a:tbl>
              <a:tblPr firstRow="1" firstCol="1" bandRow="1"/>
              <a:tblGrid>
                <a:gridCol w="2827044">
                  <a:extLst>
                    <a:ext uri="{9D8B030D-6E8A-4147-A177-3AD203B41FA5}">
                      <a16:colId xmlns:a16="http://schemas.microsoft.com/office/drawing/2014/main" val="1666289505"/>
                    </a:ext>
                  </a:extLst>
                </a:gridCol>
                <a:gridCol w="2827044">
                  <a:extLst>
                    <a:ext uri="{9D8B030D-6E8A-4147-A177-3AD203B41FA5}">
                      <a16:colId xmlns:a16="http://schemas.microsoft.com/office/drawing/2014/main" val="3592080829"/>
                    </a:ext>
                  </a:extLst>
                </a:gridCol>
                <a:gridCol w="405592">
                  <a:extLst>
                    <a:ext uri="{9D8B030D-6E8A-4147-A177-3AD203B41FA5}">
                      <a16:colId xmlns:a16="http://schemas.microsoft.com/office/drawing/2014/main" val="1795178750"/>
                    </a:ext>
                  </a:extLst>
                </a:gridCol>
              </a:tblGrid>
              <a:tr h="0">
                <a:tc>
                  <a:txBody>
                    <a:bodyPr/>
                    <a:lstStyle/>
                    <a:p>
                      <a:pPr>
                        <a:lnSpc>
                          <a:spcPct val="107000"/>
                        </a:lnSpc>
                        <a:spcAft>
                          <a:spcPts val="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42339"/>
                  </a:ext>
                </a:extLst>
              </a:tr>
              <a:tr h="0">
                <a:tc rowSpan="5">
                  <a:txBody>
                    <a:bodyPr/>
                    <a:lstStyle/>
                    <a:p>
                      <a:pPr>
                        <a:lnSpc>
                          <a:spcPct val="107000"/>
                        </a:lnSpc>
                        <a:spcAft>
                          <a:spcPts val="0"/>
                        </a:spcAft>
                      </a:pPr>
                      <a:r>
                        <a:rPr lang="fr-FR"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Arnaud est _______.</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jolie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17421"/>
                  </a:ext>
                </a:extLst>
              </a:tr>
              <a:tr h="0">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drôle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338863"/>
                  </a:ext>
                </a:extLst>
              </a:tr>
              <a:tr h="0">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anglaise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5947278"/>
                  </a:ext>
                </a:extLst>
              </a:tr>
              <a:tr h="0">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jeune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607812"/>
                  </a:ext>
                </a:extLst>
              </a:tr>
              <a:tr h="0">
                <a:tc vMerge="1">
                  <a:txBody>
                    <a:bodyPr/>
                    <a:lstStyle/>
                    <a:p>
                      <a:endParaRPr lang="en-GB"/>
                    </a:p>
                  </a:txBody>
                  <a:tcPr/>
                </a:tc>
                <a:tc>
                  <a:txBody>
                    <a:bodyPr/>
                    <a:lstStyle/>
                    <a:p>
                      <a:pP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heureuse</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solidFill>
                            <a:srgbClr val="1F4E79"/>
                          </a:solidFill>
                          <a:effectLst/>
                          <a:latin typeface="Century Gothic" panose="020B0502020202020204" pitchFamily="34" charset="0"/>
                          <a:ea typeface="DengXian" panose="02010600030101010101" pitchFamily="2" charset="-122"/>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152855"/>
                  </a:ext>
                </a:extLst>
              </a:tr>
            </a:tbl>
          </a:graphicData>
        </a:graphic>
      </p:graphicFrame>
      <p:graphicFrame>
        <p:nvGraphicFramePr>
          <p:cNvPr id="7" name="Table 6">
            <a:extLst>
              <a:ext uri="{FF2B5EF4-FFF2-40B4-BE49-F238E27FC236}">
                <a16:creationId xmlns:a16="http://schemas.microsoft.com/office/drawing/2014/main" id="{4A8E6B42-C615-449A-A0B5-56E4774A3219}"/>
              </a:ext>
            </a:extLst>
          </p:cNvPr>
          <p:cNvGraphicFramePr>
            <a:graphicFrameLocks noGrp="1"/>
          </p:cNvGraphicFramePr>
          <p:nvPr>
            <p:extLst>
              <p:ext uri="{D42A27DB-BD31-4B8C-83A1-F6EECF244321}">
                <p14:modId xmlns:p14="http://schemas.microsoft.com/office/powerpoint/2010/main" val="756547786"/>
              </p:ext>
            </p:extLst>
          </p:nvPr>
        </p:nvGraphicFramePr>
        <p:xfrm>
          <a:off x="2806130" y="4115189"/>
          <a:ext cx="6059680" cy="2366889"/>
        </p:xfrm>
        <a:graphic>
          <a:graphicData uri="http://schemas.openxmlformats.org/drawingml/2006/table">
            <a:tbl>
              <a:tblPr firstRow="1" firstCol="1" bandRow="1"/>
              <a:tblGrid>
                <a:gridCol w="2827044">
                  <a:extLst>
                    <a:ext uri="{9D8B030D-6E8A-4147-A177-3AD203B41FA5}">
                      <a16:colId xmlns:a16="http://schemas.microsoft.com/office/drawing/2014/main" val="2900288696"/>
                    </a:ext>
                  </a:extLst>
                </a:gridCol>
                <a:gridCol w="2827044">
                  <a:extLst>
                    <a:ext uri="{9D8B030D-6E8A-4147-A177-3AD203B41FA5}">
                      <a16:colId xmlns:a16="http://schemas.microsoft.com/office/drawing/2014/main" val="3010770894"/>
                    </a:ext>
                  </a:extLst>
                </a:gridCol>
                <a:gridCol w="405592">
                  <a:extLst>
                    <a:ext uri="{9D8B030D-6E8A-4147-A177-3AD203B41FA5}">
                      <a16:colId xmlns:a16="http://schemas.microsoft.com/office/drawing/2014/main" val="2172912581"/>
                    </a:ext>
                  </a:extLst>
                </a:gridCol>
              </a:tblGrid>
              <a:tr h="393444">
                <a:tc>
                  <a:txBody>
                    <a:bodyPr/>
                    <a:lstStyle/>
                    <a:p>
                      <a:pPr>
                        <a:lnSpc>
                          <a:spcPct val="107000"/>
                        </a:lnSpc>
                        <a:spcAft>
                          <a:spcPts val="0"/>
                        </a:spcAft>
                      </a:pP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5226294"/>
                  </a:ext>
                </a:extLst>
              </a:tr>
              <a:tr h="394689">
                <a:tc rowSpan="5">
                  <a:txBody>
                    <a:bodyPr/>
                    <a:lstStyle/>
                    <a:p>
                      <a:pPr>
                        <a:lnSpc>
                          <a:spcPct val="107000"/>
                        </a:lnSpc>
                        <a:spcAft>
                          <a:spcPts val="0"/>
                        </a:spcAft>
                      </a:pPr>
                      <a:r>
                        <a:rPr lang="fr-FR"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Émilie est _______.</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curieux</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4296999"/>
                  </a:ext>
                </a:extLst>
              </a:tr>
              <a:tr h="394689">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différente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530857"/>
                  </a:ext>
                </a:extLst>
              </a:tr>
              <a:tr h="394689">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seul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4798410"/>
                  </a:ext>
                </a:extLst>
              </a:tr>
              <a:tr h="394689">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important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9539299"/>
                  </a:ext>
                </a:extLst>
              </a:tr>
              <a:tr h="394689">
                <a:tc vMerge="1">
                  <a:txBody>
                    <a:bodyPr/>
                    <a:lstStyle/>
                    <a:p>
                      <a:endParaRPr lang="en-GB"/>
                    </a:p>
                  </a:txBody>
                  <a:tcPr/>
                </a:tc>
                <a:tc>
                  <a:txBody>
                    <a:bodyPr/>
                    <a:lstStyle/>
                    <a:p>
                      <a:pP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difficile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426995"/>
                  </a:ext>
                </a:extLst>
              </a:tr>
            </a:tbl>
          </a:graphicData>
        </a:graphic>
      </p:graphicFrame>
      <p:sp>
        <p:nvSpPr>
          <p:cNvPr id="10" name="Rectangle 9">
            <a:extLst>
              <a:ext uri="{FF2B5EF4-FFF2-40B4-BE49-F238E27FC236}">
                <a16:creationId xmlns:a16="http://schemas.microsoft.com/office/drawing/2014/main" id="{CB214670-D575-4AA1-95B4-D7667FB9B45E}"/>
              </a:ext>
            </a:extLst>
          </p:cNvPr>
          <p:cNvSpPr/>
          <p:nvPr/>
        </p:nvSpPr>
        <p:spPr>
          <a:xfrm>
            <a:off x="1378669" y="3693485"/>
            <a:ext cx="9844362" cy="725520"/>
          </a:xfrm>
          <a:prstGeom prst="rect">
            <a:avLst/>
          </a:prstGeom>
        </p:spPr>
        <p:txBody>
          <a:bodyPr wrap="none">
            <a:spAutoFit/>
          </a:bodyPr>
          <a:lstStyle/>
          <a:p>
            <a:pPr>
              <a:lnSpc>
                <a:spcPct val="107000"/>
              </a:lnSpc>
              <a:spcAft>
                <a:spcPts val="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a:t>
            </a:r>
            <a:r>
              <a:rPr lang="en-US"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Émilie</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girl</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p>
          <a:p>
            <a:pPr>
              <a:lnSpc>
                <a:spcPct val="107000"/>
              </a:lnSpc>
              <a:spcAft>
                <a:spcPts val="0"/>
              </a:spcAft>
            </a:pP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2E69B42B-55B8-4E4A-BED2-E145C2E28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2613466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a:lnSpc>
                <a:spcPct val="107000"/>
              </a:lnSpc>
              <a:spcAft>
                <a:spcPts val="800"/>
              </a:spcAft>
            </a:pPr>
            <a:r>
              <a:rPr lang="en-US" sz="2400" b="1" dirty="0">
                <a:solidFill>
                  <a:srgbClr val="1F4E79"/>
                </a:solidFill>
                <a:latin typeface="Century Gothic" panose="020B0502020202020204" pitchFamily="34" charset="0"/>
              </a:rPr>
              <a:t>Grammar</a:t>
            </a:r>
            <a:endParaRPr lang="en-GB" sz="3200" b="1" dirty="0">
              <a:solidFill>
                <a:srgbClr val="2E74B5"/>
              </a:solidFill>
              <a:latin typeface="Century Gothic" panose="020B0502020202020204" pitchFamily="34" charset="0"/>
            </a:endParaRPr>
          </a:p>
        </p:txBody>
      </p:sp>
      <p:sp>
        <p:nvSpPr>
          <p:cNvPr id="78" name="Rectangle 77">
            <a:extLst>
              <a:ext uri="{FF2B5EF4-FFF2-40B4-BE49-F238E27FC236}">
                <a16:creationId xmlns:a16="http://schemas.microsoft.com/office/drawing/2014/main" id="{54F214D2-D906-467F-9EF7-71F792C13871}"/>
              </a:ext>
            </a:extLst>
          </p:cNvPr>
          <p:cNvSpPr/>
          <p:nvPr/>
        </p:nvSpPr>
        <p:spPr>
          <a:xfrm>
            <a:off x="1605440" y="1101542"/>
            <a:ext cx="7713785" cy="4910383"/>
          </a:xfrm>
          <a:prstGeom prst="rect">
            <a:avLst/>
          </a:prstGeom>
        </p:spPr>
        <p:txBody>
          <a:bodyPr wrap="square">
            <a:spAutoFit/>
          </a:bodyPr>
          <a:lstStyle/>
          <a:p>
            <a:pPr>
              <a:lnSpc>
                <a:spcPct val="107000"/>
              </a:lnSpc>
              <a:spcAft>
                <a:spcPts val="80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 </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French word for ‘a’.</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_______  crayon (m)</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_______  </a:t>
            </a:r>
            <a:r>
              <a:rPr lang="en-US"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semaine</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(f)</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b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French for the English given in brackets. </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Tu ________ quoi ? (have)</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a:t>
            </a:r>
            <a: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Elle  ________ jeune. (</a:t>
            </a:r>
            <a:r>
              <a:rPr lang="es-ES_tradnl"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is</a:t>
            </a:r>
            <a: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b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s-ES_tradnl"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Tu ________ content. (are)</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Je ________ </a:t>
            </a:r>
            <a:r>
              <a:rPr lang="en-GB"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présent</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(am)</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endParaRPr lang="en-GB" sz="2400" dirty="0"/>
          </a:p>
        </p:txBody>
      </p:sp>
      <p:pic>
        <p:nvPicPr>
          <p:cNvPr id="9" name="Picture 8" descr="Icon&#10;&#10;Description automatically generated">
            <a:extLst>
              <a:ext uri="{FF2B5EF4-FFF2-40B4-BE49-F238E27FC236}">
                <a16:creationId xmlns:a16="http://schemas.microsoft.com/office/drawing/2014/main" id="{22CFA7A8-EB6A-4E91-9176-EC76D35CD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6" y="66489"/>
            <a:ext cx="1109444" cy="1180456"/>
          </a:xfrm>
          <a:prstGeom prst="rect">
            <a:avLst/>
          </a:prstGeom>
        </p:spPr>
      </p:pic>
    </p:spTree>
    <p:extLst>
      <p:ext uri="{BB962C8B-B14F-4D97-AF65-F5344CB8AC3E}">
        <p14:creationId xmlns:p14="http://schemas.microsoft.com/office/powerpoint/2010/main" val="215103818"/>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8228</TotalTime>
  <Words>3331</Words>
  <Application>Microsoft Office PowerPoint</Application>
  <PresentationFormat>Widescreen</PresentationFormat>
  <Paragraphs>747</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MS Gothic</vt:lpstr>
      <vt:lpstr>Arial</vt:lpstr>
      <vt:lpstr>Calibri</vt:lpstr>
      <vt:lpstr>Century Gothic</vt:lpstr>
      <vt:lpstr>Modern Love</vt:lpstr>
      <vt:lpstr>Segoe UI Symbol</vt:lpstr>
      <vt:lpstr>Symbol</vt:lpstr>
      <vt:lpstr>Wingdings</vt:lpstr>
      <vt:lpstr>3_Office Theme</vt:lpstr>
      <vt:lpstr>Saying what I and others have</vt:lpstr>
      <vt:lpstr>écouter</vt:lpstr>
      <vt:lpstr>écouter</vt:lpstr>
      <vt:lpstr>écouter</vt:lpstr>
      <vt:lpstr>lire</vt:lpstr>
      <vt:lpstr>écrire</vt:lpstr>
      <vt:lpstr>lire</vt:lpstr>
      <vt:lpstr>lire</vt:lpstr>
      <vt:lpstr>écrire</vt:lpstr>
      <vt:lpstr>écouter</vt:lpstr>
      <vt:lpstr>Au revoir !</vt:lpstr>
      <vt:lpstr>écouter</vt:lpstr>
      <vt:lpstr>écouter</vt:lpstr>
      <vt:lpstr>écouter</vt:lpstr>
      <vt:lpstr>lire</vt:lpstr>
      <vt:lpstr>écrire</vt:lpstr>
      <vt:lpstr>lire</vt:lpstr>
      <vt:lpstr>lire</vt:lpstr>
      <vt:lpstr>écrire</vt:lpstr>
      <vt:lpstr>une chanson handout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Marie-Odile Guillou</cp:lastModifiedBy>
  <cp:revision>72</cp:revision>
  <dcterms:created xsi:type="dcterms:W3CDTF">2021-10-25T17:33:24Z</dcterms:created>
  <dcterms:modified xsi:type="dcterms:W3CDTF">2022-11-15T12:36:14Z</dcterms:modified>
</cp:coreProperties>
</file>