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Odile Guillou" initials="MOG" lastIdx="10" clrIdx="0">
    <p:extLst>
      <p:ext uri="{19B8F6BF-5375-455C-9EA6-DF929625EA0E}">
        <p15:presenceInfo xmlns:p15="http://schemas.microsoft.com/office/powerpoint/2012/main" userId="30ac887a7c916d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EE"/>
    <a:srgbClr val="F2F7FC"/>
    <a:srgbClr val="FFEBF5"/>
    <a:srgbClr val="D7E7F5"/>
    <a:srgbClr val="FEF6F0"/>
    <a:srgbClr val="FFFAEB"/>
    <a:srgbClr val="DCF7F8"/>
    <a:srgbClr val="FBFDF9"/>
    <a:srgbClr val="FF0066"/>
    <a:srgbClr val="C6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>
        <p:scale>
          <a:sx n="69" d="100"/>
          <a:sy n="69" d="100"/>
        </p:scale>
        <p:origin x="2136" y="10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08882-00A6-465D-BF93-6A1D0EA6BA5B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7AC6-B272-4629-B906-823851D36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jp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f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23.png"/><Relationship Id="rId3" Type="http://schemas.openxmlformats.org/officeDocument/2006/relationships/image" Target="../media/image37.png"/><Relationship Id="rId21" Type="http://schemas.openxmlformats.org/officeDocument/2006/relationships/image" Target="../media/image49.png"/><Relationship Id="rId7" Type="http://schemas.openxmlformats.org/officeDocument/2006/relationships/image" Target="../media/image41.png"/><Relationship Id="rId12" Type="http://schemas.openxmlformats.org/officeDocument/2006/relationships/image" Target="../media/image18.png"/><Relationship Id="rId17" Type="http://schemas.openxmlformats.org/officeDocument/2006/relationships/image" Target="../media/image46.gif"/><Relationship Id="rId25" Type="http://schemas.openxmlformats.org/officeDocument/2006/relationships/image" Target="../media/image53.jpg"/><Relationship Id="rId2" Type="http://schemas.openxmlformats.org/officeDocument/2006/relationships/image" Target="../media/image26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17.png"/><Relationship Id="rId24" Type="http://schemas.openxmlformats.org/officeDocument/2006/relationships/image" Target="../media/image52.png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28" Type="http://schemas.openxmlformats.org/officeDocument/2006/relationships/image" Target="../media/image54.jfif"/><Relationship Id="rId10" Type="http://schemas.openxmlformats.org/officeDocument/2006/relationships/image" Target="../media/image16.png"/><Relationship Id="rId19" Type="http://schemas.openxmlformats.org/officeDocument/2006/relationships/image" Target="../media/image27.png"/><Relationship Id="rId4" Type="http://schemas.openxmlformats.org/officeDocument/2006/relationships/image" Target="../media/image38.svg"/><Relationship Id="rId9" Type="http://schemas.openxmlformats.org/officeDocument/2006/relationships/image" Target="../media/image15.png"/><Relationship Id="rId14" Type="http://schemas.openxmlformats.org/officeDocument/2006/relationships/image" Target="../media/image43.png"/><Relationship Id="rId22" Type="http://schemas.openxmlformats.org/officeDocument/2006/relationships/image" Target="../media/image50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peech Bubble: Rectangle with Corners Rounded 128">
            <a:extLst>
              <a:ext uri="{FF2B5EF4-FFF2-40B4-BE49-F238E27FC236}">
                <a16:creationId xmlns:a16="http://schemas.microsoft.com/office/drawing/2014/main" id="{9B698480-B8AB-446B-AE4D-A0B3B76DF70A}"/>
              </a:ext>
            </a:extLst>
          </p:cNvPr>
          <p:cNvSpPr/>
          <p:nvPr/>
        </p:nvSpPr>
        <p:spPr>
          <a:xfrm>
            <a:off x="102814" y="3842663"/>
            <a:ext cx="5085016" cy="324729"/>
          </a:xfrm>
          <a:prstGeom prst="wedgeRoundRectCallout">
            <a:avLst>
              <a:gd name="adj1" fmla="val -19213"/>
              <a:gd name="adj2" fmla="val 41819"/>
              <a:gd name="adj3" fmla="val 16667"/>
            </a:avLst>
          </a:prstGeom>
          <a:solidFill>
            <a:srgbClr val="F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50A8F987-22BC-46F6-8000-0F428D2C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994" y="4881818"/>
            <a:ext cx="1967799" cy="1885973"/>
          </a:xfrm>
          <a:prstGeom prst="rect">
            <a:avLst/>
          </a:prstGeom>
        </p:spPr>
      </p:pic>
      <p:sp>
        <p:nvSpPr>
          <p:cNvPr id="126" name="Speech Bubble: Rectangle with Corners Rounded 125">
            <a:extLst>
              <a:ext uri="{FF2B5EF4-FFF2-40B4-BE49-F238E27FC236}">
                <a16:creationId xmlns:a16="http://schemas.microsoft.com/office/drawing/2014/main" id="{60F10308-3677-45DA-98B0-05F60CA75FEA}"/>
              </a:ext>
            </a:extLst>
          </p:cNvPr>
          <p:cNvSpPr/>
          <p:nvPr/>
        </p:nvSpPr>
        <p:spPr>
          <a:xfrm>
            <a:off x="7021466" y="4877351"/>
            <a:ext cx="1584130" cy="1332072"/>
          </a:xfrm>
          <a:prstGeom prst="wedgeRoundRectCallout">
            <a:avLst>
              <a:gd name="adj1" fmla="val -19213"/>
              <a:gd name="adj2" fmla="val 41819"/>
              <a:gd name="adj3" fmla="val 16667"/>
            </a:avLst>
          </a:prstGeom>
          <a:solidFill>
            <a:srgbClr val="F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29AD767-6D93-4830-8BDC-18015A6969FE}"/>
              </a:ext>
            </a:extLst>
          </p:cNvPr>
          <p:cNvSpPr txBox="1"/>
          <p:nvPr/>
        </p:nvSpPr>
        <p:spPr>
          <a:xfrm>
            <a:off x="7065540" y="4935264"/>
            <a:ext cx="1759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Carnaval de Québec 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out le monde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chante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avec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Bonhomme Carnaval.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n-GB" sz="22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r>
              <a:rPr lang="en-GB" sz="22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Organiser  - Spring Term 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57311"/>
              </p:ext>
            </p:extLst>
          </p:nvPr>
        </p:nvGraphicFramePr>
        <p:xfrm>
          <a:off x="100988" y="89290"/>
          <a:ext cx="2827313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7313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activités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créer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create|creating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danser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dance|dancing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gagner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win|winning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marcher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walk|walking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ride, climb up/on/into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nager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swim|swimming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pratiquer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practise|practising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quitter – to leave (somewhere)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Quand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soir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evening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then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3575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(formal), you (plural)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36110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22424"/>
              </p:ext>
            </p:extLst>
          </p:nvPr>
        </p:nvGraphicFramePr>
        <p:xfrm>
          <a:off x="2935378" y="72034"/>
          <a:ext cx="2343360" cy="3755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3360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30904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classe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dictionnaire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- dictionary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salle (f) - room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33090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fêtes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château ((m) – castle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course (f) – race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défilé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parade, procession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glace (f) – ice, ice-cream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70596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lieu (m) – place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lumière (f) – light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neige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- snow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prix (m) - prize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81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tout - everything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817791" y="92166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A82A54-1F62-406E-B310-5DC19B1D6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44568"/>
              </p:ext>
            </p:extLst>
          </p:nvPr>
        </p:nvGraphicFramePr>
        <p:xfrm>
          <a:off x="8258815" y="2529368"/>
          <a:ext cx="3894441" cy="2228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4441">
                  <a:extLst>
                    <a:ext uri="{9D8B030D-6E8A-4147-A177-3AD203B41FA5}">
                      <a16:colId xmlns:a16="http://schemas.microsoft.com/office/drawing/2014/main" val="3733418172"/>
                    </a:ext>
                  </a:extLst>
                </a:gridCol>
              </a:tblGrid>
              <a:tr h="2228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questions using Est-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que…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09968"/>
                  </a:ext>
                </a:extLst>
              </a:tr>
            </a:tbl>
          </a:graphicData>
        </a:graphic>
      </p:graphicFrame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3A663051-0CCA-4A24-876D-CFD264820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17476"/>
              </p:ext>
            </p:extLst>
          </p:nvPr>
        </p:nvGraphicFramePr>
        <p:xfrm>
          <a:off x="5310696" y="807920"/>
          <a:ext cx="6842560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8739">
                  <a:extLst>
                    <a:ext uri="{9D8B030D-6E8A-4147-A177-3AD203B41FA5}">
                      <a16:colId xmlns:a16="http://schemas.microsoft.com/office/drawing/2014/main" val="3008862330"/>
                    </a:ext>
                  </a:extLst>
                </a:gridCol>
                <a:gridCol w="1519892">
                  <a:extLst>
                    <a:ext uri="{9D8B030D-6E8A-4147-A177-3AD203B41FA5}">
                      <a16:colId xmlns:a16="http://schemas.microsoft.com/office/drawing/2014/main" val="427807373"/>
                    </a:ext>
                  </a:extLst>
                </a:gridCol>
                <a:gridCol w="1562819">
                  <a:extLst>
                    <a:ext uri="{9D8B030D-6E8A-4147-A177-3AD203B41FA5}">
                      <a16:colId xmlns:a16="http://schemas.microsoft.com/office/drawing/2014/main" val="3633670650"/>
                    </a:ext>
                  </a:extLst>
                </a:gridCol>
                <a:gridCol w="1350190">
                  <a:extLst>
                    <a:ext uri="{9D8B030D-6E8A-4147-A177-3AD203B41FA5}">
                      <a16:colId xmlns:a16="http://schemas.microsoft.com/office/drawing/2014/main" val="1763807825"/>
                    </a:ext>
                  </a:extLst>
                </a:gridCol>
                <a:gridCol w="1630920">
                  <a:extLst>
                    <a:ext uri="{9D8B030D-6E8A-4147-A177-3AD203B41FA5}">
                      <a16:colId xmlns:a16="http://schemas.microsoft.com/office/drawing/2014/main" val="3134125452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parl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donn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et</a:t>
                      </a: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111590"/>
                  </a:ext>
                </a:extLst>
              </a:tr>
            </a:tbl>
          </a:graphicData>
        </a:graphic>
      </p:graphicFrame>
      <p:graphicFrame>
        <p:nvGraphicFramePr>
          <p:cNvPr id="152" name="Table 107">
            <a:extLst>
              <a:ext uri="{FF2B5EF4-FFF2-40B4-BE49-F238E27FC236}">
                <a16:creationId xmlns:a16="http://schemas.microsoft.com/office/drawing/2014/main" id="{FE74190B-5726-4B46-AA54-B69D03DEC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54617"/>
              </p:ext>
            </p:extLst>
          </p:nvPr>
        </p:nvGraphicFramePr>
        <p:xfrm>
          <a:off x="5319406" y="1367399"/>
          <a:ext cx="6842560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20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013781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289190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29731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43536">
                  <a:extLst>
                    <a:ext uri="{9D8B030D-6E8A-4147-A177-3AD203B41FA5}">
                      <a16:colId xmlns:a16="http://schemas.microsoft.com/office/drawing/2014/main" val="1261523764"/>
                    </a:ext>
                  </a:extLst>
                </a:gridCol>
                <a:gridCol w="1143536">
                  <a:extLst>
                    <a:ext uri="{9D8B030D-6E8A-4147-A177-3AD203B41FA5}">
                      <a16:colId xmlns:a16="http://schemas.microsoft.com/office/drawing/2014/main" val="3878606707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re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prob</a:t>
                      </a: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53" name="TextBox 152">
            <a:extLst>
              <a:ext uri="{FF2B5EF4-FFF2-40B4-BE49-F238E27FC236}">
                <a16:creationId xmlns:a16="http://schemas.microsoft.com/office/drawing/2014/main" id="{845E8BDF-79C1-4895-984E-52E214FF53FE}"/>
              </a:ext>
            </a:extLst>
          </p:cNvPr>
          <p:cNvSpPr txBox="1"/>
          <p:nvPr/>
        </p:nvSpPr>
        <p:spPr>
          <a:xfrm>
            <a:off x="9894672" y="1571524"/>
            <a:ext cx="115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[to be, being]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85CA64A-108B-4CC3-B526-4DF03C65A969}"/>
              </a:ext>
            </a:extLst>
          </p:cNvPr>
          <p:cNvSpPr txBox="1"/>
          <p:nvPr/>
        </p:nvSpPr>
        <p:spPr>
          <a:xfrm>
            <a:off x="7554981" y="1555554"/>
            <a:ext cx="1057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[head]</a:t>
            </a:r>
          </a:p>
        </p:txBody>
      </p:sp>
      <p:graphicFrame>
        <p:nvGraphicFramePr>
          <p:cNvPr id="155" name="Table 107">
            <a:extLst>
              <a:ext uri="{FF2B5EF4-FFF2-40B4-BE49-F238E27FC236}">
                <a16:creationId xmlns:a16="http://schemas.microsoft.com/office/drawing/2014/main" id="{67E21FA9-69C0-4C21-BF20-70671F2B6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95196"/>
              </p:ext>
            </p:extLst>
          </p:nvPr>
        </p:nvGraphicFramePr>
        <p:xfrm>
          <a:off x="5308743" y="382196"/>
          <a:ext cx="6853369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5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221287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2053261">
                  <a:extLst>
                    <a:ext uri="{9D8B030D-6E8A-4147-A177-3AD203B41FA5}">
                      <a16:colId xmlns:a16="http://schemas.microsoft.com/office/drawing/2014/main" val="3370002963"/>
                    </a:ext>
                  </a:extLst>
                </a:gridCol>
                <a:gridCol w="181197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1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crire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56" name="TextBox 155">
            <a:extLst>
              <a:ext uri="{FF2B5EF4-FFF2-40B4-BE49-F238E27FC236}">
                <a16:creationId xmlns:a16="http://schemas.microsoft.com/office/drawing/2014/main" id="{B4BE446A-C3C1-43AD-A544-629A75BC7D3C}"/>
              </a:ext>
            </a:extLst>
          </p:cNvPr>
          <p:cNvSpPr txBox="1"/>
          <p:nvPr/>
        </p:nvSpPr>
        <p:spPr>
          <a:xfrm>
            <a:off x="10425499" y="1002366"/>
            <a:ext cx="1057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[nose]</a:t>
            </a:r>
          </a:p>
        </p:txBody>
      </p:sp>
      <p:pic>
        <p:nvPicPr>
          <p:cNvPr id="160" name="Picture 159" descr="Icon&#10;&#10;Description automatically generated">
            <a:extLst>
              <a:ext uri="{FF2B5EF4-FFF2-40B4-BE49-F238E27FC236}">
                <a16:creationId xmlns:a16="http://schemas.microsoft.com/office/drawing/2014/main" id="{18230C4B-C5AF-48D9-ADC7-16DBD355D8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45" y="413320"/>
            <a:ext cx="405409" cy="365761"/>
          </a:xfrm>
          <a:prstGeom prst="rect">
            <a:avLst/>
          </a:prstGeom>
        </p:spPr>
      </p:pic>
      <p:pic>
        <p:nvPicPr>
          <p:cNvPr id="161" name="Picture 160" descr="A picture containing text&#10;&#10;Description automatically generated">
            <a:extLst>
              <a:ext uri="{FF2B5EF4-FFF2-40B4-BE49-F238E27FC236}">
                <a16:creationId xmlns:a16="http://schemas.microsoft.com/office/drawing/2014/main" id="{7F060E7E-624F-4074-B335-A65B8383A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84" y="377871"/>
            <a:ext cx="329333" cy="378397"/>
          </a:xfrm>
          <a:prstGeom prst="rect">
            <a:avLst/>
          </a:prstGeom>
        </p:spPr>
      </p:pic>
      <p:pic>
        <p:nvPicPr>
          <p:cNvPr id="162" name="Picture 161" descr="Icon&#10;&#10;Description automatically generated">
            <a:extLst>
              <a:ext uri="{FF2B5EF4-FFF2-40B4-BE49-F238E27FC236}">
                <a16:creationId xmlns:a16="http://schemas.microsoft.com/office/drawing/2014/main" id="{2E0F30F8-5477-4A90-AF20-2599CBF2C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33" y="395799"/>
            <a:ext cx="445573" cy="399513"/>
          </a:xfrm>
          <a:prstGeom prst="rect">
            <a:avLst/>
          </a:prstGeom>
        </p:spPr>
      </p:pic>
      <p:pic>
        <p:nvPicPr>
          <p:cNvPr id="163" name="Picture 162" descr="Icon&#10;&#10;Description automatically generated">
            <a:extLst>
              <a:ext uri="{FF2B5EF4-FFF2-40B4-BE49-F238E27FC236}">
                <a16:creationId xmlns:a16="http://schemas.microsoft.com/office/drawing/2014/main" id="{3A3B0BBA-0E1A-417D-98C7-99FE58EFD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85" y="846917"/>
            <a:ext cx="411308" cy="371085"/>
          </a:xfrm>
          <a:prstGeom prst="rect">
            <a:avLst/>
          </a:prstGeom>
        </p:spPr>
      </p:pic>
      <p:pic>
        <p:nvPicPr>
          <p:cNvPr id="164" name="Picture 16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35E0DF2-D500-495A-A087-2041883251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68" y="678243"/>
            <a:ext cx="411872" cy="532199"/>
          </a:xfrm>
          <a:prstGeom prst="rect">
            <a:avLst/>
          </a:prstGeom>
        </p:spPr>
      </p:pic>
      <p:pic>
        <p:nvPicPr>
          <p:cNvPr id="165" name="Picture 16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D50E646-5E5E-4F66-AAAE-CE5C57D4F3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18" y="862213"/>
            <a:ext cx="380689" cy="341336"/>
          </a:xfrm>
          <a:prstGeom prst="rect">
            <a:avLst/>
          </a:prstGeom>
        </p:spPr>
      </p:pic>
      <p:pic>
        <p:nvPicPr>
          <p:cNvPr id="167" name="Picture 2" descr="Alphabet Word Images, Face, Human">
            <a:extLst>
              <a:ext uri="{FF2B5EF4-FFF2-40B4-BE49-F238E27FC236}">
                <a16:creationId xmlns:a16="http://schemas.microsoft.com/office/drawing/2014/main" id="{EE0A824A-2487-41A5-B845-CF0C995F9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407" y="813317"/>
            <a:ext cx="357459" cy="3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8CB6576-5200-455C-9EF0-5F48D4ECD9E9}"/>
              </a:ext>
            </a:extLst>
          </p:cNvPr>
          <p:cNvGrpSpPr/>
          <p:nvPr/>
        </p:nvGrpSpPr>
        <p:grpSpPr>
          <a:xfrm>
            <a:off x="7049214" y="1462572"/>
            <a:ext cx="468293" cy="258314"/>
            <a:chOff x="199103" y="494279"/>
            <a:chExt cx="3431183" cy="2104280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4AB73051-7EFB-43BA-90E7-5EE3B91CF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26" y="660939"/>
              <a:ext cx="2024310" cy="1799738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76A35BC-BB8C-40AB-9AE9-CC0D5F114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3" y="494279"/>
              <a:ext cx="3431183" cy="2104280"/>
            </a:xfrm>
            <a:prstGeom prst="rect">
              <a:avLst/>
            </a:prstGeom>
          </p:spPr>
        </p:pic>
      </p:grpSp>
      <p:pic>
        <p:nvPicPr>
          <p:cNvPr id="185" name="Picture 184" descr="the head of a boy">
            <a:extLst>
              <a:ext uri="{FF2B5EF4-FFF2-40B4-BE49-F238E27FC236}">
                <a16:creationId xmlns:a16="http://schemas.microsoft.com/office/drawing/2014/main" id="{67BD7326-DF45-43C1-8B30-D62E846CDA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91" y="1391876"/>
            <a:ext cx="341781" cy="338721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731B1CD-5E46-4ACA-9116-B3FD106BE6BD}"/>
              </a:ext>
            </a:extLst>
          </p:cNvPr>
          <p:cNvGrpSpPr/>
          <p:nvPr/>
        </p:nvGrpSpPr>
        <p:grpSpPr>
          <a:xfrm>
            <a:off x="9412076" y="1328937"/>
            <a:ext cx="467132" cy="408471"/>
            <a:chOff x="9387217" y="1383889"/>
            <a:chExt cx="1750760" cy="1702068"/>
          </a:xfrm>
        </p:grpSpPr>
        <p:pic>
          <p:nvPicPr>
            <p:cNvPr id="187" name="Picture 186" descr="Background pattern&#10;&#10;Description automatically generated">
              <a:extLst>
                <a:ext uri="{FF2B5EF4-FFF2-40B4-BE49-F238E27FC236}">
                  <a16:creationId xmlns:a16="http://schemas.microsoft.com/office/drawing/2014/main" id="{A8420128-3C9D-45C5-885C-7BA235525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34" b="50844"/>
            <a:stretch/>
          </p:blipFill>
          <p:spPr>
            <a:xfrm>
              <a:off x="9387217" y="1651695"/>
              <a:ext cx="1750760" cy="1434262"/>
            </a:xfrm>
            <a:prstGeom prst="rect">
              <a:avLst/>
            </a:prstGeom>
          </p:spPr>
        </p:pic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3163A74A-7DFF-46E8-BF06-A3BF8D5B1EFD}"/>
                </a:ext>
              </a:extLst>
            </p:cNvPr>
            <p:cNvCxnSpPr/>
            <p:nvPr/>
          </p:nvCxnSpPr>
          <p:spPr>
            <a:xfrm>
              <a:off x="9936480" y="1383889"/>
              <a:ext cx="662023" cy="3521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D78B47B1-AF3A-4E69-A9DC-90350B06FE5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508" y="1418700"/>
            <a:ext cx="387472" cy="348507"/>
          </a:xfrm>
          <a:prstGeom prst="rect">
            <a:avLst/>
          </a:prstGeom>
        </p:spPr>
      </p:pic>
      <p:graphicFrame>
        <p:nvGraphicFramePr>
          <p:cNvPr id="190" name="Table 107">
            <a:extLst>
              <a:ext uri="{FF2B5EF4-FFF2-40B4-BE49-F238E27FC236}">
                <a16:creationId xmlns:a16="http://schemas.microsoft.com/office/drawing/2014/main" id="{DD92D32B-7763-441E-ADA6-ADDEC7FFF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71287"/>
              </p:ext>
            </p:extLst>
          </p:nvPr>
        </p:nvGraphicFramePr>
        <p:xfrm>
          <a:off x="5310696" y="1914008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91" name="TextBox 190">
            <a:extLst>
              <a:ext uri="{FF2B5EF4-FFF2-40B4-BE49-F238E27FC236}">
                <a16:creationId xmlns:a16="http://schemas.microsoft.com/office/drawing/2014/main" id="{360528B5-6C52-43B2-9AA4-C354136168EC}"/>
              </a:ext>
            </a:extLst>
          </p:cNvPr>
          <p:cNvSpPr txBox="1"/>
          <p:nvPr/>
        </p:nvSpPr>
        <p:spPr>
          <a:xfrm>
            <a:off x="5593076" y="1970502"/>
            <a:ext cx="425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458C91D-DBDE-4C28-BFB0-ACB8E88D6C38}"/>
              </a:ext>
            </a:extLst>
          </p:cNvPr>
          <p:cNvSpPr txBox="1"/>
          <p:nvPr/>
        </p:nvSpPr>
        <p:spPr>
          <a:xfrm>
            <a:off x="6639608" y="1988701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B0602CB-A818-4E73-9FBA-E27AB758E31E}"/>
              </a:ext>
            </a:extLst>
          </p:cNvPr>
          <p:cNvSpPr txBox="1"/>
          <p:nvPr/>
        </p:nvSpPr>
        <p:spPr>
          <a:xfrm>
            <a:off x="8005668" y="1988701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Au rev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!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BCA8258-24D0-4168-BEBC-57584AAA9C61}"/>
              </a:ext>
            </a:extLst>
          </p:cNvPr>
          <p:cNvSpPr txBox="1"/>
          <p:nvPr/>
        </p:nvSpPr>
        <p:spPr>
          <a:xfrm>
            <a:off x="9400381" y="1985691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pourqu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C6F28167-B033-4DB3-A1F9-44E1C1C8EA5A}"/>
              </a:ext>
            </a:extLst>
          </p:cNvPr>
          <p:cNvSpPr txBox="1"/>
          <p:nvPr/>
        </p:nvSpPr>
        <p:spPr>
          <a:xfrm>
            <a:off x="10760813" y="1980480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75A46BB6-442C-4F24-87FC-7694C9E469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57" y="1994728"/>
            <a:ext cx="565700" cy="282850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89902E53-E378-4A3E-88F1-993A97A0CB1D}"/>
              </a:ext>
            </a:extLst>
          </p:cNvPr>
          <p:cNvSpPr txBox="1"/>
          <p:nvPr/>
        </p:nvSpPr>
        <p:spPr>
          <a:xfrm>
            <a:off x="5240932" y="2269864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see, seeing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AA763A4-1E9F-4462-8902-8CF23EB670F7}"/>
              </a:ext>
            </a:extLst>
          </p:cNvPr>
          <p:cNvSpPr/>
          <p:nvPr/>
        </p:nvSpPr>
        <p:spPr>
          <a:xfrm>
            <a:off x="7303955" y="2024792"/>
            <a:ext cx="9495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have, having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01BD3340-28E2-4299-B214-314C44064AB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64" y="1981146"/>
            <a:ext cx="949551" cy="486643"/>
          </a:xfrm>
          <a:prstGeom prst="rect">
            <a:avLst/>
          </a:prstGeom>
        </p:spPr>
      </p:pic>
      <p:pic>
        <p:nvPicPr>
          <p:cNvPr id="200" name="Picture 199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6C92A69-CD5B-4AD1-B1E8-65F595A552C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1"/>
          <a:stretch/>
        </p:blipFill>
        <p:spPr>
          <a:xfrm>
            <a:off x="8450725" y="1922509"/>
            <a:ext cx="1313392" cy="563874"/>
          </a:xfrm>
          <a:prstGeom prst="rect">
            <a:avLst/>
          </a:prstGeom>
        </p:spPr>
      </p:pic>
      <p:pic>
        <p:nvPicPr>
          <p:cNvPr id="201" name="Picture 200" descr="Logo&#10;&#10;Description automatically generated">
            <a:extLst>
              <a:ext uri="{FF2B5EF4-FFF2-40B4-BE49-F238E27FC236}">
                <a16:creationId xmlns:a16="http://schemas.microsoft.com/office/drawing/2014/main" id="{16D7813C-774A-4968-B477-CFE3C8225E5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50" y="1924717"/>
            <a:ext cx="469963" cy="489864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F29A11A6-E174-4AE0-9CAF-DF4CD471FB79}"/>
              </a:ext>
            </a:extLst>
          </p:cNvPr>
          <p:cNvSpPr txBox="1"/>
          <p:nvPr/>
        </p:nvSpPr>
        <p:spPr>
          <a:xfrm>
            <a:off x="9580451" y="2223236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why?</a:t>
            </a:r>
          </a:p>
        </p:txBody>
      </p:sp>
      <p:pic>
        <p:nvPicPr>
          <p:cNvPr id="203" name="Picture 202" descr="Logo, icon&#10;&#10;Description automatically generated">
            <a:extLst>
              <a:ext uri="{FF2B5EF4-FFF2-40B4-BE49-F238E27FC236}">
                <a16:creationId xmlns:a16="http://schemas.microsoft.com/office/drawing/2014/main" id="{F983F0B7-D8FA-493A-AD55-94BA2DFC83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075" y="1945739"/>
            <a:ext cx="342610" cy="4894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63F539-636E-4D1D-89DB-E8B04A8C3CD0}"/>
              </a:ext>
            </a:extLst>
          </p:cNvPr>
          <p:cNvGrpSpPr/>
          <p:nvPr/>
        </p:nvGrpSpPr>
        <p:grpSpPr>
          <a:xfrm>
            <a:off x="5372574" y="2534927"/>
            <a:ext cx="2886241" cy="1983388"/>
            <a:chOff x="-2590521" y="434941"/>
            <a:chExt cx="2660678" cy="1983388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69887E73-059A-4CAE-BA00-5682ECDC5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8783" y="434941"/>
              <a:ext cx="2113891" cy="1983388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2074654-7DEE-47C4-9BEB-28BCF99D0051}"/>
                </a:ext>
              </a:extLst>
            </p:cNvPr>
            <p:cNvSpPr txBox="1"/>
            <p:nvPr/>
          </p:nvSpPr>
          <p:spPr>
            <a:xfrm>
              <a:off x="-1997754" y="1083674"/>
              <a:ext cx="9701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danser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ABEFD06-FBEF-4EA6-B416-D512AD5A5AC7}"/>
                </a:ext>
              </a:extLst>
            </p:cNvPr>
            <p:cNvSpPr txBox="1"/>
            <p:nvPr/>
          </p:nvSpPr>
          <p:spPr>
            <a:xfrm>
              <a:off x="-2590521" y="1219646"/>
              <a:ext cx="1092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je danse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83D96BD-EA16-43F9-8FAE-3BE3932EFDC0}"/>
                </a:ext>
              </a:extLst>
            </p:cNvPr>
            <p:cNvSpPr txBox="1"/>
            <p:nvPr/>
          </p:nvSpPr>
          <p:spPr>
            <a:xfrm>
              <a:off x="-2578910" y="1455811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dance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BE829B7C-8D3D-4833-998F-8F91D5046826}"/>
                </a:ext>
              </a:extLst>
            </p:cNvPr>
            <p:cNvSpPr txBox="1"/>
            <p:nvPr/>
          </p:nvSpPr>
          <p:spPr>
            <a:xfrm>
              <a:off x="-2468608" y="544385"/>
              <a:ext cx="941710" cy="30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tu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danses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A3EC9E4C-381C-458C-81C3-CD9CA9DCAA03}"/>
                </a:ext>
              </a:extLst>
            </p:cNvPr>
            <p:cNvSpPr txBox="1"/>
            <p:nvPr/>
          </p:nvSpPr>
          <p:spPr>
            <a:xfrm>
              <a:off x="-2355642" y="773708"/>
              <a:ext cx="9277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dance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D39ADF13-C077-4F26-9940-EED2FE48A697}"/>
                </a:ext>
              </a:extLst>
            </p:cNvPr>
            <p:cNvSpPr txBox="1"/>
            <p:nvPr/>
          </p:nvSpPr>
          <p:spPr>
            <a:xfrm>
              <a:off x="-1504604" y="454220"/>
              <a:ext cx="1258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il danse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138B5534-0590-413A-95ED-4EDC95215B13}"/>
                </a:ext>
              </a:extLst>
            </p:cNvPr>
            <p:cNvSpPr txBox="1"/>
            <p:nvPr/>
          </p:nvSpPr>
          <p:spPr>
            <a:xfrm>
              <a:off x="-1597906" y="626130"/>
              <a:ext cx="1428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danse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62319C0-BCE0-480C-A40F-6B0DE898EDE8}"/>
                </a:ext>
              </a:extLst>
            </p:cNvPr>
            <p:cNvSpPr txBox="1"/>
            <p:nvPr/>
          </p:nvSpPr>
          <p:spPr>
            <a:xfrm>
              <a:off x="-1585244" y="887432"/>
              <a:ext cx="12688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s/he dances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CDCA22BA-40DF-48E2-A70B-CDEC1293DEDF}"/>
                </a:ext>
              </a:extLst>
            </p:cNvPr>
            <p:cNvSpPr txBox="1"/>
            <p:nvPr/>
          </p:nvSpPr>
          <p:spPr>
            <a:xfrm>
              <a:off x="-1257829" y="1097977"/>
              <a:ext cx="1327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nous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dansons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AF674001-AE3C-4EB6-8D13-26862611E294}"/>
                </a:ext>
              </a:extLst>
            </p:cNvPr>
            <p:cNvSpPr txBox="1"/>
            <p:nvPr/>
          </p:nvSpPr>
          <p:spPr>
            <a:xfrm>
              <a:off x="-1254441" y="1341248"/>
              <a:ext cx="93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we dance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F7AED904-ADA3-453E-A368-66B7AA76C619}"/>
                </a:ext>
              </a:extLst>
            </p:cNvPr>
            <p:cNvSpPr txBox="1"/>
            <p:nvPr/>
          </p:nvSpPr>
          <p:spPr>
            <a:xfrm>
              <a:off x="-1634002" y="1663394"/>
              <a:ext cx="1351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vous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dansez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82DF95D2-BF6D-4D13-A41E-455995D20816}"/>
                </a:ext>
              </a:extLst>
            </p:cNvPr>
            <p:cNvSpPr txBox="1"/>
            <p:nvPr/>
          </p:nvSpPr>
          <p:spPr>
            <a:xfrm>
              <a:off x="-1465997" y="1943264"/>
              <a:ext cx="12399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(pl, formal)</a:t>
              </a:r>
              <a:b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dance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1BB110F4-CF78-49DC-8B7A-095CA441E997}"/>
                </a:ext>
              </a:extLst>
            </p:cNvPr>
            <p:cNvSpPr txBox="1"/>
            <p:nvPr/>
          </p:nvSpPr>
          <p:spPr>
            <a:xfrm rot="1762839">
              <a:off x="-2142155" y="1551415"/>
              <a:ext cx="79967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ils</a:t>
              </a:r>
              <a:r>
                <a:rPr lang="en-GB" sz="1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, </a:t>
              </a:r>
              <a:br>
                <a:rPr lang="en-GB" sz="1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elles</a:t>
              </a:r>
              <a:r>
                <a:rPr lang="en-GB" sz="1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br>
                <a:rPr lang="en-GB" sz="1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dansent</a:t>
              </a:r>
              <a:endParaRPr lang="en-GB" sz="13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E5B69FC0-06E3-41D2-9223-092C6BEA9B77}"/>
                </a:ext>
              </a:extLst>
            </p:cNvPr>
            <p:cNvSpPr txBox="1"/>
            <p:nvPr/>
          </p:nvSpPr>
          <p:spPr>
            <a:xfrm rot="1895990">
              <a:off x="-2402102" y="2109752"/>
              <a:ext cx="9563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they dance</a:t>
              </a:r>
            </a:p>
          </p:txBody>
        </p:sp>
      </p:grpSp>
      <p:pic>
        <p:nvPicPr>
          <p:cNvPr id="324" name="Picture 323" descr="A picture containing text&#10;&#10;Description automatically generated">
            <a:extLst>
              <a:ext uri="{FF2B5EF4-FFF2-40B4-BE49-F238E27FC236}">
                <a16:creationId xmlns:a16="http://schemas.microsoft.com/office/drawing/2014/main" id="{88C909F3-B228-4190-8197-EAC92D13DA5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03" y="4165370"/>
            <a:ext cx="552050" cy="349866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9FBEE968-D0B2-4F3D-BC02-A27AE2A0778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62614" y="3559313"/>
            <a:ext cx="447386" cy="362019"/>
          </a:xfrm>
          <a:prstGeom prst="rect">
            <a:avLst/>
          </a:prstGeom>
        </p:spPr>
      </p:pic>
      <p:pic>
        <p:nvPicPr>
          <p:cNvPr id="328" name="Picture 327" descr="Shape, circle, rectangle&#10;&#10;Description automatically generated">
            <a:extLst>
              <a:ext uri="{FF2B5EF4-FFF2-40B4-BE49-F238E27FC236}">
                <a16:creationId xmlns:a16="http://schemas.microsoft.com/office/drawing/2014/main" id="{674DD1F0-2525-4D2A-BCC1-05657F29DC1D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60" y="4277010"/>
            <a:ext cx="601264" cy="422854"/>
          </a:xfrm>
          <a:prstGeom prst="rect">
            <a:avLst/>
          </a:prstGeom>
        </p:spPr>
      </p:pic>
      <p:sp>
        <p:nvSpPr>
          <p:cNvPr id="329" name="TextBox 328">
            <a:extLst>
              <a:ext uri="{FF2B5EF4-FFF2-40B4-BE49-F238E27FC236}">
                <a16:creationId xmlns:a16="http://schemas.microsoft.com/office/drawing/2014/main" id="{CB2B4AEC-0D18-4484-B1B5-8347AAD81C2F}"/>
              </a:ext>
            </a:extLst>
          </p:cNvPr>
          <p:cNvSpPr txBox="1"/>
          <p:nvPr/>
        </p:nvSpPr>
        <p:spPr>
          <a:xfrm>
            <a:off x="6051070" y="3360296"/>
            <a:ext cx="93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to </a:t>
            </a:r>
            <a:b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dance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8B3D2-10FD-4237-A49E-A882E769D29D}"/>
              </a:ext>
            </a:extLst>
          </p:cNvPr>
          <p:cNvSpPr/>
          <p:nvPr/>
        </p:nvSpPr>
        <p:spPr>
          <a:xfrm>
            <a:off x="8252025" y="2734466"/>
            <a:ext cx="38389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 - with intonation questions we need the punctuation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in writing and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raised voice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speaking to know it is a question.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46514-F92D-4D83-8E8A-B078C1B86CA0}"/>
              </a:ext>
            </a:extLst>
          </p:cNvPr>
          <p:cNvSpPr/>
          <p:nvPr/>
        </p:nvSpPr>
        <p:spPr>
          <a:xfrm>
            <a:off x="8279235" y="3644538"/>
            <a:ext cx="38489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We can also add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(‘Is it that…?’) at the start of any statement to make a yes/no question: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FDCD2-F51C-4AAB-BCBC-491813A69438}"/>
              </a:ext>
            </a:extLst>
          </p:cNvPr>
          <p:cNvSpPr/>
          <p:nvPr/>
        </p:nvSpPr>
        <p:spPr>
          <a:xfrm>
            <a:off x="8248125" y="4512157"/>
            <a:ext cx="3880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b="1" i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i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i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works like a spoken question mark! </a:t>
            </a:r>
          </a:p>
        </p:txBody>
      </p:sp>
      <p:sp>
        <p:nvSpPr>
          <p:cNvPr id="330" name="Google Shape;171;p8">
            <a:extLst>
              <a:ext uri="{FF2B5EF4-FFF2-40B4-BE49-F238E27FC236}">
                <a16:creationId xmlns:a16="http://schemas.microsoft.com/office/drawing/2014/main" id="{54B0929E-314B-4FDA-BBD2-E3C3B14BC27C}"/>
              </a:ext>
            </a:extLst>
          </p:cNvPr>
          <p:cNvSpPr txBox="1"/>
          <p:nvPr/>
        </p:nvSpPr>
        <p:spPr>
          <a:xfrm>
            <a:off x="8518786" y="3256229"/>
            <a:ext cx="177206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aim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le Carnaval ?</a:t>
            </a:r>
          </a:p>
        </p:txBody>
      </p:sp>
      <p:sp>
        <p:nvSpPr>
          <p:cNvPr id="331" name="Google Shape;171;p8">
            <a:extLst>
              <a:ext uri="{FF2B5EF4-FFF2-40B4-BE49-F238E27FC236}">
                <a16:creationId xmlns:a16="http://schemas.microsoft.com/office/drawing/2014/main" id="{18AB0AEB-3156-434C-A66D-5B449C91D840}"/>
              </a:ext>
            </a:extLst>
          </p:cNvPr>
          <p:cNvSpPr txBox="1"/>
          <p:nvPr/>
        </p:nvSpPr>
        <p:spPr>
          <a:xfrm>
            <a:off x="10264919" y="3262407"/>
            <a:ext cx="193715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Vous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aim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ez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le Carnaval ?</a:t>
            </a:r>
          </a:p>
        </p:txBody>
      </p:sp>
      <p:sp>
        <p:nvSpPr>
          <p:cNvPr id="332" name="Google Shape;171;p8">
            <a:extLst>
              <a:ext uri="{FF2B5EF4-FFF2-40B4-BE49-F238E27FC236}">
                <a16:creationId xmlns:a16="http://schemas.microsoft.com/office/drawing/2014/main" id="{66DE6046-7AF3-45EE-BF15-D4FF82A2EDA4}"/>
              </a:ext>
            </a:extLst>
          </p:cNvPr>
          <p:cNvSpPr txBox="1"/>
          <p:nvPr/>
        </p:nvSpPr>
        <p:spPr>
          <a:xfrm>
            <a:off x="8481742" y="4068375"/>
            <a:ext cx="260134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aimes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le Carnaval ?</a:t>
            </a:r>
          </a:p>
        </p:txBody>
      </p:sp>
      <p:sp>
        <p:nvSpPr>
          <p:cNvPr id="333" name="Google Shape;171;p8">
            <a:extLst>
              <a:ext uri="{FF2B5EF4-FFF2-40B4-BE49-F238E27FC236}">
                <a16:creationId xmlns:a16="http://schemas.microsoft.com/office/drawing/2014/main" id="{DBABD547-A688-40BB-A899-FC3DCC2CF51A}"/>
              </a:ext>
            </a:extLst>
          </p:cNvPr>
          <p:cNvSpPr txBox="1"/>
          <p:nvPr/>
        </p:nvSpPr>
        <p:spPr>
          <a:xfrm>
            <a:off x="8481742" y="4222566"/>
            <a:ext cx="324976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vous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aimez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le Carnaval ?</a:t>
            </a:r>
          </a:p>
        </p:txBody>
      </p:sp>
      <p:sp>
        <p:nvSpPr>
          <p:cNvPr id="334" name="Google Shape;171;p8">
            <a:extLst>
              <a:ext uri="{FF2B5EF4-FFF2-40B4-BE49-F238E27FC236}">
                <a16:creationId xmlns:a16="http://schemas.microsoft.com/office/drawing/2014/main" id="{732A14EA-40B8-4DBC-A239-17CB705007C1}"/>
              </a:ext>
            </a:extLst>
          </p:cNvPr>
          <p:cNvSpPr txBox="1"/>
          <p:nvPr/>
        </p:nvSpPr>
        <p:spPr>
          <a:xfrm>
            <a:off x="8492310" y="3432423"/>
            <a:ext cx="197790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Do you like the carnival?</a:t>
            </a:r>
          </a:p>
        </p:txBody>
      </p:sp>
      <p:sp>
        <p:nvSpPr>
          <p:cNvPr id="335" name="Google Shape;171;p8">
            <a:extLst>
              <a:ext uri="{FF2B5EF4-FFF2-40B4-BE49-F238E27FC236}">
                <a16:creationId xmlns:a16="http://schemas.microsoft.com/office/drawing/2014/main" id="{672D182F-E59B-402D-9917-B35BAE11ED21}"/>
              </a:ext>
            </a:extLst>
          </p:cNvPr>
          <p:cNvSpPr txBox="1"/>
          <p:nvPr/>
        </p:nvSpPr>
        <p:spPr>
          <a:xfrm>
            <a:off x="10283826" y="3444185"/>
            <a:ext cx="19590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Do you like the carnival?</a:t>
            </a:r>
          </a:p>
        </p:txBody>
      </p: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C708641B-D211-44AD-83BA-62B6086C66A4}"/>
              </a:ext>
            </a:extLst>
          </p:cNvPr>
          <p:cNvGrpSpPr/>
          <p:nvPr/>
        </p:nvGrpSpPr>
        <p:grpSpPr>
          <a:xfrm>
            <a:off x="9681045" y="4785798"/>
            <a:ext cx="1027371" cy="655455"/>
            <a:chOff x="10462370" y="146240"/>
            <a:chExt cx="1901190" cy="1224686"/>
          </a:xfrm>
        </p:grpSpPr>
        <p:pic>
          <p:nvPicPr>
            <p:cNvPr id="337" name="Picture 336" descr="Icon&#10;&#10;Description automatically generated">
              <a:extLst>
                <a:ext uri="{FF2B5EF4-FFF2-40B4-BE49-F238E27FC236}">
                  <a16:creationId xmlns:a16="http://schemas.microsoft.com/office/drawing/2014/main" id="{955F9982-A925-47C3-B6F8-371C403B5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338" name="Picture 337">
              <a:extLst>
                <a:ext uri="{FF2B5EF4-FFF2-40B4-BE49-F238E27FC236}">
                  <a16:creationId xmlns:a16="http://schemas.microsoft.com/office/drawing/2014/main" id="{95C797D6-EDF3-4158-94D2-97845409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  <p:sp>
        <p:nvSpPr>
          <p:cNvPr id="340" name="Speech Bubble: Rectangle with Corners Rounded 339">
            <a:extLst>
              <a:ext uri="{FF2B5EF4-FFF2-40B4-BE49-F238E27FC236}">
                <a16:creationId xmlns:a16="http://schemas.microsoft.com/office/drawing/2014/main" id="{408DE517-93A7-4335-B691-BC2910CB6083}"/>
              </a:ext>
            </a:extLst>
          </p:cNvPr>
          <p:cNvSpPr/>
          <p:nvPr/>
        </p:nvSpPr>
        <p:spPr>
          <a:xfrm>
            <a:off x="10701268" y="4894497"/>
            <a:ext cx="1413818" cy="820105"/>
          </a:xfrm>
          <a:prstGeom prst="wedgeRoundRectCallout">
            <a:avLst>
              <a:gd name="adj1" fmla="val -19213"/>
              <a:gd name="adj2" fmla="val 41819"/>
              <a:gd name="adj3" fmla="val 16667"/>
            </a:avLst>
          </a:prstGeom>
          <a:solidFill>
            <a:srgbClr val="F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id="{2A16EEA1-F002-4411-84D8-850E0E5E8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01443"/>
              </p:ext>
            </p:extLst>
          </p:nvPr>
        </p:nvGraphicFramePr>
        <p:xfrm>
          <a:off x="148197" y="4222566"/>
          <a:ext cx="2397294" cy="2527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7294">
                  <a:extLst>
                    <a:ext uri="{9D8B030D-6E8A-4147-A177-3AD203B41FA5}">
                      <a16:colId xmlns:a16="http://schemas.microsoft.com/office/drawing/2014/main" val="3733418172"/>
                    </a:ext>
                  </a:extLst>
                </a:gridCol>
              </a:tblGrid>
              <a:tr h="2527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n’/ne…pas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09968"/>
                  </a:ext>
                </a:extLst>
              </a:tr>
            </a:tbl>
          </a:graphicData>
        </a:graphic>
      </p:graphicFrame>
      <p:sp>
        <p:nvSpPr>
          <p:cNvPr id="125" name="Rectangle 124">
            <a:extLst>
              <a:ext uri="{FF2B5EF4-FFF2-40B4-BE49-F238E27FC236}">
                <a16:creationId xmlns:a16="http://schemas.microsoft.com/office/drawing/2014/main" id="{BCD031F7-C308-4687-9075-BBF7F28738B2}"/>
              </a:ext>
            </a:extLst>
          </p:cNvPr>
          <p:cNvSpPr/>
          <p:nvPr/>
        </p:nvSpPr>
        <p:spPr>
          <a:xfrm>
            <a:off x="123090" y="4467396"/>
            <a:ext cx="2426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before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the verb and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after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the verb to make the sentence negative.</a:t>
            </a:r>
          </a:p>
        </p:txBody>
      </p:sp>
      <p:pic>
        <p:nvPicPr>
          <p:cNvPr id="157" name="Picture 156" descr="A picture containing room&#10;&#10;Description automatically generated">
            <a:extLst>
              <a:ext uri="{FF2B5EF4-FFF2-40B4-BE49-F238E27FC236}">
                <a16:creationId xmlns:a16="http://schemas.microsoft.com/office/drawing/2014/main" id="{395454E8-D040-449B-AB87-8FF8FA4D24B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14959" r="36630" b="23871"/>
          <a:stretch/>
        </p:blipFill>
        <p:spPr>
          <a:xfrm>
            <a:off x="425433" y="5088770"/>
            <a:ext cx="487342" cy="469925"/>
          </a:xfrm>
          <a:prstGeom prst="rect">
            <a:avLst/>
          </a:prstGeom>
        </p:spPr>
      </p:pic>
      <p:pic>
        <p:nvPicPr>
          <p:cNvPr id="158" name="Picture 157" descr="Shape, arrow&#10;&#10;Description automatically generated">
            <a:extLst>
              <a:ext uri="{FF2B5EF4-FFF2-40B4-BE49-F238E27FC236}">
                <a16:creationId xmlns:a16="http://schemas.microsoft.com/office/drawing/2014/main" id="{0A18C1D8-8795-4340-98AD-A841FF90487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0722" y="5230848"/>
            <a:ext cx="296605" cy="274823"/>
          </a:xfrm>
          <a:prstGeom prst="rect">
            <a:avLst/>
          </a:prstGeom>
        </p:spPr>
      </p:pic>
      <p:pic>
        <p:nvPicPr>
          <p:cNvPr id="159" name="Picture 158" descr="A picture containing room&#10;&#10;Description automatically generated">
            <a:extLst>
              <a:ext uri="{FF2B5EF4-FFF2-40B4-BE49-F238E27FC236}">
                <a16:creationId xmlns:a16="http://schemas.microsoft.com/office/drawing/2014/main" id="{8067B743-C685-4BDA-A0E7-27E2B122840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6" t="22458" b="20551"/>
          <a:stretch/>
        </p:blipFill>
        <p:spPr>
          <a:xfrm>
            <a:off x="1375072" y="5015656"/>
            <a:ext cx="361632" cy="510103"/>
          </a:xfrm>
          <a:prstGeom prst="rect">
            <a:avLst/>
          </a:prstGeom>
        </p:spPr>
      </p:pic>
      <p:pic>
        <p:nvPicPr>
          <p:cNvPr id="168" name="Picture 167" descr="Shape, arrow&#10;&#10;Description automatically generated">
            <a:extLst>
              <a:ext uri="{FF2B5EF4-FFF2-40B4-BE49-F238E27FC236}">
                <a16:creationId xmlns:a16="http://schemas.microsoft.com/office/drawing/2014/main" id="{61D02C3B-B478-4BF6-80B0-C737CF4691C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78" y="5381953"/>
            <a:ext cx="263387" cy="179021"/>
          </a:xfrm>
          <a:prstGeom prst="rect">
            <a:avLst/>
          </a:prstGeom>
        </p:spPr>
      </p:pic>
      <p:sp>
        <p:nvSpPr>
          <p:cNvPr id="169" name="Google Shape;171;p8">
            <a:extLst>
              <a:ext uri="{FF2B5EF4-FFF2-40B4-BE49-F238E27FC236}">
                <a16:creationId xmlns:a16="http://schemas.microsoft.com/office/drawing/2014/main" id="{EFDB7358-CDCB-4F9F-96BF-965CB6888226}"/>
              </a:ext>
            </a:extLst>
          </p:cNvPr>
          <p:cNvSpPr txBox="1"/>
          <p:nvPr/>
        </p:nvSpPr>
        <p:spPr>
          <a:xfrm>
            <a:off x="1000357" y="5507704"/>
            <a:ext cx="134647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parle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6FE8DFE8-E7C8-4B0A-8E1F-8778F3AF7103}"/>
              </a:ext>
            </a:extLst>
          </p:cNvPr>
          <p:cNvSpPr txBox="1"/>
          <p:nvPr/>
        </p:nvSpPr>
        <p:spPr>
          <a:xfrm>
            <a:off x="215951" y="5500637"/>
            <a:ext cx="84463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parle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7" name="Picture 176" descr="Shape, arrow&#10;&#10;Description automatically generated">
            <a:extLst>
              <a:ext uri="{FF2B5EF4-FFF2-40B4-BE49-F238E27FC236}">
                <a16:creationId xmlns:a16="http://schemas.microsoft.com/office/drawing/2014/main" id="{84F9218E-AC76-43AD-A5DA-50939C3D685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70" y="5394742"/>
            <a:ext cx="263387" cy="179021"/>
          </a:xfrm>
          <a:prstGeom prst="rect">
            <a:avLst/>
          </a:prstGeom>
        </p:spPr>
      </p:pic>
      <p:sp>
        <p:nvSpPr>
          <p:cNvPr id="178" name="Speech Bubble: Rectangle with Corners Rounded 177">
            <a:extLst>
              <a:ext uri="{FF2B5EF4-FFF2-40B4-BE49-F238E27FC236}">
                <a16:creationId xmlns:a16="http://schemas.microsoft.com/office/drawing/2014/main" id="{1FBF27EF-D12C-4033-89B8-F6F09873378B}"/>
              </a:ext>
            </a:extLst>
          </p:cNvPr>
          <p:cNvSpPr/>
          <p:nvPr/>
        </p:nvSpPr>
        <p:spPr>
          <a:xfrm>
            <a:off x="299325" y="5891485"/>
            <a:ext cx="2211792" cy="711927"/>
          </a:xfrm>
          <a:prstGeom prst="wedgeRoundRectCallout">
            <a:avLst>
              <a:gd name="adj1" fmla="val -23398"/>
              <a:gd name="adj2" fmla="val -62363"/>
              <a:gd name="adj3" fmla="val 16667"/>
            </a:avLst>
          </a:prstGeom>
          <a:solidFill>
            <a:srgbClr val="DCF7F8"/>
          </a:solidFill>
          <a:ln w="25400" cap="flat" cmpd="sng" algn="ctr">
            <a:solidFill>
              <a:srgbClr val="2BC0C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⚠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</a:rPr>
              <a:t>Ne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changes to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</a:rPr>
              <a:t>n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’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before a verb starting with a vowel or silent h.  For example: je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</a:rPr>
              <a:t>n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’a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ime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</a:rPr>
              <a:t> pas [I don’t like]</a:t>
            </a:r>
          </a:p>
        </p:txBody>
      </p:sp>
      <p:graphicFrame>
        <p:nvGraphicFramePr>
          <p:cNvPr id="179" name="Table 178">
            <a:extLst>
              <a:ext uri="{FF2B5EF4-FFF2-40B4-BE49-F238E27FC236}">
                <a16:creationId xmlns:a16="http://schemas.microsoft.com/office/drawing/2014/main" id="{77EF7F27-C13F-47E7-B4F1-D99BE576D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06196"/>
              </p:ext>
            </p:extLst>
          </p:nvPr>
        </p:nvGraphicFramePr>
        <p:xfrm>
          <a:off x="2603273" y="4217808"/>
          <a:ext cx="2585672" cy="2527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5672">
                  <a:extLst>
                    <a:ext uri="{9D8B030D-6E8A-4147-A177-3AD203B41FA5}">
                      <a16:colId xmlns:a16="http://schemas.microsoft.com/office/drawing/2014/main" val="3733418172"/>
                    </a:ext>
                  </a:extLst>
                </a:gridCol>
              </a:tblGrid>
              <a:tr h="2527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Making nouns plural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09968"/>
                  </a:ext>
                </a:extLst>
              </a:tr>
            </a:tbl>
          </a:graphicData>
        </a:graphic>
      </p:graphicFrame>
      <p:pic>
        <p:nvPicPr>
          <p:cNvPr id="326" name="Picture 325" descr="Shape&#10;&#10;Description automatically generated">
            <a:extLst>
              <a:ext uri="{FF2B5EF4-FFF2-40B4-BE49-F238E27FC236}">
                <a16:creationId xmlns:a16="http://schemas.microsoft.com/office/drawing/2014/main" id="{B8A63981-0D53-45E9-B201-160D5462B7AC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09" y="4454506"/>
            <a:ext cx="554203" cy="392877"/>
          </a:xfrm>
          <a:prstGeom prst="rect">
            <a:avLst/>
          </a:prstGeom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3743E0EF-2AAC-404E-8C29-D9845D487BC2}"/>
              </a:ext>
            </a:extLst>
          </p:cNvPr>
          <p:cNvSpPr/>
          <p:nvPr/>
        </p:nvSpPr>
        <p:spPr>
          <a:xfrm>
            <a:off x="2560460" y="4431115"/>
            <a:ext cx="2426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Add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many nouns to make them plural:</a:t>
            </a:r>
          </a:p>
        </p:txBody>
      </p:sp>
      <p:sp>
        <p:nvSpPr>
          <p:cNvPr id="139" name="Google Shape;171;p8">
            <a:extLst>
              <a:ext uri="{FF2B5EF4-FFF2-40B4-BE49-F238E27FC236}">
                <a16:creationId xmlns:a16="http://schemas.microsoft.com/office/drawing/2014/main" id="{403FD3A2-7964-4DDA-8130-0544C804DAC5}"/>
              </a:ext>
            </a:extLst>
          </p:cNvPr>
          <p:cNvSpPr txBox="1"/>
          <p:nvPr/>
        </p:nvSpPr>
        <p:spPr>
          <a:xfrm>
            <a:off x="2598833" y="4817780"/>
            <a:ext cx="226188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J’aime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les livre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et les fleur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4" name="Google Shape;171;p8">
            <a:extLst>
              <a:ext uri="{FF2B5EF4-FFF2-40B4-BE49-F238E27FC236}">
                <a16:creationId xmlns:a16="http://schemas.microsoft.com/office/drawing/2014/main" id="{5B4251C2-EAB3-46B2-B4CC-AE4B1A91C398}"/>
              </a:ext>
            </a:extLst>
          </p:cNvPr>
          <p:cNvSpPr txBox="1"/>
          <p:nvPr/>
        </p:nvSpPr>
        <p:spPr>
          <a:xfrm>
            <a:off x="2595807" y="5488057"/>
            <a:ext cx="226188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cadeau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les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cadeau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x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les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jeu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x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90A748A-769F-4DFC-8ADF-37A9209416E1}"/>
              </a:ext>
            </a:extLst>
          </p:cNvPr>
          <p:cNvSpPr/>
          <p:nvPr/>
        </p:nvSpPr>
        <p:spPr>
          <a:xfrm>
            <a:off x="2588580" y="5093449"/>
            <a:ext cx="25341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Nouns ending in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and 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add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x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make them plural: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C3AD603-7CB8-45B1-B164-84E13C6DD859}"/>
              </a:ext>
            </a:extLst>
          </p:cNvPr>
          <p:cNvSpPr/>
          <p:nvPr/>
        </p:nvSpPr>
        <p:spPr>
          <a:xfrm>
            <a:off x="2568992" y="6123025"/>
            <a:ext cx="26719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Nouns ending in –al change to –aux: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l’anim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al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les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anim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aux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9" name="Speech Bubble: Rectangle with Corners Rounded 218">
            <a:extLst>
              <a:ext uri="{FF2B5EF4-FFF2-40B4-BE49-F238E27FC236}">
                <a16:creationId xmlns:a16="http://schemas.microsoft.com/office/drawing/2014/main" id="{4FC5CF4D-AD2C-4F12-A538-8D22C921AC0A}"/>
              </a:ext>
            </a:extLst>
          </p:cNvPr>
          <p:cNvSpPr/>
          <p:nvPr/>
        </p:nvSpPr>
        <p:spPr>
          <a:xfrm>
            <a:off x="1622587" y="2754488"/>
            <a:ext cx="1232277" cy="638704"/>
          </a:xfrm>
          <a:prstGeom prst="wedgeRoundRectCallout">
            <a:avLst>
              <a:gd name="adj1" fmla="val -130791"/>
              <a:gd name="adj2" fmla="val 81077"/>
              <a:gd name="adj3" fmla="val 16667"/>
            </a:avLst>
          </a:prstGeom>
          <a:solidFill>
            <a:srgbClr val="DCF7F8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you would say Mr or Mrs to someone, use 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French.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25" name="Picture 324" descr="A picture containing text&#10;&#10;Description automatically generated">
            <a:extLst>
              <a:ext uri="{FF2B5EF4-FFF2-40B4-BE49-F238E27FC236}">
                <a16:creationId xmlns:a16="http://schemas.microsoft.com/office/drawing/2014/main" id="{5017BAFF-89E0-4319-A0EA-ACF9689AD9E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89" y="4506238"/>
            <a:ext cx="505350" cy="355928"/>
          </a:xfrm>
          <a:prstGeom prst="rect">
            <a:avLst/>
          </a:prstGeom>
        </p:spPr>
      </p:pic>
      <p:pic>
        <p:nvPicPr>
          <p:cNvPr id="104" name="Picture 103" descr="A picture containing clipart&#10;&#10;Description automatically generated">
            <a:extLst>
              <a:ext uri="{FF2B5EF4-FFF2-40B4-BE49-F238E27FC236}">
                <a16:creationId xmlns:a16="http://schemas.microsoft.com/office/drawing/2014/main" id="{8FFB047D-54B2-4671-9B87-5E23EDFC982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64" y="3188380"/>
            <a:ext cx="1055784" cy="790819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05" name="Picture 104" descr="Logo&#10;&#10;Description automatically generated">
            <a:extLst>
              <a:ext uri="{FF2B5EF4-FFF2-40B4-BE49-F238E27FC236}">
                <a16:creationId xmlns:a16="http://schemas.microsoft.com/office/drawing/2014/main" id="{9893A2F4-C8E3-4D13-967E-F0E59A183B3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4" y="3874431"/>
            <a:ext cx="1952024" cy="324729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0DCC8A57-95CE-4D9B-8EEA-4CD9AF885A01}"/>
              </a:ext>
            </a:extLst>
          </p:cNvPr>
          <p:cNvSpPr txBox="1"/>
          <p:nvPr/>
        </p:nvSpPr>
        <p:spPr>
          <a:xfrm>
            <a:off x="5271810" y="4961261"/>
            <a:ext cx="155993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La 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Fête des </a:t>
            </a:r>
            <a:r>
              <a:rPr lang="en-GB" sz="12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Lumières</a:t>
            </a: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à Lyon </a:t>
            </a:r>
            <a:r>
              <a:rPr lang="en-GB" alt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dure quatre </a:t>
            </a:r>
            <a:r>
              <a:rPr lang="en-GB" altLang="en-US" sz="1200" dirty="0" err="1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jours</a:t>
            </a:r>
            <a:r>
              <a:rPr lang="en-GB" alt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du 7 au 10 </a:t>
            </a:r>
            <a:r>
              <a:rPr lang="en-GB" altLang="en-US" sz="1200" dirty="0" err="1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décembre</a:t>
            </a:r>
            <a:r>
              <a:rPr lang="en-GB" alt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. </a:t>
            </a:r>
            <a:r>
              <a:rPr lang="en-GB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Il y a beaucoup de spectacles de </a:t>
            </a:r>
            <a:r>
              <a:rPr lang="en-GB" altLang="en-US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lumières</a:t>
            </a:r>
            <a:r>
              <a:rPr lang="en-GB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GB" altLang="en-US" sz="1200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0EC8E594-1F2C-43EA-9BB1-05BCC69DA5C6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6391" y="5346824"/>
            <a:ext cx="1968575" cy="1332072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72266396-E2B5-4EDC-BE44-75C70155A96C}"/>
              </a:ext>
            </a:extLst>
          </p:cNvPr>
          <p:cNvSpPr txBox="1"/>
          <p:nvPr/>
        </p:nvSpPr>
        <p:spPr>
          <a:xfrm>
            <a:off x="10705163" y="4932039"/>
            <a:ext cx="14361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Québec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a region in Canada. French is its only official language. </a:t>
            </a:r>
          </a:p>
        </p:txBody>
      </p:sp>
      <p:pic>
        <p:nvPicPr>
          <p:cNvPr id="127" name="Picture 126" descr="A picture containing snow, outdoor, doll&#10;&#10;Description automatically generated">
            <a:extLst>
              <a:ext uri="{FF2B5EF4-FFF2-40B4-BE49-F238E27FC236}">
                <a16:creationId xmlns:a16="http://schemas.microsoft.com/office/drawing/2014/main" id="{A837B860-C10C-4F35-BC90-F17A8FEC8B7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15" y="4877351"/>
            <a:ext cx="1388119" cy="1908664"/>
          </a:xfrm>
          <a:prstGeom prst="ellipse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6B6CF3A-66DB-457D-BD61-4EAE49D7B20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190">
            <a:off x="6764288" y="6081469"/>
            <a:ext cx="2240671" cy="54778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5B03822D-4DB1-4950-A329-BC8B59D4185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99" y="6372625"/>
            <a:ext cx="611825" cy="401032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301026C7-219E-4B40-8F89-DD06C8D366DE}"/>
              </a:ext>
            </a:extLst>
          </p:cNvPr>
          <p:cNvSpPr txBox="1"/>
          <p:nvPr/>
        </p:nvSpPr>
        <p:spPr>
          <a:xfrm>
            <a:off x="2258975" y="3862640"/>
            <a:ext cx="25987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fête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délicieuse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France.</a:t>
            </a:r>
            <a:endParaRPr lang="en-GB" altLang="en-US" sz="1100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3096AB-6C79-4FFE-87D7-D931FE4191D9}"/>
              </a:ext>
            </a:extLst>
          </p:cNvPr>
          <p:cNvGrpSpPr/>
          <p:nvPr/>
        </p:nvGrpSpPr>
        <p:grpSpPr>
          <a:xfrm>
            <a:off x="2376327" y="3464809"/>
            <a:ext cx="396288" cy="378406"/>
            <a:chOff x="2376327" y="3464809"/>
            <a:chExt cx="396288" cy="378406"/>
          </a:xfrm>
        </p:grpSpPr>
        <p:pic>
          <p:nvPicPr>
            <p:cNvPr id="221" name="Picture 220" descr="Shape, circle, rectangle&#10;&#10;Description automatically generated">
              <a:extLst>
                <a:ext uri="{FF2B5EF4-FFF2-40B4-BE49-F238E27FC236}">
                  <a16:creationId xmlns:a16="http://schemas.microsoft.com/office/drawing/2014/main" id="{C45419D2-B8D0-481D-B97C-D95B4D349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788"/>
            <a:stretch/>
          </p:blipFill>
          <p:spPr>
            <a:xfrm>
              <a:off x="2376327" y="3464809"/>
              <a:ext cx="241709" cy="378406"/>
            </a:xfrm>
            <a:prstGeom prst="rect">
              <a:avLst/>
            </a:prstGeom>
          </p:spPr>
        </p:pic>
        <p:pic>
          <p:nvPicPr>
            <p:cNvPr id="222" name="Picture 221" descr="Logo&#10;&#10;Description automatically generated">
              <a:extLst>
                <a:ext uri="{FF2B5EF4-FFF2-40B4-BE49-F238E27FC236}">
                  <a16:creationId xmlns:a16="http://schemas.microsoft.com/office/drawing/2014/main" id="{1681118C-4657-4006-9570-CA7651ED9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219" y="3486413"/>
              <a:ext cx="181396" cy="166328"/>
            </a:xfrm>
            <a:prstGeom prst="rect">
              <a:avLst/>
            </a:prstGeom>
          </p:spPr>
        </p:pic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86843C6F-1AE4-4CC6-92C9-B5BFAA377013}"/>
                </a:ext>
              </a:extLst>
            </p:cNvPr>
            <p:cNvSpPr/>
            <p:nvPr/>
          </p:nvSpPr>
          <p:spPr>
            <a:xfrm>
              <a:off x="2585985" y="3653963"/>
              <a:ext cx="175473" cy="153856"/>
            </a:xfrm>
            <a:prstGeom prst="rect">
              <a:avLst/>
            </a:prstGeom>
            <a:solidFill>
              <a:srgbClr val="F2F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38982"/>
              </p:ext>
            </p:extLst>
          </p:nvPr>
        </p:nvGraphicFramePr>
        <p:xfrm>
          <a:off x="5266530" y="2363282"/>
          <a:ext cx="6844118" cy="442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948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3338170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</a:tblGrid>
              <a:tr h="224357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where people go with the verb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aller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verb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aller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irregular. Other irregular verbs you know are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être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avoir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faire. </a:t>
                      </a: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‘to the’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‘to the’ with a feminine noun, use à + la: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à la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montagne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the mountain(s)</a:t>
                      </a:r>
                    </a:p>
                    <a:p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‘to the’ with a masculine noun, use à + le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au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: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au port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to the port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</a:br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198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y a and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n’y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 pas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where with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Où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est-ce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que…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 fontScale="90000"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r>
              <a:rPr lang="en-GB" sz="22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Organiser  - Spring Term 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endParaRPr lang="en-GB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64055"/>
              </p:ext>
            </p:extLst>
          </p:nvPr>
        </p:nvGraphicFramePr>
        <p:xfrm>
          <a:off x="108283" y="89746"/>
          <a:ext cx="2349749" cy="6705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9749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349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nombres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– a/an (m), one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a/an (f), one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deux – two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trois – three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quatre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four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cinq – five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six – six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sept – seven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huit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eight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nine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dix – ten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onze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eleven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douze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twelve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treize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thirteen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quatorze – fourteen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quinze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fifteen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seize – sixteen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dix-sept – seventeen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dix-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huit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eighteen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dix-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nineteen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vingt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twenty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vingt-et-un – twenty-one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thirty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257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combien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how many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5281"/>
              </p:ext>
            </p:extLst>
          </p:nvPr>
        </p:nvGraphicFramePr>
        <p:xfrm>
          <a:off x="2606916" y="103437"/>
          <a:ext cx="250761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616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8487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destinations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go | going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1937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go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vas – you go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 goes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87432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she goes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lieux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342287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campagne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country(side)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82689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ile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- island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47031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montagne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mountain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12644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plage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- beach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42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port (m) - port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361524" y="16462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15" name="Table 107">
            <a:extLst>
              <a:ext uri="{FF2B5EF4-FFF2-40B4-BE49-F238E27FC236}">
                <a16:creationId xmlns:a16="http://schemas.microsoft.com/office/drawing/2014/main" id="{0E871091-611E-49D9-8D5F-6BE74DA4C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85161"/>
              </p:ext>
            </p:extLst>
          </p:nvPr>
        </p:nvGraphicFramePr>
        <p:xfrm>
          <a:off x="5249853" y="459969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16" name="Table 107">
            <a:extLst>
              <a:ext uri="{FF2B5EF4-FFF2-40B4-BE49-F238E27FC236}">
                <a16:creationId xmlns:a16="http://schemas.microsoft.com/office/drawing/2014/main" id="{664C8E07-4FDD-4B35-B4BA-6F17D28BB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38278"/>
              </p:ext>
            </p:extLst>
          </p:nvPr>
        </p:nvGraphicFramePr>
        <p:xfrm>
          <a:off x="5256212" y="1773712"/>
          <a:ext cx="6842560" cy="530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3010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759FF483-0DBE-4EF5-BA85-ADA2C8ABB5CD}"/>
              </a:ext>
            </a:extLst>
          </p:cNvPr>
          <p:cNvSpPr txBox="1"/>
          <p:nvPr/>
        </p:nvSpPr>
        <p:spPr>
          <a:xfrm>
            <a:off x="6642921" y="1807327"/>
            <a:ext cx="854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44DA50F-F15B-42BE-AFA0-0B8732E2C454}"/>
              </a:ext>
            </a:extLst>
          </p:cNvPr>
          <p:cNvSpPr txBox="1"/>
          <p:nvPr/>
        </p:nvSpPr>
        <p:spPr>
          <a:xfrm>
            <a:off x="7961435" y="1827247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der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E846AD2-CB54-48F2-BFBE-98A66B1FBDF8}"/>
              </a:ext>
            </a:extLst>
          </p:cNvPr>
          <p:cNvSpPr txBox="1"/>
          <p:nvPr/>
        </p:nvSpPr>
        <p:spPr>
          <a:xfrm>
            <a:off x="9335845" y="1818820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mer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CC54CEE-36A7-44EA-A9B5-56239CB20C31}"/>
              </a:ext>
            </a:extLst>
          </p:cNvPr>
          <p:cNvSpPr txBox="1"/>
          <p:nvPr/>
        </p:nvSpPr>
        <p:spPr>
          <a:xfrm>
            <a:off x="10698840" y="1765603"/>
            <a:ext cx="980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0565843-0243-488A-B31E-C6B8A98E5721}"/>
              </a:ext>
            </a:extLst>
          </p:cNvPr>
          <p:cNvSpPr txBox="1"/>
          <p:nvPr/>
        </p:nvSpPr>
        <p:spPr>
          <a:xfrm>
            <a:off x="5563157" y="1810191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endParaRPr lang="en-GB" sz="11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38C9A7C-82A5-4792-B507-3DDF466F4485}"/>
              </a:ext>
            </a:extLst>
          </p:cNvPr>
          <p:cNvSpPr txBox="1"/>
          <p:nvPr/>
        </p:nvSpPr>
        <p:spPr>
          <a:xfrm>
            <a:off x="5532233" y="516463"/>
            <a:ext cx="425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81D13E3-0C2E-47A9-A782-F699AA638B64}"/>
              </a:ext>
            </a:extLst>
          </p:cNvPr>
          <p:cNvSpPr txBox="1"/>
          <p:nvPr/>
        </p:nvSpPr>
        <p:spPr>
          <a:xfrm>
            <a:off x="6578765" y="534662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D99DCB-AF50-4063-988C-2867C96384AF}"/>
              </a:ext>
            </a:extLst>
          </p:cNvPr>
          <p:cNvSpPr txBox="1"/>
          <p:nvPr/>
        </p:nvSpPr>
        <p:spPr>
          <a:xfrm>
            <a:off x="7944825" y="534662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Au rev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!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872821-5795-4C49-9004-12163C0B9493}"/>
              </a:ext>
            </a:extLst>
          </p:cNvPr>
          <p:cNvSpPr txBox="1"/>
          <p:nvPr/>
        </p:nvSpPr>
        <p:spPr>
          <a:xfrm>
            <a:off x="9339538" y="531652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pourqu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DB5BDBD-D9ED-4E06-BFED-2A9C9AEA94B9}"/>
              </a:ext>
            </a:extLst>
          </p:cNvPr>
          <p:cNvSpPr txBox="1"/>
          <p:nvPr/>
        </p:nvSpPr>
        <p:spPr>
          <a:xfrm>
            <a:off x="10699970" y="526441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128" name="Picture 127" descr="Shape, arrow&#10;&#10;Description automatically generated">
            <a:extLst>
              <a:ext uri="{FF2B5EF4-FFF2-40B4-BE49-F238E27FC236}">
                <a16:creationId xmlns:a16="http://schemas.microsoft.com/office/drawing/2014/main" id="{7D4A5F35-6083-4393-BFE3-5490A96A7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278" y="1848366"/>
            <a:ext cx="394749" cy="365760"/>
          </a:xfrm>
          <a:prstGeom prst="rect">
            <a:avLst/>
          </a:prstGeom>
        </p:spPr>
      </p:pic>
      <p:pic>
        <p:nvPicPr>
          <p:cNvPr id="129" name="Graphic 128" descr="Monthly calendar">
            <a:extLst>
              <a:ext uri="{FF2B5EF4-FFF2-40B4-BE49-F238E27FC236}">
                <a16:creationId xmlns:a16="http://schemas.microsoft.com/office/drawing/2014/main" id="{754B6153-785B-43C7-A8CD-6643D4FAB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9044" y="1777379"/>
            <a:ext cx="453892" cy="453892"/>
          </a:xfrm>
          <a:prstGeom prst="rect">
            <a:avLst/>
          </a:prstGeom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2DEED369-E144-403B-B70C-D36B55413C1A}"/>
              </a:ext>
            </a:extLst>
          </p:cNvPr>
          <p:cNvSpPr/>
          <p:nvPr/>
        </p:nvSpPr>
        <p:spPr>
          <a:xfrm>
            <a:off x="11615713" y="1974569"/>
            <a:ext cx="305883" cy="45719"/>
          </a:xfrm>
          <a:prstGeom prst="roundRect">
            <a:avLst/>
          </a:prstGeom>
          <a:noFill/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07CE8FA-7C18-43C0-A676-865B4E272E7D}"/>
              </a:ext>
            </a:extLst>
          </p:cNvPr>
          <p:cNvSpPr txBox="1"/>
          <p:nvPr/>
        </p:nvSpPr>
        <p:spPr>
          <a:xfrm>
            <a:off x="11478666" y="2081140"/>
            <a:ext cx="57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week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E47E978-B58E-4C36-8B96-C187AE3C8C1A}"/>
              </a:ext>
            </a:extLst>
          </p:cNvPr>
          <p:cNvSpPr txBox="1"/>
          <p:nvPr/>
        </p:nvSpPr>
        <p:spPr>
          <a:xfrm>
            <a:off x="9293134" y="2092657"/>
            <a:ext cx="1005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like, liking</a:t>
            </a:r>
          </a:p>
        </p:txBody>
      </p:sp>
      <p:pic>
        <p:nvPicPr>
          <p:cNvPr id="134" name="Picture 13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CEB06E3-7442-4BD7-A53A-CACF6B3BAB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880" y="1688433"/>
            <a:ext cx="746081" cy="746081"/>
          </a:xfrm>
          <a:prstGeom prst="rect">
            <a:avLst/>
          </a:prstGeom>
        </p:spPr>
      </p:pic>
      <p:pic>
        <p:nvPicPr>
          <p:cNvPr id="135" name="Picture 134" descr="Icon&#10;&#10;Description automatically generated">
            <a:extLst>
              <a:ext uri="{FF2B5EF4-FFF2-40B4-BE49-F238E27FC236}">
                <a16:creationId xmlns:a16="http://schemas.microsoft.com/office/drawing/2014/main" id="{387AADB5-5656-436C-8C21-AD7D8F59E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83" y="1830368"/>
            <a:ext cx="370861" cy="370861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5A30E183-74B2-4251-A7D3-D99D42A9DB6B}"/>
              </a:ext>
            </a:extLst>
          </p:cNvPr>
          <p:cNvSpPr txBox="1"/>
          <p:nvPr/>
        </p:nvSpPr>
        <p:spPr>
          <a:xfrm>
            <a:off x="7933354" y="2096569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help, helping</a:t>
            </a:r>
          </a:p>
        </p:txBody>
      </p:sp>
      <p:pic>
        <p:nvPicPr>
          <p:cNvPr id="137" name="Picture 9" descr="house">
            <a:extLst>
              <a:ext uri="{FF2B5EF4-FFF2-40B4-BE49-F238E27FC236}">
                <a16:creationId xmlns:a16="http://schemas.microsoft.com/office/drawing/2014/main" id="{68965FB1-DE4A-4BD9-B4A5-71C6B945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21" y="1876109"/>
            <a:ext cx="555752" cy="3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38" descr="Icon&#10;&#10;Description automatically generated">
            <a:extLst>
              <a:ext uri="{FF2B5EF4-FFF2-40B4-BE49-F238E27FC236}">
                <a16:creationId xmlns:a16="http://schemas.microsoft.com/office/drawing/2014/main" id="{FBCE2FE0-064B-45C9-BFB7-A09E4CEAD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14" y="540689"/>
            <a:ext cx="565700" cy="28285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1C509933-F991-4D08-A64A-08909162915B}"/>
              </a:ext>
            </a:extLst>
          </p:cNvPr>
          <p:cNvSpPr txBox="1"/>
          <p:nvPr/>
        </p:nvSpPr>
        <p:spPr>
          <a:xfrm>
            <a:off x="5211085" y="815825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see, seeing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BBD7B88-E7BA-4B50-9D03-6892931E0251}"/>
              </a:ext>
            </a:extLst>
          </p:cNvPr>
          <p:cNvSpPr/>
          <p:nvPr/>
        </p:nvSpPr>
        <p:spPr>
          <a:xfrm>
            <a:off x="7243112" y="570753"/>
            <a:ext cx="9495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have, having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E7FB3B78-45A2-4465-BB2B-FC5FB236658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21" y="527107"/>
            <a:ext cx="949551" cy="486643"/>
          </a:xfrm>
          <a:prstGeom prst="rect">
            <a:avLst/>
          </a:prstGeom>
        </p:spPr>
      </p:pic>
      <p:pic>
        <p:nvPicPr>
          <p:cNvPr id="144" name="Picture 14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042C7C8-F080-4C56-874D-2845E6E74B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1"/>
          <a:stretch/>
        </p:blipFill>
        <p:spPr>
          <a:xfrm>
            <a:off x="8389882" y="468470"/>
            <a:ext cx="1313392" cy="563874"/>
          </a:xfrm>
          <a:prstGeom prst="rect">
            <a:avLst/>
          </a:prstGeom>
        </p:spPr>
      </p:pic>
      <p:pic>
        <p:nvPicPr>
          <p:cNvPr id="147" name="Picture 146" descr="Logo&#10;&#10;Description automatically generated">
            <a:extLst>
              <a:ext uri="{FF2B5EF4-FFF2-40B4-BE49-F238E27FC236}">
                <a16:creationId xmlns:a16="http://schemas.microsoft.com/office/drawing/2014/main" id="{5D5D5B1E-4305-47AA-BAF6-4C0FEB936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007" y="470678"/>
            <a:ext cx="469963" cy="489864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53E95BF9-DA14-4F63-97A2-0033030E5E27}"/>
              </a:ext>
            </a:extLst>
          </p:cNvPr>
          <p:cNvSpPr txBox="1"/>
          <p:nvPr/>
        </p:nvSpPr>
        <p:spPr>
          <a:xfrm>
            <a:off x="9519608" y="769197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why?</a:t>
            </a:r>
          </a:p>
        </p:txBody>
      </p:sp>
      <p:pic>
        <p:nvPicPr>
          <p:cNvPr id="149" name="Picture 148" descr="Logo, icon&#10;&#10;Description automatically generated">
            <a:extLst>
              <a:ext uri="{FF2B5EF4-FFF2-40B4-BE49-F238E27FC236}">
                <a16:creationId xmlns:a16="http://schemas.microsoft.com/office/drawing/2014/main" id="{8E43C1BF-B401-46EE-AA13-6445B9172F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32" y="491700"/>
            <a:ext cx="342610" cy="489443"/>
          </a:xfrm>
          <a:prstGeom prst="rect">
            <a:avLst/>
          </a:prstGeom>
        </p:spPr>
      </p:pic>
      <p:graphicFrame>
        <p:nvGraphicFramePr>
          <p:cNvPr id="153" name="Table 107">
            <a:extLst>
              <a:ext uri="{FF2B5EF4-FFF2-40B4-BE49-F238E27FC236}">
                <a16:creationId xmlns:a16="http://schemas.microsoft.com/office/drawing/2014/main" id="{3186E04A-38AB-45D3-B70F-432174BB4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27188"/>
              </p:ext>
            </p:extLst>
          </p:nvPr>
        </p:nvGraphicFramePr>
        <p:xfrm>
          <a:off x="5256212" y="1117009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(a)in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54" name="TextBox 153">
            <a:extLst>
              <a:ext uri="{FF2B5EF4-FFF2-40B4-BE49-F238E27FC236}">
                <a16:creationId xmlns:a16="http://schemas.microsoft.com/office/drawing/2014/main" id="{CF7E18D0-03E0-4D50-8B06-D93C40F705F4}"/>
              </a:ext>
            </a:extLst>
          </p:cNvPr>
          <p:cNvSpPr txBox="1"/>
          <p:nvPr/>
        </p:nvSpPr>
        <p:spPr>
          <a:xfrm>
            <a:off x="5477802" y="1319592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678EBCB-D782-45E0-B2DF-025D8F0BC00E}"/>
              </a:ext>
            </a:extLst>
          </p:cNvPr>
          <p:cNvSpPr txBox="1"/>
          <p:nvPr/>
        </p:nvSpPr>
        <p:spPr>
          <a:xfrm>
            <a:off x="6624122" y="1229373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gt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57199D5-24BA-4CB5-95E2-360A875134CB}"/>
              </a:ext>
            </a:extLst>
          </p:cNvPr>
          <p:cNvSpPr txBox="1"/>
          <p:nvPr/>
        </p:nvSpPr>
        <p:spPr>
          <a:xfrm>
            <a:off x="7980388" y="1229373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685175C-EB85-49CD-8DA4-31ED91545648}"/>
              </a:ext>
            </a:extLst>
          </p:cNvPr>
          <p:cNvSpPr txBox="1"/>
          <p:nvPr/>
        </p:nvSpPr>
        <p:spPr>
          <a:xfrm>
            <a:off x="9351312" y="1247128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0026CC1-6F84-4537-A5EF-4935A43424D0}"/>
              </a:ext>
            </a:extLst>
          </p:cNvPr>
          <p:cNvSpPr txBox="1"/>
          <p:nvPr/>
        </p:nvSpPr>
        <p:spPr>
          <a:xfrm>
            <a:off x="10745858" y="1221641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lap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9" name="Picture 2" descr="steam train">
            <a:extLst>
              <a:ext uri="{FF2B5EF4-FFF2-40B4-BE49-F238E27FC236}">
                <a16:creationId xmlns:a16="http://schemas.microsoft.com/office/drawing/2014/main" id="{A0FB64D1-EE7A-401B-99B1-94EAEB19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684" y="1149489"/>
            <a:ext cx="528124" cy="4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59" descr="Icon&#10;&#10;Description automatically generated">
            <a:extLst>
              <a:ext uri="{FF2B5EF4-FFF2-40B4-BE49-F238E27FC236}">
                <a16:creationId xmlns:a16="http://schemas.microsoft.com/office/drawing/2014/main" id="{84BB9216-8DB7-468C-9697-77F588E88F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43" y="1096332"/>
            <a:ext cx="786893" cy="607426"/>
          </a:xfrm>
          <a:prstGeom prst="rect">
            <a:avLst/>
          </a:prstGeom>
        </p:spPr>
      </p:pic>
      <p:pic>
        <p:nvPicPr>
          <p:cNvPr id="161" name="Picture 160" descr="A picture containing text&#10;&#10;Description automatically generated">
            <a:extLst>
              <a:ext uri="{FF2B5EF4-FFF2-40B4-BE49-F238E27FC236}">
                <a16:creationId xmlns:a16="http://schemas.microsoft.com/office/drawing/2014/main" id="{FD32FA21-98D2-4691-9667-37BE7CAB41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493">
            <a:off x="8750897" y="1178619"/>
            <a:ext cx="368119" cy="476915"/>
          </a:xfrm>
          <a:prstGeom prst="rect">
            <a:avLst/>
          </a:prstGeom>
        </p:spPr>
      </p:pic>
      <p:pic>
        <p:nvPicPr>
          <p:cNvPr id="162" name="Picture 161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D46DA1E-CF6B-4F98-8A75-1BC0419073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76" y="1202164"/>
            <a:ext cx="647762" cy="441288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A79F62F8-8C34-45A3-9BE2-A258DA43B0CE}"/>
              </a:ext>
            </a:extLst>
          </p:cNvPr>
          <p:cNvSpPr txBox="1"/>
          <p:nvPr/>
        </p:nvSpPr>
        <p:spPr>
          <a:xfrm>
            <a:off x="9363350" y="1429030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end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9A12479-AF2C-4687-8B03-EE5F828561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60" y="1090154"/>
            <a:ext cx="494350" cy="591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15D9AD-B219-409B-B6F7-F9135C85C1CE}"/>
              </a:ext>
            </a:extLst>
          </p:cNvPr>
          <p:cNvSpPr/>
          <p:nvPr/>
        </p:nvSpPr>
        <p:spPr>
          <a:xfrm>
            <a:off x="2507306" y="3513621"/>
            <a:ext cx="280589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Carnaval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d’Haïti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(“Mardi gras”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Kanaval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créole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haïtien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fête au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de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février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Pendant la fête il y a des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défilés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des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batailles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confetti et beaucoup de musiques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populaires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(par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 rara).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D91963D-09DE-4C67-BD5A-07E657683332}"/>
              </a:ext>
            </a:extLst>
          </p:cNvPr>
          <p:cNvGrpSpPr/>
          <p:nvPr/>
        </p:nvGrpSpPr>
        <p:grpSpPr>
          <a:xfrm>
            <a:off x="6096000" y="3126995"/>
            <a:ext cx="2096663" cy="1522258"/>
            <a:chOff x="8460333" y="2872874"/>
            <a:chExt cx="1835232" cy="1621437"/>
          </a:xfrm>
        </p:grpSpPr>
        <p:pic>
          <p:nvPicPr>
            <p:cNvPr id="150" name="Picture 149" descr="Icon&#10;&#10;Description automatically generated">
              <a:extLst>
                <a:ext uri="{FF2B5EF4-FFF2-40B4-BE49-F238E27FC236}">
                  <a16:creationId xmlns:a16="http://schemas.microsoft.com/office/drawing/2014/main" id="{A8111BF1-AC91-4CE9-B48F-58C6436BD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333" y="2872874"/>
              <a:ext cx="1621437" cy="1621437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023E34E-B037-419E-8C64-817A6C79F3B0}"/>
                </a:ext>
              </a:extLst>
            </p:cNvPr>
            <p:cNvSpPr txBox="1"/>
            <p:nvPr/>
          </p:nvSpPr>
          <p:spPr>
            <a:xfrm>
              <a:off x="8962826" y="3468104"/>
              <a:ext cx="657546" cy="39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aller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7D6AB05-9ED1-4483-AA3A-D44313DE9991}"/>
                </a:ext>
              </a:extLst>
            </p:cNvPr>
            <p:cNvSpPr txBox="1"/>
            <p:nvPr/>
          </p:nvSpPr>
          <p:spPr>
            <a:xfrm>
              <a:off x="8701185" y="2932586"/>
              <a:ext cx="770596" cy="32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je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vais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81A9614-564B-4ED5-B2A9-55599D2134B6}"/>
                </a:ext>
              </a:extLst>
            </p:cNvPr>
            <p:cNvSpPr txBox="1"/>
            <p:nvPr/>
          </p:nvSpPr>
          <p:spPr>
            <a:xfrm>
              <a:off x="9451617" y="3152384"/>
              <a:ext cx="770596" cy="32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tu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vas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A540691-1E74-4A60-ACC2-C94673EC697D}"/>
                </a:ext>
              </a:extLst>
            </p:cNvPr>
            <p:cNvSpPr txBox="1"/>
            <p:nvPr/>
          </p:nvSpPr>
          <p:spPr>
            <a:xfrm>
              <a:off x="8501428" y="3677477"/>
              <a:ext cx="770596" cy="32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il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va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7B010CA-0A0B-435C-A9F7-CDBB6AEAA978}"/>
                </a:ext>
              </a:extLst>
            </p:cNvPr>
            <p:cNvSpPr txBox="1"/>
            <p:nvPr/>
          </p:nvSpPr>
          <p:spPr>
            <a:xfrm>
              <a:off x="9137561" y="3896039"/>
              <a:ext cx="875559" cy="32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elle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va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5F8ECAC-046E-4CDC-AA53-6423C130E938}"/>
                </a:ext>
              </a:extLst>
            </p:cNvPr>
            <p:cNvSpPr txBox="1"/>
            <p:nvPr/>
          </p:nvSpPr>
          <p:spPr>
            <a:xfrm>
              <a:off x="8743122" y="3123253"/>
              <a:ext cx="770596" cy="29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go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A98309F1-E268-4CD7-8ECD-BD41ECCB7007}"/>
                </a:ext>
              </a:extLst>
            </p:cNvPr>
            <p:cNvSpPr txBox="1"/>
            <p:nvPr/>
          </p:nvSpPr>
          <p:spPr>
            <a:xfrm>
              <a:off x="9482315" y="3403158"/>
              <a:ext cx="813250" cy="2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go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041C17C-97AA-400B-AD5B-84F343483191}"/>
                </a:ext>
              </a:extLst>
            </p:cNvPr>
            <p:cNvSpPr txBox="1"/>
            <p:nvPr/>
          </p:nvSpPr>
          <p:spPr>
            <a:xfrm>
              <a:off x="8465019" y="3867041"/>
              <a:ext cx="770596" cy="29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goes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A5F3549-3F23-43A5-AF96-9B06A770902A}"/>
                </a:ext>
              </a:extLst>
            </p:cNvPr>
            <p:cNvSpPr txBox="1"/>
            <p:nvPr/>
          </p:nvSpPr>
          <p:spPr>
            <a:xfrm>
              <a:off x="9168383" y="4107678"/>
              <a:ext cx="770596" cy="29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goes</a:t>
              </a:r>
            </a:p>
          </p:txBody>
        </p:sp>
      </p:grpSp>
      <p:sp>
        <p:nvSpPr>
          <p:cNvPr id="176" name="Speech Bubble: Rectangle with Corners Rounded 175">
            <a:extLst>
              <a:ext uri="{FF2B5EF4-FFF2-40B4-BE49-F238E27FC236}">
                <a16:creationId xmlns:a16="http://schemas.microsoft.com/office/drawing/2014/main" id="{773F270A-2EC3-436B-A453-4A1E82FA3FCC}"/>
              </a:ext>
            </a:extLst>
          </p:cNvPr>
          <p:cNvSpPr/>
          <p:nvPr/>
        </p:nvSpPr>
        <p:spPr>
          <a:xfrm>
            <a:off x="10464988" y="3963935"/>
            <a:ext cx="1588325" cy="769441"/>
          </a:xfrm>
          <a:prstGeom prst="wedgeRoundRectCallout">
            <a:avLst>
              <a:gd name="adj1" fmla="val -23398"/>
              <a:gd name="adj2" fmla="val -46365"/>
              <a:gd name="adj3" fmla="val 16667"/>
            </a:avLst>
          </a:prstGeom>
          <a:solidFill>
            <a:srgbClr val="DCF7F8"/>
          </a:solidFill>
          <a:ln w="25400" cap="flat" cmpd="sng" algn="ctr">
            <a:solidFill>
              <a:srgbClr val="2BC0C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⚠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Use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à l’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before a noun starting with a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vowel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h-. </a:t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E.g. à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l’ile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, à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l’hôtel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4F200C-4FC3-4D52-B9D1-583B284E5DAA}"/>
              </a:ext>
            </a:extLst>
          </p:cNvPr>
          <p:cNvSpPr/>
          <p:nvPr/>
        </p:nvSpPr>
        <p:spPr>
          <a:xfrm>
            <a:off x="5302189" y="5040804"/>
            <a:ext cx="32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to say ‘there is a/an’ or ‘there are some’, use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 un/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 des.</a:t>
            </a:r>
            <a:endParaRPr lang="en-GB" sz="11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D7572E6-2982-4208-9EBF-826F17A1343A}"/>
              </a:ext>
            </a:extLst>
          </p:cNvPr>
          <p:cNvSpPr/>
          <p:nvPr/>
        </p:nvSpPr>
        <p:spPr>
          <a:xfrm>
            <a:off x="5281562" y="5968286"/>
            <a:ext cx="32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say ‘there isn’t a/an’ or ‘there aren’t any’, use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n’y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pas de/d’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</p:txBody>
      </p:sp>
      <p:sp>
        <p:nvSpPr>
          <p:cNvPr id="186" name="Google Shape;171;p8">
            <a:extLst>
              <a:ext uri="{FF2B5EF4-FFF2-40B4-BE49-F238E27FC236}">
                <a16:creationId xmlns:a16="http://schemas.microsoft.com/office/drawing/2014/main" id="{D2E50387-2C97-4A67-B700-DC942EA1A66F}"/>
              </a:ext>
            </a:extLst>
          </p:cNvPr>
          <p:cNvSpPr txBox="1"/>
          <p:nvPr/>
        </p:nvSpPr>
        <p:spPr>
          <a:xfrm>
            <a:off x="5429137" y="6458641"/>
            <a:ext cx="218946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11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’y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magasins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7" name="Google Shape;171;p8">
            <a:extLst>
              <a:ext uri="{FF2B5EF4-FFF2-40B4-BE49-F238E27FC236}">
                <a16:creationId xmlns:a16="http://schemas.microsoft.com/office/drawing/2014/main" id="{9D4C4F2F-DCF7-4316-A3DC-BB782F894165}"/>
              </a:ext>
            </a:extLst>
          </p:cNvPr>
          <p:cNvSpPr txBox="1"/>
          <p:nvPr/>
        </p:nvSpPr>
        <p:spPr>
          <a:xfrm>
            <a:off x="5388536" y="5533310"/>
            <a:ext cx="181756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y a des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magasins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8" name="Picture 187" descr="Shape, arrow&#10;&#10;Description automatically generated">
            <a:extLst>
              <a:ext uri="{FF2B5EF4-FFF2-40B4-BE49-F238E27FC236}">
                <a16:creationId xmlns:a16="http://schemas.microsoft.com/office/drawing/2014/main" id="{46E2D770-9A9F-4E39-80E7-E5A1AC26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032" y="5523685"/>
            <a:ext cx="292689" cy="271195"/>
          </a:xfrm>
          <a:prstGeom prst="rect">
            <a:avLst/>
          </a:prstGeom>
        </p:spPr>
      </p:pic>
      <p:pic>
        <p:nvPicPr>
          <p:cNvPr id="189" name="Picture 188" descr="Shape, arrow&#10;&#10;Description automatically generated">
            <a:extLst>
              <a:ext uri="{FF2B5EF4-FFF2-40B4-BE49-F238E27FC236}">
                <a16:creationId xmlns:a16="http://schemas.microsoft.com/office/drawing/2014/main" id="{5C435062-DA75-483E-9091-F5DBAD562D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00" y="6461640"/>
            <a:ext cx="391239" cy="265920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674FD393-6152-4BBD-9A28-3DB11A34212D}"/>
              </a:ext>
            </a:extLst>
          </p:cNvPr>
          <p:cNvSpPr/>
          <p:nvPr/>
        </p:nvSpPr>
        <p:spPr>
          <a:xfrm>
            <a:off x="8814099" y="5059549"/>
            <a:ext cx="32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add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est-ce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turn a statement into a yes/no question:</a:t>
            </a:r>
          </a:p>
        </p:txBody>
      </p:sp>
      <p:sp>
        <p:nvSpPr>
          <p:cNvPr id="191" name="Google Shape;171;p8">
            <a:extLst>
              <a:ext uri="{FF2B5EF4-FFF2-40B4-BE49-F238E27FC236}">
                <a16:creationId xmlns:a16="http://schemas.microsoft.com/office/drawing/2014/main" id="{BD32647A-5825-4045-AAAB-F86077B0BF34}"/>
              </a:ext>
            </a:extLst>
          </p:cNvPr>
          <p:cNvSpPr txBox="1"/>
          <p:nvPr/>
        </p:nvSpPr>
        <p:spPr>
          <a:xfrm>
            <a:off x="8852700" y="5433006"/>
            <a:ext cx="27435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Est-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vas à la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plage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016BC2-7940-4EC0-B8E7-1E02EA45995C}"/>
              </a:ext>
            </a:extLst>
          </p:cNvPr>
          <p:cNvSpPr/>
          <p:nvPr/>
        </p:nvSpPr>
        <p:spPr>
          <a:xfrm>
            <a:off x="8813326" y="5780195"/>
            <a:ext cx="32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E4E79"/>
              </a:buClr>
              <a:buSzPts val="2800"/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ask a </a:t>
            </a:r>
            <a:r>
              <a:rPr lang="en-GB" sz="1100" u="sng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question, use intonation or </a:t>
            </a:r>
            <a:b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où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est-ce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</a:t>
            </a:r>
            <a:r>
              <a:rPr lang="en-GB" sz="11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</p:txBody>
      </p:sp>
      <p:sp>
        <p:nvSpPr>
          <p:cNvPr id="193" name="Google Shape;171;p8">
            <a:extLst>
              <a:ext uri="{FF2B5EF4-FFF2-40B4-BE49-F238E27FC236}">
                <a16:creationId xmlns:a16="http://schemas.microsoft.com/office/drawing/2014/main" id="{A7FC7ADB-FAD5-4AC1-980B-B89E54259CA0}"/>
              </a:ext>
            </a:extLst>
          </p:cNvPr>
          <p:cNvSpPr txBox="1"/>
          <p:nvPr/>
        </p:nvSpPr>
        <p:spPr>
          <a:xfrm>
            <a:off x="8890360" y="6256189"/>
            <a:ext cx="27435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vas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où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4" name="Google Shape;171;p8">
            <a:extLst>
              <a:ext uri="{FF2B5EF4-FFF2-40B4-BE49-F238E27FC236}">
                <a16:creationId xmlns:a16="http://schemas.microsoft.com/office/drawing/2014/main" id="{A9F3E917-23DA-4721-A10E-61EDB174BBBA}"/>
              </a:ext>
            </a:extLst>
          </p:cNvPr>
          <p:cNvSpPr txBox="1"/>
          <p:nvPr/>
        </p:nvSpPr>
        <p:spPr>
          <a:xfrm>
            <a:off x="8890360" y="6480487"/>
            <a:ext cx="27435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Où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est-ce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que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vas 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59D42A1E-745B-4BEA-B672-D67628D3F9F3}"/>
              </a:ext>
            </a:extLst>
          </p:cNvPr>
          <p:cNvSpPr/>
          <p:nvPr/>
        </p:nvSpPr>
        <p:spPr>
          <a:xfrm>
            <a:off x="10641705" y="6091250"/>
            <a:ext cx="1144185" cy="389237"/>
          </a:xfrm>
          <a:prstGeom prst="wedgeRoundRectCallout">
            <a:avLst>
              <a:gd name="adj1" fmla="val -120587"/>
              <a:gd name="adj2" fmla="val 19620"/>
              <a:gd name="adj3" fmla="val 16667"/>
            </a:avLst>
          </a:prstGeom>
          <a:solidFill>
            <a:srgbClr val="DCF7F8"/>
          </a:solidFill>
          <a:ln w="25400" cap="flat" cmpd="sng" algn="ctr">
            <a:solidFill>
              <a:srgbClr val="2BC0C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⚠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This is very informal.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88" name="Picture 87" descr="Shape&#10;&#10;Description automatically generated">
            <a:extLst>
              <a:ext uri="{FF2B5EF4-FFF2-40B4-BE49-F238E27FC236}">
                <a16:creationId xmlns:a16="http://schemas.microsoft.com/office/drawing/2014/main" id="{12AF9D00-D9DB-4693-8517-978E41C97BB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939"/>
          <a:stretch/>
        </p:blipFill>
        <p:spPr>
          <a:xfrm>
            <a:off x="10034706" y="2988526"/>
            <a:ext cx="1179091" cy="511157"/>
          </a:xfrm>
          <a:prstGeom prst="ellipse">
            <a:avLst/>
          </a:prstGeom>
        </p:spPr>
      </p:pic>
      <p:pic>
        <p:nvPicPr>
          <p:cNvPr id="89" name="Picture 88" descr="A picture containing arrow&#10;&#10;Description automatically generated">
            <a:extLst>
              <a:ext uri="{FF2B5EF4-FFF2-40B4-BE49-F238E27FC236}">
                <a16:creationId xmlns:a16="http://schemas.microsoft.com/office/drawing/2014/main" id="{2182C190-E2B3-4FD3-9CC1-AE817F40D81B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24" y="4166501"/>
            <a:ext cx="442955" cy="42876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  <p:pic>
        <p:nvPicPr>
          <p:cNvPr id="91" name="Picture 90" descr="A picture containing nature, shore&#10;&#10;Description automatically generated">
            <a:extLst>
              <a:ext uri="{FF2B5EF4-FFF2-40B4-BE49-F238E27FC236}">
                <a16:creationId xmlns:a16="http://schemas.microsoft.com/office/drawing/2014/main" id="{7F3D903C-4D72-4C3D-8936-87B454C9358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44" y="5189344"/>
            <a:ext cx="647069" cy="626018"/>
          </a:xfrm>
          <a:prstGeom prst="ellipse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003E3B41-2BE4-4907-B6A3-A503A51B6C8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057" y="6144727"/>
            <a:ext cx="686742" cy="719629"/>
          </a:xfrm>
          <a:prstGeom prst="rect">
            <a:avLst/>
          </a:prstGeom>
        </p:spPr>
      </p:pic>
      <p:pic>
        <p:nvPicPr>
          <p:cNvPr id="93" name="Picture 92" descr="A picture containing shape&#10;&#10;Description automatically generated">
            <a:extLst>
              <a:ext uri="{FF2B5EF4-FFF2-40B4-BE49-F238E27FC236}">
                <a16:creationId xmlns:a16="http://schemas.microsoft.com/office/drawing/2014/main" id="{4EA52ED5-0329-4BD3-A591-4D243DE7F3E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26" y="5545791"/>
            <a:ext cx="647069" cy="333645"/>
          </a:xfrm>
          <a:prstGeom prst="rect">
            <a:avLst/>
          </a:prstGeom>
        </p:spPr>
      </p:pic>
      <p:pic>
        <p:nvPicPr>
          <p:cNvPr id="94" name="Picture 93" descr="A picture containing shape&#10;&#10;Description automatically generated">
            <a:extLst>
              <a:ext uri="{FF2B5EF4-FFF2-40B4-BE49-F238E27FC236}">
                <a16:creationId xmlns:a16="http://schemas.microsoft.com/office/drawing/2014/main" id="{9F37D510-BB53-4B6F-86C9-3FBC615650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47" y="5545791"/>
            <a:ext cx="647069" cy="333645"/>
          </a:xfrm>
          <a:prstGeom prst="rect">
            <a:avLst/>
          </a:prstGeom>
        </p:spPr>
      </p:pic>
      <p:pic>
        <p:nvPicPr>
          <p:cNvPr id="95" name="Picture 94" descr="A group of people in a parade&#10;&#10;Description automatically generated with low confidence">
            <a:extLst>
              <a:ext uri="{FF2B5EF4-FFF2-40B4-BE49-F238E27FC236}">
                <a16:creationId xmlns:a16="http://schemas.microsoft.com/office/drawing/2014/main" id="{4EFD878F-0D4A-4F69-BEF4-53FF983D820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40" y="4815221"/>
            <a:ext cx="2225325" cy="2042779"/>
          </a:xfrm>
          <a:prstGeom prst="rect">
            <a:avLst/>
          </a:prstGeom>
        </p:spPr>
      </p:pic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CDBCB79-DBBA-44E8-BADD-D915D06501E0}"/>
              </a:ext>
            </a:extLst>
          </p:cNvPr>
          <p:cNvGrpSpPr/>
          <p:nvPr/>
        </p:nvGrpSpPr>
        <p:grpSpPr>
          <a:xfrm>
            <a:off x="4250011" y="4743470"/>
            <a:ext cx="1027371" cy="655455"/>
            <a:chOff x="10462370" y="146240"/>
            <a:chExt cx="1901190" cy="1224686"/>
          </a:xfrm>
        </p:grpSpPr>
        <p:pic>
          <p:nvPicPr>
            <p:cNvPr id="183" name="Picture 182" descr="Icon&#10;&#10;Description automatically generated">
              <a:extLst>
                <a:ext uri="{FF2B5EF4-FFF2-40B4-BE49-F238E27FC236}">
                  <a16:creationId xmlns:a16="http://schemas.microsoft.com/office/drawing/2014/main" id="{9AAFB004-A47D-45FC-97AB-45E25FB11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F17E5AD8-A815-4438-9E54-C9CEF70DA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CC057C7-95E2-47C9-8F0D-0A58B6EF0F2F}"/>
              </a:ext>
            </a:extLst>
          </p:cNvPr>
          <p:cNvSpPr txBox="1"/>
          <p:nvPr/>
        </p:nvSpPr>
        <p:spPr>
          <a:xfrm>
            <a:off x="2507306" y="3290360"/>
            <a:ext cx="18350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Le Mardi gras à 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Haïti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EDE3C4E-E11A-4C14-BBAD-D564E185C95C}"/>
              </a:ext>
            </a:extLst>
          </p:cNvPr>
          <p:cNvSpPr txBox="1"/>
          <p:nvPr/>
        </p:nvSpPr>
        <p:spPr>
          <a:xfrm>
            <a:off x="2575940" y="6410137"/>
            <a:ext cx="304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C00CC"/>
                </a:solidFill>
                <a:latin typeface="Berlin Sans FB Demi" panose="020E0802020502020306" pitchFamily="34" charset="0"/>
              </a:rPr>
              <a:t>M</a:t>
            </a:r>
            <a:r>
              <a:rPr lang="en-GB" sz="2400" dirty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>
                <a:solidFill>
                  <a:srgbClr val="FFCC00"/>
                </a:solidFill>
                <a:latin typeface="Berlin Sans FB Demi" panose="020E0802020502020306" pitchFamily="34" charset="0"/>
              </a:rPr>
              <a:t>a</a:t>
            </a:r>
            <a:r>
              <a:rPr lang="en-GB" sz="2400" dirty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>
                <a:solidFill>
                  <a:srgbClr val="CC00CC"/>
                </a:solidFill>
                <a:latin typeface="Berlin Sans FB Demi" panose="020E0802020502020306" pitchFamily="34" charset="0"/>
              </a:rPr>
              <a:t>r </a:t>
            </a:r>
            <a:r>
              <a:rPr lang="en-GB" sz="2400" dirty="0">
                <a:solidFill>
                  <a:srgbClr val="FFCC00"/>
                </a:solidFill>
                <a:latin typeface="Berlin Sans FB Demi" panose="020E0802020502020306" pitchFamily="34" charset="0"/>
              </a:rPr>
              <a:t>d</a:t>
            </a:r>
            <a:r>
              <a:rPr lang="en-GB" sz="2400" dirty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>
                <a:solidFill>
                  <a:srgbClr val="CC00CC"/>
                </a:solidFill>
                <a:latin typeface="Berlin Sans FB Demi" panose="020E0802020502020306" pitchFamily="34" charset="0"/>
              </a:rPr>
              <a:t>i  </a:t>
            </a:r>
            <a:r>
              <a:rPr lang="en-GB" sz="2400" dirty="0">
                <a:solidFill>
                  <a:srgbClr val="FFCC00"/>
                </a:solidFill>
                <a:latin typeface="Berlin Sans FB Demi" panose="020E0802020502020306" pitchFamily="34" charset="0"/>
              </a:rPr>
              <a:t>g</a:t>
            </a:r>
            <a:r>
              <a:rPr lang="en-GB" sz="2400" dirty="0">
                <a:solidFill>
                  <a:srgbClr val="00B050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>
                <a:solidFill>
                  <a:srgbClr val="CC00CC"/>
                </a:solidFill>
                <a:latin typeface="Berlin Sans FB Demi" panose="020E0802020502020306" pitchFamily="34" charset="0"/>
              </a:rPr>
              <a:t>r</a:t>
            </a:r>
            <a:r>
              <a:rPr lang="en-GB" sz="2400" dirty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>
                <a:solidFill>
                  <a:srgbClr val="FFCC00"/>
                </a:solidFill>
                <a:latin typeface="Berlin Sans FB Demi" panose="020E0802020502020306" pitchFamily="34" charset="0"/>
              </a:rPr>
              <a:t>a</a:t>
            </a:r>
            <a:r>
              <a:rPr lang="en-GB" sz="2400" dirty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>
                <a:solidFill>
                  <a:srgbClr val="CC00CC"/>
                </a:solidFill>
                <a:latin typeface="Berlin Sans FB Demi" panose="020E0802020502020306" pitchFamily="34" charset="0"/>
              </a:rPr>
              <a:t>s</a:t>
            </a:r>
          </a:p>
        </p:txBody>
      </p:sp>
      <p:pic>
        <p:nvPicPr>
          <p:cNvPr id="99" name="Picture 9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7D413E-E771-4747-928B-6DE3DFF87526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EFF7FA"/>
              </a:clrFrom>
              <a:clrTo>
                <a:srgbClr val="EF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085">
            <a:off x="2173641" y="5971355"/>
            <a:ext cx="667330" cy="6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191" grpId="0"/>
      <p:bldP spid="193" grpId="0"/>
      <p:bldP spid="1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1104</Words>
  <Application>Microsoft Office PowerPoint</Application>
  <PresentationFormat>Widescreen</PresentationFormat>
  <Paragraphs>197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Century Gothic</vt:lpstr>
      <vt:lpstr>Century Gothic</vt:lpstr>
      <vt:lpstr>Modern Love</vt:lpstr>
      <vt:lpstr>Office Theme</vt:lpstr>
      <vt:lpstr>  Vert Knowledge Organiser  - Spring Term A</vt:lpstr>
      <vt:lpstr> Vert Knowledge Organiser  - Spring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123</cp:revision>
  <cp:lastPrinted>2021-11-25T12:26:36Z</cp:lastPrinted>
  <dcterms:created xsi:type="dcterms:W3CDTF">2021-11-17T16:29:35Z</dcterms:created>
  <dcterms:modified xsi:type="dcterms:W3CDTF">2023-02-18T12:37:01Z</dcterms:modified>
</cp:coreProperties>
</file>