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326" r:id="rId3"/>
    <p:sldId id="347" r:id="rId4"/>
    <p:sldId id="348" r:id="rId5"/>
    <p:sldId id="349" r:id="rId6"/>
    <p:sldId id="350" r:id="rId7"/>
    <p:sldId id="351" r:id="rId8"/>
    <p:sldId id="329" r:id="rId9"/>
    <p:sldId id="352" r:id="rId10"/>
    <p:sldId id="353" r:id="rId11"/>
    <p:sldId id="354" r:id="rId12"/>
    <p:sldId id="370" r:id="rId13"/>
    <p:sldId id="355" r:id="rId14"/>
    <p:sldId id="356" r:id="rId15"/>
    <p:sldId id="357" r:id="rId16"/>
    <p:sldId id="358" r:id="rId17"/>
    <p:sldId id="359" r:id="rId18"/>
    <p:sldId id="372" r:id="rId19"/>
    <p:sldId id="360" r:id="rId20"/>
    <p:sldId id="373" r:id="rId21"/>
    <p:sldId id="363" r:id="rId22"/>
    <p:sldId id="364" r:id="rId23"/>
    <p:sldId id="361" r:id="rId24"/>
    <p:sldId id="362" r:id="rId25"/>
    <p:sldId id="375" r:id="rId26"/>
    <p:sldId id="374" r:id="rId27"/>
    <p:sldId id="376" r:id="rId28"/>
    <p:sldId id="377" r:id="rId29"/>
    <p:sldId id="379" r:id="rId30"/>
    <p:sldId id="380" r:id="rId31"/>
    <p:sldId id="378" r:id="rId32"/>
    <p:sldId id="381" r:id="rId33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E7EFFF"/>
    <a:srgbClr val="D9E6FF"/>
    <a:srgbClr val="FBF7FF"/>
    <a:srgbClr val="FF3888"/>
    <a:srgbClr val="26859D"/>
    <a:srgbClr val="786EB1"/>
    <a:srgbClr val="F9D8A3"/>
    <a:srgbClr val="C5DC00"/>
    <a:srgbClr val="115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823" autoAdjust="0"/>
    <p:restoredTop sz="96357" autoAdjust="0"/>
  </p:normalViewPr>
  <p:slideViewPr>
    <p:cSldViewPr snapToGrid="0">
      <p:cViewPr varScale="1">
        <p:scale>
          <a:sx n="36" d="100"/>
          <a:sy n="36" d="100"/>
        </p:scale>
        <p:origin x="2395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BCE06-4408-53F3-467D-81B52810C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830BA-4149-2A46-442B-592C5FF48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0D35C-BD0D-60CD-48CC-9FF2252DB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76944-AAD0-B39D-D6F7-8BA0C3875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7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71B7-7832-1C0C-6456-FD942AB77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39409-3705-714D-60C4-7B993A083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07F13-9E86-EBCC-7350-3E929A215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84777-39E3-F2D6-A504-E2E78AE17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45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C7D25-DA69-342F-AD04-259D5360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A9928-38B8-7FF8-5D16-DFDEA411D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D5353-FC67-0D7C-806C-17057C71F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64AD4-07F1-3107-C480-E24CEF561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75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C7D25-DA69-342F-AD04-259D5360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A9928-38B8-7FF8-5D16-DFDEA411D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D5353-FC67-0D7C-806C-17057C71F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64AD4-07F1-3107-C480-E24CEF561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61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093CB-B666-FE20-779C-40341B74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EC339-1E82-581A-F021-28EAA8417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7A554-455E-D25C-07C7-C70784849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B7231-A2B3-9CC7-2C94-412CEA1EF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92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093CB-B666-FE20-779C-40341B74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EC339-1E82-581A-F021-28EAA8417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7A554-455E-D25C-07C7-C70784849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B7231-A2B3-9CC7-2C94-412CEA1EF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84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F5C4B-BB57-77D4-2165-836B26A4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C580B-1E27-E7FB-C8D1-2B91104AE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F36D9-C669-FFFC-90A1-42E8A3156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70F90-6F56-59D2-1D68-9D635E9F4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5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A4EAA-B07D-1ABA-59EB-D9B1BA1A2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6044C-8894-CF7A-B2BE-C46ED1382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CFABE-1197-F1C8-FB0D-F738800F2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68125-63CC-D401-89B8-70F990EC8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70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30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8835B-FE50-AF2A-BBEA-EA37A32BA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3CB26-0E1C-D7C5-21DF-6ECD75CE0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E040D-353F-F329-5905-A4FE207E8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CEF0B-D387-B0DA-7236-6E15D6E97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8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165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8835B-FE50-AF2A-BBEA-EA37A32BA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3CB26-0E1C-D7C5-21DF-6ECD75CE0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E040D-353F-F329-5905-A4FE207E8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CEF0B-D387-B0DA-7236-6E15D6E97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82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30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34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27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21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23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3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0135C-05DB-4604-7484-33D9A9B4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B11D8-428E-51EE-5E5F-7A7FD098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71607-4230-7CB6-A6EB-BDA76ADB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5C9AF-B0B0-CF3A-FB6C-8A50502FE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08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3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22705-19A3-3D88-0A5C-E601A674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ABCAF-538F-7CC7-40A4-FC1C1E88A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C8810-DE13-5B20-06B7-1C36EEE1A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F7E16-9148-0211-7123-29929B27E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6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C96BA-47EB-F41A-19AF-5BD9D49E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CA895-9599-3569-9E17-266B1CF60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4C197-24BC-1415-A356-AE5C8268D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AD443-F89A-0B88-FA04-9B514FF6B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33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C96BA-47EB-F41A-19AF-5BD9D49E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0CA895-9599-3569-9E17-266B1CF60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4C197-24BC-1415-A356-AE5C8268D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AD443-F89A-0B88-FA04-9B514FF6B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40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40C72-C53D-D54A-0986-6D5C356D8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D8D5-260D-69B5-9AC7-26421B549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96E24-16C1-641F-DA77-A1BC149AE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56F1A-8A1A-D725-8283-18CB3D094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0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4D665-D6F6-BE33-12A7-10684F55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927F7-EDEF-85E3-3991-288F5A8D4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C0492-9704-D61F-3596-632EADDF7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1AB8-D56C-ABA6-E6AC-D169258E4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6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28.png"/><Relationship Id="rId5" Type="http://schemas.openxmlformats.org/officeDocument/2006/relationships/image" Target="../media/image57.png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7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6.png"/><Relationship Id="rId5" Type="http://schemas.openxmlformats.org/officeDocument/2006/relationships/image" Target="../media/image57.png"/><Relationship Id="rId10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71.gif"/><Relationship Id="rId12" Type="http://schemas.openxmlformats.org/officeDocument/2006/relationships/image" Target="../media/image73.png"/><Relationship Id="rId17" Type="http://schemas.openxmlformats.org/officeDocument/2006/relationships/image" Target="../media/image77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11" Type="http://schemas.openxmlformats.org/officeDocument/2006/relationships/image" Target="../media/image72.jpg"/><Relationship Id="rId5" Type="http://schemas.openxmlformats.org/officeDocument/2006/relationships/image" Target="../media/image69.png"/><Relationship Id="rId15" Type="http://schemas.openxmlformats.org/officeDocument/2006/relationships/image" Target="../media/image75.sv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5.png"/><Relationship Id="rId18" Type="http://schemas.openxmlformats.org/officeDocument/2006/relationships/image" Target="../media/image24.png"/><Relationship Id="rId3" Type="http://schemas.openxmlformats.org/officeDocument/2006/relationships/image" Target="../media/image22.png"/><Relationship Id="rId21" Type="http://schemas.openxmlformats.org/officeDocument/2006/relationships/image" Target="../media/image90.gif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17" Type="http://schemas.openxmlformats.org/officeDocument/2006/relationships/image" Target="../media/image88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3.png"/><Relationship Id="rId20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31.png"/><Relationship Id="rId5" Type="http://schemas.openxmlformats.org/officeDocument/2006/relationships/image" Target="../media/image80.png"/><Relationship Id="rId15" Type="http://schemas.openxmlformats.org/officeDocument/2006/relationships/image" Target="../media/image87.png"/><Relationship Id="rId10" Type="http://schemas.openxmlformats.org/officeDocument/2006/relationships/image" Target="../media/image29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54.png"/><Relationship Id="rId14" Type="http://schemas.openxmlformats.org/officeDocument/2006/relationships/image" Target="../media/image86.png"/><Relationship Id="rId22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3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88.gif"/><Relationship Id="rId5" Type="http://schemas.openxmlformats.org/officeDocument/2006/relationships/image" Target="../media/image57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22.png"/><Relationship Id="rId21" Type="http://schemas.openxmlformats.org/officeDocument/2006/relationships/image" Target="../media/image105.png"/><Relationship Id="rId7" Type="http://schemas.openxmlformats.org/officeDocument/2006/relationships/image" Target="../media/image94.jpe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2.png"/><Relationship Id="rId20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97.png"/><Relationship Id="rId24" Type="http://schemas.openxmlformats.org/officeDocument/2006/relationships/image" Target="../media/image108.png"/><Relationship Id="rId5" Type="http://schemas.openxmlformats.org/officeDocument/2006/relationships/image" Target="../media/image24.png"/><Relationship Id="rId15" Type="http://schemas.openxmlformats.org/officeDocument/2006/relationships/image" Target="../media/image101.png"/><Relationship Id="rId23" Type="http://schemas.openxmlformats.org/officeDocument/2006/relationships/image" Target="../media/image107.png"/><Relationship Id="rId10" Type="http://schemas.openxmlformats.org/officeDocument/2006/relationships/image" Target="../media/image96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95.gif"/><Relationship Id="rId14" Type="http://schemas.openxmlformats.org/officeDocument/2006/relationships/image" Target="../media/image100.png"/><Relationship Id="rId22" Type="http://schemas.openxmlformats.org/officeDocument/2006/relationships/image" Target="../media/image10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12" Type="http://schemas.openxmlformats.org/officeDocument/2006/relationships/image" Target="../media/image115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14.gif"/><Relationship Id="rId5" Type="http://schemas.microsoft.com/office/2007/relationships/hdphoto" Target="../media/hdphoto1.wdp"/><Relationship Id="rId15" Type="http://schemas.openxmlformats.org/officeDocument/2006/relationships/image" Target="../media/image117.gif"/><Relationship Id="rId10" Type="http://schemas.openxmlformats.org/officeDocument/2006/relationships/image" Target="../media/image113.png"/><Relationship Id="rId4" Type="http://schemas.openxmlformats.org/officeDocument/2006/relationships/image" Target="../media/image22.png"/><Relationship Id="rId9" Type="http://schemas.openxmlformats.org/officeDocument/2006/relationships/image" Target="../media/image112.png"/><Relationship Id="rId1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png"/><Relationship Id="rId18" Type="http://schemas.openxmlformats.org/officeDocument/2006/relationships/image" Target="../media/image128.png"/><Relationship Id="rId3" Type="http://schemas.openxmlformats.org/officeDocument/2006/relationships/image" Target="../media/image22.png"/><Relationship Id="rId21" Type="http://schemas.openxmlformats.org/officeDocument/2006/relationships/image" Target="../media/image130.png"/><Relationship Id="rId7" Type="http://schemas.openxmlformats.org/officeDocument/2006/relationships/image" Target="../media/image119.png"/><Relationship Id="rId12" Type="http://schemas.openxmlformats.org/officeDocument/2006/relationships/image" Target="../media/image123.jp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6.png"/><Relationship Id="rId20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00.png"/><Relationship Id="rId5" Type="http://schemas.openxmlformats.org/officeDocument/2006/relationships/image" Target="../media/image28.png"/><Relationship Id="rId15" Type="http://schemas.openxmlformats.org/officeDocument/2006/relationships/image" Target="../media/image101.png"/><Relationship Id="rId23" Type="http://schemas.openxmlformats.org/officeDocument/2006/relationships/image" Target="../media/image67.png"/><Relationship Id="rId10" Type="http://schemas.openxmlformats.org/officeDocument/2006/relationships/image" Target="../media/image122.png"/><Relationship Id="rId19" Type="http://schemas.openxmlformats.org/officeDocument/2006/relationships/image" Target="../media/image129.png"/><Relationship Id="rId4" Type="http://schemas.microsoft.com/office/2007/relationships/hdphoto" Target="../media/hdphoto1.wdp"/><Relationship Id="rId9" Type="http://schemas.openxmlformats.org/officeDocument/2006/relationships/image" Target="../media/image121.png"/><Relationship Id="rId14" Type="http://schemas.openxmlformats.org/officeDocument/2006/relationships/image" Target="../media/image125.png"/><Relationship Id="rId2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13" Type="http://schemas.openxmlformats.org/officeDocument/2006/relationships/image" Target="../media/image136.png"/><Relationship Id="rId3" Type="http://schemas.openxmlformats.org/officeDocument/2006/relationships/image" Target="../media/image22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34.png"/><Relationship Id="rId5" Type="http://schemas.openxmlformats.org/officeDocument/2006/relationships/image" Target="../media/image33.png"/><Relationship Id="rId15" Type="http://schemas.openxmlformats.org/officeDocument/2006/relationships/image" Target="../media/image126.png"/><Relationship Id="rId10" Type="http://schemas.openxmlformats.org/officeDocument/2006/relationships/image" Target="../media/image133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7.png"/><Relationship Id="rId18" Type="http://schemas.openxmlformats.org/officeDocument/2006/relationships/image" Target="../media/image115.gif"/><Relationship Id="rId26" Type="http://schemas.openxmlformats.org/officeDocument/2006/relationships/image" Target="../media/image145.png"/><Relationship Id="rId3" Type="http://schemas.openxmlformats.org/officeDocument/2006/relationships/image" Target="../media/image22.png"/><Relationship Id="rId21" Type="http://schemas.openxmlformats.org/officeDocument/2006/relationships/image" Target="../media/image144.gif"/><Relationship Id="rId7" Type="http://schemas.openxmlformats.org/officeDocument/2006/relationships/image" Target="../media/image136.png"/><Relationship Id="rId12" Type="http://schemas.openxmlformats.org/officeDocument/2006/relationships/image" Target="../media/image33.png"/><Relationship Id="rId17" Type="http://schemas.openxmlformats.org/officeDocument/2006/relationships/image" Target="../media/image142.gif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5.gif"/><Relationship Id="rId20" Type="http://schemas.openxmlformats.org/officeDocument/2006/relationships/image" Target="../media/image1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56.png"/><Relationship Id="rId24" Type="http://schemas.openxmlformats.org/officeDocument/2006/relationships/image" Target="../media/image126.png"/><Relationship Id="rId5" Type="http://schemas.openxmlformats.org/officeDocument/2006/relationships/image" Target="../media/image138.png"/><Relationship Id="rId15" Type="http://schemas.openxmlformats.org/officeDocument/2006/relationships/image" Target="../media/image141.gif"/><Relationship Id="rId23" Type="http://schemas.openxmlformats.org/officeDocument/2006/relationships/image" Target="../media/image98.png"/><Relationship Id="rId10" Type="http://schemas.openxmlformats.org/officeDocument/2006/relationships/image" Target="../media/image59.png"/><Relationship Id="rId19" Type="http://schemas.openxmlformats.org/officeDocument/2006/relationships/image" Target="../media/image143.gif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openxmlformats.org/officeDocument/2006/relationships/image" Target="../media/image140.gif"/><Relationship Id="rId22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6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13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150.jp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11" Type="http://schemas.openxmlformats.org/officeDocument/2006/relationships/image" Target="../media/image152.png"/><Relationship Id="rId5" Type="http://schemas.openxmlformats.org/officeDocument/2006/relationships/image" Target="../media/image33.png"/><Relationship Id="rId15" Type="http://schemas.openxmlformats.org/officeDocument/2006/relationships/image" Target="../media/image68.png"/><Relationship Id="rId10" Type="http://schemas.openxmlformats.org/officeDocument/2006/relationships/image" Target="../media/image95.gif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4.gif"/><Relationship Id="rId10" Type="http://schemas.openxmlformats.org/officeDocument/2006/relationships/image" Target="../media/image148.png"/><Relationship Id="rId4" Type="http://schemas.microsoft.com/office/2007/relationships/hdphoto" Target="../media/hdphoto1.wdp"/><Relationship Id="rId9" Type="http://schemas.openxmlformats.org/officeDocument/2006/relationships/image" Target="../media/image15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audio" Target="../media/audio6.wav"/><Relationship Id="rId1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24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156.png"/><Relationship Id="rId5" Type="http://schemas.openxmlformats.org/officeDocument/2006/relationships/image" Target="../media/image57.png"/><Relationship Id="rId15" Type="http://schemas.openxmlformats.org/officeDocument/2006/relationships/audio" Target="../media/audio8.wav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157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60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159.png"/><Relationship Id="rId14" Type="http://schemas.openxmlformats.org/officeDocument/2006/relationships/image" Target="../media/image15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gif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4.wav"/><Relationship Id="rId18" Type="http://schemas.openxmlformats.org/officeDocument/2006/relationships/image" Target="../media/image25.png"/><Relationship Id="rId26" Type="http://schemas.openxmlformats.org/officeDocument/2006/relationships/image" Target="../media/image43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audio" Target="../media/audio3.wav"/><Relationship Id="rId24" Type="http://schemas.openxmlformats.org/officeDocument/2006/relationships/image" Target="../media/image4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audio" Target="../media/audio2.wav"/><Relationship Id="rId14" Type="http://schemas.openxmlformats.org/officeDocument/2006/relationships/image" Target="../media/image32.png"/><Relationship Id="rId22" Type="http://schemas.openxmlformats.org/officeDocument/2006/relationships/image" Target="../media/image39.png"/><Relationship Id="rId27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1.png"/><Relationship Id="rId1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56.png"/><Relationship Id="rId1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EB0505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Rouge Term 3</a:t>
            </a:r>
          </a:p>
        </p:txBody>
      </p: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3981-1F72-59A5-B082-3BC24A77E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BA93-CB6B-11A7-3BC1-A6C51C62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0B716E-3625-A77E-DA83-B2303817F2A2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41F4E-B590-1D6F-66C3-C71EEB9C773C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A69D0-FAC0-8E97-264F-1F930B7A940B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176345-3446-DC9B-E9E7-158FD75ED5B7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4F21CAE9-3B6B-C76F-7501-AF2C9299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7A0F3BD2-2FF1-3953-2E1E-9D5F029F074A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CBCD6BBC-3FD9-1BCC-DC8D-A829AED65F08}"/>
              </a:ext>
            </a:extLst>
          </p:cNvPr>
          <p:cNvSpPr txBox="1"/>
          <p:nvPr/>
        </p:nvSpPr>
        <p:spPr>
          <a:xfrm>
            <a:off x="11011479" y="15669744"/>
            <a:ext cx="3401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98CC3-8EDC-5514-92ED-3C343986E11F}"/>
              </a:ext>
            </a:extLst>
          </p:cNvPr>
          <p:cNvSpPr txBox="1"/>
          <p:nvPr/>
        </p:nvSpPr>
        <p:spPr>
          <a:xfrm>
            <a:off x="652655" y="1723966"/>
            <a:ext cx="8887721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44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844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844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844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844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français</a:t>
            </a:r>
            <a:r>
              <a:rPr lang="en-GB" sz="2844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Can you get at least 15 points?</a:t>
            </a:r>
            <a:endParaRPr lang="en-GB" sz="2844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969A06-C4AC-99B8-8F25-796D37D7E90F}"/>
              </a:ext>
            </a:extLst>
          </p:cNvPr>
          <p:cNvGrpSpPr/>
          <p:nvPr/>
        </p:nvGrpSpPr>
        <p:grpSpPr>
          <a:xfrm>
            <a:off x="9399020" y="853810"/>
            <a:ext cx="2134539" cy="1406155"/>
            <a:chOff x="5286949" y="453764"/>
            <a:chExt cx="1200678" cy="790962"/>
          </a:xfrm>
        </p:grpSpPr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7709A346-B186-E7C8-8B09-6F4A9F0FC6D3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620">
                <a:defRPr/>
              </a:pPr>
              <a:r>
                <a:rPr lang="en-GB" sz="2844" b="1" dirty="0" err="1">
                  <a:solidFill>
                    <a:sysClr val="window" lastClr="FFFFFF"/>
                  </a:solidFill>
                  <a:latin typeface="Century Gothic" panose="020B0502020202020204" pitchFamily="34" charset="0"/>
                </a:rPr>
                <a:t>vocabulaire</a:t>
              </a:r>
              <a:endParaRPr lang="en-GB" sz="2844" b="1" dirty="0">
                <a:solidFill>
                  <a:sysClr val="window" lastClr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EB336D-C8D1-56E8-B257-63371D3AC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3717" y="453764"/>
              <a:ext cx="610240" cy="55691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28C6D28-B0A8-98F0-5861-D01BA6106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59" y="1051750"/>
            <a:ext cx="2036724" cy="848635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5E8AFEC7-C8B2-8D27-AAF4-46F6093B680D}"/>
              </a:ext>
            </a:extLst>
          </p:cNvPr>
          <p:cNvGraphicFramePr>
            <a:graphicFrameLocks noGrp="1"/>
          </p:cNvGraphicFramePr>
          <p:nvPr/>
        </p:nvGraphicFramePr>
        <p:xfrm>
          <a:off x="652654" y="2476976"/>
          <a:ext cx="10855918" cy="7002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9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97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30678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037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27077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phrase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everyday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270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easy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 (m)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27077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 (m)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repeat, repeating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2641147363"/>
                  </a:ext>
                </a:extLst>
              </a:tr>
              <a:tr h="927077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prefer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545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moment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3586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expensive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modern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25276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bicycle, bike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grey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4882D8DA-0B80-0CD8-DBEB-E9B940BD49C2}"/>
              </a:ext>
            </a:extLst>
          </p:cNvPr>
          <p:cNvGrpSpPr/>
          <p:nvPr/>
        </p:nvGrpSpPr>
        <p:grpSpPr>
          <a:xfrm>
            <a:off x="787232" y="2679883"/>
            <a:ext cx="1762258" cy="6675601"/>
            <a:chOff x="442818" y="1507434"/>
            <a:chExt cx="991270" cy="37550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34B167-FD6D-C5CE-F7C6-F3771D57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764" y="3051863"/>
              <a:ext cx="932548" cy="84943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8AE308-FD80-3176-06CF-EE44940C1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75" y="1507434"/>
              <a:ext cx="852972" cy="8529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460B97-3C52-28D1-BC73-411DDC66B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818" y="4176253"/>
              <a:ext cx="932549" cy="8834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48A162-BEEE-4BD9-04A5-0C992F6763F7}"/>
                </a:ext>
              </a:extLst>
            </p:cNvPr>
            <p:cNvSpPr txBox="1"/>
            <p:nvPr/>
          </p:nvSpPr>
          <p:spPr>
            <a:xfrm>
              <a:off x="1118316" y="4964325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5D9E07-DFEA-BCE0-0C24-F5A23D1F22CC}"/>
                </a:ext>
              </a:extLst>
            </p:cNvPr>
            <p:cNvSpPr txBox="1"/>
            <p:nvPr/>
          </p:nvSpPr>
          <p:spPr>
            <a:xfrm>
              <a:off x="1058859" y="3732019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036765-6F5E-EF81-BBB9-DC7A8F9A348D}"/>
                </a:ext>
              </a:extLst>
            </p:cNvPr>
            <p:cNvSpPr txBox="1"/>
            <p:nvPr/>
          </p:nvSpPr>
          <p:spPr>
            <a:xfrm>
              <a:off x="1058859" y="2411708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74C7A3B-1DF4-4CFF-95B7-277CA0A313D3}"/>
              </a:ext>
            </a:extLst>
          </p:cNvPr>
          <p:cNvSpPr txBox="1"/>
          <p:nvPr/>
        </p:nvSpPr>
        <p:spPr>
          <a:xfrm>
            <a:off x="2701218" y="9660012"/>
            <a:ext cx="9083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EXTRA. Using the verb ‘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avoir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’ and any vocabulary from this week make at least two sentences and two questions.</a:t>
            </a:r>
            <a:b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b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Then say them to your partner. Does s/he understand them?</a:t>
            </a:r>
          </a:p>
        </p:txBody>
      </p:sp>
      <p:graphicFrame>
        <p:nvGraphicFramePr>
          <p:cNvPr id="41" name="Table 4">
            <a:extLst>
              <a:ext uri="{FF2B5EF4-FFF2-40B4-BE49-F238E27FC236}">
                <a16:creationId xmlns:a16="http://schemas.microsoft.com/office/drawing/2014/main" id="{DDEC3BA2-3C10-4758-A642-733066408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1052"/>
              </p:ext>
            </p:extLst>
          </p:nvPr>
        </p:nvGraphicFramePr>
        <p:xfrm>
          <a:off x="432562" y="11489404"/>
          <a:ext cx="10748996" cy="3912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4498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5374498">
                  <a:extLst>
                    <a:ext uri="{9D8B030D-6E8A-4147-A177-3AD203B41FA5}">
                      <a16:colId xmlns:a16="http://schemas.microsoft.com/office/drawing/2014/main" val="3554605309"/>
                    </a:ext>
                  </a:extLst>
                </a:gridCol>
              </a:tblGrid>
              <a:tr h="978196"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_________________ .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________________ ?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78196"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 as _______________ .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 as _______________ ?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78196"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_________________ .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________________ ?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78196"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 as _______________ .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 as _______________ ?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CDA156A5-450A-49E1-8DC8-7A0317F03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65" y="9739330"/>
            <a:ext cx="2036724" cy="84863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B944055-70ED-4B92-8E0F-A2416B649954}"/>
              </a:ext>
            </a:extLst>
          </p:cNvPr>
          <p:cNvGrpSpPr/>
          <p:nvPr/>
        </p:nvGrpSpPr>
        <p:grpSpPr>
          <a:xfrm>
            <a:off x="407065" y="10587965"/>
            <a:ext cx="2073248" cy="737927"/>
            <a:chOff x="5110729" y="5835335"/>
            <a:chExt cx="1166202" cy="415084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B00783D3-5349-460B-B0A0-79D905EBA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29" y="5835335"/>
              <a:ext cx="413810" cy="415084"/>
            </a:xfrm>
            <a:prstGeom prst="rect">
              <a:avLst/>
            </a:prstGeom>
          </p:spPr>
        </p:pic>
        <p:sp>
          <p:nvSpPr>
            <p:cNvPr id="45" name="Title 2">
              <a:extLst>
                <a:ext uri="{FF2B5EF4-FFF2-40B4-BE49-F238E27FC236}">
                  <a16:creationId xmlns:a16="http://schemas.microsoft.com/office/drawing/2014/main" id="{16D52767-0DEC-49A5-ADEE-48B23F32C81D}"/>
                </a:ext>
              </a:extLst>
            </p:cNvPr>
            <p:cNvSpPr txBox="1">
              <a:spLocks/>
            </p:cNvSpPr>
            <p:nvPr/>
          </p:nvSpPr>
          <p:spPr>
            <a:xfrm>
              <a:off x="5497645" y="5930498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620">
                <a:buClr>
                  <a:srgbClr val="000000"/>
                </a:buClr>
                <a:defRPr/>
              </a:pPr>
              <a:r>
                <a:rPr lang="en-GB" sz="2844" b="1" kern="0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parler</a:t>
              </a:r>
              <a:endParaRPr lang="en-GB" sz="2844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55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804A8-1BF4-ED30-D92B-DCD63195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CEE5-955F-4C5B-F183-6EB749ED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676F1B-2CF3-C6A3-D592-941BF3400EF2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33D5B8-27FD-A1D8-A1A8-EB738A999887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2C411BE-C6D9-6ED7-F34D-41D85F265C4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E2A561-57F8-D182-A332-A7CC7327D9B2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ED296265-28FF-B7EA-6A91-B509370AB2DC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E7C880-60D7-5FC9-E50D-E85F10688F14}"/>
              </a:ext>
            </a:extLst>
          </p:cNvPr>
          <p:cNvSpPr txBox="1"/>
          <p:nvPr/>
        </p:nvSpPr>
        <p:spPr>
          <a:xfrm>
            <a:off x="2552658" y="1259163"/>
            <a:ext cx="888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/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mots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dans le bon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ordre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A39667-F223-8798-8D02-7A7DE9D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9" y="1005753"/>
            <a:ext cx="2381063" cy="848635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9A01C3A-1FDD-F7E9-7260-8108276BC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05283"/>
              </p:ext>
            </p:extLst>
          </p:nvPr>
        </p:nvGraphicFramePr>
        <p:xfrm>
          <a:off x="682485" y="1782638"/>
          <a:ext cx="10957504" cy="3457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130">
                  <a:extLst>
                    <a:ext uri="{9D8B030D-6E8A-4147-A177-3AD203B41FA5}">
                      <a16:colId xmlns:a16="http://schemas.microsoft.com/office/drawing/2014/main" val="1145200496"/>
                    </a:ext>
                  </a:extLst>
                </a:gridCol>
                <a:gridCol w="9975374">
                  <a:extLst>
                    <a:ext uri="{9D8B030D-6E8A-4147-A177-3AD203B41FA5}">
                      <a16:colId xmlns:a16="http://schemas.microsoft.com/office/drawing/2014/main" val="1993419587"/>
                    </a:ext>
                  </a:extLst>
                </a:gridCol>
              </a:tblGrid>
              <a:tr h="576311"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58751"/>
                  </a:ext>
                </a:extLst>
              </a:tr>
              <a:tr h="576311"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447720"/>
                  </a:ext>
                </a:extLst>
              </a:tr>
              <a:tr h="576311"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955515"/>
                  </a:ext>
                </a:extLst>
              </a:tr>
              <a:tr h="576311"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362587"/>
                  </a:ext>
                </a:extLst>
              </a:tr>
              <a:tr h="576311"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014655"/>
                  </a:ext>
                </a:extLst>
              </a:tr>
              <a:tr h="576311">
                <a:tc>
                  <a:txBody>
                    <a:bodyPr/>
                    <a:lstStyle/>
                    <a:p>
                      <a:endParaRPr lang="es-ES" sz="240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400" dirty="0"/>
                    </a:p>
                  </a:txBody>
                  <a:tcPr marL="162560" marR="162560" marT="81280" marB="8128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057174"/>
                  </a:ext>
                </a:extLst>
              </a:tr>
            </a:tbl>
          </a:graphicData>
        </a:graphic>
      </p:graphicFrame>
      <p:sp>
        <p:nvSpPr>
          <p:cNvPr id="42" name="Action Button: Blank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AC819F3-FA31-4969-9234-EFC4EB58EC3C}"/>
              </a:ext>
            </a:extLst>
          </p:cNvPr>
          <p:cNvSpPr/>
          <p:nvPr/>
        </p:nvSpPr>
        <p:spPr>
          <a:xfrm>
            <a:off x="912218" y="1850507"/>
            <a:ext cx="501348" cy="44545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750C8C8-9F6A-0578-4AAA-6007B45D0FB7}"/>
              </a:ext>
            </a:extLst>
          </p:cNvPr>
          <p:cNvSpPr/>
          <p:nvPr/>
        </p:nvSpPr>
        <p:spPr>
          <a:xfrm>
            <a:off x="896558" y="2454747"/>
            <a:ext cx="501348" cy="44545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4" name="Action Button: Blank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36CD7C2-0682-DEEC-5742-F82590E7405E}"/>
              </a:ext>
            </a:extLst>
          </p:cNvPr>
          <p:cNvSpPr/>
          <p:nvPr/>
        </p:nvSpPr>
        <p:spPr>
          <a:xfrm>
            <a:off x="891357" y="3012607"/>
            <a:ext cx="501348" cy="44545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Action Button: Blank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C27A366-9F89-635D-5D49-591D907B5FCB}"/>
              </a:ext>
            </a:extLst>
          </p:cNvPr>
          <p:cNvSpPr/>
          <p:nvPr/>
        </p:nvSpPr>
        <p:spPr>
          <a:xfrm>
            <a:off x="886538" y="3543359"/>
            <a:ext cx="501348" cy="44545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6" name="Action Button: Blank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6B18E2-7DE1-9076-AE9B-E5994AA0F37A}"/>
              </a:ext>
            </a:extLst>
          </p:cNvPr>
          <p:cNvSpPr/>
          <p:nvPr/>
        </p:nvSpPr>
        <p:spPr>
          <a:xfrm>
            <a:off x="896558" y="4117956"/>
            <a:ext cx="501348" cy="44545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7" name="Action Button: Blank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9C275F-5C54-E404-908D-7811A08180F8}"/>
              </a:ext>
            </a:extLst>
          </p:cNvPr>
          <p:cNvSpPr/>
          <p:nvPr/>
        </p:nvSpPr>
        <p:spPr>
          <a:xfrm>
            <a:off x="889278" y="4720674"/>
            <a:ext cx="501348" cy="44545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FF3E30-5B18-E993-E5ED-61383DC3D285}"/>
              </a:ext>
            </a:extLst>
          </p:cNvPr>
          <p:cNvSpPr txBox="1"/>
          <p:nvPr/>
        </p:nvSpPr>
        <p:spPr>
          <a:xfrm>
            <a:off x="1643298" y="1875175"/>
            <a:ext cx="99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5620">
              <a:defRPr/>
            </a:pPr>
            <a:r>
              <a:rPr lang="en-GB" sz="2400" dirty="0">
                <a:latin typeface="Century Gothic" panose="020B0502020202020204" pitchFamily="34" charset="0"/>
              </a:rPr>
              <a:t>ten 		two		three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8E4B3C-80BE-19FF-3CBE-75683E9579F5}"/>
              </a:ext>
            </a:extLst>
          </p:cNvPr>
          <p:cNvSpPr txBox="1"/>
          <p:nvPr/>
        </p:nvSpPr>
        <p:spPr>
          <a:xfrm>
            <a:off x="1681654" y="2451420"/>
            <a:ext cx="997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                ____________                   _____________</a:t>
            </a:r>
          </a:p>
        </p:txBody>
      </p:sp>
      <p:pic>
        <p:nvPicPr>
          <p:cNvPr id="2082" name="Picture 4" descr="Free Watercolor Brushstroke illustration and picture">
            <a:extLst>
              <a:ext uri="{FF2B5EF4-FFF2-40B4-BE49-F238E27FC236}">
                <a16:creationId xmlns:a16="http://schemas.microsoft.com/office/drawing/2014/main" id="{7B948993-DAA5-79ED-30D7-9AD9FF7F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E8B2ACE0-0FA7-D559-85F3-8B00A9931587}"/>
              </a:ext>
            </a:extLst>
          </p:cNvPr>
          <p:cNvSpPr txBox="1"/>
          <p:nvPr/>
        </p:nvSpPr>
        <p:spPr>
          <a:xfrm>
            <a:off x="10915856" y="15645838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66C27A-770A-4D7B-A593-76CC8C5C0E07}"/>
              </a:ext>
            </a:extLst>
          </p:cNvPr>
          <p:cNvSpPr txBox="1"/>
          <p:nvPr/>
        </p:nvSpPr>
        <p:spPr>
          <a:xfrm>
            <a:off x="2395425" y="5494647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mots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56F11F6-EA9C-43D6-B829-CF2FE6D1E21F}"/>
              </a:ext>
            </a:extLst>
          </p:cNvPr>
          <p:cNvGrpSpPr/>
          <p:nvPr/>
        </p:nvGrpSpPr>
        <p:grpSpPr>
          <a:xfrm>
            <a:off x="132915" y="5294452"/>
            <a:ext cx="2216036" cy="862053"/>
            <a:chOff x="314909" y="12083263"/>
            <a:chExt cx="2216036" cy="862054"/>
          </a:xfrm>
        </p:grpSpPr>
        <p:sp>
          <p:nvSpPr>
            <p:cNvPr id="66" name="Title 1">
              <a:extLst>
                <a:ext uri="{FF2B5EF4-FFF2-40B4-BE49-F238E27FC236}">
                  <a16:creationId xmlns:a16="http://schemas.microsoft.com/office/drawing/2014/main" id="{D628B86E-B7A7-49D5-8709-7BB829CB3DA1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6" tIns="45700" rIns="91426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buClr>
                  <a:srgbClr val="000000"/>
                </a:buClr>
                <a:defRPr/>
              </a:pPr>
              <a:r>
                <a:rPr lang="en-GB" sz="2800" b="1" kern="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  lire</a:t>
              </a:r>
            </a:p>
          </p:txBody>
        </p:sp>
        <p:pic>
          <p:nvPicPr>
            <p:cNvPr id="67" name="Picture 6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FCA6CCFB-475F-4189-8F07-ED4B3B10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68" name="Table 51">
            <a:extLst>
              <a:ext uri="{FF2B5EF4-FFF2-40B4-BE49-F238E27FC236}">
                <a16:creationId xmlns:a16="http://schemas.microsoft.com/office/drawing/2014/main" id="{1832F6A4-D0DF-494E-B924-F16D99C95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284987"/>
              </p:ext>
            </p:extLst>
          </p:nvPr>
        </p:nvGraphicFramePr>
        <p:xfrm>
          <a:off x="435873" y="6178335"/>
          <a:ext cx="11407142" cy="12424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964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79646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5404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59380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6">
                <a:tc>
                  <a:txBody>
                    <a:bodyPr/>
                    <a:lstStyle/>
                    <a:p>
                      <a:r>
                        <a:rPr lang="en-GB" sz="2600" b="0" dirty="0" err="1"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dirty="0">
                          <a:latin typeface="Century Gothic" panose="020B0502020202020204" pitchFamily="34" charset="0"/>
                        </a:rPr>
                        <a:t>vert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6">
                <a:tc>
                  <a:txBody>
                    <a:bodyPr/>
                    <a:lstStyle/>
                    <a:p>
                      <a:r>
                        <a:rPr lang="en-GB" sz="2600" b="0" dirty="0">
                          <a:latin typeface="Century Gothic" panose="020B0502020202020204" pitchFamily="34" charset="0"/>
                        </a:rPr>
                        <a:t>lent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dirty="0" err="1"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C189747-AAAB-4D02-83DE-79E306797E8D}"/>
              </a:ext>
            </a:extLst>
          </p:cNvPr>
          <p:cNvSpPr/>
          <p:nvPr/>
        </p:nvSpPr>
        <p:spPr>
          <a:xfrm>
            <a:off x="265441" y="7617224"/>
            <a:ext cx="11661117" cy="375206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34310B4-6B5D-41C4-93D4-3B21C8BBD572}"/>
              </a:ext>
            </a:extLst>
          </p:cNvPr>
          <p:cNvSpPr txBox="1">
            <a:spLocks/>
          </p:cNvSpPr>
          <p:nvPr/>
        </p:nvSpPr>
        <p:spPr>
          <a:xfrm>
            <a:off x="9618216" y="767220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1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652D0D-33E9-422B-BBFC-C6E7CEEB68A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35879" y="758793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itle 1">
            <a:extLst>
              <a:ext uri="{FF2B5EF4-FFF2-40B4-BE49-F238E27FC236}">
                <a16:creationId xmlns:a16="http://schemas.microsoft.com/office/drawing/2014/main" id="{52C3C5AF-64F7-478E-9956-984433508D02}"/>
              </a:ext>
            </a:extLst>
          </p:cNvPr>
          <p:cNvSpPr txBox="1">
            <a:spLocks/>
          </p:cNvSpPr>
          <p:nvPr/>
        </p:nvSpPr>
        <p:spPr>
          <a:xfrm>
            <a:off x="297336" y="7650986"/>
            <a:ext cx="5760345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Adjectives following the noun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CustomShape 3">
            <a:extLst>
              <a:ext uri="{FF2B5EF4-FFF2-40B4-BE49-F238E27FC236}">
                <a16:creationId xmlns:a16="http://schemas.microsoft.com/office/drawing/2014/main" id="{CF44D189-5860-4D75-A165-3C08F1792F9A}"/>
              </a:ext>
            </a:extLst>
          </p:cNvPr>
          <p:cNvSpPr/>
          <p:nvPr/>
        </p:nvSpPr>
        <p:spPr>
          <a:xfrm>
            <a:off x="370648" y="9352049"/>
            <a:ext cx="2090631" cy="526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slow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car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D5C84C54-B149-4806-BAC6-68314B47BE8B}"/>
              </a:ext>
            </a:extLst>
          </p:cNvPr>
          <p:cNvSpPr/>
          <p:nvPr/>
        </p:nvSpPr>
        <p:spPr>
          <a:xfrm>
            <a:off x="2851847" y="8762671"/>
            <a:ext cx="299906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65645D1-99B3-4C23-9291-C10A1D04914E}"/>
              </a:ext>
            </a:extLst>
          </p:cNvPr>
          <p:cNvSpPr/>
          <p:nvPr/>
        </p:nvSpPr>
        <p:spPr>
          <a:xfrm>
            <a:off x="2887146" y="8795407"/>
            <a:ext cx="2789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vélo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lent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0E6165-AFE8-40FB-9979-EC10B2CC071B}"/>
              </a:ext>
            </a:extLst>
          </p:cNvPr>
          <p:cNvSpPr txBox="1"/>
          <p:nvPr/>
        </p:nvSpPr>
        <p:spPr>
          <a:xfrm>
            <a:off x="357000" y="8243587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French adjectives normally come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1E1C297-4F8A-4B8A-9C3D-23E76D4DC44D}"/>
              </a:ext>
            </a:extLst>
          </p:cNvPr>
          <p:cNvSpPr/>
          <p:nvPr/>
        </p:nvSpPr>
        <p:spPr>
          <a:xfrm>
            <a:off x="370648" y="8777392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slow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bike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FA62C59-7207-424B-B7FB-3D204EED8AD0}"/>
              </a:ext>
            </a:extLst>
          </p:cNvPr>
          <p:cNvSpPr/>
          <p:nvPr/>
        </p:nvSpPr>
        <p:spPr>
          <a:xfrm>
            <a:off x="2816661" y="9333745"/>
            <a:ext cx="3022860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E9B502F-2AD5-438B-95D4-0B12A5896049}"/>
              </a:ext>
            </a:extLst>
          </p:cNvPr>
          <p:cNvSpPr/>
          <p:nvPr/>
        </p:nvSpPr>
        <p:spPr>
          <a:xfrm>
            <a:off x="2863798" y="9354436"/>
            <a:ext cx="2952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voiture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lent</a:t>
            </a:r>
            <a:r>
              <a:rPr lang="en-GB" sz="2400" b="1" spc="-1" dirty="0" err="1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CustomShape 3">
            <a:extLst>
              <a:ext uri="{FF2B5EF4-FFF2-40B4-BE49-F238E27FC236}">
                <a16:creationId xmlns:a16="http://schemas.microsoft.com/office/drawing/2014/main" id="{90AFC4D0-144E-4F3C-A6F1-6AF3C55A93A4}"/>
              </a:ext>
            </a:extLst>
          </p:cNvPr>
          <p:cNvSpPr/>
          <p:nvPr/>
        </p:nvSpPr>
        <p:spPr>
          <a:xfrm>
            <a:off x="359253" y="10633958"/>
            <a:ext cx="2399429" cy="526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serious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thing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36BFD1C-DFDD-443F-AE31-74D30A745704}"/>
              </a:ext>
            </a:extLst>
          </p:cNvPr>
          <p:cNvSpPr/>
          <p:nvPr/>
        </p:nvSpPr>
        <p:spPr>
          <a:xfrm>
            <a:off x="2840222" y="9990303"/>
            <a:ext cx="299906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63FA139-3CBD-46C6-A89A-A27FC3D17448}"/>
              </a:ext>
            </a:extLst>
          </p:cNvPr>
          <p:cNvSpPr/>
          <p:nvPr/>
        </p:nvSpPr>
        <p:spPr>
          <a:xfrm>
            <a:off x="2805265" y="9997238"/>
            <a:ext cx="2789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 livre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sérieux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5EFED28-E2A8-4E6E-868E-0FC978AAFCD7}"/>
              </a:ext>
            </a:extLst>
          </p:cNvPr>
          <p:cNvSpPr/>
          <p:nvPr/>
        </p:nvSpPr>
        <p:spPr>
          <a:xfrm>
            <a:off x="359023" y="10005024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serious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book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9D853DE-46B1-4181-A296-C21C50EFF06D}"/>
              </a:ext>
            </a:extLst>
          </p:cNvPr>
          <p:cNvSpPr/>
          <p:nvPr/>
        </p:nvSpPr>
        <p:spPr>
          <a:xfrm>
            <a:off x="2805265" y="10615654"/>
            <a:ext cx="299906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7C5A297-08BC-47F2-B39F-4A84926E4409}"/>
              </a:ext>
            </a:extLst>
          </p:cNvPr>
          <p:cNvSpPr/>
          <p:nvPr/>
        </p:nvSpPr>
        <p:spPr>
          <a:xfrm>
            <a:off x="2840564" y="10648390"/>
            <a:ext cx="3176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chose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sérieuse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9D465C4-A399-4FD1-BFF5-8943B8F8B3BE}"/>
              </a:ext>
            </a:extLst>
          </p:cNvPr>
          <p:cNvSpPr/>
          <p:nvPr/>
        </p:nvSpPr>
        <p:spPr>
          <a:xfrm>
            <a:off x="6840537" y="8784746"/>
            <a:ext cx="4931047" cy="1091945"/>
          </a:xfrm>
          <a:prstGeom prst="wedgeRoundRectCallout">
            <a:avLst>
              <a:gd name="adj1" fmla="val -68592"/>
              <a:gd name="adj2" fmla="val 2524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You then pronounce the final consonant.</a:t>
            </a: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87D702CB-679C-4C94-A68C-64CD04C68DDA}"/>
              </a:ext>
            </a:extLst>
          </p:cNvPr>
          <p:cNvSpPr/>
          <p:nvPr/>
        </p:nvSpPr>
        <p:spPr>
          <a:xfrm>
            <a:off x="6762124" y="10018110"/>
            <a:ext cx="4642519" cy="1091945"/>
          </a:xfrm>
          <a:prstGeom prst="wedgeRoundRectCallout">
            <a:avLst>
              <a:gd name="adj1" fmla="val -68582"/>
              <a:gd name="adj2" fmla="val 341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euse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singular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EF2697-227A-4BD6-8894-C26421159437}"/>
              </a:ext>
            </a:extLst>
          </p:cNvPr>
          <p:cNvSpPr txBox="1"/>
          <p:nvPr/>
        </p:nvSpPr>
        <p:spPr>
          <a:xfrm>
            <a:off x="418577" y="8559307"/>
            <a:ext cx="97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786546-67E2-4CA1-917A-9D7318FA190A}"/>
              </a:ext>
            </a:extLst>
          </p:cNvPr>
          <p:cNvSpPr txBox="1"/>
          <p:nvPr/>
        </p:nvSpPr>
        <p:spPr>
          <a:xfrm>
            <a:off x="433748" y="9020355"/>
            <a:ext cx="52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^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D8B8599-3EDE-40A6-8004-817C0B59E1A1}"/>
              </a:ext>
            </a:extLst>
          </p:cNvPr>
          <p:cNvSpPr txBox="1"/>
          <p:nvPr/>
        </p:nvSpPr>
        <p:spPr>
          <a:xfrm>
            <a:off x="3830486" y="8539872"/>
            <a:ext cx="97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très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77C82DE-EB16-4250-B054-E9BB5B64DAAE}"/>
              </a:ext>
            </a:extLst>
          </p:cNvPr>
          <p:cNvSpPr txBox="1"/>
          <p:nvPr/>
        </p:nvSpPr>
        <p:spPr>
          <a:xfrm>
            <a:off x="3845657" y="9000920"/>
            <a:ext cx="52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^</a:t>
            </a:r>
          </a:p>
        </p:txBody>
      </p:sp>
      <p:pic>
        <p:nvPicPr>
          <p:cNvPr id="93" name="Picture 92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20FD34A-BDDD-48A9-995B-7E5E17202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443" y="12582003"/>
            <a:ext cx="1706935" cy="85346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8597C1AC-56DD-44BE-92A1-732A23F5FB43}"/>
              </a:ext>
            </a:extLst>
          </p:cNvPr>
          <p:cNvSpPr txBox="1"/>
          <p:nvPr/>
        </p:nvSpPr>
        <p:spPr>
          <a:xfrm>
            <a:off x="-1518347" y="13421632"/>
            <a:ext cx="6297588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une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souris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gris</a:t>
            </a:r>
            <a:r>
              <a:rPr lang="en-GB" sz="2400" dirty="0">
                <a:latin typeface="Century Gothic" panose="020B0502020202020204" pitchFamily="34" charset="0"/>
              </a:rPr>
              <a:t> | gris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FEDE259-93D2-4A21-B2FD-D2DD997EBCA7}"/>
              </a:ext>
            </a:extLst>
          </p:cNvPr>
          <p:cNvSpPr txBox="1"/>
          <p:nvPr/>
        </p:nvSpPr>
        <p:spPr>
          <a:xfrm>
            <a:off x="1403832" y="13420074"/>
            <a:ext cx="8539785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une</a:t>
            </a:r>
            <a:r>
              <a:rPr lang="en-GB" sz="2400" dirty="0">
                <a:latin typeface="Century Gothic" panose="020B0502020202020204" pitchFamily="34" charset="0"/>
              </a:rPr>
              <a:t> moto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différent</a:t>
            </a:r>
            <a:r>
              <a:rPr lang="en-GB" sz="2400" dirty="0">
                <a:latin typeface="Century Gothic" panose="020B0502020202020204" pitchFamily="34" charset="0"/>
              </a:rPr>
              <a:t> | </a:t>
            </a:r>
            <a:r>
              <a:rPr lang="en-GB" sz="2400" dirty="0" err="1">
                <a:latin typeface="Century Gothic" panose="020B0502020202020204" pitchFamily="34" charset="0"/>
              </a:rPr>
              <a:t>différent</a:t>
            </a:r>
            <a:r>
              <a:rPr lang="en-GB" sz="2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6C8433C-621C-487F-9B1A-8F4FD4898CDB}"/>
              </a:ext>
            </a:extLst>
          </p:cNvPr>
          <p:cNvSpPr txBox="1"/>
          <p:nvPr/>
        </p:nvSpPr>
        <p:spPr>
          <a:xfrm>
            <a:off x="6900522" y="15147728"/>
            <a:ext cx="6297588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un t-shirt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gris</a:t>
            </a:r>
            <a:r>
              <a:rPr lang="en-GB" sz="2400" dirty="0">
                <a:latin typeface="Century Gothic" panose="020B0502020202020204" pitchFamily="34" charset="0"/>
              </a:rPr>
              <a:t> | gris</a:t>
            </a:r>
            <a:r>
              <a:rPr lang="en-GB" sz="240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F7ADAB9-824F-4311-90E3-5066CDCF6C9C}"/>
              </a:ext>
            </a:extLst>
          </p:cNvPr>
          <p:cNvSpPr txBox="1"/>
          <p:nvPr/>
        </p:nvSpPr>
        <p:spPr>
          <a:xfrm>
            <a:off x="-1457026" y="15066476"/>
            <a:ext cx="6297588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un livre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 err="1">
                <a:latin typeface="Century Gothic" panose="020B0502020202020204" pitchFamily="34" charset="0"/>
              </a:rPr>
              <a:t>français</a:t>
            </a:r>
            <a:r>
              <a:rPr lang="en-GB" sz="2400" dirty="0">
                <a:latin typeface="Century Gothic" panose="020B0502020202020204" pitchFamily="34" charset="0"/>
              </a:rPr>
              <a:t> | </a:t>
            </a:r>
            <a:r>
              <a:rPr lang="en-GB" sz="2400" dirty="0" err="1">
                <a:latin typeface="Century Gothic" panose="020B0502020202020204" pitchFamily="34" charset="0"/>
              </a:rPr>
              <a:t>français</a:t>
            </a:r>
            <a:r>
              <a:rPr lang="en-GB" sz="2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en-GB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3B3517-9531-4CAB-948F-5C9ED8B6B016}"/>
              </a:ext>
            </a:extLst>
          </p:cNvPr>
          <p:cNvSpPr txBox="1"/>
          <p:nvPr/>
        </p:nvSpPr>
        <p:spPr>
          <a:xfrm>
            <a:off x="2532686" y="15160890"/>
            <a:ext cx="6297588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une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latin typeface="Century Gothic" panose="020B0502020202020204" pitchFamily="34" charset="0"/>
              </a:rPr>
              <a:t>tortue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vert | </a:t>
            </a:r>
            <a:r>
              <a:rPr lang="en-GB" sz="2400" dirty="0" err="1">
                <a:latin typeface="Century Gothic" panose="020B0502020202020204" pitchFamily="34" charset="0"/>
              </a:rPr>
              <a:t>vert</a:t>
            </a:r>
            <a:r>
              <a:rPr lang="en-GB" sz="24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en-GB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8DF833E-5794-4061-8025-6E3EBFDEDEA7}"/>
              </a:ext>
            </a:extLst>
          </p:cNvPr>
          <p:cNvSpPr txBox="1"/>
          <p:nvPr/>
        </p:nvSpPr>
        <p:spPr>
          <a:xfrm>
            <a:off x="6990116" y="13442328"/>
            <a:ext cx="6297588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Century Gothic" panose="020B0502020202020204" pitchFamily="34" charset="0"/>
              </a:rPr>
              <a:t>une</a:t>
            </a:r>
            <a:r>
              <a:rPr lang="en-GB" sz="2400" dirty="0">
                <a:latin typeface="Century Gothic" panose="020B0502020202020204" pitchFamily="34" charset="0"/>
              </a:rPr>
              <a:t> voiture 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lent | </a:t>
            </a:r>
            <a:r>
              <a:rPr lang="en-GB" sz="2400" dirty="0" err="1">
                <a:latin typeface="Century Gothic" panose="020B0502020202020204" pitchFamily="34" charset="0"/>
              </a:rPr>
              <a:t>lent</a:t>
            </a:r>
            <a:r>
              <a:rPr lang="en-GB" sz="24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2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EB278EE-6038-4585-B526-902EF1699AF4}"/>
              </a:ext>
            </a:extLst>
          </p:cNvPr>
          <p:cNvCxnSpPr>
            <a:cxnSpLocks/>
          </p:cNvCxnSpPr>
          <p:nvPr/>
        </p:nvCxnSpPr>
        <p:spPr>
          <a:xfrm>
            <a:off x="3529350" y="13012343"/>
            <a:ext cx="0" cy="3059669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1" name="Picture 100" descr="A picture containing arrow&#10;&#10;Description automatically generated">
            <a:extLst>
              <a:ext uri="{FF2B5EF4-FFF2-40B4-BE49-F238E27FC236}">
                <a16:creationId xmlns:a16="http://schemas.microsoft.com/office/drawing/2014/main" id="{F6630538-4EB9-4C8A-9A29-4C2871AA67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42" y="14375476"/>
            <a:ext cx="941852" cy="697559"/>
          </a:xfrm>
          <a:prstGeom prst="rect">
            <a:avLst/>
          </a:prstGeom>
        </p:spPr>
      </p:pic>
      <p:pic>
        <p:nvPicPr>
          <p:cNvPr id="102" name="Picture 101" descr="Icon&#10;&#10;Description automatically generated">
            <a:extLst>
              <a:ext uri="{FF2B5EF4-FFF2-40B4-BE49-F238E27FC236}">
                <a16:creationId xmlns:a16="http://schemas.microsoft.com/office/drawing/2014/main" id="{DB804918-97A9-4BFF-A023-D66ED4D53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54" y="12675269"/>
            <a:ext cx="833074" cy="79272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8D6BCA9-E23E-464D-9EA5-13F3D2C0E0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69" y="14411733"/>
            <a:ext cx="1403984" cy="742576"/>
          </a:xfrm>
          <a:prstGeom prst="rect">
            <a:avLst/>
          </a:prstGeom>
        </p:spPr>
      </p:pic>
      <p:pic>
        <p:nvPicPr>
          <p:cNvPr id="104" name="Picture 103" descr="A picture containing colorful&#10;&#10;Description automatically generated">
            <a:extLst>
              <a:ext uri="{FF2B5EF4-FFF2-40B4-BE49-F238E27FC236}">
                <a16:creationId xmlns:a16="http://schemas.microsoft.com/office/drawing/2014/main" id="{8F7F71CF-31E4-45BF-A0CD-92E24A6FF1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3"/>
          <a:stretch/>
        </p:blipFill>
        <p:spPr>
          <a:xfrm>
            <a:off x="5245532" y="12598697"/>
            <a:ext cx="834556" cy="982375"/>
          </a:xfrm>
          <a:prstGeom prst="rect">
            <a:avLst/>
          </a:prstGeom>
        </p:spPr>
      </p:pic>
      <p:pic>
        <p:nvPicPr>
          <p:cNvPr id="105" name="Picture 104" descr="Icon&#10;&#10;Description automatically generated">
            <a:extLst>
              <a:ext uri="{FF2B5EF4-FFF2-40B4-BE49-F238E27FC236}">
                <a16:creationId xmlns:a16="http://schemas.microsoft.com/office/drawing/2014/main" id="{28E2D7EB-F319-49B6-B116-4F9DE8883FF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07" y="14402256"/>
            <a:ext cx="873552" cy="707031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B9CB2AC-6E59-4753-B591-F52F53F08617}"/>
              </a:ext>
            </a:extLst>
          </p:cNvPr>
          <p:cNvGrpSpPr/>
          <p:nvPr/>
        </p:nvGrpSpPr>
        <p:grpSpPr>
          <a:xfrm>
            <a:off x="84697" y="11629923"/>
            <a:ext cx="2098395" cy="859068"/>
            <a:chOff x="5056243" y="5835335"/>
            <a:chExt cx="1180347" cy="483226"/>
          </a:xfrm>
        </p:grpSpPr>
        <p:sp>
          <p:nvSpPr>
            <p:cNvPr id="107" name="Title 2">
              <a:extLst>
                <a:ext uri="{FF2B5EF4-FFF2-40B4-BE49-F238E27FC236}">
                  <a16:creationId xmlns:a16="http://schemas.microsoft.com/office/drawing/2014/main" id="{A9C31E8A-38A9-430F-AB02-B7B3E6CE9D02}"/>
                </a:ext>
              </a:extLst>
            </p:cNvPr>
            <p:cNvSpPr txBox="1">
              <a:spLocks/>
            </p:cNvSpPr>
            <p:nvPr/>
          </p:nvSpPr>
          <p:spPr>
            <a:xfrm>
              <a:off x="5457304" y="5943945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620">
                <a:buClr>
                  <a:srgbClr val="000000"/>
                </a:buClr>
                <a:defRPr/>
              </a:pPr>
              <a:r>
                <a:rPr lang="en-GB" sz="2844" b="1" kern="0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parler</a:t>
              </a:r>
              <a:endParaRPr lang="en-GB" sz="2844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14B4329-F9E2-4038-B115-E51F0BC0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243" y="5835335"/>
              <a:ext cx="481743" cy="483226"/>
            </a:xfrm>
            <a:prstGeom prst="rect">
              <a:avLst/>
            </a:prstGeom>
          </p:spPr>
        </p:pic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24C5152B-61C9-43EA-9E20-C8E4AAE2AF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7280" y="11616629"/>
            <a:ext cx="2211008" cy="856224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7BECE02-A022-46DC-BF47-EBB8F259BB43}"/>
              </a:ext>
            </a:extLst>
          </p:cNvPr>
          <p:cNvCxnSpPr>
            <a:cxnSpLocks/>
          </p:cNvCxnSpPr>
          <p:nvPr/>
        </p:nvCxnSpPr>
        <p:spPr>
          <a:xfrm>
            <a:off x="7958139" y="13012343"/>
            <a:ext cx="0" cy="3059669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AE2F9C0F-47FE-4845-A94E-F292AC6AB5F4}"/>
              </a:ext>
            </a:extLst>
          </p:cNvPr>
          <p:cNvSpPr txBox="1"/>
          <p:nvPr/>
        </p:nvSpPr>
        <p:spPr>
          <a:xfrm>
            <a:off x="4398288" y="11745269"/>
            <a:ext cx="7793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L’adjectif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correct,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quoi ?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Prononce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la phrase.</a:t>
            </a:r>
            <a:endParaRPr lang="en-GB" sz="2400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1301F8A-A803-4FE4-BDBA-37301B7B2600}"/>
              </a:ext>
            </a:extLst>
          </p:cNvPr>
          <p:cNvSpPr txBox="1"/>
          <p:nvPr/>
        </p:nvSpPr>
        <p:spPr>
          <a:xfrm>
            <a:off x="1660059" y="2996396"/>
            <a:ext cx="997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                ____________                   _____________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6C41FA5-47C3-4D25-BEEC-A4AA294FB447}"/>
              </a:ext>
            </a:extLst>
          </p:cNvPr>
          <p:cNvSpPr txBox="1"/>
          <p:nvPr/>
        </p:nvSpPr>
        <p:spPr>
          <a:xfrm>
            <a:off x="1683473" y="3592003"/>
            <a:ext cx="997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                ____________                   _____________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FFA637F-E90A-43AB-B03F-008468508B59}"/>
              </a:ext>
            </a:extLst>
          </p:cNvPr>
          <p:cNvSpPr txBox="1"/>
          <p:nvPr/>
        </p:nvSpPr>
        <p:spPr>
          <a:xfrm>
            <a:off x="1705602" y="4185420"/>
            <a:ext cx="997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                ____________                   _____________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E05A9DB-2C0C-4B02-927B-B774199DD194}"/>
              </a:ext>
            </a:extLst>
          </p:cNvPr>
          <p:cNvSpPr txBox="1"/>
          <p:nvPr/>
        </p:nvSpPr>
        <p:spPr>
          <a:xfrm>
            <a:off x="1683334" y="4778839"/>
            <a:ext cx="997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__________                ____________                   _____________</a:t>
            </a:r>
          </a:p>
        </p:txBody>
      </p:sp>
    </p:spTree>
    <p:extLst>
      <p:ext uri="{BB962C8B-B14F-4D97-AF65-F5344CB8AC3E}">
        <p14:creationId xmlns:p14="http://schemas.microsoft.com/office/powerpoint/2010/main" val="1700919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804A8-1BF4-ED30-D92B-DCD63195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CEE5-955F-4C5B-F183-6EB749ED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676F1B-2CF3-C6A3-D592-941BF3400EF2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33D5B8-27FD-A1D8-A1A8-EB738A999887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2C411BE-C6D9-6ED7-F34D-41D85F265C44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E2A561-57F8-D182-A332-A7CC7327D9B2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ED296265-28FF-B7EA-6A91-B509370AB2DC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90" name="CustomShape 23">
            <a:extLst>
              <a:ext uri="{FF2B5EF4-FFF2-40B4-BE49-F238E27FC236}">
                <a16:creationId xmlns:a16="http://schemas.microsoft.com/office/drawing/2014/main" id="{F4D99E70-8AD9-C7FA-E885-F0FE7B61274D}"/>
              </a:ext>
            </a:extLst>
          </p:cNvPr>
          <p:cNvSpPr/>
          <p:nvPr/>
        </p:nvSpPr>
        <p:spPr>
          <a:xfrm>
            <a:off x="735588" y="1973836"/>
            <a:ext cx="558480" cy="601874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solidFill>
                  <a:srgbClr val="26859D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b="1" spc="-2" dirty="0">
              <a:solidFill>
                <a:srgbClr val="26859D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EB003EBE-5FAB-7705-3102-8B291A8CA8FC}"/>
              </a:ext>
            </a:extLst>
          </p:cNvPr>
          <p:cNvSpPr txBox="1"/>
          <p:nvPr/>
        </p:nvSpPr>
        <p:spPr>
          <a:xfrm>
            <a:off x="2254314" y="1199584"/>
            <a:ext cx="972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français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6" name="Picture 2095">
            <a:extLst>
              <a:ext uri="{FF2B5EF4-FFF2-40B4-BE49-F238E27FC236}">
                <a16:creationId xmlns:a16="http://schemas.microsoft.com/office/drawing/2014/main" id="{FBBE4BE4-F2E8-C68F-13AC-B9233526D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2" y="1003440"/>
            <a:ext cx="2036724" cy="848635"/>
          </a:xfrm>
          <a:prstGeom prst="rect">
            <a:avLst/>
          </a:prstGeom>
        </p:spPr>
      </p:pic>
      <p:sp>
        <p:nvSpPr>
          <p:cNvPr id="2097" name="Rectangle 2096">
            <a:extLst>
              <a:ext uri="{FF2B5EF4-FFF2-40B4-BE49-F238E27FC236}">
                <a16:creationId xmlns:a16="http://schemas.microsoft.com/office/drawing/2014/main" id="{F4247A6C-B6BA-EB00-2A90-387C66362297}"/>
              </a:ext>
            </a:extLst>
          </p:cNvPr>
          <p:cNvSpPr/>
          <p:nvPr/>
        </p:nvSpPr>
        <p:spPr>
          <a:xfrm>
            <a:off x="1545261" y="1825317"/>
            <a:ext cx="1488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620">
              <a:defRPr/>
            </a:pPr>
            <a:r>
              <a:rPr lang="en-US" sz="2400" dirty="0">
                <a:latin typeface="Century Gothic" panose="020B0502020202020204" pitchFamily="34" charset="0"/>
              </a:rPr>
              <a:t>There are four things here.</a:t>
            </a:r>
            <a:endParaRPr lang="en-GB" sz="2400" dirty="0">
              <a:latin typeface="Arial"/>
            </a:endParaRPr>
          </a:p>
        </p:txBody>
      </p:sp>
      <p:sp>
        <p:nvSpPr>
          <p:cNvPr id="2098" name="Rectangle 2097">
            <a:extLst>
              <a:ext uri="{FF2B5EF4-FFF2-40B4-BE49-F238E27FC236}">
                <a16:creationId xmlns:a16="http://schemas.microsoft.com/office/drawing/2014/main" id="{00D476EC-6BB8-E6C9-FA59-5EEBA07E9B84}"/>
              </a:ext>
            </a:extLst>
          </p:cNvPr>
          <p:cNvSpPr/>
          <p:nvPr/>
        </p:nvSpPr>
        <p:spPr>
          <a:xfrm>
            <a:off x="1512182" y="2855548"/>
            <a:ext cx="1488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620">
              <a:defRPr/>
            </a:pPr>
            <a:r>
              <a:rPr lang="en-US" sz="2400" dirty="0">
                <a:latin typeface="Century Gothic" panose="020B0502020202020204" pitchFamily="34" charset="0"/>
              </a:rPr>
              <a:t>I have a very fast bike...</a:t>
            </a:r>
            <a:endParaRPr lang="en-GB" sz="2400" dirty="0">
              <a:latin typeface="Arial"/>
            </a:endParaRPr>
          </a:p>
        </p:txBody>
      </p:sp>
      <p:sp>
        <p:nvSpPr>
          <p:cNvPr id="2099" name="Rectangle 2098">
            <a:extLst>
              <a:ext uri="{FF2B5EF4-FFF2-40B4-BE49-F238E27FC236}">
                <a16:creationId xmlns:a16="http://schemas.microsoft.com/office/drawing/2014/main" id="{36D5BE2E-0629-4537-01BC-906012FEF63E}"/>
              </a:ext>
            </a:extLst>
          </p:cNvPr>
          <p:cNvSpPr/>
          <p:nvPr/>
        </p:nvSpPr>
        <p:spPr>
          <a:xfrm>
            <a:off x="1545451" y="3901607"/>
            <a:ext cx="1488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620">
              <a:defRPr/>
            </a:pPr>
            <a:r>
              <a:rPr lang="en-US" sz="2400" dirty="0">
                <a:latin typeface="Century Gothic" panose="020B0502020202020204" pitchFamily="34" charset="0"/>
              </a:rPr>
              <a:t>She has a slow song...</a:t>
            </a:r>
            <a:endParaRPr lang="en-GB" sz="2400" dirty="0">
              <a:latin typeface="Arial"/>
            </a:endParaRPr>
          </a:p>
        </p:txBody>
      </p:sp>
      <p:sp>
        <p:nvSpPr>
          <p:cNvPr id="2100" name="Rectangle 2099">
            <a:extLst>
              <a:ext uri="{FF2B5EF4-FFF2-40B4-BE49-F238E27FC236}">
                <a16:creationId xmlns:a16="http://schemas.microsoft.com/office/drawing/2014/main" id="{3E3B20AD-255E-6E9A-2841-428432664000}"/>
              </a:ext>
            </a:extLst>
          </p:cNvPr>
          <p:cNvSpPr/>
          <p:nvPr/>
        </p:nvSpPr>
        <p:spPr>
          <a:xfrm>
            <a:off x="1512182" y="4947666"/>
            <a:ext cx="1488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620">
              <a:defRPr/>
            </a:pPr>
            <a:r>
              <a:rPr lang="en-US" sz="2400" dirty="0">
                <a:latin typeface="Century Gothic" panose="020B0502020202020204" pitchFamily="34" charset="0"/>
              </a:rPr>
              <a:t>…b</a:t>
            </a:r>
            <a:r>
              <a:rPr lang="en-US" sz="2400" dirty="0" err="1">
                <a:latin typeface="Century Gothic" panose="020B0502020202020204" pitchFamily="34" charset="0"/>
              </a:rPr>
              <a:t>ut</a:t>
            </a:r>
            <a:r>
              <a:rPr lang="en-US" sz="2400" dirty="0">
                <a:latin typeface="Century Gothic" panose="020B0502020202020204" pitchFamily="34" charset="0"/>
              </a:rPr>
              <a:t> he has a funny film and an important book.</a:t>
            </a:r>
            <a:endParaRPr lang="en-GB" sz="2400" dirty="0">
              <a:latin typeface="Arial"/>
            </a:endParaRPr>
          </a:p>
        </p:txBody>
      </p:sp>
      <p:sp>
        <p:nvSpPr>
          <p:cNvPr id="2101" name="Rectangle 2100">
            <a:extLst>
              <a:ext uri="{FF2B5EF4-FFF2-40B4-BE49-F238E27FC236}">
                <a16:creationId xmlns:a16="http://schemas.microsoft.com/office/drawing/2014/main" id="{81369735-0E40-754C-6CB5-66F8E7557E67}"/>
              </a:ext>
            </a:extLst>
          </p:cNvPr>
          <p:cNvSpPr/>
          <p:nvPr/>
        </p:nvSpPr>
        <p:spPr>
          <a:xfrm>
            <a:off x="1512182" y="5992619"/>
            <a:ext cx="1488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620">
              <a:defRPr/>
            </a:pPr>
            <a:r>
              <a:rPr lang="en-US" sz="2400" dirty="0">
                <a:latin typeface="Century Gothic" panose="020B0502020202020204" pitchFamily="34" charset="0"/>
              </a:rPr>
              <a:t>Do you have your bag at the house/home?</a:t>
            </a:r>
            <a:endParaRPr lang="en-GB" sz="2400" dirty="0">
              <a:latin typeface="Arial"/>
            </a:endParaRPr>
          </a:p>
        </p:txBody>
      </p: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7776A16D-3739-5C46-CD9D-2C0BA422D963}"/>
              </a:ext>
            </a:extLst>
          </p:cNvPr>
          <p:cNvCxnSpPr>
            <a:cxnSpLocks/>
          </p:cNvCxnSpPr>
          <p:nvPr/>
        </p:nvCxnSpPr>
        <p:spPr>
          <a:xfrm flipH="1">
            <a:off x="1632834" y="2722197"/>
            <a:ext cx="98888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3" name="Straight Connector 2102">
            <a:extLst>
              <a:ext uri="{FF2B5EF4-FFF2-40B4-BE49-F238E27FC236}">
                <a16:creationId xmlns:a16="http://schemas.microsoft.com/office/drawing/2014/main" id="{D548E88B-413F-6EE9-FCD3-DD34F5EC5C6D}"/>
              </a:ext>
            </a:extLst>
          </p:cNvPr>
          <p:cNvCxnSpPr>
            <a:cxnSpLocks/>
          </p:cNvCxnSpPr>
          <p:nvPr/>
        </p:nvCxnSpPr>
        <p:spPr>
          <a:xfrm flipH="1">
            <a:off x="1632834" y="3768256"/>
            <a:ext cx="98888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4" name="Straight Connector 2103">
            <a:extLst>
              <a:ext uri="{FF2B5EF4-FFF2-40B4-BE49-F238E27FC236}">
                <a16:creationId xmlns:a16="http://schemas.microsoft.com/office/drawing/2014/main" id="{6C244A95-EB85-65B3-4145-1B55DC2CD0B0}"/>
              </a:ext>
            </a:extLst>
          </p:cNvPr>
          <p:cNvCxnSpPr>
            <a:cxnSpLocks/>
          </p:cNvCxnSpPr>
          <p:nvPr/>
        </p:nvCxnSpPr>
        <p:spPr>
          <a:xfrm flipH="1">
            <a:off x="1665159" y="4814315"/>
            <a:ext cx="98888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5" name="Straight Connector 2104">
            <a:extLst>
              <a:ext uri="{FF2B5EF4-FFF2-40B4-BE49-F238E27FC236}">
                <a16:creationId xmlns:a16="http://schemas.microsoft.com/office/drawing/2014/main" id="{F0A2FAEB-4E25-44BA-BECD-97FE34180CCD}"/>
              </a:ext>
            </a:extLst>
          </p:cNvPr>
          <p:cNvCxnSpPr>
            <a:cxnSpLocks/>
          </p:cNvCxnSpPr>
          <p:nvPr/>
        </p:nvCxnSpPr>
        <p:spPr>
          <a:xfrm flipH="1">
            <a:off x="1599463" y="5808805"/>
            <a:ext cx="98888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6" name="Straight Connector 2105">
            <a:extLst>
              <a:ext uri="{FF2B5EF4-FFF2-40B4-BE49-F238E27FC236}">
                <a16:creationId xmlns:a16="http://schemas.microsoft.com/office/drawing/2014/main" id="{D75DAE6C-BBF6-5DC9-F157-108C87C7DC8C}"/>
              </a:ext>
            </a:extLst>
          </p:cNvPr>
          <p:cNvCxnSpPr>
            <a:cxnSpLocks/>
          </p:cNvCxnSpPr>
          <p:nvPr/>
        </p:nvCxnSpPr>
        <p:spPr>
          <a:xfrm flipH="1">
            <a:off x="1611239" y="6904220"/>
            <a:ext cx="988889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07" name="CustomShape 23">
            <a:extLst>
              <a:ext uri="{FF2B5EF4-FFF2-40B4-BE49-F238E27FC236}">
                <a16:creationId xmlns:a16="http://schemas.microsoft.com/office/drawing/2014/main" id="{E6028F7B-9F1B-6CB0-BC36-29AF068BB828}"/>
              </a:ext>
            </a:extLst>
          </p:cNvPr>
          <p:cNvSpPr/>
          <p:nvPr/>
        </p:nvSpPr>
        <p:spPr>
          <a:xfrm>
            <a:off x="734712" y="3023134"/>
            <a:ext cx="558480" cy="601874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solidFill>
                  <a:srgbClr val="26859D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08" name="CustomShape 23">
            <a:extLst>
              <a:ext uri="{FF2B5EF4-FFF2-40B4-BE49-F238E27FC236}">
                <a16:creationId xmlns:a16="http://schemas.microsoft.com/office/drawing/2014/main" id="{27F41CAE-A390-7DB2-5383-6AA301317C20}"/>
              </a:ext>
            </a:extLst>
          </p:cNvPr>
          <p:cNvSpPr/>
          <p:nvPr/>
        </p:nvSpPr>
        <p:spPr>
          <a:xfrm>
            <a:off x="733835" y="4069193"/>
            <a:ext cx="558480" cy="601874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solidFill>
                  <a:srgbClr val="26859D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09" name="CustomShape 23">
            <a:extLst>
              <a:ext uri="{FF2B5EF4-FFF2-40B4-BE49-F238E27FC236}">
                <a16:creationId xmlns:a16="http://schemas.microsoft.com/office/drawing/2014/main" id="{492F2E7D-7C9F-2B00-87F5-24D5F98A67B6}"/>
              </a:ext>
            </a:extLst>
          </p:cNvPr>
          <p:cNvSpPr/>
          <p:nvPr/>
        </p:nvSpPr>
        <p:spPr>
          <a:xfrm>
            <a:off x="732959" y="5115251"/>
            <a:ext cx="558480" cy="601874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solidFill>
                  <a:srgbClr val="26859D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10" name="CustomShape 23">
            <a:extLst>
              <a:ext uri="{FF2B5EF4-FFF2-40B4-BE49-F238E27FC236}">
                <a16:creationId xmlns:a16="http://schemas.microsoft.com/office/drawing/2014/main" id="{2767CB82-3146-F7B5-C08F-5E89D862F114}"/>
              </a:ext>
            </a:extLst>
          </p:cNvPr>
          <p:cNvSpPr/>
          <p:nvPr/>
        </p:nvSpPr>
        <p:spPr>
          <a:xfrm>
            <a:off x="732957" y="6156407"/>
            <a:ext cx="558480" cy="601874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solidFill>
                  <a:srgbClr val="26859D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533D91E-4569-460D-89A5-82452B51DFBD}"/>
              </a:ext>
            </a:extLst>
          </p:cNvPr>
          <p:cNvSpPr txBox="1"/>
          <p:nvPr/>
        </p:nvSpPr>
        <p:spPr>
          <a:xfrm>
            <a:off x="839675" y="7843295"/>
            <a:ext cx="688512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89" dirty="0">
                <a:latin typeface="Century Gothic" panose="020F0302020204030204"/>
              </a:rPr>
              <a:t>Il </a:t>
            </a:r>
            <a:r>
              <a:rPr lang="en-GB" sz="2489" dirty="0" err="1">
                <a:latin typeface="Century Gothic" panose="020F0302020204030204"/>
              </a:rPr>
              <a:t>écoute</a:t>
            </a:r>
            <a:r>
              <a:rPr lang="en-GB" sz="2489" dirty="0">
                <a:latin typeface="Century Gothic" panose="020F0302020204030204"/>
              </a:rPr>
              <a:t> </a:t>
            </a:r>
            <a:r>
              <a:rPr lang="en-GB" sz="2489" dirty="0" err="1">
                <a:latin typeface="Century Gothic" panose="020F0302020204030204"/>
              </a:rPr>
              <a:t>une</a:t>
            </a:r>
            <a:r>
              <a:rPr lang="en-GB" sz="2489" dirty="0">
                <a:latin typeface="Century Gothic" panose="020F0302020204030204"/>
              </a:rPr>
              <a:t> chanson </a:t>
            </a:r>
            <a:r>
              <a:rPr lang="en-GB" sz="2489" dirty="0" err="1">
                <a:latin typeface="Century Gothic" panose="020F0302020204030204"/>
              </a:rPr>
              <a:t>différente</a:t>
            </a:r>
            <a:r>
              <a:rPr lang="en-GB" sz="2489" dirty="0">
                <a:latin typeface="Century Gothic" panose="020F0302020204030204"/>
              </a:rPr>
              <a:t>  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36261FF-32F8-42C8-8CAE-B96CFCD231E1}"/>
              </a:ext>
            </a:extLst>
          </p:cNvPr>
          <p:cNvSpPr txBox="1"/>
          <p:nvPr/>
        </p:nvSpPr>
        <p:spPr>
          <a:xfrm>
            <a:off x="839675" y="8351578"/>
            <a:ext cx="688512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89" dirty="0">
                <a:latin typeface="Century Gothic" panose="020F0302020204030204"/>
              </a:rPr>
              <a:t>Je </a:t>
            </a:r>
            <a:r>
              <a:rPr lang="en-GB" sz="2489" dirty="0" err="1">
                <a:latin typeface="Century Gothic" panose="020F0302020204030204"/>
              </a:rPr>
              <a:t>regarde</a:t>
            </a:r>
            <a:r>
              <a:rPr lang="en-GB" sz="2489" dirty="0">
                <a:latin typeface="Century Gothic" panose="020F0302020204030204"/>
              </a:rPr>
              <a:t> un film très lent    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392CA67-6B34-4E66-8887-8F48AFCEC6BA}"/>
              </a:ext>
            </a:extLst>
          </p:cNvPr>
          <p:cNvSpPr txBox="1"/>
          <p:nvPr/>
        </p:nvSpPr>
        <p:spPr>
          <a:xfrm>
            <a:off x="839675" y="8911931"/>
            <a:ext cx="688512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89" dirty="0">
                <a:latin typeface="Century Gothic" panose="020F0302020204030204"/>
              </a:rPr>
              <a:t>Tu </a:t>
            </a:r>
            <a:r>
              <a:rPr lang="en-GB" sz="2489" dirty="0" err="1">
                <a:latin typeface="Century Gothic" panose="020F0302020204030204"/>
              </a:rPr>
              <a:t>portes</a:t>
            </a:r>
            <a:r>
              <a:rPr lang="en-GB" sz="2489" dirty="0">
                <a:latin typeface="Century Gothic" panose="020F0302020204030204"/>
              </a:rPr>
              <a:t> un </a:t>
            </a:r>
            <a:r>
              <a:rPr lang="en-GB" sz="2489" dirty="0" err="1">
                <a:latin typeface="Century Gothic" panose="020F0302020204030204"/>
              </a:rPr>
              <a:t>uniforme</a:t>
            </a:r>
            <a:r>
              <a:rPr lang="en-GB" sz="2489" dirty="0">
                <a:latin typeface="Century Gothic" panose="020F0302020204030204"/>
              </a:rPr>
              <a:t> gris    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8BB707-2083-46F8-BB1A-022BDCDD7A61}"/>
              </a:ext>
            </a:extLst>
          </p:cNvPr>
          <p:cNvSpPr txBox="1"/>
          <p:nvPr/>
        </p:nvSpPr>
        <p:spPr>
          <a:xfrm>
            <a:off x="839675" y="9542717"/>
            <a:ext cx="688512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89" dirty="0">
                <a:latin typeface="Century Gothic" panose="020F0302020204030204"/>
              </a:rPr>
              <a:t>Elle a </a:t>
            </a:r>
            <a:r>
              <a:rPr lang="en-GB" sz="2489" dirty="0" err="1">
                <a:latin typeface="Century Gothic" panose="020F0302020204030204"/>
              </a:rPr>
              <a:t>une</a:t>
            </a:r>
            <a:r>
              <a:rPr lang="en-GB" sz="2489" dirty="0">
                <a:latin typeface="Century Gothic" panose="020F0302020204030204"/>
              </a:rPr>
              <a:t> </a:t>
            </a:r>
            <a:r>
              <a:rPr lang="en-GB" sz="2489" dirty="0" err="1">
                <a:latin typeface="Century Gothic" panose="020F0302020204030204"/>
              </a:rPr>
              <a:t>maison</a:t>
            </a:r>
            <a:r>
              <a:rPr lang="en-GB" sz="2489" dirty="0">
                <a:latin typeface="Century Gothic" panose="020F0302020204030204"/>
              </a:rPr>
              <a:t> </a:t>
            </a:r>
            <a:r>
              <a:rPr lang="en-GB" sz="2489" dirty="0" err="1">
                <a:latin typeface="Century Gothic" panose="020F0302020204030204"/>
              </a:rPr>
              <a:t>verte</a:t>
            </a:r>
            <a:r>
              <a:rPr lang="en-GB" sz="2489" dirty="0">
                <a:latin typeface="Century Gothic" panose="020F0302020204030204"/>
              </a:rPr>
              <a:t>  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8384F93-0757-4B6B-9975-F6FA53DCCE84}"/>
              </a:ext>
            </a:extLst>
          </p:cNvPr>
          <p:cNvSpPr txBox="1"/>
          <p:nvPr/>
        </p:nvSpPr>
        <p:spPr>
          <a:xfrm>
            <a:off x="837039" y="10089956"/>
            <a:ext cx="688512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89" dirty="0" err="1">
                <a:latin typeface="Century Gothic" panose="020F0302020204030204"/>
              </a:rPr>
              <a:t>J’ai</a:t>
            </a:r>
            <a:r>
              <a:rPr lang="en-GB" sz="2489" dirty="0">
                <a:latin typeface="Century Gothic" panose="020F0302020204030204"/>
              </a:rPr>
              <a:t> </a:t>
            </a:r>
            <a:r>
              <a:rPr lang="en-GB" sz="2489" dirty="0" err="1">
                <a:latin typeface="Century Gothic" panose="020F0302020204030204"/>
              </a:rPr>
              <a:t>une</a:t>
            </a:r>
            <a:r>
              <a:rPr lang="en-GB" sz="2489" dirty="0">
                <a:latin typeface="Century Gothic" panose="020F0302020204030204"/>
              </a:rPr>
              <a:t> chose très </a:t>
            </a:r>
            <a:r>
              <a:rPr lang="en-GB" sz="2489" dirty="0" err="1">
                <a:latin typeface="Century Gothic" panose="020F0302020204030204"/>
              </a:rPr>
              <a:t>importante</a:t>
            </a:r>
            <a:r>
              <a:rPr lang="en-GB" sz="2489" dirty="0">
                <a:latin typeface="Century Gothic" panose="020F0302020204030204"/>
              </a:rPr>
              <a:t>   pour </a:t>
            </a:r>
            <a:r>
              <a:rPr lang="en-GB" sz="2489" dirty="0" err="1">
                <a:latin typeface="Century Gothic" panose="020F0302020204030204"/>
              </a:rPr>
              <a:t>toi</a:t>
            </a:r>
            <a:r>
              <a:rPr lang="en-GB" sz="2489" dirty="0">
                <a:latin typeface="Century Gothic" panose="020F0302020204030204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52A4B8-2BDD-43AC-816A-262FBD86CED1}"/>
              </a:ext>
            </a:extLst>
          </p:cNvPr>
          <p:cNvSpPr txBox="1"/>
          <p:nvPr/>
        </p:nvSpPr>
        <p:spPr>
          <a:xfrm>
            <a:off x="870208" y="10698909"/>
            <a:ext cx="688512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89" dirty="0">
                <a:latin typeface="Century Gothic" panose="020F0302020204030204"/>
              </a:rPr>
              <a:t>Tu as ton cahier </a:t>
            </a:r>
            <a:r>
              <a:rPr lang="en-GB" sz="2489" dirty="0" err="1">
                <a:latin typeface="Century Gothic" panose="020F0302020204030204"/>
              </a:rPr>
              <a:t>français</a:t>
            </a:r>
            <a:r>
              <a:rPr lang="en-GB" sz="2489" dirty="0">
                <a:latin typeface="Century Gothic" panose="020F0302020204030204"/>
              </a:rPr>
              <a:t>     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57077EF5-6E55-49B9-9E65-F876F47C570A}"/>
              </a:ext>
            </a:extLst>
          </p:cNvPr>
          <p:cNvSpPr/>
          <p:nvPr/>
        </p:nvSpPr>
        <p:spPr>
          <a:xfrm>
            <a:off x="4700047" y="10690441"/>
            <a:ext cx="308841" cy="45427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133" dirty="0">
                <a:solidFill>
                  <a:prstClr val="white"/>
                </a:solidFill>
                <a:latin typeface="Arial"/>
              </a:rPr>
              <a:t>_</a:t>
            </a:r>
          </a:p>
        </p:txBody>
      </p:sp>
      <p:sp>
        <p:nvSpPr>
          <p:cNvPr id="118" name="CustomShape 23">
            <a:extLst>
              <a:ext uri="{FF2B5EF4-FFF2-40B4-BE49-F238E27FC236}">
                <a16:creationId xmlns:a16="http://schemas.microsoft.com/office/drawing/2014/main" id="{ADF10D05-C150-41DF-90DA-00D1F8EBBCE3}"/>
              </a:ext>
            </a:extLst>
          </p:cNvPr>
          <p:cNvSpPr/>
          <p:nvPr/>
        </p:nvSpPr>
        <p:spPr>
          <a:xfrm>
            <a:off x="450229" y="7845397"/>
            <a:ext cx="389447" cy="434745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CustomShape 23">
            <a:extLst>
              <a:ext uri="{FF2B5EF4-FFF2-40B4-BE49-F238E27FC236}">
                <a16:creationId xmlns:a16="http://schemas.microsoft.com/office/drawing/2014/main" id="{E25B3DEB-FF79-48D5-86C3-6D9D300DA853}"/>
              </a:ext>
            </a:extLst>
          </p:cNvPr>
          <p:cNvSpPr/>
          <p:nvPr/>
        </p:nvSpPr>
        <p:spPr>
          <a:xfrm>
            <a:off x="447592" y="8418766"/>
            <a:ext cx="389447" cy="434745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CustomShape 23">
            <a:extLst>
              <a:ext uri="{FF2B5EF4-FFF2-40B4-BE49-F238E27FC236}">
                <a16:creationId xmlns:a16="http://schemas.microsoft.com/office/drawing/2014/main" id="{21D10E37-CF72-4BD7-9CD0-678EB93A1666}"/>
              </a:ext>
            </a:extLst>
          </p:cNvPr>
          <p:cNvSpPr/>
          <p:nvPr/>
        </p:nvSpPr>
        <p:spPr>
          <a:xfrm>
            <a:off x="447592" y="8995201"/>
            <a:ext cx="389447" cy="433413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CustomShape 23">
            <a:extLst>
              <a:ext uri="{FF2B5EF4-FFF2-40B4-BE49-F238E27FC236}">
                <a16:creationId xmlns:a16="http://schemas.microsoft.com/office/drawing/2014/main" id="{261649A0-CD0A-4B82-B0B6-5092C06A25CC}"/>
              </a:ext>
            </a:extLst>
          </p:cNvPr>
          <p:cNvSpPr/>
          <p:nvPr/>
        </p:nvSpPr>
        <p:spPr>
          <a:xfrm>
            <a:off x="447592" y="9584452"/>
            <a:ext cx="389447" cy="433413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CustomShape 23">
            <a:extLst>
              <a:ext uri="{FF2B5EF4-FFF2-40B4-BE49-F238E27FC236}">
                <a16:creationId xmlns:a16="http://schemas.microsoft.com/office/drawing/2014/main" id="{1DE14A08-F903-4786-8353-4C7B021F0CF9}"/>
              </a:ext>
            </a:extLst>
          </p:cNvPr>
          <p:cNvSpPr/>
          <p:nvPr/>
        </p:nvSpPr>
        <p:spPr>
          <a:xfrm>
            <a:off x="447592" y="10162667"/>
            <a:ext cx="389447" cy="433413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CustomShape 23">
            <a:extLst>
              <a:ext uri="{FF2B5EF4-FFF2-40B4-BE49-F238E27FC236}">
                <a16:creationId xmlns:a16="http://schemas.microsoft.com/office/drawing/2014/main" id="{91D2EF0E-A292-4C1A-9483-D7A779478971}"/>
              </a:ext>
            </a:extLst>
          </p:cNvPr>
          <p:cNvSpPr/>
          <p:nvPr/>
        </p:nvSpPr>
        <p:spPr>
          <a:xfrm>
            <a:off x="447591" y="10740883"/>
            <a:ext cx="389449" cy="433413"/>
          </a:xfrm>
          <a:prstGeom prst="actionButtonBlank">
            <a:avLst/>
          </a:prstGeom>
          <a:solidFill>
            <a:srgbClr val="EFF9FB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2D2DDE2-9D23-4338-8505-41863FB15708}"/>
              </a:ext>
            </a:extLst>
          </p:cNvPr>
          <p:cNvSpPr txBox="1"/>
          <p:nvPr/>
        </p:nvSpPr>
        <p:spPr>
          <a:xfrm>
            <a:off x="2896211" y="7098735"/>
            <a:ext cx="929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Prononce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phrases.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L’adjectif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,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avec ‘e’ ?</a:t>
            </a:r>
            <a:endParaRPr lang="en-GB" sz="2400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C3EEF92-4DAA-48B1-A3B4-9F94C2BA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2" y="11349836"/>
            <a:ext cx="2381063" cy="848635"/>
          </a:xfrm>
          <a:prstGeom prst="rect">
            <a:avLst/>
          </a:prstGeom>
        </p:spPr>
      </p:pic>
      <p:graphicFrame>
        <p:nvGraphicFramePr>
          <p:cNvPr id="126" name="Google Shape;339;p8">
            <a:extLst>
              <a:ext uri="{FF2B5EF4-FFF2-40B4-BE49-F238E27FC236}">
                <a16:creationId xmlns:a16="http://schemas.microsoft.com/office/drawing/2014/main" id="{C0909456-CD36-4C22-A82B-ADF058E33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490365"/>
              </p:ext>
            </p:extLst>
          </p:nvPr>
        </p:nvGraphicFramePr>
        <p:xfrm>
          <a:off x="1184445" y="12246690"/>
          <a:ext cx="3423531" cy="55436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5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892923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5543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7" name="CustomShape 23">
            <a:extLst>
              <a:ext uri="{FF2B5EF4-FFF2-40B4-BE49-F238E27FC236}">
                <a16:creationId xmlns:a16="http://schemas.microsoft.com/office/drawing/2014/main" id="{BE23A9A3-AD99-4169-B7B9-013A763CF266}"/>
              </a:ext>
            </a:extLst>
          </p:cNvPr>
          <p:cNvSpPr/>
          <p:nvPr/>
        </p:nvSpPr>
        <p:spPr>
          <a:xfrm>
            <a:off x="450222" y="12863391"/>
            <a:ext cx="555845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latin typeface="Century Gothic" panose="020B0502020202020204" pitchFamily="34" charset="0"/>
                <a:ea typeface="DejaVu Sans"/>
              </a:rPr>
              <a:t>1</a:t>
            </a:r>
            <a:endParaRPr lang="en-GB" sz="2400" spc="-2" dirty="0">
              <a:latin typeface="Century Gothic" panose="020B0502020202020204" pitchFamily="34" charset="0"/>
            </a:endParaRPr>
          </a:p>
        </p:txBody>
      </p:sp>
      <p:sp>
        <p:nvSpPr>
          <p:cNvPr id="128" name="CustomShape 23">
            <a:extLst>
              <a:ext uri="{FF2B5EF4-FFF2-40B4-BE49-F238E27FC236}">
                <a16:creationId xmlns:a16="http://schemas.microsoft.com/office/drawing/2014/main" id="{ED03C057-4C2F-4430-B6E4-A849CFA8317D}"/>
              </a:ext>
            </a:extLst>
          </p:cNvPr>
          <p:cNvSpPr/>
          <p:nvPr/>
        </p:nvSpPr>
        <p:spPr>
          <a:xfrm>
            <a:off x="447588" y="13454055"/>
            <a:ext cx="555845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latin typeface="Century Gothic" panose="020B0502020202020204" pitchFamily="34" charset="0"/>
              </a:rPr>
              <a:t>2</a:t>
            </a:r>
            <a:endParaRPr lang="en-GB" sz="2400" spc="-2" dirty="0">
              <a:latin typeface="Century Gothic" panose="020B0502020202020204" pitchFamily="34" charset="0"/>
            </a:endParaRPr>
          </a:p>
        </p:txBody>
      </p:sp>
      <p:sp>
        <p:nvSpPr>
          <p:cNvPr id="129" name="CustomShape 23">
            <a:extLst>
              <a:ext uri="{FF2B5EF4-FFF2-40B4-BE49-F238E27FC236}">
                <a16:creationId xmlns:a16="http://schemas.microsoft.com/office/drawing/2014/main" id="{7B020EBC-2CBC-4620-BAE7-F723AE54DE44}"/>
              </a:ext>
            </a:extLst>
          </p:cNvPr>
          <p:cNvSpPr/>
          <p:nvPr/>
        </p:nvSpPr>
        <p:spPr>
          <a:xfrm>
            <a:off x="447589" y="14080095"/>
            <a:ext cx="554964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latin typeface="Century Gothic" panose="020B0502020202020204" pitchFamily="34" charset="0"/>
              </a:rPr>
              <a:t>3</a:t>
            </a:r>
            <a:endParaRPr lang="en-GB" sz="2400" spc="-2" dirty="0">
              <a:latin typeface="Century Gothic" panose="020B0502020202020204" pitchFamily="34" charset="0"/>
            </a:endParaRPr>
          </a:p>
        </p:txBody>
      </p:sp>
      <p:sp>
        <p:nvSpPr>
          <p:cNvPr id="130" name="CustomShape 23">
            <a:extLst>
              <a:ext uri="{FF2B5EF4-FFF2-40B4-BE49-F238E27FC236}">
                <a16:creationId xmlns:a16="http://schemas.microsoft.com/office/drawing/2014/main" id="{9EDC9EAB-A50E-426F-89E0-60A8F1EBF2F1}"/>
              </a:ext>
            </a:extLst>
          </p:cNvPr>
          <p:cNvSpPr/>
          <p:nvPr/>
        </p:nvSpPr>
        <p:spPr>
          <a:xfrm>
            <a:off x="447589" y="14725185"/>
            <a:ext cx="554964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latin typeface="Century Gothic" panose="020B0502020202020204" pitchFamily="34" charset="0"/>
              </a:rPr>
              <a:t>4</a:t>
            </a:r>
            <a:endParaRPr lang="en-GB" sz="2400" spc="-2" dirty="0">
              <a:latin typeface="Century Gothic" panose="020B0502020202020204" pitchFamily="34" charset="0"/>
            </a:endParaRPr>
          </a:p>
        </p:txBody>
      </p:sp>
      <p:sp>
        <p:nvSpPr>
          <p:cNvPr id="131" name="CustomShape 23">
            <a:extLst>
              <a:ext uri="{FF2B5EF4-FFF2-40B4-BE49-F238E27FC236}">
                <a16:creationId xmlns:a16="http://schemas.microsoft.com/office/drawing/2014/main" id="{58D8BD19-457B-481B-9463-B3369A47E1C7}"/>
              </a:ext>
            </a:extLst>
          </p:cNvPr>
          <p:cNvSpPr/>
          <p:nvPr/>
        </p:nvSpPr>
        <p:spPr>
          <a:xfrm>
            <a:off x="447587" y="15332174"/>
            <a:ext cx="554964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latin typeface="Century Gothic" panose="020B0502020202020204" pitchFamily="34" charset="0"/>
              </a:rPr>
              <a:t>5</a:t>
            </a:r>
            <a:endParaRPr lang="en-GB" sz="2400" spc="-2" dirty="0">
              <a:latin typeface="Century Gothic" panose="020B0502020202020204" pitchFamily="34" charset="0"/>
            </a:endParaRPr>
          </a:p>
        </p:txBody>
      </p:sp>
      <p:sp>
        <p:nvSpPr>
          <p:cNvPr id="132" name="CustomShape 23">
            <a:extLst>
              <a:ext uri="{FF2B5EF4-FFF2-40B4-BE49-F238E27FC236}">
                <a16:creationId xmlns:a16="http://schemas.microsoft.com/office/drawing/2014/main" id="{5AB4A3F6-D154-418D-9C06-4298BEE8CCFE}"/>
              </a:ext>
            </a:extLst>
          </p:cNvPr>
          <p:cNvSpPr/>
          <p:nvPr/>
        </p:nvSpPr>
        <p:spPr>
          <a:xfrm>
            <a:off x="433027" y="12234626"/>
            <a:ext cx="554964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b="1" spc="-2" dirty="0">
                <a:latin typeface="Century Gothic" panose="020B0502020202020204" pitchFamily="34" charset="0"/>
              </a:rPr>
              <a:t>E</a:t>
            </a:r>
            <a:endParaRPr lang="en-GB" sz="2400" spc="-2" dirty="0">
              <a:latin typeface="Century Gothic" panose="020B0502020202020204" pitchFamily="34" charset="0"/>
            </a:endParaRPr>
          </a:p>
        </p:txBody>
      </p:sp>
      <p:graphicFrame>
        <p:nvGraphicFramePr>
          <p:cNvPr id="133" name="Google Shape;339;p8">
            <a:extLst>
              <a:ext uri="{FF2B5EF4-FFF2-40B4-BE49-F238E27FC236}">
                <a16:creationId xmlns:a16="http://schemas.microsoft.com/office/drawing/2014/main" id="{DAA7D8AC-BBFF-4AC2-9C70-C5C1E8921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636673"/>
              </p:ext>
            </p:extLst>
          </p:nvPr>
        </p:nvGraphicFramePr>
        <p:xfrm>
          <a:off x="1184445" y="12867202"/>
          <a:ext cx="3423531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5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892923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4" name="Google Shape;339;p8">
            <a:extLst>
              <a:ext uri="{FF2B5EF4-FFF2-40B4-BE49-F238E27FC236}">
                <a16:creationId xmlns:a16="http://schemas.microsoft.com/office/drawing/2014/main" id="{CB880A56-3788-4681-BDB1-A7A13E5C80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663918"/>
              </p:ext>
            </p:extLst>
          </p:nvPr>
        </p:nvGraphicFramePr>
        <p:xfrm>
          <a:off x="1184445" y="13473520"/>
          <a:ext cx="3423531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5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892923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" name="Google Shape;339;p8">
            <a:extLst>
              <a:ext uri="{FF2B5EF4-FFF2-40B4-BE49-F238E27FC236}">
                <a16:creationId xmlns:a16="http://schemas.microsoft.com/office/drawing/2014/main" id="{12F1167E-86F9-420F-8766-62E7663B2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677713"/>
              </p:ext>
            </p:extLst>
          </p:nvPr>
        </p:nvGraphicFramePr>
        <p:xfrm>
          <a:off x="1184445" y="14094033"/>
          <a:ext cx="3423531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5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892923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6" name="Google Shape;339;p8">
            <a:extLst>
              <a:ext uri="{FF2B5EF4-FFF2-40B4-BE49-F238E27FC236}">
                <a16:creationId xmlns:a16="http://schemas.microsoft.com/office/drawing/2014/main" id="{DA3B3C6E-F823-44BB-B792-B477407BDF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228812"/>
              </p:ext>
            </p:extLst>
          </p:nvPr>
        </p:nvGraphicFramePr>
        <p:xfrm>
          <a:off x="1184445" y="14730040"/>
          <a:ext cx="3423531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5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892923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7" name="Google Shape;339;p8">
            <a:extLst>
              <a:ext uri="{FF2B5EF4-FFF2-40B4-BE49-F238E27FC236}">
                <a16:creationId xmlns:a16="http://schemas.microsoft.com/office/drawing/2014/main" id="{EFA73C4B-73D5-46BF-9D0E-C21BE975B0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227707"/>
              </p:ext>
            </p:extLst>
          </p:nvPr>
        </p:nvGraphicFramePr>
        <p:xfrm>
          <a:off x="1184445" y="15362135"/>
          <a:ext cx="3423531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5">
                  <a:extLst>
                    <a:ext uri="{9D8B030D-6E8A-4147-A177-3AD203B41FA5}">
                      <a16:colId xmlns:a16="http://schemas.microsoft.com/office/drawing/2014/main" val="744437305"/>
                    </a:ext>
                  </a:extLst>
                </a:gridCol>
                <a:gridCol w="892923">
                  <a:extLst>
                    <a:ext uri="{9D8B030D-6E8A-4147-A177-3AD203B41FA5}">
                      <a16:colId xmlns:a16="http://schemas.microsoft.com/office/drawing/2014/main" val="2441691600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a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the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8" name="Google Shape;339;p8">
            <a:extLst>
              <a:ext uri="{FF2B5EF4-FFF2-40B4-BE49-F238E27FC236}">
                <a16:creationId xmlns:a16="http://schemas.microsoft.com/office/drawing/2014/main" id="{0299D2B6-4E98-4789-8768-412B38721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738763"/>
              </p:ext>
            </p:extLst>
          </p:nvPr>
        </p:nvGraphicFramePr>
        <p:xfrm>
          <a:off x="7936618" y="12245371"/>
          <a:ext cx="3874805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8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book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thing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9" name="Google Shape;339;p8">
            <a:extLst>
              <a:ext uri="{FF2B5EF4-FFF2-40B4-BE49-F238E27FC236}">
                <a16:creationId xmlns:a16="http://schemas.microsoft.com/office/drawing/2014/main" id="{F5574F58-8F4F-4757-BF7F-109BF14C02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625133"/>
              </p:ext>
            </p:extLst>
          </p:nvPr>
        </p:nvGraphicFramePr>
        <p:xfrm>
          <a:off x="7936618" y="12878466"/>
          <a:ext cx="3874805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horse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cuddly toy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0" name="Google Shape;339;p8">
            <a:extLst>
              <a:ext uri="{FF2B5EF4-FFF2-40B4-BE49-F238E27FC236}">
                <a16:creationId xmlns:a16="http://schemas.microsoft.com/office/drawing/2014/main" id="{67BAC498-0B7F-419F-AE13-3AE5CCB6A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35374"/>
              </p:ext>
            </p:extLst>
          </p:nvPr>
        </p:nvGraphicFramePr>
        <p:xfrm>
          <a:off x="7936616" y="14132133"/>
          <a:ext cx="3874805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3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bike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sym typeface="Century Gothic"/>
                        </a:rPr>
                        <a:t>car</a:t>
                      </a: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1" name="Google Shape;339;p8">
            <a:extLst>
              <a:ext uri="{FF2B5EF4-FFF2-40B4-BE49-F238E27FC236}">
                <a16:creationId xmlns:a16="http://schemas.microsoft.com/office/drawing/2014/main" id="{FC4FA782-F67B-45CD-BC7F-F88266E0B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076860"/>
              </p:ext>
            </p:extLst>
          </p:nvPr>
        </p:nvGraphicFramePr>
        <p:xfrm>
          <a:off x="7936618" y="13513465"/>
          <a:ext cx="3874805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dog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2" name="Google Shape;339;p8">
            <a:extLst>
              <a:ext uri="{FF2B5EF4-FFF2-40B4-BE49-F238E27FC236}">
                <a16:creationId xmlns:a16="http://schemas.microsoft.com/office/drawing/2014/main" id="{ECBBCC09-4A8E-4EF4-9BC8-58FB9DCB6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91288"/>
              </p:ext>
            </p:extLst>
          </p:nvPr>
        </p:nvGraphicFramePr>
        <p:xfrm>
          <a:off x="7936616" y="14749090"/>
          <a:ext cx="3874806" cy="541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4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88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hat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house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" name="Google Shape;339;p8">
            <a:extLst>
              <a:ext uri="{FF2B5EF4-FFF2-40B4-BE49-F238E27FC236}">
                <a16:creationId xmlns:a16="http://schemas.microsoft.com/office/drawing/2014/main" id="{BE89DFF8-2D3F-4328-9D4A-BAE9C3CFB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3658348"/>
              </p:ext>
            </p:extLst>
          </p:nvPr>
        </p:nvGraphicFramePr>
        <p:xfrm>
          <a:off x="7936616" y="15365843"/>
          <a:ext cx="3874806" cy="55436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4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3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phrase</a:t>
                      </a:r>
                    </a:p>
                  </a:txBody>
                  <a:tcPr marL="162578" marR="162578" marT="81289" marB="8128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162578" marR="162578" marT="81289" marB="8128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F44A9552-C755-4317-BCF8-4E7AA6F1D9ED}"/>
              </a:ext>
            </a:extLst>
          </p:cNvPr>
          <p:cNvCxnSpPr>
            <a:cxnSpLocks/>
          </p:cNvCxnSpPr>
          <p:nvPr/>
        </p:nvCxnSpPr>
        <p:spPr>
          <a:xfrm flipH="1">
            <a:off x="4794237" y="15863966"/>
            <a:ext cx="30247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7395F6E-5E86-480A-B1A0-682BCD0475ED}"/>
              </a:ext>
            </a:extLst>
          </p:cNvPr>
          <p:cNvCxnSpPr>
            <a:cxnSpLocks/>
          </p:cNvCxnSpPr>
          <p:nvPr/>
        </p:nvCxnSpPr>
        <p:spPr>
          <a:xfrm flipH="1">
            <a:off x="4721823" y="15279549"/>
            <a:ext cx="30247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69DDFDE-8B2F-4FA9-B63A-2A19D960C1F5}"/>
              </a:ext>
            </a:extLst>
          </p:cNvPr>
          <p:cNvCxnSpPr>
            <a:cxnSpLocks/>
          </p:cNvCxnSpPr>
          <p:nvPr/>
        </p:nvCxnSpPr>
        <p:spPr>
          <a:xfrm flipH="1">
            <a:off x="4794237" y="14634459"/>
            <a:ext cx="30247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25B33C3-F985-4CE9-B3EF-C5D4EA4E2DFD}"/>
              </a:ext>
            </a:extLst>
          </p:cNvPr>
          <p:cNvCxnSpPr>
            <a:cxnSpLocks/>
          </p:cNvCxnSpPr>
          <p:nvPr/>
        </p:nvCxnSpPr>
        <p:spPr>
          <a:xfrm flipH="1">
            <a:off x="4721823" y="14055349"/>
            <a:ext cx="30247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72E0B173-94B4-4467-96A4-CDF60D982039}"/>
              </a:ext>
            </a:extLst>
          </p:cNvPr>
          <p:cNvCxnSpPr>
            <a:cxnSpLocks/>
          </p:cNvCxnSpPr>
          <p:nvPr/>
        </p:nvCxnSpPr>
        <p:spPr>
          <a:xfrm flipH="1">
            <a:off x="4794237" y="13380672"/>
            <a:ext cx="30247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20E6069E-84F2-4854-8D39-BDF9932F67F8}"/>
              </a:ext>
            </a:extLst>
          </p:cNvPr>
          <p:cNvCxnSpPr>
            <a:cxnSpLocks/>
          </p:cNvCxnSpPr>
          <p:nvPr/>
        </p:nvCxnSpPr>
        <p:spPr>
          <a:xfrm flipH="1">
            <a:off x="4700047" y="12829747"/>
            <a:ext cx="302475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4D913E62-6DE5-430A-AF22-0191D9AC1CD0}"/>
              </a:ext>
            </a:extLst>
          </p:cNvPr>
          <p:cNvSpPr/>
          <p:nvPr/>
        </p:nvSpPr>
        <p:spPr>
          <a:xfrm>
            <a:off x="5385540" y="10078753"/>
            <a:ext cx="308841" cy="45427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133" dirty="0">
                <a:solidFill>
                  <a:prstClr val="white"/>
                </a:solidFill>
                <a:latin typeface="Arial"/>
              </a:rPr>
              <a:t>_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2454C431-A812-4D82-BD70-DDECB3241C43}"/>
              </a:ext>
            </a:extLst>
          </p:cNvPr>
          <p:cNvSpPr/>
          <p:nvPr/>
        </p:nvSpPr>
        <p:spPr>
          <a:xfrm>
            <a:off x="4280085" y="9527161"/>
            <a:ext cx="308841" cy="45427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133" dirty="0">
                <a:solidFill>
                  <a:prstClr val="white"/>
                </a:solidFill>
                <a:latin typeface="Arial"/>
              </a:rPr>
              <a:t>_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0417CB6B-091B-4BB8-BC95-F322D14691AF}"/>
              </a:ext>
            </a:extLst>
          </p:cNvPr>
          <p:cNvSpPr/>
          <p:nvPr/>
        </p:nvSpPr>
        <p:spPr>
          <a:xfrm>
            <a:off x="4794237" y="8865742"/>
            <a:ext cx="308841" cy="45427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133" dirty="0">
                <a:solidFill>
                  <a:prstClr val="white"/>
                </a:solidFill>
                <a:latin typeface="Arial"/>
              </a:rPr>
              <a:t>_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7C1106ED-0FBD-4B76-BCC3-353F73162E5B}"/>
              </a:ext>
            </a:extLst>
          </p:cNvPr>
          <p:cNvSpPr/>
          <p:nvPr/>
        </p:nvSpPr>
        <p:spPr>
          <a:xfrm>
            <a:off x="4972599" y="8329263"/>
            <a:ext cx="308841" cy="45427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133" dirty="0">
                <a:solidFill>
                  <a:prstClr val="white"/>
                </a:solidFill>
                <a:latin typeface="Arial"/>
              </a:rPr>
              <a:t>_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49B24CED-4C04-4A59-9F96-1EA684E6D28D}"/>
              </a:ext>
            </a:extLst>
          </p:cNvPr>
          <p:cNvSpPr/>
          <p:nvPr/>
        </p:nvSpPr>
        <p:spPr>
          <a:xfrm>
            <a:off x="5723850" y="7812558"/>
            <a:ext cx="308841" cy="45427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>
              <a:defRPr/>
            </a:pPr>
            <a:r>
              <a:rPr lang="en-GB" sz="2133" dirty="0">
                <a:solidFill>
                  <a:prstClr val="white"/>
                </a:solidFill>
                <a:latin typeface="Arial"/>
              </a:rPr>
              <a:t>_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E222D93-9288-42C7-8B3C-E3821B83DE6F}"/>
              </a:ext>
            </a:extLst>
          </p:cNvPr>
          <p:cNvSpPr txBox="1"/>
          <p:nvPr/>
        </p:nvSpPr>
        <p:spPr>
          <a:xfrm>
            <a:off x="2490110" y="11512042"/>
            <a:ext cx="11109758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Choose the correct words and fill the gap with an adjective.</a:t>
            </a:r>
            <a:endParaRPr lang="en-GB" sz="2400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460F983-81F5-4258-BC2E-913185E486F1}"/>
              </a:ext>
            </a:extLst>
          </p:cNvPr>
          <p:cNvGrpSpPr/>
          <p:nvPr/>
        </p:nvGrpSpPr>
        <p:grpSpPr>
          <a:xfrm>
            <a:off x="155572" y="7004174"/>
            <a:ext cx="2618944" cy="595476"/>
            <a:chOff x="1639842" y="1416995"/>
            <a:chExt cx="1801949" cy="409714"/>
          </a:xfrm>
        </p:grpSpPr>
        <p:sp>
          <p:nvSpPr>
            <p:cNvPr id="157" name="Google Shape;112;p3">
              <a:extLst>
                <a:ext uri="{FF2B5EF4-FFF2-40B4-BE49-F238E27FC236}">
                  <a16:creationId xmlns:a16="http://schemas.microsoft.com/office/drawing/2014/main" id="{1D663697-D18D-4F23-BBF1-D0CF21D251A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D4263A7-9B54-4D3B-B0D0-B7ED18A38E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9B93303-004E-4CFA-8579-8B5E51DB4B8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82" name="Picture 4" descr="Free Watercolor Brushstroke illustration and picture">
            <a:extLst>
              <a:ext uri="{FF2B5EF4-FFF2-40B4-BE49-F238E27FC236}">
                <a16:creationId xmlns:a16="http://schemas.microsoft.com/office/drawing/2014/main" id="{7B948993-DAA5-79ED-30D7-9AD9FF7F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136" y="15578216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E8B2ACE0-0FA7-D559-85F3-8B00A9931587}"/>
              </a:ext>
            </a:extLst>
          </p:cNvPr>
          <p:cNvSpPr txBox="1"/>
          <p:nvPr/>
        </p:nvSpPr>
        <p:spPr>
          <a:xfrm>
            <a:off x="11451056" y="15661497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197F6-8641-4907-B7B1-9328D0B8F7BC}"/>
              </a:ext>
            </a:extLst>
          </p:cNvPr>
          <p:cNvSpPr txBox="1"/>
          <p:nvPr/>
        </p:nvSpPr>
        <p:spPr>
          <a:xfrm>
            <a:off x="4854467" y="12323453"/>
            <a:ext cx="2729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160" name="Google Shape;357;p8">
            <a:extLst>
              <a:ext uri="{FF2B5EF4-FFF2-40B4-BE49-F238E27FC236}">
                <a16:creationId xmlns:a16="http://schemas.microsoft.com/office/drawing/2014/main" id="{84FCAA89-09C3-4BC2-BCF0-B509436992D8}"/>
              </a:ext>
            </a:extLst>
          </p:cNvPr>
          <p:cNvSpPr/>
          <p:nvPr/>
        </p:nvSpPr>
        <p:spPr>
          <a:xfrm>
            <a:off x="3693362" y="12270325"/>
            <a:ext cx="895563" cy="50275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357;p8">
            <a:extLst>
              <a:ext uri="{FF2B5EF4-FFF2-40B4-BE49-F238E27FC236}">
                <a16:creationId xmlns:a16="http://schemas.microsoft.com/office/drawing/2014/main" id="{8CBABBA7-9516-460A-8004-F5E46CF76DF8}"/>
              </a:ext>
            </a:extLst>
          </p:cNvPr>
          <p:cNvSpPr/>
          <p:nvPr/>
        </p:nvSpPr>
        <p:spPr>
          <a:xfrm>
            <a:off x="9829800" y="12269675"/>
            <a:ext cx="1981621" cy="50275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8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E8EC-0B26-DA7B-49DD-7E50374F3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5486-EF89-F48A-0BF8-FAD2E407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D70D5E-EB7D-5759-C92F-7A3CE60F7677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5D9344-3AED-77B7-90D9-946FC2238EBC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0087AB0-88B9-D4D3-A182-39497C32A31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499FE2-A822-F9B0-3AD3-6E9BEA21E71D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76D46BA2-3150-2AA7-87EC-56CABB78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5DDA3A90-AA0A-3BD6-4013-6ED40B1DAF94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0B90B463-232F-81B8-4AA9-D3ECC6329B74}"/>
              </a:ext>
            </a:extLst>
          </p:cNvPr>
          <p:cNvSpPr txBox="1"/>
          <p:nvPr/>
        </p:nvSpPr>
        <p:spPr>
          <a:xfrm>
            <a:off x="10868046" y="15645838"/>
            <a:ext cx="50526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11</a:t>
            </a:r>
          </a:p>
        </p:txBody>
      </p:sp>
      <p:graphicFrame>
        <p:nvGraphicFramePr>
          <p:cNvPr id="2068" name="Table 4">
            <a:extLst>
              <a:ext uri="{FF2B5EF4-FFF2-40B4-BE49-F238E27FC236}">
                <a16:creationId xmlns:a16="http://schemas.microsoft.com/office/drawing/2014/main" id="{DBC3EEFF-A122-06B2-74D0-FAF3A6367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738342"/>
              </p:ext>
            </p:extLst>
          </p:nvPr>
        </p:nvGraphicFramePr>
        <p:xfrm>
          <a:off x="521404" y="8867162"/>
          <a:ext cx="11448300" cy="6713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27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9879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872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43010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8824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regarder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88824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film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chapeau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chanson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88824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et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2641147363"/>
                  </a:ext>
                </a:extLst>
              </a:tr>
              <a:tr h="888824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sept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douze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2149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trois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onze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huit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153923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5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il y a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un, </a:t>
                      </a:r>
                      <a:r>
                        <a:rPr lang="en-GB" sz="25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5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82972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lent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vert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105" name="TextBox 2104">
            <a:extLst>
              <a:ext uri="{FF2B5EF4-FFF2-40B4-BE49-F238E27FC236}">
                <a16:creationId xmlns:a16="http://schemas.microsoft.com/office/drawing/2014/main" id="{6D0918B2-AA53-BD84-4E20-32F388E3D428}"/>
              </a:ext>
            </a:extLst>
          </p:cNvPr>
          <p:cNvSpPr txBox="1"/>
          <p:nvPr/>
        </p:nvSpPr>
        <p:spPr>
          <a:xfrm>
            <a:off x="2517376" y="8160085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89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89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en </a:t>
            </a:r>
            <a:r>
              <a:rPr lang="en-GB" sz="2489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89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Can you get at least 15 points?</a:t>
            </a: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E1E84D21-E83A-1FFA-0CDC-AD2DE7E4C2F9}"/>
              </a:ext>
            </a:extLst>
          </p:cNvPr>
          <p:cNvGrpSpPr/>
          <p:nvPr/>
        </p:nvGrpSpPr>
        <p:grpSpPr>
          <a:xfrm>
            <a:off x="682487" y="9547875"/>
            <a:ext cx="1787389" cy="5889837"/>
            <a:chOff x="442818" y="1608599"/>
            <a:chExt cx="1114629" cy="3777913"/>
          </a:xfrm>
        </p:grpSpPr>
        <p:pic>
          <p:nvPicPr>
            <p:cNvPr id="2107" name="Picture 2106">
              <a:extLst>
                <a:ext uri="{FF2B5EF4-FFF2-40B4-BE49-F238E27FC236}">
                  <a16:creationId xmlns:a16="http://schemas.microsoft.com/office/drawing/2014/main" id="{E3ACFDBB-82D9-8C48-EF28-7704E808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764" y="3051863"/>
              <a:ext cx="932548" cy="849433"/>
            </a:xfrm>
            <a:prstGeom prst="rect">
              <a:avLst/>
            </a:prstGeom>
          </p:spPr>
        </p:pic>
        <p:pic>
          <p:nvPicPr>
            <p:cNvPr id="2108" name="Picture 2107" descr="Icon&#10;&#10;Description automatically generated">
              <a:extLst>
                <a:ext uri="{FF2B5EF4-FFF2-40B4-BE49-F238E27FC236}">
                  <a16:creationId xmlns:a16="http://schemas.microsoft.com/office/drawing/2014/main" id="{59D3B3F3-1FA2-BDAE-79E3-B68E841A5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75" y="1608599"/>
              <a:ext cx="852972" cy="852973"/>
            </a:xfrm>
            <a:prstGeom prst="rect">
              <a:avLst/>
            </a:prstGeom>
          </p:spPr>
        </p:pic>
        <p:pic>
          <p:nvPicPr>
            <p:cNvPr id="2109" name="Picture 2108">
              <a:extLst>
                <a:ext uri="{FF2B5EF4-FFF2-40B4-BE49-F238E27FC236}">
                  <a16:creationId xmlns:a16="http://schemas.microsoft.com/office/drawing/2014/main" id="{E367A619-9DC5-2727-2910-5B540634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818" y="4176253"/>
              <a:ext cx="932549" cy="883467"/>
            </a:xfrm>
            <a:prstGeom prst="rect">
              <a:avLst/>
            </a:prstGeom>
          </p:spPr>
        </p:pic>
        <p:sp>
          <p:nvSpPr>
            <p:cNvPr id="2110" name="TextBox 2109">
              <a:extLst>
                <a:ext uri="{FF2B5EF4-FFF2-40B4-BE49-F238E27FC236}">
                  <a16:creationId xmlns:a16="http://schemas.microsoft.com/office/drawing/2014/main" id="{56948AEB-7924-61AE-EDF1-F2FDAEEE610D}"/>
                </a:ext>
              </a:extLst>
            </p:cNvPr>
            <p:cNvSpPr txBox="1"/>
            <p:nvPr/>
          </p:nvSpPr>
          <p:spPr>
            <a:xfrm>
              <a:off x="1118316" y="4964325"/>
              <a:ext cx="439131" cy="422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x1</a:t>
              </a:r>
            </a:p>
          </p:txBody>
        </p:sp>
        <p:sp>
          <p:nvSpPr>
            <p:cNvPr id="2111" name="TextBox 2110">
              <a:extLst>
                <a:ext uri="{FF2B5EF4-FFF2-40B4-BE49-F238E27FC236}">
                  <a16:creationId xmlns:a16="http://schemas.microsoft.com/office/drawing/2014/main" id="{C9E8ED11-13E1-2DF8-FFE5-9DF27B724936}"/>
                </a:ext>
              </a:extLst>
            </p:cNvPr>
            <p:cNvSpPr txBox="1"/>
            <p:nvPr/>
          </p:nvSpPr>
          <p:spPr>
            <a:xfrm>
              <a:off x="1078728" y="3691553"/>
              <a:ext cx="439131" cy="422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x2</a:t>
              </a:r>
            </a:p>
          </p:txBody>
        </p:sp>
        <p:sp>
          <p:nvSpPr>
            <p:cNvPr id="2112" name="TextBox 2111">
              <a:extLst>
                <a:ext uri="{FF2B5EF4-FFF2-40B4-BE49-F238E27FC236}">
                  <a16:creationId xmlns:a16="http://schemas.microsoft.com/office/drawing/2014/main" id="{B83AFE93-3811-5838-2222-9BD7C88A3667}"/>
                </a:ext>
              </a:extLst>
            </p:cNvPr>
            <p:cNvSpPr txBox="1"/>
            <p:nvPr/>
          </p:nvSpPr>
          <p:spPr>
            <a:xfrm>
              <a:off x="1058858" y="2411708"/>
              <a:ext cx="439131" cy="422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x3</a:t>
              </a:r>
            </a:p>
          </p:txBody>
        </p:sp>
      </p:grpSp>
      <p:grpSp>
        <p:nvGrpSpPr>
          <p:cNvPr id="2113" name="Group 2112">
            <a:extLst>
              <a:ext uri="{FF2B5EF4-FFF2-40B4-BE49-F238E27FC236}">
                <a16:creationId xmlns:a16="http://schemas.microsoft.com/office/drawing/2014/main" id="{B7657F59-023A-C95B-C1EC-D54BECB64219}"/>
              </a:ext>
            </a:extLst>
          </p:cNvPr>
          <p:cNvGrpSpPr/>
          <p:nvPr/>
        </p:nvGrpSpPr>
        <p:grpSpPr>
          <a:xfrm>
            <a:off x="10239275" y="7658333"/>
            <a:ext cx="1630732" cy="1036089"/>
            <a:chOff x="5286949" y="500124"/>
            <a:chExt cx="1200678" cy="744602"/>
          </a:xfrm>
        </p:grpSpPr>
        <p:sp>
          <p:nvSpPr>
            <p:cNvPr id="2114" name="Title 2">
              <a:extLst>
                <a:ext uri="{FF2B5EF4-FFF2-40B4-BE49-F238E27FC236}">
                  <a16:creationId xmlns:a16="http://schemas.microsoft.com/office/drawing/2014/main" id="{7FFA61FD-BD30-1C80-7E85-ECA94BC8A0B2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620">
                <a:defRPr/>
              </a:pPr>
              <a:r>
                <a:rPr lang="en-GB" sz="2133" b="1" dirty="0" err="1">
                  <a:solidFill>
                    <a:sysClr val="window" lastClr="FFFFFF"/>
                  </a:solidFill>
                  <a:latin typeface="Century Gothic" panose="020B0502020202020204" pitchFamily="34" charset="0"/>
                </a:rPr>
                <a:t>vocabulaire</a:t>
              </a:r>
              <a:endParaRPr lang="en-GB" sz="2133" b="1" dirty="0">
                <a:solidFill>
                  <a:sysClr val="window" lastClr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15" name="Picture 2114">
              <a:extLst>
                <a:ext uri="{FF2B5EF4-FFF2-40B4-BE49-F238E27FC236}">
                  <a16:creationId xmlns:a16="http://schemas.microsoft.com/office/drawing/2014/main" id="{C98DE5B2-BC7A-01CE-6859-C47EEB349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DB7587A-9ACC-4C4E-8910-708ED041CC9C}"/>
              </a:ext>
            </a:extLst>
          </p:cNvPr>
          <p:cNvGrpSpPr/>
          <p:nvPr/>
        </p:nvGrpSpPr>
        <p:grpSpPr>
          <a:xfrm>
            <a:off x="2239396" y="1055074"/>
            <a:ext cx="2098395" cy="859068"/>
            <a:chOff x="5056243" y="5835335"/>
            <a:chExt cx="1180347" cy="483226"/>
          </a:xfrm>
        </p:grpSpPr>
        <p:sp>
          <p:nvSpPr>
            <p:cNvPr id="73" name="Title 2">
              <a:extLst>
                <a:ext uri="{FF2B5EF4-FFF2-40B4-BE49-F238E27FC236}">
                  <a16:creationId xmlns:a16="http://schemas.microsoft.com/office/drawing/2014/main" id="{0345CA1C-2F32-412B-B72E-80F7177A434A}"/>
                </a:ext>
              </a:extLst>
            </p:cNvPr>
            <p:cNvSpPr txBox="1">
              <a:spLocks/>
            </p:cNvSpPr>
            <p:nvPr/>
          </p:nvSpPr>
          <p:spPr>
            <a:xfrm>
              <a:off x="5457304" y="5943945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620">
                <a:buClr>
                  <a:srgbClr val="000000"/>
                </a:buClr>
                <a:defRPr/>
              </a:pPr>
              <a:r>
                <a:rPr lang="en-GB" sz="2844" b="1" kern="0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parler</a:t>
              </a:r>
              <a:endParaRPr lang="en-GB" sz="2844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BA1CF9B9-9B38-49BB-B822-5CBD30BF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243" y="5835335"/>
              <a:ext cx="481743" cy="483226"/>
            </a:xfrm>
            <a:prstGeom prst="rect">
              <a:avLst/>
            </a:prstGeom>
          </p:spPr>
        </p:pic>
      </p:grpSp>
      <p:pic>
        <p:nvPicPr>
          <p:cNvPr id="75" name="Picture 7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477C95E-40F2-4D01-BE5B-6977205A2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09" y="2904931"/>
            <a:ext cx="3596292" cy="247806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47DEA20-B9C4-46EA-B561-A2F70CCB8686}"/>
              </a:ext>
            </a:extLst>
          </p:cNvPr>
          <p:cNvSpPr txBox="1"/>
          <p:nvPr/>
        </p:nvSpPr>
        <p:spPr>
          <a:xfrm>
            <a:off x="298342" y="1811616"/>
            <a:ext cx="11731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three sentences in French using the pictures on the whiteboard. </a:t>
            </a:r>
            <a:b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If your partner has the same sentence play the game. </a:t>
            </a:r>
            <a:b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</a:b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The loser must write/say a different sentence.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19F0BB7-CD61-48EA-A7DE-A44EAD6061A6}"/>
              </a:ext>
            </a:extLst>
          </p:cNvPr>
          <p:cNvCxnSpPr>
            <a:cxnSpLocks/>
          </p:cNvCxnSpPr>
          <p:nvPr/>
        </p:nvCxnSpPr>
        <p:spPr>
          <a:xfrm flipH="1">
            <a:off x="891503" y="3674721"/>
            <a:ext cx="704372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F3E5CE-4511-4A62-BE3F-BEC243FCE6F1}"/>
              </a:ext>
            </a:extLst>
          </p:cNvPr>
          <p:cNvCxnSpPr>
            <a:cxnSpLocks/>
          </p:cNvCxnSpPr>
          <p:nvPr/>
        </p:nvCxnSpPr>
        <p:spPr>
          <a:xfrm flipH="1">
            <a:off x="890943" y="4326653"/>
            <a:ext cx="704372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6ACB662-18FB-4F74-9687-4129377FA9F3}"/>
              </a:ext>
            </a:extLst>
          </p:cNvPr>
          <p:cNvCxnSpPr>
            <a:cxnSpLocks/>
          </p:cNvCxnSpPr>
          <p:nvPr/>
        </p:nvCxnSpPr>
        <p:spPr>
          <a:xfrm flipH="1">
            <a:off x="891503" y="4978587"/>
            <a:ext cx="704372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3BF5C9D-FA31-41BF-8E6D-A578ADBBFC2A}"/>
              </a:ext>
            </a:extLst>
          </p:cNvPr>
          <p:cNvCxnSpPr>
            <a:cxnSpLocks/>
          </p:cNvCxnSpPr>
          <p:nvPr/>
        </p:nvCxnSpPr>
        <p:spPr>
          <a:xfrm flipH="1">
            <a:off x="865656" y="6230253"/>
            <a:ext cx="704372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F0F06DD-1505-4FA0-AC04-B0B07DFF1C98}"/>
              </a:ext>
            </a:extLst>
          </p:cNvPr>
          <p:cNvCxnSpPr>
            <a:cxnSpLocks/>
          </p:cNvCxnSpPr>
          <p:nvPr/>
        </p:nvCxnSpPr>
        <p:spPr>
          <a:xfrm flipH="1">
            <a:off x="839695" y="6882187"/>
            <a:ext cx="704372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7B7ABAE-CF6C-48DF-989A-4FF7D5AF6444}"/>
              </a:ext>
            </a:extLst>
          </p:cNvPr>
          <p:cNvCxnSpPr>
            <a:cxnSpLocks/>
          </p:cNvCxnSpPr>
          <p:nvPr/>
        </p:nvCxnSpPr>
        <p:spPr>
          <a:xfrm flipH="1">
            <a:off x="865096" y="7592515"/>
            <a:ext cx="704372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A21AEC4-5B90-46F2-9858-70C35B6EE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96" y="1065507"/>
            <a:ext cx="2036724" cy="848635"/>
          </a:xfrm>
          <a:prstGeom prst="rect">
            <a:avLst/>
          </a:prstGeom>
        </p:spPr>
      </p:pic>
      <p:sp>
        <p:nvSpPr>
          <p:cNvPr id="84" name="CustomShape 23">
            <a:extLst>
              <a:ext uri="{FF2B5EF4-FFF2-40B4-BE49-F238E27FC236}">
                <a16:creationId xmlns:a16="http://schemas.microsoft.com/office/drawing/2014/main" id="{D302A9EE-AD59-4780-8C1B-E50246DAE71A}"/>
              </a:ext>
            </a:extLst>
          </p:cNvPr>
          <p:cNvSpPr/>
          <p:nvPr/>
        </p:nvSpPr>
        <p:spPr>
          <a:xfrm>
            <a:off x="422363" y="3289888"/>
            <a:ext cx="345739" cy="365353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CustomShape 23">
            <a:extLst>
              <a:ext uri="{FF2B5EF4-FFF2-40B4-BE49-F238E27FC236}">
                <a16:creationId xmlns:a16="http://schemas.microsoft.com/office/drawing/2014/main" id="{81305FB1-C115-4C19-8D02-0ED02E197F74}"/>
              </a:ext>
            </a:extLst>
          </p:cNvPr>
          <p:cNvSpPr/>
          <p:nvPr/>
        </p:nvSpPr>
        <p:spPr>
          <a:xfrm>
            <a:off x="422363" y="3938642"/>
            <a:ext cx="345739" cy="365353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CustomShape 23">
            <a:extLst>
              <a:ext uri="{FF2B5EF4-FFF2-40B4-BE49-F238E27FC236}">
                <a16:creationId xmlns:a16="http://schemas.microsoft.com/office/drawing/2014/main" id="{66534ADC-F504-41A7-8342-DC25FB1B65E0}"/>
              </a:ext>
            </a:extLst>
          </p:cNvPr>
          <p:cNvSpPr/>
          <p:nvPr/>
        </p:nvSpPr>
        <p:spPr>
          <a:xfrm>
            <a:off x="422363" y="4615536"/>
            <a:ext cx="345739" cy="365353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CustomShape 23">
            <a:extLst>
              <a:ext uri="{FF2B5EF4-FFF2-40B4-BE49-F238E27FC236}">
                <a16:creationId xmlns:a16="http://schemas.microsoft.com/office/drawing/2014/main" id="{DA106284-3886-4DDF-B9F1-7490163BEDC4}"/>
              </a:ext>
            </a:extLst>
          </p:cNvPr>
          <p:cNvSpPr/>
          <p:nvPr/>
        </p:nvSpPr>
        <p:spPr>
          <a:xfrm>
            <a:off x="391915" y="5861616"/>
            <a:ext cx="345739" cy="365353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CustomShape 23">
            <a:extLst>
              <a:ext uri="{FF2B5EF4-FFF2-40B4-BE49-F238E27FC236}">
                <a16:creationId xmlns:a16="http://schemas.microsoft.com/office/drawing/2014/main" id="{8EBB7579-C284-4062-B108-D341F0DDC60A}"/>
              </a:ext>
            </a:extLst>
          </p:cNvPr>
          <p:cNvSpPr/>
          <p:nvPr/>
        </p:nvSpPr>
        <p:spPr>
          <a:xfrm>
            <a:off x="391915" y="6533104"/>
            <a:ext cx="345739" cy="365353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CustomShape 23">
            <a:extLst>
              <a:ext uri="{FF2B5EF4-FFF2-40B4-BE49-F238E27FC236}">
                <a16:creationId xmlns:a16="http://schemas.microsoft.com/office/drawing/2014/main" id="{0AA51B81-211A-4C33-B2FE-E8C5670A06FF}"/>
              </a:ext>
            </a:extLst>
          </p:cNvPr>
          <p:cNvSpPr/>
          <p:nvPr/>
        </p:nvSpPr>
        <p:spPr>
          <a:xfrm>
            <a:off x="391915" y="7211271"/>
            <a:ext cx="345739" cy="365353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lang="en-GB" sz="2844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DF396CC-ACBD-41EB-AD6F-61AFCE3C4BB6}"/>
              </a:ext>
            </a:extLst>
          </p:cNvPr>
          <p:cNvSpPr txBox="1"/>
          <p:nvPr/>
        </p:nvSpPr>
        <p:spPr>
          <a:xfrm>
            <a:off x="298342" y="5258561"/>
            <a:ext cx="924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Use these spaces to write extra sentences if you lose.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F690D09-8B7C-446A-8F74-09C490062878}"/>
              </a:ext>
            </a:extLst>
          </p:cNvPr>
          <p:cNvSpPr txBox="1"/>
          <p:nvPr/>
        </p:nvSpPr>
        <p:spPr>
          <a:xfrm>
            <a:off x="4447025" y="1236721"/>
            <a:ext cx="779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Pierre-papier-ciseaux (Rock-paper-scissors)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E913C56-D57B-4435-8EC9-DFBB594264FD}"/>
              </a:ext>
            </a:extLst>
          </p:cNvPr>
          <p:cNvGrpSpPr/>
          <p:nvPr/>
        </p:nvGrpSpPr>
        <p:grpSpPr>
          <a:xfrm>
            <a:off x="170966" y="7940126"/>
            <a:ext cx="2216036" cy="862053"/>
            <a:chOff x="314909" y="12083263"/>
            <a:chExt cx="2216036" cy="862054"/>
          </a:xfrm>
        </p:grpSpPr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12F6835E-07B5-4B9B-9127-6BA798761EA9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6" tIns="45700" rIns="91426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buClr>
                  <a:srgbClr val="000000"/>
                </a:buClr>
                <a:defRPr/>
              </a:pPr>
              <a:r>
                <a:rPr lang="en-GB" sz="2800" b="1" kern="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  lire</a:t>
              </a:r>
            </a:p>
          </p:txBody>
        </p:sp>
        <p:pic>
          <p:nvPicPr>
            <p:cNvPr id="95" name="Picture 94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3E568F61-064C-4A5A-96BC-5E16A52D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745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F8EB-EB1C-CAC3-40F8-5069A50D9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DE0A5-7D1B-0797-9181-E33B92A0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8DB389-4F84-C51D-5A1F-949B4583650F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664106-3FDB-0781-7526-C984A455B0A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CE01765-63EE-41C8-343F-8D89ACF6BF73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EE34A3-3EC5-DDE2-8745-C8C37228264E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2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1961E245-7854-68DC-9219-234D51241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E958E7E7-ED80-32D6-0214-3034FF6E714C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8DFAE93-780C-F444-FF97-9295893CC199}"/>
              </a:ext>
            </a:extLst>
          </p:cNvPr>
          <p:cNvSpPr txBox="1"/>
          <p:nvPr/>
        </p:nvSpPr>
        <p:spPr>
          <a:xfrm>
            <a:off x="10868046" y="15645838"/>
            <a:ext cx="52931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12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181071F-12A8-92BD-63FD-314B69BCA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901220"/>
              </p:ext>
            </p:extLst>
          </p:nvPr>
        </p:nvGraphicFramePr>
        <p:xfrm>
          <a:off x="542047" y="2387362"/>
          <a:ext cx="10855918" cy="7002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9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97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30678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037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27077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270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hat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27077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wear, carry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watch, watching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2641147363"/>
                  </a:ext>
                </a:extLst>
              </a:tr>
              <a:tr h="927077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545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3586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green (f)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25276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There is, are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a/an, one (m) (f)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different (f)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04A9AEB-CE7D-8C34-A90E-8B4936DB33E2}"/>
              </a:ext>
            </a:extLst>
          </p:cNvPr>
          <p:cNvGrpSpPr/>
          <p:nvPr/>
        </p:nvGrpSpPr>
        <p:grpSpPr>
          <a:xfrm>
            <a:off x="676624" y="2590268"/>
            <a:ext cx="1762258" cy="6675601"/>
            <a:chOff x="442818" y="1507434"/>
            <a:chExt cx="991270" cy="3755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BA924A-84E4-BFA0-9E57-D544B566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764" y="3051863"/>
              <a:ext cx="932548" cy="849433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E8586126-CA79-5743-8F55-71A1D4CC7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75" y="1507434"/>
              <a:ext cx="852972" cy="8529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186CA6-38FA-3890-BEDC-F1CE0D42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818" y="4176253"/>
              <a:ext cx="932549" cy="8834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7A942D-3472-D886-FA11-8F9564243212}"/>
                </a:ext>
              </a:extLst>
            </p:cNvPr>
            <p:cNvSpPr txBox="1"/>
            <p:nvPr/>
          </p:nvSpPr>
          <p:spPr>
            <a:xfrm>
              <a:off x="1118316" y="4964325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FFC13A-8D9F-1A2B-702E-4A13F09067A3}"/>
                </a:ext>
              </a:extLst>
            </p:cNvPr>
            <p:cNvSpPr txBox="1"/>
            <p:nvPr/>
          </p:nvSpPr>
          <p:spPr>
            <a:xfrm>
              <a:off x="1058859" y="3732019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85249E-600F-D1C1-F01E-1B5AD6057E22}"/>
                </a:ext>
              </a:extLst>
            </p:cNvPr>
            <p:cNvSpPr txBox="1"/>
            <p:nvPr/>
          </p:nvSpPr>
          <p:spPr>
            <a:xfrm>
              <a:off x="1058859" y="2411708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D4BA831-9D1E-32A4-B77E-B4FFFD58D0C1}"/>
              </a:ext>
            </a:extLst>
          </p:cNvPr>
          <p:cNvSpPr txBox="1"/>
          <p:nvPr/>
        </p:nvSpPr>
        <p:spPr>
          <a:xfrm>
            <a:off x="2452039" y="1330301"/>
            <a:ext cx="888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français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Can you get at least 15 points?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3E48B4-4EB3-FE16-03C3-C94F86A38B9E}"/>
              </a:ext>
            </a:extLst>
          </p:cNvPr>
          <p:cNvGrpSpPr/>
          <p:nvPr/>
        </p:nvGrpSpPr>
        <p:grpSpPr>
          <a:xfrm>
            <a:off x="10009257" y="959552"/>
            <a:ext cx="1630732" cy="1036089"/>
            <a:chOff x="5286949" y="500124"/>
            <a:chExt cx="1200678" cy="744602"/>
          </a:xfrm>
        </p:grpSpPr>
        <p:sp>
          <p:nvSpPr>
            <p:cNvPr id="17" name="Title 2">
              <a:extLst>
                <a:ext uri="{FF2B5EF4-FFF2-40B4-BE49-F238E27FC236}">
                  <a16:creationId xmlns:a16="http://schemas.microsoft.com/office/drawing/2014/main" id="{1EC71912-934C-F588-AD7C-6B5D355D7304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620">
                <a:defRPr/>
              </a:pPr>
              <a:r>
                <a:rPr lang="en-GB" sz="2133" b="1" dirty="0" err="1">
                  <a:solidFill>
                    <a:sysClr val="window" lastClr="FFFFFF"/>
                  </a:solidFill>
                  <a:latin typeface="Century Gothic" panose="020B0502020202020204" pitchFamily="34" charset="0"/>
                </a:rPr>
                <a:t>vocabulaire</a:t>
              </a:r>
              <a:endParaRPr lang="en-GB" sz="2133" b="1" dirty="0">
                <a:solidFill>
                  <a:sysClr val="window" lastClr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F4195-E949-8BEE-2895-95AE68456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7DA5545-0E28-48F8-BB7A-789679C56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48" y="1208064"/>
            <a:ext cx="2036724" cy="848635"/>
          </a:xfrm>
          <a:prstGeom prst="rect">
            <a:avLst/>
          </a:prstGeom>
        </p:spPr>
      </p:pic>
      <p:pic>
        <p:nvPicPr>
          <p:cNvPr id="46" name="Picture 20" descr="Pagar, Dígito, Número, Abundancia">
            <a:extLst>
              <a:ext uri="{FF2B5EF4-FFF2-40B4-BE49-F238E27FC236}">
                <a16:creationId xmlns:a16="http://schemas.microsoft.com/office/drawing/2014/main" id="{80FFDCFB-E4A5-45C5-8F19-C3A7E761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72" y="11187810"/>
            <a:ext cx="2376207" cy="13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le 5">
            <a:extLst>
              <a:ext uri="{FF2B5EF4-FFF2-40B4-BE49-F238E27FC236}">
                <a16:creationId xmlns:a16="http://schemas.microsoft.com/office/drawing/2014/main" id="{01C3758E-E17D-4F7D-B701-9A3AC0C5C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5114"/>
              </p:ext>
            </p:extLst>
          </p:nvPr>
        </p:nvGraphicFramePr>
        <p:xfrm>
          <a:off x="676624" y="11352040"/>
          <a:ext cx="2376207" cy="121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83794C16-5AF4-487A-86C1-C33C11879C89}"/>
              </a:ext>
            </a:extLst>
          </p:cNvPr>
          <p:cNvGrpSpPr/>
          <p:nvPr/>
        </p:nvGrpSpPr>
        <p:grpSpPr>
          <a:xfrm>
            <a:off x="454756" y="9760225"/>
            <a:ext cx="2331393" cy="849944"/>
            <a:chOff x="265969" y="4581662"/>
            <a:chExt cx="2331393" cy="849944"/>
          </a:xfrm>
        </p:grpSpPr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94ACD76F-1BD3-4E7F-A887-6CA8213737FF}"/>
                </a:ext>
              </a:extLst>
            </p:cNvPr>
            <p:cNvSpPr txBox="1">
              <a:spLocks/>
            </p:cNvSpPr>
            <p:nvPr/>
          </p:nvSpPr>
          <p:spPr>
            <a:xfrm>
              <a:off x="935670" y="4786955"/>
              <a:ext cx="1661692" cy="424815"/>
            </a:xfrm>
            <a:prstGeom prst="rect">
              <a:avLst/>
            </a:prstGeom>
            <a:solidFill>
              <a:srgbClr val="F19D1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écouter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50" name="Picture 49" descr="A picture containing circle, graphics, design&#10;&#10;Description automatically generated">
              <a:extLst>
                <a:ext uri="{FF2B5EF4-FFF2-40B4-BE49-F238E27FC236}">
                  <a16:creationId xmlns:a16="http://schemas.microsoft.com/office/drawing/2014/main" id="{EE9A1D54-5D0F-40F1-A2C9-6B23A7C60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69" y="4581662"/>
              <a:ext cx="849944" cy="849944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4442AE7-50CE-45FD-A29E-E067F0CFE4E7}"/>
              </a:ext>
            </a:extLst>
          </p:cNvPr>
          <p:cNvSpPr txBox="1"/>
          <p:nvPr/>
        </p:nvSpPr>
        <p:spPr>
          <a:xfrm>
            <a:off x="5191078" y="9873650"/>
            <a:ext cx="6656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Extra - Bi</a:t>
            </a:r>
            <a:r>
              <a:rPr lang="en-GB" sz="2400" b="1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ngo</a:t>
            </a:r>
            <a:r>
              <a:rPr lang="en-GB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! Write 6 numbers in your grids.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52" name="Table 5">
            <a:extLst>
              <a:ext uri="{FF2B5EF4-FFF2-40B4-BE49-F238E27FC236}">
                <a16:creationId xmlns:a16="http://schemas.microsoft.com/office/drawing/2014/main" id="{454ABC34-20CF-4C68-AD70-32937666F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021055"/>
              </p:ext>
            </p:extLst>
          </p:nvPr>
        </p:nvGraphicFramePr>
        <p:xfrm>
          <a:off x="3435798" y="11352040"/>
          <a:ext cx="2376207" cy="121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A306DE64-69B8-41EA-ACCF-00ADA0783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20227"/>
              </p:ext>
            </p:extLst>
          </p:nvPr>
        </p:nvGraphicFramePr>
        <p:xfrm>
          <a:off x="6194972" y="11329760"/>
          <a:ext cx="2376207" cy="121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69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792069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6084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BB7DFAA3-CFA7-4A68-825A-227BDB64C8E6}"/>
              </a:ext>
            </a:extLst>
          </p:cNvPr>
          <p:cNvGrpSpPr/>
          <p:nvPr/>
        </p:nvGrpSpPr>
        <p:grpSpPr>
          <a:xfrm>
            <a:off x="2942714" y="9740717"/>
            <a:ext cx="2098395" cy="859068"/>
            <a:chOff x="5056243" y="5835335"/>
            <a:chExt cx="1180347" cy="483226"/>
          </a:xfrm>
        </p:grpSpPr>
        <p:sp>
          <p:nvSpPr>
            <p:cNvPr id="55" name="Title 2">
              <a:extLst>
                <a:ext uri="{FF2B5EF4-FFF2-40B4-BE49-F238E27FC236}">
                  <a16:creationId xmlns:a16="http://schemas.microsoft.com/office/drawing/2014/main" id="{F6DE0188-8F34-499E-8F2C-1C34ECA0C6CB}"/>
                </a:ext>
              </a:extLst>
            </p:cNvPr>
            <p:cNvSpPr txBox="1">
              <a:spLocks/>
            </p:cNvSpPr>
            <p:nvPr/>
          </p:nvSpPr>
          <p:spPr>
            <a:xfrm>
              <a:off x="5457304" y="5943945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620">
                <a:buClr>
                  <a:srgbClr val="000000"/>
                </a:buClr>
                <a:defRPr/>
              </a:pPr>
              <a:r>
                <a:rPr lang="en-GB" sz="2844" b="1" kern="0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parler</a:t>
              </a:r>
              <a:endParaRPr lang="en-GB" sz="2844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555EA71B-D990-4F3B-A9AB-197133529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243" y="5835335"/>
              <a:ext cx="481743" cy="48322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965682A-F39E-411D-BD1C-60AF6FC995AB}"/>
              </a:ext>
            </a:extLst>
          </p:cNvPr>
          <p:cNvSpPr txBox="1"/>
          <p:nvPr/>
        </p:nvSpPr>
        <p:spPr>
          <a:xfrm>
            <a:off x="151747" y="10579368"/>
            <a:ext cx="12086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/>
              </a:rPr>
              <a:t>Play with two partners.  You call numbers and your two partners play. Then swap.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05860CF-FE04-436B-915A-A442BD52F178}"/>
              </a:ext>
            </a:extLst>
          </p:cNvPr>
          <p:cNvSpPr/>
          <p:nvPr/>
        </p:nvSpPr>
        <p:spPr>
          <a:xfrm>
            <a:off x="302669" y="13368462"/>
            <a:ext cx="10493042" cy="19785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8023F4-D4FF-4B82-895F-56F18B03F8FE}"/>
              </a:ext>
            </a:extLst>
          </p:cNvPr>
          <p:cNvSpPr txBox="1"/>
          <p:nvPr/>
        </p:nvSpPr>
        <p:spPr>
          <a:xfrm>
            <a:off x="4540879" y="13815883"/>
            <a:ext cx="3317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570E3A0-86C6-4C30-839F-6ACCF0D80C03}"/>
              </a:ext>
            </a:extLst>
          </p:cNvPr>
          <p:cNvSpPr/>
          <p:nvPr/>
        </p:nvSpPr>
        <p:spPr>
          <a:xfrm>
            <a:off x="302363" y="13370995"/>
            <a:ext cx="11586968" cy="19785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54CEA4-2C8A-4F42-8981-7D22A7B752E6}"/>
              </a:ext>
            </a:extLst>
          </p:cNvPr>
          <p:cNvSpPr txBox="1"/>
          <p:nvPr/>
        </p:nvSpPr>
        <p:spPr>
          <a:xfrm>
            <a:off x="5641948" y="13485060"/>
            <a:ext cx="4253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three words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7CFA394C-35E1-4246-B66C-8863ACB69C27}"/>
              </a:ext>
            </a:extLst>
          </p:cNvPr>
          <p:cNvSpPr txBox="1">
            <a:spLocks/>
          </p:cNvSpPr>
          <p:nvPr/>
        </p:nvSpPr>
        <p:spPr>
          <a:xfrm>
            <a:off x="10353976" y="1421105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DB1AE5A-6073-48D8-8C83-8405AD74C0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3485" y="13073793"/>
            <a:ext cx="1255885" cy="1146147"/>
          </a:xfrm>
          <a:prstGeom prst="rect">
            <a:avLst/>
          </a:prstGeom>
        </p:spPr>
      </p:pic>
      <p:pic>
        <p:nvPicPr>
          <p:cNvPr id="64" name="Picture 63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AC6C3735-EF61-41B3-9FDF-8F9D9CC20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79" y="12949201"/>
            <a:ext cx="983214" cy="933870"/>
          </a:xfrm>
          <a:prstGeom prst="rect">
            <a:avLst/>
          </a:prstGeom>
        </p:spPr>
      </p:pic>
      <p:pic>
        <p:nvPicPr>
          <p:cNvPr id="65" name="Picture 6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CEDC356-28CE-43F8-A5A7-3A3ACF3DA0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7"/>
          <a:stretch/>
        </p:blipFill>
        <p:spPr>
          <a:xfrm>
            <a:off x="280267" y="12680591"/>
            <a:ext cx="4253171" cy="24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0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B81D0-EB61-1728-834F-C3EEA18D2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FA79-1375-C9D4-7B46-C3C42F66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B1B697-4035-14C7-30F1-7E5EC370B0E0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FC6C8B-1A13-A299-E98D-490A4B5A39B9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12DD24-D17E-18D8-430B-C9E9B4324DF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10CCCC-C787-FC70-2CD9-9D85721B0E89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F706C59A-2C37-C21C-B6DA-001BD22E2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41C74D74-93F8-EFAD-DDEB-9090302EEF0E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8B7FBC4F-D4E1-6983-C1F0-0F5D06054591}"/>
              </a:ext>
            </a:extLst>
          </p:cNvPr>
          <p:cNvSpPr txBox="1"/>
          <p:nvPr/>
        </p:nvSpPr>
        <p:spPr>
          <a:xfrm>
            <a:off x="10868045" y="1564583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5CCD9-2CF7-7F20-4322-32CA354A134B}"/>
              </a:ext>
            </a:extLst>
          </p:cNvPr>
          <p:cNvGrpSpPr/>
          <p:nvPr/>
        </p:nvGrpSpPr>
        <p:grpSpPr>
          <a:xfrm>
            <a:off x="8654722" y="780631"/>
            <a:ext cx="3320820" cy="2433340"/>
            <a:chOff x="4727454" y="646114"/>
            <a:chExt cx="2023623" cy="1320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5A6F0A-F1C2-6C5E-96C8-FD9CC3F741FE}"/>
                </a:ext>
              </a:extLst>
            </p:cNvPr>
            <p:cNvGrpSpPr/>
            <p:nvPr/>
          </p:nvGrpSpPr>
          <p:grpSpPr>
            <a:xfrm>
              <a:off x="4727454" y="646114"/>
              <a:ext cx="1971265" cy="1320710"/>
              <a:chOff x="4102062" y="961737"/>
              <a:chExt cx="2766546" cy="178746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64FBC3-A927-D978-971F-6103A0037946}"/>
                  </a:ext>
                </a:extLst>
              </p:cNvPr>
              <p:cNvSpPr/>
              <p:nvPr/>
            </p:nvSpPr>
            <p:spPr>
              <a:xfrm>
                <a:off x="4102062" y="1036030"/>
                <a:ext cx="2755938" cy="1713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6"/>
                <a:endParaRPr lang="en-GB" sz="295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0932CF3-B0F2-C04D-CDCF-3882C836A849}"/>
                  </a:ext>
                </a:extLst>
              </p:cNvPr>
              <p:cNvSpPr/>
              <p:nvPr/>
            </p:nvSpPr>
            <p:spPr>
              <a:xfrm>
                <a:off x="4102064" y="961737"/>
                <a:ext cx="2766544" cy="464941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6"/>
                <a:r>
                  <a:rPr lang="en-GB" sz="2955" dirty="0">
                    <a:solidFill>
                      <a:prstClr val="white"/>
                    </a:solidFill>
                    <a:latin typeface="Calibri" panose="020F0502020204030204"/>
                  </a:rPr>
                  <a:t>🎯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254339-9B93-EC24-CCE7-C34452C8FC83}"/>
                </a:ext>
              </a:extLst>
            </p:cNvPr>
            <p:cNvSpPr/>
            <p:nvPr/>
          </p:nvSpPr>
          <p:spPr>
            <a:xfrm>
              <a:off x="4798790" y="1078384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295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0768EE-F915-64CE-ECC9-CF3A50432350}"/>
                </a:ext>
              </a:extLst>
            </p:cNvPr>
            <p:cNvSpPr txBox="1"/>
            <p:nvPr/>
          </p:nvSpPr>
          <p:spPr>
            <a:xfrm>
              <a:off x="5006113" y="1010630"/>
              <a:ext cx="1744964" cy="228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2133" dirty="0">
                  <a:latin typeface="Century Gothic" panose="020B0502020202020204" pitchFamily="34" charset="0"/>
                </a:rPr>
                <a:t>Il / </a:t>
              </a:r>
              <a:r>
                <a:rPr lang="en-GB" sz="2133" dirty="0" err="1">
                  <a:latin typeface="Century Gothic" panose="020B0502020202020204" pitchFamily="34" charset="0"/>
                </a:rPr>
                <a:t>elle</a:t>
              </a:r>
              <a:r>
                <a:rPr lang="en-GB" sz="2133" dirty="0">
                  <a:latin typeface="Century Gothic" panose="020B0502020202020204" pitchFamily="34" charset="0"/>
                </a:rPr>
                <a:t> meaning ‘it’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A259C-BE5E-0C68-7F2F-E2B557DCDD2E}"/>
              </a:ext>
            </a:extLst>
          </p:cNvPr>
          <p:cNvSpPr/>
          <p:nvPr/>
        </p:nvSpPr>
        <p:spPr>
          <a:xfrm>
            <a:off x="8793680" y="2153380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0905A5-5DDD-B05E-CAD2-FDE3462A5FAC}"/>
              </a:ext>
            </a:extLst>
          </p:cNvPr>
          <p:cNvSpPr/>
          <p:nvPr/>
        </p:nvSpPr>
        <p:spPr>
          <a:xfrm>
            <a:off x="8793680" y="2702931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58407-CC9D-CB41-895C-DC139E7CC5A9}"/>
              </a:ext>
            </a:extLst>
          </p:cNvPr>
          <p:cNvSpPr txBox="1"/>
          <p:nvPr/>
        </p:nvSpPr>
        <p:spPr>
          <a:xfrm>
            <a:off x="9112010" y="1901042"/>
            <a:ext cx="286353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133" dirty="0">
                <a:latin typeface="Century Gothic" panose="020B0502020202020204" pitchFamily="34" charset="0"/>
              </a:rPr>
              <a:t>Saying ‘my’ and ‘your’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E3D1B8-7AAB-C7CC-FF8A-A6B2695BEE03}"/>
              </a:ext>
            </a:extLst>
          </p:cNvPr>
          <p:cNvSpPr txBox="1"/>
          <p:nvPr/>
        </p:nvSpPr>
        <p:spPr>
          <a:xfrm>
            <a:off x="9112010" y="2630474"/>
            <a:ext cx="286353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133" dirty="0">
                <a:latin typeface="Century Gothic" panose="020B0502020202020204" pitchFamily="34" charset="0"/>
              </a:rPr>
              <a:t>Soft [c], [</a:t>
            </a:r>
            <a:r>
              <a:rPr lang="fr-FR" sz="2133" spc="-2" dirty="0">
                <a:latin typeface="Century Gothic" panose="020B0502020202020204" pitchFamily="34" charset="0"/>
                <a:ea typeface="Century Gothic"/>
                <a:sym typeface="Arial"/>
              </a:rPr>
              <a:t>ç]</a:t>
            </a:r>
            <a:endParaRPr lang="en-GB" sz="2133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B7C23-2483-8B4D-A072-AE6CA57FBC92}"/>
              </a:ext>
            </a:extLst>
          </p:cNvPr>
          <p:cNvSpPr txBox="1"/>
          <p:nvPr/>
        </p:nvSpPr>
        <p:spPr>
          <a:xfrm>
            <a:off x="-360799" y="5816934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carrosse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EFD51-0DAB-1A1F-A76A-E198993CB437}"/>
              </a:ext>
            </a:extLst>
          </p:cNvPr>
          <p:cNvSpPr txBox="1"/>
          <p:nvPr/>
        </p:nvSpPr>
        <p:spPr>
          <a:xfrm>
            <a:off x="4702327" y="5811345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glaçon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0BEEFF-4EB8-3EA3-FC26-8B498E68BE2C}"/>
              </a:ext>
            </a:extLst>
          </p:cNvPr>
          <p:cNvSpPr txBox="1"/>
          <p:nvPr/>
        </p:nvSpPr>
        <p:spPr>
          <a:xfrm>
            <a:off x="7802606" y="5827909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document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708C8-12DF-3541-4872-58D802008DD7}"/>
              </a:ext>
            </a:extLst>
          </p:cNvPr>
          <p:cNvSpPr txBox="1"/>
          <p:nvPr/>
        </p:nvSpPr>
        <p:spPr>
          <a:xfrm>
            <a:off x="-422439" y="6353172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maçon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D095E5-E9F1-EDB0-5B64-70AB0265FDE4}"/>
              </a:ext>
            </a:extLst>
          </p:cNvPr>
          <p:cNvSpPr txBox="1"/>
          <p:nvPr/>
        </p:nvSpPr>
        <p:spPr>
          <a:xfrm>
            <a:off x="2029097" y="6364564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Canada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1F6A38-9A15-0569-00F1-02B3184D9C38}"/>
              </a:ext>
            </a:extLst>
          </p:cNvPr>
          <p:cNvSpPr txBox="1"/>
          <p:nvPr/>
        </p:nvSpPr>
        <p:spPr>
          <a:xfrm>
            <a:off x="4624224" y="6325728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leçon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2E1DEE-B15D-CD05-CB89-B66CBEAA9CFD}"/>
              </a:ext>
            </a:extLst>
          </p:cNvPr>
          <p:cNvSpPr txBox="1"/>
          <p:nvPr/>
        </p:nvSpPr>
        <p:spPr>
          <a:xfrm>
            <a:off x="7802606" y="6299213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colombe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5C56BE-7734-240E-C506-4AC002D766CD}"/>
              </a:ext>
            </a:extLst>
          </p:cNvPr>
          <p:cNvSpPr txBox="1"/>
          <p:nvPr/>
        </p:nvSpPr>
        <p:spPr>
          <a:xfrm>
            <a:off x="-411800" y="6986181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balançoire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AE63A-5C51-4920-8BBD-A60B7A6C851A}"/>
              </a:ext>
            </a:extLst>
          </p:cNvPr>
          <p:cNvSpPr txBox="1"/>
          <p:nvPr/>
        </p:nvSpPr>
        <p:spPr>
          <a:xfrm>
            <a:off x="1993697" y="6963398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musical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D6E21C-707E-A27A-91EC-8E1146758B1D}"/>
              </a:ext>
            </a:extLst>
          </p:cNvPr>
          <p:cNvSpPr txBox="1"/>
          <p:nvPr/>
        </p:nvSpPr>
        <p:spPr>
          <a:xfrm>
            <a:off x="4600303" y="6936883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africain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7C6C8-28A0-4536-ABCF-A49D92415DB2}"/>
              </a:ext>
            </a:extLst>
          </p:cNvPr>
          <p:cNvSpPr txBox="1"/>
          <p:nvPr/>
        </p:nvSpPr>
        <p:spPr>
          <a:xfrm>
            <a:off x="7767206" y="6963246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effaçable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2CB8C1-317A-B9D3-4CC9-78BCB49586F6}"/>
              </a:ext>
            </a:extLst>
          </p:cNvPr>
          <p:cNvSpPr txBox="1"/>
          <p:nvPr/>
        </p:nvSpPr>
        <p:spPr>
          <a:xfrm>
            <a:off x="-408997" y="7562080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colline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0917DD-9984-825D-AD14-F4BFDA7BB066}"/>
              </a:ext>
            </a:extLst>
          </p:cNvPr>
          <p:cNvSpPr txBox="1"/>
          <p:nvPr/>
        </p:nvSpPr>
        <p:spPr>
          <a:xfrm>
            <a:off x="1980899" y="7535564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escargot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7C49B-8430-D6A8-D6E6-A1230A6DC290}"/>
              </a:ext>
            </a:extLst>
          </p:cNvPr>
          <p:cNvSpPr txBox="1"/>
          <p:nvPr/>
        </p:nvSpPr>
        <p:spPr>
          <a:xfrm>
            <a:off x="4654129" y="7535564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commerçant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769833-E0C3-C8FD-9C8E-B665659972B5}"/>
              </a:ext>
            </a:extLst>
          </p:cNvPr>
          <p:cNvSpPr txBox="1"/>
          <p:nvPr/>
        </p:nvSpPr>
        <p:spPr>
          <a:xfrm>
            <a:off x="7691613" y="7562080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école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F5570C-CA45-0B63-ADBA-E2A1F5CF6D65}"/>
              </a:ext>
            </a:extLst>
          </p:cNvPr>
          <p:cNvSpPr txBox="1"/>
          <p:nvPr/>
        </p:nvSpPr>
        <p:spPr>
          <a:xfrm>
            <a:off x="2029097" y="5814140"/>
            <a:ext cx="41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déçu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2E680F-D634-6BC4-8F5B-401D89865688}"/>
              </a:ext>
            </a:extLst>
          </p:cNvPr>
          <p:cNvSpPr txBox="1"/>
          <p:nvPr/>
        </p:nvSpPr>
        <p:spPr>
          <a:xfrm>
            <a:off x="3224898" y="4570018"/>
            <a:ext cx="838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Circle five words. Hide them from your partner. </a:t>
            </a:r>
            <a:b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Take turns in guessing them all. Be careful with the pronunciation of the ‘c’ and the ‘</a:t>
            </a:r>
            <a:r>
              <a:rPr lang="fr-FR" sz="2400" b="1" spc="-2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ç’.</a:t>
            </a:r>
            <a:endParaRPr lang="en-GB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ustomShape 23">
            <a:extLst>
              <a:ext uri="{FF2B5EF4-FFF2-40B4-BE49-F238E27FC236}">
                <a16:creationId xmlns:a16="http://schemas.microsoft.com/office/drawing/2014/main" id="{04DA5CB4-8E99-DEE2-5ABB-00CDB51F9DFA}"/>
              </a:ext>
            </a:extLst>
          </p:cNvPr>
          <p:cNvSpPr/>
          <p:nvPr/>
        </p:nvSpPr>
        <p:spPr>
          <a:xfrm>
            <a:off x="514647" y="13943438"/>
            <a:ext cx="555845" cy="554364"/>
          </a:xfrm>
          <a:prstGeom prst="actionButtonBlank">
            <a:avLst/>
          </a:prstGeom>
          <a:solidFill>
            <a:srgbClr val="F9D8A3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844" b="1" spc="-2" dirty="0">
                <a:latin typeface="Century Gothic" panose="020B0502020202020204" pitchFamily="34" charset="0"/>
                <a:ea typeface="DejaVu Sans"/>
              </a:rPr>
              <a:t>1</a:t>
            </a:r>
            <a:endParaRPr lang="en-GB" sz="2844" spc="-2" dirty="0"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5FCB73-A7CE-4516-32B0-8B6A05E7F95E}"/>
              </a:ext>
            </a:extLst>
          </p:cNvPr>
          <p:cNvSpPr txBox="1"/>
          <p:nvPr/>
        </p:nvSpPr>
        <p:spPr>
          <a:xfrm>
            <a:off x="2658585" y="12703452"/>
            <a:ext cx="885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Century Gothic" panose="020B0502020202020204" pitchFamily="34" charset="0"/>
              </a:rPr>
              <a:t>Écoute</a:t>
            </a:r>
            <a:r>
              <a:rPr lang="en-GB" sz="2400" b="1" dirty="0">
                <a:latin typeface="Century Gothic" panose="020B0502020202020204" pitchFamily="34" charset="0"/>
              </a:rPr>
              <a:t> les phrases. </a:t>
            </a:r>
            <a:r>
              <a:rPr lang="en-GB" sz="2400" b="1" dirty="0" err="1"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latin typeface="Century Gothic" panose="020B0502020202020204" pitchFamily="34" charset="0"/>
              </a:rPr>
              <a:t> A </a:t>
            </a:r>
            <a:r>
              <a:rPr lang="en-GB" sz="2400" b="1" dirty="0" err="1"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latin typeface="Century Gothic" panose="020B0502020202020204" pitchFamily="34" charset="0"/>
              </a:rPr>
              <a:t> B ?</a:t>
            </a: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7C89BEFD-BCB3-B035-B56F-42F3ACE7575F}"/>
              </a:ext>
            </a:extLst>
          </p:cNvPr>
          <p:cNvGrpSpPr/>
          <p:nvPr/>
        </p:nvGrpSpPr>
        <p:grpSpPr>
          <a:xfrm>
            <a:off x="1444289" y="13900940"/>
            <a:ext cx="1773861" cy="1724875"/>
            <a:chOff x="2619646" y="2441385"/>
            <a:chExt cx="2622532" cy="2621167"/>
          </a:xfrm>
        </p:grpSpPr>
        <p:pic>
          <p:nvPicPr>
            <p:cNvPr id="60" name="Picture 59" descr="A picture containing wooden, indoor, wood, table&#10;&#10;Description automatically generated">
              <a:extLst>
                <a:ext uri="{FF2B5EF4-FFF2-40B4-BE49-F238E27FC236}">
                  <a16:creationId xmlns:a16="http://schemas.microsoft.com/office/drawing/2014/main" id="{969F28DF-1CCA-457A-F220-9A3021A6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646" y="2441385"/>
              <a:ext cx="2622532" cy="2621167"/>
            </a:xfrm>
            <a:prstGeom prst="rect">
              <a:avLst/>
            </a:prstGeom>
          </p:spPr>
        </p:pic>
        <p:pic>
          <p:nvPicPr>
            <p:cNvPr id="62" name="Picture 6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C30083B-B448-A14F-DEDC-3EE0302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32"/>
            <a:stretch/>
          </p:blipFill>
          <p:spPr>
            <a:xfrm>
              <a:off x="3237787" y="2953772"/>
              <a:ext cx="1349446" cy="1699022"/>
            </a:xfrm>
            <a:prstGeom prst="rect">
              <a:avLst/>
            </a:prstGeom>
          </p:spPr>
        </p:pic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25122CC5-8F1C-D01A-3307-23E63D9E67E1}"/>
              </a:ext>
            </a:extLst>
          </p:cNvPr>
          <p:cNvGrpSpPr/>
          <p:nvPr/>
        </p:nvGrpSpPr>
        <p:grpSpPr>
          <a:xfrm>
            <a:off x="3785222" y="13916986"/>
            <a:ext cx="1756194" cy="1747396"/>
            <a:chOff x="6605316" y="2441385"/>
            <a:chExt cx="2622532" cy="2621167"/>
          </a:xfrm>
        </p:grpSpPr>
        <p:pic>
          <p:nvPicPr>
            <p:cNvPr id="61" name="Picture 60" descr="A picture containing wooden, indoor, wood, table&#10;&#10;Description automatically generated">
              <a:extLst>
                <a:ext uri="{FF2B5EF4-FFF2-40B4-BE49-F238E27FC236}">
                  <a16:creationId xmlns:a16="http://schemas.microsoft.com/office/drawing/2014/main" id="{E2F4D882-E5D1-C57C-6B56-747D43782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316" y="2441385"/>
              <a:ext cx="2622532" cy="2621167"/>
            </a:xfrm>
            <a:prstGeom prst="rect">
              <a:avLst/>
            </a:prstGeom>
          </p:spPr>
        </p:pic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A54123-5321-14F4-0320-79E02068F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13"/>
            <a:stretch/>
          </p:blipFill>
          <p:spPr>
            <a:xfrm>
              <a:off x="7041117" y="3005867"/>
              <a:ext cx="2043331" cy="1701663"/>
            </a:xfrm>
            <a:prstGeom prst="rect">
              <a:avLst/>
            </a:prstGeom>
          </p:spPr>
        </p:pic>
      </p:grpSp>
      <p:pic>
        <p:nvPicPr>
          <p:cNvPr id="2058" name="Picture 2057">
            <a:extLst>
              <a:ext uri="{FF2B5EF4-FFF2-40B4-BE49-F238E27FC236}">
                <a16:creationId xmlns:a16="http://schemas.microsoft.com/office/drawing/2014/main" id="{BF6BA3AF-9337-CE7D-128E-C4311C8F0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522" y="12514942"/>
            <a:ext cx="2381063" cy="848635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FC7A302-F307-4E2D-8D0F-98D3A87E3000}"/>
              </a:ext>
            </a:extLst>
          </p:cNvPr>
          <p:cNvSpPr/>
          <p:nvPr/>
        </p:nvSpPr>
        <p:spPr>
          <a:xfrm>
            <a:off x="229679" y="1033689"/>
            <a:ext cx="3016540" cy="312661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11A4AD-7607-4405-BBE4-EF7761D573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110" y="1115553"/>
            <a:ext cx="2771099" cy="668492"/>
          </a:xfrm>
          <a:prstGeom prst="rect">
            <a:avLst/>
          </a:prstGeom>
        </p:spPr>
      </p:pic>
      <p:graphicFrame>
        <p:nvGraphicFramePr>
          <p:cNvPr id="92" name="Table 107">
            <a:extLst>
              <a:ext uri="{FF2B5EF4-FFF2-40B4-BE49-F238E27FC236}">
                <a16:creationId xmlns:a16="http://schemas.microsoft.com/office/drawing/2014/main" id="{3086E0E5-6B9A-4E1D-A95B-4F62CA5E5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320567"/>
              </p:ext>
            </p:extLst>
          </p:nvPr>
        </p:nvGraphicFramePr>
        <p:xfrm>
          <a:off x="764022" y="2004678"/>
          <a:ext cx="2097244" cy="1877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24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87717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n-GB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soft</a:t>
                      </a:r>
                      <a:r>
                        <a:rPr lang="en-GB" sz="2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4DCDD167-292F-46D1-A17A-5E0767252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69" y="2462818"/>
            <a:ext cx="887590" cy="80715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F38C9ED-F670-4479-9EBB-3389837FBBB8}"/>
              </a:ext>
            </a:extLst>
          </p:cNvPr>
          <p:cNvSpPr txBox="1"/>
          <p:nvPr/>
        </p:nvSpPr>
        <p:spPr>
          <a:xfrm>
            <a:off x="163902" y="2889348"/>
            <a:ext cx="3059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E6E11C5-9E6C-413A-84D3-AE7A0EA22BAA}"/>
              </a:ext>
            </a:extLst>
          </p:cNvPr>
          <p:cNvSpPr txBox="1"/>
          <p:nvPr/>
        </p:nvSpPr>
        <p:spPr>
          <a:xfrm>
            <a:off x="650434" y="3181735"/>
            <a:ext cx="2086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76F5FB-B806-4264-B0C4-7B632534C4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108" y="4786760"/>
            <a:ext cx="2771099" cy="668492"/>
          </a:xfrm>
          <a:prstGeom prst="rect">
            <a:avLst/>
          </a:prstGeom>
        </p:spPr>
      </p:pic>
      <p:pic>
        <p:nvPicPr>
          <p:cNvPr id="94" name="Picture 9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8571B54-1F37-42BB-8479-C1DB23BA1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0"/>
          <a:stretch/>
        </p:blipFill>
        <p:spPr>
          <a:xfrm>
            <a:off x="4328968" y="1375144"/>
            <a:ext cx="3087329" cy="2463962"/>
          </a:xfrm>
          <a:prstGeom prst="rect">
            <a:avLst/>
          </a:prstGeom>
        </p:spPr>
      </p:pic>
      <p:sp>
        <p:nvSpPr>
          <p:cNvPr id="95" name="CustomShape 6">
            <a:extLst>
              <a:ext uri="{FF2B5EF4-FFF2-40B4-BE49-F238E27FC236}">
                <a16:creationId xmlns:a16="http://schemas.microsoft.com/office/drawing/2014/main" id="{01C6D943-3C48-406D-9EF9-94B8485B98CB}"/>
              </a:ext>
            </a:extLst>
          </p:cNvPr>
          <p:cNvSpPr/>
          <p:nvPr/>
        </p:nvSpPr>
        <p:spPr>
          <a:xfrm>
            <a:off x="4422458" y="1477058"/>
            <a:ext cx="2895516" cy="517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 fête des mères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5BFCD3-F879-4B3D-BC1A-FB82C0809676}"/>
              </a:ext>
            </a:extLst>
          </p:cNvPr>
          <p:cNvSpPr txBox="1"/>
          <p:nvPr/>
        </p:nvSpPr>
        <p:spPr>
          <a:xfrm>
            <a:off x="6935715" y="2625028"/>
            <a:ext cx="386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97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E36BE3B-F8E0-4094-B2F9-72C631DF7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77" y="2709099"/>
            <a:ext cx="2261419" cy="760478"/>
          </a:xfrm>
          <a:prstGeom prst="rect">
            <a:avLst/>
          </a:prstGeom>
        </p:spPr>
      </p:pic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6335E94-4E41-4E9A-9448-B6EE70C944DA}"/>
              </a:ext>
            </a:extLst>
          </p:cNvPr>
          <p:cNvSpPr/>
          <p:nvPr/>
        </p:nvSpPr>
        <p:spPr>
          <a:xfrm>
            <a:off x="303581" y="8521474"/>
            <a:ext cx="11661117" cy="331819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9BCEAF12-0114-407B-98F1-1042046BF077}"/>
              </a:ext>
            </a:extLst>
          </p:cNvPr>
          <p:cNvSpPr txBox="1">
            <a:spLocks/>
          </p:cNvSpPr>
          <p:nvPr/>
        </p:nvSpPr>
        <p:spPr>
          <a:xfrm>
            <a:off x="9656356" y="857645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01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35D41F-F80B-46C9-A84A-A03EC981838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74019" y="849218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itle 1">
            <a:extLst>
              <a:ext uri="{FF2B5EF4-FFF2-40B4-BE49-F238E27FC236}">
                <a16:creationId xmlns:a16="http://schemas.microsoft.com/office/drawing/2014/main" id="{200709AD-5134-46EA-8399-158838405369}"/>
              </a:ext>
            </a:extLst>
          </p:cNvPr>
          <p:cNvSpPr txBox="1">
            <a:spLocks/>
          </p:cNvSpPr>
          <p:nvPr/>
        </p:nvSpPr>
        <p:spPr>
          <a:xfrm>
            <a:off x="335476" y="8555236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Saying ‘my’ and ‘your’ with singular nouns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95201C02-DE84-4528-8214-3410FDFD9D8E}"/>
              </a:ext>
            </a:extLst>
          </p:cNvPr>
          <p:cNvSpPr/>
          <p:nvPr/>
        </p:nvSpPr>
        <p:spPr>
          <a:xfrm>
            <a:off x="1340512" y="9584314"/>
            <a:ext cx="1596956" cy="46532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B731EB2-E594-49C6-AAE8-D2C423F5B985}"/>
              </a:ext>
            </a:extLst>
          </p:cNvPr>
          <p:cNvSpPr txBox="1"/>
          <p:nvPr/>
        </p:nvSpPr>
        <p:spPr>
          <a:xfrm>
            <a:off x="395140" y="9147837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 to say ‘my’ before masculine and feminine nouns: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233AEB1-900F-4170-97E8-6039A7D119C5}"/>
              </a:ext>
            </a:extLst>
          </p:cNvPr>
          <p:cNvSpPr/>
          <p:nvPr/>
        </p:nvSpPr>
        <p:spPr>
          <a:xfrm>
            <a:off x="1352812" y="10780876"/>
            <a:ext cx="2460613" cy="4961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9" name="Google Shape;433;p6">
            <a:extLst>
              <a:ext uri="{FF2B5EF4-FFF2-40B4-BE49-F238E27FC236}">
                <a16:creationId xmlns:a16="http://schemas.microsoft.com/office/drawing/2014/main" id="{1DD987DE-C7A6-47F7-955A-AA7F5D2F891C}"/>
              </a:ext>
            </a:extLst>
          </p:cNvPr>
          <p:cNvSpPr txBox="1"/>
          <p:nvPr/>
        </p:nvSpPr>
        <p:spPr>
          <a:xfrm>
            <a:off x="2998485" y="961026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D52AA1F-5CB0-4066-BC9A-E1FA968BA580}"/>
              </a:ext>
            </a:extLst>
          </p:cNvPr>
          <p:cNvSpPr/>
          <p:nvPr/>
        </p:nvSpPr>
        <p:spPr>
          <a:xfrm>
            <a:off x="1374219" y="9579951"/>
            <a:ext cx="156324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 err="1">
                <a:latin typeface="Century Gothic" panose="020B0502020202020204" pitchFamily="34" charset="0"/>
              </a:rPr>
              <a:t>mon</a:t>
            </a:r>
            <a:r>
              <a:rPr lang="en-GB" sz="2300" b="1" dirty="0">
                <a:latin typeface="Century Gothic" panose="020B0502020202020204" pitchFamily="34" charset="0"/>
              </a:rPr>
              <a:t> </a:t>
            </a:r>
            <a:r>
              <a:rPr lang="en-GB" sz="2300" dirty="0">
                <a:latin typeface="Century Gothic" panose="020B0502020202020204" pitchFamily="34" charset="0"/>
              </a:rPr>
              <a:t>frère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D4392B3-76A3-474E-9068-E630C0A25878}"/>
              </a:ext>
            </a:extLst>
          </p:cNvPr>
          <p:cNvSpPr/>
          <p:nvPr/>
        </p:nvSpPr>
        <p:spPr>
          <a:xfrm>
            <a:off x="3670612" y="9603365"/>
            <a:ext cx="175721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my </a:t>
            </a:r>
            <a:r>
              <a:rPr lang="en-GB" sz="2300" dirty="0">
                <a:latin typeface="Century Gothic" panose="020B0502020202020204" pitchFamily="34" charset="0"/>
              </a:rPr>
              <a:t>brother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2" name="Google Shape;433;p6">
            <a:extLst>
              <a:ext uri="{FF2B5EF4-FFF2-40B4-BE49-F238E27FC236}">
                <a16:creationId xmlns:a16="http://schemas.microsoft.com/office/drawing/2014/main" id="{5513A693-85F3-4D2C-AE8D-FDCFF91ED8B5}"/>
              </a:ext>
            </a:extLst>
          </p:cNvPr>
          <p:cNvSpPr txBox="1"/>
          <p:nvPr/>
        </p:nvSpPr>
        <p:spPr>
          <a:xfrm>
            <a:off x="7884455" y="963367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CFF233F-C8EF-4812-854D-799DAF64C286}"/>
              </a:ext>
            </a:extLst>
          </p:cNvPr>
          <p:cNvSpPr/>
          <p:nvPr/>
        </p:nvSpPr>
        <p:spPr>
          <a:xfrm>
            <a:off x="8556582" y="9603365"/>
            <a:ext cx="138211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my </a:t>
            </a:r>
            <a:r>
              <a:rPr lang="en-GB" sz="2300" dirty="0">
                <a:latin typeface="Century Gothic" panose="020B0502020202020204" pitchFamily="34" charset="0"/>
              </a:rPr>
              <a:t>sister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EDEDDA2A-C964-4D95-8C42-63147427C76B}"/>
              </a:ext>
            </a:extLst>
          </p:cNvPr>
          <p:cNvSpPr/>
          <p:nvPr/>
        </p:nvSpPr>
        <p:spPr>
          <a:xfrm>
            <a:off x="6202488" y="9591168"/>
            <a:ext cx="1596956" cy="46532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1ACC759-704C-4598-A0C8-FF8299174F14}"/>
              </a:ext>
            </a:extLst>
          </p:cNvPr>
          <p:cNvSpPr/>
          <p:nvPr/>
        </p:nvSpPr>
        <p:spPr>
          <a:xfrm>
            <a:off x="6260189" y="9603365"/>
            <a:ext cx="145424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ma </a:t>
            </a:r>
            <a:r>
              <a:rPr lang="en-GB" sz="2300" dirty="0" err="1">
                <a:latin typeface="Century Gothic" panose="020B0502020202020204" pitchFamily="34" charset="0"/>
              </a:rPr>
              <a:t>sœur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2A287CC-F84E-4CF9-80E7-0E2B7E73CF46}"/>
              </a:ext>
            </a:extLst>
          </p:cNvPr>
          <p:cNvSpPr txBox="1"/>
          <p:nvPr/>
        </p:nvSpPr>
        <p:spPr>
          <a:xfrm>
            <a:off x="382953" y="10166507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to use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/ton’ before feminine nouns beginning with a vowel: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C4B2729-1BCC-4CFA-AF1B-60F10D5F4FDC}"/>
              </a:ext>
            </a:extLst>
          </p:cNvPr>
          <p:cNvSpPr txBox="1"/>
          <p:nvPr/>
        </p:nvSpPr>
        <p:spPr>
          <a:xfrm>
            <a:off x="1074704" y="10817447"/>
            <a:ext cx="291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ami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7F3CDA5-FBF4-4F49-BC92-9408579C0FFA}"/>
              </a:ext>
            </a:extLst>
          </p:cNvPr>
          <p:cNvSpPr txBox="1"/>
          <p:nvPr/>
        </p:nvSpPr>
        <p:spPr>
          <a:xfrm>
            <a:off x="1074704" y="10815400"/>
            <a:ext cx="291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mon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ami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0" name="Google Shape;433;p6">
            <a:extLst>
              <a:ext uri="{FF2B5EF4-FFF2-40B4-BE49-F238E27FC236}">
                <a16:creationId xmlns:a16="http://schemas.microsoft.com/office/drawing/2014/main" id="{27E3E169-1D28-4CFE-9345-F53107377881}"/>
              </a:ext>
            </a:extLst>
          </p:cNvPr>
          <p:cNvSpPr txBox="1"/>
          <p:nvPr/>
        </p:nvSpPr>
        <p:spPr>
          <a:xfrm>
            <a:off x="3856076" y="1082311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5EFD5ED-2F1A-4F94-867F-19C24390FA7F}"/>
              </a:ext>
            </a:extLst>
          </p:cNvPr>
          <p:cNvSpPr txBox="1"/>
          <p:nvPr/>
        </p:nvSpPr>
        <p:spPr>
          <a:xfrm>
            <a:off x="1270536" y="11378004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This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(male) friend.</a:t>
            </a:r>
          </a:p>
        </p:txBody>
      </p:sp>
      <p:pic>
        <p:nvPicPr>
          <p:cNvPr id="149" name="Graphic 148" descr="Line arrow Rotate left">
            <a:extLst>
              <a:ext uri="{FF2B5EF4-FFF2-40B4-BE49-F238E27FC236}">
                <a16:creationId xmlns:a16="http://schemas.microsoft.com/office/drawing/2014/main" id="{3DCCAE13-ACAA-4490-933B-F332380E40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171575">
            <a:off x="2803201" y="11118785"/>
            <a:ext cx="346012" cy="218958"/>
          </a:xfrm>
          <a:prstGeom prst="rect">
            <a:avLst/>
          </a:prstGeom>
        </p:spPr>
      </p:pic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030966E-8892-4FF9-8F7A-D8E9C893EF87}"/>
              </a:ext>
            </a:extLst>
          </p:cNvPr>
          <p:cNvSpPr/>
          <p:nvPr/>
        </p:nvSpPr>
        <p:spPr>
          <a:xfrm>
            <a:off x="6212982" y="10750083"/>
            <a:ext cx="2460613" cy="4961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F19F16F-32B3-4519-B762-5F574CAB7FA5}"/>
              </a:ext>
            </a:extLst>
          </p:cNvPr>
          <p:cNvSpPr txBox="1"/>
          <p:nvPr/>
        </p:nvSpPr>
        <p:spPr>
          <a:xfrm>
            <a:off x="5934874" y="10786654"/>
            <a:ext cx="291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Voici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mon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ami</a:t>
            </a:r>
            <a:r>
              <a:rPr lang="en-GB" sz="24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Google Shape;433;p6">
            <a:extLst>
              <a:ext uri="{FF2B5EF4-FFF2-40B4-BE49-F238E27FC236}">
                <a16:creationId xmlns:a16="http://schemas.microsoft.com/office/drawing/2014/main" id="{10B46DB1-333B-42D6-85E5-D31AFDEA55AE}"/>
              </a:ext>
            </a:extLst>
          </p:cNvPr>
          <p:cNvSpPr txBox="1"/>
          <p:nvPr/>
        </p:nvSpPr>
        <p:spPr>
          <a:xfrm>
            <a:off x="8716246" y="1079232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41B7E3C-CF09-4927-9CF2-5DEA63CBFE9B}"/>
              </a:ext>
            </a:extLst>
          </p:cNvPr>
          <p:cNvSpPr txBox="1"/>
          <p:nvPr/>
        </p:nvSpPr>
        <p:spPr>
          <a:xfrm>
            <a:off x="6130706" y="11347211"/>
            <a:ext cx="483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This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(female) friend.</a:t>
            </a:r>
          </a:p>
        </p:txBody>
      </p:sp>
      <p:pic>
        <p:nvPicPr>
          <p:cNvPr id="157" name="Graphic 156" descr="Line arrow Rotate left">
            <a:extLst>
              <a:ext uri="{FF2B5EF4-FFF2-40B4-BE49-F238E27FC236}">
                <a16:creationId xmlns:a16="http://schemas.microsoft.com/office/drawing/2014/main" id="{30360005-B1B4-4EE8-9C38-A12EBDEBDE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171575">
            <a:off x="7538647" y="11088933"/>
            <a:ext cx="346012" cy="218958"/>
          </a:xfrm>
          <a:prstGeom prst="rect">
            <a:avLst/>
          </a:prstGeom>
        </p:spPr>
      </p:pic>
      <p:pic>
        <p:nvPicPr>
          <p:cNvPr id="158" name="Picture 157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3D1A1FA0-306B-4148-B03F-7A8A2237AA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52" y="10608624"/>
            <a:ext cx="741200" cy="1245721"/>
          </a:xfrm>
          <a:prstGeom prst="rect">
            <a:avLst/>
          </a:prstGeom>
        </p:spPr>
      </p:pic>
      <p:pic>
        <p:nvPicPr>
          <p:cNvPr id="159" name="Picture 15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962DED9-AA81-4361-9DAC-AD9ACDC887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46" y="10547137"/>
            <a:ext cx="574323" cy="1438634"/>
          </a:xfrm>
          <a:prstGeom prst="rect">
            <a:avLst/>
          </a:prstGeom>
        </p:spPr>
      </p:pic>
      <p:sp>
        <p:nvSpPr>
          <p:cNvPr id="160" name="TextBox 159">
            <a:extLst>
              <a:ext uri="{FF2B5EF4-FFF2-40B4-BE49-F238E27FC236}">
                <a16:creationId xmlns:a16="http://schemas.microsoft.com/office/drawing/2014/main" id="{F3A815AD-184C-4584-B96B-E5E617E1259E}"/>
              </a:ext>
            </a:extLst>
          </p:cNvPr>
          <p:cNvSpPr txBox="1"/>
          <p:nvPr/>
        </p:nvSpPr>
        <p:spPr>
          <a:xfrm>
            <a:off x="1768433" y="13282235"/>
            <a:ext cx="115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A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7BC7BAF-52E9-4032-A2E0-D29D91951DBD}"/>
              </a:ext>
            </a:extLst>
          </p:cNvPr>
          <p:cNvSpPr txBox="1"/>
          <p:nvPr/>
        </p:nvSpPr>
        <p:spPr>
          <a:xfrm>
            <a:off x="4025990" y="13334292"/>
            <a:ext cx="115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B</a:t>
            </a:r>
          </a:p>
        </p:txBody>
      </p:sp>
      <p:graphicFrame>
        <p:nvGraphicFramePr>
          <p:cNvPr id="162" name="Table 161">
            <a:extLst>
              <a:ext uri="{FF2B5EF4-FFF2-40B4-BE49-F238E27FC236}">
                <a16:creationId xmlns:a16="http://schemas.microsoft.com/office/drawing/2014/main" id="{2DBBB161-E4E4-4654-9704-BAC0E7CCE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813504"/>
              </p:ext>
            </p:extLst>
          </p:nvPr>
        </p:nvGraphicFramePr>
        <p:xfrm>
          <a:off x="6202033" y="14043577"/>
          <a:ext cx="5362192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787">
                  <a:extLst>
                    <a:ext uri="{9D8B030D-6E8A-4147-A177-3AD203B41FA5}">
                      <a16:colId xmlns:a16="http://schemas.microsoft.com/office/drawing/2014/main" val="411285852"/>
                    </a:ext>
                  </a:extLst>
                </a:gridCol>
                <a:gridCol w="2272230">
                  <a:extLst>
                    <a:ext uri="{9D8B030D-6E8A-4147-A177-3AD203B41FA5}">
                      <a16:colId xmlns:a16="http://schemas.microsoft.com/office/drawing/2014/main" val="2859640116"/>
                    </a:ext>
                  </a:extLst>
                </a:gridCol>
                <a:gridCol w="348057">
                  <a:extLst>
                    <a:ext uri="{9D8B030D-6E8A-4147-A177-3AD203B41FA5}">
                      <a16:colId xmlns:a16="http://schemas.microsoft.com/office/drawing/2014/main" val="3841537738"/>
                    </a:ext>
                  </a:extLst>
                </a:gridCol>
                <a:gridCol w="2400118">
                  <a:extLst>
                    <a:ext uri="{9D8B030D-6E8A-4147-A177-3AD203B41FA5}">
                      <a16:colId xmlns:a16="http://schemas.microsoft.com/office/drawing/2014/main" val="3829195237"/>
                    </a:ext>
                  </a:extLst>
                </a:gridCol>
              </a:tblGrid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71724"/>
                  </a:ext>
                </a:extLst>
              </a:tr>
              <a:tr h="436064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760513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2825"/>
                  </a:ext>
                </a:extLst>
              </a:tr>
            </a:tbl>
          </a:graphicData>
        </a:graphic>
      </p:graphicFrame>
      <p:pic>
        <p:nvPicPr>
          <p:cNvPr id="163" name="Picture 162">
            <a:extLst>
              <a:ext uri="{FF2B5EF4-FFF2-40B4-BE49-F238E27FC236}">
                <a16:creationId xmlns:a16="http://schemas.microsoft.com/office/drawing/2014/main" id="{FBE8600D-0382-4FC2-A886-7D173A256C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94" y="13235559"/>
            <a:ext cx="498794" cy="5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8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19F29-A560-4919-3A9A-F8541210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F436-785D-48B5-933B-172E1112B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5CAC45-76A0-12EC-D0CC-2529411B7602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A382AF-228A-5F14-65FD-05B058FBC46E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51EB84-332F-1281-E339-94DAA1DFCDE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1EFEAC-9D14-71FE-D405-6EC882D6AE01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8F605089-164E-93EA-E400-0F61AF95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06E35E8-EA8B-B77B-8E7E-1DC3BA48FF7A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FE6036A-EE8D-7C02-0860-F2F75D1CAA4A}"/>
              </a:ext>
            </a:extLst>
          </p:cNvPr>
          <p:cNvSpPr txBox="1"/>
          <p:nvPr/>
        </p:nvSpPr>
        <p:spPr>
          <a:xfrm>
            <a:off x="10868045" y="15645838"/>
            <a:ext cx="5838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87E7B-6ABF-645B-5FB8-E5B758E0FCA2}"/>
              </a:ext>
            </a:extLst>
          </p:cNvPr>
          <p:cNvSpPr txBox="1"/>
          <p:nvPr/>
        </p:nvSpPr>
        <p:spPr>
          <a:xfrm>
            <a:off x="198250" y="5531750"/>
            <a:ext cx="1296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1. The text is mostly about:   Sundays  |   Mothers’ Day  | Fathers’ 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FB87F-58E5-1BB4-CE91-07049A22C662}"/>
              </a:ext>
            </a:extLst>
          </p:cNvPr>
          <p:cNvSpPr txBox="1"/>
          <p:nvPr/>
        </p:nvSpPr>
        <p:spPr>
          <a:xfrm>
            <a:off x="2409258" y="1250645"/>
            <a:ext cx="885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Read the text and answer the questions below.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DC6D7-5CF3-50F7-F422-AA256820D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33" y="1080974"/>
            <a:ext cx="2211008" cy="8562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77E452-4E53-38F7-599E-EAF694EEC984}"/>
              </a:ext>
            </a:extLst>
          </p:cNvPr>
          <p:cNvSpPr txBox="1"/>
          <p:nvPr/>
        </p:nvSpPr>
        <p:spPr>
          <a:xfrm>
            <a:off x="222865" y="5926881"/>
            <a:ext cx="1621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2. In France this day is celebrated on the last Sunday in:   March  |   April  | 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4587A-0C71-ECF9-BC6E-91C1E9D73E40}"/>
              </a:ext>
            </a:extLst>
          </p:cNvPr>
          <p:cNvSpPr txBox="1"/>
          <p:nvPr/>
        </p:nvSpPr>
        <p:spPr>
          <a:xfrm>
            <a:off x="198250" y="6375056"/>
            <a:ext cx="1296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3. What is different about Mothers’ Day in Canada?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60040-A47D-BA5E-EF97-AEBFC25910BE}"/>
              </a:ext>
            </a:extLst>
          </p:cNvPr>
          <p:cNvSpPr txBox="1"/>
          <p:nvPr/>
        </p:nvSpPr>
        <p:spPr>
          <a:xfrm>
            <a:off x="175779" y="7177806"/>
            <a:ext cx="1296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4. What do children typically do for this day?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30F58-3214-E391-2704-3EE7224FC5BE}"/>
              </a:ext>
            </a:extLst>
          </p:cNvPr>
          <p:cNvSpPr txBox="1"/>
          <p:nvPr/>
        </p:nvSpPr>
        <p:spPr>
          <a:xfrm>
            <a:off x="198250" y="8109879"/>
            <a:ext cx="1296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5. When is Mothers’ Day in England?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56E693-AA64-EE52-20D6-806BEEE74E7D}"/>
              </a:ext>
            </a:extLst>
          </p:cNvPr>
          <p:cNvCxnSpPr>
            <a:cxnSpLocks/>
          </p:cNvCxnSpPr>
          <p:nvPr/>
        </p:nvCxnSpPr>
        <p:spPr>
          <a:xfrm flipH="1">
            <a:off x="421551" y="7074048"/>
            <a:ext cx="104954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DD004D-36C0-9B7F-8AFD-67E412F40082}"/>
              </a:ext>
            </a:extLst>
          </p:cNvPr>
          <p:cNvCxnSpPr>
            <a:cxnSpLocks/>
          </p:cNvCxnSpPr>
          <p:nvPr/>
        </p:nvCxnSpPr>
        <p:spPr>
          <a:xfrm flipH="1">
            <a:off x="421551" y="7962076"/>
            <a:ext cx="104954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7E12DF-FDE2-4F9A-910B-DAC4C277B407}"/>
              </a:ext>
            </a:extLst>
          </p:cNvPr>
          <p:cNvCxnSpPr>
            <a:cxnSpLocks/>
          </p:cNvCxnSpPr>
          <p:nvPr/>
        </p:nvCxnSpPr>
        <p:spPr>
          <a:xfrm flipH="1">
            <a:off x="421551" y="8753366"/>
            <a:ext cx="1049546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E7CC1D81-56C6-71AD-E27E-4AD7AB5F5A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448911"/>
              </p:ext>
            </p:extLst>
          </p:nvPr>
        </p:nvGraphicFramePr>
        <p:xfrm>
          <a:off x="277746" y="9737245"/>
          <a:ext cx="11531079" cy="30073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2272">
                  <a:extLst>
                    <a:ext uri="{9D8B030D-6E8A-4147-A177-3AD203B41FA5}">
                      <a16:colId xmlns:a16="http://schemas.microsoft.com/office/drawing/2014/main" val="65936079"/>
                    </a:ext>
                  </a:extLst>
                </a:gridCol>
                <a:gridCol w="4039765">
                  <a:extLst>
                    <a:ext uri="{9D8B030D-6E8A-4147-A177-3AD203B41FA5}">
                      <a16:colId xmlns:a16="http://schemas.microsoft.com/office/drawing/2014/main" val="3317005183"/>
                    </a:ext>
                  </a:extLst>
                </a:gridCol>
                <a:gridCol w="3569344">
                  <a:extLst>
                    <a:ext uri="{9D8B030D-6E8A-4147-A177-3AD203B41FA5}">
                      <a16:colId xmlns:a16="http://schemas.microsoft.com/office/drawing/2014/main" val="3368913051"/>
                    </a:ext>
                  </a:extLst>
                </a:gridCol>
                <a:gridCol w="3539698">
                  <a:extLst>
                    <a:ext uri="{9D8B030D-6E8A-4147-A177-3AD203B41FA5}">
                      <a16:colId xmlns:a16="http://schemas.microsoft.com/office/drawing/2014/main" val="9678052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What is ‘it’ ?</a:t>
                      </a:r>
                      <a:endParaRPr lang="en-GB" sz="2400" b="0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What is it like?</a:t>
                      </a:r>
                      <a:endParaRPr lang="en-GB" sz="2400" b="0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969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bike is fast.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189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car is slow.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798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motorbike is expensive.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515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present is green.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049299"/>
                  </a:ext>
                </a:extLst>
              </a:tr>
            </a:tbl>
          </a:graphicData>
        </a:graphic>
      </p:graphicFrame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DDCDAA32-8538-C75B-FCB9-CC9371C38F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659289"/>
              </p:ext>
            </p:extLst>
          </p:nvPr>
        </p:nvGraphicFramePr>
        <p:xfrm>
          <a:off x="230900" y="12879317"/>
          <a:ext cx="11553952" cy="2641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83031">
                  <a:extLst>
                    <a:ext uri="{9D8B030D-6E8A-4147-A177-3AD203B41FA5}">
                      <a16:colId xmlns:a16="http://schemas.microsoft.com/office/drawing/2014/main" val="65936079"/>
                    </a:ext>
                  </a:extLst>
                </a:gridCol>
                <a:gridCol w="4087280">
                  <a:extLst>
                    <a:ext uri="{9D8B030D-6E8A-4147-A177-3AD203B41FA5}">
                      <a16:colId xmlns:a16="http://schemas.microsoft.com/office/drawing/2014/main" val="3317005183"/>
                    </a:ext>
                  </a:extLst>
                </a:gridCol>
                <a:gridCol w="3536923">
                  <a:extLst>
                    <a:ext uri="{9D8B030D-6E8A-4147-A177-3AD203B41FA5}">
                      <a16:colId xmlns:a16="http://schemas.microsoft.com/office/drawing/2014/main" val="3368913051"/>
                    </a:ext>
                  </a:extLst>
                </a:gridCol>
                <a:gridCol w="3546718">
                  <a:extLst>
                    <a:ext uri="{9D8B030D-6E8A-4147-A177-3AD203B41FA5}">
                      <a16:colId xmlns:a16="http://schemas.microsoft.com/office/drawing/2014/main" val="9678052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400" b="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entury Gothic" panose="020B0502020202020204" pitchFamily="34" charset="0"/>
                        </a:rPr>
                        <a:t>What is ‘it’ ?</a:t>
                      </a:r>
                      <a:endParaRPr lang="en-GB" sz="2400" b="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latin typeface="Century Gothic" panose="020B0502020202020204" pitchFamily="34" charset="0"/>
                        </a:rPr>
                        <a:t>What is it like?</a:t>
                      </a:r>
                      <a:endParaRPr lang="en-GB" sz="2400" b="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6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969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vélo est rapide.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400" b="0" i="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189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voiture est lente.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i="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798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la moto est chère.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b="0" i="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515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 cadeau est vert.</a:t>
                      </a:r>
                      <a:endParaRPr lang="fr-FR" sz="2400" b="0" i="0" noProof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400" b="0" i="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049299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47E4B26-6039-CAD7-1D0F-6E992DBE2B81}"/>
              </a:ext>
            </a:extLst>
          </p:cNvPr>
          <p:cNvSpPr txBox="1"/>
          <p:nvPr/>
        </p:nvSpPr>
        <p:spPr>
          <a:xfrm>
            <a:off x="2535820" y="9141364"/>
            <a:ext cx="9316356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Write the correct information. Be careful with the words for ‘it’.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C4C7E1-D0E3-4B21-C191-EBCE03636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50" y="8862684"/>
            <a:ext cx="2211008" cy="856224"/>
          </a:xfrm>
          <a:prstGeom prst="rect">
            <a:avLst/>
          </a:prstGeom>
        </p:spPr>
      </p:pic>
      <p:sp>
        <p:nvSpPr>
          <p:cNvPr id="27" name="CustomShape 6">
            <a:extLst>
              <a:ext uri="{FF2B5EF4-FFF2-40B4-BE49-F238E27FC236}">
                <a16:creationId xmlns:a16="http://schemas.microsoft.com/office/drawing/2014/main" id="{DF6921C9-ABEA-4B49-B95A-F4F8E0624E98}"/>
              </a:ext>
            </a:extLst>
          </p:cNvPr>
          <p:cNvSpPr/>
          <p:nvPr/>
        </p:nvSpPr>
        <p:spPr>
          <a:xfrm>
            <a:off x="302363" y="1876368"/>
            <a:ext cx="4640826" cy="1918034"/>
          </a:xfrm>
          <a:prstGeom prst="rect">
            <a:avLst/>
          </a:prstGeom>
          <a:solidFill>
            <a:srgbClr val="FBF7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En France et à Haïti la Fête des Mères est le dernier* dimanche de mai. Au Canada, c’est le deuxième* dimanche de mai.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7AF458-17F7-4820-AF94-0862C3D4231C}"/>
              </a:ext>
            </a:extLst>
          </p:cNvPr>
          <p:cNvSpPr txBox="1"/>
          <p:nvPr/>
        </p:nvSpPr>
        <p:spPr>
          <a:xfrm>
            <a:off x="327659" y="3837209"/>
            <a:ext cx="4615530" cy="1569660"/>
          </a:xfrm>
          <a:prstGeom prst="rect">
            <a:avLst/>
          </a:prstGeom>
          <a:solidFill>
            <a:srgbClr val="FBF7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L’idée est d’honorer les mamans.  Pour un enfant, la tradition est de préparer un petit cadeau à l’école.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7DB6326D-A2A6-43BE-B5ED-416D6053B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670" y="1824182"/>
            <a:ext cx="2776544" cy="1851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BE8E5-821C-458C-8607-848AC4BECB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268"/>
          <a:stretch/>
        </p:blipFill>
        <p:spPr>
          <a:xfrm>
            <a:off x="7931789" y="3055821"/>
            <a:ext cx="3697172" cy="188373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DF74536-0EC9-4850-B4D1-79158FB37736}"/>
              </a:ext>
            </a:extLst>
          </p:cNvPr>
          <p:cNvSpPr txBox="1"/>
          <p:nvPr/>
        </p:nvSpPr>
        <p:spPr>
          <a:xfrm>
            <a:off x="5071919" y="3733723"/>
            <a:ext cx="2818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David </a:t>
            </a:r>
            <a:r>
              <a:rPr lang="en-GB" dirty="0" err="1"/>
              <a:t>Rochkind</a:t>
            </a:r>
            <a:r>
              <a:rPr lang="en-GB" dirty="0"/>
              <a:t>, USAID,</a:t>
            </a:r>
            <a:br>
              <a:rPr lang="en-GB" dirty="0"/>
            </a:br>
            <a:r>
              <a:rPr lang="en-GB" dirty="0"/>
              <a:t>BY-NC 2.0 </a:t>
            </a:r>
          </a:p>
        </p:txBody>
      </p:sp>
    </p:spTree>
    <p:extLst>
      <p:ext uri="{BB962C8B-B14F-4D97-AF65-F5344CB8AC3E}">
        <p14:creationId xmlns:p14="http://schemas.microsoft.com/office/powerpoint/2010/main" val="341285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60AC0-2EAE-AB45-934C-02F25979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Content Placeholder 5">
            <a:extLst>
              <a:ext uri="{FF2B5EF4-FFF2-40B4-BE49-F238E27FC236}">
                <a16:creationId xmlns:a16="http://schemas.microsoft.com/office/drawing/2014/main" id="{37417412-40E4-E56C-9F51-A3F73168B9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362472"/>
              </p:ext>
            </p:extLst>
          </p:nvPr>
        </p:nvGraphicFramePr>
        <p:xfrm>
          <a:off x="6390810" y="11443849"/>
          <a:ext cx="5558210" cy="3785677"/>
        </p:xfrm>
        <a:graphic>
          <a:graphicData uri="http://schemas.openxmlformats.org/drawingml/2006/table">
            <a:tbl>
              <a:tblPr firstRow="1" bandRow="1"/>
              <a:tblGrid>
                <a:gridCol w="505291">
                  <a:extLst>
                    <a:ext uri="{9D8B030D-6E8A-4147-A177-3AD203B41FA5}">
                      <a16:colId xmlns:a16="http://schemas.microsoft.com/office/drawing/2014/main" val="65936079"/>
                    </a:ext>
                  </a:extLst>
                </a:gridCol>
                <a:gridCol w="2182315">
                  <a:extLst>
                    <a:ext uri="{9D8B030D-6E8A-4147-A177-3AD203B41FA5}">
                      <a16:colId xmlns:a16="http://schemas.microsoft.com/office/drawing/2014/main" val="3317005183"/>
                    </a:ext>
                  </a:extLst>
                </a:gridCol>
                <a:gridCol w="1496583">
                  <a:extLst>
                    <a:ext uri="{9D8B030D-6E8A-4147-A177-3AD203B41FA5}">
                      <a16:colId xmlns:a16="http://schemas.microsoft.com/office/drawing/2014/main" val="3434829958"/>
                    </a:ext>
                  </a:extLst>
                </a:gridCol>
                <a:gridCol w="1374021">
                  <a:extLst>
                    <a:ext uri="{9D8B030D-6E8A-4147-A177-3AD203B41FA5}">
                      <a16:colId xmlns:a16="http://schemas.microsoft.com/office/drawing/2014/main" val="4293147557"/>
                    </a:ext>
                  </a:extLst>
                </a:gridCol>
              </a:tblGrid>
              <a:tr h="697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32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320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i="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dirty="0"/>
                        <a:t>b</a:t>
                      </a:r>
                      <a:endParaRPr lang="en-GB" sz="320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969815"/>
                  </a:ext>
                </a:extLst>
              </a:tr>
              <a:tr h="1029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 est verte.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189548"/>
                  </a:ext>
                </a:extLst>
              </a:tr>
              <a:tr h="1029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est grand.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798639"/>
                  </a:ext>
                </a:extLst>
              </a:tr>
              <a:tr h="1029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 est grise.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51524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632C9B2-916E-4665-4739-1C6FB2B2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93DF6-626B-750D-0405-11B00953F73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9E673-D5B1-8E5D-9833-26454D5A4C19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D771974-57AF-9D39-8C3F-45384799992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6B4C0-A320-318B-37D1-899174EC4121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4953E30D-74D1-83C2-F287-EBCBAD135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AB453466-616E-53A9-77CC-C60D293A7864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73F4855A-78BB-9043-A419-7CEAC44F5D9C}"/>
              </a:ext>
            </a:extLst>
          </p:cNvPr>
          <p:cNvSpPr txBox="1"/>
          <p:nvPr/>
        </p:nvSpPr>
        <p:spPr>
          <a:xfrm>
            <a:off x="10820926" y="1564583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15</a:t>
            </a:r>
          </a:p>
        </p:txBody>
      </p:sp>
      <p:sp>
        <p:nvSpPr>
          <p:cNvPr id="3" name="CustomShape 23">
            <a:extLst>
              <a:ext uri="{FF2B5EF4-FFF2-40B4-BE49-F238E27FC236}">
                <a16:creationId xmlns:a16="http://schemas.microsoft.com/office/drawing/2014/main" id="{BB6C0922-7524-7846-7E9F-563D57044929}"/>
              </a:ext>
            </a:extLst>
          </p:cNvPr>
          <p:cNvSpPr/>
          <p:nvPr/>
        </p:nvSpPr>
        <p:spPr>
          <a:xfrm>
            <a:off x="537792" y="1967295"/>
            <a:ext cx="291332" cy="40557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spc="-2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extLst>
              <a:ext uri="{FF2B5EF4-FFF2-40B4-BE49-F238E27FC236}">
                <a16:creationId xmlns:a16="http://schemas.microsoft.com/office/drawing/2014/main" id="{A785E5B4-2579-FD9C-6F9B-873B9B24525C}"/>
              </a:ext>
            </a:extLst>
          </p:cNvPr>
          <p:cNvSpPr/>
          <p:nvPr/>
        </p:nvSpPr>
        <p:spPr>
          <a:xfrm>
            <a:off x="537792" y="3713452"/>
            <a:ext cx="291332" cy="40557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spc="-2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23">
            <a:extLst>
              <a:ext uri="{FF2B5EF4-FFF2-40B4-BE49-F238E27FC236}">
                <a16:creationId xmlns:a16="http://schemas.microsoft.com/office/drawing/2014/main" id="{9CE3FB41-2B9C-B6E0-61DD-8A3720E05E8B}"/>
              </a:ext>
            </a:extLst>
          </p:cNvPr>
          <p:cNvSpPr/>
          <p:nvPr/>
        </p:nvSpPr>
        <p:spPr>
          <a:xfrm>
            <a:off x="5457752" y="1934202"/>
            <a:ext cx="275188" cy="40557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spc="-2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23">
            <a:extLst>
              <a:ext uri="{FF2B5EF4-FFF2-40B4-BE49-F238E27FC236}">
                <a16:creationId xmlns:a16="http://schemas.microsoft.com/office/drawing/2014/main" id="{2EF3B78B-6B0E-5530-E78F-23668A8AAB1C}"/>
              </a:ext>
            </a:extLst>
          </p:cNvPr>
          <p:cNvSpPr/>
          <p:nvPr/>
        </p:nvSpPr>
        <p:spPr>
          <a:xfrm>
            <a:off x="5474614" y="2787635"/>
            <a:ext cx="291332" cy="40557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spc="-2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4242D-5171-3CEC-CC2A-05E2B2FD263D}"/>
              </a:ext>
            </a:extLst>
          </p:cNvPr>
          <p:cNvSpPr txBox="1"/>
          <p:nvPr/>
        </p:nvSpPr>
        <p:spPr>
          <a:xfrm>
            <a:off x="845985" y="2697854"/>
            <a:ext cx="151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leçon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cochon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maçon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DB9D01-862B-3FB8-FA10-1846CEC4C1B3}"/>
              </a:ext>
            </a:extLst>
          </p:cNvPr>
          <p:cNvSpPr txBox="1"/>
          <p:nvPr/>
        </p:nvSpPr>
        <p:spPr>
          <a:xfrm>
            <a:off x="836258" y="3584499"/>
            <a:ext cx="151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c’est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  –    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là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    –     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ici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27386-8E79-3E62-41D2-42A34828B75C}"/>
              </a:ext>
            </a:extLst>
          </p:cNvPr>
          <p:cNvSpPr txBox="1"/>
          <p:nvPr/>
        </p:nvSpPr>
        <p:spPr>
          <a:xfrm>
            <a:off x="5724484" y="1901730"/>
            <a:ext cx="536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anglaise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française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cinéma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BB89A1-8D95-8D79-1D1A-84F86C125A20}"/>
              </a:ext>
            </a:extLst>
          </p:cNvPr>
          <p:cNvSpPr txBox="1"/>
          <p:nvPr/>
        </p:nvSpPr>
        <p:spPr>
          <a:xfrm>
            <a:off x="5769348" y="2727363"/>
            <a:ext cx="151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prononcer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décider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écrire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B4E99-40A9-3E13-AC1B-7EF054934DAA}"/>
              </a:ext>
            </a:extLst>
          </p:cNvPr>
          <p:cNvSpPr txBox="1"/>
          <p:nvPr/>
        </p:nvSpPr>
        <p:spPr>
          <a:xfrm>
            <a:off x="5768632" y="3673286"/>
            <a:ext cx="504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facile  –  école  –  garçon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17" name="CustomShape 23">
            <a:extLst>
              <a:ext uri="{FF2B5EF4-FFF2-40B4-BE49-F238E27FC236}">
                <a16:creationId xmlns:a16="http://schemas.microsoft.com/office/drawing/2014/main" id="{414B7191-DDB8-3201-2835-63C2FACDC005}"/>
              </a:ext>
            </a:extLst>
          </p:cNvPr>
          <p:cNvSpPr/>
          <p:nvPr/>
        </p:nvSpPr>
        <p:spPr>
          <a:xfrm>
            <a:off x="5473898" y="3712337"/>
            <a:ext cx="266732" cy="40557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spc="-2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74BE7-E128-6194-A813-1F67CE46449D}"/>
              </a:ext>
            </a:extLst>
          </p:cNvPr>
          <p:cNvSpPr txBox="1"/>
          <p:nvPr/>
        </p:nvSpPr>
        <p:spPr>
          <a:xfrm>
            <a:off x="677353" y="1897509"/>
            <a:ext cx="4780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cinq     –   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ça</a:t>
            </a:r>
            <a:r>
              <a:rPr lang="en-GB" alt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   –  </a:t>
            </a:r>
            <a:r>
              <a:rPr lang="en-GB" altLang="en-US" sz="2400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candidat</a:t>
            </a:r>
            <a:endParaRPr lang="en-GB" sz="2400" dirty="0"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24D01-2712-0630-45C1-85782E96DDBF}"/>
              </a:ext>
            </a:extLst>
          </p:cNvPr>
          <p:cNvSpPr txBox="1"/>
          <p:nvPr/>
        </p:nvSpPr>
        <p:spPr>
          <a:xfrm>
            <a:off x="3071112" y="1189393"/>
            <a:ext cx="901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00" b="1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Soft ‘c’? Pronounce the words and circle the odd one out.</a:t>
            </a:r>
            <a:endParaRPr lang="en-GB" sz="2400" b="1" dirty="0">
              <a:latin typeface="Calibri" panose="020F0502020204030204"/>
            </a:endParaRPr>
          </a:p>
        </p:txBody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741932B7-F612-8B70-9718-B7C6C0A3CDF6}"/>
              </a:ext>
            </a:extLst>
          </p:cNvPr>
          <p:cNvSpPr/>
          <p:nvPr/>
        </p:nvSpPr>
        <p:spPr>
          <a:xfrm>
            <a:off x="558057" y="2768147"/>
            <a:ext cx="291332" cy="40557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algn="ctr" defTabSz="1625620">
              <a:defRPr/>
            </a:pPr>
            <a:r>
              <a:rPr lang="en-GB" sz="2400" spc="-2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lang="en-GB" sz="2400" spc="-2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1" name="Content Placeholder 5">
            <a:extLst>
              <a:ext uri="{FF2B5EF4-FFF2-40B4-BE49-F238E27FC236}">
                <a16:creationId xmlns:a16="http://schemas.microsoft.com/office/drawing/2014/main" id="{94DDD547-9E92-03B1-222A-34E57E6DF2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510600"/>
              </p:ext>
            </p:extLst>
          </p:nvPr>
        </p:nvGraphicFramePr>
        <p:xfrm>
          <a:off x="521646" y="11447141"/>
          <a:ext cx="5558210" cy="3785677"/>
        </p:xfrm>
        <a:graphic>
          <a:graphicData uri="http://schemas.openxmlformats.org/drawingml/2006/table">
            <a:tbl>
              <a:tblPr firstRow="1" bandRow="1"/>
              <a:tblGrid>
                <a:gridCol w="505291">
                  <a:extLst>
                    <a:ext uri="{9D8B030D-6E8A-4147-A177-3AD203B41FA5}">
                      <a16:colId xmlns:a16="http://schemas.microsoft.com/office/drawing/2014/main" val="65936079"/>
                    </a:ext>
                  </a:extLst>
                </a:gridCol>
                <a:gridCol w="2182315">
                  <a:extLst>
                    <a:ext uri="{9D8B030D-6E8A-4147-A177-3AD203B41FA5}">
                      <a16:colId xmlns:a16="http://schemas.microsoft.com/office/drawing/2014/main" val="3317005183"/>
                    </a:ext>
                  </a:extLst>
                </a:gridCol>
                <a:gridCol w="1496583">
                  <a:extLst>
                    <a:ext uri="{9D8B030D-6E8A-4147-A177-3AD203B41FA5}">
                      <a16:colId xmlns:a16="http://schemas.microsoft.com/office/drawing/2014/main" val="3434829958"/>
                    </a:ext>
                  </a:extLst>
                </a:gridCol>
                <a:gridCol w="1374021">
                  <a:extLst>
                    <a:ext uri="{9D8B030D-6E8A-4147-A177-3AD203B41FA5}">
                      <a16:colId xmlns:a16="http://schemas.microsoft.com/office/drawing/2014/main" val="4293147557"/>
                    </a:ext>
                  </a:extLst>
                </a:gridCol>
              </a:tblGrid>
              <a:tr h="697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3200" b="1" i="0" dirty="0"/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320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i="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dirty="0"/>
                        <a:t>b</a:t>
                      </a:r>
                      <a:endParaRPr lang="en-GB" sz="3200" i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6E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969815"/>
                  </a:ext>
                </a:extLst>
              </a:tr>
              <a:tr h="1029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3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 est rapide.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189548"/>
                  </a:ext>
                </a:extLst>
              </a:tr>
              <a:tr h="1029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3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est important.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798639"/>
                  </a:ext>
                </a:extLst>
              </a:tr>
              <a:tr h="1029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3200" b="1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est facile.</a:t>
                      </a: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43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>
                      <a:noFill/>
                    </a:lnL>
                    <a:lnR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1D6FA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515245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A56EDA51-A961-18F3-1EAA-B68FBC435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2" y="14331375"/>
            <a:ext cx="1151995" cy="848636"/>
          </a:xfrm>
          <a:prstGeom prst="rect">
            <a:avLst/>
          </a:prstGeom>
        </p:spPr>
      </p:pic>
      <p:pic>
        <p:nvPicPr>
          <p:cNvPr id="44" name="Picture 43" descr="Diagram&#10;&#10;Description automatically generated with low confidence">
            <a:extLst>
              <a:ext uri="{FF2B5EF4-FFF2-40B4-BE49-F238E27FC236}">
                <a16:creationId xmlns:a16="http://schemas.microsoft.com/office/drawing/2014/main" id="{8782BDF5-87B5-77DE-1790-344B9278F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37" y="12290433"/>
            <a:ext cx="793934" cy="793934"/>
          </a:xfrm>
          <a:prstGeom prst="rect">
            <a:avLst/>
          </a:prstGeom>
        </p:spPr>
      </p:pic>
      <p:pic>
        <p:nvPicPr>
          <p:cNvPr id="45" name="Picture 44" descr="A picture containing icon&#10;&#10;Description automatically generated">
            <a:extLst>
              <a:ext uri="{FF2B5EF4-FFF2-40B4-BE49-F238E27FC236}">
                <a16:creationId xmlns:a16="http://schemas.microsoft.com/office/drawing/2014/main" id="{8AE8B99C-344C-EA1F-1D4A-3E138E174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97" y="12193949"/>
            <a:ext cx="455481" cy="910962"/>
          </a:xfrm>
          <a:prstGeom prst="rect">
            <a:avLst/>
          </a:prstGeom>
        </p:spPr>
      </p:pic>
      <p:pic>
        <p:nvPicPr>
          <p:cNvPr id="46" name="Picture 4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C46BC4CB-CE8E-C247-45EC-56BCC2911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59" y="13324999"/>
            <a:ext cx="1225934" cy="614884"/>
          </a:xfrm>
          <a:prstGeom prst="rect">
            <a:avLst/>
          </a:prstGeom>
        </p:spPr>
      </p:pic>
      <p:pic>
        <p:nvPicPr>
          <p:cNvPr id="47" name="Picture 46" descr="Icon&#10;&#10;Description automatically generated with low confidence">
            <a:extLst>
              <a:ext uri="{FF2B5EF4-FFF2-40B4-BE49-F238E27FC236}">
                <a16:creationId xmlns:a16="http://schemas.microsoft.com/office/drawing/2014/main" id="{9AF35A38-B6EF-A563-A18F-8313EE531E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62" y="13385226"/>
            <a:ext cx="1301202" cy="650601"/>
          </a:xfrm>
          <a:prstGeom prst="rect">
            <a:avLst/>
          </a:prstGeom>
        </p:spPr>
      </p:pic>
      <p:pic>
        <p:nvPicPr>
          <p:cNvPr id="48" name="Picture 47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8764EB9-6093-C5F6-F124-339D901FFD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62" y="12391474"/>
            <a:ext cx="1301202" cy="650603"/>
          </a:xfrm>
          <a:prstGeom prst="rect">
            <a:avLst/>
          </a:prstGeom>
        </p:spPr>
      </p:pic>
      <p:pic>
        <p:nvPicPr>
          <p:cNvPr id="49" name="Picture 4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D79A910-9420-B233-4624-63AA3AF7AB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59" y="12305050"/>
            <a:ext cx="1225934" cy="706828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73EDE770-6B42-39FB-6CBD-C18069B1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15" y="14391190"/>
            <a:ext cx="1446244" cy="650603"/>
          </a:xfrm>
          <a:prstGeom prst="rect">
            <a:avLst/>
          </a:prstGeom>
        </p:spPr>
      </p:pic>
      <p:pic>
        <p:nvPicPr>
          <p:cNvPr id="51" name="Picture 18" descr="Ciudad, Pueblo, Región, Casas, Arquitectura, Comunidad">
            <a:extLst>
              <a:ext uri="{FF2B5EF4-FFF2-40B4-BE49-F238E27FC236}">
                <a16:creationId xmlns:a16="http://schemas.microsoft.com/office/drawing/2014/main" id="{8963D610-CE38-ADD9-D75C-E233733F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32" y="13385226"/>
            <a:ext cx="1285364" cy="6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0AE68A53-A7C6-E179-3EDD-6C69B41636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816" y="13274306"/>
            <a:ext cx="1174000" cy="830055"/>
          </a:xfrm>
          <a:prstGeom prst="rect">
            <a:avLst/>
          </a:prstGeom>
        </p:spPr>
      </p:pic>
      <p:pic>
        <p:nvPicPr>
          <p:cNvPr id="54" name="Picture 53" descr="A picture containing text, picture frame, clipart&#10;&#10;Description automatically generated">
            <a:extLst>
              <a:ext uri="{FF2B5EF4-FFF2-40B4-BE49-F238E27FC236}">
                <a16:creationId xmlns:a16="http://schemas.microsoft.com/office/drawing/2014/main" id="{0BC27581-8DD6-3416-16E4-E0D8125BD2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97" y="14302365"/>
            <a:ext cx="975548" cy="797205"/>
          </a:xfrm>
          <a:prstGeom prst="rect">
            <a:avLst/>
          </a:prstGeom>
        </p:spPr>
      </p:pic>
      <p:pic>
        <p:nvPicPr>
          <p:cNvPr id="62" name="Picture 6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13706C4-4E0B-1F45-351B-C1A44D8E10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45" y="14333996"/>
            <a:ext cx="1225934" cy="70682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9C00740-94F4-6789-2D18-5EA72B341E8A}"/>
              </a:ext>
            </a:extLst>
          </p:cNvPr>
          <p:cNvSpPr txBox="1"/>
          <p:nvPr/>
        </p:nvSpPr>
        <p:spPr>
          <a:xfrm>
            <a:off x="2555209" y="10717836"/>
            <a:ext cx="936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400" b="1" dirty="0">
                <a:latin typeface="Century Gothic" panose="020B0502020202020204" pitchFamily="34" charset="0"/>
                <a:cs typeface="Nirmala UI" panose="020B0502040204020203" pitchFamily="34" charset="0"/>
              </a:rPr>
              <a:t>Lis les phrases. </a:t>
            </a:r>
            <a:r>
              <a:rPr lang="en-GB" sz="2400" b="1" dirty="0" err="1">
                <a:latin typeface="Century Gothic" panose="020B0502020202020204" pitchFamily="34" charset="0"/>
                <a:cs typeface="Nirmala UI" panose="020B0502040204020203" pitchFamily="34" charset="0"/>
              </a:rPr>
              <a:t>C’est</a:t>
            </a:r>
            <a:r>
              <a:rPr lang="en-GB" sz="2400" b="1" dirty="0">
                <a:latin typeface="Century Gothic" panose="020B0502020202020204" pitchFamily="34" charset="0"/>
                <a:cs typeface="Nirmala UI" panose="020B0502040204020203" pitchFamily="34" charset="0"/>
              </a:rPr>
              <a:t> ‘a’ </a:t>
            </a:r>
            <a:r>
              <a:rPr lang="en-GB" sz="2400" b="1" dirty="0" err="1">
                <a:latin typeface="Century Gothic" panose="020B0502020202020204" pitchFamily="34" charset="0"/>
                <a:cs typeface="Nirmala UI" panose="020B0502040204020203" pitchFamily="34" charset="0"/>
              </a:rPr>
              <a:t>ou</a:t>
            </a:r>
            <a:r>
              <a:rPr lang="en-GB" sz="2400" b="1" dirty="0">
                <a:latin typeface="Century Gothic" panose="020B0502020202020204" pitchFamily="34" charset="0"/>
                <a:cs typeface="Nirmala UI" panose="020B0502040204020203" pitchFamily="34" charset="0"/>
              </a:rPr>
              <a:t> ‘b’ ?</a:t>
            </a:r>
            <a:endParaRPr lang="en-GB" sz="2400" dirty="0">
              <a:latin typeface="Calibri" panose="020F0502020204030204"/>
            </a:endParaRPr>
          </a:p>
        </p:txBody>
      </p:sp>
      <p:pic>
        <p:nvPicPr>
          <p:cNvPr id="2048" name="Picture 2047">
            <a:extLst>
              <a:ext uri="{FF2B5EF4-FFF2-40B4-BE49-F238E27FC236}">
                <a16:creationId xmlns:a16="http://schemas.microsoft.com/office/drawing/2014/main" id="{119ADD16-C7C9-8FDD-8E52-6E4BAD5C05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8342" y="10531589"/>
            <a:ext cx="2211008" cy="856224"/>
          </a:xfrm>
          <a:prstGeom prst="rect">
            <a:avLst/>
          </a:prstGeom>
        </p:spPr>
      </p:pic>
      <p:pic>
        <p:nvPicPr>
          <p:cNvPr id="2049" name="Picture 2048" descr="A picture containing doll&#10;&#10;Description automatically generated">
            <a:extLst>
              <a:ext uri="{FF2B5EF4-FFF2-40B4-BE49-F238E27FC236}">
                <a16:creationId xmlns:a16="http://schemas.microsoft.com/office/drawing/2014/main" id="{C3696CCC-BBA5-7B30-2C76-4EF51E6D7B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899" y="2085382"/>
            <a:ext cx="1411392" cy="220729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B03F893-BF9C-45A0-970C-C0C53B99F7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342" y="1128870"/>
            <a:ext cx="2771099" cy="668492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04CD03E-91E1-4C4E-817F-5C7183661C71}"/>
              </a:ext>
            </a:extLst>
          </p:cNvPr>
          <p:cNvSpPr/>
          <p:nvPr/>
        </p:nvSpPr>
        <p:spPr>
          <a:xfrm>
            <a:off x="298342" y="5282401"/>
            <a:ext cx="11661117" cy="486851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FBDE9B65-66DF-476C-B6A2-83D5588A159D}"/>
              </a:ext>
            </a:extLst>
          </p:cNvPr>
          <p:cNvSpPr txBox="1">
            <a:spLocks/>
          </p:cNvSpPr>
          <p:nvPr/>
        </p:nvSpPr>
        <p:spPr>
          <a:xfrm>
            <a:off x="9651117" y="533738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0" name="Google Shape;170;p8" descr="Jigsaw, Puzzle, Piece, Game, Concept, Solution">
            <a:extLst>
              <a:ext uri="{FF2B5EF4-FFF2-40B4-BE49-F238E27FC236}">
                <a16:creationId xmlns:a16="http://schemas.microsoft.com/office/drawing/2014/main" id="{27EF4770-01C0-4A92-B713-C1E13CB3DC0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368780" y="525311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034F39EF-4670-4BAA-B5B0-C953BF9D25CE}"/>
              </a:ext>
            </a:extLst>
          </p:cNvPr>
          <p:cNvSpPr txBox="1">
            <a:spLocks/>
          </p:cNvSpPr>
          <p:nvPr/>
        </p:nvSpPr>
        <p:spPr>
          <a:xfrm>
            <a:off x="330237" y="5316163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Saying ‘it’ in French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CA480B-BA4F-4333-AEDF-34F10E71C1AB}"/>
              </a:ext>
            </a:extLst>
          </p:cNvPr>
          <p:cNvSpPr txBox="1"/>
          <p:nvPr/>
        </p:nvSpPr>
        <p:spPr>
          <a:xfrm>
            <a:off x="389901" y="5908764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to say ‘he’ and ‘she’ in French we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68" name="Google Shape;433;p6">
            <a:extLst>
              <a:ext uri="{FF2B5EF4-FFF2-40B4-BE49-F238E27FC236}">
                <a16:creationId xmlns:a16="http://schemas.microsoft.com/office/drawing/2014/main" id="{11E83DED-9BDD-47FD-A34E-E9917AEFAD55}"/>
              </a:ext>
            </a:extLst>
          </p:cNvPr>
          <p:cNvSpPr txBox="1"/>
          <p:nvPr/>
        </p:nvSpPr>
        <p:spPr>
          <a:xfrm>
            <a:off x="3495933" y="6497801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78FD182-1703-4FF3-9E7B-411958B39D42}"/>
              </a:ext>
            </a:extLst>
          </p:cNvPr>
          <p:cNvSpPr txBox="1"/>
          <p:nvPr/>
        </p:nvSpPr>
        <p:spPr>
          <a:xfrm>
            <a:off x="348293" y="6490156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Pierre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 un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DA5CDB-66B8-4399-8757-DFE68BB48447}"/>
              </a:ext>
            </a:extLst>
          </p:cNvPr>
          <p:cNvSpPr txBox="1"/>
          <p:nvPr/>
        </p:nvSpPr>
        <p:spPr>
          <a:xfrm>
            <a:off x="3897753" y="6467476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Il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 un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0" name="Google Shape;433;p6">
            <a:extLst>
              <a:ext uri="{FF2B5EF4-FFF2-40B4-BE49-F238E27FC236}">
                <a16:creationId xmlns:a16="http://schemas.microsoft.com/office/drawing/2014/main" id="{A60FD615-24FE-46C3-947F-1A7CE5C162C6}"/>
              </a:ext>
            </a:extLst>
          </p:cNvPr>
          <p:cNvSpPr txBox="1"/>
          <p:nvPr/>
        </p:nvSpPr>
        <p:spPr>
          <a:xfrm>
            <a:off x="6320056" y="650114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46CF326-D2B3-49B2-A50F-A098D757F5A5}"/>
              </a:ext>
            </a:extLst>
          </p:cNvPr>
          <p:cNvSpPr txBox="1"/>
          <p:nvPr/>
        </p:nvSpPr>
        <p:spPr>
          <a:xfrm>
            <a:off x="6853249" y="6496679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He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has a present.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Picture 9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D38C34-6B85-4540-9FA4-EA44C1CDA5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100" y="5928897"/>
            <a:ext cx="955434" cy="267928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F0FC47AA-D8E2-4D7D-8E68-973789EAA2A6}"/>
              </a:ext>
            </a:extLst>
          </p:cNvPr>
          <p:cNvSpPr txBox="1"/>
          <p:nvPr/>
        </p:nvSpPr>
        <p:spPr>
          <a:xfrm>
            <a:off x="389901" y="7222692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‘it’: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6C5FE4-C5BA-4EC9-8CCC-0932FF5E55E7}"/>
              </a:ext>
            </a:extLst>
          </p:cNvPr>
          <p:cNvSpPr txBox="1"/>
          <p:nvPr/>
        </p:nvSpPr>
        <p:spPr>
          <a:xfrm>
            <a:off x="389901" y="7646766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masculine nouns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feminine nouns:</a:t>
            </a:r>
          </a:p>
        </p:txBody>
      </p:sp>
      <p:sp>
        <p:nvSpPr>
          <p:cNvPr id="95" name="Google Shape;433;p6">
            <a:extLst>
              <a:ext uri="{FF2B5EF4-FFF2-40B4-BE49-F238E27FC236}">
                <a16:creationId xmlns:a16="http://schemas.microsoft.com/office/drawing/2014/main" id="{8CE124A4-AA4E-4466-B596-53BA2195E6D7}"/>
              </a:ext>
            </a:extLst>
          </p:cNvPr>
          <p:cNvSpPr txBox="1"/>
          <p:nvPr/>
        </p:nvSpPr>
        <p:spPr>
          <a:xfrm>
            <a:off x="3528681" y="8428216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8C7F00E-7611-4FDE-BEF5-DB617241FD72}"/>
              </a:ext>
            </a:extLst>
          </p:cNvPr>
          <p:cNvSpPr txBox="1"/>
          <p:nvPr/>
        </p:nvSpPr>
        <p:spPr>
          <a:xfrm>
            <a:off x="381041" y="8420571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en-GB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cadeau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petit.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6BA6F1-4051-4F83-B1FE-D7DC29D17D80}"/>
              </a:ext>
            </a:extLst>
          </p:cNvPr>
          <p:cNvSpPr txBox="1"/>
          <p:nvPr/>
        </p:nvSpPr>
        <p:spPr>
          <a:xfrm>
            <a:off x="3930501" y="8397891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Il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petit.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Google Shape;433;p6">
            <a:extLst>
              <a:ext uri="{FF2B5EF4-FFF2-40B4-BE49-F238E27FC236}">
                <a16:creationId xmlns:a16="http://schemas.microsoft.com/office/drawing/2014/main" id="{0F1B04B4-2D85-445D-8A3D-BE4EDE0D929C}"/>
              </a:ext>
            </a:extLst>
          </p:cNvPr>
          <p:cNvSpPr txBox="1"/>
          <p:nvPr/>
        </p:nvSpPr>
        <p:spPr>
          <a:xfrm>
            <a:off x="5709552" y="840621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D95CFE8-61E9-4C26-A85E-DDB67A736F9F}"/>
              </a:ext>
            </a:extLst>
          </p:cNvPr>
          <p:cNvSpPr txBox="1"/>
          <p:nvPr/>
        </p:nvSpPr>
        <p:spPr>
          <a:xfrm>
            <a:off x="6242745" y="8401747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is small.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0" name="Google Shape;433;p6">
            <a:extLst>
              <a:ext uri="{FF2B5EF4-FFF2-40B4-BE49-F238E27FC236}">
                <a16:creationId xmlns:a16="http://schemas.microsoft.com/office/drawing/2014/main" id="{10AC8924-DD98-4638-9856-2B3617B9CAA8}"/>
              </a:ext>
            </a:extLst>
          </p:cNvPr>
          <p:cNvSpPr txBox="1"/>
          <p:nvPr/>
        </p:nvSpPr>
        <p:spPr>
          <a:xfrm>
            <a:off x="3930501" y="921886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30074D0-06D0-4F51-A330-436404660458}"/>
              </a:ext>
            </a:extLst>
          </p:cNvPr>
          <p:cNvSpPr txBox="1"/>
          <p:nvPr/>
        </p:nvSpPr>
        <p:spPr>
          <a:xfrm>
            <a:off x="402132" y="9211802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peluche</a:t>
            </a: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grande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2D96B25-FB5D-4B98-AE12-AE604D86B30D}"/>
              </a:ext>
            </a:extLst>
          </p:cNvPr>
          <p:cNvSpPr txBox="1"/>
          <p:nvPr/>
        </p:nvSpPr>
        <p:spPr>
          <a:xfrm>
            <a:off x="4332321" y="9188539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grande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Google Shape;433;p6">
            <a:extLst>
              <a:ext uri="{FF2B5EF4-FFF2-40B4-BE49-F238E27FC236}">
                <a16:creationId xmlns:a16="http://schemas.microsoft.com/office/drawing/2014/main" id="{3DE9EF67-B144-4FBE-A51B-1281FF17951F}"/>
              </a:ext>
            </a:extLst>
          </p:cNvPr>
          <p:cNvSpPr txBox="1"/>
          <p:nvPr/>
        </p:nvSpPr>
        <p:spPr>
          <a:xfrm>
            <a:off x="6754624" y="922220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3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3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E6C944-E81B-4E2F-95E1-A4EADB61D11B}"/>
              </a:ext>
            </a:extLst>
          </p:cNvPr>
          <p:cNvSpPr txBox="1"/>
          <p:nvPr/>
        </p:nvSpPr>
        <p:spPr>
          <a:xfrm>
            <a:off x="7287817" y="9217742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It 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is big.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5" name="Picture 104" descr="A picture containing text&#10;&#10;Description automatically generated">
            <a:extLst>
              <a:ext uri="{FF2B5EF4-FFF2-40B4-BE49-F238E27FC236}">
                <a16:creationId xmlns:a16="http://schemas.microsoft.com/office/drawing/2014/main" id="{744B61A4-496E-476D-854E-CD4F433115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30" y="8303087"/>
            <a:ext cx="490912" cy="461666"/>
          </a:xfrm>
          <a:prstGeom prst="rect">
            <a:avLst/>
          </a:prstGeom>
        </p:spPr>
      </p:pic>
      <p:pic>
        <p:nvPicPr>
          <p:cNvPr id="106" name="Picture 105" descr="Shape, circle&#10;&#10;Description automatically generated">
            <a:extLst>
              <a:ext uri="{FF2B5EF4-FFF2-40B4-BE49-F238E27FC236}">
                <a16:creationId xmlns:a16="http://schemas.microsoft.com/office/drawing/2014/main" id="{B4545FB2-CF9F-47F4-A31A-BBA2EA8D07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21" y="8287614"/>
            <a:ext cx="1707989" cy="17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60AC0-2EAE-AB45-934C-02F25979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C9B2-916E-4665-4739-1C6FB2B2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93DF6-626B-750D-0405-11B00953F73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9E673-D5B1-8E5D-9833-26454D5A4C19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D771974-57AF-9D39-8C3F-453847999929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6B4C0-A320-318B-37D1-899174EC4121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4953E30D-74D1-83C2-F287-EBCBAD135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AB453466-616E-53A9-77CC-C60D293A7864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73F4855A-78BB-9043-A419-7CEAC44F5D9C}"/>
              </a:ext>
            </a:extLst>
          </p:cNvPr>
          <p:cNvSpPr txBox="1"/>
          <p:nvPr/>
        </p:nvSpPr>
        <p:spPr>
          <a:xfrm>
            <a:off x="10820926" y="1564583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16</a:t>
            </a:r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4470CD54-EFE0-DC0A-ED37-29966D2D5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598014"/>
              </p:ext>
            </p:extLst>
          </p:nvPr>
        </p:nvGraphicFramePr>
        <p:xfrm>
          <a:off x="373618" y="1865450"/>
          <a:ext cx="11516019" cy="6042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22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53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50784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160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7685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le/la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à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frère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2641147363"/>
                  </a:ext>
                </a:extLst>
              </a:tr>
              <a:tr h="847685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préparer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comment ?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56762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thique</a:t>
                      </a:r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chose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professeur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le/la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899102F-2CC0-0942-88FE-007E84440447}"/>
              </a:ext>
            </a:extLst>
          </p:cNvPr>
          <p:cNvSpPr txBox="1"/>
          <p:nvPr/>
        </p:nvSpPr>
        <p:spPr>
          <a:xfrm>
            <a:off x="2517019" y="1270662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en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Can you get at least 15 points?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2567CEC-5A5C-8A74-0C65-CE46C9911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57" y="4762031"/>
            <a:ext cx="1192141" cy="1066386"/>
          </a:xfrm>
          <a:prstGeom prst="rect">
            <a:avLst/>
          </a:prstGeom>
          <a:noFill/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DFF7C3A-54F9-A1A2-509B-A2680EB5B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2" y="2256518"/>
            <a:ext cx="1300122" cy="1276772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913C75-71AF-2607-A545-022F23C11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66" y="6466131"/>
            <a:ext cx="1192142" cy="1109113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27B4B4-2E2D-6777-F016-011236661CEE}"/>
              </a:ext>
            </a:extLst>
          </p:cNvPr>
          <p:cNvSpPr txBox="1"/>
          <p:nvPr/>
        </p:nvSpPr>
        <p:spPr>
          <a:xfrm>
            <a:off x="1630765" y="7188448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>
              <a:buClr>
                <a:srgbClr val="000000"/>
              </a:buClr>
              <a:defRPr/>
            </a:pPr>
            <a:r>
              <a:rPr lang="en-GB" sz="2844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27F626-5911-315E-FED3-BBF4B62354F3}"/>
              </a:ext>
            </a:extLst>
          </p:cNvPr>
          <p:cNvSpPr txBox="1"/>
          <p:nvPr/>
        </p:nvSpPr>
        <p:spPr>
          <a:xfrm>
            <a:off x="1616322" y="5380612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>
              <a:buClr>
                <a:srgbClr val="000000"/>
              </a:buClr>
              <a:defRPr/>
            </a:pPr>
            <a:r>
              <a:rPr lang="en-GB" sz="2844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ECB8AD-50E0-B8B8-525B-B04AFC98254F}"/>
              </a:ext>
            </a:extLst>
          </p:cNvPr>
          <p:cNvSpPr txBox="1"/>
          <p:nvPr/>
        </p:nvSpPr>
        <p:spPr>
          <a:xfrm>
            <a:off x="1547158" y="3676512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>
              <a:buClr>
                <a:srgbClr val="000000"/>
              </a:buClr>
              <a:defRPr/>
            </a:pPr>
            <a:r>
              <a:rPr lang="en-GB" sz="2844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6CE94C-195F-A84A-29EE-CB8F638AFA15}"/>
              </a:ext>
            </a:extLst>
          </p:cNvPr>
          <p:cNvGrpSpPr/>
          <p:nvPr/>
        </p:nvGrpSpPr>
        <p:grpSpPr>
          <a:xfrm>
            <a:off x="10297467" y="686139"/>
            <a:ext cx="1630732" cy="1036089"/>
            <a:chOff x="5286949" y="500124"/>
            <a:chExt cx="1200678" cy="744602"/>
          </a:xfrm>
        </p:grpSpPr>
        <p:sp>
          <p:nvSpPr>
            <p:cNvPr id="38" name="Title 2">
              <a:extLst>
                <a:ext uri="{FF2B5EF4-FFF2-40B4-BE49-F238E27FC236}">
                  <a16:creationId xmlns:a16="http://schemas.microsoft.com/office/drawing/2014/main" id="{37D941CA-DDC0-BAED-BC18-B621C240EEFE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620">
                <a:defRPr/>
              </a:pPr>
              <a:r>
                <a:rPr lang="en-GB" sz="2133" b="1" dirty="0" err="1">
                  <a:solidFill>
                    <a:sysClr val="window" lastClr="FFFFFF"/>
                  </a:solidFill>
                  <a:latin typeface="Century Gothic" panose="020B0502020202020204" pitchFamily="34" charset="0"/>
                </a:rPr>
                <a:t>vocabulaire</a:t>
              </a:r>
              <a:endParaRPr lang="en-GB" sz="2133" b="1" dirty="0">
                <a:solidFill>
                  <a:sysClr val="window" lastClr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C438DA-B400-1105-E4ED-8EACE4F7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1B1C05C1-4182-4E1F-A484-BEBC5793C4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78" y="1041222"/>
            <a:ext cx="2211008" cy="856224"/>
          </a:xfrm>
          <a:prstGeom prst="rect">
            <a:avLst/>
          </a:prstGeom>
        </p:spPr>
      </p:pic>
      <p:sp>
        <p:nvSpPr>
          <p:cNvPr id="56" name="CustomShape 6">
            <a:extLst>
              <a:ext uri="{FF2B5EF4-FFF2-40B4-BE49-F238E27FC236}">
                <a16:creationId xmlns:a16="http://schemas.microsoft.com/office/drawing/2014/main" id="{93AC51A8-1ED5-4253-AC5F-F855E94D9448}"/>
              </a:ext>
            </a:extLst>
          </p:cNvPr>
          <p:cNvSpPr/>
          <p:nvPr/>
        </p:nvSpPr>
        <p:spPr>
          <a:xfrm>
            <a:off x="427371" y="9694056"/>
            <a:ext cx="11764629" cy="5590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0000" tIns="80000" rIns="160000" bIns="80000"/>
          <a:lstStyle/>
          <a:p>
            <a:pPr defTabSz="1625620">
              <a:defRPr/>
            </a:pPr>
            <a:r>
              <a:rPr lang="fr-FR" sz="2489" dirty="0">
                <a:latin typeface="Century Gothic" panose="020B0502020202020204" pitchFamily="34" charset="0"/>
              </a:rPr>
              <a:t>Dimanche, c’est la Fête des Mères. Tu as une surprise pour</a:t>
            </a:r>
            <a:r>
              <a:rPr lang="fr-FR" sz="2489" b="1" dirty="0">
                <a:latin typeface="Century Gothic" panose="020B0502020202020204" pitchFamily="34" charset="0"/>
              </a:rPr>
              <a:t>  ____ </a:t>
            </a:r>
            <a:r>
              <a:rPr lang="fr-FR" sz="2489" dirty="0">
                <a:latin typeface="Century Gothic" panose="020B0502020202020204" pitchFamily="34" charset="0"/>
              </a:rPr>
              <a:t>mère ? </a:t>
            </a:r>
            <a:br>
              <a:rPr lang="fr-FR" sz="2489" dirty="0">
                <a:latin typeface="Century Gothic" panose="020B0502020202020204" pitchFamily="34" charset="0"/>
              </a:rPr>
            </a:br>
            <a:endParaRPr lang="fr-FR" sz="2489" dirty="0">
              <a:latin typeface="Century Gothic" panose="020B0502020202020204" pitchFamily="34" charset="0"/>
            </a:endParaRPr>
          </a:p>
          <a:p>
            <a:pPr defTabSz="1625620">
              <a:defRPr/>
            </a:pPr>
            <a:r>
              <a:rPr lang="fr-FR" sz="2489" dirty="0">
                <a:latin typeface="Century Gothic" panose="020B0502020202020204" pitchFamily="34" charset="0"/>
              </a:rPr>
              <a:t>Oui. Je prépare </a:t>
            </a:r>
            <a:r>
              <a:rPr lang="fr-FR" sz="2489" b="1" dirty="0">
                <a:latin typeface="Century Gothic" panose="020B0502020202020204" pitchFamily="34" charset="0"/>
              </a:rPr>
              <a:t>____</a:t>
            </a:r>
            <a:r>
              <a:rPr lang="fr-FR" sz="2489" dirty="0">
                <a:latin typeface="Century Gothic" panose="020B0502020202020204" pitchFamily="34" charset="0"/>
              </a:rPr>
              <a:t> cadeau à l’école. </a:t>
            </a:r>
            <a:r>
              <a:rPr lang="fr-FR" sz="2489" b="1" dirty="0">
                <a:latin typeface="Century Gothic" panose="020B0502020202020204" pitchFamily="34" charset="0"/>
              </a:rPr>
              <a:t>____</a:t>
            </a:r>
            <a:r>
              <a:rPr lang="fr-FR" sz="2489" dirty="0">
                <a:latin typeface="Century Gothic" panose="020B0502020202020204" pitchFamily="34" charset="0"/>
              </a:rPr>
              <a:t> professeur nous aide. C’est super ! </a:t>
            </a:r>
          </a:p>
          <a:p>
            <a:pPr defTabSz="1625620">
              <a:defRPr/>
            </a:pPr>
            <a:endParaRPr lang="fr-FR" sz="2489" b="1" dirty="0">
              <a:latin typeface="Century Gothic" panose="020B0502020202020204" pitchFamily="34" charset="0"/>
            </a:endParaRPr>
          </a:p>
          <a:p>
            <a:pPr defTabSz="1625620">
              <a:defRPr/>
            </a:pPr>
            <a:r>
              <a:rPr lang="fr-FR" sz="2489" b="1" dirty="0">
                <a:latin typeface="Century Gothic" panose="020B0502020202020204" pitchFamily="34" charset="0"/>
              </a:rPr>
              <a:t>____</a:t>
            </a:r>
            <a:r>
              <a:rPr lang="fr-FR" sz="2489" dirty="0">
                <a:latin typeface="Century Gothic" panose="020B0502020202020204" pitchFamily="34" charset="0"/>
              </a:rPr>
              <a:t> cadeau est un dessin de </a:t>
            </a:r>
            <a:r>
              <a:rPr lang="fr-FR" sz="2489" b="1" dirty="0">
                <a:latin typeface="Century Gothic" panose="020B0502020202020204" pitchFamily="34" charset="0"/>
              </a:rPr>
              <a:t>____</a:t>
            </a:r>
            <a:r>
              <a:rPr lang="fr-FR" sz="2489" dirty="0">
                <a:latin typeface="Century Gothic" panose="020B0502020202020204" pitchFamily="34" charset="0"/>
              </a:rPr>
              <a:t> peluche Bonny avec </a:t>
            </a:r>
            <a:r>
              <a:rPr lang="fr-FR" sz="2489" b="1" dirty="0">
                <a:latin typeface="Century Gothic" panose="020B0502020202020204" pitchFamily="34" charset="0"/>
              </a:rPr>
              <a:t>____</a:t>
            </a:r>
            <a:r>
              <a:rPr lang="fr-FR" sz="2489" dirty="0">
                <a:latin typeface="Century Gothic" panose="020B0502020202020204" pitchFamily="34" charset="0"/>
              </a:rPr>
              <a:t> chien Rex. </a:t>
            </a:r>
          </a:p>
          <a:p>
            <a:pPr defTabSz="1625620">
              <a:defRPr/>
            </a:pPr>
            <a:endParaRPr lang="fr-FR" sz="2489" dirty="0">
              <a:latin typeface="Century Gothic" panose="020B0502020202020204" pitchFamily="34" charset="0"/>
            </a:endParaRPr>
          </a:p>
          <a:p>
            <a:pPr defTabSz="1625620">
              <a:defRPr/>
            </a:pPr>
            <a:r>
              <a:rPr lang="fr-FR" sz="2489" dirty="0">
                <a:latin typeface="Century Gothic" panose="020B0502020202020204" pitchFamily="34" charset="0"/>
              </a:rPr>
              <a:t>Dimanche, je donne le cadeau à </a:t>
            </a:r>
            <a:r>
              <a:rPr lang="fr-FR" sz="2489" b="1" dirty="0">
                <a:latin typeface="Century Gothic" panose="020B0502020202020204" pitchFamily="34" charset="0"/>
              </a:rPr>
              <a:t>____ </a:t>
            </a:r>
            <a:r>
              <a:rPr lang="fr-FR" sz="2489" dirty="0">
                <a:latin typeface="Century Gothic" panose="020B0502020202020204" pitchFamily="34" charset="0"/>
              </a:rPr>
              <a:t>mère, je trouve des fleurs dans le jardin...</a:t>
            </a:r>
            <a:br>
              <a:rPr lang="fr-FR" sz="2489" dirty="0">
                <a:latin typeface="Century Gothic" panose="020B0502020202020204" pitchFamily="34" charset="0"/>
              </a:rPr>
            </a:br>
            <a:endParaRPr lang="fr-FR" sz="2489" dirty="0">
              <a:latin typeface="Century Gothic" panose="020B0502020202020204" pitchFamily="34" charset="0"/>
            </a:endParaRPr>
          </a:p>
          <a:p>
            <a:pPr defTabSz="1625620">
              <a:defRPr/>
            </a:pPr>
            <a:r>
              <a:rPr lang="fr-FR" sz="2489" dirty="0">
                <a:latin typeface="Century Gothic" panose="020B0502020202020204" pitchFamily="34" charset="0"/>
              </a:rPr>
              <a:t>... et je prépare le petit déjeuner pour ____ mère et </a:t>
            </a:r>
            <a:r>
              <a:rPr lang="fr-FR" sz="2489" b="1" dirty="0">
                <a:latin typeface="Century Gothic" panose="020B0502020202020204" pitchFamily="34" charset="0"/>
              </a:rPr>
              <a:t>____ </a:t>
            </a:r>
            <a:r>
              <a:rPr lang="fr-FR" sz="2489" dirty="0">
                <a:latin typeface="Century Gothic" panose="020B0502020202020204" pitchFamily="34" charset="0"/>
              </a:rPr>
              <a:t>père. </a:t>
            </a:r>
          </a:p>
          <a:p>
            <a:pPr defTabSz="1625620">
              <a:defRPr/>
            </a:pPr>
            <a:endParaRPr lang="fr-FR" sz="2489" dirty="0">
              <a:latin typeface="Century Gothic" panose="020B0502020202020204" pitchFamily="34" charset="0"/>
            </a:endParaRPr>
          </a:p>
          <a:p>
            <a:pPr defTabSz="1625620">
              <a:defRPr/>
            </a:pPr>
            <a:r>
              <a:rPr lang="fr-FR" sz="2489" dirty="0">
                <a:latin typeface="Century Gothic" panose="020B0502020202020204" pitchFamily="34" charset="0"/>
              </a:rPr>
              <a:t>La Fête des Pères, c’est quand ? </a:t>
            </a:r>
          </a:p>
          <a:p>
            <a:pPr defTabSz="1625620">
              <a:defRPr/>
            </a:pPr>
            <a:endParaRPr lang="fr-FR" sz="2489" dirty="0">
              <a:latin typeface="Century Gothic" panose="020B0502020202020204" pitchFamily="34" charset="0"/>
            </a:endParaRPr>
          </a:p>
          <a:p>
            <a:pPr defTabSz="1625620">
              <a:defRPr/>
            </a:pPr>
            <a:r>
              <a:rPr lang="fr-FR" sz="2489" dirty="0">
                <a:latin typeface="Century Gothic" panose="020B0502020202020204" pitchFamily="34" charset="0"/>
              </a:rPr>
              <a:t>En juin.  Tu prépares quoi pour </a:t>
            </a:r>
            <a:r>
              <a:rPr lang="fr-FR" sz="2489" b="1" dirty="0">
                <a:latin typeface="Century Gothic" panose="020B0502020202020204" pitchFamily="34" charset="0"/>
              </a:rPr>
              <a:t>____</a:t>
            </a:r>
            <a:r>
              <a:rPr lang="fr-FR" sz="2489" dirty="0">
                <a:latin typeface="Century Gothic" panose="020B0502020202020204" pitchFamily="34" charset="0"/>
              </a:rPr>
              <a:t> père ?</a:t>
            </a:r>
            <a:endParaRPr lang="en-GB" sz="2489" dirty="0"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78853D-2B07-450C-8821-5BD4BF77A448}"/>
              </a:ext>
            </a:extLst>
          </p:cNvPr>
          <p:cNvSpPr txBox="1"/>
          <p:nvPr/>
        </p:nvSpPr>
        <p:spPr>
          <a:xfrm>
            <a:off x="391001" y="9030223"/>
            <a:ext cx="12359957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89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Lis les messages. </a:t>
            </a:r>
            <a:r>
              <a:rPr lang="en-GB" sz="2489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89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89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89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89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français</a:t>
            </a:r>
            <a:r>
              <a:rPr lang="en-GB" sz="2489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10B9BB-8EE8-4F1E-AF17-3F6E6E13D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4337" y="8216392"/>
            <a:ext cx="2036724" cy="84863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EDF71C-83B4-4806-9CC7-F1CB2B2B7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363" y="8267394"/>
            <a:ext cx="2211008" cy="856224"/>
          </a:xfrm>
          <a:prstGeom prst="rect">
            <a:avLst/>
          </a:prstGeom>
        </p:spPr>
      </p:pic>
      <p:pic>
        <p:nvPicPr>
          <p:cNvPr id="67" name="Picture 66" descr="A picture containing doll&#10;&#10;Description automatically generated">
            <a:extLst>
              <a:ext uri="{FF2B5EF4-FFF2-40B4-BE49-F238E27FC236}">
                <a16:creationId xmlns:a16="http://schemas.microsoft.com/office/drawing/2014/main" id="{ED5965B7-4FC3-4B04-9E4F-D87E2EB10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681" y="13020641"/>
            <a:ext cx="1568117" cy="2452394"/>
          </a:xfrm>
          <a:prstGeom prst="rect">
            <a:avLst/>
          </a:prstGeom>
        </p:spPr>
      </p:pic>
      <p:pic>
        <p:nvPicPr>
          <p:cNvPr id="68" name="Picture 6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80B77CBA-1D44-4206-8FE7-7CF3871F97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26" y="14021636"/>
            <a:ext cx="1519337" cy="1927404"/>
          </a:xfrm>
          <a:prstGeom prst="rect">
            <a:avLst/>
          </a:prstGeom>
        </p:spPr>
      </p:pic>
      <p:pic>
        <p:nvPicPr>
          <p:cNvPr id="69" name="Picture 68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7CD174F7-5603-4FF9-BE27-47B3C56065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75" y="8572983"/>
            <a:ext cx="966447" cy="10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9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8AA65-C905-31DB-A778-04ED0B1D9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86B2DA-02D3-D357-2310-7B12FBD52556}"/>
              </a:ext>
            </a:extLst>
          </p:cNvPr>
          <p:cNvSpPr/>
          <p:nvPr/>
        </p:nvSpPr>
        <p:spPr>
          <a:xfrm>
            <a:off x="6555685" y="13637989"/>
            <a:ext cx="5509316" cy="1936924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A7F47-B7DC-3E71-5FCB-E831431E8E38}"/>
              </a:ext>
            </a:extLst>
          </p:cNvPr>
          <p:cNvSpPr txBox="1"/>
          <p:nvPr/>
        </p:nvSpPr>
        <p:spPr>
          <a:xfrm>
            <a:off x="6741756" y="13662037"/>
            <a:ext cx="581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_______ ma _______ . ___ _____ __________, </a:t>
            </a:r>
            <a:r>
              <a:rPr lang="en-GB" sz="2400" b="1" dirty="0" err="1">
                <a:latin typeface="Century Gothic" panose="020B0502020202020204" pitchFamily="34" charset="0"/>
              </a:rPr>
              <a:t>aujourd’hui</a:t>
            </a:r>
            <a:r>
              <a:rPr lang="en-GB" sz="24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DE36B-0498-EF9C-3C6F-CDB01FB1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81040-5498-3D77-C085-A7D55D2C1F73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B3774B-4937-D476-FDB4-F06F3E59D065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F21AEFF-AC17-E07D-23FF-0FA2D7E7A7F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8CCB64-CF3A-5FD2-B620-CA2B05B164E9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3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095A9057-02D6-5C80-F395-82B29564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A75FB712-D273-CCC1-E73D-2168C5D90E81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9AA980B2-1743-B155-4289-B4BEA28057D4}"/>
              </a:ext>
            </a:extLst>
          </p:cNvPr>
          <p:cNvSpPr txBox="1"/>
          <p:nvPr/>
        </p:nvSpPr>
        <p:spPr>
          <a:xfrm>
            <a:off x="10868044" y="15645838"/>
            <a:ext cx="5389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17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DE6C147-11FA-96F8-8BBA-BFACC63FDCF9}"/>
              </a:ext>
            </a:extLst>
          </p:cNvPr>
          <p:cNvSpPr/>
          <p:nvPr/>
        </p:nvSpPr>
        <p:spPr>
          <a:xfrm>
            <a:off x="6123873" y="13582081"/>
            <a:ext cx="626658" cy="617042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34EE7-7155-5EF9-4080-57A47556761B}"/>
              </a:ext>
            </a:extLst>
          </p:cNvPr>
          <p:cNvSpPr txBox="1"/>
          <p:nvPr/>
        </p:nvSpPr>
        <p:spPr>
          <a:xfrm>
            <a:off x="6728302" y="14703606"/>
            <a:ext cx="5574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entury Gothic" panose="020B0502020202020204" pitchFamily="34" charset="0"/>
              </a:rPr>
              <a:t>Here is ____ sister. She is sad, ____________.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E80E33-FC1F-71EC-584A-1D9765C7107F}"/>
              </a:ext>
            </a:extLst>
          </p:cNvPr>
          <p:cNvSpPr/>
          <p:nvPr/>
        </p:nvSpPr>
        <p:spPr>
          <a:xfrm>
            <a:off x="487543" y="13662037"/>
            <a:ext cx="5509316" cy="1936924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655351-F860-53D5-21C7-8CD0DCFEB7B1}"/>
              </a:ext>
            </a:extLst>
          </p:cNvPr>
          <p:cNvSpPr/>
          <p:nvPr/>
        </p:nvSpPr>
        <p:spPr>
          <a:xfrm>
            <a:off x="554321" y="11456304"/>
            <a:ext cx="5509316" cy="1936924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9362ED-7156-96FB-29D6-4B56861E8165}"/>
              </a:ext>
            </a:extLst>
          </p:cNvPr>
          <p:cNvSpPr/>
          <p:nvPr/>
        </p:nvSpPr>
        <p:spPr>
          <a:xfrm>
            <a:off x="487543" y="9221102"/>
            <a:ext cx="5509316" cy="1936924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93C22C-8DBF-64A6-60F2-AB8FC8EEB0A3}"/>
              </a:ext>
            </a:extLst>
          </p:cNvPr>
          <p:cNvSpPr/>
          <p:nvPr/>
        </p:nvSpPr>
        <p:spPr>
          <a:xfrm>
            <a:off x="6622463" y="11427268"/>
            <a:ext cx="5509316" cy="1936924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E6DB48-343E-531E-6F8E-D72D6AC1A63E}"/>
              </a:ext>
            </a:extLst>
          </p:cNvPr>
          <p:cNvSpPr/>
          <p:nvPr/>
        </p:nvSpPr>
        <p:spPr>
          <a:xfrm>
            <a:off x="6555685" y="9190711"/>
            <a:ext cx="5509316" cy="1936924"/>
          </a:xfrm>
          <a:prstGeom prst="roundRect">
            <a:avLst/>
          </a:prstGeom>
          <a:solidFill>
            <a:srgbClr val="26859D">
              <a:alpha val="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CD1B2-5CC7-DB23-81D5-B095C8DD7DAE}"/>
              </a:ext>
            </a:extLst>
          </p:cNvPr>
          <p:cNvSpPr txBox="1"/>
          <p:nvPr/>
        </p:nvSpPr>
        <p:spPr>
          <a:xfrm>
            <a:off x="6795084" y="11488326"/>
            <a:ext cx="5336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_______ </a:t>
            </a:r>
            <a:r>
              <a:rPr lang="en-GB" sz="2400" b="1" dirty="0" err="1">
                <a:latin typeface="Century Gothic" panose="020B0502020202020204" pitchFamily="34" charset="0"/>
              </a:rPr>
              <a:t>mon</a:t>
            </a:r>
            <a:r>
              <a:rPr lang="en-GB" sz="2400" b="1" dirty="0">
                <a:latin typeface="Century Gothic" panose="020B0502020202020204" pitchFamily="34" charset="0"/>
              </a:rPr>
              <a:t> _______ . ___ _____ 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CD15E-AB52-4E1D-2777-470D0C656D94}"/>
              </a:ext>
            </a:extLst>
          </p:cNvPr>
          <p:cNvSpPr txBox="1"/>
          <p:nvPr/>
        </p:nvSpPr>
        <p:spPr>
          <a:xfrm>
            <a:off x="6795082" y="12680063"/>
            <a:ext cx="533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entury Gothic" panose="020B0502020202020204" pitchFamily="34" charset="0"/>
              </a:rPr>
              <a:t>Here is ____ book. It  is easy.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3C050F-1F55-82B8-9494-F46538A793AD}"/>
              </a:ext>
            </a:extLst>
          </p:cNvPr>
          <p:cNvSpPr/>
          <p:nvPr/>
        </p:nvSpPr>
        <p:spPr>
          <a:xfrm>
            <a:off x="6236258" y="11365164"/>
            <a:ext cx="626658" cy="617042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977096-9172-A985-2789-C41FD4C45342}"/>
              </a:ext>
            </a:extLst>
          </p:cNvPr>
          <p:cNvSpPr/>
          <p:nvPr/>
        </p:nvSpPr>
        <p:spPr>
          <a:xfrm>
            <a:off x="6168426" y="9089379"/>
            <a:ext cx="626658" cy="617042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A40266-6846-4556-CBF0-F7E4DE4E3DBC}"/>
              </a:ext>
            </a:extLst>
          </p:cNvPr>
          <p:cNvSpPr/>
          <p:nvPr/>
        </p:nvSpPr>
        <p:spPr>
          <a:xfrm>
            <a:off x="127000" y="13655348"/>
            <a:ext cx="626658" cy="617042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DDC5A3-0349-8B8B-C49E-0147F7035B23}"/>
              </a:ext>
            </a:extLst>
          </p:cNvPr>
          <p:cNvSpPr/>
          <p:nvPr/>
        </p:nvSpPr>
        <p:spPr>
          <a:xfrm>
            <a:off x="193776" y="11354092"/>
            <a:ext cx="626658" cy="617042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606657E-C490-FCA1-5E6B-FFF008EE97DA}"/>
              </a:ext>
            </a:extLst>
          </p:cNvPr>
          <p:cNvSpPr/>
          <p:nvPr/>
        </p:nvSpPr>
        <p:spPr>
          <a:xfrm>
            <a:off x="174214" y="9088991"/>
            <a:ext cx="626658" cy="617042"/>
          </a:xfrm>
          <a:prstGeom prst="ellipse">
            <a:avLst/>
          </a:prstGeom>
          <a:solidFill>
            <a:srgbClr val="26859D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12AFD2-73A9-3486-8F61-611437335596}"/>
              </a:ext>
            </a:extLst>
          </p:cNvPr>
          <p:cNvSpPr txBox="1"/>
          <p:nvPr/>
        </p:nvSpPr>
        <p:spPr>
          <a:xfrm>
            <a:off x="6750532" y="9293074"/>
            <a:ext cx="526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Century Gothic" panose="020B0502020202020204" pitchFamily="34" charset="0"/>
              </a:rPr>
              <a:t>Voici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</a:rPr>
              <a:t>mon</a:t>
            </a:r>
            <a:r>
              <a:rPr lang="en-GB" sz="2400" b="1" dirty="0">
                <a:latin typeface="Century Gothic" panose="020B0502020202020204" pitchFamily="34" charset="0"/>
              </a:rPr>
              <a:t> _______ . Il _____ __________.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5E9C2-64E8-ED4C-6457-2AA5DE26CA20}"/>
              </a:ext>
            </a:extLst>
          </p:cNvPr>
          <p:cNvSpPr txBox="1"/>
          <p:nvPr/>
        </p:nvSpPr>
        <p:spPr>
          <a:xfrm>
            <a:off x="6728302" y="10190480"/>
            <a:ext cx="526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entury Gothic" panose="020B0502020202020204" pitchFamily="34" charset="0"/>
              </a:rPr>
              <a:t>_____ ___ my brother. ___ is funny.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928C60-60BB-83E1-AE6C-1FA5C78D4E4A}"/>
              </a:ext>
            </a:extLst>
          </p:cNvPr>
          <p:cNvSpPr txBox="1"/>
          <p:nvPr/>
        </p:nvSpPr>
        <p:spPr>
          <a:xfrm>
            <a:off x="753658" y="11710694"/>
            <a:ext cx="522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Century Gothic" panose="020B0502020202020204" pitchFamily="34" charset="0"/>
              </a:rPr>
              <a:t>Voici</a:t>
            </a:r>
            <a:r>
              <a:rPr lang="en-GB" sz="2400" b="1" dirty="0">
                <a:latin typeface="Century Gothic" panose="020B0502020202020204" pitchFamily="34" charset="0"/>
              </a:rPr>
              <a:t> _____ </a:t>
            </a:r>
            <a:r>
              <a:rPr lang="en-GB" sz="2400" b="1" dirty="0" err="1">
                <a:latin typeface="Century Gothic" panose="020B0502020202020204" pitchFamily="34" charset="0"/>
              </a:rPr>
              <a:t>bouteille</a:t>
            </a:r>
            <a:r>
              <a:rPr lang="en-GB" sz="2400" b="1" dirty="0">
                <a:latin typeface="Century Gothic" panose="020B0502020202020204" pitchFamily="34" charset="0"/>
              </a:rPr>
              <a:t> .___ </a:t>
            </a:r>
            <a:r>
              <a:rPr lang="en-GB" sz="2400" b="1" dirty="0" err="1"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latin typeface="Century Gothic" panose="020B0502020202020204" pitchFamily="34" charset="0"/>
              </a:rPr>
              <a:t> __________.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FB7B49-2E6F-8F1E-DBC6-78A87FAC708A}"/>
              </a:ext>
            </a:extLst>
          </p:cNvPr>
          <p:cNvSpPr txBox="1"/>
          <p:nvPr/>
        </p:nvSpPr>
        <p:spPr>
          <a:xfrm>
            <a:off x="723364" y="12720485"/>
            <a:ext cx="522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entury Gothic" panose="020B0502020202020204" pitchFamily="34" charset="0"/>
              </a:rPr>
              <a:t>_____ ___ my bottle. It is important.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F568CB-2E47-33D5-8AC6-2561E2870C80}"/>
              </a:ext>
            </a:extLst>
          </p:cNvPr>
          <p:cNvSpPr txBox="1"/>
          <p:nvPr/>
        </p:nvSpPr>
        <p:spPr>
          <a:xfrm>
            <a:off x="790013" y="13824949"/>
            <a:ext cx="5227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Century Gothic" panose="020B0502020202020204" pitchFamily="34" charset="0"/>
              </a:rPr>
              <a:t>Voici</a:t>
            </a:r>
            <a:r>
              <a:rPr lang="en-GB" sz="2400" b="1" dirty="0">
                <a:latin typeface="Century Gothic" panose="020B0502020202020204" pitchFamily="34" charset="0"/>
              </a:rPr>
              <a:t> _____ </a:t>
            </a:r>
            <a:r>
              <a:rPr lang="en-GB" sz="2400" b="1" dirty="0" err="1">
                <a:latin typeface="Century Gothic" panose="020B0502020202020204" pitchFamily="34" charset="0"/>
              </a:rPr>
              <a:t>maison</a:t>
            </a:r>
            <a:r>
              <a:rPr lang="en-GB" sz="2400" b="1" dirty="0">
                <a:latin typeface="Century Gothic" panose="020B0502020202020204" pitchFamily="34" charset="0"/>
              </a:rPr>
              <a:t> .___ </a:t>
            </a:r>
            <a:r>
              <a:rPr lang="en-GB" sz="2400" b="1" dirty="0" err="1"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latin typeface="Century Gothic" panose="020B0502020202020204" pitchFamily="34" charset="0"/>
              </a:rPr>
              <a:t> __________.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2AC866-E6C7-9131-B922-40F6635C5C1F}"/>
              </a:ext>
            </a:extLst>
          </p:cNvPr>
          <p:cNvSpPr txBox="1"/>
          <p:nvPr/>
        </p:nvSpPr>
        <p:spPr>
          <a:xfrm>
            <a:off x="658534" y="14976420"/>
            <a:ext cx="522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entury Gothic" panose="020B0502020202020204" pitchFamily="34" charset="0"/>
              </a:rPr>
              <a:t>_____ ___ my ______. It is nice.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F4105C-23CE-D314-A880-969F13E7CED8}"/>
              </a:ext>
            </a:extLst>
          </p:cNvPr>
          <p:cNvSpPr txBox="1"/>
          <p:nvPr/>
        </p:nvSpPr>
        <p:spPr>
          <a:xfrm>
            <a:off x="656586" y="9435840"/>
            <a:ext cx="78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Century Gothic" panose="020B0502020202020204" pitchFamily="34" charset="0"/>
              </a:rPr>
              <a:t>Voici</a:t>
            </a:r>
            <a:r>
              <a:rPr lang="en-GB" sz="2400" b="1" dirty="0">
                <a:latin typeface="Century Gothic" panose="020B0502020202020204" pitchFamily="34" charset="0"/>
              </a:rPr>
              <a:t> _____ </a:t>
            </a:r>
            <a:r>
              <a:rPr lang="en-GB" sz="2400" b="1" dirty="0" err="1">
                <a:latin typeface="Century Gothic" panose="020B0502020202020204" pitchFamily="34" charset="0"/>
              </a:rPr>
              <a:t>stylo</a:t>
            </a:r>
            <a:r>
              <a:rPr lang="en-GB" sz="2400" b="1" dirty="0">
                <a:latin typeface="Century Gothic" panose="020B0502020202020204" pitchFamily="34" charset="0"/>
              </a:rPr>
              <a:t>.___ </a:t>
            </a:r>
            <a:r>
              <a:rPr lang="en-GB" sz="2400" b="1" dirty="0" err="1"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latin typeface="Century Gothic" panose="020B0502020202020204" pitchFamily="34" charset="0"/>
              </a:rPr>
              <a:t> bleu.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0A0BE8-ED3A-0165-1E0A-D8E959F67859}"/>
              </a:ext>
            </a:extLst>
          </p:cNvPr>
          <p:cNvSpPr txBox="1"/>
          <p:nvPr/>
        </p:nvSpPr>
        <p:spPr>
          <a:xfrm>
            <a:off x="656587" y="10332456"/>
            <a:ext cx="78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entury Gothic" panose="020B0502020202020204" pitchFamily="34" charset="0"/>
              </a:rPr>
              <a:t>_____ ___ my pen. It ___ blue.</a:t>
            </a:r>
          </a:p>
        </p:txBody>
      </p:sp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A770EAD8-604F-74F5-16F3-BCDF99D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000541"/>
              </p:ext>
            </p:extLst>
          </p:nvPr>
        </p:nvGraphicFramePr>
        <p:xfrm>
          <a:off x="337990" y="2007920"/>
          <a:ext cx="11516019" cy="5947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22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53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50784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160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34266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(m), the f)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friend (m), (f)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4266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family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brother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34266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2641147363"/>
                  </a:ext>
                </a:extLst>
              </a:tr>
              <a:tr h="834266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4266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1616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teacher (m)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teacher (f)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nice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34266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(m), the f)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to, at, in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friend (m), (f)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0F2AD31E-89EB-617B-670D-B55BFB18E382}"/>
              </a:ext>
            </a:extLst>
          </p:cNvPr>
          <p:cNvSpPr txBox="1"/>
          <p:nvPr/>
        </p:nvSpPr>
        <p:spPr>
          <a:xfrm>
            <a:off x="2351223" y="1232924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en </a:t>
            </a:r>
            <a:r>
              <a:rPr lang="en-GB" sz="2400" b="1" kern="0" dirty="0" err="1"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Can you get at least 15 points?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A88881C-CE3B-0405-8460-166A4D5E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83" y="4766572"/>
            <a:ext cx="1192141" cy="1066386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8347FF17-13CF-9F0B-5B4F-2EBACC760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3" y="2731282"/>
            <a:ext cx="1090414" cy="10708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119F5C-E5F9-C5AC-AD3B-69749F4EF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87" y="6401316"/>
            <a:ext cx="1192142" cy="11091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24AF253-D7EA-DD34-8ACD-85039C0741A2}"/>
              </a:ext>
            </a:extLst>
          </p:cNvPr>
          <p:cNvSpPr txBox="1"/>
          <p:nvPr/>
        </p:nvSpPr>
        <p:spPr>
          <a:xfrm>
            <a:off x="1546023" y="7390669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>
              <a:buClr>
                <a:srgbClr val="000000"/>
              </a:buClr>
              <a:defRPr/>
            </a:pPr>
            <a:r>
              <a:rPr lang="en-GB" sz="2844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094E02-8FD0-996A-E509-314BD4A2BC4F}"/>
              </a:ext>
            </a:extLst>
          </p:cNvPr>
          <p:cNvSpPr txBox="1"/>
          <p:nvPr/>
        </p:nvSpPr>
        <p:spPr>
          <a:xfrm>
            <a:off x="1566426" y="5569645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>
              <a:buClr>
                <a:srgbClr val="000000"/>
              </a:buClr>
              <a:defRPr/>
            </a:pPr>
            <a:r>
              <a:rPr lang="en-GB" sz="2844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0ECB3E-BFB5-6CA7-BBDF-E3411ECB972F}"/>
              </a:ext>
            </a:extLst>
          </p:cNvPr>
          <p:cNvSpPr txBox="1"/>
          <p:nvPr/>
        </p:nvSpPr>
        <p:spPr>
          <a:xfrm>
            <a:off x="1551133" y="3739513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>
              <a:buClr>
                <a:srgbClr val="000000"/>
              </a:buClr>
              <a:defRPr/>
            </a:pPr>
            <a:r>
              <a:rPr lang="en-GB" sz="2844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366C6E-80D2-A970-76C0-D11816E3DC19}"/>
              </a:ext>
            </a:extLst>
          </p:cNvPr>
          <p:cNvGrpSpPr/>
          <p:nvPr/>
        </p:nvGrpSpPr>
        <p:grpSpPr>
          <a:xfrm>
            <a:off x="10387057" y="853586"/>
            <a:ext cx="1630732" cy="1036089"/>
            <a:chOff x="5286949" y="500124"/>
            <a:chExt cx="1200678" cy="744602"/>
          </a:xfrm>
        </p:grpSpPr>
        <p:sp>
          <p:nvSpPr>
            <p:cNvPr id="41" name="Title 2">
              <a:extLst>
                <a:ext uri="{FF2B5EF4-FFF2-40B4-BE49-F238E27FC236}">
                  <a16:creationId xmlns:a16="http://schemas.microsoft.com/office/drawing/2014/main" id="{CF6A43FF-037F-9E08-9C3B-E882E53550E0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620">
                <a:defRPr/>
              </a:pPr>
              <a:r>
                <a:rPr lang="en-GB" sz="2133" b="1" dirty="0" err="1">
                  <a:solidFill>
                    <a:sysClr val="window" lastClr="FFFFFF"/>
                  </a:solidFill>
                  <a:latin typeface="Century Gothic" panose="020B0502020202020204" pitchFamily="34" charset="0"/>
                </a:rPr>
                <a:t>vocabulaire</a:t>
              </a:r>
              <a:endParaRPr lang="en-GB" sz="2133" b="1" dirty="0">
                <a:solidFill>
                  <a:sysClr val="window" lastClr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C4A88D3-7F1B-51BB-58E3-53288F6E0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7942FEE1-1BED-F0BB-9BEE-AD5EA5320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61" y="1083367"/>
            <a:ext cx="2036724" cy="84863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F9826A-A9C2-9BC7-13B2-6C095AEE883D}"/>
              </a:ext>
            </a:extLst>
          </p:cNvPr>
          <p:cNvSpPr txBox="1"/>
          <p:nvPr/>
        </p:nvSpPr>
        <p:spPr>
          <a:xfrm>
            <a:off x="2210938" y="8368939"/>
            <a:ext cx="95224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kern="0" dirty="0" err="1"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lang="en-GB" sz="2400" b="1" kern="0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et </a:t>
            </a:r>
            <a:r>
              <a:rPr lang="en-GB" sz="2400" b="1" kern="0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kern="0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kern="0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kern="0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b="1" dirty="0">
              <a:latin typeface="Century Gothic" panose="020B0502020202020204" pitchFamily="34" charset="0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C71958C-AE25-75FD-EBF0-C11D3C92D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14" y="8145310"/>
            <a:ext cx="2036724" cy="8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4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35481"/>
              </p:ext>
            </p:extLst>
          </p:nvPr>
        </p:nvGraphicFramePr>
        <p:xfrm>
          <a:off x="428624" y="185005"/>
          <a:ext cx="11541863" cy="15450692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3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Possessions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Possessions (2)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9-12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597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fête des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mères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(Mother’s Day)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13-17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 zoo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(At the zoo)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18-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aventures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Tintin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(The adventures of </a:t>
                      </a:r>
                      <a:r>
                        <a:rPr kumimoji="0" lang="en-GB" sz="2800" b="0" i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Tintin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 as raison ?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(Are you right?)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Activités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à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l’école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(Activities at school)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L’amitié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(Friendship)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Révision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2390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 – 11.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Assessments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5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 – 13. </a:t>
                      </a:r>
                      <a:b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chenille qui fait des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trous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(The Hungry Caterpillar)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538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8AA65-C905-31DB-A778-04ED0B1D9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E36B-0498-EF9C-3C6F-CDB01FB1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81040-5498-3D77-C085-A7D55D2C1F73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B3774B-4937-D476-FDB4-F06F3E59D065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F21AEFF-AC17-E07D-23FF-0FA2D7E7A7F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8CCB64-CF3A-5FD2-B620-CA2B05B164E9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095A9057-02D6-5C80-F395-82B29564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A75FB712-D273-CCC1-E73D-2168C5D90E81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9AA980B2-1743-B155-4289-B4BEA28057D4}"/>
              </a:ext>
            </a:extLst>
          </p:cNvPr>
          <p:cNvSpPr txBox="1"/>
          <p:nvPr/>
        </p:nvSpPr>
        <p:spPr>
          <a:xfrm>
            <a:off x="10868044" y="15645838"/>
            <a:ext cx="50045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18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02A8515-86FD-4496-8339-561CC65B0924}"/>
              </a:ext>
            </a:extLst>
          </p:cNvPr>
          <p:cNvGrpSpPr/>
          <p:nvPr/>
        </p:nvGrpSpPr>
        <p:grpSpPr>
          <a:xfrm>
            <a:off x="8654722" y="780632"/>
            <a:ext cx="3320820" cy="2274740"/>
            <a:chOff x="4727454" y="646114"/>
            <a:chExt cx="2023623" cy="13207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4FA6686-31A9-441D-A611-D5979C097FC1}"/>
                </a:ext>
              </a:extLst>
            </p:cNvPr>
            <p:cNvGrpSpPr/>
            <p:nvPr/>
          </p:nvGrpSpPr>
          <p:grpSpPr>
            <a:xfrm>
              <a:off x="4727454" y="646114"/>
              <a:ext cx="1971265" cy="1320710"/>
              <a:chOff x="4102062" y="961737"/>
              <a:chExt cx="2766546" cy="1787468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6B42848-B2A0-493D-9B3F-18B0B454DA56}"/>
                  </a:ext>
                </a:extLst>
              </p:cNvPr>
              <p:cNvSpPr/>
              <p:nvPr/>
            </p:nvSpPr>
            <p:spPr>
              <a:xfrm>
                <a:off x="4102062" y="1036030"/>
                <a:ext cx="2755938" cy="1713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89568AD6-7A08-44F1-AE92-983D0E942508}"/>
                  </a:ext>
                </a:extLst>
              </p:cNvPr>
              <p:cNvSpPr/>
              <p:nvPr/>
            </p:nvSpPr>
            <p:spPr>
              <a:xfrm>
                <a:off x="4102064" y="961737"/>
                <a:ext cx="2766544" cy="464941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7BC48C2-12DB-4A4A-B185-DF930A7984D1}"/>
                </a:ext>
              </a:extLst>
            </p:cNvPr>
            <p:cNvSpPr/>
            <p:nvPr/>
          </p:nvSpPr>
          <p:spPr>
            <a:xfrm>
              <a:off x="4796015" y="1078384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B3536-E336-43F2-B446-8B0A635C2466}"/>
                </a:ext>
              </a:extLst>
            </p:cNvPr>
            <p:cNvSpPr txBox="1"/>
            <p:nvPr/>
          </p:nvSpPr>
          <p:spPr>
            <a:xfrm>
              <a:off x="5006113" y="1010630"/>
              <a:ext cx="1744964" cy="244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Il / </a:t>
              </a:r>
              <a:r>
                <a:rPr kumimoji="0" lang="en-GB" sz="21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</a:t>
              </a:r>
              <a:r>
                <a:rPr kumimoji="0" lang="en-GB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meaning ‘it’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3D97A52-7E53-4C28-92DB-325573CA06AD}"/>
              </a:ext>
            </a:extLst>
          </p:cNvPr>
          <p:cNvSpPr/>
          <p:nvPr/>
        </p:nvSpPr>
        <p:spPr>
          <a:xfrm>
            <a:off x="8765060" y="2153380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2D1619D-51A2-4F14-A061-EDC9EF0664C2}"/>
              </a:ext>
            </a:extLst>
          </p:cNvPr>
          <p:cNvSpPr/>
          <p:nvPr/>
        </p:nvSpPr>
        <p:spPr>
          <a:xfrm>
            <a:off x="8765060" y="2702931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C8BC9B-6DEC-4B60-AE16-14F5BF7E8D63}"/>
              </a:ext>
            </a:extLst>
          </p:cNvPr>
          <p:cNvSpPr txBox="1"/>
          <p:nvPr/>
        </p:nvSpPr>
        <p:spPr>
          <a:xfrm>
            <a:off x="9112010" y="1901042"/>
            <a:ext cx="286353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 agreement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9FB139-7ACB-4FA5-A6A5-37942AE9FC9F}"/>
              </a:ext>
            </a:extLst>
          </p:cNvPr>
          <p:cNvSpPr txBox="1"/>
          <p:nvPr/>
        </p:nvSpPr>
        <p:spPr>
          <a:xfrm>
            <a:off x="9112010" y="2630474"/>
            <a:ext cx="286353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SSC [-</a:t>
            </a: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AB1CA58-1289-4229-9D77-1618809097A7}"/>
              </a:ext>
            </a:extLst>
          </p:cNvPr>
          <p:cNvSpPr/>
          <p:nvPr/>
        </p:nvSpPr>
        <p:spPr>
          <a:xfrm>
            <a:off x="302390" y="1175214"/>
            <a:ext cx="3016540" cy="312661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C923807-9968-4574-AD97-9D49B21D0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21" y="1257078"/>
            <a:ext cx="2771099" cy="668492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3281C26-19AE-403A-937D-3D58C9D7CB98}"/>
              </a:ext>
            </a:extLst>
          </p:cNvPr>
          <p:cNvSpPr/>
          <p:nvPr/>
        </p:nvSpPr>
        <p:spPr>
          <a:xfrm>
            <a:off x="427912" y="1840552"/>
            <a:ext cx="1080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667784D-FE27-4F80-8C16-002545DDBD30}"/>
              </a:ext>
            </a:extLst>
          </p:cNvPr>
          <p:cNvSpPr txBox="1"/>
          <p:nvPr/>
        </p:nvSpPr>
        <p:spPr>
          <a:xfrm>
            <a:off x="922690" y="3675802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D7B63BD-85E1-4C43-BED4-DD34E3EFB061}"/>
              </a:ext>
            </a:extLst>
          </p:cNvPr>
          <p:cNvGrpSpPr/>
          <p:nvPr/>
        </p:nvGrpSpPr>
        <p:grpSpPr>
          <a:xfrm>
            <a:off x="535651" y="1618742"/>
            <a:ext cx="2550017" cy="2158267"/>
            <a:chOff x="2230089" y="3910259"/>
            <a:chExt cx="2550017" cy="2158267"/>
          </a:xfrm>
        </p:grpSpPr>
        <p:pic>
          <p:nvPicPr>
            <p:cNvPr id="64" name="Picture 6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2B334020-D971-45AA-96F8-C53F64108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89" y="3910259"/>
              <a:ext cx="2158267" cy="2158267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6033204-3540-41DC-A62B-41874CA25542}"/>
                </a:ext>
              </a:extLst>
            </p:cNvPr>
            <p:cNvSpPr txBox="1"/>
            <p:nvPr/>
          </p:nvSpPr>
          <p:spPr>
            <a:xfrm>
              <a:off x="2230089" y="547215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good, well</a:t>
              </a:r>
            </a:p>
          </p:txBody>
        </p:sp>
      </p:grp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6E828CEF-9C94-4B1E-88A0-923475BD25F4}"/>
              </a:ext>
            </a:extLst>
          </p:cNvPr>
          <p:cNvSpPr/>
          <p:nvPr/>
        </p:nvSpPr>
        <p:spPr>
          <a:xfrm>
            <a:off x="3431314" y="1108326"/>
            <a:ext cx="5125083" cy="3179097"/>
          </a:xfrm>
          <a:prstGeom prst="wedgeRoundRectCallout">
            <a:avLst>
              <a:gd name="adj1" fmla="val -20833"/>
              <a:gd name="adj2" fmla="val 53335"/>
              <a:gd name="adj3" fmla="val 16667"/>
            </a:avLst>
          </a:prstGeom>
          <a:solidFill>
            <a:srgbClr val="FFFCF3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66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798C9D8F-27DC-4760-871E-8F5EDFFB76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16" y="2425327"/>
            <a:ext cx="1176414" cy="173677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A47EEDB-B8C0-4699-80D8-7F93591D95C8}"/>
              </a:ext>
            </a:extLst>
          </p:cNvPr>
          <p:cNvSpPr txBox="1"/>
          <p:nvPr/>
        </p:nvSpPr>
        <p:spPr>
          <a:xfrm>
            <a:off x="3622228" y="1260268"/>
            <a:ext cx="4983332" cy="1733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scorpion languedoc</a:t>
            </a: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</a:t>
            </a: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 un scorpion jaune. Il se trouve dans le sud de la France et dans l’est de l'Espagne.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2" name="Picture 7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B55C2176-1648-4CF0-8406-575F9758E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83" y="3505119"/>
            <a:ext cx="778088" cy="71027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8BE419D7-FB49-4146-B7B9-5BD23C24C66D}"/>
              </a:ext>
            </a:extLst>
          </p:cNvPr>
          <p:cNvSpPr txBox="1"/>
          <p:nvPr/>
        </p:nvSpPr>
        <p:spPr>
          <a:xfrm>
            <a:off x="3619086" y="2775587"/>
            <a:ext cx="3797211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piqûre* du scorpion languedoc</a:t>
            </a: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</a:t>
            </a: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 très douloureuse* mais pas mortelle  !</a:t>
            </a:r>
          </a:p>
        </p:txBody>
      </p:sp>
      <p:graphicFrame>
        <p:nvGraphicFramePr>
          <p:cNvPr id="75" name="Table 4">
            <a:extLst>
              <a:ext uri="{FF2B5EF4-FFF2-40B4-BE49-F238E27FC236}">
                <a16:creationId xmlns:a16="http://schemas.microsoft.com/office/drawing/2014/main" id="{C210BFF8-7A77-4B11-8FDB-981A181AC7F2}"/>
              </a:ext>
            </a:extLst>
          </p:cNvPr>
          <p:cNvGraphicFramePr>
            <a:graphicFrameLocks noGrp="1"/>
          </p:cNvGraphicFramePr>
          <p:nvPr/>
        </p:nvGraphicFramePr>
        <p:xfrm>
          <a:off x="207422" y="6534703"/>
          <a:ext cx="5793635" cy="3308772"/>
        </p:xfrm>
        <a:graphic>
          <a:graphicData uri="http://schemas.openxmlformats.org/drawingml/2006/table">
            <a:tbl>
              <a:tblPr firstRow="1" bandRow="1"/>
              <a:tblGrid>
                <a:gridCol w="670341">
                  <a:extLst>
                    <a:ext uri="{9D8B030D-6E8A-4147-A177-3AD203B41FA5}">
                      <a16:colId xmlns:a16="http://schemas.microsoft.com/office/drawing/2014/main" val="1714586464"/>
                    </a:ext>
                  </a:extLst>
                </a:gridCol>
                <a:gridCol w="3369086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905397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848811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 </a:t>
                      </a:r>
                      <a:r>
                        <a:rPr lang="en-GB" sz="25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n g o u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 é l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h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 e q u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21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 y t h o n  </a:t>
                      </a:r>
                      <a:b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5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n d 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991863"/>
                  </a:ext>
                </a:extLst>
              </a:tr>
            </a:tbl>
          </a:graphicData>
        </a:graphic>
      </p:graphicFrame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B9E6593B-9D67-43B7-9B15-0811EF9F5B8A}"/>
              </a:ext>
            </a:extLst>
          </p:cNvPr>
          <p:cNvGraphicFramePr>
            <a:graphicFrameLocks noGrp="1"/>
          </p:cNvGraphicFramePr>
          <p:nvPr/>
        </p:nvGraphicFramePr>
        <p:xfrm>
          <a:off x="6198850" y="6526440"/>
          <a:ext cx="5793636" cy="3308772"/>
        </p:xfrm>
        <a:graphic>
          <a:graphicData uri="http://schemas.openxmlformats.org/drawingml/2006/table">
            <a:tbl>
              <a:tblPr firstRow="1" bandRow="1"/>
              <a:tblGrid>
                <a:gridCol w="767408">
                  <a:extLst>
                    <a:ext uri="{9D8B030D-6E8A-4147-A177-3AD203B41FA5}">
                      <a16:colId xmlns:a16="http://schemas.microsoft.com/office/drawing/2014/main" val="1714586464"/>
                    </a:ext>
                  </a:extLst>
                </a:gridCol>
                <a:gridCol w="3933031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554745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538452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 a l m a t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 a b o u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 a u p h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o b r a   é g y p t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21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 c o r p </a:t>
                      </a:r>
                      <a:r>
                        <a:rPr lang="en-GB" sz="25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 n  </a:t>
                      </a:r>
                      <a:b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5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a n g u e d o c  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991863"/>
                  </a:ext>
                </a:extLst>
              </a:tr>
            </a:tbl>
          </a:graphicData>
        </a:graphic>
      </p:graphicFrame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AC86594-3F73-42F5-AEA8-7FA16D087E88}"/>
              </a:ext>
            </a:extLst>
          </p:cNvPr>
          <p:cNvSpPr/>
          <p:nvPr/>
        </p:nvSpPr>
        <p:spPr>
          <a:xfrm>
            <a:off x="2668225" y="6588174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ED40096-F4BA-4AC3-A3A5-E7C88A9BA406}"/>
              </a:ext>
            </a:extLst>
          </p:cNvPr>
          <p:cNvSpPr/>
          <p:nvPr/>
        </p:nvSpPr>
        <p:spPr>
          <a:xfrm>
            <a:off x="1678017" y="7202820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698026F-64E4-4A04-9212-146F9C2C4C7D}"/>
              </a:ext>
            </a:extLst>
          </p:cNvPr>
          <p:cNvSpPr/>
          <p:nvPr/>
        </p:nvSpPr>
        <p:spPr>
          <a:xfrm>
            <a:off x="1641798" y="7807465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DF30E2B-C28F-45C5-B6E8-A58EB891FBC9}"/>
              </a:ext>
            </a:extLst>
          </p:cNvPr>
          <p:cNvSpPr/>
          <p:nvPr/>
        </p:nvSpPr>
        <p:spPr>
          <a:xfrm>
            <a:off x="2142934" y="8390375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62F17AF-13C5-4553-B638-FEF5E71CB726}"/>
              </a:ext>
            </a:extLst>
          </p:cNvPr>
          <p:cNvSpPr/>
          <p:nvPr/>
        </p:nvSpPr>
        <p:spPr>
          <a:xfrm>
            <a:off x="1772883" y="9329145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B045148-C2A0-427E-A353-820654F0EB9F}"/>
              </a:ext>
            </a:extLst>
          </p:cNvPr>
          <p:cNvSpPr/>
          <p:nvPr/>
        </p:nvSpPr>
        <p:spPr>
          <a:xfrm>
            <a:off x="8738481" y="6588173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0BAEB1E-FCE2-4FA2-A928-B754BEB73CF2}"/>
              </a:ext>
            </a:extLst>
          </p:cNvPr>
          <p:cNvSpPr/>
          <p:nvPr/>
        </p:nvSpPr>
        <p:spPr>
          <a:xfrm>
            <a:off x="8577569" y="7175376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8873029-26F7-4F69-8A54-C5F742D685B8}"/>
              </a:ext>
            </a:extLst>
          </p:cNvPr>
          <p:cNvSpPr/>
          <p:nvPr/>
        </p:nvSpPr>
        <p:spPr>
          <a:xfrm>
            <a:off x="8559780" y="7765853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50F515E-C0EF-4CD4-AF10-0CCEBFCC8CED}"/>
              </a:ext>
            </a:extLst>
          </p:cNvPr>
          <p:cNvSpPr/>
          <p:nvPr/>
        </p:nvSpPr>
        <p:spPr>
          <a:xfrm>
            <a:off x="9988756" y="8369913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DF1116B-B648-4812-8C3E-13A4951A5CFC}"/>
              </a:ext>
            </a:extLst>
          </p:cNvPr>
          <p:cNvSpPr/>
          <p:nvPr/>
        </p:nvSpPr>
        <p:spPr>
          <a:xfrm>
            <a:off x="9617476" y="9324875"/>
            <a:ext cx="878996" cy="487589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1E1CF2C-5139-4913-8D15-DC45B84B1EEA}"/>
              </a:ext>
            </a:extLst>
          </p:cNvPr>
          <p:cNvSpPr txBox="1"/>
          <p:nvPr/>
        </p:nvSpPr>
        <p:spPr>
          <a:xfrm>
            <a:off x="4263555" y="6090430"/>
            <a:ext cx="3872014" cy="3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956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    [(a)in]</a:t>
            </a:r>
            <a:endParaRPr kumimoji="0" lang="en-GB" sz="195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C515470-648C-4A50-94EA-0E25805451B1}"/>
              </a:ext>
            </a:extLst>
          </p:cNvPr>
          <p:cNvSpPr txBox="1"/>
          <p:nvPr/>
        </p:nvSpPr>
        <p:spPr>
          <a:xfrm>
            <a:off x="3037752" y="5452076"/>
            <a:ext cx="11454616" cy="490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ien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[(a)in] ?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724B3F3C-4FF0-418D-AF36-112393D56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74" y="7702913"/>
            <a:ext cx="548579" cy="654409"/>
          </a:xfrm>
          <a:prstGeom prst="rect">
            <a:avLst/>
          </a:prstGeom>
        </p:spPr>
      </p:pic>
      <p:pic>
        <p:nvPicPr>
          <p:cNvPr id="47" name="Picture 46" descr="A penguin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F1ACDDB3-F1AB-4EDC-88E6-6E37FB9C66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41" y="6596196"/>
            <a:ext cx="366969" cy="480287"/>
          </a:xfrm>
          <a:prstGeom prst="rect">
            <a:avLst/>
          </a:prstGeom>
        </p:spPr>
      </p:pic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2B6868B7-9501-495F-A320-7319CCB324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130" y="8983752"/>
            <a:ext cx="1005254" cy="731165"/>
          </a:xfrm>
          <a:prstGeom prst="rect">
            <a:avLst/>
          </a:prstGeom>
        </p:spPr>
      </p:pic>
      <p:pic>
        <p:nvPicPr>
          <p:cNvPr id="69" name="Picture 68" descr="A picture containing shape&#10;&#10;Description automatically generated">
            <a:extLst>
              <a:ext uri="{FF2B5EF4-FFF2-40B4-BE49-F238E27FC236}">
                <a16:creationId xmlns:a16="http://schemas.microsoft.com/office/drawing/2014/main" id="{FBCE38BA-8F17-467C-B284-0548ADBAC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3" y="8357322"/>
            <a:ext cx="926535" cy="57546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B64DB89-224D-4F55-89E4-02FFB27E8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15" y="7087257"/>
            <a:ext cx="412298" cy="66382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776777B-D227-4166-8B4A-C23880012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72" y="5319776"/>
            <a:ext cx="2771099" cy="668492"/>
          </a:xfrm>
          <a:prstGeom prst="rect">
            <a:avLst/>
          </a:prstGeom>
        </p:spPr>
      </p:pic>
      <p:pic>
        <p:nvPicPr>
          <p:cNvPr id="73" name="Picture 72" descr="A picture containing scorpion, arthropod, invertebrate, several&#10;&#10;Description automatically generated">
            <a:extLst>
              <a:ext uri="{FF2B5EF4-FFF2-40B4-BE49-F238E27FC236}">
                <a16:creationId xmlns:a16="http://schemas.microsoft.com/office/drawing/2014/main" id="{AF705CBB-0009-421C-AF14-AFCE4D4638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r="32968" b="49340"/>
          <a:stretch/>
        </p:blipFill>
        <p:spPr>
          <a:xfrm>
            <a:off x="9878573" y="8938404"/>
            <a:ext cx="482401" cy="39857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A74EC95-B8A8-43F2-9066-68B5483365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12" y="7075762"/>
            <a:ext cx="647636" cy="621326"/>
          </a:xfrm>
          <a:prstGeom prst="rect">
            <a:avLst/>
          </a:prstGeom>
        </p:spPr>
      </p:pic>
      <p:pic>
        <p:nvPicPr>
          <p:cNvPr id="90" name="Picture 89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82450639-0E20-4A3E-BFB3-89F0812ECC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585858">
                  <a:alpha val="43137"/>
                </a:srgbClr>
              </a:clrFrom>
              <a:clrTo>
                <a:srgbClr val="58585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2" r="41582" b="50000"/>
          <a:stretch/>
        </p:blipFill>
        <p:spPr>
          <a:xfrm>
            <a:off x="10119774" y="6525321"/>
            <a:ext cx="404695" cy="684606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7B64D7D7-98D8-4B13-8B0E-79753AC589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56" y="7797699"/>
            <a:ext cx="878996" cy="439498"/>
          </a:xfrm>
          <a:prstGeom prst="rect">
            <a:avLst/>
          </a:prstGeom>
        </p:spPr>
      </p:pic>
      <p:pic>
        <p:nvPicPr>
          <p:cNvPr id="92" name="Picture 91" descr="A picture containing text&#10;&#10;Description automatically generated">
            <a:extLst>
              <a:ext uri="{FF2B5EF4-FFF2-40B4-BE49-F238E27FC236}">
                <a16:creationId xmlns:a16="http://schemas.microsoft.com/office/drawing/2014/main" id="{453C92CB-865E-46E5-B558-FC033B6987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51" y="7926732"/>
            <a:ext cx="497436" cy="681710"/>
          </a:xfrm>
          <a:prstGeom prst="rect">
            <a:avLst/>
          </a:prstGeom>
        </p:spPr>
      </p:pic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A4E0653-D350-439C-9102-D7DDF4A6B0E7}"/>
              </a:ext>
            </a:extLst>
          </p:cNvPr>
          <p:cNvSpPr/>
          <p:nvPr/>
        </p:nvSpPr>
        <p:spPr>
          <a:xfrm>
            <a:off x="302363" y="10261482"/>
            <a:ext cx="11661117" cy="53127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24D802D5-3BBD-4863-AB63-125AAC9C5538}"/>
              </a:ext>
            </a:extLst>
          </p:cNvPr>
          <p:cNvSpPr txBox="1">
            <a:spLocks/>
          </p:cNvSpPr>
          <p:nvPr/>
        </p:nvSpPr>
        <p:spPr>
          <a:xfrm>
            <a:off x="9655138" y="1031646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5" name="Google Shape;170;p8" descr="Jigsaw, Puzzle, Piece, Game, Concept, Solution">
            <a:extLst>
              <a:ext uri="{FF2B5EF4-FFF2-40B4-BE49-F238E27FC236}">
                <a16:creationId xmlns:a16="http://schemas.microsoft.com/office/drawing/2014/main" id="{AA781255-796A-410E-BB2B-5F8CD191566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372801" y="1023219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03FB08F4-63A7-4A9E-B5E8-2155649CE423}"/>
              </a:ext>
            </a:extLst>
          </p:cNvPr>
          <p:cNvSpPr txBox="1">
            <a:spLocks/>
          </p:cNvSpPr>
          <p:nvPr/>
        </p:nvSpPr>
        <p:spPr>
          <a:xfrm>
            <a:off x="334258" y="10295244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Saying ‘it’ in French [2]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586BEBD-BB28-4FE6-A1FB-F84CD3AF402C}"/>
              </a:ext>
            </a:extLst>
          </p:cNvPr>
          <p:cNvSpPr txBox="1"/>
          <p:nvPr/>
        </p:nvSpPr>
        <p:spPr>
          <a:xfrm>
            <a:off x="332764" y="10871119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use ‘he’ or ‘she’ for pets but we use ‘it’ for animals in general:</a:t>
            </a:r>
          </a:p>
        </p:txBody>
      </p:sp>
      <p:sp>
        <p:nvSpPr>
          <p:cNvPr id="98" name="Google Shape;433;p6">
            <a:extLst>
              <a:ext uri="{FF2B5EF4-FFF2-40B4-BE49-F238E27FC236}">
                <a16:creationId xmlns:a16="http://schemas.microsoft.com/office/drawing/2014/main" id="{48E416A8-242C-4C06-AA17-FE7A6C51D1C2}"/>
              </a:ext>
            </a:extLst>
          </p:cNvPr>
          <p:cNvSpPr txBox="1"/>
          <p:nvPr/>
        </p:nvSpPr>
        <p:spPr>
          <a:xfrm>
            <a:off x="3499954" y="1147688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63401B2-C8A7-4937-AF7B-8812EDEF1F62}"/>
              </a:ext>
            </a:extLst>
          </p:cNvPr>
          <p:cNvSpPr txBox="1"/>
          <p:nvPr/>
        </p:nvSpPr>
        <p:spPr>
          <a:xfrm>
            <a:off x="352314" y="11469237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at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monkey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09904BE-D50A-4A1B-A750-2CF0989BF476}"/>
              </a:ext>
            </a:extLst>
          </p:cNvPr>
          <p:cNvSpPr txBox="1"/>
          <p:nvPr/>
        </p:nvSpPr>
        <p:spPr>
          <a:xfrm>
            <a:off x="3901774" y="11446557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very naughty.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E957BB5-3231-49E9-A317-8170DEB6FE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1" y="11377089"/>
            <a:ext cx="955434" cy="267928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1C43E93-BE64-40AE-899B-B457CECB4D1A}"/>
              </a:ext>
            </a:extLst>
          </p:cNvPr>
          <p:cNvSpPr txBox="1"/>
          <p:nvPr/>
        </p:nvSpPr>
        <p:spPr>
          <a:xfrm>
            <a:off x="393922" y="12201773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we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‘it’, so this works for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animals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12AF550-C50B-41E8-8A6D-C89783BDDC7D}"/>
              </a:ext>
            </a:extLst>
          </p:cNvPr>
          <p:cNvSpPr txBox="1"/>
          <p:nvPr/>
        </p:nvSpPr>
        <p:spPr>
          <a:xfrm>
            <a:off x="347821" y="12798449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masculine nouns and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feminine nouns:</a:t>
            </a:r>
          </a:p>
        </p:txBody>
      </p:sp>
      <p:sp>
        <p:nvSpPr>
          <p:cNvPr id="106" name="Google Shape;433;p6">
            <a:extLst>
              <a:ext uri="{FF2B5EF4-FFF2-40B4-BE49-F238E27FC236}">
                <a16:creationId xmlns:a16="http://schemas.microsoft.com/office/drawing/2014/main" id="{0AEFB1B9-3AF3-41EE-B4D9-2332DF8B19E9}"/>
              </a:ext>
            </a:extLst>
          </p:cNvPr>
          <p:cNvSpPr txBox="1"/>
          <p:nvPr/>
        </p:nvSpPr>
        <p:spPr>
          <a:xfrm>
            <a:off x="3709649" y="1340541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33CDE7-7141-4BCC-B58B-86697F8CC4BA}"/>
              </a:ext>
            </a:extLst>
          </p:cNvPr>
          <p:cNvSpPr txBox="1"/>
          <p:nvPr/>
        </p:nvSpPr>
        <p:spPr>
          <a:xfrm>
            <a:off x="385062" y="13399652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Médor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7EFDB65-3B51-4B03-947C-CC16513AAF9A}"/>
              </a:ext>
            </a:extLst>
          </p:cNvPr>
          <p:cNvSpPr txBox="1"/>
          <p:nvPr/>
        </p:nvSpPr>
        <p:spPr>
          <a:xfrm>
            <a:off x="4111469" y="13375094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super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Google Shape;433;p6">
            <a:extLst>
              <a:ext uri="{FF2B5EF4-FFF2-40B4-BE49-F238E27FC236}">
                <a16:creationId xmlns:a16="http://schemas.microsoft.com/office/drawing/2014/main" id="{FA13C4A2-9E65-4391-8F39-16BDE46E86EE}"/>
              </a:ext>
            </a:extLst>
          </p:cNvPr>
          <p:cNvSpPr txBox="1"/>
          <p:nvPr/>
        </p:nvSpPr>
        <p:spPr>
          <a:xfrm>
            <a:off x="5890520" y="1338341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EA15740-C7A6-4D49-A51C-91ADC9997AD6}"/>
              </a:ext>
            </a:extLst>
          </p:cNvPr>
          <p:cNvSpPr txBox="1"/>
          <p:nvPr/>
        </p:nvSpPr>
        <p:spPr>
          <a:xfrm>
            <a:off x="6423713" y="13378950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super!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Google Shape;433;p6">
            <a:extLst>
              <a:ext uri="{FF2B5EF4-FFF2-40B4-BE49-F238E27FC236}">
                <a16:creationId xmlns:a16="http://schemas.microsoft.com/office/drawing/2014/main" id="{B13E5A35-8D90-4F76-A210-87B5AD900E2F}"/>
              </a:ext>
            </a:extLst>
          </p:cNvPr>
          <p:cNvSpPr txBox="1"/>
          <p:nvPr/>
        </p:nvSpPr>
        <p:spPr>
          <a:xfrm>
            <a:off x="3934522" y="1419794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FB37DC4-B113-4A4E-8DA1-EC2213B7908F}"/>
              </a:ext>
            </a:extLst>
          </p:cNvPr>
          <p:cNvSpPr txBox="1"/>
          <p:nvPr/>
        </p:nvSpPr>
        <p:spPr>
          <a:xfrm>
            <a:off x="406153" y="14190883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singe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42BD7F3-A329-4035-9128-2FF2C28886E0}"/>
              </a:ext>
            </a:extLst>
          </p:cNvPr>
          <p:cNvSpPr txBox="1"/>
          <p:nvPr/>
        </p:nvSpPr>
        <p:spPr>
          <a:xfrm>
            <a:off x="4336342" y="14167620"/>
            <a:ext cx="303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4" name="Google Shape;433;p6">
            <a:extLst>
              <a:ext uri="{FF2B5EF4-FFF2-40B4-BE49-F238E27FC236}">
                <a16:creationId xmlns:a16="http://schemas.microsoft.com/office/drawing/2014/main" id="{9F21CDEA-D214-451B-AD0F-B1DB313F723A}"/>
              </a:ext>
            </a:extLst>
          </p:cNvPr>
          <p:cNvSpPr txBox="1"/>
          <p:nvPr/>
        </p:nvSpPr>
        <p:spPr>
          <a:xfrm>
            <a:off x="6758645" y="1420129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F9C1314-9E7B-4DFB-A558-16B33B2E8836}"/>
              </a:ext>
            </a:extLst>
          </p:cNvPr>
          <p:cNvSpPr txBox="1"/>
          <p:nvPr/>
        </p:nvSpPr>
        <p:spPr>
          <a:xfrm>
            <a:off x="7291838" y="14196823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naughty!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F0E9375-70E9-4DE3-B976-4D45F0651724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51" y="13941121"/>
            <a:ext cx="703060" cy="703060"/>
          </a:xfrm>
          <a:prstGeom prst="rect">
            <a:avLst/>
          </a:prstGeom>
        </p:spPr>
      </p:pic>
      <p:sp>
        <p:nvSpPr>
          <p:cNvPr id="119" name="Google Shape;433;p6">
            <a:extLst>
              <a:ext uri="{FF2B5EF4-FFF2-40B4-BE49-F238E27FC236}">
                <a16:creationId xmlns:a16="http://schemas.microsoft.com/office/drawing/2014/main" id="{2F1E0A3F-5ACB-43F4-9477-3D848D88FBF8}"/>
              </a:ext>
            </a:extLst>
          </p:cNvPr>
          <p:cNvSpPr txBox="1"/>
          <p:nvPr/>
        </p:nvSpPr>
        <p:spPr>
          <a:xfrm>
            <a:off x="3908600" y="1473880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DB2D7CE-4C41-4AE5-BD9F-3631E989BE00}"/>
              </a:ext>
            </a:extLst>
          </p:cNvPr>
          <p:cNvSpPr txBox="1"/>
          <p:nvPr/>
        </p:nvSpPr>
        <p:spPr>
          <a:xfrm>
            <a:off x="380231" y="14731740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giraffe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EC0C4B-80A9-4DE8-8DAC-868800BF1731}"/>
              </a:ext>
            </a:extLst>
          </p:cNvPr>
          <p:cNvSpPr txBox="1"/>
          <p:nvPr/>
        </p:nvSpPr>
        <p:spPr>
          <a:xfrm>
            <a:off x="4310420" y="14708477"/>
            <a:ext cx="303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Google Shape;433;p6">
            <a:extLst>
              <a:ext uri="{FF2B5EF4-FFF2-40B4-BE49-F238E27FC236}">
                <a16:creationId xmlns:a16="http://schemas.microsoft.com/office/drawing/2014/main" id="{669DCEB3-3C15-4909-9526-10EBF26C83E6}"/>
              </a:ext>
            </a:extLst>
          </p:cNvPr>
          <p:cNvSpPr txBox="1"/>
          <p:nvPr/>
        </p:nvSpPr>
        <p:spPr>
          <a:xfrm>
            <a:off x="6732723" y="1474214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A9BFACC-CCBD-4703-ADF8-7B2FC107E18B}"/>
              </a:ext>
            </a:extLst>
          </p:cNvPr>
          <p:cNvSpPr txBox="1"/>
          <p:nvPr/>
        </p:nvSpPr>
        <p:spPr>
          <a:xfrm>
            <a:off x="7265916" y="14737680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tall!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5" name="Picture 124" descr="A picture containing text&#10;&#10;Description automatically generated">
            <a:extLst>
              <a:ext uri="{FF2B5EF4-FFF2-40B4-BE49-F238E27FC236}">
                <a16:creationId xmlns:a16="http://schemas.microsoft.com/office/drawing/2014/main" id="{1860FADE-485D-4D27-B6C8-D2D3C4A028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12" y="12854218"/>
            <a:ext cx="907011" cy="1457854"/>
          </a:xfrm>
          <a:prstGeom prst="rect">
            <a:avLst/>
          </a:prstGeom>
        </p:spPr>
      </p:pic>
      <p:pic>
        <p:nvPicPr>
          <p:cNvPr id="126" name="Picture 125" descr="A picture containing text&#10;&#10;Description automatically generated">
            <a:extLst>
              <a:ext uri="{FF2B5EF4-FFF2-40B4-BE49-F238E27FC236}">
                <a16:creationId xmlns:a16="http://schemas.microsoft.com/office/drawing/2014/main" id="{52AC2959-A775-47CC-96DB-9E70411CEF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70" y="3013049"/>
            <a:ext cx="2481221" cy="2460545"/>
          </a:xfrm>
          <a:prstGeom prst="rect">
            <a:avLst/>
          </a:prstGeom>
        </p:spPr>
      </p:pic>
      <p:pic>
        <p:nvPicPr>
          <p:cNvPr id="127" name="Picture 1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169417-5018-4E43-9153-94B95A6D8E9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4" y="4162430"/>
            <a:ext cx="2208020" cy="706567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78C941A6-C176-4733-A764-61A796691C9E}"/>
              </a:ext>
            </a:extLst>
          </p:cNvPr>
          <p:cNvSpPr txBox="1"/>
          <p:nvPr/>
        </p:nvSpPr>
        <p:spPr>
          <a:xfrm>
            <a:off x="10684412" y="6090430"/>
            <a:ext cx="3872014" cy="3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956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 [(a)in]</a:t>
            </a:r>
            <a:endParaRPr kumimoji="0" lang="en-GB" sz="195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7588-0578-EFE2-5945-77813DF8D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7AE5D193-EBE1-4ACA-BCDA-69E13A8768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5228" y="7822309"/>
            <a:ext cx="2416196" cy="4692542"/>
          </a:xfrm>
          <a:prstGeom prst="rect">
            <a:avLst/>
          </a:prstGeom>
        </p:spPr>
      </p:pic>
      <p:pic>
        <p:nvPicPr>
          <p:cNvPr id="39" name="Picture 38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44C41DE8-CB53-412E-A5EF-7299FEB07D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987" y="4285104"/>
            <a:ext cx="2416196" cy="4692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4ED43-4BAC-0B79-D5D0-B188EAA72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A6FB36-CE01-6184-0871-347AE645B39D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A8C82E-21B6-8836-7815-7FF3B94B101E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33380D-BCE4-36E5-27A9-AACF25B0F03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E78B1B-3E55-0724-43B5-06747EE292FC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B773A695-0712-AC09-2D9F-54F76295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BE3CE14C-A6DD-8409-B2B3-BB1DF68FE858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A88999E4-306E-4363-2015-084BFDA2781C}"/>
              </a:ext>
            </a:extLst>
          </p:cNvPr>
          <p:cNvSpPr txBox="1"/>
          <p:nvPr/>
        </p:nvSpPr>
        <p:spPr>
          <a:xfrm>
            <a:off x="10868044" y="15645838"/>
            <a:ext cx="5453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19</a:t>
            </a:r>
          </a:p>
        </p:txBody>
      </p:sp>
      <p:pic>
        <p:nvPicPr>
          <p:cNvPr id="13" name="Picture 12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F8B98A0D-63C7-4EAE-AB6E-98510E8B9F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987" y="842958"/>
            <a:ext cx="2416196" cy="46925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D923FC-9D30-4677-AE9C-033839CE800D}"/>
              </a:ext>
            </a:extLst>
          </p:cNvPr>
          <p:cNvSpPr txBox="1"/>
          <p:nvPr/>
        </p:nvSpPr>
        <p:spPr>
          <a:xfrm>
            <a:off x="2487430" y="1065285"/>
            <a:ext cx="9886153" cy="85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the messages from the zoo and choose the correct pronoun and adjective for the gap.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43D75F-1E9F-43C9-A5AB-1BDFF7205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87" y="980577"/>
            <a:ext cx="2211008" cy="856224"/>
          </a:xfrm>
          <a:prstGeom prst="rect">
            <a:avLst/>
          </a:prstGeom>
        </p:spPr>
      </p:pic>
      <p:sp>
        <p:nvSpPr>
          <p:cNvPr id="26" name="CustomShape 23">
            <a:extLst>
              <a:ext uri="{FF2B5EF4-FFF2-40B4-BE49-F238E27FC236}">
                <a16:creationId xmlns:a16="http://schemas.microsoft.com/office/drawing/2014/main" id="{D3C81EE8-464C-4130-99D7-46FD9BBC4AFF}"/>
              </a:ext>
            </a:extLst>
          </p:cNvPr>
          <p:cNvSpPr/>
          <p:nvPr/>
        </p:nvSpPr>
        <p:spPr>
          <a:xfrm>
            <a:off x="339905" y="2049430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D343D1-6AF6-4715-8B0D-04BAFE6B0ABF}"/>
              </a:ext>
            </a:extLst>
          </p:cNvPr>
          <p:cNvSpPr txBox="1"/>
          <p:nvPr/>
        </p:nvSpPr>
        <p:spPr>
          <a:xfrm>
            <a:off x="1998827" y="2254105"/>
            <a:ext cx="3103966" cy="200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 Au zoo 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serpent,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graphicFrame>
        <p:nvGraphicFramePr>
          <p:cNvPr id="31" name="Table 46">
            <a:extLst>
              <a:ext uri="{FF2B5EF4-FFF2-40B4-BE49-F238E27FC236}">
                <a16:creationId xmlns:a16="http://schemas.microsoft.com/office/drawing/2014/main" id="{A3BE2AA5-E8B1-4854-9457-F2C5940FEB83}"/>
              </a:ext>
            </a:extLst>
          </p:cNvPr>
          <p:cNvGraphicFramePr>
            <a:graphicFrameLocks noGrp="1"/>
          </p:cNvGraphicFramePr>
          <p:nvPr/>
        </p:nvGraphicFramePr>
        <p:xfrm>
          <a:off x="1502344" y="4533912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graphicFrame>
        <p:nvGraphicFramePr>
          <p:cNvPr id="32" name="Table 46">
            <a:extLst>
              <a:ext uri="{FF2B5EF4-FFF2-40B4-BE49-F238E27FC236}">
                <a16:creationId xmlns:a16="http://schemas.microsoft.com/office/drawing/2014/main" id="{9D80F4BC-F26E-4064-8AB6-205333EA4A83}"/>
              </a:ext>
            </a:extLst>
          </p:cNvPr>
          <p:cNvGraphicFramePr>
            <a:graphicFrameLocks noGrp="1"/>
          </p:cNvGraphicFramePr>
          <p:nvPr/>
        </p:nvGraphicFramePr>
        <p:xfrm>
          <a:off x="1533149" y="7898457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1BB37335-F96C-41C1-BDF6-6A987E829B45}"/>
              </a:ext>
            </a:extLst>
          </p:cNvPr>
          <p:cNvGraphicFramePr>
            <a:graphicFrameLocks noGrp="1"/>
          </p:cNvGraphicFramePr>
          <p:nvPr/>
        </p:nvGraphicFramePr>
        <p:xfrm>
          <a:off x="7198944" y="4456223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lente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vert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364CD086-9DC3-4DC0-B245-3A97B0EB534B}"/>
              </a:ext>
            </a:extLst>
          </p:cNvPr>
          <p:cNvGraphicFramePr>
            <a:graphicFrameLocks noGrp="1"/>
          </p:cNvGraphicFramePr>
          <p:nvPr/>
        </p:nvGraphicFramePr>
        <p:xfrm>
          <a:off x="7155266" y="7810786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chère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003AC672-85E9-460C-95EC-FCFFDBB5A3A7}"/>
              </a:ext>
            </a:extLst>
          </p:cNvPr>
          <p:cNvSpPr txBox="1"/>
          <p:nvPr/>
        </p:nvSpPr>
        <p:spPr>
          <a:xfrm>
            <a:off x="7636853" y="2422209"/>
            <a:ext cx="328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4D94D3-D5BA-414C-BBE7-3C5A382D462B}"/>
              </a:ext>
            </a:extLst>
          </p:cNvPr>
          <p:cNvSpPr txBox="1"/>
          <p:nvPr/>
        </p:nvSpPr>
        <p:spPr>
          <a:xfrm>
            <a:off x="2021795" y="5894626"/>
            <a:ext cx="3324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38" name="Picture 37" descr="Logo, icon&#10;&#10;Description automatically generated">
            <a:extLst>
              <a:ext uri="{FF2B5EF4-FFF2-40B4-BE49-F238E27FC236}">
                <a16:creationId xmlns:a16="http://schemas.microsoft.com/office/drawing/2014/main" id="{DB80F6C8-035E-44F9-9179-E57290DCA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91" y="2300099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Logo, icon&#10;&#10;Description automatically generated">
            <a:extLst>
              <a:ext uri="{FF2B5EF4-FFF2-40B4-BE49-F238E27FC236}">
                <a16:creationId xmlns:a16="http://schemas.microsoft.com/office/drawing/2014/main" id="{4688052D-0AB0-442E-BB3B-57106D852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91" y="5677587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CustomShape 23">
            <a:extLst>
              <a:ext uri="{FF2B5EF4-FFF2-40B4-BE49-F238E27FC236}">
                <a16:creationId xmlns:a16="http://schemas.microsoft.com/office/drawing/2014/main" id="{3BF9F80E-455E-49FF-97D1-EFFFC3673C46}"/>
              </a:ext>
            </a:extLst>
          </p:cNvPr>
          <p:cNvSpPr/>
          <p:nvPr/>
        </p:nvSpPr>
        <p:spPr>
          <a:xfrm>
            <a:off x="437546" y="5423277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23">
            <a:extLst>
              <a:ext uri="{FF2B5EF4-FFF2-40B4-BE49-F238E27FC236}">
                <a16:creationId xmlns:a16="http://schemas.microsoft.com/office/drawing/2014/main" id="{C8450755-48EF-4FD0-953A-3206F7EB8299}"/>
              </a:ext>
            </a:extLst>
          </p:cNvPr>
          <p:cNvSpPr/>
          <p:nvPr/>
        </p:nvSpPr>
        <p:spPr>
          <a:xfrm>
            <a:off x="6104439" y="2053869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A302D777-7F1E-4624-B1C1-AE83140E7D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7587" y="785552"/>
            <a:ext cx="2416196" cy="4692542"/>
          </a:xfrm>
          <a:prstGeom prst="rect">
            <a:avLst/>
          </a:prstGeom>
        </p:spPr>
      </p:pic>
      <p:pic>
        <p:nvPicPr>
          <p:cNvPr id="44" name="Picture 43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62D2CB00-BA73-40D2-9110-6773EECC65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7587" y="4191311"/>
            <a:ext cx="2416196" cy="469254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674FB7-19A2-46F2-AA4D-C0712AB24D29}"/>
              </a:ext>
            </a:extLst>
          </p:cNvPr>
          <p:cNvSpPr txBox="1"/>
          <p:nvPr/>
        </p:nvSpPr>
        <p:spPr>
          <a:xfrm>
            <a:off x="7730851" y="5813448"/>
            <a:ext cx="3053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cheval,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45" name="Picture 44" descr="Logo, icon&#10;&#10;Description automatically generated">
            <a:extLst>
              <a:ext uri="{FF2B5EF4-FFF2-40B4-BE49-F238E27FC236}">
                <a16:creationId xmlns:a16="http://schemas.microsoft.com/office/drawing/2014/main" id="{1B4BA340-BC67-4F6A-BFF8-93CAE9B6F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80" y="5620336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 descr="Logo, icon&#10;&#10;Description automatically generated">
            <a:extLst>
              <a:ext uri="{FF2B5EF4-FFF2-40B4-BE49-F238E27FC236}">
                <a16:creationId xmlns:a16="http://schemas.microsoft.com/office/drawing/2014/main" id="{E1F0E1A6-A5B3-431C-9794-96DEC7168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0" y="2152802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CustomShape 23">
            <a:extLst>
              <a:ext uri="{FF2B5EF4-FFF2-40B4-BE49-F238E27FC236}">
                <a16:creationId xmlns:a16="http://schemas.microsoft.com/office/drawing/2014/main" id="{FE5FE542-AA86-4E03-A586-F0CED083BA64}"/>
              </a:ext>
            </a:extLst>
          </p:cNvPr>
          <p:cNvSpPr/>
          <p:nvPr/>
        </p:nvSpPr>
        <p:spPr>
          <a:xfrm>
            <a:off x="6095520" y="5423277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B02BABBC-B255-4A19-9BF6-0E0E8FCD77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9156" y="11321861"/>
            <a:ext cx="2416196" cy="4692542"/>
          </a:xfrm>
          <a:prstGeom prst="rect">
            <a:avLst/>
          </a:prstGeom>
        </p:spPr>
      </p:pic>
      <p:pic>
        <p:nvPicPr>
          <p:cNvPr id="49" name="Picture 48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7CC0D2F8-DE8E-4017-92CF-8131B9DF73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987" y="7892653"/>
            <a:ext cx="2416196" cy="4692542"/>
          </a:xfrm>
          <a:prstGeom prst="rect">
            <a:avLst/>
          </a:prstGeom>
        </p:spPr>
      </p:pic>
      <p:sp>
        <p:nvSpPr>
          <p:cNvPr id="50" name="CustomShape 23">
            <a:extLst>
              <a:ext uri="{FF2B5EF4-FFF2-40B4-BE49-F238E27FC236}">
                <a16:creationId xmlns:a16="http://schemas.microsoft.com/office/drawing/2014/main" id="{478131B4-F137-4243-AEFA-D0DCBF673542}"/>
              </a:ext>
            </a:extLst>
          </p:cNvPr>
          <p:cNvSpPr/>
          <p:nvPr/>
        </p:nvSpPr>
        <p:spPr>
          <a:xfrm>
            <a:off x="437546" y="9086187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D96274-2EEC-4BB3-BB8A-DDF503823475}"/>
              </a:ext>
            </a:extLst>
          </p:cNvPr>
          <p:cNvSpPr txBox="1"/>
          <p:nvPr/>
        </p:nvSpPr>
        <p:spPr>
          <a:xfrm>
            <a:off x="2097933" y="9409594"/>
            <a:ext cx="3103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éléphant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graphicFrame>
        <p:nvGraphicFramePr>
          <p:cNvPr id="52" name="Table 46">
            <a:extLst>
              <a:ext uri="{FF2B5EF4-FFF2-40B4-BE49-F238E27FC236}">
                <a16:creationId xmlns:a16="http://schemas.microsoft.com/office/drawing/2014/main" id="{6062853B-D230-40EC-8D5F-CDA35BA1AD8C}"/>
              </a:ext>
            </a:extLst>
          </p:cNvPr>
          <p:cNvGraphicFramePr>
            <a:graphicFrameLocks noGrp="1"/>
          </p:cNvGraphicFramePr>
          <p:nvPr/>
        </p:nvGraphicFramePr>
        <p:xfrm>
          <a:off x="1599985" y="11570669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lent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graphicFrame>
        <p:nvGraphicFramePr>
          <p:cNvPr id="53" name="Table 46">
            <a:extLst>
              <a:ext uri="{FF2B5EF4-FFF2-40B4-BE49-F238E27FC236}">
                <a16:creationId xmlns:a16="http://schemas.microsoft.com/office/drawing/2014/main" id="{47BBB255-60A9-4FEA-88B5-E78007661D6C}"/>
              </a:ext>
            </a:extLst>
          </p:cNvPr>
          <p:cNvGraphicFramePr>
            <a:graphicFrameLocks noGrp="1"/>
          </p:cNvGraphicFramePr>
          <p:nvPr/>
        </p:nvGraphicFramePr>
        <p:xfrm>
          <a:off x="1630790" y="14935214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curieuse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graphicFrame>
        <p:nvGraphicFramePr>
          <p:cNvPr id="54" name="Table 46">
            <a:extLst>
              <a:ext uri="{FF2B5EF4-FFF2-40B4-BE49-F238E27FC236}">
                <a16:creationId xmlns:a16="http://schemas.microsoft.com/office/drawing/2014/main" id="{0FA30949-D852-4117-94D7-BEC982B809E5}"/>
              </a:ext>
            </a:extLst>
          </p:cNvPr>
          <p:cNvGraphicFramePr>
            <a:graphicFrameLocks noGrp="1"/>
          </p:cNvGraphicFramePr>
          <p:nvPr/>
        </p:nvGraphicFramePr>
        <p:xfrm>
          <a:off x="7296585" y="11492980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graphicFrame>
        <p:nvGraphicFramePr>
          <p:cNvPr id="55" name="Table 46">
            <a:extLst>
              <a:ext uri="{FF2B5EF4-FFF2-40B4-BE49-F238E27FC236}">
                <a16:creationId xmlns:a16="http://schemas.microsoft.com/office/drawing/2014/main" id="{DC654BD7-8E1F-475F-933E-077F7E0DA392}"/>
              </a:ext>
            </a:extLst>
          </p:cNvPr>
          <p:cNvGraphicFramePr>
            <a:graphicFrameLocks noGrp="1"/>
          </p:cNvGraphicFramePr>
          <p:nvPr/>
        </p:nvGraphicFramePr>
        <p:xfrm>
          <a:off x="7252907" y="14847543"/>
          <a:ext cx="3813482" cy="707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6741">
                  <a:extLst>
                    <a:ext uri="{9D8B030D-6E8A-4147-A177-3AD203B41FA5}">
                      <a16:colId xmlns:a16="http://schemas.microsoft.com/office/drawing/2014/main" val="918847062"/>
                    </a:ext>
                  </a:extLst>
                </a:gridCol>
                <a:gridCol w="1906741">
                  <a:extLst>
                    <a:ext uri="{9D8B030D-6E8A-4147-A177-3AD203B41FA5}">
                      <a16:colId xmlns:a16="http://schemas.microsoft.com/office/drawing/2014/main" val="1646688836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excellente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parfair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1062367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59B5D82F-EA72-4CAF-9049-103459B973A8}"/>
              </a:ext>
            </a:extLst>
          </p:cNvPr>
          <p:cNvSpPr txBox="1"/>
          <p:nvPr/>
        </p:nvSpPr>
        <p:spPr>
          <a:xfrm>
            <a:off x="7828492" y="9363306"/>
            <a:ext cx="3091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scorpion jaune,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58" name="Picture 57" descr="Logo, icon&#10;&#10;Description automatically generated">
            <a:extLst>
              <a:ext uri="{FF2B5EF4-FFF2-40B4-BE49-F238E27FC236}">
                <a16:creationId xmlns:a16="http://schemas.microsoft.com/office/drawing/2014/main" id="{21117D2A-9BDE-469B-9A73-C27D5963E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32" y="9336856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 descr="Logo, icon&#10;&#10;Description automatically generated">
            <a:extLst>
              <a:ext uri="{FF2B5EF4-FFF2-40B4-BE49-F238E27FC236}">
                <a16:creationId xmlns:a16="http://schemas.microsoft.com/office/drawing/2014/main" id="{398FFB52-AB3F-4658-B793-F885E5BFD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32" y="12714344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CustomShape 23">
            <a:extLst>
              <a:ext uri="{FF2B5EF4-FFF2-40B4-BE49-F238E27FC236}">
                <a16:creationId xmlns:a16="http://schemas.microsoft.com/office/drawing/2014/main" id="{6F2482CB-8DBD-4DA7-ADC6-FE6D2865E34F}"/>
              </a:ext>
            </a:extLst>
          </p:cNvPr>
          <p:cNvSpPr/>
          <p:nvPr/>
        </p:nvSpPr>
        <p:spPr>
          <a:xfrm>
            <a:off x="437546" y="12506315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CustomShape 23">
            <a:extLst>
              <a:ext uri="{FF2B5EF4-FFF2-40B4-BE49-F238E27FC236}">
                <a16:creationId xmlns:a16="http://schemas.microsoft.com/office/drawing/2014/main" id="{2EF5B252-6E8F-496E-80C4-358F7B3A1EF5}"/>
              </a:ext>
            </a:extLst>
          </p:cNvPr>
          <p:cNvSpPr/>
          <p:nvPr/>
        </p:nvSpPr>
        <p:spPr>
          <a:xfrm>
            <a:off x="6202080" y="9090626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6431FE26-64B9-423F-AA57-62144C8E5B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5228" y="11228068"/>
            <a:ext cx="2416196" cy="4692542"/>
          </a:xfrm>
          <a:prstGeom prst="rect">
            <a:avLst/>
          </a:prstGeom>
        </p:spPr>
      </p:pic>
      <p:pic>
        <p:nvPicPr>
          <p:cNvPr id="65" name="Picture 64" descr="Logo, icon&#10;&#10;Description automatically generated">
            <a:extLst>
              <a:ext uri="{FF2B5EF4-FFF2-40B4-BE49-F238E27FC236}">
                <a16:creationId xmlns:a16="http://schemas.microsoft.com/office/drawing/2014/main" id="{FBB23331-2F51-4EED-B748-4B0643419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21" y="12657093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 descr="Logo, icon&#10;&#10;Description automatically generated">
            <a:extLst>
              <a:ext uri="{FF2B5EF4-FFF2-40B4-BE49-F238E27FC236}">
                <a16:creationId xmlns:a16="http://schemas.microsoft.com/office/drawing/2014/main" id="{72069FB2-E617-4816-A173-420252415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11" y="9189559"/>
            <a:ext cx="500836" cy="500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CustomShape 23">
            <a:extLst>
              <a:ext uri="{FF2B5EF4-FFF2-40B4-BE49-F238E27FC236}">
                <a16:creationId xmlns:a16="http://schemas.microsoft.com/office/drawing/2014/main" id="{C0890632-99ED-43C5-9407-186AC6F0DF36}"/>
              </a:ext>
            </a:extLst>
          </p:cNvPr>
          <p:cNvSpPr/>
          <p:nvPr/>
        </p:nvSpPr>
        <p:spPr>
          <a:xfrm>
            <a:off x="6193161" y="12460034"/>
            <a:ext cx="500834" cy="608987"/>
          </a:xfrm>
          <a:prstGeom prst="actionButtonBlank">
            <a:avLst/>
          </a:prstGeom>
          <a:solidFill>
            <a:srgbClr val="FBF7FF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A6382E-839C-483E-9AEF-2A1854666C33}"/>
              </a:ext>
            </a:extLst>
          </p:cNvPr>
          <p:cNvSpPr txBox="1"/>
          <p:nvPr/>
        </p:nvSpPr>
        <p:spPr>
          <a:xfrm>
            <a:off x="2050921" y="12850205"/>
            <a:ext cx="3150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poule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trop _______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803F08-4D4A-4D0A-B5D9-7566F614DE04}"/>
              </a:ext>
            </a:extLst>
          </p:cNvPr>
          <p:cNvSpPr txBox="1"/>
          <p:nvPr/>
        </p:nvSpPr>
        <p:spPr>
          <a:xfrm>
            <a:off x="7688570" y="12631234"/>
            <a:ext cx="3179474" cy="200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dalmatien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 Mon animal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9AD29A3-7173-4C03-97E6-2CA345826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7" y="3326348"/>
            <a:ext cx="1264879" cy="1207564"/>
          </a:xfrm>
          <a:prstGeom prst="rect">
            <a:avLst/>
          </a:prstGeom>
        </p:spPr>
      </p:pic>
      <p:pic>
        <p:nvPicPr>
          <p:cNvPr id="77" name="Picture 7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F32F4E-1901-46B7-B3B4-C8E9BCCE15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6348"/>
            <a:ext cx="1842290" cy="1207564"/>
          </a:xfrm>
          <a:prstGeom prst="rect">
            <a:avLst/>
          </a:prstGeom>
        </p:spPr>
      </p:pic>
      <p:pic>
        <p:nvPicPr>
          <p:cNvPr id="85" name="Picture 84" descr="Shape, circle&#10;&#10;Description automatically generated">
            <a:extLst>
              <a:ext uri="{FF2B5EF4-FFF2-40B4-BE49-F238E27FC236}">
                <a16:creationId xmlns:a16="http://schemas.microsoft.com/office/drawing/2014/main" id="{11773F40-4954-4D37-98A6-CA28DD496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01" y="3444757"/>
            <a:ext cx="1797869" cy="898935"/>
          </a:xfrm>
          <a:prstGeom prst="rect">
            <a:avLst/>
          </a:prstGeom>
        </p:spPr>
      </p:pic>
      <p:pic>
        <p:nvPicPr>
          <p:cNvPr id="78" name="Picture 7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EA9A7C-5E6D-4468-BF2E-EEEFDF8F5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63" y="3223858"/>
            <a:ext cx="1842290" cy="1207564"/>
          </a:xfrm>
          <a:prstGeom prst="rect">
            <a:avLst/>
          </a:prstGeom>
        </p:spPr>
      </p:pic>
      <p:pic>
        <p:nvPicPr>
          <p:cNvPr id="86" name="Picture 8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696661B-F341-4EF7-946C-C5F75F992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4" y="7223616"/>
            <a:ext cx="895428" cy="584983"/>
          </a:xfrm>
          <a:prstGeom prst="rect">
            <a:avLst/>
          </a:prstGeom>
        </p:spPr>
      </p:pic>
      <p:pic>
        <p:nvPicPr>
          <p:cNvPr id="80" name="Picture 7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516EB6-D7CA-406F-B9B8-BACA97747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" y="6705468"/>
            <a:ext cx="1842290" cy="1207564"/>
          </a:xfrm>
          <a:prstGeom prst="rect">
            <a:avLst/>
          </a:prstGeom>
        </p:spPr>
      </p:pic>
      <p:pic>
        <p:nvPicPr>
          <p:cNvPr id="87" name="Picture 86" descr="A picture containing map&#10;&#10;Description automatically generated">
            <a:extLst>
              <a:ext uri="{FF2B5EF4-FFF2-40B4-BE49-F238E27FC236}">
                <a16:creationId xmlns:a16="http://schemas.microsoft.com/office/drawing/2014/main" id="{5A713E6A-B427-450D-A441-E2B1651A4B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95" y="5957883"/>
            <a:ext cx="1842290" cy="1842725"/>
          </a:xfrm>
          <a:prstGeom prst="rect">
            <a:avLst/>
          </a:prstGeom>
        </p:spPr>
      </p:pic>
      <p:pic>
        <p:nvPicPr>
          <p:cNvPr id="79" name="Picture 7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974DFE-2139-47E7-B939-0F3FFCB7C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92" y="6582867"/>
            <a:ext cx="1842290" cy="120756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1153D38-97C0-48D6-B7C8-F87F6F1F8A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252">
            <a:off x="-115953" y="9835152"/>
            <a:ext cx="2266611" cy="1760165"/>
          </a:xfrm>
          <a:prstGeom prst="rect">
            <a:avLst/>
          </a:prstGeom>
        </p:spPr>
      </p:pic>
      <p:pic>
        <p:nvPicPr>
          <p:cNvPr id="81" name="Picture 8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E4CA77-77E0-4498-B66E-7CAEC23F0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2" y="10357485"/>
            <a:ext cx="1842290" cy="1207564"/>
          </a:xfrm>
          <a:prstGeom prst="rect">
            <a:avLst/>
          </a:prstGeom>
        </p:spPr>
      </p:pic>
      <p:pic>
        <p:nvPicPr>
          <p:cNvPr id="89" name="Picture 88" descr="A picture containing scorpion, arthropod, invertebrate, several&#10;&#10;Description automatically generated">
            <a:extLst>
              <a:ext uri="{FF2B5EF4-FFF2-40B4-BE49-F238E27FC236}">
                <a16:creationId xmlns:a16="http://schemas.microsoft.com/office/drawing/2014/main" id="{086842E4-A093-41CF-8059-341C14F61E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r="32968" b="49340"/>
          <a:stretch/>
        </p:blipFill>
        <p:spPr>
          <a:xfrm>
            <a:off x="6158093" y="10850303"/>
            <a:ext cx="544821" cy="450153"/>
          </a:xfrm>
          <a:prstGeom prst="rect">
            <a:avLst/>
          </a:prstGeom>
        </p:spPr>
      </p:pic>
      <p:pic>
        <p:nvPicPr>
          <p:cNvPr id="83" name="Picture 8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15FB8F-5C46-45CE-8CC3-9AC276E1E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80" y="10285416"/>
            <a:ext cx="1842290" cy="1207564"/>
          </a:xfrm>
          <a:prstGeom prst="rect">
            <a:avLst/>
          </a:prstGeom>
        </p:spPr>
      </p:pic>
      <p:pic>
        <p:nvPicPr>
          <p:cNvPr id="90" name="Picture 89" descr="A rooste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630A842-C4F5-440D-8298-41B5AA91FD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7" y="13892894"/>
            <a:ext cx="693220" cy="889544"/>
          </a:xfrm>
          <a:prstGeom prst="rect">
            <a:avLst/>
          </a:prstGeom>
        </p:spPr>
      </p:pic>
      <p:pic>
        <p:nvPicPr>
          <p:cNvPr id="82" name="Picture 8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567153-01CC-4EA6-B54E-D9EF45E69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2" y="13624410"/>
            <a:ext cx="1842290" cy="1207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4AD9F-D947-485E-9E62-598846C38B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0364" y="13396289"/>
            <a:ext cx="1904982" cy="141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73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7642D-7015-1EE5-997D-09DAC39D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87BF-2AEF-78D7-E6B9-4DA44EDB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A01E76-1E82-69DA-8EEE-A0DC8C20D9A8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37CC7F-557B-C1B2-9E86-E0017C2D3F6F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A8170E-011F-9190-2BC8-06D7ECA80C8E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7DF2A-B661-5D7D-D1EB-C9A4B406AFC6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6DFC5D8B-B8E6-8258-FA6F-332F5423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9C9170F-D9F7-A7D7-E915-9369DE9533CA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E3537412-0D05-5A75-E4B3-396B3433672C}"/>
              </a:ext>
            </a:extLst>
          </p:cNvPr>
          <p:cNvSpPr txBox="1"/>
          <p:nvPr/>
        </p:nvSpPr>
        <p:spPr>
          <a:xfrm>
            <a:off x="10868044" y="15645838"/>
            <a:ext cx="58702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20</a:t>
            </a:r>
          </a:p>
        </p:txBody>
      </p:sp>
      <p:sp>
        <p:nvSpPr>
          <p:cNvPr id="12" name="CustomShape 23">
            <a:extLst>
              <a:ext uri="{FF2B5EF4-FFF2-40B4-BE49-F238E27FC236}">
                <a16:creationId xmlns:a16="http://schemas.microsoft.com/office/drawing/2014/main" id="{0AED1233-B7F3-41CA-8659-D74F8A87F7C5}"/>
              </a:ext>
            </a:extLst>
          </p:cNvPr>
          <p:cNvSpPr/>
          <p:nvPr/>
        </p:nvSpPr>
        <p:spPr>
          <a:xfrm>
            <a:off x="342209" y="2063306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3">
            <a:extLst>
              <a:ext uri="{FF2B5EF4-FFF2-40B4-BE49-F238E27FC236}">
                <a16:creationId xmlns:a16="http://schemas.microsoft.com/office/drawing/2014/main" id="{BF8E50D1-116B-4EF5-AB3D-69377FF8965F}"/>
              </a:ext>
            </a:extLst>
          </p:cNvPr>
          <p:cNvSpPr/>
          <p:nvPr/>
        </p:nvSpPr>
        <p:spPr>
          <a:xfrm>
            <a:off x="5332078" y="2128750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23">
            <a:extLst>
              <a:ext uri="{FF2B5EF4-FFF2-40B4-BE49-F238E27FC236}">
                <a16:creationId xmlns:a16="http://schemas.microsoft.com/office/drawing/2014/main" id="{93AC8F15-3B64-4DFA-AA4F-97BE9462A4F3}"/>
              </a:ext>
            </a:extLst>
          </p:cNvPr>
          <p:cNvSpPr/>
          <p:nvPr/>
        </p:nvSpPr>
        <p:spPr>
          <a:xfrm>
            <a:off x="342207" y="6418060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4532D1C4-4A2E-4367-8C69-6272A8CBB3E6}"/>
              </a:ext>
            </a:extLst>
          </p:cNvPr>
          <p:cNvSpPr/>
          <p:nvPr/>
        </p:nvSpPr>
        <p:spPr>
          <a:xfrm>
            <a:off x="5332075" y="6483502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extLst>
              <a:ext uri="{FF2B5EF4-FFF2-40B4-BE49-F238E27FC236}">
                <a16:creationId xmlns:a16="http://schemas.microsoft.com/office/drawing/2014/main" id="{8F1341F9-9BD7-401B-8514-5FBA164C882A}"/>
              </a:ext>
            </a:extLst>
          </p:cNvPr>
          <p:cNvSpPr/>
          <p:nvPr/>
        </p:nvSpPr>
        <p:spPr>
          <a:xfrm>
            <a:off x="342209" y="4989486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3">
            <a:extLst>
              <a:ext uri="{FF2B5EF4-FFF2-40B4-BE49-F238E27FC236}">
                <a16:creationId xmlns:a16="http://schemas.microsoft.com/office/drawing/2014/main" id="{4D19800D-BD11-448D-8C09-FC8D90FA096C}"/>
              </a:ext>
            </a:extLst>
          </p:cNvPr>
          <p:cNvSpPr/>
          <p:nvPr/>
        </p:nvSpPr>
        <p:spPr>
          <a:xfrm>
            <a:off x="5332077" y="5055931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3">
            <a:extLst>
              <a:ext uri="{FF2B5EF4-FFF2-40B4-BE49-F238E27FC236}">
                <a16:creationId xmlns:a16="http://schemas.microsoft.com/office/drawing/2014/main" id="{15BBCA32-16B4-4BAF-A202-24B0E6141613}"/>
              </a:ext>
            </a:extLst>
          </p:cNvPr>
          <p:cNvSpPr/>
          <p:nvPr/>
        </p:nvSpPr>
        <p:spPr>
          <a:xfrm>
            <a:off x="342209" y="3542704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3">
            <a:extLst>
              <a:ext uri="{FF2B5EF4-FFF2-40B4-BE49-F238E27FC236}">
                <a16:creationId xmlns:a16="http://schemas.microsoft.com/office/drawing/2014/main" id="{B26A3CF5-8A4C-4C12-8052-E46725E36C68}"/>
              </a:ext>
            </a:extLst>
          </p:cNvPr>
          <p:cNvSpPr/>
          <p:nvPr/>
        </p:nvSpPr>
        <p:spPr>
          <a:xfrm>
            <a:off x="5332080" y="3608146"/>
            <a:ext cx="500834" cy="608987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60000" tIns="80000" rIns="160000" bIns="80000" anchor="ctr"/>
          <a:lstStyle/>
          <a:p>
            <a:pPr marL="0" marR="0" lvl="0" indent="0" algn="ctr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2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3200" b="0" i="0" u="none" strike="noStrike" kern="1200" cap="none" spc="-2" normalizeH="0" baseline="0" noProof="0" dirty="0">
              <a:ln>
                <a:noFill/>
              </a:ln>
              <a:solidFill>
                <a:srgbClr val="26859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C89BB-683F-4C10-9E25-10EE828E1F83}"/>
              </a:ext>
            </a:extLst>
          </p:cNvPr>
          <p:cNvSpPr txBox="1"/>
          <p:nvPr/>
        </p:nvSpPr>
        <p:spPr>
          <a:xfrm>
            <a:off x="2352780" y="1290165"/>
            <a:ext cx="9578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 correct adjective in French. Watch out for the endings!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29EF4E-7DD8-44CB-8014-3D0F3954C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23" y="1095311"/>
            <a:ext cx="2036724" cy="8486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5A70E2-BAED-4959-B166-E0E4D3E2B07D}"/>
              </a:ext>
            </a:extLst>
          </p:cNvPr>
          <p:cNvSpPr txBox="1"/>
          <p:nvPr/>
        </p:nvSpPr>
        <p:spPr>
          <a:xfrm>
            <a:off x="843041" y="1881440"/>
            <a:ext cx="4258148" cy="7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serpent est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trop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3FF4A3-B076-4819-B489-53BB6E2E3DDF}"/>
              </a:ext>
            </a:extLst>
          </p:cNvPr>
          <p:cNvSpPr txBox="1"/>
          <p:nvPr/>
        </p:nvSpPr>
        <p:spPr>
          <a:xfrm>
            <a:off x="879264" y="3365650"/>
            <a:ext cx="4258148" cy="7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tortue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est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trop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25B84E-66F5-4E16-8E32-37760B9B0EEA}"/>
              </a:ext>
            </a:extLst>
          </p:cNvPr>
          <p:cNvSpPr txBox="1"/>
          <p:nvPr/>
        </p:nvSpPr>
        <p:spPr>
          <a:xfrm>
            <a:off x="879264" y="4859374"/>
            <a:ext cx="4258148" cy="7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souris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est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trop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A8CCAF-B010-48B7-9D3C-68CED30C8B29}"/>
              </a:ext>
            </a:extLst>
          </p:cNvPr>
          <p:cNvSpPr txBox="1"/>
          <p:nvPr/>
        </p:nvSpPr>
        <p:spPr>
          <a:xfrm>
            <a:off x="879264" y="6283911"/>
            <a:ext cx="4258148" cy="7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cheval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est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trop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D6FF9D-CD3B-441F-AD9D-567B2FB7F22F}"/>
              </a:ext>
            </a:extLst>
          </p:cNvPr>
          <p:cNvSpPr txBox="1"/>
          <p:nvPr/>
        </p:nvSpPr>
        <p:spPr>
          <a:xfrm>
            <a:off x="6023743" y="1868899"/>
            <a:ext cx="6168257" cy="724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L’éléphant est trop _______________.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9A9378-4BA3-41EA-AD4F-5A30710781D2}"/>
              </a:ext>
            </a:extLst>
          </p:cNvPr>
          <p:cNvSpPr txBox="1"/>
          <p:nvPr/>
        </p:nvSpPr>
        <p:spPr>
          <a:xfrm>
            <a:off x="5979856" y="3318713"/>
            <a:ext cx="5869935" cy="724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scorpion est trop __________.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BC6BB6-E3D8-49E5-86E7-5BA8A78968CE}"/>
              </a:ext>
            </a:extLst>
          </p:cNvPr>
          <p:cNvSpPr txBox="1"/>
          <p:nvPr/>
        </p:nvSpPr>
        <p:spPr>
          <a:xfrm>
            <a:off x="5943632" y="4790311"/>
            <a:ext cx="4258148" cy="7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poule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est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trop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8E91B3-E35A-451E-818B-EB96C4D6A1EC}"/>
              </a:ext>
            </a:extLst>
          </p:cNvPr>
          <p:cNvSpPr txBox="1"/>
          <p:nvPr/>
        </p:nvSpPr>
        <p:spPr>
          <a:xfrm>
            <a:off x="5943632" y="6270074"/>
            <a:ext cx="5049746" cy="7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dalmatien est ______________.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86DA60-6F9C-46F8-BF74-7C208BB9CA72}"/>
              </a:ext>
            </a:extLst>
          </p:cNvPr>
          <p:cNvSpPr/>
          <p:nvPr/>
        </p:nvSpPr>
        <p:spPr>
          <a:xfrm>
            <a:off x="3457384" y="2577194"/>
            <a:ext cx="1683860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[naughty]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1FAD72-1E5D-411E-99D0-BC13C7DCFA6F}"/>
              </a:ext>
            </a:extLst>
          </p:cNvPr>
          <p:cNvSpPr/>
          <p:nvPr/>
        </p:nvSpPr>
        <p:spPr>
          <a:xfrm>
            <a:off x="3437617" y="4082949"/>
            <a:ext cx="1663572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[slow]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0B79B2-6C6A-4350-9743-8746F919F5D1}"/>
              </a:ext>
            </a:extLst>
          </p:cNvPr>
          <p:cNvSpPr/>
          <p:nvPr/>
        </p:nvSpPr>
        <p:spPr>
          <a:xfrm>
            <a:off x="3457384" y="5541655"/>
            <a:ext cx="1643805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[small]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54BBD1-7A57-453C-BC10-93A59E3FF4BC}"/>
              </a:ext>
            </a:extLst>
          </p:cNvPr>
          <p:cNvSpPr/>
          <p:nvPr/>
        </p:nvSpPr>
        <p:spPr>
          <a:xfrm>
            <a:off x="3457384" y="6969040"/>
            <a:ext cx="1680028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[big, tall]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EA49DC-F262-41D4-A8E6-004FDFD056DC}"/>
              </a:ext>
            </a:extLst>
          </p:cNvPr>
          <p:cNvSpPr/>
          <p:nvPr/>
        </p:nvSpPr>
        <p:spPr>
          <a:xfrm>
            <a:off x="8985772" y="2595124"/>
            <a:ext cx="2654218" cy="527497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[calm and slow]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F3A05E-C91C-44D3-A9F4-92379E4D67E9}"/>
              </a:ext>
            </a:extLst>
          </p:cNvPr>
          <p:cNvSpPr/>
          <p:nvPr/>
        </p:nvSpPr>
        <p:spPr>
          <a:xfrm>
            <a:off x="8985772" y="4045231"/>
            <a:ext cx="2121244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[difficult]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3D181C-D935-4773-A567-D597D55000A4}"/>
              </a:ext>
            </a:extLst>
          </p:cNvPr>
          <p:cNvSpPr/>
          <p:nvPr/>
        </p:nvSpPr>
        <p:spPr>
          <a:xfrm>
            <a:off x="8985772" y="5531665"/>
            <a:ext cx="2121244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[curious]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9524E7-C21E-4A1A-A809-7D05AFD54C04}"/>
              </a:ext>
            </a:extLst>
          </p:cNvPr>
          <p:cNvSpPr/>
          <p:nvPr/>
        </p:nvSpPr>
        <p:spPr>
          <a:xfrm>
            <a:off x="9016265" y="6969040"/>
            <a:ext cx="2121244" cy="59249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[perfect]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53821C3-0064-45D9-A656-E3AC6C330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48" y="8020055"/>
            <a:ext cx="2771099" cy="668492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82EBC13B-545C-400A-A8C7-C3B4EEA2C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5" y="8842437"/>
            <a:ext cx="6858000" cy="6858000"/>
          </a:xfrm>
          <a:prstGeom prst="rect">
            <a:avLst/>
          </a:prstGeom>
        </p:spPr>
      </p:pic>
      <p:pic>
        <p:nvPicPr>
          <p:cNvPr id="40" name="Picture 39" descr="A picture containing fence&#10;&#10;Description automatically generated">
            <a:extLst>
              <a:ext uri="{FF2B5EF4-FFF2-40B4-BE49-F238E27FC236}">
                <a16:creationId xmlns:a16="http://schemas.microsoft.com/office/drawing/2014/main" id="{E10F71E0-7D8E-476B-B0BA-664BDBC5B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65" y="14883284"/>
            <a:ext cx="1405087" cy="489585"/>
          </a:xfrm>
          <a:prstGeom prst="rect">
            <a:avLst/>
          </a:prstGeom>
        </p:spPr>
      </p:pic>
      <p:pic>
        <p:nvPicPr>
          <p:cNvPr id="41" name="Picture 40" descr="A picture containing fence&#10;&#10;Description automatically generated">
            <a:extLst>
              <a:ext uri="{FF2B5EF4-FFF2-40B4-BE49-F238E27FC236}">
                <a16:creationId xmlns:a16="http://schemas.microsoft.com/office/drawing/2014/main" id="{062E6730-3837-455D-93AC-988270DE3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40" y="14883284"/>
            <a:ext cx="1405087" cy="489585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A6D6766-CD5D-40A4-82D5-5F5A131F0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27" y="11566866"/>
            <a:ext cx="898586" cy="8171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76E56CE-EDF2-4F93-B113-021A020BD13C}"/>
              </a:ext>
            </a:extLst>
          </p:cNvPr>
          <p:cNvSpPr txBox="1"/>
          <p:nvPr/>
        </p:nvSpPr>
        <p:spPr>
          <a:xfrm>
            <a:off x="6156433" y="12425797"/>
            <a:ext cx="1642872" cy="4001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ragondin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BFAD72-91AD-4081-B879-6D3CE7C2BD4F}"/>
              </a:ext>
            </a:extLst>
          </p:cNvPr>
          <p:cNvSpPr txBox="1"/>
          <p:nvPr/>
        </p:nvSpPr>
        <p:spPr>
          <a:xfrm>
            <a:off x="3464259" y="13338120"/>
            <a:ext cx="1999247" cy="70788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scorpion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languedocien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9A616D7-7BE0-497E-92B0-49F60A7EE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76" y="13887471"/>
            <a:ext cx="1702212" cy="1106438"/>
          </a:xfrm>
          <a:prstGeom prst="rect">
            <a:avLst/>
          </a:prstGeom>
        </p:spPr>
      </p:pic>
      <p:pic>
        <p:nvPicPr>
          <p:cNvPr id="46" name="Picture 45" descr="A picture containing scorpion, arthropod, invertebrate, several&#10;&#10;Description automatically generated">
            <a:extLst>
              <a:ext uri="{FF2B5EF4-FFF2-40B4-BE49-F238E27FC236}">
                <a16:creationId xmlns:a16="http://schemas.microsoft.com/office/drawing/2014/main" id="{F55E730C-C035-4237-AC1F-0C8C997135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r="32968" b="49340"/>
          <a:stretch/>
        </p:blipFill>
        <p:spPr>
          <a:xfrm>
            <a:off x="4113418" y="12787777"/>
            <a:ext cx="482401" cy="398579"/>
          </a:xfrm>
          <a:prstGeom prst="rect">
            <a:avLst/>
          </a:prstGeom>
        </p:spPr>
      </p:pic>
      <p:pic>
        <p:nvPicPr>
          <p:cNvPr id="47" name="Picture 46" descr="A picture containing candelabrum, fence&#10;&#10;Description automatically generated">
            <a:extLst>
              <a:ext uri="{FF2B5EF4-FFF2-40B4-BE49-F238E27FC236}">
                <a16:creationId xmlns:a16="http://schemas.microsoft.com/office/drawing/2014/main" id="{729DECED-C4C5-4E46-BBF3-C525D12D142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17" y="14360698"/>
            <a:ext cx="1534755" cy="15347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2840E8C-D7AF-4472-B6E1-F0EE472FEF20}"/>
              </a:ext>
            </a:extLst>
          </p:cNvPr>
          <p:cNvSpPr txBox="1"/>
          <p:nvPr/>
        </p:nvSpPr>
        <p:spPr>
          <a:xfrm>
            <a:off x="2822842" y="14928020"/>
            <a:ext cx="1889340" cy="70788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rhinocéros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indien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 descr="A picture containing helmet&#10;&#10;Description automatically generated">
            <a:extLst>
              <a:ext uri="{FF2B5EF4-FFF2-40B4-BE49-F238E27FC236}">
                <a16:creationId xmlns:a16="http://schemas.microsoft.com/office/drawing/2014/main" id="{A7821814-EC9D-4C53-8572-383DB5B6DD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24" y="9864859"/>
            <a:ext cx="1194133" cy="1106439"/>
          </a:xfrm>
          <a:prstGeom prst="rect">
            <a:avLst/>
          </a:prstGeom>
        </p:spPr>
      </p:pic>
      <p:pic>
        <p:nvPicPr>
          <p:cNvPr id="50" name="Picture 49" descr="Background pattern&#10;&#10;Description automatically generated">
            <a:extLst>
              <a:ext uri="{FF2B5EF4-FFF2-40B4-BE49-F238E27FC236}">
                <a16:creationId xmlns:a16="http://schemas.microsoft.com/office/drawing/2014/main" id="{00BFAB98-0857-4BF8-848F-5F6D838120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80" y="9449408"/>
            <a:ext cx="1895745" cy="168691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67D30FD-B126-4167-A454-7C66EB46621E}"/>
              </a:ext>
            </a:extLst>
          </p:cNvPr>
          <p:cNvSpPr txBox="1"/>
          <p:nvPr/>
        </p:nvSpPr>
        <p:spPr>
          <a:xfrm>
            <a:off x="5463507" y="10900375"/>
            <a:ext cx="1914144" cy="4001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dauphins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704306E-EAD0-4F2A-9E08-7428493818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44" y="14129926"/>
            <a:ext cx="805125" cy="77241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7FE3DF6-A76A-486F-BDFB-2D0BB1BA2613}"/>
              </a:ext>
            </a:extLst>
          </p:cNvPr>
          <p:cNvSpPr txBox="1"/>
          <p:nvPr/>
        </p:nvSpPr>
        <p:spPr>
          <a:xfrm>
            <a:off x="5253085" y="15065202"/>
            <a:ext cx="1642872" cy="4001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babouin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14BA13-3882-4D51-A795-DD95BD2B34D5}"/>
              </a:ext>
            </a:extLst>
          </p:cNvPr>
          <p:cNvSpPr txBox="1"/>
          <p:nvPr/>
        </p:nvSpPr>
        <p:spPr>
          <a:xfrm>
            <a:off x="1612516" y="11044583"/>
            <a:ext cx="1938528" cy="4001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dalmatien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756D33-14C6-46AD-BC4C-CEF93FC03A4F}"/>
              </a:ext>
            </a:extLst>
          </p:cNvPr>
          <p:cNvSpPr txBox="1"/>
          <p:nvPr/>
        </p:nvSpPr>
        <p:spPr>
          <a:xfrm>
            <a:off x="1127100" y="12353807"/>
            <a:ext cx="1642872" cy="70788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l’ours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canadien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130295DC-F770-4827-8ABE-113A09764A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49" y="11752474"/>
            <a:ext cx="1275521" cy="729439"/>
          </a:xfrm>
          <a:prstGeom prst="rect">
            <a:avLst/>
          </a:prstGeom>
        </p:spPr>
      </p:pic>
      <p:pic>
        <p:nvPicPr>
          <p:cNvPr id="57" name="Picture 5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4553ED7-BD3B-4B20-A577-1DEEF9CAA9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70" y="9752968"/>
            <a:ext cx="883756" cy="478471"/>
          </a:xfrm>
          <a:prstGeom prst="rect">
            <a:avLst/>
          </a:prstGeom>
        </p:spPr>
      </p:pic>
      <p:pic>
        <p:nvPicPr>
          <p:cNvPr id="58" name="Picture 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DE88ED8-2ACB-4B33-B1C2-150E52647F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1386" y="9592653"/>
            <a:ext cx="883756" cy="478471"/>
          </a:xfrm>
          <a:prstGeom prst="rect">
            <a:avLst/>
          </a:prstGeom>
        </p:spPr>
      </p:pic>
      <p:pic>
        <p:nvPicPr>
          <p:cNvPr id="59" name="Picture 58" descr="A picture containing candelabrum, fence&#10;&#10;Description automatically generated">
            <a:extLst>
              <a:ext uri="{FF2B5EF4-FFF2-40B4-BE49-F238E27FC236}">
                <a16:creationId xmlns:a16="http://schemas.microsoft.com/office/drawing/2014/main" id="{B1B3FE28-3C76-403F-B420-FFE276592DB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7401">
            <a:off x="1032304" y="9563164"/>
            <a:ext cx="1534755" cy="15965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EA23C46-D56B-451C-BE6B-5732503003AB}"/>
              </a:ext>
            </a:extLst>
          </p:cNvPr>
          <p:cNvSpPr txBox="1"/>
          <p:nvPr/>
        </p:nvSpPr>
        <p:spPr>
          <a:xfrm>
            <a:off x="552011" y="10287293"/>
            <a:ext cx="2002337" cy="4001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muscardins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 descr="A doll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EE390A9F-E6B5-48B6-ABE6-941450A1BE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08" y="10087290"/>
            <a:ext cx="1266406" cy="933975"/>
          </a:xfrm>
          <a:prstGeom prst="rect">
            <a:avLst/>
          </a:prstGeom>
        </p:spPr>
      </p:pic>
      <p:pic>
        <p:nvPicPr>
          <p:cNvPr id="62" name="Picture 6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F0E1D31-1A3E-45D9-89AC-392A775BBD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93" y="10715680"/>
            <a:ext cx="929660" cy="52874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470FB7D-B63B-427E-B243-DE2D61613BFA}"/>
              </a:ext>
            </a:extLst>
          </p:cNvPr>
          <p:cNvSpPr txBox="1"/>
          <p:nvPr/>
        </p:nvSpPr>
        <p:spPr>
          <a:xfrm>
            <a:off x="3261472" y="9587102"/>
            <a:ext cx="1938528" cy="40011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l’être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humain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628A468-2CDB-4BDB-8E17-F5C298AE64BA}"/>
              </a:ext>
            </a:extLst>
          </p:cNvPr>
          <p:cNvSpPr txBox="1"/>
          <p:nvPr/>
        </p:nvSpPr>
        <p:spPr>
          <a:xfrm>
            <a:off x="3077996" y="8034640"/>
            <a:ext cx="9578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Name all the animals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Eugénie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sees at the zoo.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her favourite animal?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72B887D-8788-4E04-A9A8-27F727D3D3DD}"/>
              </a:ext>
            </a:extLst>
          </p:cNvPr>
          <p:cNvSpPr/>
          <p:nvPr/>
        </p:nvSpPr>
        <p:spPr>
          <a:xfrm>
            <a:off x="7950936" y="8842437"/>
            <a:ext cx="3804802" cy="1626077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animal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ton animal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quoi ?</a:t>
            </a:r>
          </a:p>
        </p:txBody>
      </p:sp>
      <p:pic>
        <p:nvPicPr>
          <p:cNvPr id="64" name="Picture 63" descr="A picture containing doll&#10;&#10;Description automatically generated">
            <a:extLst>
              <a:ext uri="{FF2B5EF4-FFF2-40B4-BE49-F238E27FC236}">
                <a16:creationId xmlns:a16="http://schemas.microsoft.com/office/drawing/2014/main" id="{A490BDC0-7A51-4538-8B6E-C7FCC5D44C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2" y="10561867"/>
            <a:ext cx="1568117" cy="2452394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1EFEE80D-3265-4E44-926D-9500A7441E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6668" y="10106432"/>
            <a:ext cx="285003" cy="45543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1BB4FF8-48C7-495D-95EA-D87C77E8480C}"/>
              </a:ext>
            </a:extLst>
          </p:cNvPr>
          <p:cNvSpPr txBox="1"/>
          <p:nvPr/>
        </p:nvSpPr>
        <p:spPr>
          <a:xfrm>
            <a:off x="8090409" y="11586273"/>
            <a:ext cx="277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animal in French, here.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Picture 68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EA3843AA-60D2-48C1-89E8-893432EB967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7"/>
          <a:stretch/>
        </p:blipFill>
        <p:spPr>
          <a:xfrm>
            <a:off x="7852175" y="12987066"/>
            <a:ext cx="4253171" cy="2458424"/>
          </a:xfrm>
          <a:prstGeom prst="rect">
            <a:avLst/>
          </a:prstGeom>
        </p:spPr>
      </p:pic>
      <p:pic>
        <p:nvPicPr>
          <p:cNvPr id="68" name="Picture 67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C0F7C11E-9EE3-4B37-8E95-D093A13EA2A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36" y="12856750"/>
            <a:ext cx="983214" cy="9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29141 0.25486 " pathEditMode="relative" rAng="0" ptsTypes="AA">
                                      <p:cBhvr>
                                        <p:cTn id="46" dur="18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41 0.25486 L -0.2086 -0.140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6 -0.14097 L -0.37096 -0.0567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-0.05671 L -0.5418 0.1231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18 0.12315 L -0.29896 -0.2974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896 -0.29745 L -0.53724 -0.103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24 -0.10347 L -0.46094 -0.2648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94 -0.26481 L -0.5418 -0.423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18 -0.42338 L -0.48229 -0.4770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52931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069A43-E2B2-5060-AAC7-006ADDBC5D3F}"/>
              </a:ext>
            </a:extLst>
          </p:cNvPr>
          <p:cNvSpPr txBox="1"/>
          <p:nvPr/>
        </p:nvSpPr>
        <p:spPr>
          <a:xfrm>
            <a:off x="4670621" y="6658092"/>
            <a:ext cx="7941604" cy="47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the description. Write the correct articles.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B1070C6-3274-6D62-FE6B-58BF09BB1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22" y="6531592"/>
            <a:ext cx="2211008" cy="856224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2B1DDBC-98A9-4BD9-A159-A9D85B123B8A}"/>
              </a:ext>
            </a:extLst>
          </p:cNvPr>
          <p:cNvSpPr/>
          <p:nvPr/>
        </p:nvSpPr>
        <p:spPr>
          <a:xfrm>
            <a:off x="265441" y="1152779"/>
            <a:ext cx="11661117" cy="53127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FAD3DFE9-3F88-4FA8-9D8B-8FE7ECC2D006}"/>
              </a:ext>
            </a:extLst>
          </p:cNvPr>
          <p:cNvSpPr txBox="1">
            <a:spLocks/>
          </p:cNvSpPr>
          <p:nvPr/>
        </p:nvSpPr>
        <p:spPr>
          <a:xfrm>
            <a:off x="9618216" y="120776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3" name="Google Shape;170;p8" descr="Jigsaw, Puzzle, Piece, Game, Concept, Solution">
            <a:extLst>
              <a:ext uri="{FF2B5EF4-FFF2-40B4-BE49-F238E27FC236}">
                <a16:creationId xmlns:a16="http://schemas.microsoft.com/office/drawing/2014/main" id="{D8ECDE62-75A4-486A-B51B-99836753E8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35879" y="112349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D184A1D6-CB0B-48A7-AA31-45533F747015}"/>
              </a:ext>
            </a:extLst>
          </p:cNvPr>
          <p:cNvSpPr txBox="1">
            <a:spLocks/>
          </p:cNvSpPr>
          <p:nvPr/>
        </p:nvSpPr>
        <p:spPr>
          <a:xfrm>
            <a:off x="297336" y="1186541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Using reference materials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BFDDA45-A580-4E65-90C4-012B776BA970}"/>
              </a:ext>
            </a:extLst>
          </p:cNvPr>
          <p:cNvSpPr txBox="1"/>
          <p:nvPr/>
        </p:nvSpPr>
        <p:spPr>
          <a:xfrm>
            <a:off x="295842" y="1762416"/>
            <a:ext cx="11661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 information about the type of word, (e.g., noun, adjective) and noun gender (masculine or feminine).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8CD37F5-67CC-44DA-8CC7-A4002A9E5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110" y="2706347"/>
            <a:ext cx="5497794" cy="264516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5D7B805F-CFD6-4467-8CCA-A372AE69B3E8}"/>
              </a:ext>
            </a:extLst>
          </p:cNvPr>
          <p:cNvSpPr txBox="1"/>
          <p:nvPr/>
        </p:nvSpPr>
        <p:spPr>
          <a:xfrm>
            <a:off x="450412" y="2640327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noun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E0919D-BA7C-4315-A1EB-FBC384AD7995}"/>
              </a:ext>
            </a:extLst>
          </p:cNvPr>
          <p:cNvSpPr txBox="1"/>
          <p:nvPr/>
        </p:nvSpPr>
        <p:spPr>
          <a:xfrm>
            <a:off x="450412" y="3309529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masculine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299BDEB-47A1-41E5-8FA6-06D4A1FD4F42}"/>
              </a:ext>
            </a:extLst>
          </p:cNvPr>
          <p:cNvSpPr txBox="1"/>
          <p:nvPr/>
        </p:nvSpPr>
        <p:spPr>
          <a:xfrm>
            <a:off x="450412" y="4102414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feminine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920C0AF-D9DA-4231-B97B-CCF897723D31}"/>
              </a:ext>
            </a:extLst>
          </p:cNvPr>
          <p:cNvSpPr txBox="1"/>
          <p:nvPr/>
        </p:nvSpPr>
        <p:spPr>
          <a:xfrm>
            <a:off x="422391" y="4843618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can help us find out the grammatical gender of a noun.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B9C1EE5-6B4A-4D1D-A5DB-EE56BD457177}"/>
              </a:ext>
            </a:extLst>
          </p:cNvPr>
          <p:cNvSpPr txBox="1"/>
          <p:nvPr/>
        </p:nvSpPr>
        <p:spPr>
          <a:xfrm>
            <a:off x="436401" y="5928319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4251AD-AB41-4029-B3F9-C507A50D294A}"/>
              </a:ext>
            </a:extLst>
          </p:cNvPr>
          <p:cNvSpPr txBox="1"/>
          <p:nvPr/>
        </p:nvSpPr>
        <p:spPr>
          <a:xfrm>
            <a:off x="6411989" y="5376513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[the tiger]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C6C6654-4FD5-40C1-8606-C53D062ABA0A}"/>
              </a:ext>
            </a:extLst>
          </p:cNvPr>
          <p:cNvSpPr txBox="1"/>
          <p:nvPr/>
        </p:nvSpPr>
        <p:spPr>
          <a:xfrm>
            <a:off x="6411988" y="5744782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[a tiger]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20E1D47-EDAD-4E56-9987-1EE94B7129A3}"/>
              </a:ext>
            </a:extLst>
          </p:cNvPr>
          <p:cNvSpPr txBox="1"/>
          <p:nvPr/>
        </p:nvSpPr>
        <p:spPr>
          <a:xfrm>
            <a:off x="6710303" y="5401514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4D4C46B-5D41-45F5-96B8-AB461702EAAB}"/>
              </a:ext>
            </a:extLst>
          </p:cNvPr>
          <p:cNvSpPr txBox="1"/>
          <p:nvPr/>
        </p:nvSpPr>
        <p:spPr>
          <a:xfrm>
            <a:off x="6614354" y="5728119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</a:t>
            </a:r>
          </a:p>
        </p:txBody>
      </p:sp>
      <p:pic>
        <p:nvPicPr>
          <p:cNvPr id="110" name="Picture 109" descr="A tiger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9C3661FE-0894-4C7B-9789-DFE227052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450" y="2845005"/>
            <a:ext cx="1259919" cy="1409699"/>
          </a:xfrm>
          <a:prstGeom prst="rect">
            <a:avLst/>
          </a:prstGeom>
        </p:spPr>
      </p:pic>
      <p:sp>
        <p:nvSpPr>
          <p:cNvPr id="111" name="Callout: Line 13">
            <a:extLst>
              <a:ext uri="{FF2B5EF4-FFF2-40B4-BE49-F238E27FC236}">
                <a16:creationId xmlns:a16="http://schemas.microsoft.com/office/drawing/2014/main" id="{0020343B-CCD8-4412-8522-416DB7ECB336}"/>
              </a:ext>
            </a:extLst>
          </p:cNvPr>
          <p:cNvSpPr/>
          <p:nvPr/>
        </p:nvSpPr>
        <p:spPr>
          <a:xfrm>
            <a:off x="7759619" y="4468111"/>
            <a:ext cx="1622139" cy="314034"/>
          </a:xfrm>
          <a:prstGeom prst="borderCallout1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F0452E3-3241-44F2-B768-84C659351E24}"/>
              </a:ext>
            </a:extLst>
          </p:cNvPr>
          <p:cNvSpPr/>
          <p:nvPr/>
        </p:nvSpPr>
        <p:spPr>
          <a:xfrm>
            <a:off x="431309" y="2706347"/>
            <a:ext cx="1733034" cy="457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99B4C21D-CFC7-4413-82ED-773391C78F4B}"/>
              </a:ext>
            </a:extLst>
          </p:cNvPr>
          <p:cNvSpPr/>
          <p:nvPr/>
        </p:nvSpPr>
        <p:spPr>
          <a:xfrm>
            <a:off x="451346" y="3388625"/>
            <a:ext cx="2708462" cy="4572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258D1A1-9ED8-4891-AA32-0CBE5500C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0724" y="6499334"/>
            <a:ext cx="2036724" cy="848635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FAE653C-F36A-4EE3-A945-0B6DE5B7E562}"/>
              </a:ext>
            </a:extLst>
          </p:cNvPr>
          <p:cNvGrpSpPr/>
          <p:nvPr/>
        </p:nvGrpSpPr>
        <p:grpSpPr>
          <a:xfrm>
            <a:off x="6677770" y="7454460"/>
            <a:ext cx="5083305" cy="3812479"/>
            <a:chOff x="5520991" y="1815240"/>
            <a:chExt cx="5083305" cy="3812479"/>
          </a:xfrm>
        </p:grpSpPr>
        <p:pic>
          <p:nvPicPr>
            <p:cNvPr id="118" name="Picture 117" descr="Chart, icon&#10;&#10;Description automatically generated">
              <a:extLst>
                <a:ext uri="{FF2B5EF4-FFF2-40B4-BE49-F238E27FC236}">
                  <a16:creationId xmlns:a16="http://schemas.microsoft.com/office/drawing/2014/main" id="{BE576F13-4F27-4021-B175-DD6DA3BA5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991" y="1815240"/>
              <a:ext cx="5083305" cy="3812479"/>
            </a:xfrm>
            <a:prstGeom prst="rect">
              <a:avLst/>
            </a:prstGeom>
          </p:spPr>
        </p:pic>
        <p:pic>
          <p:nvPicPr>
            <p:cNvPr id="119" name="Picture 118" descr="A close-up of a bug&#10;&#10;Description automatically generated with low confidence">
              <a:extLst>
                <a:ext uri="{FF2B5EF4-FFF2-40B4-BE49-F238E27FC236}">
                  <a16:creationId xmlns:a16="http://schemas.microsoft.com/office/drawing/2014/main" id="{35F0CD4C-68B8-4E1A-9322-C387D1E5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034" y="4517828"/>
              <a:ext cx="1053036" cy="1056337"/>
            </a:xfrm>
            <a:prstGeom prst="rect">
              <a:avLst/>
            </a:prstGeom>
          </p:spPr>
        </p:pic>
        <p:pic>
          <p:nvPicPr>
            <p:cNvPr id="120" name="Picture 119" descr="A giraffe with a giraffe head&#10;&#10;Description automatically generated with medium confidence">
              <a:extLst>
                <a:ext uri="{FF2B5EF4-FFF2-40B4-BE49-F238E27FC236}">
                  <a16:creationId xmlns:a16="http://schemas.microsoft.com/office/drawing/2014/main" id="{28A0F0C0-2644-4D8C-B15D-87DDEDA06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599" y="2080243"/>
              <a:ext cx="675235" cy="1350470"/>
            </a:xfrm>
            <a:prstGeom prst="rect">
              <a:avLst/>
            </a:prstGeom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EF2BC0E3-AE41-46E7-BA96-71197F159A19}"/>
              </a:ext>
            </a:extLst>
          </p:cNvPr>
          <p:cNvSpPr txBox="1"/>
          <p:nvPr/>
        </p:nvSpPr>
        <p:spPr>
          <a:xfrm>
            <a:off x="2316374" y="9262793"/>
            <a:ext cx="3805850" cy="1200329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girafe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lion,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au centre, ___ rivière. </a:t>
            </a:r>
          </a:p>
        </p:txBody>
      </p:sp>
      <p:pic>
        <p:nvPicPr>
          <p:cNvPr id="123" name="Picture 5" descr="Post It, Nota, Pin, Papel, Una Noticia, Oficina">
            <a:extLst>
              <a:ext uri="{FF2B5EF4-FFF2-40B4-BE49-F238E27FC236}">
                <a16:creationId xmlns:a16="http://schemas.microsoft.com/office/drawing/2014/main" id="{C8BB5B40-78EB-4EDF-885D-9C1CC46E6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7" t="2538" r="66487" b="56747"/>
          <a:stretch/>
        </p:blipFill>
        <p:spPr bwMode="auto">
          <a:xfrm>
            <a:off x="169675" y="7104433"/>
            <a:ext cx="3606800" cy="22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F603AF4B-53B6-4568-89BD-53CB0D09B926}"/>
              </a:ext>
            </a:extLst>
          </p:cNvPr>
          <p:cNvSpPr txBox="1"/>
          <p:nvPr/>
        </p:nvSpPr>
        <p:spPr>
          <a:xfrm>
            <a:off x="527866" y="7575742"/>
            <a:ext cx="3391468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girafe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) = giraffe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lion (nm) = lion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rivière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) = river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63472FC-EEA9-44DF-897C-AB685B3138D1}"/>
              </a:ext>
            </a:extLst>
          </p:cNvPr>
          <p:cNvSpPr txBox="1"/>
          <p:nvPr/>
        </p:nvSpPr>
        <p:spPr>
          <a:xfrm>
            <a:off x="2316374" y="10464464"/>
            <a:ext cx="4177985" cy="46166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river]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9CC0D4D-69EC-4E5A-AC50-95B0FD90E56F}"/>
              </a:ext>
            </a:extLst>
          </p:cNvPr>
          <p:cNvSpPr txBox="1"/>
          <p:nvPr/>
        </p:nvSpPr>
        <p:spPr>
          <a:xfrm>
            <a:off x="4148819" y="9279827"/>
            <a:ext cx="19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giraffe]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8360B97-12EC-4B56-9870-C3CA3D2A3902}"/>
              </a:ext>
            </a:extLst>
          </p:cNvPr>
          <p:cNvSpPr txBox="1"/>
          <p:nvPr/>
        </p:nvSpPr>
        <p:spPr>
          <a:xfrm>
            <a:off x="4158899" y="9632124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lion]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19B8B2F-DC27-4E6A-A604-F6B1D189AFB2}"/>
              </a:ext>
            </a:extLst>
          </p:cNvPr>
          <p:cNvGrpSpPr/>
          <p:nvPr/>
        </p:nvGrpSpPr>
        <p:grpSpPr>
          <a:xfrm>
            <a:off x="571086" y="11252253"/>
            <a:ext cx="6096000" cy="3124200"/>
            <a:chOff x="4931010" y="1777694"/>
            <a:chExt cx="6096000" cy="3124200"/>
          </a:xfrm>
        </p:grpSpPr>
        <p:pic>
          <p:nvPicPr>
            <p:cNvPr id="129" name="Picture 128" descr="A group of trees in front of a mountain&#10;&#10;Description automatically generated with medium confidence">
              <a:extLst>
                <a:ext uri="{FF2B5EF4-FFF2-40B4-BE49-F238E27FC236}">
                  <a16:creationId xmlns:a16="http://schemas.microsoft.com/office/drawing/2014/main" id="{19A3B5E3-4EC4-44BA-ABB5-567C294E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010" y="1777694"/>
              <a:ext cx="6096000" cy="3124200"/>
            </a:xfrm>
            <a:prstGeom prst="rect">
              <a:avLst/>
            </a:prstGeom>
          </p:spPr>
        </p:pic>
        <p:pic>
          <p:nvPicPr>
            <p:cNvPr id="130" name="Picture 1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6B4A0CE-23AA-4ECC-8DD0-8373394D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74" y="4121779"/>
              <a:ext cx="1160202" cy="663490"/>
            </a:xfrm>
            <a:prstGeom prst="rect">
              <a:avLst/>
            </a:prstGeom>
          </p:spPr>
        </p:pic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BE5B3752-B1F5-4281-81F2-F588F2A2C126}"/>
              </a:ext>
            </a:extLst>
          </p:cNvPr>
          <p:cNvSpPr txBox="1"/>
          <p:nvPr/>
        </p:nvSpPr>
        <p:spPr>
          <a:xfrm>
            <a:off x="6667086" y="12713693"/>
            <a:ext cx="5524914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champ,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au centre, ___ ours. 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F2CE22F-39CE-4D68-B069-5A09662D79E3}"/>
              </a:ext>
            </a:extLst>
          </p:cNvPr>
          <p:cNvSpPr txBox="1"/>
          <p:nvPr/>
        </p:nvSpPr>
        <p:spPr>
          <a:xfrm>
            <a:off x="9249949" y="12713892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4F29B04-8C1D-426A-92AA-B5C461EF4DA0}"/>
              </a:ext>
            </a:extLst>
          </p:cNvPr>
          <p:cNvSpPr txBox="1"/>
          <p:nvPr/>
        </p:nvSpPr>
        <p:spPr>
          <a:xfrm>
            <a:off x="9062006" y="1312310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field]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FD89B1C-747B-45E6-BB5A-52B30C6F707C}"/>
              </a:ext>
            </a:extLst>
          </p:cNvPr>
          <p:cNvSpPr txBox="1"/>
          <p:nvPr/>
        </p:nvSpPr>
        <p:spPr>
          <a:xfrm>
            <a:off x="6670161" y="13914788"/>
            <a:ext cx="5521839" cy="46166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bear]</a:t>
            </a:r>
          </a:p>
        </p:txBody>
      </p:sp>
      <p:pic>
        <p:nvPicPr>
          <p:cNvPr id="135" name="Picture 5" descr="Post It, Nota, Pin, Papel, Una Noticia, Oficina">
            <a:extLst>
              <a:ext uri="{FF2B5EF4-FFF2-40B4-BE49-F238E27FC236}">
                <a16:creationId xmlns:a16="http://schemas.microsoft.com/office/drawing/2014/main" id="{245073AE-1CD5-4812-8873-F861D523C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7" t="2538" r="66487" b="56747"/>
          <a:stretch/>
        </p:blipFill>
        <p:spPr bwMode="auto">
          <a:xfrm>
            <a:off x="3825773" y="13789314"/>
            <a:ext cx="4219216" cy="22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D3A3B790-367D-4FC8-94CC-0FB31CD35C36}"/>
              </a:ext>
            </a:extLst>
          </p:cNvPr>
          <p:cNvSpPr txBox="1"/>
          <p:nvPr/>
        </p:nvSpPr>
        <p:spPr>
          <a:xfrm>
            <a:off x="4158899" y="14241736"/>
            <a:ext cx="3837932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montagne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) = mountain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champ (nm) = field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ours (nm) = bear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4" grpId="0"/>
      <p:bldP spid="106" grpId="0"/>
      <p:bldP spid="107" grpId="0"/>
      <p:bldP spid="108" grpId="0"/>
      <p:bldP spid="109" grpId="0"/>
      <p:bldP spid="111" grpId="0" animBg="1"/>
      <p:bldP spid="112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57471-29EE-948C-C0FC-2DD4B0C1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4C73-DF27-E257-5A19-A2F63554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CD2B41-3706-045B-F7CA-4D4A092F852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C5D9E0-90C5-FC89-436D-FF159B073AD0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5EB01E-2EDA-B053-2A0B-A46B223A3B9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301430-FBBD-E9D5-A745-A725F23CEB12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A9CF9647-D408-7590-FBAF-23981931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E013CD26-8AE3-7093-B68A-2772C4DC8685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C7F297F-4EE0-EC3C-F469-E8514C22FB29}"/>
              </a:ext>
            </a:extLst>
          </p:cNvPr>
          <p:cNvSpPr txBox="1"/>
          <p:nvPr/>
        </p:nvSpPr>
        <p:spPr>
          <a:xfrm>
            <a:off x="10868044" y="15645838"/>
            <a:ext cx="55335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22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CEE296B-3532-408D-9F55-F588113562D9}"/>
              </a:ext>
            </a:extLst>
          </p:cNvPr>
          <p:cNvGrpSpPr/>
          <p:nvPr/>
        </p:nvGrpSpPr>
        <p:grpSpPr>
          <a:xfrm>
            <a:off x="7245302" y="1381111"/>
            <a:ext cx="3594968" cy="3684194"/>
            <a:chOff x="6622189" y="1619649"/>
            <a:chExt cx="4130019" cy="4232525"/>
          </a:xfrm>
        </p:grpSpPr>
        <p:pic>
          <p:nvPicPr>
            <p:cNvPr id="65" name="Picture 64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6A88AFB7-E513-4B98-AC62-0ACF1C601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189" y="1619649"/>
              <a:ext cx="4130019" cy="4232525"/>
            </a:xfrm>
            <a:prstGeom prst="rect">
              <a:avLst/>
            </a:prstGeom>
          </p:spPr>
        </p:pic>
        <p:pic>
          <p:nvPicPr>
            <p:cNvPr id="66" name="Picture 65" descr="Diagram, map&#10;&#10;Description automatically generated">
              <a:extLst>
                <a:ext uri="{FF2B5EF4-FFF2-40B4-BE49-F238E27FC236}">
                  <a16:creationId xmlns:a16="http://schemas.microsoft.com/office/drawing/2014/main" id="{28FB1F22-1C00-4917-8693-930B18FC1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FF99"/>
                </a:clrFrom>
                <a:clrTo>
                  <a:srgbClr val="00FF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239" y="4737932"/>
              <a:ext cx="1979445" cy="102838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8FB6839-B551-471E-8B89-D225B8076757}"/>
              </a:ext>
            </a:extLst>
          </p:cNvPr>
          <p:cNvSpPr txBox="1"/>
          <p:nvPr/>
        </p:nvSpPr>
        <p:spPr>
          <a:xfrm>
            <a:off x="992653" y="3740228"/>
            <a:ext cx="6414091" cy="1200329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jungle,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cascade,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au centre, ___ crocodile.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2D10DB-4C4D-49E7-9E6A-1894C18FF746}"/>
              </a:ext>
            </a:extLst>
          </p:cNvPr>
          <p:cNvSpPr txBox="1"/>
          <p:nvPr/>
        </p:nvSpPr>
        <p:spPr>
          <a:xfrm>
            <a:off x="3864192" y="3726287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jungle]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BB8D48D-3511-4FBF-80D0-34D1F6C0D692}"/>
              </a:ext>
            </a:extLst>
          </p:cNvPr>
          <p:cNvSpPr txBox="1"/>
          <p:nvPr/>
        </p:nvSpPr>
        <p:spPr>
          <a:xfrm>
            <a:off x="3880413" y="4102589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waterfall]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4817538-BE54-4973-8A37-B5C338905114}"/>
              </a:ext>
            </a:extLst>
          </p:cNvPr>
          <p:cNvSpPr txBox="1"/>
          <p:nvPr/>
        </p:nvSpPr>
        <p:spPr>
          <a:xfrm>
            <a:off x="1930975" y="4947785"/>
            <a:ext cx="5475770" cy="46166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crocodile]</a:t>
            </a:r>
          </a:p>
        </p:txBody>
      </p:sp>
      <p:pic>
        <p:nvPicPr>
          <p:cNvPr id="71" name="Picture 5" descr="Post It, Nota, Pin, Papel, Una Noticia, Oficina">
            <a:extLst>
              <a:ext uri="{FF2B5EF4-FFF2-40B4-BE49-F238E27FC236}">
                <a16:creationId xmlns:a16="http://schemas.microsoft.com/office/drawing/2014/main" id="{4995D00A-3E64-48F4-BAEF-0149038F9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7" t="2538" r="66487" b="56747"/>
          <a:stretch/>
        </p:blipFill>
        <p:spPr bwMode="auto">
          <a:xfrm>
            <a:off x="393700" y="919622"/>
            <a:ext cx="4300220" cy="284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AC4CB3A-51A7-4EA9-BD5B-90D2A85A77D0}"/>
              </a:ext>
            </a:extLst>
          </p:cNvPr>
          <p:cNvSpPr txBox="1"/>
          <p:nvPr/>
        </p:nvSpPr>
        <p:spPr>
          <a:xfrm>
            <a:off x="836653" y="1803587"/>
            <a:ext cx="3948604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jungle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) = jungle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cascade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nf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) = waterfall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crocodile (nm) = crocodile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Dreaming Outloud Pro" panose="03050502040302030504" pitchFamily="66" charset="0"/>
            </a:endParaRPr>
          </a:p>
        </p:txBody>
      </p:sp>
      <p:graphicFrame>
        <p:nvGraphicFramePr>
          <p:cNvPr id="80" name="Table 4">
            <a:extLst>
              <a:ext uri="{FF2B5EF4-FFF2-40B4-BE49-F238E27FC236}">
                <a16:creationId xmlns:a16="http://schemas.microsoft.com/office/drawing/2014/main" id="{612F0EE6-DB11-4880-989A-F5D3FBCF75BA}"/>
              </a:ext>
            </a:extLst>
          </p:cNvPr>
          <p:cNvGraphicFramePr>
            <a:graphicFrameLocks noGrp="1"/>
          </p:cNvGraphicFramePr>
          <p:nvPr/>
        </p:nvGraphicFramePr>
        <p:xfrm>
          <a:off x="337990" y="10936078"/>
          <a:ext cx="11516019" cy="5195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22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53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50784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160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7685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garçon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fille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47685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voiture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vélo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56762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préféré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jaune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5BE74A0A-0A97-4375-B0BF-2ED4D39BC6FC}"/>
              </a:ext>
            </a:extLst>
          </p:cNvPr>
          <p:cNvSpPr txBox="1"/>
          <p:nvPr/>
        </p:nvSpPr>
        <p:spPr>
          <a:xfrm>
            <a:off x="2365906" y="10397103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Can you get at least 15 points?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76CDAA4-CF7B-43C8-BC0E-F60843CE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5" y="12962990"/>
            <a:ext cx="1192141" cy="1066386"/>
          </a:xfrm>
          <a:prstGeom prst="rect">
            <a:avLst/>
          </a:prstGeom>
          <a:noFill/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B35A2598-69D3-4B06-8181-4DD7A4CAB3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4" y="11327146"/>
            <a:ext cx="1300122" cy="1276772"/>
          </a:xfrm>
          <a:prstGeom prst="rect">
            <a:avLst/>
          </a:prstGeom>
          <a:noFill/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88D5E7A-236B-4336-BB54-A6BBCD09E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074" y="14842504"/>
            <a:ext cx="1192142" cy="1109113"/>
          </a:xfrm>
          <a:prstGeom prst="rect">
            <a:avLst/>
          </a:prstGeom>
          <a:noFill/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76C3224-4B9B-42BE-9A18-25AD4DC0F275}"/>
              </a:ext>
            </a:extLst>
          </p:cNvPr>
          <p:cNvSpPr txBox="1"/>
          <p:nvPr/>
        </p:nvSpPr>
        <p:spPr>
          <a:xfrm>
            <a:off x="1677270" y="15444790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4B7E273-7AE7-426F-8A45-7D72E0BDDE06}"/>
              </a:ext>
            </a:extLst>
          </p:cNvPr>
          <p:cNvSpPr txBox="1"/>
          <p:nvPr/>
        </p:nvSpPr>
        <p:spPr>
          <a:xfrm>
            <a:off x="1757009" y="13809504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E1A841-06E1-48BE-AE8C-4C8AD50794B8}"/>
              </a:ext>
            </a:extLst>
          </p:cNvPr>
          <p:cNvSpPr txBox="1"/>
          <p:nvPr/>
        </p:nvSpPr>
        <p:spPr>
          <a:xfrm>
            <a:off x="1776887" y="12096352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150050B-ED7C-4D45-B9E1-03C0A89C00B8}"/>
              </a:ext>
            </a:extLst>
          </p:cNvPr>
          <p:cNvGrpSpPr/>
          <p:nvPr/>
        </p:nvGrpSpPr>
        <p:grpSpPr>
          <a:xfrm>
            <a:off x="10412068" y="9869607"/>
            <a:ext cx="1630732" cy="1036089"/>
            <a:chOff x="5286949" y="500124"/>
            <a:chExt cx="1200678" cy="744602"/>
          </a:xfrm>
        </p:grpSpPr>
        <p:sp>
          <p:nvSpPr>
            <p:cNvPr id="89" name="Title 2">
              <a:extLst>
                <a:ext uri="{FF2B5EF4-FFF2-40B4-BE49-F238E27FC236}">
                  <a16:creationId xmlns:a16="http://schemas.microsoft.com/office/drawing/2014/main" id="{D728941B-C4A4-4B69-BB56-9E4E0B0750F3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62562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18913DD-2068-4CF2-94E2-E3502D72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978454DB-4E8C-4937-9F10-5D72E2B3D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750" y="10203951"/>
            <a:ext cx="2211008" cy="85622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4EE3A502-D288-424C-BD4C-29CECE1A0453}"/>
              </a:ext>
            </a:extLst>
          </p:cNvPr>
          <p:cNvSpPr txBox="1"/>
          <p:nvPr/>
        </p:nvSpPr>
        <p:spPr>
          <a:xfrm>
            <a:off x="2462949" y="5696951"/>
            <a:ext cx="466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 animal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préféré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le…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16BD469-A237-4AFE-B9AB-F75C01F842FA}"/>
              </a:ext>
            </a:extLst>
          </p:cNvPr>
          <p:cNvGrpSpPr/>
          <p:nvPr/>
        </p:nvGrpSpPr>
        <p:grpSpPr>
          <a:xfrm>
            <a:off x="262926" y="5460526"/>
            <a:ext cx="2098395" cy="859068"/>
            <a:chOff x="5056243" y="5835335"/>
            <a:chExt cx="1180347" cy="483226"/>
          </a:xfrm>
        </p:grpSpPr>
        <p:sp>
          <p:nvSpPr>
            <p:cNvPr id="94" name="Title 2">
              <a:extLst>
                <a:ext uri="{FF2B5EF4-FFF2-40B4-BE49-F238E27FC236}">
                  <a16:creationId xmlns:a16="http://schemas.microsoft.com/office/drawing/2014/main" id="{FB16AEAF-CFC3-4B24-8CC7-44ED5E3B7467}"/>
                </a:ext>
              </a:extLst>
            </p:cNvPr>
            <p:cNvSpPr txBox="1">
              <a:spLocks/>
            </p:cNvSpPr>
            <p:nvPr/>
          </p:nvSpPr>
          <p:spPr>
            <a:xfrm>
              <a:off x="5457304" y="5943945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62562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44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parler</a:t>
              </a:r>
              <a:endParaRPr kumimoji="0" lang="en-GB" sz="2844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95" name="Picture 94" descr="Icon&#10;&#10;Description automatically generated">
              <a:extLst>
                <a:ext uri="{FF2B5EF4-FFF2-40B4-BE49-F238E27FC236}">
                  <a16:creationId xmlns:a16="http://schemas.microsoft.com/office/drawing/2014/main" id="{EE6CD7E7-15BF-491D-8D80-DB0D13D7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243" y="5835335"/>
              <a:ext cx="481743" cy="483226"/>
            </a:xfrm>
            <a:prstGeom prst="rect">
              <a:avLst/>
            </a:prstGeom>
          </p:spPr>
        </p:pic>
      </p:grpSp>
      <p:pic>
        <p:nvPicPr>
          <p:cNvPr id="96" name="Picture 9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B04EBC-DC0D-474C-9A2F-A819D0B40E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48" y="5986889"/>
            <a:ext cx="1048411" cy="1021802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597D364-8C67-45D2-BC1F-DE65DB2A690E}"/>
              </a:ext>
            </a:extLst>
          </p:cNvPr>
          <p:cNvSpPr txBox="1"/>
          <p:nvPr/>
        </p:nvSpPr>
        <p:spPr>
          <a:xfrm>
            <a:off x="3627842" y="6047449"/>
            <a:ext cx="73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98" name="Picture 9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2C2FD3-8E25-450E-A8AE-DAEB1EB04B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653" y="5958982"/>
            <a:ext cx="1101592" cy="107363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6A4B237F-E2CE-453B-820F-8C8126ABA045}"/>
              </a:ext>
            </a:extLst>
          </p:cNvPr>
          <p:cNvSpPr txBox="1"/>
          <p:nvPr/>
        </p:nvSpPr>
        <p:spPr>
          <a:xfrm>
            <a:off x="8953862" y="6155382"/>
            <a:ext cx="77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100" name="Table 7">
            <a:extLst>
              <a:ext uri="{FF2B5EF4-FFF2-40B4-BE49-F238E27FC236}">
                <a16:creationId xmlns:a16="http://schemas.microsoft.com/office/drawing/2014/main" id="{B3EE1C90-0F22-4B20-8D9C-59EEB328672C}"/>
              </a:ext>
            </a:extLst>
          </p:cNvPr>
          <p:cNvGraphicFramePr>
            <a:graphicFrameLocks noGrp="1"/>
          </p:cNvGraphicFramePr>
          <p:nvPr/>
        </p:nvGraphicFramePr>
        <p:xfrm>
          <a:off x="282411" y="6846080"/>
          <a:ext cx="11742976" cy="2865063"/>
        </p:xfrm>
        <a:graphic>
          <a:graphicData uri="http://schemas.openxmlformats.org/drawingml/2006/table">
            <a:tbl>
              <a:tblPr firstRow="1" bandRow="1"/>
              <a:tblGrid>
                <a:gridCol w="2935744">
                  <a:extLst>
                    <a:ext uri="{9D8B030D-6E8A-4147-A177-3AD203B41FA5}">
                      <a16:colId xmlns:a16="http://schemas.microsoft.com/office/drawing/2014/main" val="90399517"/>
                    </a:ext>
                  </a:extLst>
                </a:gridCol>
                <a:gridCol w="2935744">
                  <a:extLst>
                    <a:ext uri="{9D8B030D-6E8A-4147-A177-3AD203B41FA5}">
                      <a16:colId xmlns:a16="http://schemas.microsoft.com/office/drawing/2014/main" val="461347460"/>
                    </a:ext>
                  </a:extLst>
                </a:gridCol>
                <a:gridCol w="2935744">
                  <a:extLst>
                    <a:ext uri="{9D8B030D-6E8A-4147-A177-3AD203B41FA5}">
                      <a16:colId xmlns:a16="http://schemas.microsoft.com/office/drawing/2014/main" val="4149071351"/>
                    </a:ext>
                  </a:extLst>
                </a:gridCol>
                <a:gridCol w="2935744">
                  <a:extLst>
                    <a:ext uri="{9D8B030D-6E8A-4147-A177-3AD203B41FA5}">
                      <a16:colId xmlns:a16="http://schemas.microsoft.com/office/drawing/2014/main" val="3899942531"/>
                    </a:ext>
                  </a:extLst>
                </a:gridCol>
              </a:tblGrid>
              <a:tr h="9550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049684"/>
                  </a:ext>
                </a:extLst>
              </a:tr>
              <a:tr h="9550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796923"/>
                  </a:ext>
                </a:extLst>
              </a:tr>
              <a:tr h="95502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501088"/>
                  </a:ext>
                </a:extLst>
              </a:tr>
            </a:tbl>
          </a:graphicData>
        </a:graphic>
      </p:graphicFrame>
      <p:sp>
        <p:nvSpPr>
          <p:cNvPr id="101" name="TextBox 100">
            <a:extLst>
              <a:ext uri="{FF2B5EF4-FFF2-40B4-BE49-F238E27FC236}">
                <a16:creationId xmlns:a16="http://schemas.microsoft.com/office/drawing/2014/main" id="{99440E60-DF5F-4DDA-BAB3-D0F4407CD314}"/>
              </a:ext>
            </a:extLst>
          </p:cNvPr>
          <p:cNvSpPr txBox="1"/>
          <p:nvPr/>
        </p:nvSpPr>
        <p:spPr>
          <a:xfrm>
            <a:off x="916974" y="7375052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 (m)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D186680-D578-4484-AF89-2DE9D21A8B83}"/>
              </a:ext>
            </a:extLst>
          </p:cNvPr>
          <p:cNvSpPr txBox="1"/>
          <p:nvPr/>
        </p:nvSpPr>
        <p:spPr>
          <a:xfrm>
            <a:off x="3812574" y="7375051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(m)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2BDEC8-9AA3-4A2E-A8FC-5BBE078C3333}"/>
              </a:ext>
            </a:extLst>
          </p:cNvPr>
          <p:cNvSpPr txBox="1"/>
          <p:nvPr/>
        </p:nvSpPr>
        <p:spPr>
          <a:xfrm>
            <a:off x="6763038" y="9257091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cheval (f)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F2B8E1-ACBB-411E-B9B4-F8752B43B1CF}"/>
              </a:ext>
            </a:extLst>
          </p:cNvPr>
          <p:cNvSpPr txBox="1"/>
          <p:nvPr/>
        </p:nvSpPr>
        <p:spPr>
          <a:xfrm>
            <a:off x="9697770" y="8320826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C17446C-AC58-4601-93F3-2078E9CDDCD3}"/>
              </a:ext>
            </a:extLst>
          </p:cNvPr>
          <p:cNvSpPr txBox="1"/>
          <p:nvPr/>
        </p:nvSpPr>
        <p:spPr>
          <a:xfrm>
            <a:off x="863905" y="8328439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girafe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74804C6-33AC-4F3A-B4EA-87A93674E6FF}"/>
              </a:ext>
            </a:extLst>
          </p:cNvPr>
          <p:cNvSpPr txBox="1"/>
          <p:nvPr/>
        </p:nvSpPr>
        <p:spPr>
          <a:xfrm>
            <a:off x="3783889" y="9257091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3339DC8-CB39-4DF9-9C7E-8957EE17DC32}"/>
              </a:ext>
            </a:extLst>
          </p:cNvPr>
          <p:cNvSpPr txBox="1"/>
          <p:nvPr/>
        </p:nvSpPr>
        <p:spPr>
          <a:xfrm>
            <a:off x="6731633" y="7366701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(m)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F862202-DFCD-49B9-A23A-2FC935B375DC}"/>
              </a:ext>
            </a:extLst>
          </p:cNvPr>
          <p:cNvSpPr txBox="1"/>
          <p:nvPr/>
        </p:nvSpPr>
        <p:spPr>
          <a:xfrm>
            <a:off x="9697769" y="7392174"/>
            <a:ext cx="214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dauphin (m)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751AA29-3383-44B5-8F96-0584A082C4CB}"/>
              </a:ext>
            </a:extLst>
          </p:cNvPr>
          <p:cNvSpPr txBox="1"/>
          <p:nvPr/>
        </p:nvSpPr>
        <p:spPr>
          <a:xfrm>
            <a:off x="872070" y="9281475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requin (m)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03A9512-F449-4DA5-B494-BBB4962CABC8}"/>
              </a:ext>
            </a:extLst>
          </p:cNvPr>
          <p:cNvSpPr txBox="1"/>
          <p:nvPr/>
        </p:nvSpPr>
        <p:spPr>
          <a:xfrm>
            <a:off x="3783889" y="8328439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ours (m)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4193872-E6C6-4C8D-AA11-E3C5A0590995}"/>
              </a:ext>
            </a:extLst>
          </p:cNvPr>
          <p:cNvSpPr txBox="1"/>
          <p:nvPr/>
        </p:nvSpPr>
        <p:spPr>
          <a:xfrm>
            <a:off x="6740829" y="8347944"/>
            <a:ext cx="215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éléphant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(m)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EAF2451-EC8C-4FDA-AFEE-8038FDA12782}"/>
              </a:ext>
            </a:extLst>
          </p:cNvPr>
          <p:cNvSpPr txBox="1"/>
          <p:nvPr/>
        </p:nvSpPr>
        <p:spPr>
          <a:xfrm>
            <a:off x="9742187" y="9265476"/>
            <a:ext cx="17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lion (m)</a:t>
            </a:r>
          </a:p>
        </p:txBody>
      </p:sp>
      <p:pic>
        <p:nvPicPr>
          <p:cNvPr id="113" name="Picture 112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81E70B45-9A6D-4AE7-9E82-75D1E73B66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0" y="6983381"/>
            <a:ext cx="777339" cy="461665"/>
          </a:xfrm>
          <a:prstGeom prst="rect">
            <a:avLst/>
          </a:prstGeom>
        </p:spPr>
      </p:pic>
      <p:pic>
        <p:nvPicPr>
          <p:cNvPr id="114" name="Picture 113" descr="A picture containing text&#10;&#10;Description automatically generated">
            <a:extLst>
              <a:ext uri="{FF2B5EF4-FFF2-40B4-BE49-F238E27FC236}">
                <a16:creationId xmlns:a16="http://schemas.microsoft.com/office/drawing/2014/main" id="{DF779BBB-C029-4306-81C3-9C0AFABD9E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87" y="6910616"/>
            <a:ext cx="513731" cy="612838"/>
          </a:xfrm>
          <a:prstGeom prst="rect">
            <a:avLst/>
          </a:prstGeom>
        </p:spPr>
      </p:pic>
      <p:pic>
        <p:nvPicPr>
          <p:cNvPr id="115" name="Picture 114" descr="A picture containing text&#10;&#10;Description automatically generated">
            <a:extLst>
              <a:ext uri="{FF2B5EF4-FFF2-40B4-BE49-F238E27FC236}">
                <a16:creationId xmlns:a16="http://schemas.microsoft.com/office/drawing/2014/main" id="{2D0DFDE1-C0F8-4010-A0EF-318C67801A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23" y="7709731"/>
            <a:ext cx="575243" cy="1037164"/>
          </a:xfrm>
          <a:prstGeom prst="rect">
            <a:avLst/>
          </a:prstGeom>
        </p:spPr>
      </p:pic>
      <p:pic>
        <p:nvPicPr>
          <p:cNvPr id="116" name="Picture 115" descr="A picture containing map&#10;&#10;Description automatically generated">
            <a:extLst>
              <a:ext uri="{FF2B5EF4-FFF2-40B4-BE49-F238E27FC236}">
                <a16:creationId xmlns:a16="http://schemas.microsoft.com/office/drawing/2014/main" id="{F7384C07-6BC3-412D-B749-A6E0752005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63" y="8758507"/>
            <a:ext cx="689446" cy="687946"/>
          </a:xfrm>
          <a:prstGeom prst="rect">
            <a:avLst/>
          </a:prstGeom>
        </p:spPr>
      </p:pic>
      <p:pic>
        <p:nvPicPr>
          <p:cNvPr id="117" name="Picture 116" descr="A picture containing text&#10;&#10;Description automatically generated">
            <a:extLst>
              <a:ext uri="{FF2B5EF4-FFF2-40B4-BE49-F238E27FC236}">
                <a16:creationId xmlns:a16="http://schemas.microsoft.com/office/drawing/2014/main" id="{46077728-04D2-4478-91FD-711F1BF5C5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37" y="8829258"/>
            <a:ext cx="582910" cy="835117"/>
          </a:xfrm>
          <a:prstGeom prst="rect">
            <a:avLst/>
          </a:prstGeom>
        </p:spPr>
      </p:pic>
      <p:pic>
        <p:nvPicPr>
          <p:cNvPr id="118" name="Picture 1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ABB0F8-0740-4EB8-A900-CC34469158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30" y="8027210"/>
            <a:ext cx="672356" cy="439250"/>
          </a:xfrm>
          <a:prstGeom prst="rect">
            <a:avLst/>
          </a:prstGeom>
        </p:spPr>
      </p:pic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9DA24398-C6DC-4609-82F7-AE63D8B9A3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4" y="6865165"/>
            <a:ext cx="878466" cy="639622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0312B292-8403-4B4E-8377-B1A986DFFE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40" y="6922608"/>
            <a:ext cx="1058250" cy="529125"/>
          </a:xfrm>
          <a:prstGeom prst="rect">
            <a:avLst/>
          </a:prstGeom>
        </p:spPr>
      </p:pic>
      <p:pic>
        <p:nvPicPr>
          <p:cNvPr id="121" name="Picture 120" descr="A picture containing shape&#10;&#10;Description automatically generated">
            <a:extLst>
              <a:ext uri="{FF2B5EF4-FFF2-40B4-BE49-F238E27FC236}">
                <a16:creationId xmlns:a16="http://schemas.microsoft.com/office/drawing/2014/main" id="{849D98A5-58D9-4668-81B1-2320022B0B4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20" y="8861027"/>
            <a:ext cx="926535" cy="575465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22C20498-01F6-464D-A442-7E0C0C5C191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20" y="7936960"/>
            <a:ext cx="807283" cy="46166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DF816DC-572D-4D69-92A8-D8C222F6212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15" y="8883774"/>
            <a:ext cx="751931" cy="397701"/>
          </a:xfrm>
          <a:prstGeom prst="rect">
            <a:avLst/>
          </a:prstGeom>
        </p:spPr>
      </p:pic>
      <p:pic>
        <p:nvPicPr>
          <p:cNvPr id="124" name="Picture 123" descr="A picture containing text&#10;&#10;Description automatically generated">
            <a:extLst>
              <a:ext uri="{FF2B5EF4-FFF2-40B4-BE49-F238E27FC236}">
                <a16:creationId xmlns:a16="http://schemas.microsoft.com/office/drawing/2014/main" id="{EC7B5244-6F95-4162-A439-ABCE7472496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32" y="7859829"/>
            <a:ext cx="780536" cy="6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59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57471-29EE-948C-C0FC-2DD4B0C1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Table 4">
            <a:extLst>
              <a:ext uri="{FF2B5EF4-FFF2-40B4-BE49-F238E27FC236}">
                <a16:creationId xmlns:a16="http://schemas.microsoft.com/office/drawing/2014/main" id="{F4CFE981-E3EB-428A-A87D-53E8450FC644}"/>
              </a:ext>
            </a:extLst>
          </p:cNvPr>
          <p:cNvGraphicFramePr>
            <a:graphicFrameLocks noGrp="1"/>
          </p:cNvGraphicFramePr>
          <p:nvPr/>
        </p:nvGraphicFramePr>
        <p:xfrm>
          <a:off x="337990" y="10158592"/>
          <a:ext cx="11516019" cy="5972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22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53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50784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160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74546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small, 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big, 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74546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74546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grey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fast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party, celebration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74546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expensive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99946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he, it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she, it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74546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difficult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yellow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DB4C73-DF27-E257-5A19-A2F63554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CD2B41-3706-045B-F7CA-4D4A092F852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C5D9E0-90C5-FC89-436D-FF159B073AD0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5EB01E-2EDA-B053-2A0B-A46B223A3B98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301430-FBBD-E9D5-A745-A725F23CEB12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A9CF9647-D408-7590-FBAF-23981931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E013CD26-8AE3-7093-B68A-2772C4DC8685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C7F297F-4EE0-EC3C-F469-E8514C22FB29}"/>
              </a:ext>
            </a:extLst>
          </p:cNvPr>
          <p:cNvSpPr txBox="1"/>
          <p:nvPr/>
        </p:nvSpPr>
        <p:spPr>
          <a:xfrm>
            <a:off x="10868044" y="15645838"/>
            <a:ext cx="57740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0A1F6A4-17A3-4181-9E1F-D4FA8536C088}"/>
              </a:ext>
            </a:extLst>
          </p:cNvPr>
          <p:cNvSpPr txBox="1"/>
          <p:nvPr/>
        </p:nvSpPr>
        <p:spPr>
          <a:xfrm>
            <a:off x="340893" y="5727135"/>
            <a:ext cx="120192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cheval,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jeu,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sac, cahier,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animal,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chat, crayon, livre,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gâteau, chapeau,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frère,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fruit, garçon,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déjeuner, village,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lapin,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banane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moto,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bouteille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peluche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orange, photo, table,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règle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gomme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sœur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fête, fille, amie, école,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ville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voiture,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professeure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rapide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lent,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différent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jaune, parfait, difficile,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intelligent,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sérieux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curieux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triste,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heureux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courageux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important,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sympathique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952D972-E7BC-4920-A7D9-C915B344F159}"/>
              </a:ext>
            </a:extLst>
          </p:cNvPr>
          <p:cNvSpPr txBox="1"/>
          <p:nvPr/>
        </p:nvSpPr>
        <p:spPr>
          <a:xfrm>
            <a:off x="351407" y="2476700"/>
            <a:ext cx="5434288" cy="1015663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[article] [noun] [adjective],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[article] [noun] [adjective],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et au centre, [article] [noun] [adjective]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BFAE093-946E-4FB9-AD0A-EB5FCD85FB1F}"/>
              </a:ext>
            </a:extLst>
          </p:cNvPr>
          <p:cNvSpPr/>
          <p:nvPr/>
        </p:nvSpPr>
        <p:spPr>
          <a:xfrm>
            <a:off x="6463950" y="2425200"/>
            <a:ext cx="5196114" cy="32439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5B52AD6-5250-4356-A1ED-E563D23CC550}"/>
              </a:ext>
            </a:extLst>
          </p:cNvPr>
          <p:cNvSpPr txBox="1"/>
          <p:nvPr/>
        </p:nvSpPr>
        <p:spPr>
          <a:xfrm>
            <a:off x="228073" y="1901801"/>
            <a:ext cx="583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 propre* description.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E31F53A-95AD-4D13-9530-F7E5A556ECE7}"/>
              </a:ext>
            </a:extLst>
          </p:cNvPr>
          <p:cNvSpPr txBox="1"/>
          <p:nvPr/>
        </p:nvSpPr>
        <p:spPr>
          <a:xfrm>
            <a:off x="6675290" y="1891468"/>
            <a:ext cx="533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description.</a:t>
            </a:r>
          </a:p>
        </p:txBody>
      </p:sp>
      <p:pic>
        <p:nvPicPr>
          <p:cNvPr id="81" name="Picture 2" descr="Dibujar, Dibujo, Mano, Humano">
            <a:extLst>
              <a:ext uri="{FF2B5EF4-FFF2-40B4-BE49-F238E27FC236}">
                <a16:creationId xmlns:a16="http://schemas.microsoft.com/office/drawing/2014/main" id="{6A3F996D-36AF-4E0A-A0DB-4D86D9E2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0258">
            <a:off x="10900551" y="1611325"/>
            <a:ext cx="889355" cy="8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B46B46D-C957-46BA-B828-DDB413AEAC39}"/>
              </a:ext>
            </a:extLst>
          </p:cNvPr>
          <p:cNvSpPr txBox="1"/>
          <p:nvPr/>
        </p:nvSpPr>
        <p:spPr>
          <a:xfrm>
            <a:off x="405808" y="3768640"/>
            <a:ext cx="5434288" cy="1900520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Dreaming Outloud Pro" panose="03050502040302030504" pitchFamily="66" charset="0"/>
              </a:rPr>
              <a:t>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3AFCEC6-0BED-4AEB-93B3-0FA4195B3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75" y="1042833"/>
            <a:ext cx="2036724" cy="84863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1008F48-409F-45E2-9185-7127BC540FC9}"/>
              </a:ext>
            </a:extLst>
          </p:cNvPr>
          <p:cNvSpPr txBox="1"/>
          <p:nvPr/>
        </p:nvSpPr>
        <p:spPr>
          <a:xfrm>
            <a:off x="2339713" y="9363838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Can you get at least 15 points?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DE6EA3E-CF6D-4EB2-824C-A3D2E2BE3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12444930"/>
            <a:ext cx="1192141" cy="1066386"/>
          </a:xfrm>
          <a:prstGeom prst="rect">
            <a:avLst/>
          </a:prstGeom>
          <a:noFill/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C4444785-BB3F-4965-A396-BEC711877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4" y="10532858"/>
            <a:ext cx="1300122" cy="1276772"/>
          </a:xfrm>
          <a:prstGeom prst="rect">
            <a:avLst/>
          </a:pr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76AD518-7D8E-401B-823F-009613917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4" y="14842504"/>
            <a:ext cx="1192142" cy="1109113"/>
          </a:xfrm>
          <a:prstGeom prst="rect">
            <a:avLst/>
          </a:prstGeom>
          <a:noFill/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73F82CB-CB09-40E9-A06D-28B4FDE28783}"/>
              </a:ext>
            </a:extLst>
          </p:cNvPr>
          <p:cNvSpPr txBox="1"/>
          <p:nvPr/>
        </p:nvSpPr>
        <p:spPr>
          <a:xfrm>
            <a:off x="1677270" y="15444790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944CE2E-2FD0-4597-90F6-6EF7EC07BCE9}"/>
              </a:ext>
            </a:extLst>
          </p:cNvPr>
          <p:cNvSpPr txBox="1"/>
          <p:nvPr/>
        </p:nvSpPr>
        <p:spPr>
          <a:xfrm>
            <a:off x="1758794" y="13371519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413BB64-5163-45C0-88A3-9BCADAD6D104}"/>
              </a:ext>
            </a:extLst>
          </p:cNvPr>
          <p:cNvSpPr txBox="1"/>
          <p:nvPr/>
        </p:nvSpPr>
        <p:spPr>
          <a:xfrm>
            <a:off x="1846206" y="11367446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7AA6DB5-F42A-4CD2-B0B1-A87FC2999116}"/>
              </a:ext>
            </a:extLst>
          </p:cNvPr>
          <p:cNvGrpSpPr/>
          <p:nvPr/>
        </p:nvGrpSpPr>
        <p:grpSpPr>
          <a:xfrm>
            <a:off x="10341379" y="8708630"/>
            <a:ext cx="1630732" cy="1036089"/>
            <a:chOff x="5286949" y="500124"/>
            <a:chExt cx="1200678" cy="744602"/>
          </a:xfrm>
        </p:grpSpPr>
        <p:sp>
          <p:nvSpPr>
            <p:cNvPr id="95" name="Title 2">
              <a:extLst>
                <a:ext uri="{FF2B5EF4-FFF2-40B4-BE49-F238E27FC236}">
                  <a16:creationId xmlns:a16="http://schemas.microsoft.com/office/drawing/2014/main" id="{85414336-3632-41F0-83A2-66010E6BD6FE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62562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B31B419-4063-47CD-8563-78F44C63E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4AB2FE7A-7385-4C95-AA58-1AF09A7BE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75" y="9226675"/>
            <a:ext cx="2036724" cy="8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607859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46F50-A878-F161-8C53-ACBD1B631712}"/>
              </a:ext>
            </a:extLst>
          </p:cNvPr>
          <p:cNvGrpSpPr/>
          <p:nvPr/>
        </p:nvGrpSpPr>
        <p:grpSpPr>
          <a:xfrm>
            <a:off x="8654722" y="780632"/>
            <a:ext cx="3399422" cy="2274740"/>
            <a:chOff x="4727454" y="646114"/>
            <a:chExt cx="2071521" cy="1320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B1A7F9-D88B-A925-C52B-41F1D70357AE}"/>
                </a:ext>
              </a:extLst>
            </p:cNvPr>
            <p:cNvGrpSpPr/>
            <p:nvPr/>
          </p:nvGrpSpPr>
          <p:grpSpPr>
            <a:xfrm>
              <a:off x="4727454" y="646114"/>
              <a:ext cx="1971265" cy="1320710"/>
              <a:chOff x="4102062" y="961737"/>
              <a:chExt cx="2766546" cy="178746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F0B3BBF-53DC-EC99-8BB0-0AB002A5718F}"/>
                  </a:ext>
                </a:extLst>
              </p:cNvPr>
              <p:cNvSpPr/>
              <p:nvPr/>
            </p:nvSpPr>
            <p:spPr>
              <a:xfrm>
                <a:off x="4102062" y="1036030"/>
                <a:ext cx="2755938" cy="1713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1CF16099-E086-EAE1-1C20-6AC45CAD7061}"/>
                  </a:ext>
                </a:extLst>
              </p:cNvPr>
              <p:cNvSpPr/>
              <p:nvPr/>
            </p:nvSpPr>
            <p:spPr>
              <a:xfrm>
                <a:off x="4102064" y="961737"/>
                <a:ext cx="2766544" cy="464941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51323D-642D-4483-5902-F70FA90CA4E7}"/>
                </a:ext>
              </a:extLst>
            </p:cNvPr>
            <p:cNvSpPr/>
            <p:nvPr/>
          </p:nvSpPr>
          <p:spPr>
            <a:xfrm>
              <a:off x="4859142" y="1087013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33673C-CDB3-5B48-E141-86961962C332}"/>
                </a:ext>
              </a:extLst>
            </p:cNvPr>
            <p:cNvSpPr txBox="1"/>
            <p:nvPr/>
          </p:nvSpPr>
          <p:spPr>
            <a:xfrm>
              <a:off x="5054011" y="1028267"/>
              <a:ext cx="1744964" cy="244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avoir</a:t>
              </a:r>
              <a:r>
                <a:rPr kumimoji="0" lang="en-GB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1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ou</a:t>
              </a:r>
              <a:r>
                <a:rPr kumimoji="0" lang="en-GB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1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être</a:t>
              </a:r>
              <a:endPara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42880-6FFE-1689-E071-78B5E328C1AA}"/>
              </a:ext>
            </a:extLst>
          </p:cNvPr>
          <p:cNvSpPr/>
          <p:nvPr/>
        </p:nvSpPr>
        <p:spPr>
          <a:xfrm>
            <a:off x="8874954" y="2091654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BC456A-6CC9-3103-3F5F-BBDCF865D9C1}"/>
              </a:ext>
            </a:extLst>
          </p:cNvPr>
          <p:cNvSpPr/>
          <p:nvPr/>
        </p:nvSpPr>
        <p:spPr>
          <a:xfrm>
            <a:off x="8874954" y="2641205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54D65-C570-4141-D074-3C8134DD74B4}"/>
              </a:ext>
            </a:extLst>
          </p:cNvPr>
          <p:cNvSpPr txBox="1"/>
          <p:nvPr/>
        </p:nvSpPr>
        <p:spPr>
          <a:xfrm>
            <a:off x="9239591" y="1931306"/>
            <a:ext cx="286353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male and female person nouns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3A9AF1-C440-C9C1-B97D-1E88EB0CF125}"/>
              </a:ext>
            </a:extLst>
          </p:cNvPr>
          <p:cNvSpPr txBox="1"/>
          <p:nvPr/>
        </p:nvSpPr>
        <p:spPr>
          <a:xfrm>
            <a:off x="9238876" y="2646267"/>
            <a:ext cx="286353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SSC [</a:t>
            </a: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92F5359-87B4-47EB-A4C0-7481F327C07F}"/>
              </a:ext>
            </a:extLst>
          </p:cNvPr>
          <p:cNvSpPr txBox="1"/>
          <p:nvPr/>
        </p:nvSpPr>
        <p:spPr>
          <a:xfrm>
            <a:off x="612422" y="3588014"/>
            <a:ext cx="2396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estion</a:t>
            </a:r>
          </a:p>
        </p:txBody>
      </p:sp>
      <p:pic>
        <p:nvPicPr>
          <p:cNvPr id="73" name="Graphic 72" descr="Help with solid fill">
            <a:extLst>
              <a:ext uri="{FF2B5EF4-FFF2-40B4-BE49-F238E27FC236}">
                <a16:creationId xmlns:a16="http://schemas.microsoft.com/office/drawing/2014/main" id="{F45AD6D6-3D83-414D-A455-0CEB8F12B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984" y="1883564"/>
            <a:ext cx="1700343" cy="1700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0C2615E-5494-44A0-A193-EDEED5DF9EA4}"/>
              </a:ext>
            </a:extLst>
          </p:cNvPr>
          <p:cNvSpPr/>
          <p:nvPr/>
        </p:nvSpPr>
        <p:spPr>
          <a:xfrm>
            <a:off x="302390" y="1175214"/>
            <a:ext cx="3016540" cy="312661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C463427-9355-4D50-AED5-14ACAA037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821" y="1257078"/>
            <a:ext cx="2771099" cy="66849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64AF0902-EA3F-4738-8BEA-726E7207F45E}"/>
              </a:ext>
            </a:extLst>
          </p:cNvPr>
          <p:cNvSpPr txBox="1"/>
          <p:nvPr/>
        </p:nvSpPr>
        <p:spPr>
          <a:xfrm>
            <a:off x="347821" y="1855291"/>
            <a:ext cx="1161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pic>
        <p:nvPicPr>
          <p:cNvPr id="78" name="Content Placeholder 4" descr="A picture containing text, sky, tree&#10;&#10;Description automatically generated">
            <a:extLst>
              <a:ext uri="{FF2B5EF4-FFF2-40B4-BE49-F238E27FC236}">
                <a16:creationId xmlns:a16="http://schemas.microsoft.com/office/drawing/2014/main" id="{D25CE3BF-819C-46D6-92E0-73614EE03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91" y="1222766"/>
            <a:ext cx="3942459" cy="2638573"/>
          </a:xfrm>
          <a:prstGeom prst="rect">
            <a:avLst/>
          </a:prstGeom>
        </p:spPr>
      </p:pic>
      <p:pic>
        <p:nvPicPr>
          <p:cNvPr id="79" name="Picture 7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51A52B-78E8-4CEE-B2F6-388498160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99" y="1667888"/>
            <a:ext cx="1945014" cy="2897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CB94750-AD4A-45F1-8A21-63A3D888F27D}"/>
              </a:ext>
            </a:extLst>
          </p:cNvPr>
          <p:cNvSpPr txBox="1"/>
          <p:nvPr/>
        </p:nvSpPr>
        <p:spPr>
          <a:xfrm>
            <a:off x="4143621" y="1295746"/>
            <a:ext cx="395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aventures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Tintin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AC8F1897-919E-4D06-9BF2-8F2410C7A86C}"/>
              </a:ext>
            </a:extLst>
          </p:cNvPr>
          <p:cNvSpPr/>
          <p:nvPr/>
        </p:nvSpPr>
        <p:spPr>
          <a:xfrm>
            <a:off x="5317313" y="1787651"/>
            <a:ext cx="1945014" cy="1045804"/>
          </a:xfrm>
          <a:prstGeom prst="wedgeRoundRectCallout">
            <a:avLst>
              <a:gd name="adj1" fmla="val -68965"/>
              <a:gd name="adj2" fmla="val 15276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! Je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Tintin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2" name="Table 4">
            <a:extLst>
              <a:ext uri="{FF2B5EF4-FFF2-40B4-BE49-F238E27FC236}">
                <a16:creationId xmlns:a16="http://schemas.microsoft.com/office/drawing/2014/main" id="{E77E5B91-C861-4A72-ACCC-58F5F1363DE0}"/>
              </a:ext>
            </a:extLst>
          </p:cNvPr>
          <p:cNvGraphicFramePr>
            <a:graphicFrameLocks noGrp="1"/>
          </p:cNvGraphicFramePr>
          <p:nvPr/>
        </p:nvGraphicFramePr>
        <p:xfrm>
          <a:off x="288590" y="5738827"/>
          <a:ext cx="5793635" cy="3305385"/>
        </p:xfrm>
        <a:graphic>
          <a:graphicData uri="http://schemas.openxmlformats.org/drawingml/2006/table">
            <a:tbl>
              <a:tblPr firstRow="1" bandRow="1"/>
              <a:tblGrid>
                <a:gridCol w="670341">
                  <a:extLst>
                    <a:ext uri="{9D8B030D-6E8A-4147-A177-3AD203B41FA5}">
                      <a16:colId xmlns:a16="http://schemas.microsoft.com/office/drawing/2014/main" val="1714586464"/>
                    </a:ext>
                  </a:extLst>
                </a:gridCol>
                <a:gridCol w="3369086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905397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848811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   a l m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 s a 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 y m p a t h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q u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v e 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21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 u a t r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991863"/>
                  </a:ext>
                </a:extLst>
              </a:tr>
            </a:tbl>
          </a:graphicData>
        </a:graphic>
      </p:graphicFrame>
      <p:graphicFrame>
        <p:nvGraphicFramePr>
          <p:cNvPr id="83" name="Table 4">
            <a:extLst>
              <a:ext uri="{FF2B5EF4-FFF2-40B4-BE49-F238E27FC236}">
                <a16:creationId xmlns:a16="http://schemas.microsoft.com/office/drawing/2014/main" id="{E77B5051-0893-49AC-B2AB-9E635C0471BF}"/>
              </a:ext>
            </a:extLst>
          </p:cNvPr>
          <p:cNvGraphicFramePr>
            <a:graphicFrameLocks noGrp="1"/>
          </p:cNvGraphicFramePr>
          <p:nvPr/>
        </p:nvGraphicFramePr>
        <p:xfrm>
          <a:off x="6280018" y="5730564"/>
          <a:ext cx="5793636" cy="3305385"/>
        </p:xfrm>
        <a:graphic>
          <a:graphicData uri="http://schemas.openxmlformats.org/drawingml/2006/table">
            <a:tbl>
              <a:tblPr firstRow="1" bandRow="1"/>
              <a:tblGrid>
                <a:gridCol w="767408">
                  <a:extLst>
                    <a:ext uri="{9D8B030D-6E8A-4147-A177-3AD203B41FA5}">
                      <a16:colId xmlns:a16="http://schemas.microsoft.com/office/drawing/2014/main" val="1714586464"/>
                    </a:ext>
                  </a:extLst>
                </a:gridCol>
                <a:gridCol w="3933031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554745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538452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h a q u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  o m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 n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   c a d e a 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q u o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21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   o m b i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991863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62361923-A126-4E54-A6A5-FA855F98C6AD}"/>
              </a:ext>
            </a:extLst>
          </p:cNvPr>
          <p:cNvSpPr txBox="1"/>
          <p:nvPr/>
        </p:nvSpPr>
        <p:spPr>
          <a:xfrm>
            <a:off x="10875942" y="5274013"/>
            <a:ext cx="1316058" cy="3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956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   [c]</a:t>
            </a:r>
            <a:endParaRPr kumimoji="0" lang="en-GB" sz="195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3027360-FF5E-486D-ABDE-0043462562A5}"/>
              </a:ext>
            </a:extLst>
          </p:cNvPr>
          <p:cNvSpPr txBox="1"/>
          <p:nvPr/>
        </p:nvSpPr>
        <p:spPr>
          <a:xfrm>
            <a:off x="3118920" y="4656200"/>
            <a:ext cx="7609016" cy="47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[c] ?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6A383FD-762F-4794-9416-58495FD95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40" y="4523900"/>
            <a:ext cx="2771099" cy="668492"/>
          </a:xfrm>
          <a:prstGeom prst="rect">
            <a:avLst/>
          </a:prstGeom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486A147-BCB7-488D-BF8D-0B4D44426448}"/>
              </a:ext>
            </a:extLst>
          </p:cNvPr>
          <p:cNvSpPr/>
          <p:nvPr/>
        </p:nvSpPr>
        <p:spPr>
          <a:xfrm>
            <a:off x="935147" y="5799632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89E379-151E-4668-9524-1C1DCBF33F17}"/>
              </a:ext>
            </a:extLst>
          </p:cNvPr>
          <p:cNvSpPr/>
          <p:nvPr/>
        </p:nvSpPr>
        <p:spPr>
          <a:xfrm>
            <a:off x="2186495" y="6381745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828A98D-9A0D-4CC3-A2DE-A56007F9AB3D}"/>
              </a:ext>
            </a:extLst>
          </p:cNvPr>
          <p:cNvSpPr/>
          <p:nvPr/>
        </p:nvSpPr>
        <p:spPr>
          <a:xfrm>
            <a:off x="3016534" y="6968527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A468A83-AA8C-473F-8DA0-34320F9C0344}"/>
              </a:ext>
            </a:extLst>
          </p:cNvPr>
          <p:cNvSpPr/>
          <p:nvPr/>
        </p:nvSpPr>
        <p:spPr>
          <a:xfrm>
            <a:off x="1845043" y="7588822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D0AE9B7-7BF0-440E-BD8A-EB6B624400B9}"/>
              </a:ext>
            </a:extLst>
          </p:cNvPr>
          <p:cNvSpPr/>
          <p:nvPr/>
        </p:nvSpPr>
        <p:spPr>
          <a:xfrm>
            <a:off x="983273" y="8319186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754D8E66-8F6E-423A-AAE5-4AC843498904}"/>
              </a:ext>
            </a:extLst>
          </p:cNvPr>
          <p:cNvSpPr/>
          <p:nvPr/>
        </p:nvSpPr>
        <p:spPr>
          <a:xfrm>
            <a:off x="7893119" y="5771817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B71ED03-FDBC-45BD-9C00-621931E03DF5}"/>
              </a:ext>
            </a:extLst>
          </p:cNvPr>
          <p:cNvSpPr/>
          <p:nvPr/>
        </p:nvSpPr>
        <p:spPr>
          <a:xfrm>
            <a:off x="6974832" y="6385941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F91D21A-2D0A-4C4C-8EFA-1C1C4BDEC12B}"/>
              </a:ext>
            </a:extLst>
          </p:cNvPr>
          <p:cNvSpPr/>
          <p:nvPr/>
        </p:nvSpPr>
        <p:spPr>
          <a:xfrm>
            <a:off x="7622681" y="6944770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A3DC91F-4CD1-40C1-A7A7-802340358E0E}"/>
              </a:ext>
            </a:extLst>
          </p:cNvPr>
          <p:cNvSpPr/>
          <p:nvPr/>
        </p:nvSpPr>
        <p:spPr>
          <a:xfrm>
            <a:off x="7033887" y="7608807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28F4434-D9D8-45A1-8D7C-70F113F1CAA4}"/>
              </a:ext>
            </a:extLst>
          </p:cNvPr>
          <p:cNvSpPr/>
          <p:nvPr/>
        </p:nvSpPr>
        <p:spPr>
          <a:xfrm>
            <a:off x="7021130" y="8319186"/>
            <a:ext cx="604791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6556AC21-71C3-41E2-A048-DA6EB671E46F}"/>
              </a:ext>
            </a:extLst>
          </p:cNvPr>
          <p:cNvSpPr/>
          <p:nvPr/>
        </p:nvSpPr>
        <p:spPr>
          <a:xfrm>
            <a:off x="315926" y="9657500"/>
            <a:ext cx="11661117" cy="53127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DCDDDAC5-B8C0-4659-A61A-F6F3F8D10D85}"/>
              </a:ext>
            </a:extLst>
          </p:cNvPr>
          <p:cNvSpPr txBox="1">
            <a:spLocks/>
          </p:cNvSpPr>
          <p:nvPr/>
        </p:nvSpPr>
        <p:spPr>
          <a:xfrm>
            <a:off x="9668701" y="971248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9" name="Google Shape;170;p8" descr="Jigsaw, Puzzle, Piece, Game, Concept, Solution">
            <a:extLst>
              <a:ext uri="{FF2B5EF4-FFF2-40B4-BE49-F238E27FC236}">
                <a16:creationId xmlns:a16="http://schemas.microsoft.com/office/drawing/2014/main" id="{C6BD43F9-808E-4AFC-BDBB-B0633F9CB49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86364" y="9628213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A84C9097-1E43-44DC-BB36-649A4A61F014}"/>
              </a:ext>
            </a:extLst>
          </p:cNvPr>
          <p:cNvSpPr txBox="1">
            <a:spLocks/>
          </p:cNvSpPr>
          <p:nvPr/>
        </p:nvSpPr>
        <p:spPr>
          <a:xfrm>
            <a:off x="347821" y="9691262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Male and female person nouns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8E86694-05C6-4FC2-A763-14890F0E7692}"/>
              </a:ext>
            </a:extLst>
          </p:cNvPr>
          <p:cNvSpPr txBox="1"/>
          <p:nvPr/>
        </p:nvSpPr>
        <p:spPr>
          <a:xfrm>
            <a:off x="346327" y="10267137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words for ‘man’ and ‘woman’ are different:</a:t>
            </a:r>
          </a:p>
        </p:txBody>
      </p:sp>
      <p:sp>
        <p:nvSpPr>
          <p:cNvPr id="102" name="Google Shape;433;p6">
            <a:extLst>
              <a:ext uri="{FF2B5EF4-FFF2-40B4-BE49-F238E27FC236}">
                <a16:creationId xmlns:a16="http://schemas.microsoft.com/office/drawing/2014/main" id="{38E47BB9-6AD2-4352-961F-12631D95FCDA}"/>
              </a:ext>
            </a:extLst>
          </p:cNvPr>
          <p:cNvSpPr txBox="1"/>
          <p:nvPr/>
        </p:nvSpPr>
        <p:spPr>
          <a:xfrm>
            <a:off x="2573173" y="1082596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9326EC7-F7D2-4EB4-A839-11FC097BC497}"/>
              </a:ext>
            </a:extLst>
          </p:cNvPr>
          <p:cNvSpPr txBox="1"/>
          <p:nvPr/>
        </p:nvSpPr>
        <p:spPr>
          <a:xfrm>
            <a:off x="702017" y="10842575"/>
            <a:ext cx="24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homme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1077C3-1DE9-4F15-8A25-86444A37D332}"/>
              </a:ext>
            </a:extLst>
          </p:cNvPr>
          <p:cNvSpPr txBox="1"/>
          <p:nvPr/>
        </p:nvSpPr>
        <p:spPr>
          <a:xfrm>
            <a:off x="3029720" y="10819658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man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57E4FA1-51D8-46E5-B7E6-1F817F58F9DF}"/>
              </a:ext>
            </a:extLst>
          </p:cNvPr>
          <p:cNvSpPr txBox="1"/>
          <p:nvPr/>
        </p:nvSpPr>
        <p:spPr>
          <a:xfrm>
            <a:off x="387180" y="11404443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nouns just add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the feminine form:</a:t>
            </a:r>
          </a:p>
        </p:txBody>
      </p:sp>
      <p:sp>
        <p:nvSpPr>
          <p:cNvPr id="125" name="Google Shape;433;p6">
            <a:extLst>
              <a:ext uri="{FF2B5EF4-FFF2-40B4-BE49-F238E27FC236}">
                <a16:creationId xmlns:a16="http://schemas.microsoft.com/office/drawing/2014/main" id="{42A0AA06-5BFA-40BE-841D-4D64B6A29134}"/>
              </a:ext>
            </a:extLst>
          </p:cNvPr>
          <p:cNvSpPr txBox="1"/>
          <p:nvPr/>
        </p:nvSpPr>
        <p:spPr>
          <a:xfrm>
            <a:off x="8095906" y="1085279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0A8850C-FEEB-42B0-ABFA-A1CFFB8397C8}"/>
              </a:ext>
            </a:extLst>
          </p:cNvPr>
          <p:cNvSpPr txBox="1"/>
          <p:nvPr/>
        </p:nvSpPr>
        <p:spPr>
          <a:xfrm>
            <a:off x="6218198" y="10823031"/>
            <a:ext cx="1935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femme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0943437-F803-4E44-947E-E11CE811DDAE}"/>
              </a:ext>
            </a:extLst>
          </p:cNvPr>
          <p:cNvSpPr txBox="1"/>
          <p:nvPr/>
        </p:nvSpPr>
        <p:spPr>
          <a:xfrm>
            <a:off x="8545901" y="10800113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woman</a:t>
            </a:r>
          </a:p>
        </p:txBody>
      </p:sp>
      <p:sp>
        <p:nvSpPr>
          <p:cNvPr id="128" name="Google Shape;433;p6">
            <a:extLst>
              <a:ext uri="{FF2B5EF4-FFF2-40B4-BE49-F238E27FC236}">
                <a16:creationId xmlns:a16="http://schemas.microsoft.com/office/drawing/2014/main" id="{AB37E2FE-1D06-4CC5-B519-A5E230CD5397}"/>
              </a:ext>
            </a:extLst>
          </p:cNvPr>
          <p:cNvSpPr txBox="1"/>
          <p:nvPr/>
        </p:nvSpPr>
        <p:spPr>
          <a:xfrm>
            <a:off x="2671084" y="1203901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51C3E52-86DF-4189-A81C-E26DE95B75B3}"/>
              </a:ext>
            </a:extLst>
          </p:cNvPr>
          <p:cNvSpPr txBox="1"/>
          <p:nvPr/>
        </p:nvSpPr>
        <p:spPr>
          <a:xfrm>
            <a:off x="630787" y="12055898"/>
            <a:ext cx="24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C416DD3-8C69-442D-A926-A59DB6171D4B}"/>
              </a:ext>
            </a:extLst>
          </p:cNvPr>
          <p:cNvSpPr txBox="1"/>
          <p:nvPr/>
        </p:nvSpPr>
        <p:spPr>
          <a:xfrm>
            <a:off x="3127631" y="12032701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(male) teacher</a:t>
            </a:r>
          </a:p>
        </p:txBody>
      </p:sp>
      <p:sp>
        <p:nvSpPr>
          <p:cNvPr id="131" name="Google Shape;433;p6">
            <a:extLst>
              <a:ext uri="{FF2B5EF4-FFF2-40B4-BE49-F238E27FC236}">
                <a16:creationId xmlns:a16="http://schemas.microsoft.com/office/drawing/2014/main" id="{C52E1D96-4E60-4B27-ABDF-FE48F170BCFB}"/>
              </a:ext>
            </a:extLst>
          </p:cNvPr>
          <p:cNvSpPr txBox="1"/>
          <p:nvPr/>
        </p:nvSpPr>
        <p:spPr>
          <a:xfrm>
            <a:off x="8578377" y="1201990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A3D1FEA-6022-41F9-97D8-DF79EBB32679}"/>
              </a:ext>
            </a:extLst>
          </p:cNvPr>
          <p:cNvSpPr txBox="1"/>
          <p:nvPr/>
        </p:nvSpPr>
        <p:spPr>
          <a:xfrm>
            <a:off x="6171731" y="12036073"/>
            <a:ext cx="276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F40F895-2C36-4C39-A04A-E7509218EECC}"/>
              </a:ext>
            </a:extLst>
          </p:cNvPr>
          <p:cNvSpPr txBox="1"/>
          <p:nvPr/>
        </p:nvSpPr>
        <p:spPr>
          <a:xfrm>
            <a:off x="8897496" y="12013156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(female) teacher</a:t>
            </a:r>
          </a:p>
        </p:txBody>
      </p:sp>
      <p:sp>
        <p:nvSpPr>
          <p:cNvPr id="134" name="Google Shape;433;p6">
            <a:extLst>
              <a:ext uri="{FF2B5EF4-FFF2-40B4-BE49-F238E27FC236}">
                <a16:creationId xmlns:a16="http://schemas.microsoft.com/office/drawing/2014/main" id="{AA1F2161-CC00-44A4-B4C5-2A16A8A79408}"/>
              </a:ext>
            </a:extLst>
          </p:cNvPr>
          <p:cNvSpPr txBox="1"/>
          <p:nvPr/>
        </p:nvSpPr>
        <p:spPr>
          <a:xfrm>
            <a:off x="2658327" y="1292954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ABA3B32-95D2-4A40-9843-51BCEC618D39}"/>
              </a:ext>
            </a:extLst>
          </p:cNvPr>
          <p:cNvSpPr txBox="1"/>
          <p:nvPr/>
        </p:nvSpPr>
        <p:spPr>
          <a:xfrm>
            <a:off x="642793" y="12946151"/>
            <a:ext cx="24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746A1DD-9F17-4387-96CA-712ABBC09D6A}"/>
              </a:ext>
            </a:extLst>
          </p:cNvPr>
          <p:cNvSpPr txBox="1"/>
          <p:nvPr/>
        </p:nvSpPr>
        <p:spPr>
          <a:xfrm>
            <a:off x="3114874" y="12923234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(male) friend</a:t>
            </a:r>
          </a:p>
        </p:txBody>
      </p:sp>
      <p:sp>
        <p:nvSpPr>
          <p:cNvPr id="137" name="Google Shape;433;p6">
            <a:extLst>
              <a:ext uri="{FF2B5EF4-FFF2-40B4-BE49-F238E27FC236}">
                <a16:creationId xmlns:a16="http://schemas.microsoft.com/office/drawing/2014/main" id="{4DC31217-23E0-4027-A76D-E8BFBD907F10}"/>
              </a:ext>
            </a:extLst>
          </p:cNvPr>
          <p:cNvSpPr txBox="1"/>
          <p:nvPr/>
        </p:nvSpPr>
        <p:spPr>
          <a:xfrm>
            <a:off x="8030130" y="1290999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47E57C8-AB08-4063-BB6A-7E05F31B9F2E}"/>
              </a:ext>
            </a:extLst>
          </p:cNvPr>
          <p:cNvSpPr txBox="1"/>
          <p:nvPr/>
        </p:nvSpPr>
        <p:spPr>
          <a:xfrm>
            <a:off x="6158974" y="12926606"/>
            <a:ext cx="24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F15AD8C-212C-4EE8-AF3F-210B8F7D66AE}"/>
              </a:ext>
            </a:extLst>
          </p:cNvPr>
          <p:cNvSpPr txBox="1"/>
          <p:nvPr/>
        </p:nvSpPr>
        <p:spPr>
          <a:xfrm>
            <a:off x="8486677" y="12903689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(female) friend</a:t>
            </a:r>
          </a:p>
        </p:txBody>
      </p:sp>
      <p:sp>
        <p:nvSpPr>
          <p:cNvPr id="140" name="Google Shape;433;p6">
            <a:extLst>
              <a:ext uri="{FF2B5EF4-FFF2-40B4-BE49-F238E27FC236}">
                <a16:creationId xmlns:a16="http://schemas.microsoft.com/office/drawing/2014/main" id="{5E394ED0-B3E9-469F-A642-1EA37C73CE6B}"/>
              </a:ext>
            </a:extLst>
          </p:cNvPr>
          <p:cNvSpPr txBox="1"/>
          <p:nvPr/>
        </p:nvSpPr>
        <p:spPr>
          <a:xfrm>
            <a:off x="2627956" y="13913613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8A9957F-0A5C-4677-B04B-8A8AECE07C21}"/>
              </a:ext>
            </a:extLst>
          </p:cNvPr>
          <p:cNvSpPr txBox="1"/>
          <p:nvPr/>
        </p:nvSpPr>
        <p:spPr>
          <a:xfrm>
            <a:off x="612422" y="13930221"/>
            <a:ext cx="24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cousin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9E07ACD-C963-4598-9FCC-02C89C821877}"/>
              </a:ext>
            </a:extLst>
          </p:cNvPr>
          <p:cNvSpPr txBox="1"/>
          <p:nvPr/>
        </p:nvSpPr>
        <p:spPr>
          <a:xfrm>
            <a:off x="3084503" y="13907304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(male) cousin.</a:t>
            </a:r>
          </a:p>
        </p:txBody>
      </p:sp>
      <p:sp>
        <p:nvSpPr>
          <p:cNvPr id="143" name="Google Shape;433;p6">
            <a:extLst>
              <a:ext uri="{FF2B5EF4-FFF2-40B4-BE49-F238E27FC236}">
                <a16:creationId xmlns:a16="http://schemas.microsoft.com/office/drawing/2014/main" id="{BCA4BB1C-F31E-474A-A647-FCC231CE8055}"/>
              </a:ext>
            </a:extLst>
          </p:cNvPr>
          <p:cNvSpPr txBox="1"/>
          <p:nvPr/>
        </p:nvSpPr>
        <p:spPr>
          <a:xfrm>
            <a:off x="7999759" y="1389406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876A30D-C1B8-458B-8FFB-98420DA4C608}"/>
              </a:ext>
            </a:extLst>
          </p:cNvPr>
          <p:cNvSpPr txBox="1"/>
          <p:nvPr/>
        </p:nvSpPr>
        <p:spPr>
          <a:xfrm>
            <a:off x="6128603" y="13910676"/>
            <a:ext cx="242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cousin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388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0BDB380-A469-42AB-AD68-BB168E33B1DA}"/>
              </a:ext>
            </a:extLst>
          </p:cNvPr>
          <p:cNvSpPr txBox="1"/>
          <p:nvPr/>
        </p:nvSpPr>
        <p:spPr>
          <a:xfrm>
            <a:off x="8456306" y="13887759"/>
            <a:ext cx="382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(female) cousin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0FC7151-F84D-4DA4-BC4F-BA8F5D303B2E}"/>
              </a:ext>
            </a:extLst>
          </p:cNvPr>
          <p:cNvSpPr txBox="1"/>
          <p:nvPr/>
        </p:nvSpPr>
        <p:spPr>
          <a:xfrm>
            <a:off x="4471890" y="5388190"/>
            <a:ext cx="3872014" cy="3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956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       [c]</a:t>
            </a:r>
            <a:endParaRPr kumimoji="0" lang="en-GB" sz="195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0FDB7-BC6B-44A7-894C-CDC5B0581D80}"/>
              </a:ext>
            </a:extLst>
          </p:cNvPr>
          <p:cNvSpPr txBox="1"/>
          <p:nvPr/>
        </p:nvSpPr>
        <p:spPr>
          <a:xfrm>
            <a:off x="2478519" y="1383033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un homme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femme ? Tick the correct option.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8E5271-769C-454D-83A4-99C2B9C80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63" y="1189881"/>
            <a:ext cx="2211008" cy="856224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A5A60DB-55F8-4789-867B-250E6DDA092F}"/>
              </a:ext>
            </a:extLst>
          </p:cNvPr>
          <p:cNvGraphicFramePr>
            <a:graphicFrameLocks noGrp="1"/>
          </p:cNvGraphicFramePr>
          <p:nvPr/>
        </p:nvGraphicFramePr>
        <p:xfrm>
          <a:off x="302363" y="2112156"/>
          <a:ext cx="8937523" cy="3627120"/>
        </p:xfrm>
        <a:graphic>
          <a:graphicData uri="http://schemas.openxmlformats.org/drawingml/2006/table">
            <a:tbl>
              <a:tblPr firstRow="1" bandRow="1"/>
              <a:tblGrid>
                <a:gridCol w="572569">
                  <a:extLst>
                    <a:ext uri="{9D8B030D-6E8A-4147-A177-3AD203B41FA5}">
                      <a16:colId xmlns:a16="http://schemas.microsoft.com/office/drawing/2014/main" val="2816649857"/>
                    </a:ext>
                  </a:extLst>
                </a:gridCol>
                <a:gridCol w="3125716">
                  <a:extLst>
                    <a:ext uri="{9D8B030D-6E8A-4147-A177-3AD203B41FA5}">
                      <a16:colId xmlns:a16="http://schemas.microsoft.com/office/drawing/2014/main" val="1360415096"/>
                    </a:ext>
                  </a:extLst>
                </a:gridCol>
                <a:gridCol w="2551636">
                  <a:extLst>
                    <a:ext uri="{9D8B030D-6E8A-4147-A177-3AD203B41FA5}">
                      <a16:colId xmlns:a16="http://schemas.microsoft.com/office/drawing/2014/main" val="291223058"/>
                    </a:ext>
                  </a:extLst>
                </a:gridCol>
                <a:gridCol w="2687602">
                  <a:extLst>
                    <a:ext uri="{9D8B030D-6E8A-4147-A177-3AD203B41FA5}">
                      <a16:colId xmlns:a16="http://schemas.microsoft.com/office/drawing/2014/main" val="3908337203"/>
                    </a:ext>
                  </a:extLst>
                </a:gridCol>
              </a:tblGrid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2800" i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80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homme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800" i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800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femme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49583"/>
                  </a:ext>
                </a:extLst>
              </a:tr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fr-FR" sz="2800" b="0" i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professeur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90079"/>
                  </a:ext>
                </a:extLst>
              </a:tr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0" i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cousine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643514"/>
                  </a:ext>
                </a:extLst>
              </a:tr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0" i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amie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874252"/>
                  </a:ext>
                </a:extLst>
              </a:tr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fr-FR" sz="2800" b="0" i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cousin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665159"/>
                  </a:ext>
                </a:extLst>
              </a:tr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fr-FR" sz="2800" b="0" i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professeure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775051"/>
                  </a:ext>
                </a:extLst>
              </a:tr>
              <a:tr h="3273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fr-FR" sz="2800" b="0" i="0" noProof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 ami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12031"/>
                  </a:ext>
                </a:extLst>
              </a:tr>
            </a:tbl>
          </a:graphicData>
        </a:graphic>
      </p:graphicFrame>
      <p:pic>
        <p:nvPicPr>
          <p:cNvPr id="23" name="Picture 22" descr="A picture containing toy&#10;&#10;Description automatically generated">
            <a:extLst>
              <a:ext uri="{FF2B5EF4-FFF2-40B4-BE49-F238E27FC236}">
                <a16:creationId xmlns:a16="http://schemas.microsoft.com/office/drawing/2014/main" id="{D6E348ED-C1EE-4048-A6A3-1F3D84BD52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1" t="8343" r="15659" b="5162"/>
          <a:stretch/>
        </p:blipFill>
        <p:spPr>
          <a:xfrm>
            <a:off x="10790903" y="5350732"/>
            <a:ext cx="1137028" cy="1081223"/>
          </a:xfrm>
          <a:prstGeom prst="rect">
            <a:avLst/>
          </a:prstGeom>
        </p:spPr>
      </p:pic>
      <p:pic>
        <p:nvPicPr>
          <p:cNvPr id="24" name="Picture 23" descr="A picture containing green, person, toy&#10;&#10;Description automatically generated">
            <a:extLst>
              <a:ext uri="{FF2B5EF4-FFF2-40B4-BE49-F238E27FC236}">
                <a16:creationId xmlns:a16="http://schemas.microsoft.com/office/drawing/2014/main" id="{73262EAA-9BEE-40D9-B11D-012D40C15D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6" t="10965" r="36046" b="10959"/>
          <a:stretch/>
        </p:blipFill>
        <p:spPr>
          <a:xfrm>
            <a:off x="10840038" y="3402461"/>
            <a:ext cx="954381" cy="1711923"/>
          </a:xfrm>
          <a:prstGeom prst="rect">
            <a:avLst/>
          </a:prstGeom>
        </p:spPr>
      </p:pic>
      <p:pic>
        <p:nvPicPr>
          <p:cNvPr id="25" name="Picture 24" descr="A picture containing toy, blue, doll, automaton&#10;&#10;Description automatically generated">
            <a:extLst>
              <a:ext uri="{FF2B5EF4-FFF2-40B4-BE49-F238E27FC236}">
                <a16:creationId xmlns:a16="http://schemas.microsoft.com/office/drawing/2014/main" id="{2530963B-61BC-4F14-B939-61AFCAD38C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r="34813" b="12945"/>
          <a:stretch/>
        </p:blipFill>
        <p:spPr>
          <a:xfrm>
            <a:off x="10840038" y="1772396"/>
            <a:ext cx="930709" cy="136974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AC7B3E-7CD5-4387-8D72-E4E7B596EF4C}"/>
              </a:ext>
            </a:extLst>
          </p:cNvPr>
          <p:cNvSpPr/>
          <p:nvPr/>
        </p:nvSpPr>
        <p:spPr>
          <a:xfrm>
            <a:off x="302363" y="6634450"/>
            <a:ext cx="11661117" cy="586671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94A882A-549B-47AB-99F5-53F3B5875271}"/>
              </a:ext>
            </a:extLst>
          </p:cNvPr>
          <p:cNvSpPr txBox="1">
            <a:spLocks/>
          </p:cNvSpPr>
          <p:nvPr/>
        </p:nvSpPr>
        <p:spPr>
          <a:xfrm>
            <a:off x="9655138" y="668943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8" name="Google Shape;170;p8" descr="Jigsaw, Puzzle, Piece, Game, Concept, Solution">
            <a:extLst>
              <a:ext uri="{FF2B5EF4-FFF2-40B4-BE49-F238E27FC236}">
                <a16:creationId xmlns:a16="http://schemas.microsoft.com/office/drawing/2014/main" id="{DE1AAAFC-A207-4469-81A4-F075DFCDEB6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2801" y="6605163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D6AE1D4-D554-4F63-953D-0C904DB645BE}"/>
              </a:ext>
            </a:extLst>
          </p:cNvPr>
          <p:cNvSpPr txBox="1">
            <a:spLocks/>
          </p:cNvSpPr>
          <p:nvPr/>
        </p:nvSpPr>
        <p:spPr>
          <a:xfrm>
            <a:off x="334258" y="6668212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Avoir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être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82AC3A-4A1B-4F7A-8308-78DD44B43113}"/>
              </a:ext>
            </a:extLst>
          </p:cNvPr>
          <p:cNvSpPr txBox="1"/>
          <p:nvPr/>
        </p:nvSpPr>
        <p:spPr>
          <a:xfrm>
            <a:off x="332764" y="7244087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talk about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something we use the verb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avoir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D3D55B8-B824-48F9-9354-EC97F0BA5149}"/>
              </a:ext>
            </a:extLst>
          </p:cNvPr>
          <p:cNvGraphicFramePr>
            <a:graphicFrameLocks noGrp="1"/>
          </p:cNvGraphicFramePr>
          <p:nvPr/>
        </p:nvGraphicFramePr>
        <p:xfrm>
          <a:off x="3571823" y="7835589"/>
          <a:ext cx="504835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4177">
                  <a:extLst>
                    <a:ext uri="{9D8B030D-6E8A-4147-A177-3AD203B41FA5}">
                      <a16:colId xmlns:a16="http://schemas.microsoft.com/office/drawing/2014/main" val="647010441"/>
                    </a:ext>
                  </a:extLst>
                </a:gridCol>
                <a:gridCol w="2524177">
                  <a:extLst>
                    <a:ext uri="{9D8B030D-6E8A-4147-A177-3AD203B41FA5}">
                      <a16:colId xmlns:a16="http://schemas.microsoft.com/office/drawing/2014/main" val="1215248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3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44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667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681274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2B41E528-2624-4C8E-965C-8EAECEB3AA02}"/>
              </a:ext>
            </a:extLst>
          </p:cNvPr>
          <p:cNvSpPr txBox="1"/>
          <p:nvPr/>
        </p:nvSpPr>
        <p:spPr>
          <a:xfrm>
            <a:off x="354352" y="9798244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talk about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something we use the verb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58" name="Table 18">
            <a:extLst>
              <a:ext uri="{FF2B5EF4-FFF2-40B4-BE49-F238E27FC236}">
                <a16:creationId xmlns:a16="http://schemas.microsoft.com/office/drawing/2014/main" id="{1BB630AF-E263-434A-B522-9FE68FB0DEE7}"/>
              </a:ext>
            </a:extLst>
          </p:cNvPr>
          <p:cNvGraphicFramePr>
            <a:graphicFrameLocks noGrp="1"/>
          </p:cNvGraphicFramePr>
          <p:nvPr/>
        </p:nvGraphicFramePr>
        <p:xfrm>
          <a:off x="3619086" y="10486778"/>
          <a:ext cx="504835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4177">
                  <a:extLst>
                    <a:ext uri="{9D8B030D-6E8A-4147-A177-3AD203B41FA5}">
                      <a16:colId xmlns:a16="http://schemas.microsoft.com/office/drawing/2014/main" val="647010441"/>
                    </a:ext>
                  </a:extLst>
                </a:gridCol>
                <a:gridCol w="2524177">
                  <a:extLst>
                    <a:ext uri="{9D8B030D-6E8A-4147-A177-3AD203B41FA5}">
                      <a16:colId xmlns:a16="http://schemas.microsoft.com/office/drawing/2014/main" val="1215248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3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44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he is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667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she is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681274"/>
                  </a:ext>
                </a:extLst>
              </a:tr>
            </a:tbl>
          </a:graphicData>
        </a:graphic>
      </p:graphicFrame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584E40CE-DF8C-4679-ACEC-EC5AE2A260DB}"/>
              </a:ext>
            </a:extLst>
          </p:cNvPr>
          <p:cNvSpPr/>
          <p:nvPr/>
        </p:nvSpPr>
        <p:spPr>
          <a:xfrm>
            <a:off x="8795650" y="9122393"/>
            <a:ext cx="3013087" cy="481388"/>
          </a:xfrm>
          <a:prstGeom prst="wedgeRoundRectCallout">
            <a:avLst>
              <a:gd name="adj1" fmla="val -22917"/>
              <a:gd name="adj2" fmla="val 49835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FF38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5A64E192-0F59-44C7-A8F7-DA43718FE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310" y="8123035"/>
            <a:ext cx="723485" cy="863056"/>
          </a:xfrm>
          <a:prstGeom prst="rect">
            <a:avLst/>
          </a:prstGeom>
        </p:spPr>
      </p:pic>
      <p:pic>
        <p:nvPicPr>
          <p:cNvPr id="61" name="Picture 60" descr="A picture containing text&#10;&#10;Description automatically generated">
            <a:extLst>
              <a:ext uri="{FF2B5EF4-FFF2-40B4-BE49-F238E27FC236}">
                <a16:creationId xmlns:a16="http://schemas.microsoft.com/office/drawing/2014/main" id="{FB945E80-4A57-43DC-A1E5-2A9F04D7E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86" y="8037701"/>
            <a:ext cx="1298561" cy="969348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8CD1BB2-810E-4D09-9535-B82988F68C45}"/>
              </a:ext>
            </a:extLst>
          </p:cNvPr>
          <p:cNvSpPr/>
          <p:nvPr/>
        </p:nvSpPr>
        <p:spPr>
          <a:xfrm>
            <a:off x="8879647" y="11526176"/>
            <a:ext cx="2701360" cy="481388"/>
          </a:xfrm>
          <a:prstGeom prst="wedgeRoundRectCallout">
            <a:avLst>
              <a:gd name="adj1" fmla="val -22917"/>
              <a:gd name="adj2" fmla="val 49835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FF38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6B1E8A21-0C6F-46E9-A399-0F87DF802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60" y="10393229"/>
            <a:ext cx="1298561" cy="969348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3C47EA6E-9B2D-4D7B-B548-4262714B3D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980" y="10393764"/>
            <a:ext cx="884116" cy="941488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50F250B-23ED-4DAE-AF91-7E2675F02A61}"/>
              </a:ext>
            </a:extLst>
          </p:cNvPr>
          <p:cNvSpPr/>
          <p:nvPr/>
        </p:nvSpPr>
        <p:spPr>
          <a:xfrm>
            <a:off x="302669" y="13368462"/>
            <a:ext cx="10493042" cy="19785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A744CB-2AC9-4C21-B420-53B2EF62620A}"/>
              </a:ext>
            </a:extLst>
          </p:cNvPr>
          <p:cNvSpPr txBox="1"/>
          <p:nvPr/>
        </p:nvSpPr>
        <p:spPr>
          <a:xfrm>
            <a:off x="4540879" y="13815883"/>
            <a:ext cx="3317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AA13A63-C304-4BCB-987A-039806DC2342}"/>
              </a:ext>
            </a:extLst>
          </p:cNvPr>
          <p:cNvSpPr/>
          <p:nvPr/>
        </p:nvSpPr>
        <p:spPr>
          <a:xfrm>
            <a:off x="302363" y="13370995"/>
            <a:ext cx="11586968" cy="19785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4BAECB-0737-4513-9B28-DCC2825F748A}"/>
              </a:ext>
            </a:extLst>
          </p:cNvPr>
          <p:cNvSpPr txBox="1"/>
          <p:nvPr/>
        </p:nvSpPr>
        <p:spPr>
          <a:xfrm>
            <a:off x="5641948" y="13485060"/>
            <a:ext cx="4253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something you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have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and something you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are.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5839DFC-B947-4034-BE63-C05DC73C7AE6}"/>
              </a:ext>
            </a:extLst>
          </p:cNvPr>
          <p:cNvSpPr txBox="1">
            <a:spLocks/>
          </p:cNvSpPr>
          <p:nvPr/>
        </p:nvSpPr>
        <p:spPr>
          <a:xfrm>
            <a:off x="10353976" y="14211050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209C8DD-DEE8-40A7-96F0-C20995EBF7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3485" y="13073793"/>
            <a:ext cx="1255885" cy="1146147"/>
          </a:xfrm>
          <a:prstGeom prst="rect">
            <a:avLst/>
          </a:prstGeom>
        </p:spPr>
      </p:pic>
      <p:pic>
        <p:nvPicPr>
          <p:cNvPr id="71" name="Picture 70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F765B063-FB7D-44CA-9389-02D78FEF0B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79" y="12949201"/>
            <a:ext cx="983214" cy="933870"/>
          </a:xfrm>
          <a:prstGeom prst="rect">
            <a:avLst/>
          </a:prstGeom>
        </p:spPr>
      </p:pic>
      <p:pic>
        <p:nvPicPr>
          <p:cNvPr id="72" name="Picture 7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5587D8F2-FA49-41DB-AB52-D7EB32F2D3D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7"/>
          <a:stretch/>
        </p:blipFill>
        <p:spPr>
          <a:xfrm>
            <a:off x="280267" y="12680591"/>
            <a:ext cx="4253171" cy="24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2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5693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6257C4-C6B4-4C83-839D-F24F564A5B5A}"/>
              </a:ext>
            </a:extLst>
          </p:cNvPr>
          <p:cNvGraphicFramePr>
            <a:graphicFrameLocks noGrp="1"/>
          </p:cNvGraphicFramePr>
          <p:nvPr/>
        </p:nvGraphicFramePr>
        <p:xfrm>
          <a:off x="302364" y="1897146"/>
          <a:ext cx="11608899" cy="3800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328">
                  <a:extLst>
                    <a:ext uri="{9D8B030D-6E8A-4147-A177-3AD203B41FA5}">
                      <a16:colId xmlns:a16="http://schemas.microsoft.com/office/drawing/2014/main" val="2718324508"/>
                    </a:ext>
                  </a:extLst>
                </a:gridCol>
                <a:gridCol w="5463234">
                  <a:extLst>
                    <a:ext uri="{9D8B030D-6E8A-4147-A177-3AD203B41FA5}">
                      <a16:colId xmlns:a16="http://schemas.microsoft.com/office/drawing/2014/main" val="1562349856"/>
                    </a:ext>
                  </a:extLst>
                </a:gridCol>
                <a:gridCol w="5462337">
                  <a:extLst>
                    <a:ext uri="{9D8B030D-6E8A-4147-A177-3AD203B41FA5}">
                      <a16:colId xmlns:a16="http://schemas.microsoft.com/office/drawing/2014/main" val="1988922225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859157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aussi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508152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5711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cousine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11196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un cousin 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001116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153242"/>
                  </a:ext>
                </a:extLst>
              </a:tr>
            </a:tbl>
          </a:graphicData>
        </a:graphic>
      </p:graphicFrame>
      <p:pic>
        <p:nvPicPr>
          <p:cNvPr id="12" name="Picture 11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643B2103-A966-4267-8471-573D1A9B9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15" y="755725"/>
            <a:ext cx="1103622" cy="1120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4C771E-4268-4C99-BC1B-15539075D8C4}"/>
              </a:ext>
            </a:extLst>
          </p:cNvPr>
          <p:cNvSpPr txBox="1"/>
          <p:nvPr/>
        </p:nvSpPr>
        <p:spPr>
          <a:xfrm>
            <a:off x="2585035" y="1108720"/>
            <a:ext cx="885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Listen. Write the missing verb and pronoun.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Then, write the English.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18382-7B1E-4714-9891-F5DDD8E1F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57" y="1086002"/>
            <a:ext cx="2381063" cy="8486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2D197E-2E74-4397-B14F-7132B0FA2EF8}"/>
              </a:ext>
            </a:extLst>
          </p:cNvPr>
          <p:cNvSpPr/>
          <p:nvPr/>
        </p:nvSpPr>
        <p:spPr>
          <a:xfrm>
            <a:off x="283542" y="5932852"/>
            <a:ext cx="11661117" cy="537396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0B6CE4-7DF4-4672-9FB3-F67A32352A9A}"/>
              </a:ext>
            </a:extLst>
          </p:cNvPr>
          <p:cNvSpPr txBox="1">
            <a:spLocks/>
          </p:cNvSpPr>
          <p:nvPr/>
        </p:nvSpPr>
        <p:spPr>
          <a:xfrm>
            <a:off x="9636317" y="598783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" name="Google Shape;170;p8" descr="Jigsaw, Puzzle, Piece, Game, Concept, Solution">
            <a:extLst>
              <a:ext uri="{FF2B5EF4-FFF2-40B4-BE49-F238E27FC236}">
                <a16:creationId xmlns:a16="http://schemas.microsoft.com/office/drawing/2014/main" id="{DBC6C755-04E8-4F66-B049-12A191EE53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3980" y="590356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530273D-25F9-45D8-B3DA-6F326E7DC55C}"/>
              </a:ext>
            </a:extLst>
          </p:cNvPr>
          <p:cNvSpPr txBox="1">
            <a:spLocks/>
          </p:cNvSpPr>
          <p:nvPr/>
        </p:nvSpPr>
        <p:spPr>
          <a:xfrm>
            <a:off x="315437" y="5966613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C’est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EF7BC-E78B-496A-BBB4-95E60A38C986}"/>
              </a:ext>
            </a:extLst>
          </p:cNvPr>
          <p:cNvSpPr txBox="1"/>
          <p:nvPr/>
        </p:nvSpPr>
        <p:spPr>
          <a:xfrm>
            <a:off x="313943" y="6542488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‘this is’ or ‘it is’ when saying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something is: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53889F-E135-4813-89E3-B6533A3D42A1}"/>
              </a:ext>
            </a:extLst>
          </p:cNvPr>
          <p:cNvSpPr txBox="1"/>
          <p:nvPr/>
        </p:nvSpPr>
        <p:spPr>
          <a:xfrm>
            <a:off x="990416" y="7202099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07EB15D5-3838-49B7-AED7-7503A318C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50" y="7100082"/>
            <a:ext cx="723485" cy="863056"/>
          </a:xfrm>
          <a:prstGeom prst="rect">
            <a:avLst/>
          </a:prstGeom>
        </p:spPr>
      </p:pic>
      <p:sp>
        <p:nvSpPr>
          <p:cNvPr id="29" name="Google Shape;433;p6">
            <a:extLst>
              <a:ext uri="{FF2B5EF4-FFF2-40B4-BE49-F238E27FC236}">
                <a16:creationId xmlns:a16="http://schemas.microsoft.com/office/drawing/2014/main" id="{10A30E36-7292-4EFB-8514-0939AF58C643}"/>
              </a:ext>
            </a:extLst>
          </p:cNvPr>
          <p:cNvSpPr txBox="1"/>
          <p:nvPr/>
        </p:nvSpPr>
        <p:spPr>
          <a:xfrm>
            <a:off x="4880035" y="7217528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8AE9F9-1363-4F43-9B76-1755A681B3FB}"/>
              </a:ext>
            </a:extLst>
          </p:cNvPr>
          <p:cNvSpPr txBox="1"/>
          <p:nvPr/>
        </p:nvSpPr>
        <p:spPr>
          <a:xfrm>
            <a:off x="5635709" y="7170527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dog.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8AE367-261C-483D-AAF5-0CE0DFF5F229}"/>
              </a:ext>
            </a:extLst>
          </p:cNvPr>
          <p:cNvSpPr txBox="1"/>
          <p:nvPr/>
        </p:nvSpPr>
        <p:spPr>
          <a:xfrm>
            <a:off x="5629578" y="7588206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dog.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EE6692-2461-4FC8-ABC3-93FC08D61B5A}"/>
              </a:ext>
            </a:extLst>
          </p:cNvPr>
          <p:cNvSpPr txBox="1"/>
          <p:nvPr/>
        </p:nvSpPr>
        <p:spPr>
          <a:xfrm>
            <a:off x="363239" y="8181661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also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people to mean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are: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5269B1-631D-4E0A-94EF-D5D78CB7D64F}"/>
              </a:ext>
            </a:extLst>
          </p:cNvPr>
          <p:cNvSpPr txBox="1"/>
          <p:nvPr/>
        </p:nvSpPr>
        <p:spPr>
          <a:xfrm>
            <a:off x="984285" y="8766991"/>
            <a:ext cx="2844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femme.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433;p6">
            <a:extLst>
              <a:ext uri="{FF2B5EF4-FFF2-40B4-BE49-F238E27FC236}">
                <a16:creationId xmlns:a16="http://schemas.microsoft.com/office/drawing/2014/main" id="{FD36AB01-B6FE-4831-8D11-9E120B6BBF8D}"/>
              </a:ext>
            </a:extLst>
          </p:cNvPr>
          <p:cNvSpPr txBox="1"/>
          <p:nvPr/>
        </p:nvSpPr>
        <p:spPr>
          <a:xfrm>
            <a:off x="4873904" y="8782420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C19D3-15E4-47CF-8778-F41E3EA29D3B}"/>
              </a:ext>
            </a:extLst>
          </p:cNvPr>
          <p:cNvSpPr txBox="1"/>
          <p:nvPr/>
        </p:nvSpPr>
        <p:spPr>
          <a:xfrm>
            <a:off x="5629578" y="8735419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woman.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46DCE-4143-4B68-9841-AE9E185536F7}"/>
              </a:ext>
            </a:extLst>
          </p:cNvPr>
          <p:cNvSpPr txBox="1"/>
          <p:nvPr/>
        </p:nvSpPr>
        <p:spPr>
          <a:xfrm>
            <a:off x="5623447" y="9153098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woman.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F07EE6-00EA-4453-8DD7-E9670C75016E}"/>
              </a:ext>
            </a:extLst>
          </p:cNvPr>
          <p:cNvSpPr txBox="1"/>
          <p:nvPr/>
        </p:nvSpPr>
        <p:spPr>
          <a:xfrm>
            <a:off x="1015140" y="9990615"/>
            <a:ext cx="4470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femme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sympa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433;p6">
            <a:extLst>
              <a:ext uri="{FF2B5EF4-FFF2-40B4-BE49-F238E27FC236}">
                <a16:creationId xmlns:a16="http://schemas.microsoft.com/office/drawing/2014/main" id="{58D6B0C7-88AE-48E7-B536-40F46949837F}"/>
              </a:ext>
            </a:extLst>
          </p:cNvPr>
          <p:cNvSpPr txBox="1"/>
          <p:nvPr/>
        </p:nvSpPr>
        <p:spPr>
          <a:xfrm>
            <a:off x="4873904" y="1000604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AB3CF-152F-4668-99B0-5A0F15A485B1}"/>
              </a:ext>
            </a:extLst>
          </p:cNvPr>
          <p:cNvSpPr txBox="1"/>
          <p:nvPr/>
        </p:nvSpPr>
        <p:spPr>
          <a:xfrm>
            <a:off x="5635709" y="9570777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woman.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B09419-1748-4A4E-B763-8EB9EBCA3296}"/>
              </a:ext>
            </a:extLst>
          </p:cNvPr>
          <p:cNvSpPr txBox="1"/>
          <p:nvPr/>
        </p:nvSpPr>
        <p:spPr>
          <a:xfrm>
            <a:off x="5647971" y="10009790"/>
            <a:ext cx="3414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nice woman.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D008A0-E76F-4509-ADAC-951E3E9DA633}"/>
              </a:ext>
            </a:extLst>
          </p:cNvPr>
          <p:cNvSpPr txBox="1"/>
          <p:nvPr/>
        </p:nvSpPr>
        <p:spPr>
          <a:xfrm>
            <a:off x="5641840" y="10427469"/>
            <a:ext cx="4276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nice woman.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0FCB98-4CFE-4B5C-BC34-278D2E68BF7A}"/>
              </a:ext>
            </a:extLst>
          </p:cNvPr>
          <p:cNvSpPr txBox="1"/>
          <p:nvPr/>
        </p:nvSpPr>
        <p:spPr>
          <a:xfrm>
            <a:off x="5654102" y="10845148"/>
            <a:ext cx="3699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nice woman.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A1C1B2D8-EC71-4229-AF9D-214B8BFA3A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21" y="8775116"/>
            <a:ext cx="948597" cy="11431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C0F8F7E-0477-4288-81FE-20F61EF60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72" y="11431965"/>
            <a:ext cx="2381063" cy="84863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9323F66-BA46-4427-8444-6E2F4D97B376}"/>
              </a:ext>
            </a:extLst>
          </p:cNvPr>
          <p:cNvSpPr txBox="1"/>
          <p:nvPr/>
        </p:nvSpPr>
        <p:spPr>
          <a:xfrm>
            <a:off x="2654156" y="11528501"/>
            <a:ext cx="885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Listen. Write the meaning of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English. She/he or it is?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C1BA32F0-E88D-47A7-ADCA-DCEACCAB43E4}"/>
              </a:ext>
            </a:extLst>
          </p:cNvPr>
          <p:cNvGraphicFramePr>
            <a:graphicFrameLocks noGrp="1"/>
          </p:cNvGraphicFramePr>
          <p:nvPr/>
        </p:nvGraphicFramePr>
        <p:xfrm>
          <a:off x="1419388" y="12484322"/>
          <a:ext cx="5049407" cy="2533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355">
                  <a:extLst>
                    <a:ext uri="{9D8B030D-6E8A-4147-A177-3AD203B41FA5}">
                      <a16:colId xmlns:a16="http://schemas.microsoft.com/office/drawing/2014/main" val="2718324508"/>
                    </a:ext>
                  </a:extLst>
                </a:gridCol>
                <a:gridCol w="4488052">
                  <a:extLst>
                    <a:ext uri="{9D8B030D-6E8A-4147-A177-3AD203B41FA5}">
                      <a16:colId xmlns:a16="http://schemas.microsoft.com/office/drawing/2014/main" val="1562349856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It is (a blue bike).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859157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508152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5711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11196"/>
                  </a:ext>
                </a:extLst>
              </a:tr>
            </a:tbl>
          </a:graphicData>
        </a:graphic>
      </p:graphicFrame>
      <p:pic>
        <p:nvPicPr>
          <p:cNvPr id="48" name="Picture 4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0CE98ED-4BF8-4769-B1F7-DC7143D04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" y="12484322"/>
            <a:ext cx="1605387" cy="2391267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34B94B05-BBA1-4107-B820-62B99CEDCD8B}"/>
              </a:ext>
            </a:extLst>
          </p:cNvPr>
          <p:cNvGraphicFramePr>
            <a:graphicFrameLocks noGrp="1"/>
          </p:cNvGraphicFramePr>
          <p:nvPr/>
        </p:nvGraphicFramePr>
        <p:xfrm>
          <a:off x="6751316" y="12509535"/>
          <a:ext cx="5049407" cy="2533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355">
                  <a:extLst>
                    <a:ext uri="{9D8B030D-6E8A-4147-A177-3AD203B41FA5}">
                      <a16:colId xmlns:a16="http://schemas.microsoft.com/office/drawing/2014/main" val="2718324508"/>
                    </a:ext>
                  </a:extLst>
                </a:gridCol>
                <a:gridCol w="4488052">
                  <a:extLst>
                    <a:ext uri="{9D8B030D-6E8A-4147-A177-3AD203B41FA5}">
                      <a16:colId xmlns:a16="http://schemas.microsoft.com/office/drawing/2014/main" val="1562349856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859157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508152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15711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11196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C80669C5-924A-4C9F-89EE-A47AF67EFCCC}"/>
              </a:ext>
            </a:extLst>
          </p:cNvPr>
          <p:cNvSpPr txBox="1"/>
          <p:nvPr/>
        </p:nvSpPr>
        <p:spPr>
          <a:xfrm>
            <a:off x="2654156" y="11888179"/>
            <a:ext cx="885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 whole sentence if you can.</a:t>
            </a:r>
          </a:p>
        </p:txBody>
      </p:sp>
    </p:spTree>
    <p:extLst>
      <p:ext uri="{BB962C8B-B14F-4D97-AF65-F5344CB8AC3E}">
        <p14:creationId xmlns:p14="http://schemas.microsoft.com/office/powerpoint/2010/main" val="8758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5" y="1548656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 descr="Free Watercolor Brushstroke illustration and picture">
            <a:extLst>
              <a:ext uri="{FF2B5EF4-FFF2-40B4-BE49-F238E27FC236}">
                <a16:creationId xmlns:a16="http://schemas.microsoft.com/office/drawing/2014/main" id="{8754FAD8-3008-4EB1-A022-FEB7D762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5" y="1548656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8BCA4118-93A6-4D60-A26F-481C3C29ED70}"/>
              </a:ext>
            </a:extLst>
          </p:cNvPr>
          <p:cNvGraphicFramePr>
            <a:graphicFrameLocks noGrp="1"/>
          </p:cNvGraphicFramePr>
          <p:nvPr/>
        </p:nvGraphicFramePr>
        <p:xfrm>
          <a:off x="337990" y="10936078"/>
          <a:ext cx="11516019" cy="5195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22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53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50784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160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7685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déjeuner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voici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ton, 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47685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56762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femme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cousine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l’homme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47685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bleu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cousin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87EDE13-1BBB-4703-BA6E-44C17041B92E}"/>
              </a:ext>
            </a:extLst>
          </p:cNvPr>
          <p:cNvSpPr txBox="1"/>
          <p:nvPr/>
        </p:nvSpPr>
        <p:spPr>
          <a:xfrm>
            <a:off x="2365906" y="10397103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Can you get at least 15 points?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220FC3-3C17-4C41-9A2A-D76F1C3E2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" y="12962990"/>
            <a:ext cx="1192141" cy="1066386"/>
          </a:xfrm>
          <a:prstGeom prst="rect">
            <a:avLst/>
          </a:prstGeom>
          <a:noFill/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1B3511-255C-4E5B-AEA0-E89D11009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4" y="11327146"/>
            <a:ext cx="1300122" cy="1276772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3C4577-828B-4D9D-8464-83F808CDC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4" y="14842504"/>
            <a:ext cx="1192142" cy="110911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C28D8F-CF5C-4E66-91F0-1B3AF485924F}"/>
              </a:ext>
            </a:extLst>
          </p:cNvPr>
          <p:cNvSpPr txBox="1"/>
          <p:nvPr/>
        </p:nvSpPr>
        <p:spPr>
          <a:xfrm>
            <a:off x="1677270" y="15444790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5086A3-35EC-4C7D-AA38-F46DF91B421A}"/>
              </a:ext>
            </a:extLst>
          </p:cNvPr>
          <p:cNvSpPr txBox="1"/>
          <p:nvPr/>
        </p:nvSpPr>
        <p:spPr>
          <a:xfrm>
            <a:off x="1757009" y="13809504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75136-8233-4739-A5FB-E88312137998}"/>
              </a:ext>
            </a:extLst>
          </p:cNvPr>
          <p:cNvSpPr txBox="1"/>
          <p:nvPr/>
        </p:nvSpPr>
        <p:spPr>
          <a:xfrm>
            <a:off x="1776887" y="12096352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776339-B8DC-4BB3-85D1-6603E59BFF15}"/>
              </a:ext>
            </a:extLst>
          </p:cNvPr>
          <p:cNvGrpSpPr/>
          <p:nvPr/>
        </p:nvGrpSpPr>
        <p:grpSpPr>
          <a:xfrm>
            <a:off x="10412068" y="9869607"/>
            <a:ext cx="1630732" cy="1036089"/>
            <a:chOff x="5286949" y="500124"/>
            <a:chExt cx="1200678" cy="744602"/>
          </a:xfrm>
        </p:grpSpPr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A7DD7B5C-2D4D-4221-B22A-8DE3013D219D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62562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5DE211-7EDC-4344-9AFA-D2ADC3BB8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E569670-9764-4B60-84BB-B6D084FF23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750" y="10203951"/>
            <a:ext cx="2211008" cy="856224"/>
          </a:xfrm>
          <a:prstGeom prst="rect">
            <a:avLst/>
          </a:prstGeom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1136364" y="15634847"/>
            <a:ext cx="56297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136575-E3DA-424C-A7BD-F9FD88D1A9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06" y="1034422"/>
            <a:ext cx="2211008" cy="8562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FABB84-DF3C-49C8-8E83-D6F745A2BA90}"/>
              </a:ext>
            </a:extLst>
          </p:cNvPr>
          <p:cNvSpPr txBox="1"/>
          <p:nvPr/>
        </p:nvSpPr>
        <p:spPr>
          <a:xfrm>
            <a:off x="2285218" y="1224840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Avoir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être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</a:t>
            </a:r>
          </a:p>
        </p:txBody>
      </p:sp>
      <p:graphicFrame>
        <p:nvGraphicFramePr>
          <p:cNvPr id="28" name="Table 7">
            <a:extLst>
              <a:ext uri="{FF2B5EF4-FFF2-40B4-BE49-F238E27FC236}">
                <a16:creationId xmlns:a16="http://schemas.microsoft.com/office/drawing/2014/main" id="{7231CAD2-7A9C-45B1-8AD7-2B123E3E728C}"/>
              </a:ext>
            </a:extLst>
          </p:cNvPr>
          <p:cNvGraphicFramePr>
            <a:graphicFrameLocks noGrp="1"/>
          </p:cNvGraphicFramePr>
          <p:nvPr/>
        </p:nvGraphicFramePr>
        <p:xfrm>
          <a:off x="262195" y="1761584"/>
          <a:ext cx="6366360" cy="3547374"/>
        </p:xfrm>
        <a:graphic>
          <a:graphicData uri="http://schemas.openxmlformats.org/drawingml/2006/table">
            <a:tbl>
              <a:tblPr firstRow="1" bandRow="1"/>
              <a:tblGrid>
                <a:gridCol w="335016">
                  <a:extLst>
                    <a:ext uri="{9D8B030D-6E8A-4147-A177-3AD203B41FA5}">
                      <a16:colId xmlns:a16="http://schemas.microsoft.com/office/drawing/2014/main" val="3022169099"/>
                    </a:ext>
                  </a:extLst>
                </a:gridCol>
                <a:gridCol w="3382028">
                  <a:extLst>
                    <a:ext uri="{9D8B030D-6E8A-4147-A177-3AD203B41FA5}">
                      <a16:colId xmlns:a16="http://schemas.microsoft.com/office/drawing/2014/main" val="280014057"/>
                    </a:ext>
                  </a:extLst>
                </a:gridCol>
                <a:gridCol w="1114816">
                  <a:extLst>
                    <a:ext uri="{9D8B030D-6E8A-4147-A177-3AD203B41FA5}">
                      <a16:colId xmlns:a16="http://schemas.microsoft.com/office/drawing/2014/main" val="1042912246"/>
                    </a:ext>
                  </a:extLst>
                </a:gridCol>
                <a:gridCol w="1002082">
                  <a:extLst>
                    <a:ext uri="{9D8B030D-6E8A-4147-A177-3AD203B41FA5}">
                      <a16:colId xmlns:a16="http://schemas.microsoft.com/office/drawing/2014/main" val="2828000433"/>
                    </a:ext>
                  </a:extLst>
                </a:gridCol>
                <a:gridCol w="532418">
                  <a:extLst>
                    <a:ext uri="{9D8B030D-6E8A-4147-A177-3AD203B41FA5}">
                      <a16:colId xmlns:a16="http://schemas.microsoft.com/office/drawing/2014/main" val="1329318498"/>
                    </a:ext>
                  </a:extLst>
                </a:gridCol>
              </a:tblGrid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having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935824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a un chapeau vert.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220785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a 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562912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chanteuse.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763085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a le nom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Milou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269312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ami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important.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903810"/>
                  </a:ext>
                </a:extLst>
              </a:tr>
              <a:tr h="528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un garçon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courageux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43160"/>
                  </a:ext>
                </a:extLst>
              </a:tr>
            </a:tbl>
          </a:graphicData>
        </a:graphic>
      </p:graphicFrame>
      <p:sp>
        <p:nvSpPr>
          <p:cNvPr id="29" name="Oval 28">
            <a:extLst>
              <a:ext uri="{FF2B5EF4-FFF2-40B4-BE49-F238E27FC236}">
                <a16:creationId xmlns:a16="http://schemas.microsoft.com/office/drawing/2014/main" id="{B3DED6E7-B656-4630-B9BB-A16F82F5FD13}"/>
              </a:ext>
            </a:extLst>
          </p:cNvPr>
          <p:cNvSpPr/>
          <p:nvPr/>
        </p:nvSpPr>
        <p:spPr>
          <a:xfrm>
            <a:off x="6089328" y="2237307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ADBCF0-9312-4C95-8A37-B2FC481E8D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89" y="2181025"/>
            <a:ext cx="420875" cy="43841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C1A0B71-C529-44E4-AB9E-881B554E5755}"/>
              </a:ext>
            </a:extLst>
          </p:cNvPr>
          <p:cNvSpPr/>
          <p:nvPr/>
        </p:nvSpPr>
        <p:spPr>
          <a:xfrm>
            <a:off x="6682362" y="3499142"/>
            <a:ext cx="5410273" cy="4316653"/>
          </a:xfrm>
          <a:prstGeom prst="ellipse">
            <a:avLst/>
          </a:prstGeom>
          <a:solidFill>
            <a:srgbClr val="786EB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F0B34471-9A17-46E4-B6A9-491B51E87A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97" y="4038261"/>
            <a:ext cx="4339429" cy="31145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DD6DB6-85B4-4558-A244-8083E523EEB8}"/>
              </a:ext>
            </a:extLst>
          </p:cNvPr>
          <p:cNvSpPr txBox="1"/>
          <p:nvPr/>
        </p:nvSpPr>
        <p:spPr>
          <a:xfrm>
            <a:off x="8819090" y="6803059"/>
            <a:ext cx="53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FEB039-C0C2-42F4-B98C-3DA0BACBCE87}"/>
              </a:ext>
            </a:extLst>
          </p:cNvPr>
          <p:cNvSpPr txBox="1"/>
          <p:nvPr/>
        </p:nvSpPr>
        <p:spPr>
          <a:xfrm>
            <a:off x="6820987" y="4757476"/>
            <a:ext cx="53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BB9FD5-5804-4A70-B303-B4548FEBCE89}"/>
              </a:ext>
            </a:extLst>
          </p:cNvPr>
          <p:cNvSpPr txBox="1"/>
          <p:nvPr/>
        </p:nvSpPr>
        <p:spPr>
          <a:xfrm>
            <a:off x="8022021" y="3684318"/>
            <a:ext cx="53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0E6310-49B1-49A5-B019-08EA1BAA9748}"/>
              </a:ext>
            </a:extLst>
          </p:cNvPr>
          <p:cNvSpPr txBox="1"/>
          <p:nvPr/>
        </p:nvSpPr>
        <p:spPr>
          <a:xfrm>
            <a:off x="9492365" y="3780446"/>
            <a:ext cx="53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D57CEE-F8CE-45AC-80B0-0F3DFD7E0E31}"/>
              </a:ext>
            </a:extLst>
          </p:cNvPr>
          <p:cNvSpPr txBox="1"/>
          <p:nvPr/>
        </p:nvSpPr>
        <p:spPr>
          <a:xfrm>
            <a:off x="11087658" y="4134389"/>
            <a:ext cx="53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430ED3-32F6-4132-A9AB-EDCD3FF7AD36}"/>
              </a:ext>
            </a:extLst>
          </p:cNvPr>
          <p:cNvSpPr txBox="1"/>
          <p:nvPr/>
        </p:nvSpPr>
        <p:spPr>
          <a:xfrm>
            <a:off x="9492365" y="6934917"/>
            <a:ext cx="53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9" name="Oval 38">
            <a:hlinkClick r:id="" action="ppaction://noaction">
              <a:snd r:embed="rId12" name="2_1_2.wav"/>
            </a:hlinkClick>
            <a:extLst>
              <a:ext uri="{FF2B5EF4-FFF2-40B4-BE49-F238E27FC236}">
                <a16:creationId xmlns:a16="http://schemas.microsoft.com/office/drawing/2014/main" id="{2274B2C7-541A-4622-B0BB-00C4F6E312CA}"/>
              </a:ext>
            </a:extLst>
          </p:cNvPr>
          <p:cNvSpPr/>
          <p:nvPr/>
        </p:nvSpPr>
        <p:spPr>
          <a:xfrm>
            <a:off x="98634" y="2237306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hlinkClick r:id="" action="ppaction://noaction">
              <a:snd r:embed="rId13" name="2_2_2.wav"/>
            </a:hlinkClick>
            <a:extLst>
              <a:ext uri="{FF2B5EF4-FFF2-40B4-BE49-F238E27FC236}">
                <a16:creationId xmlns:a16="http://schemas.microsoft.com/office/drawing/2014/main" id="{366C17DC-82A2-4914-951B-AE63E7E02EA5}"/>
              </a:ext>
            </a:extLst>
          </p:cNvPr>
          <p:cNvSpPr/>
          <p:nvPr/>
        </p:nvSpPr>
        <p:spPr>
          <a:xfrm>
            <a:off x="98633" y="2703111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hlinkClick r:id="" action="ppaction://noaction">
              <a:snd r:embed="rId14" name="2_9.wav"/>
            </a:hlinkClick>
            <a:extLst>
              <a:ext uri="{FF2B5EF4-FFF2-40B4-BE49-F238E27FC236}">
                <a16:creationId xmlns:a16="http://schemas.microsoft.com/office/drawing/2014/main" id="{040ABA01-4501-4CD7-B75A-8A67D3276B48}"/>
              </a:ext>
            </a:extLst>
          </p:cNvPr>
          <p:cNvSpPr/>
          <p:nvPr/>
        </p:nvSpPr>
        <p:spPr>
          <a:xfrm>
            <a:off x="98633" y="3196677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hlinkClick r:id="" action="ppaction://noaction">
              <a:snd r:embed="rId15" name="2_4_2.wav"/>
            </a:hlinkClick>
            <a:extLst>
              <a:ext uri="{FF2B5EF4-FFF2-40B4-BE49-F238E27FC236}">
                <a16:creationId xmlns:a16="http://schemas.microsoft.com/office/drawing/2014/main" id="{254E5371-3A3E-4E55-BE80-83416F7389BE}"/>
              </a:ext>
            </a:extLst>
          </p:cNvPr>
          <p:cNvSpPr/>
          <p:nvPr/>
        </p:nvSpPr>
        <p:spPr>
          <a:xfrm>
            <a:off x="95907" y="3662482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Oval 42">
            <a:hlinkClick r:id="" action="ppaction://noaction">
              <a:snd r:embed="rId16" name="2_6_2.wav"/>
            </a:hlinkClick>
            <a:extLst>
              <a:ext uri="{FF2B5EF4-FFF2-40B4-BE49-F238E27FC236}">
                <a16:creationId xmlns:a16="http://schemas.microsoft.com/office/drawing/2014/main" id="{A11A63A0-E59D-4161-A603-6E95DD3BCFCB}"/>
              </a:ext>
            </a:extLst>
          </p:cNvPr>
          <p:cNvSpPr/>
          <p:nvPr/>
        </p:nvSpPr>
        <p:spPr>
          <a:xfrm>
            <a:off x="95907" y="4125955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17" name="2_10.wav"/>
            </a:hlinkClick>
            <a:extLst>
              <a:ext uri="{FF2B5EF4-FFF2-40B4-BE49-F238E27FC236}">
                <a16:creationId xmlns:a16="http://schemas.microsoft.com/office/drawing/2014/main" id="{59F34DE0-1B12-445F-BA1F-582FC6BC90E9}"/>
              </a:ext>
            </a:extLst>
          </p:cNvPr>
          <p:cNvSpPr/>
          <p:nvPr/>
        </p:nvSpPr>
        <p:spPr>
          <a:xfrm>
            <a:off x="95906" y="4675609"/>
            <a:ext cx="466357" cy="438411"/>
          </a:xfrm>
          <a:prstGeom prst="ellipse">
            <a:avLst/>
          </a:prstGeom>
          <a:solidFill>
            <a:srgbClr val="786EB1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5FBAC21-264A-4F11-8B94-607E96F00E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942" y="5658489"/>
            <a:ext cx="2381063" cy="84863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07AA11D-DA85-4347-9ACE-588A5FF6234E}"/>
              </a:ext>
            </a:extLst>
          </p:cNvPr>
          <p:cNvSpPr txBox="1"/>
          <p:nvPr/>
        </p:nvSpPr>
        <p:spPr>
          <a:xfrm>
            <a:off x="2465219" y="5845112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Avoir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être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qui ?</a:t>
            </a:r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351187C2-637D-4761-95ED-9EA1D250FF05}"/>
              </a:ext>
            </a:extLst>
          </p:cNvPr>
          <p:cNvGraphicFramePr>
            <a:graphicFrameLocks noGrp="1"/>
          </p:cNvGraphicFramePr>
          <p:nvPr/>
        </p:nvGraphicFramePr>
        <p:xfrm>
          <a:off x="194709" y="6201503"/>
          <a:ext cx="6366360" cy="3374587"/>
        </p:xfrm>
        <a:graphic>
          <a:graphicData uri="http://schemas.openxmlformats.org/drawingml/2006/table">
            <a:tbl>
              <a:tblPr firstRow="1" bandRow="1"/>
              <a:tblGrid>
                <a:gridCol w="335016">
                  <a:extLst>
                    <a:ext uri="{9D8B030D-6E8A-4147-A177-3AD203B41FA5}">
                      <a16:colId xmlns:a16="http://schemas.microsoft.com/office/drawing/2014/main" val="3022169099"/>
                    </a:ext>
                  </a:extLst>
                </a:gridCol>
                <a:gridCol w="3382028">
                  <a:extLst>
                    <a:ext uri="{9D8B030D-6E8A-4147-A177-3AD203B41FA5}">
                      <a16:colId xmlns:a16="http://schemas.microsoft.com/office/drawing/2014/main" val="280014057"/>
                    </a:ext>
                  </a:extLst>
                </a:gridCol>
                <a:gridCol w="1114816">
                  <a:extLst>
                    <a:ext uri="{9D8B030D-6E8A-4147-A177-3AD203B41FA5}">
                      <a16:colId xmlns:a16="http://schemas.microsoft.com/office/drawing/2014/main" val="1042912246"/>
                    </a:ext>
                  </a:extLst>
                </a:gridCol>
                <a:gridCol w="1002082">
                  <a:extLst>
                    <a:ext uri="{9D8B030D-6E8A-4147-A177-3AD203B41FA5}">
                      <a16:colId xmlns:a16="http://schemas.microsoft.com/office/drawing/2014/main" val="2828000433"/>
                    </a:ext>
                  </a:extLst>
                </a:gridCol>
                <a:gridCol w="532418">
                  <a:extLst>
                    <a:ext uri="{9D8B030D-6E8A-4147-A177-3AD203B41FA5}">
                      <a16:colId xmlns:a16="http://schemas.microsoft.com/office/drawing/2014/main" val="1329318498"/>
                    </a:ext>
                  </a:extLst>
                </a:gridCol>
              </a:tblGrid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having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935824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220785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562912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763085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269312"/>
                  </a:ext>
                </a:extLst>
              </a:tr>
              <a:tr h="4743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903810"/>
                  </a:ext>
                </a:extLst>
              </a:tr>
              <a:tr h="52825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43160"/>
                  </a:ext>
                </a:extLst>
              </a:tr>
            </a:tbl>
          </a:graphicData>
        </a:graphic>
      </p:graphicFrame>
      <p:pic>
        <p:nvPicPr>
          <p:cNvPr id="49" name="Picture 48">
            <a:extLst>
              <a:ext uri="{FF2B5EF4-FFF2-40B4-BE49-F238E27FC236}">
                <a16:creationId xmlns:a16="http://schemas.microsoft.com/office/drawing/2014/main" id="{1DC14783-2536-4954-9FB4-7D6F8CBC15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89" y="6644307"/>
            <a:ext cx="420875" cy="438411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FFA1A840-2989-4B33-8BE4-030BE0A75BEF}"/>
              </a:ext>
            </a:extLst>
          </p:cNvPr>
          <p:cNvSpPr/>
          <p:nvPr/>
        </p:nvSpPr>
        <p:spPr>
          <a:xfrm>
            <a:off x="6088347" y="6702029"/>
            <a:ext cx="466357" cy="438411"/>
          </a:xfrm>
          <a:prstGeom prst="ellipse">
            <a:avLst/>
          </a:prstGeom>
          <a:solidFill>
            <a:srgbClr val="F9D8A3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9243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515600" cy="367892"/>
          </a:xfrm>
        </p:spPr>
        <p:txBody>
          <a:bodyPr>
            <a:normAutofit/>
          </a:bodyPr>
          <a:lstStyle/>
          <a:p>
            <a:r>
              <a:rPr lang="en-GB" sz="1001" dirty="0">
                <a:solidFill>
                  <a:schemeClr val="bg1"/>
                </a:solidFill>
              </a:rPr>
              <a:t>Characters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7C48F9-2789-463E-95F7-13D5DED7AD4A}"/>
              </a:ext>
            </a:extLst>
          </p:cNvPr>
          <p:cNvSpPr/>
          <p:nvPr/>
        </p:nvSpPr>
        <p:spPr>
          <a:xfrm>
            <a:off x="200248" y="183947"/>
            <a:ext cx="5371212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r>
              <a:rPr lang="en-GB" sz="3938" b="1" dirty="0">
                <a:solidFill>
                  <a:prstClr val="white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human face, person, clothing, cartoon&#10;&#10;Description automatically generated">
            <a:extLst>
              <a:ext uri="{FF2B5EF4-FFF2-40B4-BE49-F238E27FC236}">
                <a16:creationId xmlns:a16="http://schemas.microsoft.com/office/drawing/2014/main" id="{CDF19691-66A0-48FA-97E9-9008E4318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2" y="321276"/>
            <a:ext cx="12192000" cy="7470551"/>
          </a:xfrm>
          <a:prstGeom prst="rect">
            <a:avLst/>
          </a:prstGeom>
        </p:spPr>
      </p:pic>
      <p:pic>
        <p:nvPicPr>
          <p:cNvPr id="7" name="Picture 6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A43B92DA-9AAF-4B62-8328-166EF53F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9" y="8049421"/>
            <a:ext cx="5947676" cy="4770382"/>
          </a:xfrm>
          <a:prstGeom prst="rect">
            <a:avLst/>
          </a:prstGeom>
        </p:spPr>
      </p:pic>
      <p:pic>
        <p:nvPicPr>
          <p:cNvPr id="8" name="Picture 7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48814CC7-A63F-4C49-B3CA-690DDA11C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07" y="7945476"/>
            <a:ext cx="4600107" cy="5001705"/>
          </a:xfrm>
          <a:prstGeom prst="rect">
            <a:avLst/>
          </a:prstGeom>
        </p:spPr>
      </p:pic>
      <p:pic>
        <p:nvPicPr>
          <p:cNvPr id="9" name="Picture 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0870E6F6-4086-4995-8A14-5E28D29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4" y="167626"/>
            <a:ext cx="1676400" cy="1530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B6A17-5697-422E-921A-D1D99D6E9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921" y="8228364"/>
            <a:ext cx="1105833" cy="778924"/>
          </a:xfrm>
          <a:prstGeom prst="rect">
            <a:avLst/>
          </a:prstGeom>
        </p:spPr>
      </p:pic>
      <p:pic>
        <p:nvPicPr>
          <p:cNvPr id="17" name="Picture 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5552542-AA0F-4D99-9B6F-C0C02C261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22881" y="8834486"/>
            <a:ext cx="1168844" cy="778924"/>
          </a:xfrm>
          <a:prstGeom prst="rect">
            <a:avLst/>
          </a:prstGeom>
        </p:spPr>
      </p:pic>
      <p:pic>
        <p:nvPicPr>
          <p:cNvPr id="19" name="Picture 18" descr="A cartoon of a person walking with a map and a van&#10;&#10;Description automatically generated with low confidence">
            <a:extLst>
              <a:ext uri="{FF2B5EF4-FFF2-40B4-BE49-F238E27FC236}">
                <a16:creationId xmlns:a16="http://schemas.microsoft.com/office/drawing/2014/main" id="{F904D42D-AC74-4B3A-A4E7-D3C3E594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21" y="13381081"/>
            <a:ext cx="4305300" cy="1977881"/>
          </a:xfrm>
          <a:prstGeom prst="rect">
            <a:avLst/>
          </a:prstGeom>
        </p:spPr>
      </p:pic>
      <p:pic>
        <p:nvPicPr>
          <p:cNvPr id="21" name="Picture 20" descr="A red and white flag with a leaf&#10;&#10;Description automatically generated with medium confidence">
            <a:extLst>
              <a:ext uri="{FF2B5EF4-FFF2-40B4-BE49-F238E27FC236}">
                <a16:creationId xmlns:a16="http://schemas.microsoft.com/office/drawing/2014/main" id="{581DBD87-2DD9-4200-ABEA-2E3FAFD9B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7" y="13339009"/>
            <a:ext cx="1331401" cy="8726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88D654-423A-4062-B1CC-4C258F52A1EA}"/>
              </a:ext>
            </a:extLst>
          </p:cNvPr>
          <p:cNvSpPr txBox="1"/>
          <p:nvPr/>
        </p:nvSpPr>
        <p:spPr>
          <a:xfrm>
            <a:off x="343178" y="13077400"/>
            <a:ext cx="133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6"/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née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D26F4-E792-4434-B2DB-EA97CEAE84B5}"/>
              </a:ext>
            </a:extLst>
          </p:cNvPr>
          <p:cNvSpPr txBox="1"/>
          <p:nvPr/>
        </p:nvSpPr>
        <p:spPr>
          <a:xfrm>
            <a:off x="4812000" y="13339009"/>
            <a:ext cx="3643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/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We say ‘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la Francophonie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’ to mean French-speaking peoples and countries.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1252131-4897-47C4-8A67-0DDAC4D57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7596" y="12841988"/>
            <a:ext cx="3286873" cy="32754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0C153B0-58A9-4482-B94E-0CEEF95F402A}"/>
              </a:ext>
            </a:extLst>
          </p:cNvPr>
          <p:cNvSpPr txBox="1"/>
          <p:nvPr/>
        </p:nvSpPr>
        <p:spPr>
          <a:xfrm>
            <a:off x="4811998" y="14402230"/>
            <a:ext cx="51506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There are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29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countries with French as </a:t>
            </a:r>
          </a:p>
          <a:p>
            <a:pPr defTabSz="457206"/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an official language.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21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of these countries are in Africa.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Five 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are in Europe. The other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three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 are:</a:t>
            </a:r>
            <a:b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Canada, Haiti 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Vanuatu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187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2FDCF6D6-1F2E-45A1-8FCB-06A488478172}"/>
              </a:ext>
            </a:extLst>
          </p:cNvPr>
          <p:cNvGraphicFramePr>
            <a:graphicFrameLocks noGrp="1"/>
          </p:cNvGraphicFramePr>
          <p:nvPr/>
        </p:nvGraphicFramePr>
        <p:xfrm>
          <a:off x="337990" y="10158592"/>
          <a:ext cx="11516019" cy="5972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1220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53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50784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160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74546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my (m),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your (m),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 is, this 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74546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spend, spending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 (m),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74546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green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difficult (m,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974546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different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99946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male cousin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female cousin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74546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52450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08A1C-30B9-4384-BD13-545FBA77D4D1}"/>
              </a:ext>
            </a:extLst>
          </p:cNvPr>
          <p:cNvSpPr txBox="1"/>
          <p:nvPr/>
        </p:nvSpPr>
        <p:spPr>
          <a:xfrm>
            <a:off x="2339713" y="9363838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Can you get at least 15 points?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F63E58-D42A-4183-AFDB-FF318AFDF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" y="12444930"/>
            <a:ext cx="1192141" cy="1066386"/>
          </a:xfrm>
          <a:prstGeom prst="rect">
            <a:avLst/>
          </a:prstGeom>
          <a:noFill/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A8A8D25-FC92-4DC2-BAF3-AC5C035C9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4" y="10532858"/>
            <a:ext cx="1300122" cy="1276772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2D60F-6560-4A29-9E52-C117FC15D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4" y="14842504"/>
            <a:ext cx="1192142" cy="1109113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7DBF60-FA06-449B-B9D8-1D27D3F2985F}"/>
              </a:ext>
            </a:extLst>
          </p:cNvPr>
          <p:cNvSpPr txBox="1"/>
          <p:nvPr/>
        </p:nvSpPr>
        <p:spPr>
          <a:xfrm>
            <a:off x="1677270" y="15444790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08E52-088E-499B-981D-24F36B152404}"/>
              </a:ext>
            </a:extLst>
          </p:cNvPr>
          <p:cNvSpPr txBox="1"/>
          <p:nvPr/>
        </p:nvSpPr>
        <p:spPr>
          <a:xfrm>
            <a:off x="1758794" y="13371519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2B0AA-B512-4E18-B758-519DDDF246B8}"/>
              </a:ext>
            </a:extLst>
          </p:cNvPr>
          <p:cNvSpPr txBox="1"/>
          <p:nvPr/>
        </p:nvSpPr>
        <p:spPr>
          <a:xfrm>
            <a:off x="1846206" y="11367446"/>
            <a:ext cx="561372" cy="530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44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4D2F2A-E53F-416E-8428-8D79F57AFEED}"/>
              </a:ext>
            </a:extLst>
          </p:cNvPr>
          <p:cNvGrpSpPr/>
          <p:nvPr/>
        </p:nvGrpSpPr>
        <p:grpSpPr>
          <a:xfrm>
            <a:off x="10341379" y="8708630"/>
            <a:ext cx="1630732" cy="1036089"/>
            <a:chOff x="5286949" y="500124"/>
            <a:chExt cx="1200678" cy="744602"/>
          </a:xfrm>
        </p:grpSpPr>
        <p:sp>
          <p:nvSpPr>
            <p:cNvPr id="21" name="Title 2">
              <a:extLst>
                <a:ext uri="{FF2B5EF4-FFF2-40B4-BE49-F238E27FC236}">
                  <a16:creationId xmlns:a16="http://schemas.microsoft.com/office/drawing/2014/main" id="{2EC5EDC2-42A0-423D-B691-27CE83B4F7FB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62562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vocabulaire</a:t>
              </a:r>
              <a:endPara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564442-DCE3-4BB3-8706-F90F99E3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4033" y="500124"/>
              <a:ext cx="611289" cy="52897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D222F96-93C8-4F15-81B7-B5D8E65A8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275" y="9226675"/>
            <a:ext cx="2036724" cy="848635"/>
          </a:xfrm>
          <a:prstGeom prst="rect">
            <a:avLst/>
          </a:prstGeom>
        </p:spPr>
      </p:pic>
      <p:graphicFrame>
        <p:nvGraphicFramePr>
          <p:cNvPr id="24" name="Table 3">
            <a:extLst>
              <a:ext uri="{FF2B5EF4-FFF2-40B4-BE49-F238E27FC236}">
                <a16:creationId xmlns:a16="http://schemas.microsoft.com/office/drawing/2014/main" id="{42E0BE51-DA18-499F-B743-D19A385044C4}"/>
              </a:ext>
            </a:extLst>
          </p:cNvPr>
          <p:cNvGraphicFramePr>
            <a:graphicFrameLocks noGrp="1"/>
          </p:cNvGraphicFramePr>
          <p:nvPr/>
        </p:nvGraphicFramePr>
        <p:xfrm>
          <a:off x="1052519" y="2549834"/>
          <a:ext cx="10086959" cy="5836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6959">
                  <a:extLst>
                    <a:ext uri="{9D8B030D-6E8A-4147-A177-3AD203B41FA5}">
                      <a16:colId xmlns:a16="http://schemas.microsoft.com/office/drawing/2014/main" val="4054150789"/>
                    </a:ext>
                  </a:extLst>
                </a:gridCol>
              </a:tblGrid>
              <a:tr h="11672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ma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cousine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 [She is also very nice.]</a:t>
                      </a:r>
                    </a:p>
                  </a:txBody>
                  <a:tcPr>
                    <a:lnL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59396"/>
                  </a:ext>
                </a:extLst>
              </a:tr>
              <a:tr h="11672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Tu as un cousin ?  [I have an intelligent (female) cousin.]</a:t>
                      </a:r>
                    </a:p>
                  </a:txBody>
                  <a:tcPr>
                    <a:lnL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016607"/>
                  </a:ext>
                </a:extLst>
              </a:tr>
              <a:tr h="11672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[My (male) cousin is very serious.]</a:t>
                      </a:r>
                    </a:p>
                  </a:txBody>
                  <a:tcPr>
                    <a:lnL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533898"/>
                  </a:ext>
                </a:extLst>
              </a:tr>
              <a:tr h="11672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[My (female) friend has a red hat.]</a:t>
                      </a:r>
                    </a:p>
                  </a:txBody>
                  <a:tcPr>
                    <a:lnL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857426"/>
                  </a:ext>
                </a:extLst>
              </a:tr>
              <a:tr h="11672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[Do you have a pet? I have a blue dog!]</a:t>
                      </a:r>
                    </a:p>
                  </a:txBody>
                  <a:tcPr>
                    <a:lnL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68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059713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FE23D953-D776-4787-85F0-83519E366C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363" y="1218699"/>
            <a:ext cx="2036724" cy="8486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986353F-7BA5-49F0-A092-F31B0ADC4EF7}"/>
              </a:ext>
            </a:extLst>
          </p:cNvPr>
          <p:cNvSpPr txBox="1"/>
          <p:nvPr/>
        </p:nvSpPr>
        <p:spPr>
          <a:xfrm>
            <a:off x="2407578" y="1424336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FBAEFC-E499-4D0F-A0AC-6E2027B9F48E}"/>
              </a:ext>
            </a:extLst>
          </p:cNvPr>
          <p:cNvSpPr/>
          <p:nvPr/>
        </p:nvSpPr>
        <p:spPr>
          <a:xfrm>
            <a:off x="337990" y="2549834"/>
            <a:ext cx="466357" cy="438411"/>
          </a:xfrm>
          <a:prstGeom prst="ellipse">
            <a:avLst/>
          </a:prstGeom>
          <a:solidFill>
            <a:srgbClr val="26859D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FFC94B-4203-42C4-93B3-CC8F19E1CB37}"/>
              </a:ext>
            </a:extLst>
          </p:cNvPr>
          <p:cNvSpPr/>
          <p:nvPr/>
        </p:nvSpPr>
        <p:spPr>
          <a:xfrm>
            <a:off x="337989" y="3708615"/>
            <a:ext cx="466357" cy="438411"/>
          </a:xfrm>
          <a:prstGeom prst="ellipse">
            <a:avLst/>
          </a:prstGeom>
          <a:solidFill>
            <a:srgbClr val="26859D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88066D-A23E-46A7-9F4A-4522E27901A1}"/>
              </a:ext>
            </a:extLst>
          </p:cNvPr>
          <p:cNvSpPr/>
          <p:nvPr/>
        </p:nvSpPr>
        <p:spPr>
          <a:xfrm>
            <a:off x="337989" y="4849952"/>
            <a:ext cx="466357" cy="438411"/>
          </a:xfrm>
          <a:prstGeom prst="ellipse">
            <a:avLst/>
          </a:prstGeom>
          <a:solidFill>
            <a:srgbClr val="26859D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3AEA7FE-35F2-40B6-AFFF-4385C3BC62CC}"/>
              </a:ext>
            </a:extLst>
          </p:cNvPr>
          <p:cNvSpPr/>
          <p:nvPr/>
        </p:nvSpPr>
        <p:spPr>
          <a:xfrm>
            <a:off x="366894" y="6088624"/>
            <a:ext cx="466357" cy="438411"/>
          </a:xfrm>
          <a:prstGeom prst="ellipse">
            <a:avLst/>
          </a:prstGeom>
          <a:solidFill>
            <a:srgbClr val="26859D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FE5E349-ACA3-4E9B-9121-E65650B0C715}"/>
              </a:ext>
            </a:extLst>
          </p:cNvPr>
          <p:cNvSpPr/>
          <p:nvPr/>
        </p:nvSpPr>
        <p:spPr>
          <a:xfrm>
            <a:off x="366895" y="7280778"/>
            <a:ext cx="466357" cy="438411"/>
          </a:xfrm>
          <a:prstGeom prst="ellipse">
            <a:avLst/>
          </a:prstGeom>
          <a:solidFill>
            <a:srgbClr val="26859D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15427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569387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3247C-A9DF-4341-A374-941A568385EC}"/>
              </a:ext>
            </a:extLst>
          </p:cNvPr>
          <p:cNvSpPr txBox="1"/>
          <p:nvPr/>
        </p:nvSpPr>
        <p:spPr>
          <a:xfrm>
            <a:off x="632733" y="3603981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0ED529-4CAE-4498-85FA-18E57849214D}"/>
              </a:ext>
            </a:extLst>
          </p:cNvPr>
          <p:cNvGrpSpPr/>
          <p:nvPr/>
        </p:nvGrpSpPr>
        <p:grpSpPr>
          <a:xfrm>
            <a:off x="8654722" y="780632"/>
            <a:ext cx="3399422" cy="2274740"/>
            <a:chOff x="4727454" y="646114"/>
            <a:chExt cx="2071521" cy="1320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4C9D05-A820-48B9-85F7-418912612879}"/>
                </a:ext>
              </a:extLst>
            </p:cNvPr>
            <p:cNvGrpSpPr/>
            <p:nvPr/>
          </p:nvGrpSpPr>
          <p:grpSpPr>
            <a:xfrm>
              <a:off x="4727454" y="646114"/>
              <a:ext cx="1971265" cy="1320710"/>
              <a:chOff x="4102062" y="961737"/>
              <a:chExt cx="2766546" cy="178746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7C5892-C184-4711-A6FB-2BFCC315C4C8}"/>
                  </a:ext>
                </a:extLst>
              </p:cNvPr>
              <p:cNvSpPr/>
              <p:nvPr/>
            </p:nvSpPr>
            <p:spPr>
              <a:xfrm>
                <a:off x="4102062" y="1036030"/>
                <a:ext cx="2755938" cy="1713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D3D565E-8AA5-4422-A350-9A3851E39BC4}"/>
                  </a:ext>
                </a:extLst>
              </p:cNvPr>
              <p:cNvSpPr/>
              <p:nvPr/>
            </p:nvSpPr>
            <p:spPr>
              <a:xfrm>
                <a:off x="4102064" y="961737"/>
                <a:ext cx="2766544" cy="464941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654E4A-C7B0-4E64-9243-AD789023259E}"/>
                </a:ext>
              </a:extLst>
            </p:cNvPr>
            <p:cNvSpPr/>
            <p:nvPr/>
          </p:nvSpPr>
          <p:spPr>
            <a:xfrm>
              <a:off x="4859142" y="1087013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571395-8156-40AF-B6F4-86264D3265C5}"/>
                </a:ext>
              </a:extLst>
            </p:cNvPr>
            <p:cNvSpPr txBox="1"/>
            <p:nvPr/>
          </p:nvSpPr>
          <p:spPr>
            <a:xfrm>
              <a:off x="5054011" y="1028267"/>
              <a:ext cx="1744964" cy="244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33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avoir</a:t>
              </a:r>
              <a:r>
                <a:rPr kumimoji="0" lang="en-GB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meaning ‘be’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8B81CA8-2FCA-4178-B478-7E10967B7962}"/>
              </a:ext>
            </a:extLst>
          </p:cNvPr>
          <p:cNvSpPr/>
          <p:nvPr/>
        </p:nvSpPr>
        <p:spPr>
          <a:xfrm>
            <a:off x="8874954" y="2091654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4F25E-E4BB-4059-BB8C-A50DB6819386}"/>
              </a:ext>
            </a:extLst>
          </p:cNvPr>
          <p:cNvSpPr txBox="1"/>
          <p:nvPr/>
        </p:nvSpPr>
        <p:spPr>
          <a:xfrm>
            <a:off x="9227120" y="2036823"/>
            <a:ext cx="286353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SSC [j] soft [g]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8A724C-8469-41AF-B52A-025D06D95A47}"/>
              </a:ext>
            </a:extLst>
          </p:cNvPr>
          <p:cNvSpPr/>
          <p:nvPr/>
        </p:nvSpPr>
        <p:spPr>
          <a:xfrm>
            <a:off x="302390" y="1175214"/>
            <a:ext cx="3016540" cy="312661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9ADBD9-8CE5-40B9-BF0D-F4F596BB9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21" y="1257078"/>
            <a:ext cx="2771099" cy="6684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B1CFCB-AB8B-48B7-8833-81E06CE65F16}"/>
              </a:ext>
            </a:extLst>
          </p:cNvPr>
          <p:cNvSpPr txBox="1"/>
          <p:nvPr/>
        </p:nvSpPr>
        <p:spPr>
          <a:xfrm>
            <a:off x="347821" y="1855291"/>
            <a:ext cx="2109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soft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4505E22-B479-4DB4-9D8F-C7E0D2A3B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59" y="2578100"/>
            <a:ext cx="1910022" cy="1038228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707E606-F693-48E3-8CCC-7C908ABF16EA}"/>
              </a:ext>
            </a:extLst>
          </p:cNvPr>
          <p:cNvSpPr/>
          <p:nvPr/>
        </p:nvSpPr>
        <p:spPr>
          <a:xfrm>
            <a:off x="5546390" y="3578425"/>
            <a:ext cx="2286604" cy="661693"/>
          </a:xfrm>
          <a:prstGeom prst="wedgeRoundRectCallout">
            <a:avLst>
              <a:gd name="adj1" fmla="val -72297"/>
              <a:gd name="adj2" fmla="val -22762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ans.</a:t>
            </a:r>
          </a:p>
        </p:txBody>
      </p:sp>
      <p:pic>
        <p:nvPicPr>
          <p:cNvPr id="30" name="Picture 29" descr="A picture containing lamp&#10;&#10;Description automatically generated">
            <a:extLst>
              <a:ext uri="{FF2B5EF4-FFF2-40B4-BE49-F238E27FC236}">
                <a16:creationId xmlns:a16="http://schemas.microsoft.com/office/drawing/2014/main" id="{96D6425B-365D-494C-AFA5-67EABF1B1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56" y="3097214"/>
            <a:ext cx="1444430" cy="1336097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EB5A9E08-95D4-4CF5-8589-9553C690948D}"/>
              </a:ext>
            </a:extLst>
          </p:cNvPr>
          <p:cNvSpPr/>
          <p:nvPr/>
        </p:nvSpPr>
        <p:spPr>
          <a:xfrm>
            <a:off x="6017055" y="1296498"/>
            <a:ext cx="1945014" cy="612169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faim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EFE1CE4D-1359-4E60-8396-74DF1AB922BA}"/>
              </a:ext>
            </a:extLst>
          </p:cNvPr>
          <p:cNvSpPr/>
          <p:nvPr/>
        </p:nvSpPr>
        <p:spPr>
          <a:xfrm>
            <a:off x="4072041" y="2334303"/>
            <a:ext cx="1945014" cy="612169"/>
          </a:xfrm>
          <a:prstGeom prst="wedgeRoundRectCallout">
            <a:avLst>
              <a:gd name="adj1" fmla="val 38346"/>
              <a:gd name="adj2" fmla="val 7680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soif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33" name="Picture 4" descr="Hunger, Eat, Hungry, Comic, Food, Not, Appetite, Full">
            <a:extLst>
              <a:ext uri="{FF2B5EF4-FFF2-40B4-BE49-F238E27FC236}">
                <a16:creationId xmlns:a16="http://schemas.microsoft.com/office/drawing/2014/main" id="{E8E79EA8-4292-45DA-BFBE-D028B432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41" y="1064272"/>
            <a:ext cx="1752701" cy="110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11942F-8CF5-41A5-8A9D-1F99761CA7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131">
            <a:off x="6370102" y="2378217"/>
            <a:ext cx="1342120" cy="1235170"/>
          </a:xfrm>
          <a:prstGeom prst="rect">
            <a:avLst/>
          </a:prstGeom>
        </p:spPr>
      </p:pic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9A72FBD3-8913-4B1D-8D61-5947B323C558}"/>
              </a:ext>
            </a:extLst>
          </p:cNvPr>
          <p:cNvGraphicFramePr>
            <a:graphicFrameLocks noGrp="1"/>
          </p:cNvGraphicFramePr>
          <p:nvPr/>
        </p:nvGraphicFramePr>
        <p:xfrm>
          <a:off x="288590" y="5738827"/>
          <a:ext cx="5793635" cy="2384212"/>
        </p:xfrm>
        <a:graphic>
          <a:graphicData uri="http://schemas.openxmlformats.org/drawingml/2006/table">
            <a:tbl>
              <a:tblPr firstRow="1" bandRow="1"/>
              <a:tblGrid>
                <a:gridCol w="670341">
                  <a:extLst>
                    <a:ext uri="{9D8B030D-6E8A-4147-A177-3AD203B41FA5}">
                      <a16:colId xmlns:a16="http://schemas.microsoft.com/office/drawing/2014/main" val="1714586464"/>
                    </a:ext>
                  </a:extLst>
                </a:gridCol>
                <a:gridCol w="3369086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905397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848811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a  p l a g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 o u r a g e u 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a  l a n g u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a   g a u c h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4D974335-04C3-4F37-B892-F3D182F7EA97}"/>
              </a:ext>
            </a:extLst>
          </p:cNvPr>
          <p:cNvGraphicFramePr>
            <a:graphicFrameLocks noGrp="1"/>
          </p:cNvGraphicFramePr>
          <p:nvPr/>
        </p:nvGraphicFramePr>
        <p:xfrm>
          <a:off x="6280018" y="5730564"/>
          <a:ext cx="5793636" cy="2384212"/>
        </p:xfrm>
        <a:graphic>
          <a:graphicData uri="http://schemas.openxmlformats.org/drawingml/2006/table">
            <a:tbl>
              <a:tblPr firstRow="1" bandRow="1"/>
              <a:tblGrid>
                <a:gridCol w="767408">
                  <a:extLst>
                    <a:ext uri="{9D8B030D-6E8A-4147-A177-3AD203B41FA5}">
                      <a16:colId xmlns:a16="http://schemas.microsoft.com/office/drawing/2014/main" val="1714586464"/>
                    </a:ext>
                  </a:extLst>
                </a:gridCol>
                <a:gridCol w="3468174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719854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 e  v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l </a:t>
                      </a:r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g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 r a n 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 a n g e 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j a u n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9C8ABED2-7887-4638-BEB7-2A073DB79B14}"/>
              </a:ext>
            </a:extLst>
          </p:cNvPr>
          <p:cNvSpPr txBox="1"/>
          <p:nvPr/>
        </p:nvSpPr>
        <p:spPr>
          <a:xfrm>
            <a:off x="4255994" y="5312444"/>
            <a:ext cx="3872014" cy="3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[j/</a:t>
            </a:r>
            <a:r>
              <a:rPr kumimoji="0" lang="en-GB" sz="195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soft </a:t>
            </a: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g]   [g]</a:t>
            </a:r>
            <a:endParaRPr kumimoji="0" lang="en-GB" sz="195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E17FE0-7F6B-409E-BFF1-58517BBD47F3}"/>
              </a:ext>
            </a:extLst>
          </p:cNvPr>
          <p:cNvSpPr txBox="1"/>
          <p:nvPr/>
        </p:nvSpPr>
        <p:spPr>
          <a:xfrm>
            <a:off x="3118920" y="4656200"/>
            <a:ext cx="8971732" cy="47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[j</a:t>
            </a:r>
            <a:r>
              <a:rPr kumimoji="0" lang="en-GB" sz="248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/soft 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48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[g] ? </a:t>
            </a:r>
            <a:r>
              <a:rPr kumimoji="0" lang="en-GB" sz="2489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8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8C13D1-F560-4C98-AB84-0EC3E86FC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40" y="4523900"/>
            <a:ext cx="2771099" cy="6684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B7618D6-17C0-4131-ABB6-6C5C07976148}"/>
              </a:ext>
            </a:extLst>
          </p:cNvPr>
          <p:cNvSpPr txBox="1"/>
          <p:nvPr/>
        </p:nvSpPr>
        <p:spPr>
          <a:xfrm>
            <a:off x="10389109" y="5275389"/>
            <a:ext cx="3872014" cy="3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[j/</a:t>
            </a:r>
            <a:r>
              <a:rPr kumimoji="0" lang="en-GB" sz="195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soft </a:t>
            </a:r>
            <a:r>
              <a:rPr kumimoji="0" lang="en-GB" sz="1956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g]   [g]</a:t>
            </a:r>
            <a:endParaRPr kumimoji="0" lang="en-GB" sz="195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A6BCF69-25A2-40CE-88EA-EB1392AC7034}"/>
              </a:ext>
            </a:extLst>
          </p:cNvPr>
          <p:cNvSpPr/>
          <p:nvPr/>
        </p:nvSpPr>
        <p:spPr>
          <a:xfrm>
            <a:off x="2250278" y="5767389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A6BBA0A-876A-4530-A600-6827A0FA668A}"/>
              </a:ext>
            </a:extLst>
          </p:cNvPr>
          <p:cNvSpPr/>
          <p:nvPr/>
        </p:nvSpPr>
        <p:spPr>
          <a:xfrm>
            <a:off x="2274037" y="6390298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9D8E714-8E96-4A2A-BF86-77AF46E27A22}"/>
              </a:ext>
            </a:extLst>
          </p:cNvPr>
          <p:cNvSpPr/>
          <p:nvPr/>
        </p:nvSpPr>
        <p:spPr>
          <a:xfrm>
            <a:off x="2212178" y="6988978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979FCBF-F295-438F-A106-665B94F519B3}"/>
              </a:ext>
            </a:extLst>
          </p:cNvPr>
          <p:cNvSpPr/>
          <p:nvPr/>
        </p:nvSpPr>
        <p:spPr>
          <a:xfrm>
            <a:off x="1508167" y="7549316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7B55B62-2FD7-4BAC-B234-386984130014}"/>
              </a:ext>
            </a:extLst>
          </p:cNvPr>
          <p:cNvSpPr/>
          <p:nvPr/>
        </p:nvSpPr>
        <p:spPr>
          <a:xfrm>
            <a:off x="8603594" y="5787714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1B75AB8-D60C-4941-9A8A-43327E5F7675}"/>
              </a:ext>
            </a:extLst>
          </p:cNvPr>
          <p:cNvSpPr/>
          <p:nvPr/>
        </p:nvSpPr>
        <p:spPr>
          <a:xfrm>
            <a:off x="7023204" y="6390298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3DD9BB-2E44-4B8A-B606-1BB1643455DB}"/>
              </a:ext>
            </a:extLst>
          </p:cNvPr>
          <p:cNvSpPr/>
          <p:nvPr/>
        </p:nvSpPr>
        <p:spPr>
          <a:xfrm>
            <a:off x="7989094" y="6979820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69CA0BB-DD97-42CF-A595-3555201F4501}"/>
              </a:ext>
            </a:extLst>
          </p:cNvPr>
          <p:cNvSpPr/>
          <p:nvPr/>
        </p:nvSpPr>
        <p:spPr>
          <a:xfrm>
            <a:off x="7031309" y="7556750"/>
            <a:ext cx="376244" cy="495300"/>
          </a:xfrm>
          <a:prstGeom prst="roundRect">
            <a:avLst/>
          </a:prstGeom>
          <a:solidFill>
            <a:srgbClr val="FF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37CB49B-A4B0-435B-8942-3CB7E1B143FD}"/>
              </a:ext>
            </a:extLst>
          </p:cNvPr>
          <p:cNvSpPr/>
          <p:nvPr/>
        </p:nvSpPr>
        <p:spPr>
          <a:xfrm>
            <a:off x="302363" y="8354966"/>
            <a:ext cx="11661117" cy="381798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0A4BA9A2-A45D-44C6-AA9D-F911322EBDFB}"/>
              </a:ext>
            </a:extLst>
          </p:cNvPr>
          <p:cNvSpPr txBox="1">
            <a:spLocks/>
          </p:cNvSpPr>
          <p:nvPr/>
        </p:nvSpPr>
        <p:spPr>
          <a:xfrm>
            <a:off x="9655138" y="8409950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1" name="Google Shape;170;p8" descr="Jigsaw, Puzzle, Piece, Game, Concept, Solution">
            <a:extLst>
              <a:ext uri="{FF2B5EF4-FFF2-40B4-BE49-F238E27FC236}">
                <a16:creationId xmlns:a16="http://schemas.microsoft.com/office/drawing/2014/main" id="{18170039-D77D-4C46-ACDB-71253965157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72801" y="832567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D7AEB805-2B68-44A3-89B2-99D4108DFE40}"/>
              </a:ext>
            </a:extLst>
          </p:cNvPr>
          <p:cNvSpPr txBox="1">
            <a:spLocks/>
          </p:cNvSpPr>
          <p:nvPr/>
        </p:nvSpPr>
        <p:spPr>
          <a:xfrm>
            <a:off x="334258" y="8388727"/>
            <a:ext cx="874657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Avoir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j-cs"/>
              </a:rPr>
              <a:t> meaning ‘be’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E3BC18-8CA7-4633-A85A-70C5FE02D98F}"/>
              </a:ext>
            </a:extLst>
          </p:cNvPr>
          <p:cNvSpPr txBox="1"/>
          <p:nvPr/>
        </p:nvSpPr>
        <p:spPr>
          <a:xfrm>
            <a:off x="332764" y="8964602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‘to have, having’.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7A1381-111F-4F02-8C9C-89B2A0D91B7F}"/>
              </a:ext>
            </a:extLst>
          </p:cNvPr>
          <p:cNvSpPr txBox="1"/>
          <p:nvPr/>
        </p:nvSpPr>
        <p:spPr>
          <a:xfrm>
            <a:off x="978205" y="9875170"/>
            <a:ext cx="2844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Google Shape;433;p6">
            <a:extLst>
              <a:ext uri="{FF2B5EF4-FFF2-40B4-BE49-F238E27FC236}">
                <a16:creationId xmlns:a16="http://schemas.microsoft.com/office/drawing/2014/main" id="{EB794926-15DF-4C9C-A574-CC52E594944A}"/>
              </a:ext>
            </a:extLst>
          </p:cNvPr>
          <p:cNvSpPr txBox="1"/>
          <p:nvPr/>
        </p:nvSpPr>
        <p:spPr>
          <a:xfrm>
            <a:off x="3158439" y="9890599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470F18B-E6E6-49EC-B453-E056FC50757D}"/>
              </a:ext>
            </a:extLst>
          </p:cNvPr>
          <p:cNvSpPr txBox="1"/>
          <p:nvPr/>
        </p:nvSpPr>
        <p:spPr>
          <a:xfrm>
            <a:off x="3697771" y="9898543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hungry.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745A4F1-EBCE-4A0B-B21F-F01758DF0228}"/>
              </a:ext>
            </a:extLst>
          </p:cNvPr>
          <p:cNvSpPr txBox="1"/>
          <p:nvPr/>
        </p:nvSpPr>
        <p:spPr>
          <a:xfrm>
            <a:off x="310740" y="9364560"/>
            <a:ext cx="1285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sometimes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‘to be, being’: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190608D-46B2-44DC-96C0-307F1B56B492}"/>
              </a:ext>
            </a:extLst>
          </p:cNvPr>
          <p:cNvSpPr txBox="1"/>
          <p:nvPr/>
        </p:nvSpPr>
        <p:spPr>
          <a:xfrm>
            <a:off x="978205" y="10387065"/>
            <a:ext cx="2844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soif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Google Shape;433;p6">
            <a:extLst>
              <a:ext uri="{FF2B5EF4-FFF2-40B4-BE49-F238E27FC236}">
                <a16:creationId xmlns:a16="http://schemas.microsoft.com/office/drawing/2014/main" id="{EABFC903-8E5F-4FDC-A082-69D7B405BD89}"/>
              </a:ext>
            </a:extLst>
          </p:cNvPr>
          <p:cNvSpPr txBox="1"/>
          <p:nvPr/>
        </p:nvSpPr>
        <p:spPr>
          <a:xfrm>
            <a:off x="3158439" y="10402494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DD8DCEF-05ED-44BE-8733-916F3875E279}"/>
              </a:ext>
            </a:extLst>
          </p:cNvPr>
          <p:cNvSpPr txBox="1"/>
          <p:nvPr/>
        </p:nvSpPr>
        <p:spPr>
          <a:xfrm>
            <a:off x="3697771" y="10410438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thirsty.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A126EFC-8822-4D8B-B1A1-77158FF208E5}"/>
              </a:ext>
            </a:extLst>
          </p:cNvPr>
          <p:cNvSpPr txBox="1"/>
          <p:nvPr/>
        </p:nvSpPr>
        <p:spPr>
          <a:xfrm>
            <a:off x="950603" y="10922573"/>
            <a:ext cx="2844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raison.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Google Shape;433;p6">
            <a:extLst>
              <a:ext uri="{FF2B5EF4-FFF2-40B4-BE49-F238E27FC236}">
                <a16:creationId xmlns:a16="http://schemas.microsoft.com/office/drawing/2014/main" id="{BFAEBA1B-D68E-474D-8659-145494D86966}"/>
              </a:ext>
            </a:extLst>
          </p:cNvPr>
          <p:cNvSpPr txBox="1"/>
          <p:nvPr/>
        </p:nvSpPr>
        <p:spPr>
          <a:xfrm>
            <a:off x="3130837" y="10938002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74E8B8A-EFFF-4993-B73A-83B53E6862ED}"/>
              </a:ext>
            </a:extLst>
          </p:cNvPr>
          <p:cNvSpPr txBox="1"/>
          <p:nvPr/>
        </p:nvSpPr>
        <p:spPr>
          <a:xfrm>
            <a:off x="3670169" y="10945946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right.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76F5E4-E741-490E-BB97-D85FF4AC56A9}"/>
              </a:ext>
            </a:extLst>
          </p:cNvPr>
          <p:cNvSpPr txBox="1"/>
          <p:nvPr/>
        </p:nvSpPr>
        <p:spPr>
          <a:xfrm>
            <a:off x="950603" y="11475206"/>
            <a:ext cx="2844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Google Shape;433;p6">
            <a:extLst>
              <a:ext uri="{FF2B5EF4-FFF2-40B4-BE49-F238E27FC236}">
                <a16:creationId xmlns:a16="http://schemas.microsoft.com/office/drawing/2014/main" id="{29E00C48-76B2-4A67-9B58-58D57F996FF8}"/>
              </a:ext>
            </a:extLst>
          </p:cNvPr>
          <p:cNvSpPr txBox="1"/>
          <p:nvPr/>
        </p:nvSpPr>
        <p:spPr>
          <a:xfrm>
            <a:off x="3130837" y="11490635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C461C51-0B61-4928-9869-E9EBBCC67B61}"/>
              </a:ext>
            </a:extLst>
          </p:cNvPr>
          <p:cNvSpPr txBox="1"/>
          <p:nvPr/>
        </p:nvSpPr>
        <p:spPr>
          <a:xfrm>
            <a:off x="3670169" y="11498579"/>
            <a:ext cx="2609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wrong.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1" name="Picture 4" descr="Hunger, Eat, Hungry, Comic, Food, Not, Appetite, Full">
            <a:extLst>
              <a:ext uri="{FF2B5EF4-FFF2-40B4-BE49-F238E27FC236}">
                <a16:creationId xmlns:a16="http://schemas.microsoft.com/office/drawing/2014/main" id="{8E2DAB0B-A6C7-4BB4-AE21-8B6D5F3E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" y="9805838"/>
            <a:ext cx="965889" cy="6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E7A3BAA-DCBB-4F23-AF37-4549A3D14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131">
            <a:off x="202450" y="10391345"/>
            <a:ext cx="769203" cy="70790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E686AC5-08DA-4CCB-BE9A-B318C16B4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2" y="11535652"/>
            <a:ext cx="401612" cy="44623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04BC1F8-8BB3-4794-AE4E-B26CEEAC1C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0" y="11060983"/>
            <a:ext cx="430538" cy="448041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965F6259-87A6-40EF-892A-9CDD16E4E3D3}"/>
              </a:ext>
            </a:extLst>
          </p:cNvPr>
          <p:cNvSpPr/>
          <p:nvPr/>
        </p:nvSpPr>
        <p:spPr>
          <a:xfrm>
            <a:off x="6174891" y="9897646"/>
            <a:ext cx="5763065" cy="2035206"/>
          </a:xfrm>
          <a:prstGeom prst="rect">
            <a:avLst/>
          </a:prstGeom>
          <a:solidFill>
            <a:srgbClr val="BAE18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94F6A16-F706-4700-939C-D7FE612F1FC2}"/>
              </a:ext>
            </a:extLst>
          </p:cNvPr>
          <p:cNvSpPr/>
          <p:nvPr/>
        </p:nvSpPr>
        <p:spPr>
          <a:xfrm>
            <a:off x="6224375" y="9959665"/>
            <a:ext cx="5763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our age: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24F989-43E2-42C1-9C95-4B7852E35AB7}"/>
              </a:ext>
            </a:extLst>
          </p:cNvPr>
          <p:cNvSpPr txBox="1"/>
          <p:nvPr/>
        </p:nvSpPr>
        <p:spPr>
          <a:xfrm>
            <a:off x="6248394" y="10663467"/>
            <a:ext cx="2107780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ans.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63B4785-0D11-4D61-8DB8-AEC8C0DCDA19}"/>
              </a:ext>
            </a:extLst>
          </p:cNvPr>
          <p:cNvSpPr txBox="1"/>
          <p:nvPr/>
        </p:nvSpPr>
        <p:spPr>
          <a:xfrm>
            <a:off x="9177911" y="10666361"/>
            <a:ext cx="2610389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nine years old.</a:t>
            </a:r>
          </a:p>
        </p:txBody>
      </p:sp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7BB7DB70-ABD1-4030-B567-FEF7D5AA8F2C}"/>
              </a:ext>
            </a:extLst>
          </p:cNvPr>
          <p:cNvSpPr/>
          <p:nvPr/>
        </p:nvSpPr>
        <p:spPr>
          <a:xfrm>
            <a:off x="7048668" y="11178349"/>
            <a:ext cx="3641771" cy="621200"/>
          </a:xfrm>
          <a:prstGeom prst="wedgeRoundRectCallout">
            <a:avLst>
              <a:gd name="adj1" fmla="val -40592"/>
              <a:gd name="adj2" fmla="val -77796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FF38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Word for word, this means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 have nine years’.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1" name="Google Shape;433;p6">
            <a:extLst>
              <a:ext uri="{FF2B5EF4-FFF2-40B4-BE49-F238E27FC236}">
                <a16:creationId xmlns:a16="http://schemas.microsoft.com/office/drawing/2014/main" id="{9249FD60-06A0-4339-97F3-740F565ECCFA}"/>
              </a:ext>
            </a:extLst>
          </p:cNvPr>
          <p:cNvSpPr txBox="1"/>
          <p:nvPr/>
        </p:nvSpPr>
        <p:spPr>
          <a:xfrm>
            <a:off x="8567565" y="10653257"/>
            <a:ext cx="61223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B97B14A-CD17-4D96-9F91-32D05EC68B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01" y="12322706"/>
            <a:ext cx="2211008" cy="85622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96B66C49-BF97-498A-90C6-DF7F6A766E5A}"/>
              </a:ext>
            </a:extLst>
          </p:cNvPr>
          <p:cNvSpPr txBox="1"/>
          <p:nvPr/>
        </p:nvSpPr>
        <p:spPr>
          <a:xfrm>
            <a:off x="2335709" y="12484473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Choose the correct missing word.</a:t>
            </a:r>
          </a:p>
        </p:txBody>
      </p:sp>
      <p:pic>
        <p:nvPicPr>
          <p:cNvPr id="104" name="Picture 103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40E4C4F2-3A7A-4D7A-8DB1-E2F8C9D48C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42" y="12327973"/>
            <a:ext cx="1244625" cy="1263773"/>
          </a:xfrm>
          <a:prstGeom prst="rect">
            <a:avLst/>
          </a:prstGeom>
        </p:spPr>
      </p:pic>
      <p:sp>
        <p:nvSpPr>
          <p:cNvPr id="106" name="Speech Bubble: Rectangle with Corners Rounded 105">
            <a:extLst>
              <a:ext uri="{FF2B5EF4-FFF2-40B4-BE49-F238E27FC236}">
                <a16:creationId xmlns:a16="http://schemas.microsoft.com/office/drawing/2014/main" id="{A624285B-AE12-41D4-BC9B-9B82221AF7EC}"/>
              </a:ext>
            </a:extLst>
          </p:cNvPr>
          <p:cNvSpPr/>
          <p:nvPr/>
        </p:nvSpPr>
        <p:spPr>
          <a:xfrm>
            <a:off x="1073727" y="13045072"/>
            <a:ext cx="3653228" cy="797924"/>
          </a:xfrm>
          <a:prstGeom prst="wedgeRoundRectCallout">
            <a:avLst>
              <a:gd name="adj1" fmla="val -55495"/>
              <a:gd name="adj2" fmla="val 13781"/>
              <a:gd name="adj3" fmla="val 16667"/>
            </a:avLst>
          </a:prstGeom>
          <a:solidFill>
            <a:srgbClr val="FBF7FF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maman avec le déjeuner.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F0C6A91-975E-4D2E-B446-D4621F890907}"/>
              </a:ext>
            </a:extLst>
          </p:cNvPr>
          <p:cNvSpPr/>
          <p:nvPr/>
        </p:nvSpPr>
        <p:spPr>
          <a:xfrm>
            <a:off x="276088" y="13242770"/>
            <a:ext cx="457200" cy="451796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DE8214E-8364-4463-B1CA-2EA64FB3FCC6}"/>
              </a:ext>
            </a:extLst>
          </p:cNvPr>
          <p:cNvSpPr/>
          <p:nvPr/>
        </p:nvSpPr>
        <p:spPr>
          <a:xfrm>
            <a:off x="5002695" y="13178930"/>
            <a:ext cx="457200" cy="451796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9" name="Speech Bubble: Rectangle with Corners Rounded 108">
            <a:extLst>
              <a:ext uri="{FF2B5EF4-FFF2-40B4-BE49-F238E27FC236}">
                <a16:creationId xmlns:a16="http://schemas.microsoft.com/office/drawing/2014/main" id="{099DF687-3FBB-4127-940A-1B3E8B98E3E7}"/>
              </a:ext>
            </a:extLst>
          </p:cNvPr>
          <p:cNvSpPr/>
          <p:nvPr/>
        </p:nvSpPr>
        <p:spPr>
          <a:xfrm>
            <a:off x="1097824" y="13999156"/>
            <a:ext cx="3653228" cy="1160780"/>
          </a:xfrm>
          <a:prstGeom prst="wedgeRoundRectCallout">
            <a:avLst>
              <a:gd name="adj1" fmla="val -55495"/>
              <a:gd name="adj2" fmla="val 13781"/>
              <a:gd name="adj3" fmla="val 16667"/>
            </a:avLst>
          </a:prstGeom>
          <a:solidFill>
            <a:srgbClr val="FBF7FF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Gérard. Il a dix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0E2988D-5A0D-43A9-8757-5DB2DE32174B}"/>
              </a:ext>
            </a:extLst>
          </p:cNvPr>
          <p:cNvSpPr/>
          <p:nvPr/>
        </p:nvSpPr>
        <p:spPr>
          <a:xfrm>
            <a:off x="300185" y="14196854"/>
            <a:ext cx="457200" cy="451796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C4B30DB-3F55-47FA-8843-023C00A08888}"/>
              </a:ext>
            </a:extLst>
          </p:cNvPr>
          <p:cNvSpPr/>
          <p:nvPr/>
        </p:nvSpPr>
        <p:spPr>
          <a:xfrm>
            <a:off x="5026792" y="14133014"/>
            <a:ext cx="457200" cy="451796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2" name="Speech Bubble: Rectangle with Corners Rounded 111">
            <a:extLst>
              <a:ext uri="{FF2B5EF4-FFF2-40B4-BE49-F238E27FC236}">
                <a16:creationId xmlns:a16="http://schemas.microsoft.com/office/drawing/2014/main" id="{5AD8566D-5E7B-4264-9442-2B7ED6105531}"/>
              </a:ext>
            </a:extLst>
          </p:cNvPr>
          <p:cNvSpPr/>
          <p:nvPr/>
        </p:nvSpPr>
        <p:spPr>
          <a:xfrm>
            <a:off x="1073727" y="15321994"/>
            <a:ext cx="3653228" cy="797924"/>
          </a:xfrm>
          <a:prstGeom prst="wedgeRoundRectCallout">
            <a:avLst>
              <a:gd name="adj1" fmla="val -55495"/>
              <a:gd name="adj2" fmla="val 13781"/>
              <a:gd name="adj3" fmla="val 16667"/>
            </a:avLst>
          </a:prstGeom>
          <a:solidFill>
            <a:srgbClr val="FBF7FF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Elle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BFF8A33-8E64-4A11-A8F3-32DEA4794254}"/>
              </a:ext>
            </a:extLst>
          </p:cNvPr>
          <p:cNvSpPr/>
          <p:nvPr/>
        </p:nvSpPr>
        <p:spPr>
          <a:xfrm>
            <a:off x="276088" y="15159936"/>
            <a:ext cx="457200" cy="451796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B167E6E-8D75-4D09-8A27-1663F5EFD529}"/>
              </a:ext>
            </a:extLst>
          </p:cNvPr>
          <p:cNvSpPr/>
          <p:nvPr/>
        </p:nvSpPr>
        <p:spPr>
          <a:xfrm>
            <a:off x="5002695" y="15096096"/>
            <a:ext cx="457200" cy="451796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5B021731-25F0-4C6D-9E35-75943DB3695D}"/>
              </a:ext>
            </a:extLst>
          </p:cNvPr>
          <p:cNvSpPr/>
          <p:nvPr/>
        </p:nvSpPr>
        <p:spPr>
          <a:xfrm>
            <a:off x="5846226" y="13008211"/>
            <a:ext cx="2776701" cy="793233"/>
          </a:xfrm>
          <a:prstGeom prst="wedgeRoundRectCallout">
            <a:avLst>
              <a:gd name="adj1" fmla="val -58283"/>
              <a:gd name="adj2" fmla="val 10140"/>
              <a:gd name="adj3" fmla="val 16667"/>
            </a:avLst>
          </a:prstGeom>
          <a:solidFill>
            <a:srgbClr val="FBF7FF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2+2=5 ?! Non !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60A85165-39F6-40C8-9B1C-A82BE0A7B5B0}"/>
              </a:ext>
            </a:extLst>
          </p:cNvPr>
          <p:cNvSpPr/>
          <p:nvPr/>
        </p:nvSpPr>
        <p:spPr>
          <a:xfrm>
            <a:off x="5878021" y="13962295"/>
            <a:ext cx="3299890" cy="793233"/>
          </a:xfrm>
          <a:prstGeom prst="wedgeRoundRectCallout">
            <a:avLst>
              <a:gd name="adj1" fmla="val -58283"/>
              <a:gd name="adj2" fmla="val 10140"/>
              <a:gd name="adj3" fmla="val 16667"/>
            </a:avLst>
          </a:prstGeom>
          <a:solidFill>
            <a:srgbClr val="FBF7FF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bouteille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671E7726-6DA4-412E-9E29-72D24E4C01FC}"/>
              </a:ext>
            </a:extLst>
          </p:cNvPr>
          <p:cNvSpPr/>
          <p:nvPr/>
        </p:nvSpPr>
        <p:spPr>
          <a:xfrm>
            <a:off x="5823488" y="15021711"/>
            <a:ext cx="2221502" cy="1056217"/>
          </a:xfrm>
          <a:prstGeom prst="wedgeRoundRectCallout">
            <a:avLst>
              <a:gd name="adj1" fmla="val -58283"/>
              <a:gd name="adj2" fmla="val 10140"/>
              <a:gd name="adj3" fmla="val 16667"/>
            </a:avLst>
          </a:prstGeom>
          <a:solidFill>
            <a:srgbClr val="FBF7FF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sandwichs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18" name="Table 11">
            <a:extLst>
              <a:ext uri="{FF2B5EF4-FFF2-40B4-BE49-F238E27FC236}">
                <a16:creationId xmlns:a16="http://schemas.microsoft.com/office/drawing/2014/main" id="{6C8EEC58-2F41-42F4-ADB7-A7C690715056}"/>
              </a:ext>
            </a:extLst>
          </p:cNvPr>
          <p:cNvGraphicFramePr>
            <a:graphicFrameLocks noGrp="1"/>
          </p:cNvGraphicFramePr>
          <p:nvPr/>
        </p:nvGraphicFramePr>
        <p:xfrm>
          <a:off x="9372801" y="13758414"/>
          <a:ext cx="2550516" cy="457200"/>
        </p:xfrm>
        <a:graphic>
          <a:graphicData uri="http://schemas.openxmlformats.org/drawingml/2006/table">
            <a:tbl>
              <a:tblPr firstRow="1" bandRow="1"/>
              <a:tblGrid>
                <a:gridCol w="850172">
                  <a:extLst>
                    <a:ext uri="{9D8B030D-6E8A-4147-A177-3AD203B41FA5}">
                      <a16:colId xmlns:a16="http://schemas.microsoft.com/office/drawing/2014/main" val="379370326"/>
                    </a:ext>
                  </a:extLst>
                </a:gridCol>
                <a:gridCol w="850172">
                  <a:extLst>
                    <a:ext uri="{9D8B030D-6E8A-4147-A177-3AD203B41FA5}">
                      <a16:colId xmlns:a16="http://schemas.microsoft.com/office/drawing/2014/main" val="1008407485"/>
                    </a:ext>
                  </a:extLst>
                </a:gridCol>
                <a:gridCol w="850172">
                  <a:extLst>
                    <a:ext uri="{9D8B030D-6E8A-4147-A177-3AD203B41FA5}">
                      <a16:colId xmlns:a16="http://schemas.microsoft.com/office/drawing/2014/main" val="3215176698"/>
                    </a:ext>
                  </a:extLst>
                </a:gridCol>
              </a:tblGrid>
              <a:tr h="45179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tort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81970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36CDCD-D760-4749-A469-D72FB985C46B}"/>
              </a:ext>
            </a:extLst>
          </p:cNvPr>
          <p:cNvGraphicFramePr>
            <a:graphicFrameLocks noGrp="1"/>
          </p:cNvGraphicFramePr>
          <p:nvPr/>
        </p:nvGraphicFramePr>
        <p:xfrm>
          <a:off x="9372800" y="14331089"/>
          <a:ext cx="2590680" cy="457200"/>
        </p:xfrm>
        <a:graphic>
          <a:graphicData uri="http://schemas.openxmlformats.org/drawingml/2006/table">
            <a:tbl>
              <a:tblPr firstRow="1" bandRow="1"/>
              <a:tblGrid>
                <a:gridCol w="1295340">
                  <a:extLst>
                    <a:ext uri="{9D8B030D-6E8A-4147-A177-3AD203B41FA5}">
                      <a16:colId xmlns:a16="http://schemas.microsoft.com/office/drawing/2014/main" val="3367631602"/>
                    </a:ext>
                  </a:extLst>
                </a:gridCol>
                <a:gridCol w="1295340">
                  <a:extLst>
                    <a:ext uri="{9D8B030D-6E8A-4147-A177-3AD203B41FA5}">
                      <a16:colId xmlns:a16="http://schemas.microsoft.com/office/drawing/2014/main" val="1535381037"/>
                    </a:ext>
                  </a:extLst>
                </a:gridCol>
              </a:tblGrid>
              <a:tr h="45179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raison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630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8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96" grpId="0"/>
      <p:bldP spid="97" grpId="0" animBg="1"/>
      <p:bldP spid="99" grpId="0" animBg="1"/>
      <p:bldP spid="1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1AF0-9D55-E339-FABE-7BA474CC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7FC-A9EA-A3CB-D4F8-F0ECC9AB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D31E58-0ED5-FACE-ACD2-508C3D24EB74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things and people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2B3F0-500F-CF2B-7F3D-F9FED81824BA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0A26910-CE1D-C6EF-085D-AD295D4DCCF5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13B080-4F5A-88CE-2B85-31D44EC5A258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DE000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58FD7473-BCC8-5BB4-2261-A360A74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2BE7DC0B-D477-C106-7A48-AC8931BD16FB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Rouge term 3 </a:t>
            </a:r>
            <a:endParaRPr kumimoji="0" lang="en-GB" sz="295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D26A3599-1BD2-0C32-3340-B0F0DD037DF0}"/>
              </a:ext>
            </a:extLst>
          </p:cNvPr>
          <p:cNvSpPr txBox="1"/>
          <p:nvPr/>
        </p:nvSpPr>
        <p:spPr>
          <a:xfrm>
            <a:off x="10868044" y="15645838"/>
            <a:ext cx="61106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2FA0D-A6F1-4EB5-9711-EB9FAC80B442}"/>
              </a:ext>
            </a:extLst>
          </p:cNvPr>
          <p:cNvSpPr txBox="1"/>
          <p:nvPr/>
        </p:nvSpPr>
        <p:spPr>
          <a:xfrm>
            <a:off x="2500827" y="1233321"/>
            <a:ext cx="8887721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L’option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correcte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6F6929-2494-4AB2-860E-8C9D809D933F}"/>
              </a:ext>
            </a:extLst>
          </p:cNvPr>
          <p:cNvGraphicFramePr>
            <a:graphicFrameLocks noGrp="1"/>
          </p:cNvGraphicFramePr>
          <p:nvPr/>
        </p:nvGraphicFramePr>
        <p:xfrm>
          <a:off x="302363" y="1989473"/>
          <a:ext cx="11117419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943">
                  <a:extLst>
                    <a:ext uri="{9D8B030D-6E8A-4147-A177-3AD203B41FA5}">
                      <a16:colId xmlns:a16="http://schemas.microsoft.com/office/drawing/2014/main" val="464801935"/>
                    </a:ext>
                  </a:extLst>
                </a:gridCol>
                <a:gridCol w="3701794">
                  <a:extLst>
                    <a:ext uri="{9D8B030D-6E8A-4147-A177-3AD203B41FA5}">
                      <a16:colId xmlns:a16="http://schemas.microsoft.com/office/drawing/2014/main" val="3290411734"/>
                    </a:ext>
                  </a:extLst>
                </a:gridCol>
                <a:gridCol w="6809682">
                  <a:extLst>
                    <a:ext uri="{9D8B030D-6E8A-4147-A177-3AD203B41FA5}">
                      <a16:colId xmlns:a16="http://schemas.microsoft.com/office/drawing/2014/main" val="34710930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i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have a present.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047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fruit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050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tort | gâteau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834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961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raison |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792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tort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038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chat | raison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952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r>
                        <a:rPr lang="en-GB" sz="24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vélo</a:t>
                      </a:r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4219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2B2F438-6886-4EE8-A8B3-40F196156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64" y="1057771"/>
            <a:ext cx="2381063" cy="848635"/>
          </a:xfrm>
          <a:prstGeom prst="rect">
            <a:avLst/>
          </a:prstGeom>
        </p:spPr>
      </p:pic>
      <p:pic>
        <p:nvPicPr>
          <p:cNvPr id="18" name="Picture 17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A12C1DF3-2BCD-4753-BAF7-1E92FA8B1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894" y="734905"/>
            <a:ext cx="1228641" cy="124754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CDFC99-2F64-41B7-81B1-26C6F9EB9513}"/>
              </a:ext>
            </a:extLst>
          </p:cNvPr>
          <p:cNvSpPr/>
          <p:nvPr/>
        </p:nvSpPr>
        <p:spPr>
          <a:xfrm>
            <a:off x="2856031" y="2045143"/>
            <a:ext cx="1526109" cy="419578"/>
          </a:xfrm>
          <a:prstGeom prst="roundRect">
            <a:avLst/>
          </a:prstGeom>
          <a:noFill/>
          <a:ln w="38100">
            <a:solidFill>
              <a:srgbClr val="E895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7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4596"/>
            <a:ext cx="10515600" cy="49548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2" y="121070"/>
            <a:ext cx="2313246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r>
              <a:rPr lang="en-GB" sz="3938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0" y="121068"/>
            <a:ext cx="856569" cy="7700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/>
        </p:nvGraphicFramePr>
        <p:xfrm>
          <a:off x="1615470" y="175319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82AD3D-4FB1-4DD2-99FC-4DE2CA4C00B3}"/>
              </a:ext>
            </a:extLst>
          </p:cNvPr>
          <p:cNvSpPr txBox="1"/>
          <p:nvPr/>
        </p:nvSpPr>
        <p:spPr>
          <a:xfrm>
            <a:off x="1682762" y="4422138"/>
            <a:ext cx="2460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timid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4000" b="1" dirty="0">
              <a:solidFill>
                <a:srgbClr val="FF388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19722"/>
              </p:ext>
            </p:extLst>
          </p:nvPr>
        </p:nvGraphicFramePr>
        <p:xfrm>
          <a:off x="4526379" y="175319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4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n-GB" sz="3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soft</a:t>
                      </a:r>
                      <a:r>
                        <a:rPr lang="en-GB" sz="4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4" name="Table 107">
            <a:extLst>
              <a:ext uri="{FF2B5EF4-FFF2-40B4-BE49-F238E27FC236}">
                <a16:creationId xmlns:a16="http://schemas.microsoft.com/office/drawing/2014/main" id="{CB1DE308-2353-45C7-BE64-E6C466D2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25161"/>
              </p:ext>
            </p:extLst>
          </p:nvPr>
        </p:nvGraphicFramePr>
        <p:xfrm>
          <a:off x="7422742" y="175319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5" name="Table 107">
            <a:extLst>
              <a:ext uri="{FF2B5EF4-FFF2-40B4-BE49-F238E27FC236}">
                <a16:creationId xmlns:a16="http://schemas.microsoft.com/office/drawing/2014/main" id="{0C4CCF2B-B85F-4111-85E3-E28D2A653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65535"/>
              </p:ext>
            </p:extLst>
          </p:nvPr>
        </p:nvGraphicFramePr>
        <p:xfrm>
          <a:off x="1652352" y="631992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6" name="Table 107">
            <a:extLst>
              <a:ext uri="{FF2B5EF4-FFF2-40B4-BE49-F238E27FC236}">
                <a16:creationId xmlns:a16="http://schemas.microsoft.com/office/drawing/2014/main" id="{64904F9D-2F63-4594-9A56-BC3F0D8B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096947"/>
              </p:ext>
            </p:extLst>
          </p:nvPr>
        </p:nvGraphicFramePr>
        <p:xfrm>
          <a:off x="4586126" y="635060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r>
                        <a:rPr lang="en-GB" sz="3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soft</a:t>
                      </a:r>
                      <a:r>
                        <a:rPr lang="en-GB" sz="4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4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594339"/>
              </p:ext>
            </p:extLst>
          </p:nvPr>
        </p:nvGraphicFramePr>
        <p:xfrm>
          <a:off x="7497035" y="635060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4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700E07A2-7770-499F-BC29-3591CD7E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13507"/>
              </p:ext>
            </p:extLst>
          </p:nvPr>
        </p:nvGraphicFramePr>
        <p:xfrm>
          <a:off x="2909521" y="1109303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28941CA1-FF11-416A-A5DA-8444C29C0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299148"/>
              </p:ext>
            </p:extLst>
          </p:nvPr>
        </p:nvGraphicFramePr>
        <p:xfrm>
          <a:off x="5848449" y="1111357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[-</a:t>
                      </a:r>
                      <a:r>
                        <a:rPr lang="en-GB" sz="4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4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4676728" y="4408780"/>
            <a:ext cx="2086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A0E25-6777-4C6A-9E58-D89B44C0EEBA}"/>
              </a:ext>
            </a:extLst>
          </p:cNvPr>
          <p:cNvSpPr txBox="1"/>
          <p:nvPr/>
        </p:nvSpPr>
        <p:spPr>
          <a:xfrm>
            <a:off x="7800727" y="4408782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b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4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0DBA70-C447-413F-9249-25AA8FC8263A}"/>
              </a:ext>
            </a:extLst>
          </p:cNvPr>
          <p:cNvSpPr txBox="1"/>
          <p:nvPr/>
        </p:nvSpPr>
        <p:spPr>
          <a:xfrm>
            <a:off x="1732367" y="9030554"/>
            <a:ext cx="2396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estion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8EE26-A53E-4BD8-87A0-B8B7C7AD2D64}"/>
              </a:ext>
            </a:extLst>
          </p:cNvPr>
          <p:cNvSpPr txBox="1"/>
          <p:nvPr/>
        </p:nvSpPr>
        <p:spPr>
          <a:xfrm>
            <a:off x="4831906" y="9030901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our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7257886" y="9078169"/>
            <a:ext cx="297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Atten</a:t>
            </a:r>
            <a:r>
              <a:rPr lang="en-GB" sz="40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tion </a:t>
            </a:r>
            <a:r>
              <a:rPr lang="en-GB" sz="4000" dirty="0"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3078852" y="1380222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r</a:t>
            </a:r>
            <a:r>
              <a:rPr lang="en-GB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ue</a:t>
            </a:r>
            <a:endParaRPr lang="en-GB" sz="4000" dirty="0">
              <a:solidFill>
                <a:prstClr val="white">
                  <a:lumMod val="6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stomShape 2">
            <a:extLst>
              <a:ext uri="{FF2B5EF4-FFF2-40B4-BE49-F238E27FC236}">
                <a16:creationId xmlns:a16="http://schemas.microsoft.com/office/drawing/2014/main" id="{5AA2863C-1C0E-45BC-809E-44ECD754F475}"/>
              </a:ext>
            </a:extLst>
          </p:cNvPr>
          <p:cNvSpPr/>
          <p:nvPr/>
        </p:nvSpPr>
        <p:spPr>
          <a:xfrm>
            <a:off x="-7684710" y="6802750"/>
            <a:ext cx="5798948" cy="1817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1" rIns="90000" bIns="45001"/>
          <a:lstStyle/>
          <a:p>
            <a:pPr algn="ctr" defTabSz="914454">
              <a:defRPr/>
            </a:pPr>
            <a:endParaRPr lang="en-GB" sz="3200" spc="-2" dirty="0">
              <a:latin typeface="Century Gothic" panose="020B0502020202020204" pitchFamily="34" charset="0"/>
            </a:endParaRPr>
          </a:p>
        </p:txBody>
      </p:sp>
      <p:pic>
        <p:nvPicPr>
          <p:cNvPr id="59" name="Google Shape;335;p5" descr="boy holding a sign that says 'shy'">
            <a:extLst>
              <a:ext uri="{FF2B5EF4-FFF2-40B4-BE49-F238E27FC236}">
                <a16:creationId xmlns:a16="http://schemas.microsoft.com/office/drawing/2014/main" id="{3FBF9C11-496A-4B9D-BD49-AE902D17C0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694" y="2894525"/>
            <a:ext cx="1102155" cy="140837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336;p5">
            <a:extLst>
              <a:ext uri="{FF2B5EF4-FFF2-40B4-BE49-F238E27FC236}">
                <a16:creationId xmlns:a16="http://schemas.microsoft.com/office/drawing/2014/main" id="{BADB9B14-47F9-4194-812B-42E4E69FAB7C}"/>
              </a:ext>
            </a:extLst>
          </p:cNvPr>
          <p:cNvSpPr/>
          <p:nvPr/>
        </p:nvSpPr>
        <p:spPr>
          <a:xfrm>
            <a:off x="2110951" y="3220101"/>
            <a:ext cx="14494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45700" rIns="91426" bIns="45700" anchor="t" anchorCtr="0">
            <a:spAutoFit/>
          </a:bodyPr>
          <a:lstStyle/>
          <a:p>
            <a:pPr algn="ctr" defTabSz="914454">
              <a:buClr>
                <a:srgbClr val="115076"/>
              </a:buClr>
              <a:buSzPts val="4400"/>
              <a:defRPr/>
            </a:pPr>
            <a:r>
              <a:rPr lang="en-GB" sz="3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shy</a:t>
            </a:r>
            <a:endParaRPr sz="1600" kern="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1" name="Google Shape;339;p5" descr="Quiet Sign Clip Art">
            <a:extLst>
              <a:ext uri="{FF2B5EF4-FFF2-40B4-BE49-F238E27FC236}">
                <a16:creationId xmlns:a16="http://schemas.microsoft.com/office/drawing/2014/main" id="{8DC5BB97-6D44-4011-BD73-ECC48F3156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3560" y="1860613"/>
            <a:ext cx="592933" cy="7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ABC317D2-AFAB-4678-A122-157C0646B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71" y="2667694"/>
            <a:ext cx="1747047" cy="158872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7D66F37-7509-4CF2-AB45-6277A42F3061}"/>
              </a:ext>
            </a:extLst>
          </p:cNvPr>
          <p:cNvSpPr txBox="1"/>
          <p:nvPr/>
        </p:nvSpPr>
        <p:spPr>
          <a:xfrm>
            <a:off x="4278832" y="3619387"/>
            <a:ext cx="305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here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A2A59C2-F87C-4C1C-91A3-32184E1B1D33}"/>
              </a:ext>
            </a:extLst>
          </p:cNvPr>
          <p:cNvGrpSpPr/>
          <p:nvPr/>
        </p:nvGrpSpPr>
        <p:grpSpPr>
          <a:xfrm>
            <a:off x="7422742" y="2177943"/>
            <a:ext cx="2550017" cy="2158267"/>
            <a:chOff x="2230089" y="3910259"/>
            <a:chExt cx="2550017" cy="2158267"/>
          </a:xfrm>
        </p:grpSpPr>
        <p:pic>
          <p:nvPicPr>
            <p:cNvPr id="47" name="Picture 46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8E626F5B-933E-4979-A679-9146AE5EA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89" y="3910259"/>
              <a:ext cx="2158267" cy="215826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4918A2E-6F43-45CE-BDAE-E32A2D449AEC}"/>
                </a:ext>
              </a:extLst>
            </p:cNvPr>
            <p:cNvSpPr txBox="1"/>
            <p:nvPr/>
          </p:nvSpPr>
          <p:spPr>
            <a:xfrm>
              <a:off x="2230089" y="547215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dirty="0">
                  <a:latin typeface="Century Gothic" panose="020B0502020202020204" pitchFamily="34" charset="0"/>
                </a:rPr>
                <a:t>good, well</a:t>
              </a:r>
            </a:p>
          </p:txBody>
        </p:sp>
      </p:grpSp>
      <p:pic>
        <p:nvPicPr>
          <p:cNvPr id="51" name="Graphic 50" descr="Help with solid fill">
            <a:extLst>
              <a:ext uri="{FF2B5EF4-FFF2-40B4-BE49-F238E27FC236}">
                <a16:creationId xmlns:a16="http://schemas.microsoft.com/office/drawing/2014/main" id="{41626A55-93EA-45FF-B184-A50F6B7D6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0951" y="7054867"/>
            <a:ext cx="1700343" cy="1700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C4F3D-0B2E-4F9C-B97C-CC577AB47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170" y="7569200"/>
            <a:ext cx="1910022" cy="1038228"/>
          </a:xfrm>
          <a:prstGeom prst="rect">
            <a:avLst/>
          </a:prstGeom>
        </p:spPr>
      </p:pic>
      <p:pic>
        <p:nvPicPr>
          <p:cNvPr id="52" name="Picture 51" descr="a warning sign with someone slipping on it">
            <a:extLst>
              <a:ext uri="{FF2B5EF4-FFF2-40B4-BE49-F238E27FC236}">
                <a16:creationId xmlns:a16="http://schemas.microsoft.com/office/drawing/2014/main" id="{43F12FC4-95B4-44E0-942C-F4A2EDABA6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29" y="7334901"/>
            <a:ext cx="1698517" cy="1494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B1C70-C4A7-441D-9B43-F7AE642C0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1448" y="12205159"/>
            <a:ext cx="1907572" cy="120606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AF1EDC1-2641-4F18-96DF-086B2F0F5974}"/>
              </a:ext>
            </a:extLst>
          </p:cNvPr>
          <p:cNvSpPr txBox="1"/>
          <p:nvPr/>
        </p:nvSpPr>
        <p:spPr>
          <a:xfrm>
            <a:off x="2858981" y="13295918"/>
            <a:ext cx="255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latin typeface="Century Gothic" panose="020B0502020202020204" pitchFamily="34" charset="0"/>
              </a:rPr>
              <a:t>street</a:t>
            </a:r>
          </a:p>
        </p:txBody>
      </p:sp>
      <p:pic>
        <p:nvPicPr>
          <p:cNvPr id="57" name="Picture 56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3D95CAC9-B8C5-47FB-804A-DE52B5641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00" y="12147806"/>
            <a:ext cx="2171312" cy="142980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F1A51CA-5C76-480C-9994-3200635A897F}"/>
              </a:ext>
            </a:extLst>
          </p:cNvPr>
          <p:cNvSpPr txBox="1"/>
          <p:nvPr/>
        </p:nvSpPr>
        <p:spPr>
          <a:xfrm>
            <a:off x="6055864" y="13831721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6"/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mai</a:t>
            </a:r>
            <a:r>
              <a:rPr lang="en-GB" sz="4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on</a:t>
            </a:r>
            <a:endParaRPr lang="en-GB" sz="4000" dirty="0">
              <a:solidFill>
                <a:prstClr val="white">
                  <a:lumMod val="65000"/>
                </a:prst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9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2" y="236879"/>
            <a:ext cx="10515600" cy="304489"/>
          </a:xfrm>
        </p:spPr>
        <p:txBody>
          <a:bodyPr>
            <a:normAutofit/>
          </a:bodyPr>
          <a:lstStyle/>
          <a:p>
            <a:r>
              <a:rPr lang="en-GB" sz="105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 sz="3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8" y="166953"/>
            <a:ext cx="4130532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r>
              <a:rPr lang="en-GB" sz="3938" b="1" dirty="0">
                <a:solidFill>
                  <a:prstClr val="white"/>
                </a:solidFill>
                <a:latin typeface="Century Gothic" panose="020B0502020202020204" pitchFamily="34" charset="0"/>
              </a:rPr>
              <a:t>Term 3 learning</a:t>
            </a:r>
            <a:endParaRPr lang="en-GB" sz="3938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/>
        </p:nvGraphicFramePr>
        <p:xfrm>
          <a:off x="248650" y="1217326"/>
          <a:ext cx="11586299" cy="14724888"/>
        </p:xfrm>
        <a:graphic>
          <a:graphicData uri="http://schemas.openxmlformats.org/drawingml/2006/table">
            <a:tbl>
              <a:tblPr firstRow="1"/>
              <a:tblGrid>
                <a:gridCol w="1491682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2007580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49385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595019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21829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5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25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5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5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5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5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5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46010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Unit 8 </a:t>
                      </a:r>
                      <a: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(W1-6)</a:t>
                      </a:r>
                      <a:endParaRPr lang="en-GB" sz="25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Describing things and people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1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Mother’s day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the zoo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Tintin</a:t>
                      </a:r>
                      <a:endParaRPr lang="en-GB" sz="210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favourites</a:t>
                      </a:r>
                      <a:b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2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 (2)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Postnominal adjective agreement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Subject pronouns – </a:t>
                      </a: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il, </a:t>
                      </a:r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– meaning ‘it’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1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Noun + </a:t>
                      </a:r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préféré</a:t>
                      </a:r>
                      <a:r>
                        <a:rPr lang="en-GB" sz="21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1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1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meaning ‘be’ for age and states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Silent final ‘e’ [</a:t>
                      </a:r>
                      <a:r>
                        <a:rPr lang="en-GB" sz="2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[ç], soft [c]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[j], soft [g]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5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Range of nouns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5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adjectives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379132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Unit 9</a:t>
                      </a:r>
                      <a:b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(W7-9)</a:t>
                      </a:r>
                      <a:endParaRPr lang="en-GB" sz="25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Expressing likes and saying what I and others do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210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 school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friendship</a:t>
                      </a:r>
                    </a:p>
                    <a:p>
                      <a:pPr marL="857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10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</a:t>
                      </a:r>
                    </a:p>
                    <a:p>
                      <a:pPr marL="258763" marR="0" lvl="1" indent="-17145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2-verb structures: </a:t>
                      </a: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AIMER, DÉTESTER </a:t>
                      </a:r>
                      <a:r>
                        <a:rPr lang="en-GB" sz="21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+ infinitive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100" b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Plural definite article </a:t>
                      </a:r>
                      <a:r>
                        <a:rPr lang="en-GB" sz="21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les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100" b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[-</a:t>
                      </a:r>
                      <a:r>
                        <a:rPr lang="en-GB" sz="2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SSC [r] 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5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Range of regular –ER verbs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5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Please, thank you, you’re welcome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3093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10</a:t>
                      </a:r>
                      <a:b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 and assessments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5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11</a:t>
                      </a:r>
                      <a:b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5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(W12-13)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Hungry Caterpillar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050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8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02390" y="1175214"/>
            <a:ext cx="3016540" cy="312661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20862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2354871" y="8002316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mots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2400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3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4"/>
            <a:ext cx="423514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8654717" y="806435"/>
            <a:ext cx="3409052" cy="2433340"/>
            <a:chOff x="4727454" y="646114"/>
            <a:chExt cx="2077391" cy="13207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727454" y="646114"/>
              <a:ext cx="1971265" cy="1320710"/>
              <a:chOff x="4102062" y="961737"/>
              <a:chExt cx="2766546" cy="178746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102062" y="1036030"/>
                <a:ext cx="2755938" cy="1713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6"/>
                <a:endParaRPr lang="en-GB" sz="295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102064" y="961737"/>
                <a:ext cx="2766544" cy="464941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6"/>
                <a:r>
                  <a:rPr lang="en-GB" sz="2955" dirty="0">
                    <a:solidFill>
                      <a:prstClr val="white"/>
                    </a:solidFill>
                    <a:latin typeface="Calibri" panose="020F0502020204030204"/>
                  </a:rPr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01435" y="113353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295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059881" y="1051989"/>
              <a:ext cx="1744964" cy="7627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2133" dirty="0">
                  <a:latin typeface="Century Gothic" panose="020B0502020202020204" pitchFamily="34" charset="0"/>
                </a:rPr>
                <a:t>Using adjectives after the noun</a:t>
              </a:r>
              <a:br>
                <a:rPr lang="en-GB" sz="2133" dirty="0">
                  <a:latin typeface="Century Gothic" panose="020B0502020202020204" pitchFamily="34" charset="0"/>
                </a:rPr>
              </a:br>
              <a:endParaRPr lang="en-GB" sz="2133" dirty="0">
                <a:latin typeface="Century Gothic" panose="020B0502020202020204" pitchFamily="34" charset="0"/>
              </a:endParaRPr>
            </a:p>
            <a:p>
              <a:r>
                <a:rPr lang="en-GB" sz="2133" dirty="0" err="1">
                  <a:latin typeface="Century Gothic" panose="020B0502020202020204" pitchFamily="34" charset="0"/>
                </a:rPr>
                <a:t>Sfe</a:t>
              </a:r>
              <a:r>
                <a:rPr lang="en-GB" sz="2133" dirty="0">
                  <a:latin typeface="Century Gothic" panose="020B0502020202020204" pitchFamily="34" charset="0"/>
                </a:rPr>
                <a:t> – Silent Final ‘e’</a:t>
              </a:r>
              <a:endParaRPr lang="en-GB" sz="2133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64D46B-5885-41FF-8C71-565FA88DF1DD}"/>
              </a:ext>
            </a:extLst>
          </p:cNvPr>
          <p:cNvGrpSpPr/>
          <p:nvPr/>
        </p:nvGrpSpPr>
        <p:grpSpPr>
          <a:xfrm>
            <a:off x="92361" y="7802121"/>
            <a:ext cx="2216036" cy="862053"/>
            <a:chOff x="314909" y="12083263"/>
            <a:chExt cx="221603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869253" y="12290158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6" tIns="45700" rIns="91426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buClr>
                  <a:srgbClr val="000000"/>
                </a:buClr>
                <a:defRPr/>
              </a:pPr>
              <a:r>
                <a:rPr lang="en-GB" sz="2800" b="1" kern="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2BE2AEE-0B4C-48D2-B49A-2850B9E9D351}"/>
              </a:ext>
            </a:extLst>
          </p:cNvPr>
          <p:cNvSpPr/>
          <p:nvPr/>
        </p:nvSpPr>
        <p:spPr>
          <a:xfrm>
            <a:off x="8912657" y="2635983"/>
            <a:ext cx="252553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5A16918-D6A7-4FC7-8F80-C85E54039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21" y="1257078"/>
            <a:ext cx="2771099" cy="668492"/>
          </a:xfrm>
          <a:prstGeom prst="rect">
            <a:avLst/>
          </a:prstGeom>
        </p:spPr>
      </p:pic>
      <p:graphicFrame>
        <p:nvGraphicFramePr>
          <p:cNvPr id="109" name="Table 51">
            <a:extLst>
              <a:ext uri="{FF2B5EF4-FFF2-40B4-BE49-F238E27FC236}">
                <a16:creationId xmlns:a16="http://schemas.microsoft.com/office/drawing/2014/main" id="{2561B98B-E8BF-4B2B-95FA-84AE56673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323915"/>
              </p:ext>
            </p:extLst>
          </p:nvPr>
        </p:nvGraphicFramePr>
        <p:xfrm>
          <a:off x="395319" y="8686004"/>
          <a:ext cx="11407142" cy="1837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9646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479646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85404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59380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6">
                <a:tc>
                  <a:txBody>
                    <a:bodyPr/>
                    <a:lstStyle/>
                    <a:p>
                      <a:r>
                        <a:rPr lang="en-GB" sz="2600" b="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600" b="0" dirty="0" err="1">
                          <a:latin typeface="Century Gothic" panose="020B0502020202020204" pitchFamily="34" charset="0"/>
                        </a:rPr>
                        <a:t>vélo</a:t>
                      </a:r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dirty="0">
                          <a:latin typeface="Century Gothic" panose="020B0502020202020204" pitchFamily="34" charset="0"/>
                        </a:rPr>
                        <a:t>gris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6">
                <a:tc>
                  <a:txBody>
                    <a:bodyPr/>
                    <a:lstStyle/>
                    <a:p>
                      <a:r>
                        <a:rPr lang="en-GB" sz="2600" b="0" dirty="0">
                          <a:latin typeface="Century Gothic" panose="020B0502020202020204" pitchFamily="34" charset="0"/>
                        </a:rPr>
                        <a:t>la voiture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dirty="0" err="1"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6">
                <a:tc>
                  <a:txBody>
                    <a:bodyPr/>
                    <a:lstStyle/>
                    <a:p>
                      <a:r>
                        <a:rPr lang="en-GB" sz="2600" b="0" dirty="0" err="1">
                          <a:latin typeface="Century Gothic" panose="020B0502020202020204" pitchFamily="34" charset="0"/>
                        </a:rPr>
                        <a:t>cher</a:t>
                      </a:r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6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pic>
        <p:nvPicPr>
          <p:cNvPr id="53" name="Picture 52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BD78813-A2B5-4142-A574-958A1B7AE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74" y="1399404"/>
            <a:ext cx="3802094" cy="325958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555BB9F-4B26-4F27-B9C9-ECDE32A58ABD}"/>
              </a:ext>
            </a:extLst>
          </p:cNvPr>
          <p:cNvSpPr/>
          <p:nvPr/>
        </p:nvSpPr>
        <p:spPr>
          <a:xfrm>
            <a:off x="427912" y="1840552"/>
            <a:ext cx="2690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54">
              <a:buClr>
                <a:srgbClr val="1E4E79"/>
              </a:buClr>
              <a:buSzPts val="6600"/>
              <a:defRPr/>
            </a:pPr>
            <a:r>
              <a:rPr lang="en-GB" sz="3200" b="1" kern="0" dirty="0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3200" kern="0" dirty="0"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lang="en-GB" sz="3200" b="1" kern="0" dirty="0"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3200" kern="0" dirty="0"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lang="en-GB" sz="3200" b="1" kern="0" dirty="0"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lang="en-GB" sz="3200" kern="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575E579-ED75-4257-9F2C-E026FE4CDC37}"/>
              </a:ext>
            </a:extLst>
          </p:cNvPr>
          <p:cNvGrpSpPr/>
          <p:nvPr/>
        </p:nvGrpSpPr>
        <p:grpSpPr>
          <a:xfrm>
            <a:off x="-1049193" y="2450138"/>
            <a:ext cx="5798948" cy="1960564"/>
            <a:chOff x="-7109446" y="3069685"/>
            <a:chExt cx="5798947" cy="1989231"/>
          </a:xfrm>
        </p:grpSpPr>
        <p:sp>
          <p:nvSpPr>
            <p:cNvPr id="77" name="CustomShape 2">
              <a:extLst>
                <a:ext uri="{FF2B5EF4-FFF2-40B4-BE49-F238E27FC236}">
                  <a16:creationId xmlns:a16="http://schemas.microsoft.com/office/drawing/2014/main" id="{E60F7A92-D571-4C1D-B8B0-3924FA7835D7}"/>
                </a:ext>
              </a:extLst>
            </p:cNvPr>
            <p:cNvSpPr/>
            <p:nvPr/>
          </p:nvSpPr>
          <p:spPr>
            <a:xfrm>
              <a:off x="-7109446" y="3214996"/>
              <a:ext cx="5798947" cy="1843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1" rIns="90000" bIns="45001"/>
            <a:lstStyle/>
            <a:p>
              <a:pPr algn="ctr" defTabSz="914454">
                <a:defRPr/>
              </a:pPr>
              <a:r>
                <a:rPr lang="en-GB" sz="2800" spc="-2" dirty="0" err="1">
                  <a:latin typeface="Century Gothic" panose="020B0502020202020204" pitchFamily="34" charset="0"/>
                  <a:ea typeface="Century Gothic"/>
                </a:rPr>
                <a:t>timide</a:t>
              </a:r>
              <a:r>
                <a:rPr lang="en-GB" sz="3200" b="1" spc="-2" dirty="0">
                  <a:latin typeface="Century Gothic" panose="020B0502020202020204" pitchFamily="34" charset="0"/>
                  <a:ea typeface="Century Gothic"/>
                </a:rPr>
                <a:t> </a:t>
              </a:r>
              <a:endParaRPr lang="en-GB" sz="3200" spc="-2" dirty="0">
                <a:latin typeface="Century Gothic" panose="020B0502020202020204" pitchFamily="34" charset="0"/>
              </a:endParaRPr>
            </a:p>
          </p:txBody>
        </p:sp>
        <p:pic>
          <p:nvPicPr>
            <p:cNvPr id="78" name="Google Shape;335;p5" descr="boy holding a sign that says 'shy'">
              <a:extLst>
                <a:ext uri="{FF2B5EF4-FFF2-40B4-BE49-F238E27FC236}">
                  <a16:creationId xmlns:a16="http://schemas.microsoft.com/office/drawing/2014/main" id="{D191D39F-1979-454E-A0AE-CF7CE749099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4580948" y="3717948"/>
              <a:ext cx="735376" cy="1105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336;p5">
              <a:extLst>
                <a:ext uri="{FF2B5EF4-FFF2-40B4-BE49-F238E27FC236}">
                  <a16:creationId xmlns:a16="http://schemas.microsoft.com/office/drawing/2014/main" id="{E1C0167B-19B4-41EA-9F42-9CECAAC992EA}"/>
                </a:ext>
              </a:extLst>
            </p:cNvPr>
            <p:cNvSpPr/>
            <p:nvPr/>
          </p:nvSpPr>
          <p:spPr>
            <a:xfrm>
              <a:off x="-4928230" y="4080508"/>
              <a:ext cx="1449436" cy="405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45700" rIns="91426" bIns="45700" anchor="t" anchorCtr="0">
              <a:spAutoFit/>
            </a:bodyPr>
            <a:lstStyle/>
            <a:p>
              <a:pPr algn="ctr" defTabSz="914454">
                <a:buClr>
                  <a:srgbClr val="115076"/>
                </a:buClr>
                <a:buSzPts val="4400"/>
                <a:defRPr/>
              </a:pPr>
              <a:r>
                <a:rPr lang="en-GB" sz="2000" kern="0" dirty="0">
                  <a:solidFill>
                    <a:srgbClr val="11507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[shy]</a:t>
              </a:r>
              <a:endParaRPr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0" name="Google Shape;339;p5" descr="Quiet Sign Clip Art">
              <a:extLst>
                <a:ext uri="{FF2B5EF4-FFF2-40B4-BE49-F238E27FC236}">
                  <a16:creationId xmlns:a16="http://schemas.microsoft.com/office/drawing/2014/main" id="{9F432C4B-1271-4D28-82E4-E70EDCABFA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3910554" y="3069685"/>
              <a:ext cx="288337" cy="4258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1831563-5488-4494-997F-26DED59693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18" y="4419056"/>
            <a:ext cx="2359356" cy="84741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67BA2CB-427C-4D2C-99F7-3590927F13A3}"/>
              </a:ext>
            </a:extLst>
          </p:cNvPr>
          <p:cNvSpPr txBox="1"/>
          <p:nvPr/>
        </p:nvSpPr>
        <p:spPr>
          <a:xfrm>
            <a:off x="2581459" y="4551166"/>
            <a:ext cx="888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sans ‘e’ ? Write ‘e’ or nothing.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E90BDAB-FCBD-4F85-B361-19917FE30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58774"/>
              </p:ext>
            </p:extLst>
          </p:nvPr>
        </p:nvGraphicFramePr>
        <p:xfrm>
          <a:off x="342028" y="5284905"/>
          <a:ext cx="39071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f r a n ç a i s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 m u s a n t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a n g l a i s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i m p o r t a n t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9E70D73-C3E0-4200-B361-279AC7974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14333"/>
              </p:ext>
            </p:extLst>
          </p:nvPr>
        </p:nvGraphicFramePr>
        <p:xfrm>
          <a:off x="4747559" y="5296712"/>
          <a:ext cx="39071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g r i s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v e r t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r a p i d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m o d e r n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1414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D715A9F5-1494-4290-9ADD-AF97F3674617}"/>
              </a:ext>
            </a:extLst>
          </p:cNvPr>
          <p:cNvSpPr/>
          <p:nvPr/>
        </p:nvSpPr>
        <p:spPr>
          <a:xfrm>
            <a:off x="3141025" y="546842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99C324B-8B83-411E-9F3C-27B09DDBCFA9}"/>
              </a:ext>
            </a:extLst>
          </p:cNvPr>
          <p:cNvSpPr/>
          <p:nvPr/>
        </p:nvSpPr>
        <p:spPr>
          <a:xfrm>
            <a:off x="3170571" y="6071336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9BE385-9159-4B65-AB6D-32091C551967}"/>
              </a:ext>
            </a:extLst>
          </p:cNvPr>
          <p:cNvSpPr/>
          <p:nvPr/>
        </p:nvSpPr>
        <p:spPr>
          <a:xfrm>
            <a:off x="2918019" y="669940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C8D86D-EE1D-49B5-BCEB-C19B06EBD1FB}"/>
              </a:ext>
            </a:extLst>
          </p:cNvPr>
          <p:cNvSpPr/>
          <p:nvPr/>
        </p:nvSpPr>
        <p:spPr>
          <a:xfrm>
            <a:off x="3597717" y="7263564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CA9C39-6CA6-4997-9F69-3CFA898E8A15}"/>
              </a:ext>
            </a:extLst>
          </p:cNvPr>
          <p:cNvSpPr/>
          <p:nvPr/>
        </p:nvSpPr>
        <p:spPr>
          <a:xfrm>
            <a:off x="6448586" y="5450490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CFDA1B-3ED8-46B7-A85B-23B6C1ED7AA8}"/>
              </a:ext>
            </a:extLst>
          </p:cNvPr>
          <p:cNvSpPr/>
          <p:nvPr/>
        </p:nvSpPr>
        <p:spPr>
          <a:xfrm>
            <a:off x="6574862" y="606977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45388B3-57BC-4986-974D-C066D235348F}"/>
              </a:ext>
            </a:extLst>
          </p:cNvPr>
          <p:cNvSpPr/>
          <p:nvPr/>
        </p:nvSpPr>
        <p:spPr>
          <a:xfrm>
            <a:off x="6887663" y="669940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F6BEC2-07FD-4C80-A219-DB837B0B41F7}"/>
              </a:ext>
            </a:extLst>
          </p:cNvPr>
          <p:cNvSpPr/>
          <p:nvPr/>
        </p:nvSpPr>
        <p:spPr>
          <a:xfrm>
            <a:off x="7369980" y="7310100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06428A8A-ECA1-4F0B-A366-05AB0E2B077B}"/>
              </a:ext>
            </a:extLst>
          </p:cNvPr>
          <p:cNvSpPr/>
          <p:nvPr/>
        </p:nvSpPr>
        <p:spPr>
          <a:xfrm>
            <a:off x="8746609" y="5550412"/>
            <a:ext cx="3218269" cy="2068933"/>
          </a:xfrm>
          <a:prstGeom prst="wedgeRoundRectCallout">
            <a:avLst>
              <a:gd name="adj1" fmla="val -66299"/>
              <a:gd name="adj2" fmla="val 1267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some adjectives already have an ‘e’ already.  Don’t add another ‘e’!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01D6393-947D-4CE5-ABB9-DECE06D86C56}"/>
              </a:ext>
            </a:extLst>
          </p:cNvPr>
          <p:cNvSpPr/>
          <p:nvPr/>
        </p:nvSpPr>
        <p:spPr>
          <a:xfrm>
            <a:off x="303760" y="10776155"/>
            <a:ext cx="11661117" cy="467341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6AD7F717-1A0E-4B5B-9A6F-D30AAC48CE15}"/>
              </a:ext>
            </a:extLst>
          </p:cNvPr>
          <p:cNvSpPr txBox="1">
            <a:spLocks/>
          </p:cNvSpPr>
          <p:nvPr/>
        </p:nvSpPr>
        <p:spPr>
          <a:xfrm>
            <a:off x="9656535" y="10831140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5" name="Google Shape;170;p8" descr="Jigsaw, Puzzle, Piece, Game, Concept, Solution">
            <a:extLst>
              <a:ext uri="{FF2B5EF4-FFF2-40B4-BE49-F238E27FC236}">
                <a16:creationId xmlns:a16="http://schemas.microsoft.com/office/drawing/2014/main" id="{9C6B5D98-20FD-479C-BD57-7BA91A552A3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74198" y="1074686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A0A8C26D-0946-44B3-B8B2-58E7963D9B70}"/>
              </a:ext>
            </a:extLst>
          </p:cNvPr>
          <p:cNvSpPr txBox="1">
            <a:spLocks/>
          </p:cNvSpPr>
          <p:nvPr/>
        </p:nvSpPr>
        <p:spPr>
          <a:xfrm>
            <a:off x="335655" y="10809917"/>
            <a:ext cx="5760345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Adjectives following the noun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FAD5A64-FCA2-4088-BAD7-FD70984C8957}"/>
              </a:ext>
            </a:extLst>
          </p:cNvPr>
          <p:cNvSpPr/>
          <p:nvPr/>
        </p:nvSpPr>
        <p:spPr>
          <a:xfrm>
            <a:off x="397211" y="13128419"/>
            <a:ext cx="2090631" cy="526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grey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car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7D3A7FF-D949-4509-AC1B-B2CCB4C9EF55}"/>
              </a:ext>
            </a:extLst>
          </p:cNvPr>
          <p:cNvSpPr/>
          <p:nvPr/>
        </p:nvSpPr>
        <p:spPr>
          <a:xfrm>
            <a:off x="2418671" y="12546827"/>
            <a:ext cx="299906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73A79C-7242-40B7-9BF1-D1709BB2C683}"/>
              </a:ext>
            </a:extLst>
          </p:cNvPr>
          <p:cNvSpPr/>
          <p:nvPr/>
        </p:nvSpPr>
        <p:spPr>
          <a:xfrm>
            <a:off x="2453970" y="12579563"/>
            <a:ext cx="2789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vélo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gris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515193-8FDA-40AE-8763-944E4290D2C7}"/>
              </a:ext>
            </a:extLst>
          </p:cNvPr>
          <p:cNvSpPr txBox="1"/>
          <p:nvPr/>
        </p:nvSpPr>
        <p:spPr>
          <a:xfrm>
            <a:off x="321801" y="11802610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adjectives normally come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13EADF2-5258-4F50-8114-A43DE6ECACEB}"/>
              </a:ext>
            </a:extLst>
          </p:cNvPr>
          <p:cNvSpPr/>
          <p:nvPr/>
        </p:nvSpPr>
        <p:spPr>
          <a:xfrm>
            <a:off x="397211" y="12553762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grey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bike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F813598-8F8C-4CC3-ADF3-EB7C8ED5D434}"/>
              </a:ext>
            </a:extLst>
          </p:cNvPr>
          <p:cNvSpPr/>
          <p:nvPr/>
        </p:nvSpPr>
        <p:spPr>
          <a:xfrm>
            <a:off x="2383485" y="13117901"/>
            <a:ext cx="3022860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DE1304-AFDA-4FAE-B327-50E69CE21CAA}"/>
              </a:ext>
            </a:extLst>
          </p:cNvPr>
          <p:cNvSpPr/>
          <p:nvPr/>
        </p:nvSpPr>
        <p:spPr>
          <a:xfrm>
            <a:off x="2430622" y="13138592"/>
            <a:ext cx="2952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voiture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gris</a:t>
            </a:r>
            <a:r>
              <a:rPr lang="en-GB" sz="2400" b="1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3B5C5E-CAB2-48A6-BDCE-144B90226760}"/>
              </a:ext>
            </a:extLst>
          </p:cNvPr>
          <p:cNvSpPr txBox="1"/>
          <p:nvPr/>
        </p:nvSpPr>
        <p:spPr>
          <a:xfrm>
            <a:off x="306584" y="11368947"/>
            <a:ext cx="12851762" cy="456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adjectives normally come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82" name="CustomShape 3">
            <a:extLst>
              <a:ext uri="{FF2B5EF4-FFF2-40B4-BE49-F238E27FC236}">
                <a16:creationId xmlns:a16="http://schemas.microsoft.com/office/drawing/2014/main" id="{A6445DD8-D03B-4E76-ADFD-6FF0D561450F}"/>
              </a:ext>
            </a:extLst>
          </p:cNvPr>
          <p:cNvSpPr/>
          <p:nvPr/>
        </p:nvSpPr>
        <p:spPr>
          <a:xfrm>
            <a:off x="385816" y="14410328"/>
            <a:ext cx="2090631" cy="526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fast </a:t>
            </a:r>
            <a:r>
              <a:rPr lang="en-GB" sz="24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car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112F240-CFDE-47BD-99E8-85C39BF4CD42}"/>
              </a:ext>
            </a:extLst>
          </p:cNvPr>
          <p:cNvSpPr/>
          <p:nvPr/>
        </p:nvSpPr>
        <p:spPr>
          <a:xfrm>
            <a:off x="2407046" y="13774459"/>
            <a:ext cx="299906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EFDC2AB-0F6A-4691-B6EC-72811887BE0D}"/>
              </a:ext>
            </a:extLst>
          </p:cNvPr>
          <p:cNvSpPr/>
          <p:nvPr/>
        </p:nvSpPr>
        <p:spPr>
          <a:xfrm>
            <a:off x="2372089" y="13781394"/>
            <a:ext cx="2789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vélo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rapide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7AFEBB5-FEC2-451D-9F7A-780184DB9E1E}"/>
              </a:ext>
            </a:extLst>
          </p:cNvPr>
          <p:cNvSpPr/>
          <p:nvPr/>
        </p:nvSpPr>
        <p:spPr>
          <a:xfrm>
            <a:off x="385586" y="13781394"/>
            <a:ext cx="274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fast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bike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5D0B7A3A-1CF5-439B-8119-E2944CAABBBA}"/>
              </a:ext>
            </a:extLst>
          </p:cNvPr>
          <p:cNvSpPr/>
          <p:nvPr/>
        </p:nvSpPr>
        <p:spPr>
          <a:xfrm>
            <a:off x="2372089" y="14399810"/>
            <a:ext cx="2999069" cy="4721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5F81D74-2A0F-47CF-8980-F14279E4262A}"/>
              </a:ext>
            </a:extLst>
          </p:cNvPr>
          <p:cNvSpPr/>
          <p:nvPr/>
        </p:nvSpPr>
        <p:spPr>
          <a:xfrm>
            <a:off x="2407388" y="14432546"/>
            <a:ext cx="3010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voiture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rapide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5A22803-F978-41BA-A62C-5EF30CE617F0}"/>
              </a:ext>
            </a:extLst>
          </p:cNvPr>
          <p:cNvSpPr/>
          <p:nvPr/>
        </p:nvSpPr>
        <p:spPr>
          <a:xfrm>
            <a:off x="6045408" y="12561116"/>
            <a:ext cx="5752739" cy="1091945"/>
          </a:xfrm>
          <a:prstGeom prst="wedgeRoundRectCallout">
            <a:avLst>
              <a:gd name="adj1" fmla="val -62025"/>
              <a:gd name="adj2" fmla="val 26987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You then pronounce the final consonant.</a:t>
            </a: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6C2BACA8-6993-4419-BA90-63E7EE9D5427}"/>
              </a:ext>
            </a:extLst>
          </p:cNvPr>
          <p:cNvSpPr/>
          <p:nvPr/>
        </p:nvSpPr>
        <p:spPr>
          <a:xfrm>
            <a:off x="6037966" y="13799624"/>
            <a:ext cx="5752739" cy="1091945"/>
          </a:xfrm>
          <a:prstGeom prst="wedgeRoundRectCallout">
            <a:avLst>
              <a:gd name="adj1" fmla="val -64068"/>
              <a:gd name="adj2" fmla="val 341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8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4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F37D16-2476-486D-B6D3-3C5B53144B6F}"/>
              </a:ext>
            </a:extLst>
          </p:cNvPr>
          <p:cNvSpPr txBox="1"/>
          <p:nvPr/>
        </p:nvSpPr>
        <p:spPr>
          <a:xfrm>
            <a:off x="2506417" y="1454625"/>
            <a:ext cx="110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phrases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365F04-6600-40D4-B179-B439563FB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95" y="1237675"/>
            <a:ext cx="2381063" cy="8486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2CEE104-3B43-439B-81F1-C4803AE13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5" y="12751145"/>
            <a:ext cx="2036724" cy="84863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FD57D12-73AE-47CE-833F-2D9B74D86BC1}"/>
              </a:ext>
            </a:extLst>
          </p:cNvPr>
          <p:cNvSpPr txBox="1"/>
          <p:nvPr/>
        </p:nvSpPr>
        <p:spPr>
          <a:xfrm>
            <a:off x="2166121" y="12963891"/>
            <a:ext cx="967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a phrase (in French) for each of the objects below. </a:t>
            </a:r>
          </a:p>
        </p:txBody>
      </p:sp>
      <p:pic>
        <p:nvPicPr>
          <p:cNvPr id="45" name="Picture 44" descr="A red car with a black background&#10;&#10;Description automatically generated with low confidence">
            <a:hlinkClick r:id="" action="ppaction://noaction">
              <a:snd r:embed="rId7" name="S_1.wav"/>
            </a:hlinkClick>
            <a:extLst>
              <a:ext uri="{FF2B5EF4-FFF2-40B4-BE49-F238E27FC236}">
                <a16:creationId xmlns:a16="http://schemas.microsoft.com/office/drawing/2014/main" id="{746FB21A-CD5C-46C8-B231-3B192486A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8" y="13927418"/>
            <a:ext cx="1482725" cy="74136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1F757BC-3636-4901-8E54-C15706694B27}"/>
              </a:ext>
            </a:extLst>
          </p:cNvPr>
          <p:cNvCxnSpPr>
            <a:cxnSpLocks/>
          </p:cNvCxnSpPr>
          <p:nvPr/>
        </p:nvCxnSpPr>
        <p:spPr>
          <a:xfrm>
            <a:off x="1867957" y="14360965"/>
            <a:ext cx="42988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E64035-63CA-470C-B5D8-96B1E8A8E33F}"/>
              </a:ext>
            </a:extLst>
          </p:cNvPr>
          <p:cNvCxnSpPr>
            <a:cxnSpLocks/>
          </p:cNvCxnSpPr>
          <p:nvPr/>
        </p:nvCxnSpPr>
        <p:spPr>
          <a:xfrm>
            <a:off x="1767591" y="15549429"/>
            <a:ext cx="43177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hlinkClick r:id="" action="ppaction://noaction">
              <a:snd r:embed="rId9" name="S_2.wav"/>
            </a:hlinkClick>
            <a:extLst>
              <a:ext uri="{FF2B5EF4-FFF2-40B4-BE49-F238E27FC236}">
                <a16:creationId xmlns:a16="http://schemas.microsoft.com/office/drawing/2014/main" id="{56FC5CF8-924C-4AFE-AFA2-C6C892835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7" y="14817494"/>
            <a:ext cx="1009950" cy="100889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48E1954-75B6-4A8E-BD15-6A7C2AFC0E13}"/>
              </a:ext>
            </a:extLst>
          </p:cNvPr>
          <p:cNvCxnSpPr>
            <a:cxnSpLocks/>
          </p:cNvCxnSpPr>
          <p:nvPr/>
        </p:nvCxnSpPr>
        <p:spPr>
          <a:xfrm>
            <a:off x="8052628" y="14360965"/>
            <a:ext cx="37913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Diagram&#10;&#10;Description automatically generated with medium confidence">
            <a:hlinkClick r:id="" action="ppaction://noaction">
              <a:snd r:embed="rId11" name="S_4.wav"/>
            </a:hlinkClick>
            <a:extLst>
              <a:ext uri="{FF2B5EF4-FFF2-40B4-BE49-F238E27FC236}">
                <a16:creationId xmlns:a16="http://schemas.microsoft.com/office/drawing/2014/main" id="{CBE00A90-87B5-4D22-9179-AD4EEAE02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77" y="13923874"/>
            <a:ext cx="1251635" cy="7216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7C4AC14-3659-473D-8919-ECDA18B08A84}"/>
              </a:ext>
            </a:extLst>
          </p:cNvPr>
          <p:cNvGrpSpPr/>
          <p:nvPr/>
        </p:nvGrpSpPr>
        <p:grpSpPr>
          <a:xfrm>
            <a:off x="6742102" y="14881328"/>
            <a:ext cx="1113183" cy="1113897"/>
            <a:chOff x="6034555" y="3370837"/>
            <a:chExt cx="1491663" cy="1680747"/>
          </a:xfrm>
        </p:grpSpPr>
        <p:pic>
          <p:nvPicPr>
            <p:cNvPr id="52" name="Picture 51" descr="A picture containing icon&#10;&#10;Description automatically generated">
              <a:hlinkClick r:id="" action="ppaction://noaction">
                <a:snd r:embed="rId13" name="S_6.wav"/>
              </a:hlinkClick>
              <a:extLst>
                <a:ext uri="{FF2B5EF4-FFF2-40B4-BE49-F238E27FC236}">
                  <a16:creationId xmlns:a16="http://schemas.microsoft.com/office/drawing/2014/main" id="{E10D60DA-C7BB-4A82-90EF-546E157B4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53" name="TextBox 52">
              <a:hlinkClick r:id="" action="ppaction://noaction">
                <a:snd r:embed="rId13" name="S_6.wav"/>
              </a:hlinkClick>
              <a:extLst>
                <a:ext uri="{FF2B5EF4-FFF2-40B4-BE49-F238E27FC236}">
                  <a16:creationId xmlns:a16="http://schemas.microsoft.com/office/drawing/2014/main" id="{7B9195BB-F9DD-4317-AE9B-2C859788A17A}"/>
                </a:ext>
              </a:extLst>
            </p:cNvPr>
            <p:cNvSpPr txBox="1"/>
            <p:nvPr/>
          </p:nvSpPr>
          <p:spPr>
            <a:xfrm>
              <a:off x="6480513" y="3370837"/>
              <a:ext cx="754296" cy="1672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54">
                <a:defRPr/>
              </a:pPr>
              <a:r>
                <a:rPr lang="en-GB" sz="6601" dirty="0">
                  <a:solidFill>
                    <a:prstClr val="black"/>
                  </a:solidFill>
                  <a:latin typeface="Amasis MT Pro Black" panose="020B0604020202020204" pitchFamily="18" charset="0"/>
                </a:rPr>
                <a:t>?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1D86669-16C3-4F60-9490-7D137E60DFE3}"/>
              </a:ext>
            </a:extLst>
          </p:cNvPr>
          <p:cNvCxnSpPr>
            <a:cxnSpLocks/>
          </p:cNvCxnSpPr>
          <p:nvPr/>
        </p:nvCxnSpPr>
        <p:spPr>
          <a:xfrm flipV="1">
            <a:off x="8040262" y="15573492"/>
            <a:ext cx="3776324" cy="8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8564D9-BCD3-4B4F-832A-6AA6A86B54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771" y="3831406"/>
            <a:ext cx="2211008" cy="85622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7487388-F2D0-4742-9C0A-9194088A1491}"/>
              </a:ext>
            </a:extLst>
          </p:cNvPr>
          <p:cNvSpPr txBox="1"/>
          <p:nvPr/>
        </p:nvSpPr>
        <p:spPr>
          <a:xfrm>
            <a:off x="2344121" y="3994509"/>
            <a:ext cx="3156633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8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8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quel</a:t>
            </a:r>
            <a:r>
              <a:rPr lang="en-GB" sz="28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mot ? </a:t>
            </a:r>
            <a:endParaRPr lang="en-GB" sz="2800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" name="Picture 56" descr="Chart, background pattern&#10;&#10;Description automatically generated">
            <a:extLst>
              <a:ext uri="{FF2B5EF4-FFF2-40B4-BE49-F238E27FC236}">
                <a16:creationId xmlns:a16="http://schemas.microsoft.com/office/drawing/2014/main" id="{4F8E63B7-56B8-460E-931C-12157A0755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3" y="4679283"/>
            <a:ext cx="7939292" cy="4193874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34EEAB94-6FFC-461E-9B64-277FF0462CD1}"/>
              </a:ext>
            </a:extLst>
          </p:cNvPr>
          <p:cNvSpPr/>
          <p:nvPr/>
        </p:nvSpPr>
        <p:spPr>
          <a:xfrm>
            <a:off x="1076033" y="5065369"/>
            <a:ext cx="591070" cy="455092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54"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22DCA05-F2BD-4EC0-90B1-E407F20A2AB5}"/>
              </a:ext>
            </a:extLst>
          </p:cNvPr>
          <p:cNvSpPr/>
          <p:nvPr/>
        </p:nvSpPr>
        <p:spPr>
          <a:xfrm>
            <a:off x="1101184" y="5643067"/>
            <a:ext cx="551349" cy="40830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54"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91695F5-8B5A-4979-86EC-5C1A8BFEC293}"/>
              </a:ext>
            </a:extLst>
          </p:cNvPr>
          <p:cNvSpPr/>
          <p:nvPr/>
        </p:nvSpPr>
        <p:spPr>
          <a:xfrm>
            <a:off x="1101182" y="6253674"/>
            <a:ext cx="551349" cy="40830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54"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02AAEDD-01A4-476D-A5B5-841ED5E625BF}"/>
              </a:ext>
            </a:extLst>
          </p:cNvPr>
          <p:cNvSpPr/>
          <p:nvPr/>
        </p:nvSpPr>
        <p:spPr>
          <a:xfrm>
            <a:off x="1092469" y="6805531"/>
            <a:ext cx="551349" cy="40830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54"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629B284-AFE3-4A88-829E-3BEF16817D7C}"/>
              </a:ext>
            </a:extLst>
          </p:cNvPr>
          <p:cNvSpPr/>
          <p:nvPr/>
        </p:nvSpPr>
        <p:spPr>
          <a:xfrm>
            <a:off x="1076028" y="7357389"/>
            <a:ext cx="551349" cy="40830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54"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39F3CDB-1EEE-43FF-8DDC-763BC3975F67}"/>
              </a:ext>
            </a:extLst>
          </p:cNvPr>
          <p:cNvSpPr/>
          <p:nvPr/>
        </p:nvSpPr>
        <p:spPr>
          <a:xfrm>
            <a:off x="1092467" y="7941862"/>
            <a:ext cx="551349" cy="40830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54">
              <a:defRPr/>
            </a:pPr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6532B75-6DA9-4EA0-A2D9-E24E52D18218}"/>
              </a:ext>
            </a:extLst>
          </p:cNvPr>
          <p:cNvGrpSpPr/>
          <p:nvPr/>
        </p:nvGrpSpPr>
        <p:grpSpPr>
          <a:xfrm>
            <a:off x="1580023" y="5015199"/>
            <a:ext cx="6748014" cy="472936"/>
            <a:chOff x="-12911186" y="-4477482"/>
            <a:chExt cx="4125534" cy="35126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001C68-07EA-408E-A233-54D8A3FDEAC4}"/>
                </a:ext>
              </a:extLst>
            </p:cNvPr>
            <p:cNvSpPr/>
            <p:nvPr/>
          </p:nvSpPr>
          <p:spPr>
            <a:xfrm>
              <a:off x="-12911186" y="-4469111"/>
              <a:ext cx="3021176" cy="342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vélo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| 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maison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33D6F50-173B-46D4-9ED1-764D57FC32A5}"/>
                </a:ext>
              </a:extLst>
            </p:cNvPr>
            <p:cNvSpPr/>
            <p:nvPr/>
          </p:nvSpPr>
          <p:spPr>
            <a:xfrm>
              <a:off x="-10271130" y="-4477482"/>
              <a:ext cx="1485478" cy="342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importante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14E2819-40CE-4D12-A964-BF774F4311FD}"/>
              </a:ext>
            </a:extLst>
          </p:cNvPr>
          <p:cNvGrpSpPr/>
          <p:nvPr/>
        </p:nvGrpSpPr>
        <p:grpSpPr>
          <a:xfrm>
            <a:off x="1606016" y="5547697"/>
            <a:ext cx="6161954" cy="502451"/>
            <a:chOff x="-13081514" y="-3827657"/>
            <a:chExt cx="3767233" cy="37318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B5451BB-5163-48DE-B89F-36AF65428193}"/>
                </a:ext>
              </a:extLst>
            </p:cNvPr>
            <p:cNvSpPr/>
            <p:nvPr/>
          </p:nvSpPr>
          <p:spPr>
            <a:xfrm>
              <a:off x="-13081514" y="-3797364"/>
              <a:ext cx="3349614" cy="342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peluche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|  un cheval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D44FDEB-724B-4355-9036-F5053286856B}"/>
                </a:ext>
              </a:extLst>
            </p:cNvPr>
            <p:cNvSpPr/>
            <p:nvPr/>
          </p:nvSpPr>
          <p:spPr>
            <a:xfrm>
              <a:off x="-10149519" y="-3827657"/>
              <a:ext cx="835238" cy="342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grise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34103C-EDE7-40C8-BAAC-8080323DB96E}"/>
              </a:ext>
            </a:extLst>
          </p:cNvPr>
          <p:cNvGrpSpPr/>
          <p:nvPr/>
        </p:nvGrpSpPr>
        <p:grpSpPr>
          <a:xfrm>
            <a:off x="1566153" y="6060150"/>
            <a:ext cx="6225468" cy="1761323"/>
            <a:chOff x="-12842426" y="-2942029"/>
            <a:chExt cx="3806065" cy="114167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15332E3-1EE5-42C0-9E64-6E3779A9D62C}"/>
                </a:ext>
              </a:extLst>
            </p:cNvPr>
            <p:cNvSpPr/>
            <p:nvPr/>
          </p:nvSpPr>
          <p:spPr>
            <a:xfrm>
              <a:off x="-12842426" y="-2857787"/>
              <a:ext cx="2661352" cy="29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voiture|  un livre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B942520-33C4-4D98-B972-71BE031F024A}"/>
                </a:ext>
              </a:extLst>
            </p:cNvPr>
            <p:cNvSpPr/>
            <p:nvPr/>
          </p:nvSpPr>
          <p:spPr>
            <a:xfrm>
              <a:off x="-10029746" y="-2942029"/>
              <a:ext cx="993385" cy="29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anglais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1C06285-982C-4542-A841-F21B2DF201F2}"/>
              </a:ext>
            </a:extLst>
          </p:cNvPr>
          <p:cNvGrpSpPr/>
          <p:nvPr/>
        </p:nvGrpSpPr>
        <p:grpSpPr>
          <a:xfrm>
            <a:off x="1620358" y="6719184"/>
            <a:ext cx="6548457" cy="498815"/>
            <a:chOff x="-13066412" y="-2046489"/>
            <a:chExt cx="4003529" cy="27853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5903665-06F1-4493-842C-9A2DD7F8D33D}"/>
                </a:ext>
              </a:extLst>
            </p:cNvPr>
            <p:cNvSpPr/>
            <p:nvPr/>
          </p:nvSpPr>
          <p:spPr>
            <a:xfrm>
              <a:off x="-13066412" y="-2044415"/>
              <a:ext cx="2996515" cy="25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animal | 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chose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C3BDA2C-6715-4FE6-B23C-A5724E90A066}"/>
                </a:ext>
              </a:extLst>
            </p:cNvPr>
            <p:cNvSpPr/>
            <p:nvPr/>
          </p:nvSpPr>
          <p:spPr>
            <a:xfrm>
              <a:off x="-10164339" y="-2046489"/>
              <a:ext cx="1101456" cy="25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cher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49237E3-3F8C-4FB7-B1E5-FFA9C0D1F517}"/>
              </a:ext>
            </a:extLst>
          </p:cNvPr>
          <p:cNvGrpSpPr/>
          <p:nvPr/>
        </p:nvGrpSpPr>
        <p:grpSpPr>
          <a:xfrm>
            <a:off x="1541776" y="6145290"/>
            <a:ext cx="6226196" cy="1593205"/>
            <a:chOff x="-12872250" y="-1184968"/>
            <a:chExt cx="3806510" cy="6471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7930DD8-EB4E-4266-8433-ED40396EEEA0}"/>
                </a:ext>
              </a:extLst>
            </p:cNvPr>
            <p:cNvSpPr/>
            <p:nvPr/>
          </p:nvSpPr>
          <p:spPr>
            <a:xfrm>
              <a:off x="-12872250" y="-1184968"/>
              <a:ext cx="3476281" cy="18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tortue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|  un skateboard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C9E0EF2-D4B4-4AB8-8AB8-85404FE6996C}"/>
                </a:ext>
              </a:extLst>
            </p:cNvPr>
            <p:cNvSpPr/>
            <p:nvPr/>
          </p:nvSpPr>
          <p:spPr>
            <a:xfrm>
              <a:off x="-9998593" y="-1139003"/>
              <a:ext cx="932853" cy="18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rapide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AE2A4D5-51C1-49FB-9A26-CC7F8C3C78C1}"/>
              </a:ext>
            </a:extLst>
          </p:cNvPr>
          <p:cNvGrpSpPr/>
          <p:nvPr/>
        </p:nvGrpSpPr>
        <p:grpSpPr>
          <a:xfrm>
            <a:off x="1580026" y="7914378"/>
            <a:ext cx="6560997" cy="461673"/>
            <a:chOff x="-12824362" y="-298791"/>
            <a:chExt cx="4011197" cy="1619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CC36A40-9881-4834-8DE8-089D52FF8ECC}"/>
                </a:ext>
              </a:extLst>
            </p:cNvPr>
            <p:cNvSpPr/>
            <p:nvPr/>
          </p:nvSpPr>
          <p:spPr>
            <a:xfrm>
              <a:off x="-12824362" y="-298791"/>
              <a:ext cx="2910203" cy="16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chanson |  un sac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F69A993-1EDE-48E6-8696-FA79C80124EE}"/>
                </a:ext>
              </a:extLst>
            </p:cNvPr>
            <p:cNvSpPr/>
            <p:nvPr/>
          </p:nvSpPr>
          <p:spPr>
            <a:xfrm>
              <a:off x="-10069971" y="-298791"/>
              <a:ext cx="1256806" cy="16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54">
                <a:defRPr/>
              </a:pP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moderne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5CC0FF76-8118-4CC4-8E9D-A3C67DF4E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885319"/>
              </p:ext>
            </p:extLst>
          </p:nvPr>
        </p:nvGraphicFramePr>
        <p:xfrm>
          <a:off x="356008" y="2191564"/>
          <a:ext cx="10473366" cy="136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7574">
                  <a:extLst>
                    <a:ext uri="{9D8B030D-6E8A-4147-A177-3AD203B41FA5}">
                      <a16:colId xmlns:a16="http://schemas.microsoft.com/office/drawing/2014/main" val="411285852"/>
                    </a:ext>
                  </a:extLst>
                </a:gridCol>
                <a:gridCol w="4438091">
                  <a:extLst>
                    <a:ext uri="{9D8B030D-6E8A-4147-A177-3AD203B41FA5}">
                      <a16:colId xmlns:a16="http://schemas.microsoft.com/office/drawing/2014/main" val="2859640116"/>
                    </a:ext>
                  </a:extLst>
                </a:gridCol>
                <a:gridCol w="679820">
                  <a:extLst>
                    <a:ext uri="{9D8B030D-6E8A-4147-A177-3AD203B41FA5}">
                      <a16:colId xmlns:a16="http://schemas.microsoft.com/office/drawing/2014/main" val="3841537738"/>
                    </a:ext>
                  </a:extLst>
                </a:gridCol>
                <a:gridCol w="4687881">
                  <a:extLst>
                    <a:ext uri="{9D8B030D-6E8A-4147-A177-3AD203B41FA5}">
                      <a16:colId xmlns:a16="http://schemas.microsoft.com/office/drawing/2014/main" val="3829195237"/>
                    </a:ext>
                  </a:extLst>
                </a:gridCol>
              </a:tblGrid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latin typeface="Century Gothic" panose="020B0502020202020204" pitchFamily="34" charset="0"/>
                        </a:rPr>
                        <a:t>a modern car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71724"/>
                  </a:ext>
                </a:extLst>
              </a:tr>
              <a:tr h="436064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760513"/>
                  </a:ext>
                </a:extLst>
              </a:tr>
              <a:tr h="40147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9D8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2825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D5D15989-A500-464F-A81C-F7018F48B7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06" y="4865660"/>
            <a:ext cx="498794" cy="519576"/>
          </a:xfrm>
          <a:prstGeom prst="rect">
            <a:avLst/>
          </a:prstGeom>
        </p:spPr>
      </p:pic>
      <p:sp>
        <p:nvSpPr>
          <p:cNvPr id="66" name="Free-form: Shape 65">
            <a:extLst>
              <a:ext uri="{FF2B5EF4-FFF2-40B4-BE49-F238E27FC236}">
                <a16:creationId xmlns:a16="http://schemas.microsoft.com/office/drawing/2014/main" id="{F9198B2D-EACF-43BC-BEDF-EAF772FD46CE}"/>
              </a:ext>
            </a:extLst>
          </p:cNvPr>
          <p:cNvSpPr/>
          <p:nvPr/>
        </p:nvSpPr>
        <p:spPr>
          <a:xfrm>
            <a:off x="1716093" y="4997945"/>
            <a:ext cx="1003044" cy="441174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1DEA088-777D-4155-8F7C-1C29D1A439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17" y="9180298"/>
            <a:ext cx="2359356" cy="84741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F273C78-F154-4A7A-89EF-292B935263BA}"/>
              </a:ext>
            </a:extLst>
          </p:cNvPr>
          <p:cNvSpPr txBox="1"/>
          <p:nvPr/>
        </p:nvSpPr>
        <p:spPr>
          <a:xfrm>
            <a:off x="5056190" y="9167002"/>
            <a:ext cx="888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sans ‘e’ ?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‘e’ or nothing.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CF01B5C-0396-4A07-A975-CCCD64BBE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96131"/>
              </p:ext>
            </p:extLst>
          </p:nvPr>
        </p:nvGraphicFramePr>
        <p:xfrm>
          <a:off x="313767" y="10172665"/>
          <a:ext cx="39071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f r a i s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 i e d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 o u r i 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l i s t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091737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5F0675F6-F594-4B55-BD20-FF28D48E2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6856"/>
              </p:ext>
            </p:extLst>
          </p:nvPr>
        </p:nvGraphicFramePr>
        <p:xfrm>
          <a:off x="4719298" y="10184472"/>
          <a:ext cx="3907158" cy="24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240">
                  <a:extLst>
                    <a:ext uri="{9D8B030D-6E8A-4147-A177-3AD203B41FA5}">
                      <a16:colId xmlns:a16="http://schemas.microsoft.com/office/drawing/2014/main" val="1129062689"/>
                    </a:ext>
                  </a:extLst>
                </a:gridCol>
                <a:gridCol w="3242918">
                  <a:extLst>
                    <a:ext uri="{9D8B030D-6E8A-4147-A177-3AD203B41FA5}">
                      <a16:colId xmlns:a16="http://schemas.microsoft.com/office/drawing/2014/main" val="3687025431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a r t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1693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po r 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028336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c h a i s 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862759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d r a p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1414"/>
                  </a:ext>
                </a:extLst>
              </a:tr>
            </a:tbl>
          </a:graphicData>
        </a:graphic>
      </p:graphicFrame>
      <p:sp>
        <p:nvSpPr>
          <p:cNvPr id="71" name="Rectangle 70">
            <a:extLst>
              <a:ext uri="{FF2B5EF4-FFF2-40B4-BE49-F238E27FC236}">
                <a16:creationId xmlns:a16="http://schemas.microsoft.com/office/drawing/2014/main" id="{690E65D9-C712-4288-A543-6F22A7723A6A}"/>
              </a:ext>
            </a:extLst>
          </p:cNvPr>
          <p:cNvSpPr/>
          <p:nvPr/>
        </p:nvSpPr>
        <p:spPr>
          <a:xfrm>
            <a:off x="2300646" y="10338250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AA067E-F680-4FEA-BAA4-923D1166CB64}"/>
              </a:ext>
            </a:extLst>
          </p:cNvPr>
          <p:cNvSpPr/>
          <p:nvPr/>
        </p:nvSpPr>
        <p:spPr>
          <a:xfrm>
            <a:off x="2300646" y="1095753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841200-61F1-4107-8809-96C2053E6174}"/>
              </a:ext>
            </a:extLst>
          </p:cNvPr>
          <p:cNvSpPr/>
          <p:nvPr/>
        </p:nvSpPr>
        <p:spPr>
          <a:xfrm>
            <a:off x="2514057" y="1154739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5A4799E-B459-4354-9C20-6ADE4E0AA456}"/>
              </a:ext>
            </a:extLst>
          </p:cNvPr>
          <p:cNvSpPr/>
          <p:nvPr/>
        </p:nvSpPr>
        <p:spPr>
          <a:xfrm>
            <a:off x="1972703" y="12119552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DF066C-C267-4D88-99A5-FE8166BBD6E8}"/>
              </a:ext>
            </a:extLst>
          </p:cNvPr>
          <p:cNvSpPr/>
          <p:nvPr/>
        </p:nvSpPr>
        <p:spPr>
          <a:xfrm>
            <a:off x="6563325" y="1029275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D7D5181-5C5B-4E2F-B469-2B39A749BAB4}"/>
              </a:ext>
            </a:extLst>
          </p:cNvPr>
          <p:cNvSpPr/>
          <p:nvPr/>
        </p:nvSpPr>
        <p:spPr>
          <a:xfrm>
            <a:off x="6546601" y="10957539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ED6B0B5-A113-474A-A322-0569DA38C3CB}"/>
              </a:ext>
            </a:extLst>
          </p:cNvPr>
          <p:cNvSpPr/>
          <p:nvPr/>
        </p:nvSpPr>
        <p:spPr>
          <a:xfrm>
            <a:off x="6859402" y="11587167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B176404-CE9F-4D04-AE3C-126B392AC03E}"/>
              </a:ext>
            </a:extLst>
          </p:cNvPr>
          <p:cNvSpPr/>
          <p:nvPr/>
        </p:nvSpPr>
        <p:spPr>
          <a:xfrm>
            <a:off x="6714428" y="12181560"/>
            <a:ext cx="252552" cy="29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6"/>
            <a:endParaRPr lang="en-GB" sz="295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Picture 80" descr="A picture containing mollusk&#10;&#10;Description automatically generated">
            <a:extLst>
              <a:ext uri="{FF2B5EF4-FFF2-40B4-BE49-F238E27FC236}">
                <a16:creationId xmlns:a16="http://schemas.microsoft.com/office/drawing/2014/main" id="{C5284A33-E5A2-4311-A19E-CF1757D3BB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56" y="10250754"/>
            <a:ext cx="344631" cy="465816"/>
          </a:xfrm>
          <a:prstGeom prst="rect">
            <a:avLst/>
          </a:prstGeom>
        </p:spPr>
      </p:pic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C204F7F9-498A-42D9-A063-239A99B9CE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65" y="12054158"/>
            <a:ext cx="394729" cy="545630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399E07EC-C697-4687-83A6-EA9B473202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56" y="11502861"/>
            <a:ext cx="399238" cy="379900"/>
          </a:xfrm>
          <a:prstGeom prst="rect">
            <a:avLst/>
          </a:prstGeom>
        </p:spPr>
      </p:pic>
      <p:pic>
        <p:nvPicPr>
          <p:cNvPr id="86" name="Picture 85" descr="Icon&#10;&#10;Description automatically generated with low confidence">
            <a:extLst>
              <a:ext uri="{FF2B5EF4-FFF2-40B4-BE49-F238E27FC236}">
                <a16:creationId xmlns:a16="http://schemas.microsoft.com/office/drawing/2014/main" id="{3E18F01A-37FD-4D64-A86C-2CE480B6BD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28" y="10875511"/>
            <a:ext cx="732486" cy="465815"/>
          </a:xfrm>
          <a:prstGeom prst="rect">
            <a:avLst/>
          </a:prstGeom>
        </p:spPr>
      </p:pic>
      <p:pic>
        <p:nvPicPr>
          <p:cNvPr id="102" name="Picture 101" descr="A picture containing text&#10;&#10;Description automatically generated">
            <a:extLst>
              <a:ext uri="{FF2B5EF4-FFF2-40B4-BE49-F238E27FC236}">
                <a16:creationId xmlns:a16="http://schemas.microsoft.com/office/drawing/2014/main" id="{2F0D5501-7D7F-409C-B1DE-674016EB70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90" y="12118179"/>
            <a:ext cx="908944" cy="454472"/>
          </a:xfrm>
          <a:prstGeom prst="rect">
            <a:avLst/>
          </a:prstGeom>
        </p:spPr>
      </p:pic>
      <p:pic>
        <p:nvPicPr>
          <p:cNvPr id="103" name="Picture 102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758EDD53-A279-4EBB-846C-68713F8201C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90" y="11381558"/>
            <a:ext cx="389475" cy="652523"/>
          </a:xfrm>
          <a:prstGeom prst="rect">
            <a:avLst/>
          </a:prstGeom>
        </p:spPr>
      </p:pic>
      <p:pic>
        <p:nvPicPr>
          <p:cNvPr id="104" name="Picture 103" descr="A picture containing arrow&#10;&#10;Description automatically generated">
            <a:extLst>
              <a:ext uri="{FF2B5EF4-FFF2-40B4-BE49-F238E27FC236}">
                <a16:creationId xmlns:a16="http://schemas.microsoft.com/office/drawing/2014/main" id="{B3088B09-696B-41E8-ADC5-7B0448E9B6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62" y="10770233"/>
            <a:ext cx="671466" cy="649958"/>
          </a:xfrm>
          <a:prstGeom prst="rect">
            <a:avLst/>
          </a:prstGeom>
        </p:spPr>
      </p:pic>
      <p:pic>
        <p:nvPicPr>
          <p:cNvPr id="105" name="Picture 104" descr="Logo&#10;&#10;Description automatically generated">
            <a:extLst>
              <a:ext uri="{FF2B5EF4-FFF2-40B4-BE49-F238E27FC236}">
                <a16:creationId xmlns:a16="http://schemas.microsoft.com/office/drawing/2014/main" id="{D37DE8C5-5168-45A8-AE99-3E2AEAF7F7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83" y="10184472"/>
            <a:ext cx="564134" cy="564134"/>
          </a:xfrm>
          <a:prstGeom prst="rect">
            <a:avLst/>
          </a:prstGeom>
        </p:spPr>
      </p:pic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347A189-E61D-4CAC-97DE-5379259F5E50}"/>
              </a:ext>
            </a:extLst>
          </p:cNvPr>
          <p:cNvCxnSpPr>
            <a:cxnSpLocks/>
          </p:cNvCxnSpPr>
          <p:nvPr/>
        </p:nvCxnSpPr>
        <p:spPr>
          <a:xfrm flipV="1">
            <a:off x="7194832" y="12206766"/>
            <a:ext cx="570433" cy="118847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D65067C-B891-4942-873B-B27C30A66D02}"/>
              </a:ext>
            </a:extLst>
          </p:cNvPr>
          <p:cNvGrpSpPr/>
          <p:nvPr/>
        </p:nvGrpSpPr>
        <p:grpSpPr>
          <a:xfrm>
            <a:off x="2419283" y="9289983"/>
            <a:ext cx="2618944" cy="595476"/>
            <a:chOff x="1639842" y="1416995"/>
            <a:chExt cx="1801949" cy="409714"/>
          </a:xfrm>
        </p:grpSpPr>
        <p:sp>
          <p:nvSpPr>
            <p:cNvPr id="108" name="Google Shape;112;p3">
              <a:extLst>
                <a:ext uri="{FF2B5EF4-FFF2-40B4-BE49-F238E27FC236}">
                  <a16:creationId xmlns:a16="http://schemas.microsoft.com/office/drawing/2014/main" id="{F4396438-A470-46AA-BFBA-42F21BF55C9B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077F038-A1BC-4C3D-8858-256981112752}"/>
                </a:ext>
              </a:extLst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2838248-EAB2-4F5A-90DB-29FF21BDA42F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7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4"/>
            <a:ext cx="385042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6</a:t>
            </a:r>
          </a:p>
        </p:txBody>
      </p:sp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993E6CDD-2821-5B54-C09E-20918A9A2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20376"/>
              </p:ext>
            </p:extLst>
          </p:nvPr>
        </p:nvGraphicFramePr>
        <p:xfrm>
          <a:off x="302363" y="2098818"/>
          <a:ext cx="11304434" cy="3776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756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4759003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871700">
                  <a:extLst>
                    <a:ext uri="{9D8B030D-6E8A-4147-A177-3AD203B41FA5}">
                      <a16:colId xmlns:a16="http://schemas.microsoft.com/office/drawing/2014/main" val="3285625599"/>
                    </a:ext>
                  </a:extLst>
                </a:gridCol>
                <a:gridCol w="4793975">
                  <a:extLst>
                    <a:ext uri="{9D8B030D-6E8A-4147-A177-3AD203B41FA5}">
                      <a16:colId xmlns:a16="http://schemas.microsoft.com/office/drawing/2014/main" val="2698175970"/>
                    </a:ext>
                  </a:extLst>
                </a:gridCol>
              </a:tblGrid>
              <a:tr h="596053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660412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716341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601380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601380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859772"/>
                  </a:ext>
                </a:extLst>
              </a:tr>
              <a:tr h="601380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solidFill>
                            <a:srgbClr val="786EB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aseline="0" dirty="0"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10995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45046080-D5A6-A2DC-C325-86D085C5E12B}"/>
              </a:ext>
            </a:extLst>
          </p:cNvPr>
          <p:cNvSpPr txBox="1"/>
          <p:nvPr/>
        </p:nvSpPr>
        <p:spPr>
          <a:xfrm>
            <a:off x="2513371" y="1170051"/>
            <a:ext cx="6981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Watch the French words fly across the screen.</a:t>
            </a:r>
          </a:p>
          <a:p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mots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400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400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F0D6A77-10CB-414E-BBA7-854441EAE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63" y="1189881"/>
            <a:ext cx="2211008" cy="856224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9A59E93-A660-4B0B-86B4-0A40408384D5}"/>
              </a:ext>
            </a:extLst>
          </p:cNvPr>
          <p:cNvSpPr/>
          <p:nvPr/>
        </p:nvSpPr>
        <p:spPr>
          <a:xfrm>
            <a:off x="230206" y="6396824"/>
            <a:ext cx="11584478" cy="395058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72FC03C-AC17-4C0B-8090-124C0CAD77D0}"/>
              </a:ext>
            </a:extLst>
          </p:cNvPr>
          <p:cNvSpPr txBox="1">
            <a:spLocks/>
          </p:cNvSpPr>
          <p:nvPr/>
        </p:nvSpPr>
        <p:spPr>
          <a:xfrm>
            <a:off x="9684931" y="653232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2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758517-8207-4C75-8A40-493DE57922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02594" y="6448053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ustomShape 3">
            <a:extLst>
              <a:ext uri="{FF2B5EF4-FFF2-40B4-BE49-F238E27FC236}">
                <a16:creationId xmlns:a16="http://schemas.microsoft.com/office/drawing/2014/main" id="{1482B0B5-1F9F-4B94-889E-C9F0F6A4B3A8}"/>
              </a:ext>
            </a:extLst>
          </p:cNvPr>
          <p:cNvSpPr/>
          <p:nvPr/>
        </p:nvSpPr>
        <p:spPr>
          <a:xfrm>
            <a:off x="371139" y="695006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31C7DFDB-98F6-4837-BB24-E6A9BBA72A18}"/>
              </a:ext>
            </a:extLst>
          </p:cNvPr>
          <p:cNvSpPr txBox="1">
            <a:spLocks/>
          </p:cNvSpPr>
          <p:nvPr/>
        </p:nvSpPr>
        <p:spPr>
          <a:xfrm>
            <a:off x="365795" y="6424042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3C7A7BC5-6916-4E4B-9388-F1CD87B697D3}"/>
              </a:ext>
            </a:extLst>
          </p:cNvPr>
          <p:cNvSpPr/>
          <p:nvPr/>
        </p:nvSpPr>
        <p:spPr>
          <a:xfrm>
            <a:off x="4138742" y="6251443"/>
            <a:ext cx="2235933" cy="806815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CustomShape 3">
            <a:extLst>
              <a:ext uri="{FF2B5EF4-FFF2-40B4-BE49-F238E27FC236}">
                <a16:creationId xmlns:a16="http://schemas.microsoft.com/office/drawing/2014/main" id="{879D0F6D-585F-4C55-B7BB-E11CCE54323B}"/>
              </a:ext>
            </a:extLst>
          </p:cNvPr>
          <p:cNvSpPr/>
          <p:nvPr/>
        </p:nvSpPr>
        <p:spPr>
          <a:xfrm>
            <a:off x="5534905" y="7016324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stylo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ustomShape 3">
            <a:extLst>
              <a:ext uri="{FF2B5EF4-FFF2-40B4-BE49-F238E27FC236}">
                <a16:creationId xmlns:a16="http://schemas.microsoft.com/office/drawing/2014/main" id="{CB1FC161-6497-466D-BBBF-BEC2E83EBAFC}"/>
              </a:ext>
            </a:extLst>
          </p:cNvPr>
          <p:cNvSpPr/>
          <p:nvPr/>
        </p:nvSpPr>
        <p:spPr>
          <a:xfrm>
            <a:off x="5525729" y="7466449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pen.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CustomShape 3">
            <a:extLst>
              <a:ext uri="{FF2B5EF4-FFF2-40B4-BE49-F238E27FC236}">
                <a16:creationId xmlns:a16="http://schemas.microsoft.com/office/drawing/2014/main" id="{5065BA01-72F4-47BB-B696-9F7275D6613D}"/>
              </a:ext>
            </a:extLst>
          </p:cNvPr>
          <p:cNvSpPr/>
          <p:nvPr/>
        </p:nvSpPr>
        <p:spPr>
          <a:xfrm>
            <a:off x="426375" y="7955164"/>
            <a:ext cx="446670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CustomShape 3">
            <a:extLst>
              <a:ext uri="{FF2B5EF4-FFF2-40B4-BE49-F238E27FC236}">
                <a16:creationId xmlns:a16="http://schemas.microsoft.com/office/drawing/2014/main" id="{CF87EEA2-8F93-42D1-8ADE-B940131D70CE}"/>
              </a:ext>
            </a:extLst>
          </p:cNvPr>
          <p:cNvSpPr/>
          <p:nvPr/>
        </p:nvSpPr>
        <p:spPr>
          <a:xfrm>
            <a:off x="5500709" y="8041886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 as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crayon.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CustomShape 3">
            <a:extLst>
              <a:ext uri="{FF2B5EF4-FFF2-40B4-BE49-F238E27FC236}">
                <a16:creationId xmlns:a16="http://schemas.microsoft.com/office/drawing/2014/main" id="{42BCD250-5CD8-4280-9435-BCD7A01FB00E}"/>
              </a:ext>
            </a:extLst>
          </p:cNvPr>
          <p:cNvSpPr/>
          <p:nvPr/>
        </p:nvSpPr>
        <p:spPr>
          <a:xfrm>
            <a:off x="5491533" y="849201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pencil.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CBB8332-4DCE-47FA-95C9-0802832F8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440" y="6628617"/>
            <a:ext cx="2182557" cy="12863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BE73D0D-0A71-4195-BBE3-9F9AF09471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1486" y="7605902"/>
            <a:ext cx="2414225" cy="1390008"/>
          </a:xfrm>
          <a:prstGeom prst="rect">
            <a:avLst/>
          </a:prstGeom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E4002017-3FE4-4EDB-BBB2-714DBB0303D6}"/>
              </a:ext>
            </a:extLst>
          </p:cNvPr>
          <p:cNvSpPr/>
          <p:nvPr/>
        </p:nvSpPr>
        <p:spPr>
          <a:xfrm>
            <a:off x="426375" y="8995910"/>
            <a:ext cx="119945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ask a yes/no statement, just make your voice go up at the end: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679C5A1-5522-42FC-B184-55029F8897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7378" y="9141291"/>
            <a:ext cx="1389693" cy="1133791"/>
          </a:xfrm>
          <a:prstGeom prst="rect">
            <a:avLst/>
          </a:prstGeom>
        </p:spPr>
      </p:pic>
      <p:sp>
        <p:nvSpPr>
          <p:cNvPr id="55" name="CustomShape 3">
            <a:extLst>
              <a:ext uri="{FF2B5EF4-FFF2-40B4-BE49-F238E27FC236}">
                <a16:creationId xmlns:a16="http://schemas.microsoft.com/office/drawing/2014/main" id="{E9FA97D8-B8E7-4E11-A5A5-7A0DB4C328D4}"/>
              </a:ext>
            </a:extLst>
          </p:cNvPr>
          <p:cNvSpPr/>
          <p:nvPr/>
        </p:nvSpPr>
        <p:spPr>
          <a:xfrm>
            <a:off x="5566829" y="9845434"/>
            <a:ext cx="36969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Do you have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book?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CustomShape 3">
            <a:extLst>
              <a:ext uri="{FF2B5EF4-FFF2-40B4-BE49-F238E27FC236}">
                <a16:creationId xmlns:a16="http://schemas.microsoft.com/office/drawing/2014/main" id="{60C01EE7-03D8-425C-B43B-A5E70C1BB255}"/>
              </a:ext>
            </a:extLst>
          </p:cNvPr>
          <p:cNvSpPr/>
          <p:nvPr/>
        </p:nvSpPr>
        <p:spPr>
          <a:xfrm>
            <a:off x="5566829" y="9420672"/>
            <a:ext cx="36969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Tu as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livre ?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6003DA1-7C1A-4312-85F1-512FA96F54E7}"/>
              </a:ext>
            </a:extLst>
          </p:cNvPr>
          <p:cNvGrpSpPr/>
          <p:nvPr/>
        </p:nvGrpSpPr>
        <p:grpSpPr>
          <a:xfrm>
            <a:off x="230206" y="10447328"/>
            <a:ext cx="2073248" cy="737927"/>
            <a:chOff x="5110729" y="5835335"/>
            <a:chExt cx="1166202" cy="415084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6B3A4681-18FB-4B47-BABC-9377A939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29" y="5835335"/>
              <a:ext cx="413810" cy="415084"/>
            </a:xfrm>
            <a:prstGeom prst="rect">
              <a:avLst/>
            </a:prstGeom>
          </p:spPr>
        </p:pic>
        <p:sp>
          <p:nvSpPr>
            <p:cNvPr id="59" name="Title 2">
              <a:extLst>
                <a:ext uri="{FF2B5EF4-FFF2-40B4-BE49-F238E27FC236}">
                  <a16:creationId xmlns:a16="http://schemas.microsoft.com/office/drawing/2014/main" id="{8A24EC15-9B3D-45A4-AFF1-768B8CE1F502}"/>
                </a:ext>
              </a:extLst>
            </p:cNvPr>
            <p:cNvSpPr txBox="1">
              <a:spLocks/>
            </p:cNvSpPr>
            <p:nvPr/>
          </p:nvSpPr>
          <p:spPr>
            <a:xfrm>
              <a:off x="5497645" y="5930498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620">
                <a:buClr>
                  <a:srgbClr val="000000"/>
                </a:buClr>
                <a:defRPr/>
              </a:pPr>
              <a:r>
                <a:rPr lang="en-GB" sz="2844" b="1" kern="0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parler</a:t>
              </a:r>
              <a:endParaRPr lang="en-GB" sz="2844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C5A5154-C341-41C5-AA44-634EEDA13B67}"/>
              </a:ext>
            </a:extLst>
          </p:cNvPr>
          <p:cNvSpPr txBox="1"/>
          <p:nvPr/>
        </p:nvSpPr>
        <p:spPr>
          <a:xfrm>
            <a:off x="302363" y="11207401"/>
            <a:ext cx="5347369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844" b="1" dirty="0">
                <a:latin typeface="Century Gothic" panose="020F0302020204030204"/>
              </a:rPr>
              <a:t>Round 1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C91702F-DD47-41A9-8C2E-0E5F885492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5" y="12772426"/>
            <a:ext cx="1943349" cy="13733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8670CAF-85EA-49BE-B40C-8F414FBF1C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02" y="13168881"/>
            <a:ext cx="1889054" cy="900450"/>
          </a:xfrm>
          <a:prstGeom prst="rect">
            <a:avLst/>
          </a:prstGeom>
        </p:spPr>
      </p:pic>
      <p:pic>
        <p:nvPicPr>
          <p:cNvPr id="64" name="Picture 63" descr="A picture containing arrow&#10;&#10;Description automatically generated">
            <a:extLst>
              <a:ext uri="{FF2B5EF4-FFF2-40B4-BE49-F238E27FC236}">
                <a16:creationId xmlns:a16="http://schemas.microsoft.com/office/drawing/2014/main" id="{17B75C81-7F2D-4A4F-B494-1CD026D94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47" y="14780907"/>
            <a:ext cx="1690176" cy="1251787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E9486554-2B8C-4DA1-9E14-BFE861FF17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33" y="12565013"/>
            <a:ext cx="2017604" cy="2108190"/>
          </a:xfrm>
          <a:prstGeom prst="rect">
            <a:avLst/>
          </a:prstGeom>
        </p:spPr>
      </p:pic>
      <p:pic>
        <p:nvPicPr>
          <p:cNvPr id="66" name="Picture 65" descr="A cat with green eyes&#10;&#10;Description automatically generated with medium confidence">
            <a:extLst>
              <a:ext uri="{FF2B5EF4-FFF2-40B4-BE49-F238E27FC236}">
                <a16:creationId xmlns:a16="http://schemas.microsoft.com/office/drawing/2014/main" id="{7BC7489D-709B-45E8-B28B-0F9402C0CC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4" y="14353987"/>
            <a:ext cx="1690176" cy="1750345"/>
          </a:xfrm>
          <a:prstGeom prst="rect">
            <a:avLst/>
          </a:prstGeom>
        </p:spPr>
      </p:pic>
      <p:pic>
        <p:nvPicPr>
          <p:cNvPr id="67" name="Picture 6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0D7FC18D-2A94-4FA1-B46E-3B64FDD6A9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18" y="12903095"/>
            <a:ext cx="1179628" cy="1474535"/>
          </a:xfrm>
          <a:prstGeom prst="rect">
            <a:avLst/>
          </a:prstGeom>
        </p:spPr>
      </p:pic>
      <p:pic>
        <p:nvPicPr>
          <p:cNvPr id="68" name="Picture 67" descr="Icon&#10;&#10;Description automatically generated with low confidence">
            <a:extLst>
              <a:ext uri="{FF2B5EF4-FFF2-40B4-BE49-F238E27FC236}">
                <a16:creationId xmlns:a16="http://schemas.microsoft.com/office/drawing/2014/main" id="{49F82939-B42B-4969-9D98-A5EFC22299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66" y="14869540"/>
            <a:ext cx="2168652" cy="1084327"/>
          </a:xfrm>
          <a:prstGeom prst="rect">
            <a:avLst/>
          </a:prstGeom>
        </p:spPr>
      </p:pic>
      <p:pic>
        <p:nvPicPr>
          <p:cNvPr id="69" name="Picture 6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03013B2-BC6F-43E0-9AD2-D4CC152EEEC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65484" b="73023"/>
          <a:stretch/>
        </p:blipFill>
        <p:spPr>
          <a:xfrm>
            <a:off x="9150930" y="14361999"/>
            <a:ext cx="2121589" cy="171341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FFB549D-9728-48FA-B188-1411BF9B9E6A}"/>
              </a:ext>
            </a:extLst>
          </p:cNvPr>
          <p:cNvSpPr txBox="1"/>
          <p:nvPr/>
        </p:nvSpPr>
        <p:spPr>
          <a:xfrm>
            <a:off x="2464701" y="10561368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6514BA6-CD8C-4EF5-8037-A0EEEFFEBFA9}"/>
              </a:ext>
            </a:extLst>
          </p:cNvPr>
          <p:cNvSpPr txBox="1"/>
          <p:nvPr/>
        </p:nvSpPr>
        <p:spPr>
          <a:xfrm>
            <a:off x="260460" y="11703299"/>
            <a:ext cx="52541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Ask your partner if s/he has these things and circle the ones s/he has: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BFF163D-0B78-4139-8032-38CC1F168BF9}"/>
              </a:ext>
            </a:extLst>
          </p:cNvPr>
          <p:cNvSpPr txBox="1"/>
          <p:nvPr/>
        </p:nvSpPr>
        <p:spPr>
          <a:xfrm>
            <a:off x="5980576" y="11165490"/>
            <a:ext cx="5347369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844" b="1" dirty="0">
                <a:latin typeface="Century Gothic" panose="020F0302020204030204"/>
              </a:rPr>
              <a:t>Round 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B5F961D-4C4E-45F5-962E-89840E0774C6}"/>
              </a:ext>
            </a:extLst>
          </p:cNvPr>
          <p:cNvSpPr txBox="1"/>
          <p:nvPr/>
        </p:nvSpPr>
        <p:spPr>
          <a:xfrm>
            <a:off x="5938673" y="11661388"/>
            <a:ext cx="5254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When asked, say you have these things:</a:t>
            </a:r>
          </a:p>
        </p:txBody>
      </p:sp>
    </p:spTree>
    <p:extLst>
      <p:ext uri="{BB962C8B-B14F-4D97-AF65-F5344CB8AC3E}">
        <p14:creationId xmlns:p14="http://schemas.microsoft.com/office/powerpoint/2010/main" val="188370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441056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3" y="210727"/>
            <a:ext cx="7113934" cy="748825"/>
          </a:xfrm>
          <a:prstGeom prst="roundRect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6"/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6" y="282184"/>
            <a:ext cx="1012505" cy="748826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6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5"/>
              <a:ext cx="545695" cy="425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6"/>
              <a:r>
                <a:rPr lang="en-GB" sz="3938" dirty="0">
                  <a:solidFill>
                    <a:srgbClr val="DE000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DE0000"/>
                </a:solidFill>
                <a:latin typeface="Calibri" panose="020F0502020204030204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36" y="15562557"/>
            <a:ext cx="912053" cy="6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7" y="187832"/>
            <a:ext cx="6526219" cy="5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6"/>
            <a:r>
              <a:rPr lang="en-GB" sz="2955" dirty="0">
                <a:solidFill>
                  <a:prstClr val="black">
                    <a:lumMod val="65000"/>
                    <a:lumOff val="35000"/>
                  </a:prstClr>
                </a:solidFill>
                <a:latin typeface="Modern Love" panose="04090805081005020601" pitchFamily="82" charset="0"/>
              </a:rPr>
              <a:t>Rouge term 3 </a:t>
            </a:r>
            <a:endParaRPr lang="en-GB" sz="2955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11011479" y="15669744"/>
            <a:ext cx="37863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6"/>
            <a:r>
              <a:rPr lang="en-GB" sz="2626" dirty="0">
                <a:solidFill>
                  <a:prstClr val="white"/>
                </a:solidFill>
                <a:latin typeface="Modern Love" panose="04090805081005020601" pitchFamily="82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6A488B-C084-AA98-E2B4-58C4589AAD71}"/>
              </a:ext>
            </a:extLst>
          </p:cNvPr>
          <p:cNvGrpSpPr/>
          <p:nvPr/>
        </p:nvGrpSpPr>
        <p:grpSpPr>
          <a:xfrm>
            <a:off x="9399020" y="853810"/>
            <a:ext cx="2134539" cy="1406155"/>
            <a:chOff x="5286949" y="453764"/>
            <a:chExt cx="1200678" cy="790962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D99F975F-D6A1-A040-C6F1-1512578E21C2}"/>
                </a:ext>
              </a:extLst>
            </p:cNvPr>
            <p:cNvSpPr txBox="1">
              <a:spLocks/>
            </p:cNvSpPr>
            <p:nvPr/>
          </p:nvSpPr>
          <p:spPr>
            <a:xfrm>
              <a:off x="5286949" y="1010682"/>
              <a:ext cx="1200678" cy="234044"/>
            </a:xfrm>
            <a:prstGeom prst="rect">
              <a:avLst/>
            </a:prstGeom>
            <a:solidFill>
              <a:srgbClr val="FF0066"/>
            </a:solidFill>
          </p:spPr>
          <p:txBody>
            <a:bodyPr lIns="0" tIns="0" rIns="0" bIns="0"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620">
                <a:defRPr/>
              </a:pPr>
              <a:r>
                <a:rPr lang="en-GB" sz="2844" b="1" dirty="0" err="1">
                  <a:solidFill>
                    <a:sysClr val="window" lastClr="FFFFFF"/>
                  </a:solidFill>
                  <a:latin typeface="Century Gothic" panose="020B0502020202020204" pitchFamily="34" charset="0"/>
                </a:rPr>
                <a:t>vocabulaire</a:t>
              </a:r>
              <a:endParaRPr lang="en-GB" sz="2844" b="1" dirty="0">
                <a:solidFill>
                  <a:sysClr val="window" lastClr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EEE545-D117-1F48-F085-B3F8F579A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3717" y="453764"/>
              <a:ext cx="610240" cy="55691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2E32F2-6D3C-E977-277C-4C72FA558F18}"/>
              </a:ext>
            </a:extLst>
          </p:cNvPr>
          <p:cNvSpPr txBox="1"/>
          <p:nvPr/>
        </p:nvSpPr>
        <p:spPr>
          <a:xfrm>
            <a:off x="652655" y="1723966"/>
            <a:ext cx="8887721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44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GB" sz="2844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en </a:t>
            </a:r>
            <a:r>
              <a:rPr lang="en-GB" sz="2844" b="1" dirty="0" err="1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GB" sz="2844" b="1" dirty="0"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Can you get at least 15 points?</a:t>
            </a:r>
            <a:endParaRPr lang="en-GB" sz="2844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0CEADE-C3AE-E1F7-61BE-14F3A6E1E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59" y="1051750"/>
            <a:ext cx="2036724" cy="848635"/>
          </a:xfrm>
          <a:prstGeom prst="rect">
            <a:avLst/>
          </a:prstGeom>
        </p:spPr>
      </p:pic>
      <p:graphicFrame>
        <p:nvGraphicFramePr>
          <p:cNvPr id="2053" name="Table 4">
            <a:extLst>
              <a:ext uri="{FF2B5EF4-FFF2-40B4-BE49-F238E27FC236}">
                <a16:creationId xmlns:a16="http://schemas.microsoft.com/office/drawing/2014/main" id="{BC0125A0-03F2-F30B-56F2-69C68CABF460}"/>
              </a:ext>
            </a:extLst>
          </p:cNvPr>
          <p:cNvGraphicFramePr>
            <a:graphicFrameLocks noGrp="1"/>
          </p:cNvGraphicFramePr>
          <p:nvPr/>
        </p:nvGraphicFramePr>
        <p:xfrm>
          <a:off x="650174" y="2379886"/>
          <a:ext cx="10855918" cy="7002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9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5397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30678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037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27077">
                <a:tc rowSpan="3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chanter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répéter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270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phrase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27077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tous</a:t>
                      </a:r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les </a:t>
                      </a:r>
                      <a:r>
                        <a:rPr lang="en-GB" sz="25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jours</a:t>
                      </a:r>
                      <a:endParaRPr lang="en-GB" sz="25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2641147363"/>
                  </a:ext>
                </a:extLst>
              </a:tr>
              <a:tr h="927077">
                <a:tc rowSpan="2">
                  <a:txBody>
                    <a:bodyPr/>
                    <a:lstStyle/>
                    <a:p>
                      <a:endParaRPr lang="en-GB" sz="4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moment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6545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village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préférer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5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ville</a:t>
                      </a:r>
                      <a:endParaRPr lang="en-GB" sz="25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3586">
                <a:tc rowSpan="2">
                  <a:txBody>
                    <a:bodyPr/>
                    <a:lstStyle/>
                    <a:p>
                      <a:endParaRPr lang="en-GB" sz="43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voiture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moderne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25276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vélo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cher</a:t>
                      </a:r>
                      <a:r>
                        <a:rPr lang="en-GB" sz="25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5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chère</a:t>
                      </a:r>
                      <a:endParaRPr lang="en-GB" sz="25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pSp>
        <p:nvGrpSpPr>
          <p:cNvPr id="2076" name="Group 2075">
            <a:extLst>
              <a:ext uri="{FF2B5EF4-FFF2-40B4-BE49-F238E27FC236}">
                <a16:creationId xmlns:a16="http://schemas.microsoft.com/office/drawing/2014/main" id="{7E96704C-4E1B-D559-D9CB-4DD216808EAF}"/>
              </a:ext>
            </a:extLst>
          </p:cNvPr>
          <p:cNvGrpSpPr/>
          <p:nvPr/>
        </p:nvGrpSpPr>
        <p:grpSpPr>
          <a:xfrm>
            <a:off x="302363" y="9794846"/>
            <a:ext cx="2073248" cy="737927"/>
            <a:chOff x="5110729" y="5835335"/>
            <a:chExt cx="1166202" cy="415084"/>
          </a:xfrm>
        </p:grpSpPr>
        <p:pic>
          <p:nvPicPr>
            <p:cNvPr id="2062" name="Picture 2061" descr="Icon&#10;&#10;Description automatically generated">
              <a:extLst>
                <a:ext uri="{FF2B5EF4-FFF2-40B4-BE49-F238E27FC236}">
                  <a16:creationId xmlns:a16="http://schemas.microsoft.com/office/drawing/2014/main" id="{CC0C663F-197A-B0D8-22FE-6B4971C05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29" y="5835335"/>
              <a:ext cx="413810" cy="415084"/>
            </a:xfrm>
            <a:prstGeom prst="rect">
              <a:avLst/>
            </a:prstGeom>
          </p:spPr>
        </p:pic>
        <p:sp>
          <p:nvSpPr>
            <p:cNvPr id="2061" name="Title 2">
              <a:extLst>
                <a:ext uri="{FF2B5EF4-FFF2-40B4-BE49-F238E27FC236}">
                  <a16:creationId xmlns:a16="http://schemas.microsoft.com/office/drawing/2014/main" id="{121442D9-C680-0632-23EC-C9BF6CA1B88A}"/>
                </a:ext>
              </a:extLst>
            </p:cNvPr>
            <p:cNvSpPr txBox="1">
              <a:spLocks/>
            </p:cNvSpPr>
            <p:nvPr/>
          </p:nvSpPr>
          <p:spPr>
            <a:xfrm>
              <a:off x="5497645" y="5930498"/>
              <a:ext cx="779286" cy="24765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txBody>
            <a:bodyPr spcFirstLastPara="1" wrap="square" lIns="162533" tIns="81244" rIns="162533" bIns="81244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625620">
                <a:buClr>
                  <a:srgbClr val="000000"/>
                </a:buClr>
                <a:defRPr/>
              </a:pPr>
              <a:r>
                <a:rPr lang="en-GB" sz="2844" b="1" kern="0" dirty="0" err="1">
                  <a:solidFill>
                    <a:srgbClr val="FFFFFF"/>
                  </a:solidFill>
                  <a:latin typeface="Century Gothic" panose="020B0502020202020204" pitchFamily="34" charset="0"/>
                </a:rPr>
                <a:t>parler</a:t>
              </a:r>
              <a:endParaRPr lang="en-GB" sz="2844" b="1" kern="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270B9146-1E05-C074-71CE-6769CE9B97A3}"/>
              </a:ext>
            </a:extLst>
          </p:cNvPr>
          <p:cNvGrpSpPr/>
          <p:nvPr/>
        </p:nvGrpSpPr>
        <p:grpSpPr>
          <a:xfrm>
            <a:off x="787232" y="2679883"/>
            <a:ext cx="1762258" cy="6675601"/>
            <a:chOff x="442818" y="1507434"/>
            <a:chExt cx="991270" cy="3755026"/>
          </a:xfrm>
        </p:grpSpPr>
        <p:pic>
          <p:nvPicPr>
            <p:cNvPr id="2078" name="Picture 2077">
              <a:extLst>
                <a:ext uri="{FF2B5EF4-FFF2-40B4-BE49-F238E27FC236}">
                  <a16:creationId xmlns:a16="http://schemas.microsoft.com/office/drawing/2014/main" id="{0E9E69A6-3C95-4350-755D-F50F6C16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764" y="3051863"/>
              <a:ext cx="932548" cy="849433"/>
            </a:xfrm>
            <a:prstGeom prst="rect">
              <a:avLst/>
            </a:prstGeom>
          </p:spPr>
        </p:pic>
        <p:pic>
          <p:nvPicPr>
            <p:cNvPr id="2080" name="Picture 2079" descr="Icon&#10;&#10;Description automatically generated">
              <a:extLst>
                <a:ext uri="{FF2B5EF4-FFF2-40B4-BE49-F238E27FC236}">
                  <a16:creationId xmlns:a16="http://schemas.microsoft.com/office/drawing/2014/main" id="{E152B426-7838-002A-CD00-B88512741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75" y="1507434"/>
              <a:ext cx="852972" cy="852972"/>
            </a:xfrm>
            <a:prstGeom prst="rect">
              <a:avLst/>
            </a:prstGeom>
          </p:spPr>
        </p:pic>
        <p:pic>
          <p:nvPicPr>
            <p:cNvPr id="2081" name="Picture 2080">
              <a:extLst>
                <a:ext uri="{FF2B5EF4-FFF2-40B4-BE49-F238E27FC236}">
                  <a16:creationId xmlns:a16="http://schemas.microsoft.com/office/drawing/2014/main" id="{95604ECC-B0A9-FC1C-8C82-FAED70965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2818" y="4176253"/>
              <a:ext cx="932549" cy="883467"/>
            </a:xfrm>
            <a:prstGeom prst="rect">
              <a:avLst/>
            </a:prstGeom>
          </p:spPr>
        </p:pic>
        <p:sp>
          <p:nvSpPr>
            <p:cNvPr id="2082" name="TextBox 2081">
              <a:extLst>
                <a:ext uri="{FF2B5EF4-FFF2-40B4-BE49-F238E27FC236}">
                  <a16:creationId xmlns:a16="http://schemas.microsoft.com/office/drawing/2014/main" id="{FD9D2AA1-694A-23ED-AACF-3560D4CB944A}"/>
                </a:ext>
              </a:extLst>
            </p:cNvPr>
            <p:cNvSpPr txBox="1"/>
            <p:nvPr/>
          </p:nvSpPr>
          <p:spPr>
            <a:xfrm>
              <a:off x="1118316" y="4964325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x1</a:t>
              </a:r>
            </a:p>
          </p:txBody>
        </p:sp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7881F184-FC7C-0A55-0DC6-FC1DF4CF94E3}"/>
                </a:ext>
              </a:extLst>
            </p:cNvPr>
            <p:cNvSpPr txBox="1"/>
            <p:nvPr/>
          </p:nvSpPr>
          <p:spPr>
            <a:xfrm>
              <a:off x="1058859" y="3732019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x2</a:t>
              </a:r>
            </a:p>
          </p:txBody>
        </p:sp>
        <p:sp>
          <p:nvSpPr>
            <p:cNvPr id="2084" name="TextBox 2083">
              <a:extLst>
                <a:ext uri="{FF2B5EF4-FFF2-40B4-BE49-F238E27FC236}">
                  <a16:creationId xmlns:a16="http://schemas.microsoft.com/office/drawing/2014/main" id="{5726608C-A4E4-14AD-F50F-30B57D8A8B1C}"/>
                </a:ext>
              </a:extLst>
            </p:cNvPr>
            <p:cNvSpPr txBox="1"/>
            <p:nvPr/>
          </p:nvSpPr>
          <p:spPr>
            <a:xfrm>
              <a:off x="1058859" y="2411708"/>
              <a:ext cx="315772" cy="298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625620">
                <a:buClr>
                  <a:srgbClr val="000000"/>
                </a:buClr>
                <a:defRPr/>
              </a:pPr>
              <a:r>
                <a:rPr lang="en-GB" sz="2844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x3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10881AE-FF56-4ADC-B3AA-24AFC9AD3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5" y="13825874"/>
            <a:ext cx="1943349" cy="1373300"/>
          </a:xfrm>
          <a:prstGeom prst="rect">
            <a:avLst/>
          </a:prstGeom>
        </p:spPr>
      </p:pic>
      <p:pic>
        <p:nvPicPr>
          <p:cNvPr id="41" name="Picture 40" descr="A picture containing arrow&#10;&#10;Description automatically generated">
            <a:extLst>
              <a:ext uri="{FF2B5EF4-FFF2-40B4-BE49-F238E27FC236}">
                <a16:creationId xmlns:a16="http://schemas.microsoft.com/office/drawing/2014/main" id="{CAF4ED3D-338A-41CF-9204-3DC8D9EB52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96" y="12096504"/>
            <a:ext cx="1690176" cy="1251787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80EE5DE-9722-4386-ABAB-0757C5B2D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82" y="13392101"/>
            <a:ext cx="2017604" cy="2108190"/>
          </a:xfrm>
          <a:prstGeom prst="rect">
            <a:avLst/>
          </a:prstGeom>
        </p:spPr>
      </p:pic>
      <p:pic>
        <p:nvPicPr>
          <p:cNvPr id="43" name="Picture 42" descr="A cat with green eyes&#10;&#10;Description automatically generated with medium confidence">
            <a:extLst>
              <a:ext uri="{FF2B5EF4-FFF2-40B4-BE49-F238E27FC236}">
                <a16:creationId xmlns:a16="http://schemas.microsoft.com/office/drawing/2014/main" id="{EA6DBD85-D94F-4831-9DC6-586F0EC4B0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7" y="11916746"/>
            <a:ext cx="1690176" cy="1750345"/>
          </a:xfrm>
          <a:prstGeom prst="rect">
            <a:avLst/>
          </a:prstGeom>
        </p:spPr>
      </p:pic>
      <p:pic>
        <p:nvPicPr>
          <p:cNvPr id="44" name="Picture 4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ECC2B525-CC26-410F-B050-5D9263D04F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32" y="13623652"/>
            <a:ext cx="1179628" cy="1474535"/>
          </a:xfrm>
          <a:prstGeom prst="rect">
            <a:avLst/>
          </a:prstGeom>
        </p:spPr>
      </p:pic>
      <p:pic>
        <p:nvPicPr>
          <p:cNvPr id="45" name="Picture 4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852F93E-2ACF-451E-B5A3-D56C454571F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65484" b="73023"/>
          <a:stretch/>
        </p:blipFill>
        <p:spPr>
          <a:xfrm>
            <a:off x="8561615" y="12096504"/>
            <a:ext cx="2121589" cy="1713417"/>
          </a:xfrm>
          <a:prstGeom prst="rect">
            <a:avLst/>
          </a:prstGeom>
        </p:spPr>
      </p:pic>
      <p:pic>
        <p:nvPicPr>
          <p:cNvPr id="46" name="Picture 45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410630C-42F9-4AF7-A1E3-7498D5DA0A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74" y="14165159"/>
            <a:ext cx="2272142" cy="1136071"/>
          </a:xfrm>
          <a:prstGeom prst="rect">
            <a:avLst/>
          </a:prstGeom>
        </p:spPr>
      </p:pic>
      <p:pic>
        <p:nvPicPr>
          <p:cNvPr id="47" name="Picture 4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804E6B8-28DC-462C-AFA6-E7BAD005D0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713">
            <a:off x="2876155" y="12230296"/>
            <a:ext cx="2272144" cy="113607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BA6878F-7CAB-43DC-BEB2-15CF7FC20099}"/>
              </a:ext>
            </a:extLst>
          </p:cNvPr>
          <p:cNvSpPr txBox="1"/>
          <p:nvPr/>
        </p:nvSpPr>
        <p:spPr>
          <a:xfrm>
            <a:off x="390646" y="10631427"/>
            <a:ext cx="5347369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844" b="1" dirty="0">
                <a:latin typeface="Century Gothic" panose="020F0302020204030204"/>
              </a:rPr>
              <a:t>Round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05A828-287D-4E83-9F04-454CDB3A53C0}"/>
              </a:ext>
            </a:extLst>
          </p:cNvPr>
          <p:cNvSpPr txBox="1"/>
          <p:nvPr/>
        </p:nvSpPr>
        <p:spPr>
          <a:xfrm>
            <a:off x="2552984" y="998539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turn to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7376DC-7B03-4319-9CB5-01BE7FBE6C32}"/>
              </a:ext>
            </a:extLst>
          </p:cNvPr>
          <p:cNvSpPr txBox="1"/>
          <p:nvPr/>
        </p:nvSpPr>
        <p:spPr>
          <a:xfrm>
            <a:off x="6066682" y="11150529"/>
            <a:ext cx="52541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Ask your partner if s/he has these things and circle the ones s/he has: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4FB324-BA2F-4CBF-A9D0-F40FA9CB02A0}"/>
              </a:ext>
            </a:extLst>
          </p:cNvPr>
          <p:cNvSpPr txBox="1"/>
          <p:nvPr/>
        </p:nvSpPr>
        <p:spPr>
          <a:xfrm>
            <a:off x="6068859" y="10589516"/>
            <a:ext cx="5347369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>
              <a:defRPr/>
            </a:pPr>
            <a:r>
              <a:rPr lang="en-GB" sz="2844" b="1" dirty="0">
                <a:latin typeface="Century Gothic" panose="020F0302020204030204"/>
              </a:rPr>
              <a:t>Round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4023C7-2AC4-4F56-8578-080BB77A436D}"/>
              </a:ext>
            </a:extLst>
          </p:cNvPr>
          <p:cNvSpPr txBox="1"/>
          <p:nvPr/>
        </p:nvSpPr>
        <p:spPr>
          <a:xfrm>
            <a:off x="390646" y="11132334"/>
            <a:ext cx="5254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When asked, say you have these things:</a:t>
            </a:r>
          </a:p>
        </p:txBody>
      </p:sp>
    </p:spTree>
    <p:extLst>
      <p:ext uri="{BB962C8B-B14F-4D97-AF65-F5344CB8AC3E}">
        <p14:creationId xmlns:p14="http://schemas.microsoft.com/office/powerpoint/2010/main" val="2075046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6847</TotalTime>
  <Words>5520</Words>
  <Application>Microsoft Office PowerPoint</Application>
  <PresentationFormat>Custom</PresentationFormat>
  <Paragraphs>1443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Amasis MT Pro Black</vt:lpstr>
      <vt:lpstr>Arial</vt:lpstr>
      <vt:lpstr>Calibri</vt:lpstr>
      <vt:lpstr>Calibri Light</vt:lpstr>
      <vt:lpstr>Cavolini</vt:lpstr>
      <vt:lpstr>Century Gothic</vt:lpstr>
      <vt:lpstr>Century Gothic</vt:lpstr>
      <vt:lpstr>Modern Love</vt:lpstr>
      <vt:lpstr>Quattrocento Sans</vt:lpstr>
      <vt:lpstr>Segoe Print</vt:lpstr>
      <vt:lpstr>Tw Cen MT</vt:lpstr>
      <vt:lpstr>Office Theme</vt:lpstr>
      <vt:lpstr>Français</vt:lpstr>
      <vt:lpstr>Contents</vt:lpstr>
      <vt:lpstr>Characters</vt:lpstr>
      <vt:lpstr>Phonics</vt:lpstr>
      <vt:lpstr>Term overview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  <vt:lpstr>Term 1 week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324</cp:revision>
  <dcterms:created xsi:type="dcterms:W3CDTF">2023-06-13T09:43:12Z</dcterms:created>
  <dcterms:modified xsi:type="dcterms:W3CDTF">2024-04-23T06:39:39Z</dcterms:modified>
</cp:coreProperties>
</file>