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56" r:id="rId2"/>
    <p:sldId id="346" r:id="rId3"/>
    <p:sldId id="292" r:id="rId4"/>
    <p:sldId id="290" r:id="rId5"/>
    <p:sldId id="289" r:id="rId6"/>
    <p:sldId id="287" r:id="rId7"/>
    <p:sldId id="288" r:id="rId8"/>
    <p:sldId id="293" r:id="rId9"/>
    <p:sldId id="295" r:id="rId10"/>
    <p:sldId id="294" r:id="rId11"/>
    <p:sldId id="296" r:id="rId12"/>
    <p:sldId id="297" r:id="rId13"/>
    <p:sldId id="298" r:id="rId14"/>
    <p:sldId id="330" r:id="rId15"/>
    <p:sldId id="331" r:id="rId16"/>
    <p:sldId id="332" r:id="rId17"/>
    <p:sldId id="299" r:id="rId18"/>
    <p:sldId id="333" r:id="rId19"/>
    <p:sldId id="334" r:id="rId20"/>
    <p:sldId id="302" r:id="rId21"/>
    <p:sldId id="303" r:id="rId22"/>
    <p:sldId id="335" r:id="rId23"/>
    <p:sldId id="336" r:id="rId24"/>
    <p:sldId id="305" r:id="rId25"/>
    <p:sldId id="337" r:id="rId26"/>
    <p:sldId id="306" r:id="rId27"/>
    <p:sldId id="338" r:id="rId28"/>
    <p:sldId id="308" r:id="rId29"/>
    <p:sldId id="339" r:id="rId30"/>
    <p:sldId id="340" r:id="rId31"/>
    <p:sldId id="310" r:id="rId32"/>
    <p:sldId id="341" r:id="rId33"/>
    <p:sldId id="342" r:id="rId34"/>
    <p:sldId id="311" r:id="rId35"/>
    <p:sldId id="343" r:id="rId36"/>
    <p:sldId id="345" r:id="rId37"/>
    <p:sldId id="344" r:id="rId38"/>
    <p:sldId id="327" r:id="rId39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7FF"/>
    <a:srgbClr val="FF3888"/>
    <a:srgbClr val="FFFCF3"/>
    <a:srgbClr val="786EB1"/>
    <a:srgbClr val="C5DC00"/>
    <a:srgbClr val="26859D"/>
    <a:srgbClr val="115076"/>
    <a:srgbClr val="EB0505"/>
    <a:srgbClr val="D43726"/>
    <a:srgbClr val="D97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6357" autoAdjust="0"/>
  </p:normalViewPr>
  <p:slideViewPr>
    <p:cSldViewPr snapToGrid="0">
      <p:cViewPr>
        <p:scale>
          <a:sx n="41" d="100"/>
          <a:sy n="41" d="100"/>
        </p:scale>
        <p:origin x="3078" y="3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0DF4B-49D6-4178-AFEF-51B185BE47EC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315C-DB4B-4BA2-A5EF-1F4CCE5A1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6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354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14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96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719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762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326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106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194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331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59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165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049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52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69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286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084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68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261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248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32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2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38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5113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732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9416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43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9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95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75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9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33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68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B595-08B4-44FD-8778-66439A5CF3E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9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51.gif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8.png"/><Relationship Id="rId5" Type="http://schemas.openxmlformats.org/officeDocument/2006/relationships/image" Target="../media/image27.png"/><Relationship Id="rId10" Type="http://schemas.openxmlformats.org/officeDocument/2006/relationships/image" Target="../media/image32.gif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32.gif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2.png"/><Relationship Id="rId1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11" Type="http://schemas.openxmlformats.org/officeDocument/2006/relationships/image" Target="../media/image60.gif"/><Relationship Id="rId5" Type="http://schemas.openxmlformats.org/officeDocument/2006/relationships/image" Target="../media/image15.png"/><Relationship Id="rId15" Type="http://schemas.openxmlformats.org/officeDocument/2006/relationships/image" Target="../media/image63.png"/><Relationship Id="rId10" Type="http://schemas.openxmlformats.org/officeDocument/2006/relationships/image" Target="../media/image59.gif"/><Relationship Id="rId4" Type="http://schemas.openxmlformats.org/officeDocument/2006/relationships/image" Target="../media/image27.png"/><Relationship Id="rId9" Type="http://schemas.openxmlformats.org/officeDocument/2006/relationships/image" Target="../media/image58.gif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65.gif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11" Type="http://schemas.openxmlformats.org/officeDocument/2006/relationships/image" Target="../media/image68.png"/><Relationship Id="rId5" Type="http://schemas.microsoft.com/office/2007/relationships/hdphoto" Target="../media/hdphoto1.wdp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26.png"/><Relationship Id="rId9" Type="http://schemas.openxmlformats.org/officeDocument/2006/relationships/image" Target="../media/image66.gif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9.png"/><Relationship Id="rId1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54.png"/><Relationship Id="rId12" Type="http://schemas.openxmlformats.org/officeDocument/2006/relationships/image" Target="../media/image76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33.png"/><Relationship Id="rId15" Type="http://schemas.openxmlformats.org/officeDocument/2006/relationships/image" Target="../media/image77.png"/><Relationship Id="rId10" Type="http://schemas.openxmlformats.org/officeDocument/2006/relationships/image" Target="../media/image74.gif"/><Relationship Id="rId19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73.gif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6.png"/><Relationship Id="rId5" Type="http://schemas.openxmlformats.org/officeDocument/2006/relationships/image" Target="../media/image53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2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12" Type="http://schemas.openxmlformats.org/officeDocument/2006/relationships/image" Target="../media/image81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80.png"/><Relationship Id="rId5" Type="http://schemas.microsoft.com/office/2007/relationships/hdphoto" Target="../media/hdphoto1.wdp"/><Relationship Id="rId15" Type="http://schemas.openxmlformats.org/officeDocument/2006/relationships/image" Target="../media/image84.jp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16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9.jp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8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87.jpg"/><Relationship Id="rId5" Type="http://schemas.openxmlformats.org/officeDocument/2006/relationships/image" Target="../media/image43.png"/><Relationship Id="rId15" Type="http://schemas.openxmlformats.org/officeDocument/2006/relationships/image" Target="../media/image79.jpg"/><Relationship Id="rId10" Type="http://schemas.openxmlformats.org/officeDocument/2006/relationships/image" Target="../media/image86.jp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openxmlformats.org/officeDocument/2006/relationships/image" Target="../media/image9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0.png"/><Relationship Id="rId3" Type="http://schemas.openxmlformats.org/officeDocument/2006/relationships/image" Target="../media/image91.gif"/><Relationship Id="rId7" Type="http://schemas.openxmlformats.org/officeDocument/2006/relationships/image" Target="../media/image2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92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33.png"/><Relationship Id="rId3" Type="http://schemas.openxmlformats.org/officeDocument/2006/relationships/image" Target="../media/image52.gif"/><Relationship Id="rId21" Type="http://schemas.openxmlformats.org/officeDocument/2006/relationships/image" Target="../media/image26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32.gif"/><Relationship Id="rId10" Type="http://schemas.openxmlformats.org/officeDocument/2006/relationships/image" Target="../media/image98.png"/><Relationship Id="rId19" Type="http://schemas.openxmlformats.org/officeDocument/2006/relationships/image" Target="../media/image71.png"/><Relationship Id="rId4" Type="http://schemas.openxmlformats.org/officeDocument/2006/relationships/image" Target="../media/image27.png"/><Relationship Id="rId9" Type="http://schemas.openxmlformats.org/officeDocument/2006/relationships/image" Target="../media/image97.gif"/><Relationship Id="rId14" Type="http://schemas.openxmlformats.org/officeDocument/2006/relationships/image" Target="../media/image102.gif"/><Relationship Id="rId22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6.gif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52.gif"/><Relationship Id="rId5" Type="http://schemas.openxmlformats.org/officeDocument/2006/relationships/image" Target="../media/image43.png"/><Relationship Id="rId10" Type="http://schemas.openxmlformats.org/officeDocument/2006/relationships/image" Target="../media/image79.jp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04.png"/><Relationship Id="rId5" Type="http://schemas.openxmlformats.org/officeDocument/2006/relationships/image" Target="../media/image43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1.pn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107.png"/><Relationship Id="rId4" Type="http://schemas.openxmlformats.org/officeDocument/2006/relationships/image" Target="../media/image26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image" Target="../media/image108.gif"/><Relationship Id="rId7" Type="http://schemas.openxmlformats.org/officeDocument/2006/relationships/image" Target="../media/image106.gif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gif"/><Relationship Id="rId11" Type="http://schemas.openxmlformats.org/officeDocument/2006/relationships/image" Target="../media/image110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109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105.gi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13.png"/><Relationship Id="rId5" Type="http://schemas.openxmlformats.org/officeDocument/2006/relationships/image" Target="../media/image43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52.gif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image" Target="../media/image115.png"/><Relationship Id="rId7" Type="http://schemas.openxmlformats.org/officeDocument/2006/relationships/image" Target="../media/image2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image" Target="../media/image52.gif"/><Relationship Id="rId9" Type="http://schemas.openxmlformats.org/officeDocument/2006/relationships/image" Target="../media/image43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sv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2.gif"/><Relationship Id="rId5" Type="http://schemas.microsoft.com/office/2007/relationships/hdphoto" Target="../media/hdphoto1.wdp"/><Relationship Id="rId15" Type="http://schemas.openxmlformats.org/officeDocument/2006/relationships/image" Target="../media/image118.gif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116.pn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52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21.gif"/><Relationship Id="rId18" Type="http://schemas.openxmlformats.org/officeDocument/2006/relationships/image" Target="../media/image125.jpeg"/><Relationship Id="rId26" Type="http://schemas.openxmlformats.org/officeDocument/2006/relationships/image" Target="../media/image133.png"/><Relationship Id="rId3" Type="http://schemas.openxmlformats.org/officeDocument/2006/relationships/image" Target="../media/image26.png"/><Relationship Id="rId21" Type="http://schemas.openxmlformats.org/officeDocument/2006/relationships/image" Target="../media/image128.png"/><Relationship Id="rId7" Type="http://schemas.openxmlformats.org/officeDocument/2006/relationships/image" Target="../media/image45.png"/><Relationship Id="rId12" Type="http://schemas.openxmlformats.org/officeDocument/2006/relationships/image" Target="../media/image120.gif"/><Relationship Id="rId17" Type="http://schemas.openxmlformats.org/officeDocument/2006/relationships/image" Target="../media/image19.png"/><Relationship Id="rId25" Type="http://schemas.openxmlformats.org/officeDocument/2006/relationships/image" Target="../media/image13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24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22.gif"/><Relationship Id="rId24" Type="http://schemas.openxmlformats.org/officeDocument/2006/relationships/image" Target="../media/image131.png"/><Relationship Id="rId5" Type="http://schemas.openxmlformats.org/officeDocument/2006/relationships/image" Target="../media/image43.png"/><Relationship Id="rId15" Type="http://schemas.openxmlformats.org/officeDocument/2006/relationships/image" Target="../media/image123.jpg"/><Relationship Id="rId23" Type="http://schemas.openxmlformats.org/officeDocument/2006/relationships/image" Target="../media/image130.png"/><Relationship Id="rId10" Type="http://schemas.openxmlformats.org/officeDocument/2006/relationships/image" Target="../media/image33.png"/><Relationship Id="rId19" Type="http://schemas.openxmlformats.org/officeDocument/2006/relationships/image" Target="../media/image126.pn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openxmlformats.org/officeDocument/2006/relationships/image" Target="../media/image122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37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35.png"/><Relationship Id="rId5" Type="http://schemas.microsoft.com/office/2007/relationships/hdphoto" Target="../media/hdphoto1.wdp"/><Relationship Id="rId15" Type="http://schemas.openxmlformats.org/officeDocument/2006/relationships/image" Target="../media/image13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2.jpg"/><Relationship Id="rId18" Type="http://schemas.openxmlformats.org/officeDocument/2006/relationships/image" Target="../media/image147.png"/><Relationship Id="rId3" Type="http://schemas.openxmlformats.org/officeDocument/2006/relationships/image" Target="../media/image26.png"/><Relationship Id="rId21" Type="http://schemas.openxmlformats.org/officeDocument/2006/relationships/image" Target="../media/image53.png"/><Relationship Id="rId7" Type="http://schemas.openxmlformats.org/officeDocument/2006/relationships/image" Target="../media/image11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5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02.gif"/><Relationship Id="rId5" Type="http://schemas.openxmlformats.org/officeDocument/2006/relationships/image" Target="../media/image27.png"/><Relationship Id="rId15" Type="http://schemas.openxmlformats.org/officeDocument/2006/relationships/image" Target="../media/image144.png"/><Relationship Id="rId10" Type="http://schemas.openxmlformats.org/officeDocument/2006/relationships/image" Target="../media/image17.png"/><Relationship Id="rId19" Type="http://schemas.openxmlformats.org/officeDocument/2006/relationships/image" Target="../media/image148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3.png"/><Relationship Id="rId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27.png"/><Relationship Id="rId5" Type="http://schemas.openxmlformats.org/officeDocument/2006/relationships/image" Target="../media/image43.png"/><Relationship Id="rId10" Type="http://schemas.openxmlformats.org/officeDocument/2006/relationships/image" Target="../media/image150.gif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5.png"/><Relationship Id="rId5" Type="http://schemas.openxmlformats.org/officeDocument/2006/relationships/image" Target="../media/image27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4" Type="http://schemas.microsoft.com/office/2007/relationships/hdphoto" Target="../media/hdphoto1.wdp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gi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44B5-1B85-42BB-8B89-9596CC5B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056914"/>
            <a:ext cx="10363200" cy="3072092"/>
          </a:xfrm>
          <a:solidFill>
            <a:srgbClr val="EB0505"/>
          </a:solidFill>
        </p:spPr>
        <p:txBody>
          <a:bodyPr>
            <a:normAutofit/>
          </a:bodyPr>
          <a:lstStyle/>
          <a:p>
            <a:r>
              <a:rPr lang="en-GB" sz="16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Français</a:t>
            </a:r>
            <a:endParaRPr lang="en-GB" sz="16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AD5C1-991B-43BF-8932-DD1E73B6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0" y="12825692"/>
            <a:ext cx="9144000" cy="26632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(e)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pic>
        <p:nvPicPr>
          <p:cNvPr id="16" name="Picture 1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43B773B-FE7E-41C0-87FB-EDA40277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5" y="767072"/>
            <a:ext cx="10450009" cy="8958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1279" y="-24262"/>
            <a:ext cx="3897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Rouge Term 2 </a:t>
            </a:r>
          </a:p>
        </p:txBody>
      </p: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4015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B56C73B-AC35-4E8C-B140-482EC0D0E6D1}"/>
              </a:ext>
            </a:extLst>
          </p:cNvPr>
          <p:cNvSpPr/>
          <p:nvPr/>
        </p:nvSpPr>
        <p:spPr>
          <a:xfrm>
            <a:off x="361940" y="1071646"/>
            <a:ext cx="3023322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372A160-E0DF-4895-A72C-32BC3A5C5819}"/>
              </a:ext>
            </a:extLst>
          </p:cNvPr>
          <p:cNvGrpSpPr/>
          <p:nvPr/>
        </p:nvGrpSpPr>
        <p:grpSpPr>
          <a:xfrm>
            <a:off x="477509" y="1218777"/>
            <a:ext cx="2957045" cy="672351"/>
            <a:chOff x="1639842" y="1416995"/>
            <a:chExt cx="1801949" cy="409714"/>
          </a:xfrm>
        </p:grpSpPr>
        <p:sp>
          <p:nvSpPr>
            <p:cNvPr id="75" name="Google Shape;112;p3">
              <a:extLst>
                <a:ext uri="{FF2B5EF4-FFF2-40B4-BE49-F238E27FC236}">
                  <a16:creationId xmlns:a16="http://schemas.microsoft.com/office/drawing/2014/main" id="{88292CD8-8A84-4089-A910-23647D37E523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AF148617-B1D4-47B2-80D7-D8182EDAC49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907AAE2-F19A-4946-8B25-55AA21E0B3EE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84" name="Table 107">
            <a:extLst>
              <a:ext uri="{FF2B5EF4-FFF2-40B4-BE49-F238E27FC236}">
                <a16:creationId xmlns:a16="http://schemas.microsoft.com/office/drawing/2014/main" id="{8F752F89-B368-481C-84E2-3DA4B5339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083013"/>
              </p:ext>
            </p:extLst>
          </p:nvPr>
        </p:nvGraphicFramePr>
        <p:xfrm>
          <a:off x="595587" y="2170525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ez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id="{5A8F550D-DC90-4C5F-9917-33103930966B}"/>
              </a:ext>
            </a:extLst>
          </p:cNvPr>
          <p:cNvSpPr txBox="1"/>
          <p:nvPr/>
        </p:nvSpPr>
        <p:spPr>
          <a:xfrm>
            <a:off x="850481" y="3220038"/>
            <a:ext cx="208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ez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0" name="Picture 2" descr="Alphabet Word Images, Face, Human">
            <a:extLst>
              <a:ext uri="{FF2B5EF4-FFF2-40B4-BE49-F238E27FC236}">
                <a16:creationId xmlns:a16="http://schemas.microsoft.com/office/drawing/2014/main" id="{795799AF-8821-4093-8BD1-9325F348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27" y="2312819"/>
            <a:ext cx="659097" cy="7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C1A4CD1-E96F-4F83-8594-54E2EB303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1" y="2791579"/>
            <a:ext cx="624384" cy="62243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3E54EC10-5B2B-4BD0-AD8E-D5FF62284F84}"/>
              </a:ext>
            </a:extLst>
          </p:cNvPr>
          <p:cNvSpPr txBox="1"/>
          <p:nvPr/>
        </p:nvSpPr>
        <p:spPr>
          <a:xfrm>
            <a:off x="472359" y="3377899"/>
            <a:ext cx="911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3888"/>
                </a:solidFill>
                <a:latin typeface="Century Gothic" panose="020B0502020202020204" pitchFamily="34" charset="0"/>
              </a:rPr>
              <a:t>et</a:t>
            </a:r>
            <a:br>
              <a:rPr lang="en-GB" b="1" dirty="0">
                <a:solidFill>
                  <a:srgbClr val="FF3888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latin typeface="Century Gothic" panose="020B0502020202020204" pitchFamily="34" charset="0"/>
              </a:rPr>
              <a:t>(and)</a:t>
            </a:r>
          </a:p>
        </p:txBody>
      </p:sp>
      <p:sp>
        <p:nvSpPr>
          <p:cNvPr id="93" name="Oval Callout 13">
            <a:extLst>
              <a:ext uri="{FF2B5EF4-FFF2-40B4-BE49-F238E27FC236}">
                <a16:creationId xmlns:a16="http://schemas.microsoft.com/office/drawing/2014/main" id="{D3B72CBE-7C76-4EFF-82CA-16C94D736D64}"/>
              </a:ext>
            </a:extLst>
          </p:cNvPr>
          <p:cNvSpPr/>
          <p:nvPr/>
        </p:nvSpPr>
        <p:spPr>
          <a:xfrm>
            <a:off x="2621405" y="2004641"/>
            <a:ext cx="2527849" cy="1538887"/>
          </a:xfrm>
          <a:prstGeom prst="wedgeEllipseCallout">
            <a:avLst>
              <a:gd name="adj1" fmla="val -50434"/>
              <a:gd name="adj2" fmla="val 39225"/>
            </a:avLst>
          </a:prstGeom>
          <a:solidFill>
            <a:schemeClr val="bg2"/>
          </a:solidFill>
          <a:ln w="12700" cap="flat" cmpd="sng" algn="ctr">
            <a:solidFill>
              <a:srgbClr val="FF3888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[-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ez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and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sound the same as [</a:t>
            </a:r>
            <a:r>
              <a:rPr lang="en-GB" sz="20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é|er</a:t>
            </a:r>
            <a:r>
              <a:rPr lang="en-GB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]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4" name="Picture 93" descr="Text&#10;&#10;Description automatically generated">
            <a:extLst>
              <a:ext uri="{FF2B5EF4-FFF2-40B4-BE49-F238E27FC236}">
                <a16:creationId xmlns:a16="http://schemas.microsoft.com/office/drawing/2014/main" id="{6BC2668C-7FF6-4907-88A5-E99112306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76" y="974263"/>
            <a:ext cx="3111438" cy="3296888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AF0C995-BC8E-4671-89C1-76DB82DD7641}"/>
              </a:ext>
            </a:extLst>
          </p:cNvPr>
          <p:cNvSpPr txBox="1"/>
          <p:nvPr/>
        </p:nvSpPr>
        <p:spPr>
          <a:xfrm>
            <a:off x="2518398" y="4349238"/>
            <a:ext cx="681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8A0421D-8684-4BA7-99D8-B0B887BAEF05}"/>
              </a:ext>
            </a:extLst>
          </p:cNvPr>
          <p:cNvGrpSpPr/>
          <p:nvPr/>
        </p:nvGrpSpPr>
        <p:grpSpPr>
          <a:xfrm>
            <a:off x="302362" y="4173206"/>
            <a:ext cx="2216036" cy="862054"/>
            <a:chOff x="314909" y="12083263"/>
            <a:chExt cx="221603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BCDA2045-A93F-408A-A490-3066949CB9C6}"/>
                </a:ext>
              </a:extLst>
            </p:cNvPr>
            <p:cNvSpPr txBox="1">
              <a:spLocks/>
            </p:cNvSpPr>
            <p:nvPr/>
          </p:nvSpPr>
          <p:spPr>
            <a:xfrm>
              <a:off x="869253" y="12290158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98" name="Picture 97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00C3E86F-91E5-48A6-AF00-792BA1DEF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99" name="Table 51">
            <a:extLst>
              <a:ext uri="{FF2B5EF4-FFF2-40B4-BE49-F238E27FC236}">
                <a16:creationId xmlns:a16="http://schemas.microsoft.com/office/drawing/2014/main" id="{EBAD4E33-C0A6-47DE-AE05-3B2A07CF2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124781"/>
              </p:ext>
            </p:extLst>
          </p:nvPr>
        </p:nvGraphicFramePr>
        <p:xfrm>
          <a:off x="394995" y="4973684"/>
          <a:ext cx="11407145" cy="2731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964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7964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854046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59380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291478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porter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uniforme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291478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regarder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chanson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91478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chapeau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et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291478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film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291478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instrument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</a:tbl>
          </a:graphicData>
        </a:graphic>
      </p:graphicFrame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E883191A-859B-446F-805F-285C402BD62F}"/>
              </a:ext>
            </a:extLst>
          </p:cNvPr>
          <p:cNvSpPr/>
          <p:nvPr/>
        </p:nvSpPr>
        <p:spPr>
          <a:xfrm>
            <a:off x="303761" y="7787509"/>
            <a:ext cx="11584478" cy="278139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07B17F31-D638-4AF4-A1C1-CEA6C03E5AD8}"/>
              </a:ext>
            </a:extLst>
          </p:cNvPr>
          <p:cNvSpPr txBox="1">
            <a:spLocks/>
          </p:cNvSpPr>
          <p:nvPr/>
        </p:nvSpPr>
        <p:spPr>
          <a:xfrm>
            <a:off x="9656535" y="784249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7" name="Google Shape;170;p8" descr="Jigsaw, Puzzle, Piece, Game, Concept, Solution">
            <a:extLst>
              <a:ext uri="{FF2B5EF4-FFF2-40B4-BE49-F238E27FC236}">
                <a16:creationId xmlns:a16="http://schemas.microsoft.com/office/drawing/2014/main" id="{229A0289-E1B3-4E9D-8475-4E1BC9E41D0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74198" y="775822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Title 1">
            <a:extLst>
              <a:ext uri="{FF2B5EF4-FFF2-40B4-BE49-F238E27FC236}">
                <a16:creationId xmlns:a16="http://schemas.microsoft.com/office/drawing/2014/main" id="{A3A4C339-B059-4FE1-8407-EBA93C7ED6EB}"/>
              </a:ext>
            </a:extLst>
          </p:cNvPr>
          <p:cNvSpPr txBox="1">
            <a:spLocks/>
          </p:cNvSpPr>
          <p:nvPr/>
        </p:nvSpPr>
        <p:spPr>
          <a:xfrm>
            <a:off x="335655" y="7821271"/>
            <a:ext cx="4351995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Knowing who does what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1" name="CustomShape 3">
            <a:extLst>
              <a:ext uri="{FF2B5EF4-FFF2-40B4-BE49-F238E27FC236}">
                <a16:creationId xmlns:a16="http://schemas.microsoft.com/office/drawing/2014/main" id="{8E095C18-722B-465F-A871-C86E1B1141C6}"/>
              </a:ext>
            </a:extLst>
          </p:cNvPr>
          <p:cNvSpPr/>
          <p:nvPr/>
        </p:nvSpPr>
        <p:spPr>
          <a:xfrm>
            <a:off x="347406" y="935581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you’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with a verb: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5F2FDB1-54CF-4862-BF3D-B89DB097261C}"/>
              </a:ext>
            </a:extLst>
          </p:cNvPr>
          <p:cNvSpPr/>
          <p:nvPr/>
        </p:nvSpPr>
        <p:spPr>
          <a:xfrm>
            <a:off x="370220" y="8794212"/>
            <a:ext cx="2752022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21AE957-E535-438A-84F6-F062B82FA8E5}"/>
              </a:ext>
            </a:extLst>
          </p:cNvPr>
          <p:cNvSpPr/>
          <p:nvPr/>
        </p:nvSpPr>
        <p:spPr>
          <a:xfrm>
            <a:off x="408321" y="8773567"/>
            <a:ext cx="274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Je parl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28BAAA9B-0E77-4C15-9FEC-671CB0CDA128}"/>
              </a:ext>
            </a:extLst>
          </p:cNvPr>
          <p:cNvSpPr/>
          <p:nvPr/>
        </p:nvSpPr>
        <p:spPr>
          <a:xfrm>
            <a:off x="392863" y="9943674"/>
            <a:ext cx="2760203" cy="51804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74F08E2-9131-45A9-B82B-424E8B43C75A}"/>
              </a:ext>
            </a:extLst>
          </p:cNvPr>
          <p:cNvSpPr/>
          <p:nvPr/>
        </p:nvSpPr>
        <p:spPr>
          <a:xfrm>
            <a:off x="366907" y="9941154"/>
            <a:ext cx="7988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Tu parl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2" name="Speech Bubble: Rectangle with Corners Rounded 131">
            <a:extLst>
              <a:ext uri="{FF2B5EF4-FFF2-40B4-BE49-F238E27FC236}">
                <a16:creationId xmlns:a16="http://schemas.microsoft.com/office/drawing/2014/main" id="{921C6F41-3A86-4723-99D5-A948FEE9FA45}"/>
              </a:ext>
            </a:extLst>
          </p:cNvPr>
          <p:cNvSpPr/>
          <p:nvPr/>
        </p:nvSpPr>
        <p:spPr>
          <a:xfrm>
            <a:off x="6423017" y="8740586"/>
            <a:ext cx="3243942" cy="1307313"/>
          </a:xfrm>
          <a:prstGeom prst="wedgeRoundRectCallout">
            <a:avLst>
              <a:gd name="adj1" fmla="val -62025"/>
              <a:gd name="adj2" fmla="val 26987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sound the same because of the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onsonant.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C19FDD4-7DB9-4B30-86B2-A29C7D5D6B68}"/>
              </a:ext>
            </a:extLst>
          </p:cNvPr>
          <p:cNvSpPr txBox="1"/>
          <p:nvPr/>
        </p:nvSpPr>
        <p:spPr>
          <a:xfrm>
            <a:off x="347406" y="8260786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the ending to match the pronoun: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C7DC819-17E7-40BB-B6F3-82CD814EA936}"/>
              </a:ext>
            </a:extLst>
          </p:cNvPr>
          <p:cNvSpPr/>
          <p:nvPr/>
        </p:nvSpPr>
        <p:spPr>
          <a:xfrm>
            <a:off x="3160343" y="8829300"/>
            <a:ext cx="274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speak French.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9BB927C-EAA8-4498-8A74-D118E51B57E3}"/>
              </a:ext>
            </a:extLst>
          </p:cNvPr>
          <p:cNvSpPr/>
          <p:nvPr/>
        </p:nvSpPr>
        <p:spPr>
          <a:xfrm>
            <a:off x="3228773" y="9993981"/>
            <a:ext cx="3422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speak French.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3F613C6-75C7-4C49-B03D-B5216FCCD0BE}"/>
              </a:ext>
            </a:extLst>
          </p:cNvPr>
          <p:cNvGrpSpPr/>
          <p:nvPr/>
        </p:nvGrpSpPr>
        <p:grpSpPr>
          <a:xfrm>
            <a:off x="8949890" y="708829"/>
            <a:ext cx="2991081" cy="2220752"/>
            <a:chOff x="4876029" y="582476"/>
            <a:chExt cx="1822690" cy="1353271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7E322A5-9846-4BB5-9B7C-B55DFBA364AD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31C77B2-E2EF-4702-AA1A-47B9895A8860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11BB91B3-3A16-4034-867B-E6EDE16078A8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E04BA28A-20F8-43FC-8854-76F0E7FE9DE7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6CE0AD2-4136-42A8-87F1-A7755DBB25C7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what I and you do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3A3124CF-F0BB-4D9F-8B2C-8C0C7F47E869}"/>
                </a:ext>
              </a:extLst>
            </p:cNvPr>
            <p:cNvSpPr/>
            <p:nvPr/>
          </p:nvSpPr>
          <p:spPr>
            <a:xfrm>
              <a:off x="4961589" y="1548358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DD4EFCB-7F51-494B-88F8-E6210907EA5E}"/>
                </a:ext>
              </a:extLst>
            </p:cNvPr>
            <p:cNvSpPr txBox="1"/>
            <p:nvPr/>
          </p:nvSpPr>
          <p:spPr>
            <a:xfrm>
              <a:off x="5101469" y="1510162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what he and she does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E8F83A4-DBDF-4397-B10E-1DD63DF873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0726670"/>
            <a:ext cx="6042384" cy="5326130"/>
          </a:xfrm>
          <a:prstGeom prst="rect">
            <a:avLst/>
          </a:prstGeom>
        </p:spPr>
      </p:pic>
      <p:grpSp>
        <p:nvGrpSpPr>
          <p:cNvPr id="242" name="Group 241">
            <a:extLst>
              <a:ext uri="{FF2B5EF4-FFF2-40B4-BE49-F238E27FC236}">
                <a16:creationId xmlns:a16="http://schemas.microsoft.com/office/drawing/2014/main" id="{35F7E03F-203C-47F6-8CDF-EF7C39C0FD5A}"/>
              </a:ext>
            </a:extLst>
          </p:cNvPr>
          <p:cNvGrpSpPr/>
          <p:nvPr/>
        </p:nvGrpSpPr>
        <p:grpSpPr>
          <a:xfrm>
            <a:off x="5922577" y="10701069"/>
            <a:ext cx="2216036" cy="862054"/>
            <a:chOff x="314909" y="12083263"/>
            <a:chExt cx="2216036" cy="862054"/>
          </a:xfrm>
        </p:grpSpPr>
        <p:sp>
          <p:nvSpPr>
            <p:cNvPr id="243" name="Title 1">
              <a:extLst>
                <a:ext uri="{FF2B5EF4-FFF2-40B4-BE49-F238E27FC236}">
                  <a16:creationId xmlns:a16="http://schemas.microsoft.com/office/drawing/2014/main" id="{0A2C2685-0B4C-4B72-8EEB-CE386BAE3971}"/>
                </a:ext>
              </a:extLst>
            </p:cNvPr>
            <p:cNvSpPr txBox="1">
              <a:spLocks/>
            </p:cNvSpPr>
            <p:nvPr/>
          </p:nvSpPr>
          <p:spPr>
            <a:xfrm>
              <a:off x="869253" y="12290158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44" name="Picture 24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862C5BF-A8A3-42C7-A29B-385D3A208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45" name="TextBox 244">
            <a:hlinkClick r:id="" action="ppaction://noaction">
              <a:snd r:embed="rId12" name="accident.wav"/>
            </a:hlinkClick>
            <a:extLst>
              <a:ext uri="{FF2B5EF4-FFF2-40B4-BE49-F238E27FC236}">
                <a16:creationId xmlns:a16="http://schemas.microsoft.com/office/drawing/2014/main" id="{679B1C28-D222-4778-AC60-BE7B7BEE2107}"/>
              </a:ext>
            </a:extLst>
          </p:cNvPr>
          <p:cNvSpPr txBox="1"/>
          <p:nvPr/>
        </p:nvSpPr>
        <p:spPr>
          <a:xfrm>
            <a:off x="8141930" y="10870486"/>
            <a:ext cx="305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accident ! 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46" name="Google Shape;258;p34">
            <a:extLst>
              <a:ext uri="{FF2B5EF4-FFF2-40B4-BE49-F238E27FC236}">
                <a16:creationId xmlns:a16="http://schemas.microsoft.com/office/drawing/2014/main" id="{395B1258-4CD5-4EB2-8F35-5F796E8EE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691097"/>
              </p:ext>
            </p:extLst>
          </p:nvPr>
        </p:nvGraphicFramePr>
        <p:xfrm>
          <a:off x="5965158" y="12145813"/>
          <a:ext cx="2408836" cy="386225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0317">
                  <a:extLst>
                    <a:ext uri="{9D8B030D-6E8A-4147-A177-3AD203B41FA5}">
                      <a16:colId xmlns:a16="http://schemas.microsoft.com/office/drawing/2014/main" val="558894890"/>
                    </a:ext>
                  </a:extLst>
                </a:gridCol>
                <a:gridCol w="884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34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34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34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34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34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34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428771"/>
                  </a:ext>
                </a:extLst>
              </a:tr>
            </a:tbl>
          </a:graphicData>
        </a:graphic>
      </p:graphicFrame>
      <p:graphicFrame>
        <p:nvGraphicFramePr>
          <p:cNvPr id="247" name="Google Shape;258;p34">
            <a:extLst>
              <a:ext uri="{FF2B5EF4-FFF2-40B4-BE49-F238E27FC236}">
                <a16:creationId xmlns:a16="http://schemas.microsoft.com/office/drawing/2014/main" id="{B20D7D95-366A-48CA-BB5F-7070BB43EA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978907"/>
              </p:ext>
            </p:extLst>
          </p:nvPr>
        </p:nvGraphicFramePr>
        <p:xfrm>
          <a:off x="8515610" y="12198751"/>
          <a:ext cx="2289552" cy="38564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9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15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Verbe</a:t>
                      </a: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37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37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37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37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37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  <a:tr h="55637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801037"/>
                  </a:ext>
                </a:extLst>
              </a:tr>
            </a:tbl>
          </a:graphicData>
        </a:graphic>
      </p:graphicFrame>
      <p:pic>
        <p:nvPicPr>
          <p:cNvPr id="248" name="Picture 16" descr="United, Flag, Kingdom, British, Great, Britain">
            <a:extLst>
              <a:ext uri="{FF2B5EF4-FFF2-40B4-BE49-F238E27FC236}">
                <a16:creationId xmlns:a16="http://schemas.microsoft.com/office/drawing/2014/main" id="{AE0D87E3-3BBD-4FA6-A050-342123B6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512" y="12256948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248" descr="Shape, arrow&#10;&#10;Description automatically generated">
            <a:extLst>
              <a:ext uri="{FF2B5EF4-FFF2-40B4-BE49-F238E27FC236}">
                <a16:creationId xmlns:a16="http://schemas.microsoft.com/office/drawing/2014/main" id="{E0D40F67-A23C-42AC-9166-9B87C2639C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3171" y="12717524"/>
            <a:ext cx="462709" cy="428729"/>
          </a:xfrm>
          <a:prstGeom prst="rect">
            <a:avLst/>
          </a:prstGeom>
        </p:spPr>
      </p:pic>
      <p:sp>
        <p:nvSpPr>
          <p:cNvPr id="250" name="TextBox 249">
            <a:extLst>
              <a:ext uri="{FF2B5EF4-FFF2-40B4-BE49-F238E27FC236}">
                <a16:creationId xmlns:a16="http://schemas.microsoft.com/office/drawing/2014/main" id="{24DB2F9D-2A4B-475B-AC77-0545A019193D}"/>
              </a:ext>
            </a:extLst>
          </p:cNvPr>
          <p:cNvSpPr txBox="1"/>
          <p:nvPr/>
        </p:nvSpPr>
        <p:spPr>
          <a:xfrm>
            <a:off x="8611671" y="12693493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wear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2815B9A0-39DC-4D09-9883-78C9E2DA6838}"/>
              </a:ext>
            </a:extLst>
          </p:cNvPr>
          <p:cNvSpPr txBox="1"/>
          <p:nvPr/>
        </p:nvSpPr>
        <p:spPr>
          <a:xfrm>
            <a:off x="5905088" y="11512752"/>
            <a:ext cx="506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‘I’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ou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‘you’ ? Et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?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741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360" y="171998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7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570279" y="15669743"/>
            <a:ext cx="3850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16578" y="3577873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413D37E-EC17-4AD3-A815-737DDE1E9969}"/>
              </a:ext>
            </a:extLst>
          </p:cNvPr>
          <p:cNvSpPr/>
          <p:nvPr/>
        </p:nvSpPr>
        <p:spPr>
          <a:xfrm>
            <a:off x="121315" y="1147557"/>
            <a:ext cx="11584478" cy="23184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97C6EED9-8B53-4305-B072-1E12BA91A8D3}"/>
              </a:ext>
            </a:extLst>
          </p:cNvPr>
          <p:cNvSpPr txBox="1">
            <a:spLocks/>
          </p:cNvSpPr>
          <p:nvPr/>
        </p:nvSpPr>
        <p:spPr>
          <a:xfrm>
            <a:off x="9474089" y="120254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7" name="Google Shape;170;p8" descr="Jigsaw, Puzzle, Piece, Game, Concept, Solution">
            <a:extLst>
              <a:ext uri="{FF2B5EF4-FFF2-40B4-BE49-F238E27FC236}">
                <a16:creationId xmlns:a16="http://schemas.microsoft.com/office/drawing/2014/main" id="{32587785-8656-46C7-9A0E-234F2ADE88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1752" y="111827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itle 1">
            <a:extLst>
              <a:ext uri="{FF2B5EF4-FFF2-40B4-BE49-F238E27FC236}">
                <a16:creationId xmlns:a16="http://schemas.microsoft.com/office/drawing/2014/main" id="{86246A6D-500E-4060-9A75-F0EA84B5C709}"/>
              </a:ext>
            </a:extLst>
          </p:cNvPr>
          <p:cNvSpPr txBox="1">
            <a:spLocks/>
          </p:cNvSpPr>
          <p:nvPr/>
        </p:nvSpPr>
        <p:spPr>
          <a:xfrm>
            <a:off x="153209" y="1181319"/>
            <a:ext cx="4351995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Knowing who does what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71766AE-7761-4C80-8C5B-04AB2E6F3F3D}"/>
              </a:ext>
            </a:extLst>
          </p:cNvPr>
          <p:cNvSpPr/>
          <p:nvPr/>
        </p:nvSpPr>
        <p:spPr>
          <a:xfrm>
            <a:off x="187774" y="2154260"/>
            <a:ext cx="5222426" cy="52979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173B8B9-79BC-4B1B-9378-B77535E90B58}"/>
              </a:ext>
            </a:extLst>
          </p:cNvPr>
          <p:cNvSpPr/>
          <p:nvPr/>
        </p:nvSpPr>
        <p:spPr>
          <a:xfrm>
            <a:off x="225875" y="2173984"/>
            <a:ext cx="5366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port</a:t>
            </a:r>
            <a:r>
              <a:rPr lang="en-GB" sz="24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 chapeau à la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maison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B1D6C338-0829-4E95-8959-9BCF21E2E6AD}"/>
              </a:ext>
            </a:extLst>
          </p:cNvPr>
          <p:cNvSpPr/>
          <p:nvPr/>
        </p:nvSpPr>
        <p:spPr>
          <a:xfrm>
            <a:off x="202173" y="2808634"/>
            <a:ext cx="5227838" cy="51804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6C4F555-3F3F-425F-9B94-D5DEC1ED8129}"/>
              </a:ext>
            </a:extLst>
          </p:cNvPr>
          <p:cNvSpPr/>
          <p:nvPr/>
        </p:nvSpPr>
        <p:spPr>
          <a:xfrm>
            <a:off x="176218" y="2836594"/>
            <a:ext cx="5253794" cy="470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port</a:t>
            </a:r>
            <a:r>
              <a:rPr lang="en-GB" sz="24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 sac à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l’école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Speech Bubble: Rectangle with Corners Rounded 143">
            <a:extLst>
              <a:ext uri="{FF2B5EF4-FFF2-40B4-BE49-F238E27FC236}">
                <a16:creationId xmlns:a16="http://schemas.microsoft.com/office/drawing/2014/main" id="{E882EABC-51AD-4A48-8B49-2A18850FEA30}"/>
              </a:ext>
            </a:extLst>
          </p:cNvPr>
          <p:cNvSpPr/>
          <p:nvPr/>
        </p:nvSpPr>
        <p:spPr>
          <a:xfrm>
            <a:off x="9821838" y="2610380"/>
            <a:ext cx="2323662" cy="1013645"/>
          </a:xfrm>
          <a:prstGeom prst="wedgeRoundRectCallout">
            <a:avLst>
              <a:gd name="adj1" fmla="val -62025"/>
              <a:gd name="adj2" fmla="val 26987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‘wear’ and ‘carry’.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31C8444-27E5-4CED-9F50-17E4CEC9C2FD}"/>
              </a:ext>
            </a:extLst>
          </p:cNvPr>
          <p:cNvSpPr txBox="1"/>
          <p:nvPr/>
        </p:nvSpPr>
        <p:spPr>
          <a:xfrm>
            <a:off x="164960" y="1620834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‘’he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a verb,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‘il’ and ‘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the ending –e: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FB81863-1709-401C-A766-F7FAEBFD2A3C}"/>
              </a:ext>
            </a:extLst>
          </p:cNvPr>
          <p:cNvSpPr/>
          <p:nvPr/>
        </p:nvSpPr>
        <p:spPr>
          <a:xfrm>
            <a:off x="5438255" y="2179460"/>
            <a:ext cx="6267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wears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 hat at home/at the house.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6D11575-186F-4E26-BA96-D42B3822D21D}"/>
              </a:ext>
            </a:extLst>
          </p:cNvPr>
          <p:cNvSpPr/>
          <p:nvPr/>
        </p:nvSpPr>
        <p:spPr>
          <a:xfrm>
            <a:off x="5509660" y="2828720"/>
            <a:ext cx="5470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She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carries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 bag at school.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50" name="Content Placeholder 4">
            <a:extLst>
              <a:ext uri="{FF2B5EF4-FFF2-40B4-BE49-F238E27FC236}">
                <a16:creationId xmlns:a16="http://schemas.microsoft.com/office/drawing/2014/main" id="{1ABE8E20-CD74-4411-A9CB-4126A95787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078299"/>
              </p:ext>
            </p:extLst>
          </p:nvPr>
        </p:nvGraphicFramePr>
        <p:xfrm>
          <a:off x="320204" y="4160527"/>
          <a:ext cx="10812381" cy="5051907"/>
        </p:xfrm>
        <a:graphic>
          <a:graphicData uri="http://schemas.openxmlformats.org/drawingml/2006/table">
            <a:tbl>
              <a:tblPr firstRow="1" bandRow="1"/>
              <a:tblGrid>
                <a:gridCol w="566253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3003588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2063340645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1149418214"/>
                    </a:ext>
                  </a:extLst>
                </a:gridCol>
                <a:gridCol w="575284">
                  <a:extLst>
                    <a:ext uri="{9D8B030D-6E8A-4147-A177-3AD203B41FA5}">
                      <a16:colId xmlns:a16="http://schemas.microsoft.com/office/drawing/2014/main" val="3028703937"/>
                    </a:ext>
                  </a:extLst>
                </a:gridCol>
                <a:gridCol w="3237258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4000977675"/>
                    </a:ext>
                  </a:extLst>
                </a:gridCol>
              </a:tblGrid>
              <a:tr h="1079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955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porte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un sac à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l’école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tous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les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jours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chaque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jour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999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parles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ligne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avec Yves,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utilises un cahier pour le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vocabulaire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à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999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regardes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film avec Maman le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match de football le weekend 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899718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weekend, …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chapeau à la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          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utilise un instrument à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  Un saxophone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26188"/>
                  </a:ext>
                </a:extLst>
              </a:tr>
            </a:tbl>
          </a:graphicData>
        </a:graphic>
      </p:graphicFrame>
      <p:pic>
        <p:nvPicPr>
          <p:cNvPr id="151" name="Picture 150">
            <a:extLst>
              <a:ext uri="{FF2B5EF4-FFF2-40B4-BE49-F238E27FC236}">
                <a16:creationId xmlns:a16="http://schemas.microsoft.com/office/drawing/2014/main" id="{2BDC2AC0-00C1-403C-B87B-9729CE950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9"/>
          <a:stretch/>
        </p:blipFill>
        <p:spPr>
          <a:xfrm>
            <a:off x="4763274" y="4165630"/>
            <a:ext cx="903734" cy="659689"/>
          </a:xfrm>
          <a:prstGeom prst="rect">
            <a:avLst/>
          </a:prstGeom>
        </p:spPr>
      </p:pic>
      <p:pic>
        <p:nvPicPr>
          <p:cNvPr id="152" name="Picture 1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56E9B72-4540-46CC-B538-FA082AADF3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8"/>
          <a:stretch/>
        </p:blipFill>
        <p:spPr>
          <a:xfrm>
            <a:off x="3921442" y="4160527"/>
            <a:ext cx="809195" cy="659689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46F9EA1-919E-424B-AAB9-97416C9079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9"/>
          <a:stretch/>
        </p:blipFill>
        <p:spPr>
          <a:xfrm>
            <a:off x="10261488" y="4167703"/>
            <a:ext cx="903734" cy="659689"/>
          </a:xfrm>
          <a:prstGeom prst="rect">
            <a:avLst/>
          </a:prstGeom>
        </p:spPr>
      </p:pic>
      <p:pic>
        <p:nvPicPr>
          <p:cNvPr id="154" name="Picture 15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3B81D60-2D15-498E-A3E2-F3A568D686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8"/>
          <a:stretch/>
        </p:blipFill>
        <p:spPr>
          <a:xfrm>
            <a:off x="9419656" y="4162600"/>
            <a:ext cx="809195" cy="659689"/>
          </a:xfrm>
          <a:prstGeom prst="rect">
            <a:avLst/>
          </a:prstGeom>
        </p:spPr>
      </p:pic>
      <p:pic>
        <p:nvPicPr>
          <p:cNvPr id="155" name="Picture 154" descr="Shape, arrow&#10;&#10;Description automatically generated">
            <a:extLst>
              <a:ext uri="{FF2B5EF4-FFF2-40B4-BE49-F238E27FC236}">
                <a16:creationId xmlns:a16="http://schemas.microsoft.com/office/drawing/2014/main" id="{E4DA19D7-AF54-4934-922F-7E91327D1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3786" y="5467540"/>
            <a:ext cx="462709" cy="428729"/>
          </a:xfrm>
          <a:prstGeom prst="rect">
            <a:avLst/>
          </a:prstGeom>
        </p:spPr>
      </p:pic>
      <p:sp>
        <p:nvSpPr>
          <p:cNvPr id="163" name="CustomShape 23">
            <a:extLst>
              <a:ext uri="{FF2B5EF4-FFF2-40B4-BE49-F238E27FC236}">
                <a16:creationId xmlns:a16="http://schemas.microsoft.com/office/drawing/2014/main" id="{017290D6-1D62-42DC-8DCD-0DA0FBA21FE1}"/>
              </a:ext>
            </a:extLst>
          </p:cNvPr>
          <p:cNvSpPr/>
          <p:nvPr/>
        </p:nvSpPr>
        <p:spPr>
          <a:xfrm>
            <a:off x="380192" y="5546949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5" name="CustomShape 23">
            <a:extLst>
              <a:ext uri="{FF2B5EF4-FFF2-40B4-BE49-F238E27FC236}">
                <a16:creationId xmlns:a16="http://schemas.microsoft.com/office/drawing/2014/main" id="{CF4F97D3-4F93-473E-9A69-13B8C81B1243}"/>
              </a:ext>
            </a:extLst>
          </p:cNvPr>
          <p:cNvSpPr/>
          <p:nvPr/>
        </p:nvSpPr>
        <p:spPr>
          <a:xfrm>
            <a:off x="380192" y="6569887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6" name="CustomShape 23">
            <a:extLst>
              <a:ext uri="{FF2B5EF4-FFF2-40B4-BE49-F238E27FC236}">
                <a16:creationId xmlns:a16="http://schemas.microsoft.com/office/drawing/2014/main" id="{969965EE-A4CC-4D07-87A2-6028DE8FFFBC}"/>
              </a:ext>
            </a:extLst>
          </p:cNvPr>
          <p:cNvSpPr/>
          <p:nvPr/>
        </p:nvSpPr>
        <p:spPr>
          <a:xfrm>
            <a:off x="380192" y="7533259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7" name="CustomShape 23">
            <a:extLst>
              <a:ext uri="{FF2B5EF4-FFF2-40B4-BE49-F238E27FC236}">
                <a16:creationId xmlns:a16="http://schemas.microsoft.com/office/drawing/2014/main" id="{18792AFC-BDC2-45A3-B86E-B69933A4372F}"/>
              </a:ext>
            </a:extLst>
          </p:cNvPr>
          <p:cNvSpPr/>
          <p:nvPr/>
        </p:nvSpPr>
        <p:spPr>
          <a:xfrm>
            <a:off x="380192" y="8482547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8" name="CustomShape 23">
            <a:extLst>
              <a:ext uri="{FF2B5EF4-FFF2-40B4-BE49-F238E27FC236}">
                <a16:creationId xmlns:a16="http://schemas.microsoft.com/office/drawing/2014/main" id="{36902072-3564-4DFD-8356-2C264092F2D0}"/>
              </a:ext>
            </a:extLst>
          </p:cNvPr>
          <p:cNvSpPr/>
          <p:nvPr/>
        </p:nvSpPr>
        <p:spPr>
          <a:xfrm>
            <a:off x="5673983" y="5546949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9" name="CustomShape 23">
            <a:extLst>
              <a:ext uri="{FF2B5EF4-FFF2-40B4-BE49-F238E27FC236}">
                <a16:creationId xmlns:a16="http://schemas.microsoft.com/office/drawing/2014/main" id="{590794EF-5E80-4CF0-9017-BC58175136D1}"/>
              </a:ext>
            </a:extLst>
          </p:cNvPr>
          <p:cNvSpPr/>
          <p:nvPr/>
        </p:nvSpPr>
        <p:spPr>
          <a:xfrm>
            <a:off x="5673983" y="6536283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0" name="CustomShape 23">
            <a:extLst>
              <a:ext uri="{FF2B5EF4-FFF2-40B4-BE49-F238E27FC236}">
                <a16:creationId xmlns:a16="http://schemas.microsoft.com/office/drawing/2014/main" id="{C45605FD-778A-4E40-AF47-A00B23A2FE6C}"/>
              </a:ext>
            </a:extLst>
          </p:cNvPr>
          <p:cNvSpPr/>
          <p:nvPr/>
        </p:nvSpPr>
        <p:spPr>
          <a:xfrm>
            <a:off x="5673983" y="7534420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1" name="CustomShape 23">
            <a:extLst>
              <a:ext uri="{FF2B5EF4-FFF2-40B4-BE49-F238E27FC236}">
                <a16:creationId xmlns:a16="http://schemas.microsoft.com/office/drawing/2014/main" id="{C9EC27C0-3BBE-41C7-8538-1DB060436505}"/>
              </a:ext>
            </a:extLst>
          </p:cNvPr>
          <p:cNvSpPr/>
          <p:nvPr/>
        </p:nvSpPr>
        <p:spPr>
          <a:xfrm>
            <a:off x="5673983" y="8482547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2" name="CustomShape 6">
            <a:extLst>
              <a:ext uri="{FF2B5EF4-FFF2-40B4-BE49-F238E27FC236}">
                <a16:creationId xmlns:a16="http://schemas.microsoft.com/office/drawing/2014/main" id="{51B0C1B0-E009-4075-8107-DBA91F41F5BF}"/>
              </a:ext>
            </a:extLst>
          </p:cNvPr>
          <p:cNvSpPr/>
          <p:nvPr/>
        </p:nvSpPr>
        <p:spPr>
          <a:xfrm>
            <a:off x="2400912" y="3715470"/>
            <a:ext cx="83270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Is Adèle asking about Pierre (tu) or Max (il)?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5B69088F-0311-4731-990C-AEA2EB791B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1"/>
          <a:stretch/>
        </p:blipFill>
        <p:spPr>
          <a:xfrm flipH="1">
            <a:off x="99450" y="4340162"/>
            <a:ext cx="1330336" cy="865401"/>
          </a:xfrm>
          <a:prstGeom prst="rect">
            <a:avLst/>
          </a:prstGeom>
        </p:spPr>
      </p:pic>
      <p:sp>
        <p:nvSpPr>
          <p:cNvPr id="174" name="Google Shape;132;p2">
            <a:extLst>
              <a:ext uri="{FF2B5EF4-FFF2-40B4-BE49-F238E27FC236}">
                <a16:creationId xmlns:a16="http://schemas.microsoft.com/office/drawing/2014/main" id="{C4B6BBC1-8776-4D8D-8162-C5D8EAA9F6D0}"/>
              </a:ext>
            </a:extLst>
          </p:cNvPr>
          <p:cNvSpPr txBox="1"/>
          <p:nvPr/>
        </p:nvSpPr>
        <p:spPr>
          <a:xfrm>
            <a:off x="2413977" y="9386246"/>
            <a:ext cx="118393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Wish five people in your class a Happy New Year in French.</a:t>
            </a:r>
            <a:endParaRPr kumimoji="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5" name="Picture 174" descr="Text&#10;&#10;Description automatically generated">
            <a:extLst>
              <a:ext uri="{FF2B5EF4-FFF2-40B4-BE49-F238E27FC236}">
                <a16:creationId xmlns:a16="http://schemas.microsoft.com/office/drawing/2014/main" id="{74C7EA27-A59F-456E-BD0A-FA801926E2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2"/>
          <a:stretch/>
        </p:blipFill>
        <p:spPr>
          <a:xfrm>
            <a:off x="252384" y="9977537"/>
            <a:ext cx="2922616" cy="1386982"/>
          </a:xfrm>
          <a:prstGeom prst="rect">
            <a:avLst/>
          </a:prstGeom>
        </p:spPr>
      </p:pic>
      <p:sp>
        <p:nvSpPr>
          <p:cNvPr id="176" name="Google Shape;132;p2">
            <a:extLst>
              <a:ext uri="{FF2B5EF4-FFF2-40B4-BE49-F238E27FC236}">
                <a16:creationId xmlns:a16="http://schemas.microsoft.com/office/drawing/2014/main" id="{BC31C8B7-E8A5-44EA-8BD3-0A4FB1565C91}"/>
              </a:ext>
            </a:extLst>
          </p:cNvPr>
          <p:cNvSpPr txBox="1"/>
          <p:nvPr/>
        </p:nvSpPr>
        <p:spPr>
          <a:xfrm>
            <a:off x="3309562" y="9747102"/>
            <a:ext cx="6606932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Bonne </a:t>
            </a:r>
            <a:r>
              <a:rPr lang="en-GB" sz="2000" b="1" dirty="0" err="1">
                <a:latin typeface="Century Gothic" panose="020B0502020202020204" pitchFamily="34" charset="0"/>
              </a:rPr>
              <a:t>Année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dirty="0">
                <a:latin typeface="Century Gothic" panose="020B0502020202020204" pitchFamily="34" charset="0"/>
              </a:rPr>
              <a:t>!  Literally ‘Good year!’ it means ‘Happy New Year!’.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Y</a:t>
            </a:r>
            <a:r>
              <a:rPr lang="en-GB" sz="2000" kern="0" dirty="0">
                <a:latin typeface="Century Gothic" panose="020B0502020202020204" pitchFamily="34" charset="0"/>
                <a:cs typeface="Arial"/>
                <a:sym typeface="Arial"/>
              </a:rPr>
              <a:t>ou can say </a:t>
            </a:r>
            <a:r>
              <a:rPr lang="en-GB" sz="2000" b="1" kern="0" dirty="0">
                <a:latin typeface="Century Gothic" panose="020B0502020202020204" pitchFamily="34" charset="0"/>
                <a:cs typeface="Arial"/>
                <a:sym typeface="Arial"/>
              </a:rPr>
              <a:t>Bonne </a:t>
            </a:r>
            <a:r>
              <a:rPr lang="en-GB" sz="2000" b="1" kern="0" dirty="0" err="1">
                <a:latin typeface="Century Gothic" panose="020B0502020202020204" pitchFamily="34" charset="0"/>
                <a:cs typeface="Arial"/>
                <a:sym typeface="Arial"/>
              </a:rPr>
              <a:t>année</a:t>
            </a:r>
            <a:r>
              <a:rPr lang="en-GB" sz="2000" b="1" kern="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kern="0" dirty="0">
                <a:latin typeface="Century Gothic" panose="020B0502020202020204" pitchFamily="34" charset="0"/>
                <a:cs typeface="Arial"/>
                <a:sym typeface="Arial"/>
              </a:rPr>
              <a:t>! or </a:t>
            </a:r>
            <a:br>
              <a:rPr lang="en-GB" sz="2000" kern="0" dirty="0"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000" b="1" kern="0" dirty="0">
                <a:latin typeface="Century Gothic" panose="020B0502020202020204" pitchFamily="34" charset="0"/>
                <a:cs typeface="Arial"/>
                <a:sym typeface="Arial"/>
              </a:rPr>
              <a:t>Bonne </a:t>
            </a:r>
            <a:r>
              <a:rPr lang="en-GB" sz="2000" b="1" kern="0" dirty="0" err="1">
                <a:latin typeface="Century Gothic" panose="020B0502020202020204" pitchFamily="34" charset="0"/>
                <a:cs typeface="Arial"/>
                <a:sym typeface="Arial"/>
              </a:rPr>
              <a:t>année</a:t>
            </a:r>
            <a:r>
              <a:rPr lang="en-GB" sz="2000" b="1" kern="0" dirty="0">
                <a:latin typeface="Century Gothic" panose="020B0502020202020204" pitchFamily="34" charset="0"/>
                <a:cs typeface="Arial"/>
                <a:sym typeface="Arial"/>
              </a:rPr>
              <a:t> et bonne santé </a:t>
            </a:r>
            <a:r>
              <a:rPr lang="en-GB" sz="2000" kern="0" dirty="0"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br>
              <a:rPr lang="en-GB" sz="2000" kern="0" dirty="0"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000" kern="0" dirty="0">
                <a:latin typeface="Century Gothic" panose="020B0502020202020204" pitchFamily="34" charset="0"/>
                <a:cs typeface="Arial"/>
                <a:sym typeface="Arial"/>
              </a:rPr>
              <a:t>(Happy New Year and good health!)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2E94C22-FB45-486C-9B05-940CFA01097C}"/>
              </a:ext>
            </a:extLst>
          </p:cNvPr>
          <p:cNvGrpSpPr/>
          <p:nvPr/>
        </p:nvGrpSpPr>
        <p:grpSpPr>
          <a:xfrm>
            <a:off x="252384" y="9221824"/>
            <a:ext cx="2161593" cy="852090"/>
            <a:chOff x="-3202503" y="7519765"/>
            <a:chExt cx="2161593" cy="852090"/>
          </a:xfrm>
        </p:grpSpPr>
        <p:sp>
          <p:nvSpPr>
            <p:cNvPr id="178" name="Title 1">
              <a:extLst>
                <a:ext uri="{FF2B5EF4-FFF2-40B4-BE49-F238E27FC236}">
                  <a16:creationId xmlns:a16="http://schemas.microsoft.com/office/drawing/2014/main" id="{97D1620D-20D3-4277-A87B-F0300A9E406E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694023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79" name="Picture 178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1A402470-1104-4B23-A01E-B9DB3EB4A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3CA6255-5228-4F45-83A5-8337DD999F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6492" y="9766002"/>
            <a:ext cx="1676545" cy="1536325"/>
          </a:xfrm>
          <a:prstGeom prst="rect">
            <a:avLst/>
          </a:prstGeom>
        </p:spPr>
      </p:pic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EE8E52E7-95EF-4EFA-850A-3D3E36CF6E7D}"/>
              </a:ext>
            </a:extLst>
          </p:cNvPr>
          <p:cNvSpPr/>
          <p:nvPr/>
        </p:nvSpPr>
        <p:spPr>
          <a:xfrm>
            <a:off x="317360" y="12282149"/>
            <a:ext cx="3156316" cy="3884012"/>
          </a:xfrm>
          <a:prstGeom prst="roundRect">
            <a:avLst/>
          </a:prstGeom>
          <a:solidFill>
            <a:srgbClr val="D8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sing]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sing]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listen to]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[S/he listens to]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use]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use]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speak]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speaks]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[I watch]</a:t>
            </a:r>
            <a:b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[You watch]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wear, carry]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[S/he wears, carries]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551ED334-5D9E-42AF-8B57-333EEE3C694A}"/>
              </a:ext>
            </a:extLst>
          </p:cNvPr>
          <p:cNvSpPr/>
          <p:nvPr/>
        </p:nvSpPr>
        <p:spPr>
          <a:xfrm>
            <a:off x="8323438" y="11896649"/>
            <a:ext cx="3009711" cy="41917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chapeau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uniforme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instrument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un t-shirt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règle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sac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cahier</a:t>
            </a:r>
          </a:p>
          <a:p>
            <a:pPr algn="ctr"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phrase</a:t>
            </a:r>
            <a:b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un film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b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à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l’école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DDF7419-9DC6-4CF9-B496-D29DAA3275EF}"/>
              </a:ext>
            </a:extLst>
          </p:cNvPr>
          <p:cNvSpPr txBox="1"/>
          <p:nvPr/>
        </p:nvSpPr>
        <p:spPr>
          <a:xfrm>
            <a:off x="2202671" y="1173913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5 phrases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30FF6119-61F4-493C-B646-DDD8DC03AA19}"/>
              </a:ext>
            </a:extLst>
          </p:cNvPr>
          <p:cNvGrpSpPr/>
          <p:nvPr/>
        </p:nvGrpSpPr>
        <p:grpSpPr>
          <a:xfrm>
            <a:off x="176218" y="11546649"/>
            <a:ext cx="2046279" cy="849944"/>
            <a:chOff x="291715" y="11147271"/>
            <a:chExt cx="2046279" cy="849944"/>
          </a:xfrm>
        </p:grpSpPr>
        <p:sp>
          <p:nvSpPr>
            <p:cNvPr id="188" name="Title 2">
              <a:extLst>
                <a:ext uri="{FF2B5EF4-FFF2-40B4-BE49-F238E27FC236}">
                  <a16:creationId xmlns:a16="http://schemas.microsoft.com/office/drawing/2014/main" id="{CE3868A6-69EA-44EB-A853-FAEC713E7014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9" name="Picture 188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5849C838-3B13-42E9-B0E7-549E5117F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321EB509-15AB-4B2C-B7E4-098BA4178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634529"/>
              </p:ext>
            </p:extLst>
          </p:nvPr>
        </p:nvGraphicFramePr>
        <p:xfrm>
          <a:off x="3663396" y="12489633"/>
          <a:ext cx="4422912" cy="3576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604">
                  <a:extLst>
                    <a:ext uri="{9D8B030D-6E8A-4147-A177-3AD203B41FA5}">
                      <a16:colId xmlns:a16="http://schemas.microsoft.com/office/drawing/2014/main" val="362417652"/>
                    </a:ext>
                  </a:extLst>
                </a:gridCol>
                <a:gridCol w="4022308">
                  <a:extLst>
                    <a:ext uri="{9D8B030D-6E8A-4147-A177-3AD203B41FA5}">
                      <a16:colId xmlns:a16="http://schemas.microsoft.com/office/drawing/2014/main" val="2194868637"/>
                    </a:ext>
                  </a:extLst>
                </a:gridCol>
              </a:tblGrid>
              <a:tr h="71533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603238"/>
                  </a:ext>
                </a:extLst>
              </a:tr>
              <a:tr h="71533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241500"/>
                  </a:ext>
                </a:extLst>
              </a:tr>
              <a:tr h="71533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284864"/>
                  </a:ext>
                </a:extLst>
              </a:tr>
              <a:tr h="71533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901130"/>
                  </a:ext>
                </a:extLst>
              </a:tr>
              <a:tr h="71533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700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2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00218" y="15738323"/>
            <a:ext cx="650273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10</a:t>
            </a:r>
          </a:p>
        </p:txBody>
      </p:sp>
      <p:sp>
        <p:nvSpPr>
          <p:cNvPr id="93" name="Speech Bubble: Rectangle with Corners Rounded 92">
            <a:extLst>
              <a:ext uri="{FF2B5EF4-FFF2-40B4-BE49-F238E27FC236}">
                <a16:creationId xmlns:a16="http://schemas.microsoft.com/office/drawing/2014/main" id="{4190C81F-E03A-48CC-ADCA-E74E35858727}"/>
              </a:ext>
            </a:extLst>
          </p:cNvPr>
          <p:cNvSpPr/>
          <p:nvPr/>
        </p:nvSpPr>
        <p:spPr>
          <a:xfrm>
            <a:off x="521366" y="2459014"/>
            <a:ext cx="5574634" cy="505442"/>
          </a:xfrm>
          <a:prstGeom prst="wedgeRoundRectCallout">
            <a:avLst>
              <a:gd name="adj1" fmla="val -52313"/>
              <a:gd name="adj2" fmla="val 2194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samedi, elle porte un t-shirt à la maison.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hlinkClick r:id="" action="ppaction://noaction">
              <a:snd r:embed="rId5" name="ecris_en_anglais.wav"/>
            </a:hlinkClick>
            <a:extLst>
              <a:ext uri="{FF2B5EF4-FFF2-40B4-BE49-F238E27FC236}">
                <a16:creationId xmlns:a16="http://schemas.microsoft.com/office/drawing/2014/main" id="{DF3F09EE-14B1-4200-B910-048B4D2111B4}"/>
              </a:ext>
            </a:extLst>
          </p:cNvPr>
          <p:cNvSpPr txBox="1"/>
          <p:nvPr/>
        </p:nvSpPr>
        <p:spPr>
          <a:xfrm>
            <a:off x="5008109" y="1704435"/>
            <a:ext cx="6116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latin typeface="Century Gothic" panose="020B0502020202020204" pitchFamily="34" charset="0"/>
              </a:rPr>
              <a:t>Adèle </a:t>
            </a:r>
            <a:r>
              <a:rPr lang="en-GB" sz="2400" b="1" dirty="0" err="1"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latin typeface="Century Gothic" panose="020B0502020202020204" pitchFamily="34" charset="0"/>
              </a:rPr>
              <a:t> Pierre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8" name="Picture 97" descr="Logo&#10;&#10;Description automatically generated">
            <a:extLst>
              <a:ext uri="{FF2B5EF4-FFF2-40B4-BE49-F238E27FC236}">
                <a16:creationId xmlns:a16="http://schemas.microsoft.com/office/drawing/2014/main" id="{73AD962C-7B88-4D80-9643-900849EB8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2" y="2421912"/>
            <a:ext cx="416596" cy="687066"/>
          </a:xfrm>
          <a:prstGeom prst="rect">
            <a:avLst/>
          </a:prstGeom>
        </p:spPr>
      </p:pic>
      <p:graphicFrame>
        <p:nvGraphicFramePr>
          <p:cNvPr id="99" name="Table 4">
            <a:extLst>
              <a:ext uri="{FF2B5EF4-FFF2-40B4-BE49-F238E27FC236}">
                <a16:creationId xmlns:a16="http://schemas.microsoft.com/office/drawing/2014/main" id="{FC810649-DC01-4A28-9B1D-9EADC7E5D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755855"/>
              </p:ext>
            </p:extLst>
          </p:nvPr>
        </p:nvGraphicFramePr>
        <p:xfrm>
          <a:off x="6198556" y="2486045"/>
          <a:ext cx="5774560" cy="5214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5578">
                  <a:extLst>
                    <a:ext uri="{9D8B030D-6E8A-4147-A177-3AD203B41FA5}">
                      <a16:colId xmlns:a16="http://schemas.microsoft.com/office/drawing/2014/main" val="1244556985"/>
                    </a:ext>
                  </a:extLst>
                </a:gridCol>
                <a:gridCol w="2128870">
                  <a:extLst>
                    <a:ext uri="{9D8B030D-6E8A-4147-A177-3AD203B41FA5}">
                      <a16:colId xmlns:a16="http://schemas.microsoft.com/office/drawing/2014/main" val="1313929617"/>
                    </a:ext>
                  </a:extLst>
                </a:gridCol>
                <a:gridCol w="2540112">
                  <a:extLst>
                    <a:ext uri="{9D8B030D-6E8A-4147-A177-3AD203B41FA5}">
                      <a16:colId xmlns:a16="http://schemas.microsoft.com/office/drawing/2014/main" val="2831244512"/>
                    </a:ext>
                  </a:extLst>
                </a:gridCol>
              </a:tblGrid>
              <a:tr h="65186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extra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830622"/>
                  </a:ext>
                </a:extLst>
              </a:tr>
              <a:tr h="651867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173503"/>
                  </a:ext>
                </a:extLst>
              </a:tr>
              <a:tr h="651867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42822"/>
                  </a:ext>
                </a:extLst>
              </a:tr>
              <a:tr h="651867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145269"/>
                  </a:ext>
                </a:extLst>
              </a:tr>
              <a:tr h="651867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297816"/>
                  </a:ext>
                </a:extLst>
              </a:tr>
              <a:tr h="651867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160742"/>
                  </a:ext>
                </a:extLst>
              </a:tr>
              <a:tr h="651867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396510"/>
                  </a:ext>
                </a:extLst>
              </a:tr>
              <a:tr h="651867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95374"/>
                  </a:ext>
                </a:extLst>
              </a:tr>
            </a:tbl>
          </a:graphicData>
        </a:graphic>
      </p:graphicFrame>
      <p:pic>
        <p:nvPicPr>
          <p:cNvPr id="100" name="Picture 99" descr="Logo&#10;&#10;Description automatically generated">
            <a:extLst>
              <a:ext uri="{FF2B5EF4-FFF2-40B4-BE49-F238E27FC236}">
                <a16:creationId xmlns:a16="http://schemas.microsoft.com/office/drawing/2014/main" id="{6D6FE21A-246C-4644-A46F-27D70A780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1422"/>
            <a:ext cx="416596" cy="687066"/>
          </a:xfrm>
          <a:prstGeom prst="rect">
            <a:avLst/>
          </a:prstGeom>
        </p:spPr>
      </p:pic>
      <p:pic>
        <p:nvPicPr>
          <p:cNvPr id="101" name="Picture 100" descr="Logo&#10;&#10;Description automatically generated">
            <a:extLst>
              <a:ext uri="{FF2B5EF4-FFF2-40B4-BE49-F238E27FC236}">
                <a16:creationId xmlns:a16="http://schemas.microsoft.com/office/drawing/2014/main" id="{ACBA0FDF-6012-49BE-B260-CC5549F88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2" y="3918334"/>
            <a:ext cx="416596" cy="687066"/>
          </a:xfrm>
          <a:prstGeom prst="rect">
            <a:avLst/>
          </a:prstGeom>
        </p:spPr>
      </p:pic>
      <p:pic>
        <p:nvPicPr>
          <p:cNvPr id="102" name="Picture 101" descr="Logo&#10;&#10;Description automatically generated">
            <a:extLst>
              <a:ext uri="{FF2B5EF4-FFF2-40B4-BE49-F238E27FC236}">
                <a16:creationId xmlns:a16="http://schemas.microsoft.com/office/drawing/2014/main" id="{D4168AC8-2858-44AA-BCFC-DDFC60600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" y="4796802"/>
            <a:ext cx="416596" cy="687066"/>
          </a:xfrm>
          <a:prstGeom prst="rect">
            <a:avLst/>
          </a:prstGeom>
        </p:spPr>
      </p:pic>
      <p:pic>
        <p:nvPicPr>
          <p:cNvPr id="103" name="Picture 102" descr="Logo&#10;&#10;Description automatically generated">
            <a:extLst>
              <a:ext uri="{FF2B5EF4-FFF2-40B4-BE49-F238E27FC236}">
                <a16:creationId xmlns:a16="http://schemas.microsoft.com/office/drawing/2014/main" id="{2746E70A-CD24-4195-830B-E39931B1D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2" y="5559513"/>
            <a:ext cx="416596" cy="687066"/>
          </a:xfrm>
          <a:prstGeom prst="rect">
            <a:avLst/>
          </a:prstGeom>
        </p:spPr>
      </p:pic>
      <p:pic>
        <p:nvPicPr>
          <p:cNvPr id="104" name="Picture 103" descr="Logo&#10;&#10;Description automatically generated">
            <a:extLst>
              <a:ext uri="{FF2B5EF4-FFF2-40B4-BE49-F238E27FC236}">
                <a16:creationId xmlns:a16="http://schemas.microsoft.com/office/drawing/2014/main" id="{9FE800C6-98CF-48C4-965A-2FAA41EF0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" y="6336282"/>
            <a:ext cx="416596" cy="687066"/>
          </a:xfrm>
          <a:prstGeom prst="rect">
            <a:avLst/>
          </a:prstGeom>
        </p:spPr>
      </p:pic>
      <p:pic>
        <p:nvPicPr>
          <p:cNvPr id="105" name="Picture 104" descr="Logo&#10;&#10;Description automatically generated">
            <a:extLst>
              <a:ext uri="{FF2B5EF4-FFF2-40B4-BE49-F238E27FC236}">
                <a16:creationId xmlns:a16="http://schemas.microsoft.com/office/drawing/2014/main" id="{D5086AE0-67A0-4964-8DDC-6E64F8FF2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" y="7113051"/>
            <a:ext cx="416596" cy="687066"/>
          </a:xfrm>
          <a:prstGeom prst="rect">
            <a:avLst/>
          </a:prstGeom>
        </p:spPr>
      </p:pic>
      <p:sp>
        <p:nvSpPr>
          <p:cNvPr id="106" name="Speech Bubble: Rectangle with Corners Rounded 105">
            <a:extLst>
              <a:ext uri="{FF2B5EF4-FFF2-40B4-BE49-F238E27FC236}">
                <a16:creationId xmlns:a16="http://schemas.microsoft.com/office/drawing/2014/main" id="{14C5DDD0-4890-4924-A55E-06B751D39224}"/>
              </a:ext>
            </a:extLst>
          </p:cNvPr>
          <p:cNvSpPr/>
          <p:nvPr/>
        </p:nvSpPr>
        <p:spPr>
          <a:xfrm>
            <a:off x="521366" y="3292055"/>
            <a:ext cx="5574634" cy="425663"/>
          </a:xfrm>
          <a:prstGeom prst="wedgeRoundRectCallout">
            <a:avLst>
              <a:gd name="adj1" fmla="val -53346"/>
              <a:gd name="adj2" fmla="val 13967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 elle parle en ligne* avec Léa.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7DD9D60F-BED7-48BE-B80D-1D82A3BC0FEC}"/>
              </a:ext>
            </a:extLst>
          </p:cNvPr>
          <p:cNvSpPr/>
          <p:nvPr/>
        </p:nvSpPr>
        <p:spPr>
          <a:xfrm>
            <a:off x="475657" y="3998454"/>
            <a:ext cx="5620343" cy="502756"/>
          </a:xfrm>
          <a:prstGeom prst="wedgeRoundRectCallout">
            <a:avLst>
              <a:gd name="adj1" fmla="val -53272"/>
              <a:gd name="adj2" fmla="val 13098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Normalement, il porte un jean* à la maison.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EC2BB2F6-B690-436E-A994-48950F8326D6}"/>
              </a:ext>
            </a:extLst>
          </p:cNvPr>
          <p:cNvSpPr/>
          <p:nvPr/>
        </p:nvSpPr>
        <p:spPr>
          <a:xfrm>
            <a:off x="521366" y="4873611"/>
            <a:ext cx="5574634" cy="448852"/>
          </a:xfrm>
          <a:prstGeom prst="wedgeRoundRectCallout">
            <a:avLst>
              <a:gd name="adj1" fmla="val -52933"/>
              <a:gd name="adj2" fmla="val 816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Chaque jour il porte un uniforme.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Speech Bubble: Rectangle with Corners Rounded 108">
            <a:extLst>
              <a:ext uri="{FF2B5EF4-FFF2-40B4-BE49-F238E27FC236}">
                <a16:creationId xmlns:a16="http://schemas.microsoft.com/office/drawing/2014/main" id="{39C9063E-9BDF-4B56-B784-05AFBC189412}"/>
              </a:ext>
            </a:extLst>
          </p:cNvPr>
          <p:cNvSpPr/>
          <p:nvPr/>
        </p:nvSpPr>
        <p:spPr>
          <a:xfrm>
            <a:off x="521366" y="5607209"/>
            <a:ext cx="5574634" cy="470021"/>
          </a:xfrm>
          <a:prstGeom prst="wedgeRoundRectCallout">
            <a:avLst>
              <a:gd name="adj1" fmla="val -53507"/>
              <a:gd name="adj2" fmla="val 643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porte un sac à l’école*.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Speech Bubble: Rectangle with Corners Rounded 109">
            <a:extLst>
              <a:ext uri="{FF2B5EF4-FFF2-40B4-BE49-F238E27FC236}">
                <a16:creationId xmlns:a16="http://schemas.microsoft.com/office/drawing/2014/main" id="{6AD66C64-2182-4765-A321-BACE613EA1E0}"/>
              </a:ext>
            </a:extLst>
          </p:cNvPr>
          <p:cNvSpPr/>
          <p:nvPr/>
        </p:nvSpPr>
        <p:spPr>
          <a:xfrm>
            <a:off x="498511" y="6360703"/>
            <a:ext cx="5574633" cy="638224"/>
          </a:xfrm>
          <a:prstGeom prst="wedgeRoundRectCallout">
            <a:avLst>
              <a:gd name="adj1" fmla="val -52765"/>
              <a:gd name="adj2" fmla="val 3722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utilise un cahier pour le vocabulaire français.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Speech Bubble: Rectangle with Corners Rounded 110">
            <a:extLst>
              <a:ext uri="{FF2B5EF4-FFF2-40B4-BE49-F238E27FC236}">
                <a16:creationId xmlns:a16="http://schemas.microsoft.com/office/drawing/2014/main" id="{E8897B75-3F88-41F5-A545-D535538644D3}"/>
              </a:ext>
            </a:extLst>
          </p:cNvPr>
          <p:cNvSpPr/>
          <p:nvPr/>
        </p:nvSpPr>
        <p:spPr>
          <a:xfrm>
            <a:off x="521366" y="7259978"/>
            <a:ext cx="5574634" cy="470021"/>
          </a:xfrm>
          <a:prstGeom prst="wedgeRoundRectCallout">
            <a:avLst>
              <a:gd name="adj1" fmla="val -53507"/>
              <a:gd name="adj2" fmla="val 643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regarde un film avec Maman.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BCABDCD-C91F-485E-871F-7775398064F8}"/>
              </a:ext>
            </a:extLst>
          </p:cNvPr>
          <p:cNvSpPr txBox="1"/>
          <p:nvPr/>
        </p:nvSpPr>
        <p:spPr>
          <a:xfrm>
            <a:off x="7193997" y="3258456"/>
            <a:ext cx="237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wears a t-shirt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F1C247-DDDE-46B1-9937-CE71C25FBCA6}"/>
              </a:ext>
            </a:extLst>
          </p:cNvPr>
          <p:cNvSpPr txBox="1"/>
          <p:nvPr/>
        </p:nvSpPr>
        <p:spPr>
          <a:xfrm>
            <a:off x="9466685" y="3258456"/>
            <a:ext cx="237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F779D7C-4179-4C41-8CEB-0AC5CCFACFE8}"/>
              </a:ext>
            </a:extLst>
          </p:cNvPr>
          <p:cNvSpPr txBox="1"/>
          <p:nvPr/>
        </p:nvSpPr>
        <p:spPr>
          <a:xfrm>
            <a:off x="6335978" y="3258456"/>
            <a:ext cx="986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6789ADAD-C72E-40E5-A3FC-8DE2F9A77402}"/>
              </a:ext>
            </a:extLst>
          </p:cNvPr>
          <p:cNvGrpSpPr/>
          <p:nvPr/>
        </p:nvGrpSpPr>
        <p:grpSpPr>
          <a:xfrm>
            <a:off x="116578" y="1596960"/>
            <a:ext cx="2268556" cy="862054"/>
            <a:chOff x="314909" y="12083263"/>
            <a:chExt cx="2268556" cy="862054"/>
          </a:xfrm>
        </p:grpSpPr>
        <p:sp>
          <p:nvSpPr>
            <p:cNvPr id="196" name="Title 1">
              <a:extLst>
                <a:ext uri="{FF2B5EF4-FFF2-40B4-BE49-F238E27FC236}">
                  <a16:creationId xmlns:a16="http://schemas.microsoft.com/office/drawing/2014/main" id="{F406A1CC-D649-4EAA-AB00-22A9925542D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97" name="Picture 19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67EF9287-7928-4102-9355-A36402DA1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98" name="CustomShape 6">
            <a:extLst>
              <a:ext uri="{FF2B5EF4-FFF2-40B4-BE49-F238E27FC236}">
                <a16:creationId xmlns:a16="http://schemas.microsoft.com/office/drawing/2014/main" id="{B9DEC9D3-3EBA-4B8F-A630-4F378A89CD53}"/>
              </a:ext>
            </a:extLst>
          </p:cNvPr>
          <p:cNvSpPr/>
          <p:nvPr/>
        </p:nvSpPr>
        <p:spPr>
          <a:xfrm>
            <a:off x="2400912" y="1734557"/>
            <a:ext cx="3386583" cy="476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latin typeface="Century Gothic" panose="020B0502020202020204" pitchFamily="34" charset="0"/>
              </a:rPr>
              <a:t>Lis les messages.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9" name="Picture 19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D5F54A7-181F-49F5-9137-E3B73FBA15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11468558" y="1659883"/>
            <a:ext cx="672238" cy="550771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728FCD25-A0B4-4815-9345-367D59508B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10816570" y="1659883"/>
            <a:ext cx="823418" cy="561553"/>
          </a:xfrm>
          <a:prstGeom prst="rect">
            <a:avLst/>
          </a:prstGeom>
        </p:spPr>
      </p:pic>
      <p:graphicFrame>
        <p:nvGraphicFramePr>
          <p:cNvPr id="201" name="Table 4">
            <a:extLst>
              <a:ext uri="{FF2B5EF4-FFF2-40B4-BE49-F238E27FC236}">
                <a16:creationId xmlns:a16="http://schemas.microsoft.com/office/drawing/2014/main" id="{5433F9BB-6444-4B17-B5DC-679F07ED9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022150"/>
              </p:ext>
            </p:extLst>
          </p:nvPr>
        </p:nvGraphicFramePr>
        <p:xfrm>
          <a:off x="429555" y="963190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serious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happy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uniform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wear, carry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look, watch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song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2" name="Picture 201">
            <a:extLst>
              <a:ext uri="{FF2B5EF4-FFF2-40B4-BE49-F238E27FC236}">
                <a16:creationId xmlns:a16="http://schemas.microsoft.com/office/drawing/2014/main" id="{FBA5C523-DA34-48C1-9404-130DB21246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648" y="11711101"/>
            <a:ext cx="1186070" cy="1080360"/>
          </a:xfrm>
          <a:prstGeom prst="rect">
            <a:avLst/>
          </a:prstGeom>
        </p:spPr>
      </p:pic>
      <p:pic>
        <p:nvPicPr>
          <p:cNvPr id="203" name="Picture 202" descr="Icon&#10;&#10;Description automatically generated">
            <a:extLst>
              <a:ext uri="{FF2B5EF4-FFF2-40B4-BE49-F238E27FC236}">
                <a16:creationId xmlns:a16="http://schemas.microsoft.com/office/drawing/2014/main" id="{F9594789-2F9A-485B-981E-A8990ADF76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" y="10005121"/>
            <a:ext cx="1186070" cy="1186070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85C7E5D1-683E-4FA0-9A06-E5F3541BF0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758" y="13716660"/>
            <a:ext cx="1162417" cy="1101237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D486564F-BF49-406C-9655-1D6962C298CE}"/>
              </a:ext>
            </a:extLst>
          </p:cNvPr>
          <p:cNvSpPr txBox="1"/>
          <p:nvPr/>
        </p:nvSpPr>
        <p:spPr>
          <a:xfrm>
            <a:off x="1609676" y="1481862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67AA633-53E1-45A3-BB9D-3557D0908D40}"/>
              </a:ext>
            </a:extLst>
          </p:cNvPr>
          <p:cNvSpPr txBox="1"/>
          <p:nvPr/>
        </p:nvSpPr>
        <p:spPr>
          <a:xfrm>
            <a:off x="1589870" y="124063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1F61110-A77D-47BB-89B8-6B1ACF988820}"/>
              </a:ext>
            </a:extLst>
          </p:cNvPr>
          <p:cNvSpPr txBox="1"/>
          <p:nvPr/>
        </p:nvSpPr>
        <p:spPr>
          <a:xfrm>
            <a:off x="1576213" y="106991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6DABDD2-2A04-4C5B-B766-7CB77F11DC03}"/>
              </a:ext>
            </a:extLst>
          </p:cNvPr>
          <p:cNvSpPr txBox="1"/>
          <p:nvPr/>
        </p:nvSpPr>
        <p:spPr>
          <a:xfrm>
            <a:off x="2274279" y="897444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62A153F-0613-42C7-9ABD-74BB97C0FF5D}"/>
              </a:ext>
            </a:extLst>
          </p:cNvPr>
          <p:cNvGrpSpPr/>
          <p:nvPr/>
        </p:nvGrpSpPr>
        <p:grpSpPr>
          <a:xfrm>
            <a:off x="247826" y="8781963"/>
            <a:ext cx="2046279" cy="849944"/>
            <a:chOff x="291715" y="11147271"/>
            <a:chExt cx="2046279" cy="849944"/>
          </a:xfrm>
        </p:grpSpPr>
        <p:sp>
          <p:nvSpPr>
            <p:cNvPr id="210" name="Title 2">
              <a:extLst>
                <a:ext uri="{FF2B5EF4-FFF2-40B4-BE49-F238E27FC236}">
                  <a16:creationId xmlns:a16="http://schemas.microsoft.com/office/drawing/2014/main" id="{0CE208F2-53A3-4B2F-9A23-9E1BAB103FA1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11" name="Picture 210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4B32AE27-696F-4B15-B756-36438798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pic>
        <p:nvPicPr>
          <p:cNvPr id="212" name="Picture 211">
            <a:extLst>
              <a:ext uri="{FF2B5EF4-FFF2-40B4-BE49-F238E27FC236}">
                <a16:creationId xmlns:a16="http://schemas.microsoft.com/office/drawing/2014/main" id="{F11326ED-81AF-47C6-B1EB-8690960F1C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7428" y="8974447"/>
            <a:ext cx="180457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6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F83C4F5-1E48-4EE1-8C48-16FD5D1EBF27}"/>
              </a:ext>
            </a:extLst>
          </p:cNvPr>
          <p:cNvSpPr/>
          <p:nvPr/>
        </p:nvSpPr>
        <p:spPr>
          <a:xfrm>
            <a:off x="361939" y="1173246"/>
            <a:ext cx="822326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B4A0511-28BC-4612-B87E-6F571013ABD2}"/>
              </a:ext>
            </a:extLst>
          </p:cNvPr>
          <p:cNvGrpSpPr/>
          <p:nvPr/>
        </p:nvGrpSpPr>
        <p:grpSpPr>
          <a:xfrm>
            <a:off x="472880" y="1318889"/>
            <a:ext cx="2957045" cy="672351"/>
            <a:chOff x="1639842" y="1416995"/>
            <a:chExt cx="1801949" cy="409714"/>
          </a:xfrm>
        </p:grpSpPr>
        <p:sp>
          <p:nvSpPr>
            <p:cNvPr id="60" name="Google Shape;112;p3">
              <a:extLst>
                <a:ext uri="{FF2B5EF4-FFF2-40B4-BE49-F238E27FC236}">
                  <a16:creationId xmlns:a16="http://schemas.microsoft.com/office/drawing/2014/main" id="{0B3987F0-11E5-49B5-B982-672565BFF53B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9C56F35-154C-4340-B68D-C3724769061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8747F6C-F8A3-4D44-A010-723B6530A1E2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2E9930-5317-4984-AD0C-E07E957F3C56}"/>
              </a:ext>
            </a:extLst>
          </p:cNvPr>
          <p:cNvGrpSpPr/>
          <p:nvPr/>
        </p:nvGrpSpPr>
        <p:grpSpPr>
          <a:xfrm>
            <a:off x="3379456" y="4644254"/>
            <a:ext cx="2268556" cy="862054"/>
            <a:chOff x="314909" y="12083263"/>
            <a:chExt cx="2268556" cy="862054"/>
          </a:xfrm>
        </p:grpSpPr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EFDB5C9D-14E9-4849-A32C-F04E1698052F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5" name="Picture 6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1CAC3FCF-F9B1-456A-91FA-CF6F517AF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AA1F817-0F1F-4B17-82DE-8F2495CC0B4E}"/>
              </a:ext>
            </a:extLst>
          </p:cNvPr>
          <p:cNvGrpSpPr/>
          <p:nvPr/>
        </p:nvGrpSpPr>
        <p:grpSpPr>
          <a:xfrm>
            <a:off x="8946207" y="827441"/>
            <a:ext cx="2991081" cy="1805310"/>
            <a:chOff x="4876029" y="582476"/>
            <a:chExt cx="1822690" cy="110011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95B7E22-0D3B-4944-AE75-12E414379895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100111"/>
              <a:chOff x="4310576" y="875609"/>
              <a:chExt cx="2558030" cy="1488908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02A7AD7-9EB4-4986-9201-AD304078595F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411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E0B83460-D7A9-49A6-96CA-D1CE3DDE178A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0AE9B5E-71C6-4FCE-AF3A-1F910012B378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8CD2506-34F8-4B10-ADA1-BA3C13447DB5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610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family activities at home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74" name="Table 107">
            <a:extLst>
              <a:ext uri="{FF2B5EF4-FFF2-40B4-BE49-F238E27FC236}">
                <a16:creationId xmlns:a16="http://schemas.microsoft.com/office/drawing/2014/main" id="{DE7DAE41-FA42-475D-ABCD-6A5DFE11B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068790"/>
              </p:ext>
            </p:extLst>
          </p:nvPr>
        </p:nvGraphicFramePr>
        <p:xfrm>
          <a:off x="457031" y="2269723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closed[</a:t>
                      </a:r>
                      <a:r>
                        <a:rPr lang="en-GB" sz="23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8AAEB883-19A8-4BF9-84A6-621A9783C328}"/>
              </a:ext>
            </a:extLst>
          </p:cNvPr>
          <p:cNvSpPr txBox="1"/>
          <p:nvPr/>
        </p:nvSpPr>
        <p:spPr>
          <a:xfrm>
            <a:off x="487547" y="362570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eu</a:t>
            </a:r>
            <a:endParaRPr lang="en-GB" sz="24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6" name="Table 51">
            <a:extLst>
              <a:ext uri="{FF2B5EF4-FFF2-40B4-BE49-F238E27FC236}">
                <a16:creationId xmlns:a16="http://schemas.microsoft.com/office/drawing/2014/main" id="{473039C7-3AA4-44F1-8A89-829FFFB7D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23202"/>
              </p:ext>
            </p:extLst>
          </p:nvPr>
        </p:nvGraphicFramePr>
        <p:xfrm>
          <a:off x="337743" y="9769942"/>
          <a:ext cx="11317002" cy="3277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925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82925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80583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85266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97544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54040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preparer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sœur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97544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97544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famille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209999"/>
                  </a:ext>
                </a:extLst>
              </a:tr>
              <a:tr h="497544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frère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699710"/>
                  </a:ext>
                </a:extLst>
              </a:tr>
              <a:tr h="497544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DAA49A9A-7FCE-4885-83DD-0ADA1B168D23}"/>
              </a:ext>
            </a:extLst>
          </p:cNvPr>
          <p:cNvSpPr txBox="1"/>
          <p:nvPr/>
        </p:nvSpPr>
        <p:spPr>
          <a:xfrm>
            <a:off x="5708409" y="4778921"/>
            <a:ext cx="333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latin typeface="Century Gothic" panose="020B0502020202020204" pitchFamily="34" charset="0"/>
                <a:ea typeface="Century Gothic"/>
              </a:rPr>
              <a:t>Closed or open [</a:t>
            </a:r>
            <a:r>
              <a:rPr lang="en-GB" sz="2400" b="1" spc="-1" dirty="0" err="1"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2400" b="1" spc="-1" dirty="0">
                <a:latin typeface="Century Gothic" panose="020B0502020202020204" pitchFamily="34" charset="0"/>
                <a:ea typeface="Century Gothic"/>
              </a:rPr>
              <a:t>]?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80" name="Table 107">
            <a:extLst>
              <a:ext uri="{FF2B5EF4-FFF2-40B4-BE49-F238E27FC236}">
                <a16:creationId xmlns:a16="http://schemas.microsoft.com/office/drawing/2014/main" id="{02B20FDE-761C-48DD-9745-DA31D3FEA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906178"/>
              </p:ext>
            </p:extLst>
          </p:nvPr>
        </p:nvGraphicFramePr>
        <p:xfrm>
          <a:off x="4758426" y="2314701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open[</a:t>
                      </a:r>
                      <a:r>
                        <a:rPr lang="en-GB" sz="23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D1BCD4B5-B975-4ED7-A7CD-C31E82DED70B}"/>
              </a:ext>
            </a:extLst>
          </p:cNvPr>
          <p:cNvSpPr txBox="1"/>
          <p:nvPr/>
        </p:nvSpPr>
        <p:spPr>
          <a:xfrm>
            <a:off x="4710400" y="367175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eu</a:t>
            </a:r>
            <a:r>
              <a:rPr lang="en-GB" sz="2400" b="1" dirty="0" err="1"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858AEEE2-66DA-44EA-9FB5-B22AB8622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650" y="2751694"/>
            <a:ext cx="820812" cy="84524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0BB7E56F-7425-42AC-9FD3-6359538C03BD}"/>
              </a:ext>
            </a:extLst>
          </p:cNvPr>
          <p:cNvSpPr txBox="1"/>
          <p:nvPr/>
        </p:nvSpPr>
        <p:spPr>
          <a:xfrm>
            <a:off x="5231750" y="3473832"/>
            <a:ext cx="921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(fear)</a:t>
            </a:r>
            <a:endParaRPr lang="en-GB" dirty="0"/>
          </a:p>
        </p:txBody>
      </p:sp>
      <p:pic>
        <p:nvPicPr>
          <p:cNvPr id="91" name="Picture 90" descr="A picture containing shape&#10;&#10;Description automatically generated">
            <a:extLst>
              <a:ext uri="{FF2B5EF4-FFF2-40B4-BE49-F238E27FC236}">
                <a16:creationId xmlns:a16="http://schemas.microsoft.com/office/drawing/2014/main" id="{6FD3909D-3C66-49CE-B056-C1B9613A1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7" y="2819712"/>
            <a:ext cx="789734" cy="613365"/>
          </a:xfrm>
          <a:prstGeom prst="rect">
            <a:avLst/>
          </a:prstGeom>
        </p:spPr>
      </p:pic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9A43C649-2BAC-4337-97AD-A2DAF46F1EA8}"/>
              </a:ext>
            </a:extLst>
          </p:cNvPr>
          <p:cNvSpPr/>
          <p:nvPr/>
        </p:nvSpPr>
        <p:spPr>
          <a:xfrm>
            <a:off x="2388804" y="2002695"/>
            <a:ext cx="2221222" cy="2214115"/>
          </a:xfrm>
          <a:prstGeom prst="wedgeRoundRectCallout">
            <a:avLst>
              <a:gd name="adj1" fmla="val -64918"/>
              <a:gd name="adj2" fmla="val 28523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closed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top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E00C343-3D77-4559-BE14-B56A03F61E20}"/>
              </a:ext>
            </a:extLst>
          </p:cNvPr>
          <p:cNvGrpSpPr/>
          <p:nvPr/>
        </p:nvGrpSpPr>
        <p:grpSpPr>
          <a:xfrm>
            <a:off x="4335775" y="953925"/>
            <a:ext cx="2165650" cy="1185223"/>
            <a:chOff x="10107942" y="1975146"/>
            <a:chExt cx="2084991" cy="1569511"/>
          </a:xfrm>
          <a:noFill/>
        </p:grpSpPr>
        <p:sp>
          <p:nvSpPr>
            <p:cNvPr id="98" name="CustomShape 14">
              <a:extLst>
                <a:ext uri="{FF2B5EF4-FFF2-40B4-BE49-F238E27FC236}">
                  <a16:creationId xmlns:a16="http://schemas.microsoft.com/office/drawing/2014/main" id="{E733CA93-6A63-4209-8F56-A11BDD10138B}"/>
                </a:ext>
              </a:extLst>
            </p:cNvPr>
            <p:cNvSpPr/>
            <p:nvPr/>
          </p:nvSpPr>
          <p:spPr>
            <a:xfrm>
              <a:off x="10107942" y="1975146"/>
              <a:ext cx="2005616" cy="1557708"/>
            </a:xfrm>
            <a:prstGeom prst="wedgeEllipseCallout">
              <a:avLst>
                <a:gd name="adj1" fmla="val 27006"/>
                <a:gd name="adj2" fmla="val 74545"/>
              </a:avLst>
            </a:prstGeom>
            <a:solidFill>
              <a:schemeClr val="bg1">
                <a:lumMod val="95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000" b="0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AF0BE0A-703E-44C8-8541-3E15FD352E17}"/>
                </a:ext>
              </a:extLst>
            </p:cNvPr>
            <p:cNvSpPr txBox="1"/>
            <p:nvPr/>
          </p:nvSpPr>
          <p:spPr>
            <a:xfrm>
              <a:off x="10187317" y="2199683"/>
              <a:ext cx="2005616" cy="13449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It sounds like the ‘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’ in ‘h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t’.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86D7C13-1507-40C1-B330-478C0E8AA8FB}"/>
              </a:ext>
            </a:extLst>
          </p:cNvPr>
          <p:cNvSpPr txBox="1"/>
          <p:nvPr/>
        </p:nvSpPr>
        <p:spPr>
          <a:xfrm>
            <a:off x="581154" y="3417663"/>
            <a:ext cx="1819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( bit, a little)</a:t>
            </a:r>
            <a:endParaRPr lang="en-GB" dirty="0"/>
          </a:p>
        </p:txBody>
      </p:sp>
      <p:sp>
        <p:nvSpPr>
          <p:cNvPr id="101" name="Speech Bubble: Rectangle with Corners Rounded 100">
            <a:extLst>
              <a:ext uri="{FF2B5EF4-FFF2-40B4-BE49-F238E27FC236}">
                <a16:creationId xmlns:a16="http://schemas.microsoft.com/office/drawing/2014/main" id="{B37A974B-CFA7-43FA-A1EE-A5BEDAD6CCB5}"/>
              </a:ext>
            </a:extLst>
          </p:cNvPr>
          <p:cNvSpPr/>
          <p:nvPr/>
        </p:nvSpPr>
        <p:spPr>
          <a:xfrm>
            <a:off x="6537210" y="2007701"/>
            <a:ext cx="2221222" cy="2214115"/>
          </a:xfrm>
          <a:prstGeom prst="wedgeRoundRectCallout">
            <a:avLst>
              <a:gd name="adj1" fmla="val -64918"/>
              <a:gd name="adj2" fmla="val 28523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an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bottom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aphicFrame>
        <p:nvGraphicFramePr>
          <p:cNvPr id="119" name="Table 6">
            <a:extLst>
              <a:ext uri="{FF2B5EF4-FFF2-40B4-BE49-F238E27FC236}">
                <a16:creationId xmlns:a16="http://schemas.microsoft.com/office/drawing/2014/main" id="{F6255D6E-489C-48B1-9837-48AE8E595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176171"/>
              </p:ext>
            </p:extLst>
          </p:nvPr>
        </p:nvGraphicFramePr>
        <p:xfrm>
          <a:off x="457031" y="5521504"/>
          <a:ext cx="5539213" cy="3244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closed</a:t>
                      </a:r>
                      <a:br>
                        <a:rPr lang="en-GB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bl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eu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x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</a:rPr>
                        <a:t>ordinat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</a:rPr>
                        <a:t>le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graphicFrame>
        <p:nvGraphicFramePr>
          <p:cNvPr id="126" name="Table 6">
            <a:extLst>
              <a:ext uri="{FF2B5EF4-FFF2-40B4-BE49-F238E27FC236}">
                <a16:creationId xmlns:a16="http://schemas.microsoft.com/office/drawing/2014/main" id="{D4E8322D-70A8-4A95-8B25-F88AA904B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617111"/>
              </p:ext>
            </p:extLst>
          </p:nvPr>
        </p:nvGraphicFramePr>
        <p:xfrm>
          <a:off x="6224844" y="5503357"/>
          <a:ext cx="5539213" cy="3244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closed</a:t>
                      </a:r>
                      <a:br>
                        <a:rPr lang="en-GB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séri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se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œ</a:t>
                      </a:r>
                      <a:r>
                        <a:rPr lang="fr-FR" sz="2400" b="1" dirty="0" err="1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</a:rPr>
                        <a:t>curi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sp>
        <p:nvSpPr>
          <p:cNvPr id="131" name="Rectangle 130">
            <a:extLst>
              <a:ext uri="{FF2B5EF4-FFF2-40B4-BE49-F238E27FC236}">
                <a16:creationId xmlns:a16="http://schemas.microsoft.com/office/drawing/2014/main" id="{5408CCF0-27F2-4011-931E-3F13890DA88B}"/>
              </a:ext>
            </a:extLst>
          </p:cNvPr>
          <p:cNvSpPr/>
          <p:nvPr/>
        </p:nvSpPr>
        <p:spPr>
          <a:xfrm>
            <a:off x="2615267" y="6418667"/>
            <a:ext cx="927100" cy="4225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2" name="Picture 131" descr="Logo, icon&#10;&#10;Description automatically generated">
            <a:extLst>
              <a:ext uri="{FF2B5EF4-FFF2-40B4-BE49-F238E27FC236}">
                <a16:creationId xmlns:a16="http://schemas.microsoft.com/office/drawing/2014/main" id="{F2ED0DEE-32A6-428C-97F0-96957AE58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90" y="6949584"/>
            <a:ext cx="455607" cy="58216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07F1F8E0-A2E4-4EDF-99C6-B877CD447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32" y="6879868"/>
            <a:ext cx="432435" cy="651880"/>
          </a:xfrm>
          <a:prstGeom prst="rect">
            <a:avLst/>
          </a:prstGeom>
        </p:spPr>
      </p:pic>
      <p:pic>
        <p:nvPicPr>
          <p:cNvPr id="134" name="Picture 133" descr="Logo&#10;&#10;Description automatically generated">
            <a:extLst>
              <a:ext uri="{FF2B5EF4-FFF2-40B4-BE49-F238E27FC236}">
                <a16:creationId xmlns:a16="http://schemas.microsoft.com/office/drawing/2014/main" id="{0B1A8F6E-7EA6-4DD1-8093-B6F020A71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90" y="8200810"/>
            <a:ext cx="691354" cy="522172"/>
          </a:xfrm>
          <a:prstGeom prst="rect">
            <a:avLst/>
          </a:prstGeom>
        </p:spPr>
      </p:pic>
      <p:pic>
        <p:nvPicPr>
          <p:cNvPr id="135" name="Picture 134" descr="A picture containing icon&#10;&#10;Description automatically generated">
            <a:extLst>
              <a:ext uri="{FF2B5EF4-FFF2-40B4-BE49-F238E27FC236}">
                <a16:creationId xmlns:a16="http://schemas.microsoft.com/office/drawing/2014/main" id="{63203304-551C-4025-AA26-4E22F0A65C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774" y="8140263"/>
            <a:ext cx="330893" cy="607302"/>
          </a:xfrm>
          <a:prstGeom prst="rect">
            <a:avLst/>
          </a:prstGeom>
        </p:spPr>
      </p:pic>
      <p:pic>
        <p:nvPicPr>
          <p:cNvPr id="136" name="Picture 135" descr="A picture containing icon&#10;&#10;Description automatically generated">
            <a:extLst>
              <a:ext uri="{FF2B5EF4-FFF2-40B4-BE49-F238E27FC236}">
                <a16:creationId xmlns:a16="http://schemas.microsoft.com/office/drawing/2014/main" id="{677A41D4-38B6-449B-AEDC-ABC1EE500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32" y="6357854"/>
            <a:ext cx="583102" cy="555657"/>
          </a:xfrm>
          <a:prstGeom prst="rect">
            <a:avLst/>
          </a:prstGeom>
        </p:spPr>
      </p:pic>
      <p:pic>
        <p:nvPicPr>
          <p:cNvPr id="137" name="Picture 12" descr="Top Round Steak Clip Art">
            <a:extLst>
              <a:ext uri="{FF2B5EF4-FFF2-40B4-BE49-F238E27FC236}">
                <a16:creationId xmlns:a16="http://schemas.microsoft.com/office/drawing/2014/main" id="{DFB13F09-D0A9-4A3F-B6D9-20244266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32" y="7643669"/>
            <a:ext cx="459751" cy="3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37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90B9AC51-CEE6-4556-AD32-C4CFD78C740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3008934" y="7468569"/>
            <a:ext cx="570615" cy="709332"/>
          </a:xfrm>
          <a:prstGeom prst="rect">
            <a:avLst/>
          </a:prstGeom>
        </p:spPr>
      </p:pic>
      <p:pic>
        <p:nvPicPr>
          <p:cNvPr id="139" name="Picture 138" descr="Shape, arrow&#10;&#10;Description automatically generated">
            <a:extLst>
              <a:ext uri="{FF2B5EF4-FFF2-40B4-BE49-F238E27FC236}">
                <a16:creationId xmlns:a16="http://schemas.microsoft.com/office/drawing/2014/main" id="{3323E7B0-64BD-43D2-866D-CDD0C43582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5303" y="6386976"/>
            <a:ext cx="462709" cy="428729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D4D14F7-7B21-406E-AFCA-4EC84FF9AFED}"/>
              </a:ext>
            </a:extLst>
          </p:cNvPr>
          <p:cNvGrpSpPr/>
          <p:nvPr/>
        </p:nvGrpSpPr>
        <p:grpSpPr>
          <a:xfrm>
            <a:off x="337196" y="4648355"/>
            <a:ext cx="2957045" cy="672351"/>
            <a:chOff x="1639842" y="1416995"/>
            <a:chExt cx="1801949" cy="409714"/>
          </a:xfrm>
        </p:grpSpPr>
        <p:sp>
          <p:nvSpPr>
            <p:cNvPr id="148" name="Google Shape;112;p3">
              <a:extLst>
                <a:ext uri="{FF2B5EF4-FFF2-40B4-BE49-F238E27FC236}">
                  <a16:creationId xmlns:a16="http://schemas.microsoft.com/office/drawing/2014/main" id="{8D332EB9-404A-41BC-BC82-EE651B9CBF4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F56DE70-F017-4B94-B3B2-BDDB8BF822F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DA3615F-E2C9-4ACF-A4E1-0214AF03D642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552AF1C-FD89-41A5-9DC4-65FFE7217298}"/>
              </a:ext>
            </a:extLst>
          </p:cNvPr>
          <p:cNvGrpSpPr/>
          <p:nvPr/>
        </p:nvGrpSpPr>
        <p:grpSpPr>
          <a:xfrm>
            <a:off x="8989827" y="2727103"/>
            <a:ext cx="3594364" cy="2499367"/>
            <a:chOff x="8302625" y="5400773"/>
            <a:chExt cx="1255714" cy="1019428"/>
          </a:xfrm>
        </p:grpSpPr>
        <p:sp>
          <p:nvSpPr>
            <p:cNvPr id="153" name="Rectangle: Folded Corner 152">
              <a:extLst>
                <a:ext uri="{FF2B5EF4-FFF2-40B4-BE49-F238E27FC236}">
                  <a16:creationId xmlns:a16="http://schemas.microsoft.com/office/drawing/2014/main" id="{87C43519-52A2-4441-AA8F-1ECACA9FD503}"/>
                </a:ext>
              </a:extLst>
            </p:cNvPr>
            <p:cNvSpPr/>
            <p:nvPr/>
          </p:nvSpPr>
          <p:spPr>
            <a:xfrm>
              <a:off x="8302625" y="5400773"/>
              <a:ext cx="1025979" cy="101942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4" name="Picture 6" descr="Free Icon Light illustration and picture">
              <a:extLst>
                <a:ext uri="{FF2B5EF4-FFF2-40B4-BE49-F238E27FC236}">
                  <a16:creationId xmlns:a16="http://schemas.microsoft.com/office/drawing/2014/main" id="{D83EB71E-E36C-48EF-A27F-07ABCF365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363" y="5455886"/>
              <a:ext cx="275151" cy="275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69426808-AF8E-402D-AE24-B0F9E839FD70}"/>
                </a:ext>
              </a:extLst>
            </p:cNvPr>
            <p:cNvSpPr txBox="1"/>
            <p:nvPr/>
          </p:nvSpPr>
          <p:spPr>
            <a:xfrm>
              <a:off x="8322023" y="5471126"/>
              <a:ext cx="1236316" cy="1883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Remember!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11F7B61E-193A-40B5-B9FB-C086501414B4}"/>
                </a:ext>
              </a:extLst>
            </p:cNvPr>
            <p:cNvSpPr txBox="1"/>
            <p:nvPr/>
          </p:nvSpPr>
          <p:spPr>
            <a:xfrm>
              <a:off x="8343078" y="5687099"/>
              <a:ext cx="1041218" cy="6402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[</a:t>
              </a:r>
              <a:r>
                <a:rPr kumimoji="0" lang="en-GB" sz="2400" b="1" i="0" u="none" strike="noStrike" kern="0" cap="none" spc="-1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eu</a:t>
              </a: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] is </a:t>
              </a:r>
              <a: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open</a:t>
              </a: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 when followed by </a:t>
              </a:r>
              <a:r>
                <a:rPr kumimoji="0" lang="en-GB" sz="2400" b="1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r</a:t>
              </a: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, </a:t>
              </a:r>
              <a:r>
                <a:rPr kumimoji="0" lang="en-GB" sz="2400" b="1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f</a:t>
              </a: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, </a:t>
              </a:r>
              <a:r>
                <a:rPr kumimoji="0" lang="en-GB" sz="2400" b="1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l, </a:t>
              </a: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but </a:t>
              </a:r>
              <a: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closed</a:t>
              </a: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 before </a:t>
              </a:r>
              <a:r>
                <a:rPr kumimoji="0" lang="en-GB" sz="2400" b="1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sym typeface="Arial"/>
                </a:rPr>
                <a:t>x, s.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CC1D4DC-2F4D-4E89-A946-10A216121B1C}"/>
              </a:ext>
            </a:extLst>
          </p:cNvPr>
          <p:cNvGrpSpPr/>
          <p:nvPr/>
        </p:nvGrpSpPr>
        <p:grpSpPr>
          <a:xfrm>
            <a:off x="310956" y="8916871"/>
            <a:ext cx="2268556" cy="862054"/>
            <a:chOff x="314909" y="12083263"/>
            <a:chExt cx="2268556" cy="862054"/>
          </a:xfrm>
        </p:grpSpPr>
        <p:sp>
          <p:nvSpPr>
            <p:cNvPr id="158" name="Title 1">
              <a:extLst>
                <a:ext uri="{FF2B5EF4-FFF2-40B4-BE49-F238E27FC236}">
                  <a16:creationId xmlns:a16="http://schemas.microsoft.com/office/drawing/2014/main" id="{0568920A-3D4E-42A6-978B-28DCE5F2B9D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2" name="Picture 161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1E6A8C18-C957-401B-BD43-863502C6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F39EB01E-27AC-44F2-A325-9F93F752F84B}"/>
              </a:ext>
            </a:extLst>
          </p:cNvPr>
          <p:cNvSpPr txBox="1"/>
          <p:nvPr/>
        </p:nvSpPr>
        <p:spPr>
          <a:xfrm>
            <a:off x="2596125" y="9046372"/>
            <a:ext cx="7324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latin typeface="Century Gothic" panose="020B0502020202020204" pitchFamily="34" charset="0"/>
                <a:ea typeface="Century Gothic"/>
              </a:rPr>
              <a:t>Write down the new key language for this week.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024A09B2-3DE5-4E39-A9CF-E7F9C1DC5C89}"/>
              </a:ext>
            </a:extLst>
          </p:cNvPr>
          <p:cNvSpPr/>
          <p:nvPr/>
        </p:nvSpPr>
        <p:spPr>
          <a:xfrm>
            <a:off x="232223" y="13274517"/>
            <a:ext cx="11584478" cy="278139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16218C2F-9762-4685-B765-01C4BBA81310}"/>
              </a:ext>
            </a:extLst>
          </p:cNvPr>
          <p:cNvSpPr txBox="1">
            <a:spLocks/>
          </p:cNvSpPr>
          <p:nvPr/>
        </p:nvSpPr>
        <p:spPr>
          <a:xfrm>
            <a:off x="9584997" y="1332950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8A0CF1C-5D17-4281-BC6D-432888FDC9C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302660" y="1324523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Title 1">
            <a:extLst>
              <a:ext uri="{FF2B5EF4-FFF2-40B4-BE49-F238E27FC236}">
                <a16:creationId xmlns:a16="http://schemas.microsoft.com/office/drawing/2014/main" id="{80F170FD-F799-4181-A2B7-BC00B60389CE}"/>
              </a:ext>
            </a:extLst>
          </p:cNvPr>
          <p:cNvSpPr txBox="1">
            <a:spLocks/>
          </p:cNvSpPr>
          <p:nvPr/>
        </p:nvSpPr>
        <p:spPr>
          <a:xfrm>
            <a:off x="264117" y="13308279"/>
            <a:ext cx="5732127" cy="45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definite article 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(words for ‘the’)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1" name="CustomShape 3">
            <a:extLst>
              <a:ext uri="{FF2B5EF4-FFF2-40B4-BE49-F238E27FC236}">
                <a16:creationId xmlns:a16="http://schemas.microsoft.com/office/drawing/2014/main" id="{6F0B5A6A-31DB-4674-94B5-49E9F0268C22}"/>
              </a:ext>
            </a:extLst>
          </p:cNvPr>
          <p:cNvSpPr/>
          <p:nvPr/>
        </p:nvSpPr>
        <p:spPr>
          <a:xfrm>
            <a:off x="275868" y="14707889"/>
            <a:ext cx="11463480" cy="10697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dirty="0">
                <a:latin typeface="Century Gothic" panose="020B0502020202020204" pitchFamily="34" charset="0"/>
              </a:rPr>
              <a:t>To mean </a:t>
            </a:r>
            <a:r>
              <a:rPr lang="en-GB" sz="2400" b="1" dirty="0">
                <a:latin typeface="Century Gothic" panose="020B0502020202020204" pitchFamily="34" charset="0"/>
              </a:rPr>
              <a:t>the</a:t>
            </a:r>
            <a:r>
              <a:rPr lang="en-GB" sz="2400" dirty="0">
                <a:latin typeface="Century Gothic" panose="020B0502020202020204" pitchFamily="34" charset="0"/>
              </a:rPr>
              <a:t> in French before a noun, use </a:t>
            </a:r>
            <a:r>
              <a:rPr lang="en-GB" sz="2400" b="1" i="1" dirty="0">
                <a:latin typeface="Century Gothic" panose="020B0502020202020204" pitchFamily="34" charset="0"/>
              </a:rPr>
              <a:t>le</a:t>
            </a:r>
            <a:r>
              <a:rPr lang="en-GB" sz="2400" dirty="0">
                <a:latin typeface="Century Gothic" panose="020B0502020202020204" pitchFamily="34" charset="0"/>
              </a:rPr>
              <a:t> (masculine) or </a:t>
            </a:r>
            <a:r>
              <a:rPr lang="en-GB" sz="2400" b="1" i="1" dirty="0">
                <a:latin typeface="Century Gothic" panose="020B0502020202020204" pitchFamily="34" charset="0"/>
              </a:rPr>
              <a:t>la</a:t>
            </a:r>
            <a:r>
              <a:rPr lang="en-GB" sz="2400" i="1" dirty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(feminine) or </a:t>
            </a:r>
            <a:r>
              <a:rPr lang="en-GB" sz="2400" b="1" i="1" dirty="0">
                <a:latin typeface="Century Gothic" panose="020B0502020202020204" pitchFamily="34" charset="0"/>
              </a:rPr>
              <a:t>l’ </a:t>
            </a:r>
            <a:r>
              <a:rPr lang="en-GB" sz="2400" dirty="0">
                <a:latin typeface="Century Gothic" panose="020B0502020202020204" pitchFamily="34" charset="0"/>
              </a:rPr>
              <a:t>if the noun starts with a vowel.</a:t>
            </a: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0AC566C1-BE25-45C6-AB8C-2564B9F58248}"/>
              </a:ext>
            </a:extLst>
          </p:cNvPr>
          <p:cNvSpPr/>
          <p:nvPr/>
        </p:nvSpPr>
        <p:spPr>
          <a:xfrm>
            <a:off x="487547" y="15502231"/>
            <a:ext cx="2752022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 </a:t>
            </a:r>
            <a:r>
              <a:rPr lang="en-GB" sz="2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chien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(the dog) </a:t>
            </a:r>
            <a:endParaRPr lang="en-GB" sz="24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D3C57F2-4477-49EC-8EE3-E53BEF8FF696}"/>
              </a:ext>
            </a:extLst>
          </p:cNvPr>
          <p:cNvSpPr txBox="1"/>
          <p:nvPr/>
        </p:nvSpPr>
        <p:spPr>
          <a:xfrm>
            <a:off x="275868" y="13747794"/>
            <a:ext cx="12851762" cy="954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that all French nouns have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gender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and are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baseline="0" dirty="0">
                <a:latin typeface="Century Gothic" panose="020B0502020202020204" pitchFamily="34" charset="0"/>
              </a:rPr>
              <a:t>We use ‘</a:t>
            </a:r>
            <a:r>
              <a:rPr lang="en-GB" sz="2400" b="1" baseline="0" dirty="0">
                <a:latin typeface="Century Gothic" panose="020B0502020202020204" pitchFamily="34" charset="0"/>
              </a:rPr>
              <a:t>un</a:t>
            </a:r>
            <a:r>
              <a:rPr lang="en-GB" sz="2400" baseline="0" dirty="0">
                <a:latin typeface="Century Gothic" panose="020B0502020202020204" pitchFamily="34" charset="0"/>
              </a:rPr>
              <a:t>’ to</a:t>
            </a:r>
            <a:r>
              <a:rPr lang="en-GB" sz="2400" dirty="0">
                <a:latin typeface="Century Gothic" panose="020B0502020202020204" pitchFamily="34" charset="0"/>
              </a:rPr>
              <a:t> mean ‘</a:t>
            </a:r>
            <a:r>
              <a:rPr lang="en-GB" sz="2400" b="1" dirty="0">
                <a:latin typeface="Century Gothic" panose="020B0502020202020204" pitchFamily="34" charset="0"/>
              </a:rPr>
              <a:t>a</a:t>
            </a:r>
            <a:r>
              <a:rPr lang="en-GB" sz="2400" dirty="0">
                <a:latin typeface="Century Gothic" panose="020B0502020202020204" pitchFamily="34" charset="0"/>
              </a:rPr>
              <a:t>’ (masculine) and ‘</a:t>
            </a:r>
            <a:r>
              <a:rPr lang="en-GB" sz="2400" b="1" dirty="0" err="1">
                <a:latin typeface="Century Gothic" panose="020B0502020202020204" pitchFamily="34" charset="0"/>
              </a:rPr>
              <a:t>une</a:t>
            </a:r>
            <a:r>
              <a:rPr lang="en-GB" sz="2400" dirty="0">
                <a:latin typeface="Century Gothic" panose="020B0502020202020204" pitchFamily="34" charset="0"/>
              </a:rPr>
              <a:t>’ (feminine).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00218" y="15738323"/>
            <a:ext cx="650273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11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D9B85453-65BC-4000-9D3E-0B6CE82771DE}"/>
              </a:ext>
            </a:extLst>
          </p:cNvPr>
          <p:cNvSpPr/>
          <p:nvPr/>
        </p:nvSpPr>
        <p:spPr>
          <a:xfrm>
            <a:off x="3360123" y="15486786"/>
            <a:ext cx="3730241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la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phrase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(the sentence)</a:t>
            </a:r>
            <a:endParaRPr lang="en-GB" sz="24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756C71F3-F793-4FB3-8739-CBD947ECC775}"/>
              </a:ext>
            </a:extLst>
          </p:cNvPr>
          <p:cNvSpPr/>
          <p:nvPr/>
        </p:nvSpPr>
        <p:spPr>
          <a:xfrm>
            <a:off x="7205333" y="15476519"/>
            <a:ext cx="3462679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l’</a:t>
            </a:r>
            <a:r>
              <a:rPr lang="en-GB" sz="2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(the uniform)</a:t>
            </a:r>
            <a:endParaRPr lang="en-GB" sz="24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0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" name="Table 126">
            <a:extLst>
              <a:ext uri="{FF2B5EF4-FFF2-40B4-BE49-F238E27FC236}">
                <a16:creationId xmlns:a16="http://schemas.microsoft.com/office/drawing/2014/main" id="{544715E2-9C0B-4EEA-B145-C14B99820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47898"/>
              </p:ext>
            </p:extLst>
          </p:nvPr>
        </p:nvGraphicFramePr>
        <p:xfrm>
          <a:off x="221903" y="5369149"/>
          <a:ext cx="9092578" cy="396240"/>
        </p:xfrm>
        <a:graphic>
          <a:graphicData uri="http://schemas.openxmlformats.org/drawingml/2006/table">
            <a:tbl>
              <a:tblPr firstRow="1" bandRow="1"/>
              <a:tblGrid>
                <a:gridCol w="444812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590401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1827047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394847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650210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  <a:gridCol w="2185261">
                  <a:extLst>
                    <a:ext uri="{9D8B030D-6E8A-4147-A177-3AD203B41FA5}">
                      <a16:colId xmlns:a16="http://schemas.microsoft.com/office/drawing/2014/main" val="105129368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mère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 |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père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</a:rPr>
                        <a:t>donne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1" kern="1200" dirty="0" err="1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peluche</a:t>
                      </a:r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| cadeau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à Jean-Michel.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2E9930-5317-4984-AD0C-E07E957F3C56}"/>
              </a:ext>
            </a:extLst>
          </p:cNvPr>
          <p:cNvGrpSpPr/>
          <p:nvPr/>
        </p:nvGrpSpPr>
        <p:grpSpPr>
          <a:xfrm>
            <a:off x="95795" y="977267"/>
            <a:ext cx="2268556" cy="862054"/>
            <a:chOff x="314909" y="12083263"/>
            <a:chExt cx="2268556" cy="862054"/>
          </a:xfrm>
        </p:grpSpPr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EFDB5C9D-14E9-4849-A32C-F04E1698052F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5" name="Picture 6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1CAC3FCF-F9B1-456A-91FA-CF6F517AF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AA49A9A-7FCE-4885-83DD-0ADA1B168D23}"/>
              </a:ext>
            </a:extLst>
          </p:cNvPr>
          <p:cNvSpPr txBox="1"/>
          <p:nvPr/>
        </p:nvSpPr>
        <p:spPr>
          <a:xfrm>
            <a:off x="2450684" y="1093189"/>
            <a:ext cx="5045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b="1" spc="-1" dirty="0">
                <a:latin typeface="Century Gothic" panose="020B0502020202020204" pitchFamily="34" charset="0"/>
                <a:ea typeface="Century Gothic"/>
              </a:rPr>
              <a:t> qui ? </a:t>
            </a:r>
            <a:r>
              <a:rPr lang="en-GB" sz="2400" b="1" spc="-1" dirty="0" err="1"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b="1" spc="-1" dirty="0">
                <a:latin typeface="Century Gothic" panose="020B0502020202020204" pitchFamily="34" charset="0"/>
                <a:ea typeface="Century Gothic"/>
              </a:rPr>
              <a:t> quelle </a:t>
            </a:r>
            <a:r>
              <a:rPr lang="en-GB" sz="2400" b="1" spc="-1" dirty="0" err="1">
                <a:latin typeface="Century Gothic" panose="020B0502020202020204" pitchFamily="34" charset="0"/>
                <a:ea typeface="Century Gothic"/>
              </a:rPr>
              <a:t>activité</a:t>
            </a:r>
            <a:r>
              <a:rPr lang="en-GB" sz="2400" b="1" spc="-1" dirty="0"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832" y="15557014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896115" y="15677362"/>
            <a:ext cx="65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12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05AA70-E726-41EE-9C18-D1D50DCDCE2D}"/>
              </a:ext>
            </a:extLst>
          </p:cNvPr>
          <p:cNvGrpSpPr/>
          <p:nvPr/>
        </p:nvGrpSpPr>
        <p:grpSpPr>
          <a:xfrm>
            <a:off x="8242079" y="888229"/>
            <a:ext cx="2519278" cy="1527832"/>
            <a:chOff x="6993922" y="1139772"/>
            <a:chExt cx="2800002" cy="1919445"/>
          </a:xfrm>
        </p:grpSpPr>
        <p:pic>
          <p:nvPicPr>
            <p:cNvPr id="79" name="Picture 7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351CA14-0945-4D48-93D6-8452E767E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922" y="1139772"/>
              <a:ext cx="1129433" cy="1919445"/>
            </a:xfrm>
            <a:prstGeom prst="rect">
              <a:avLst/>
            </a:prstGeom>
          </p:spPr>
        </p:pic>
        <p:pic>
          <p:nvPicPr>
            <p:cNvPr id="82" name="Picture 8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B10B8C4-8C9C-4738-97F9-239F45E1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224" y="1365879"/>
              <a:ext cx="1674105" cy="1667881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39622E8-DAA6-4A34-BFB0-90D33D0B66BE}"/>
                </a:ext>
              </a:extLst>
            </p:cNvPr>
            <p:cNvGrpSpPr/>
            <p:nvPr/>
          </p:nvGrpSpPr>
          <p:grpSpPr>
            <a:xfrm>
              <a:off x="8282734" y="1834497"/>
              <a:ext cx="1511190" cy="1199263"/>
              <a:chOff x="813141" y="3370510"/>
              <a:chExt cx="807942" cy="673231"/>
            </a:xfrm>
          </p:grpSpPr>
          <p:pic>
            <p:nvPicPr>
              <p:cNvPr id="84" name="Picture 83" descr="Logo&#10;&#10;Description automatically generated">
                <a:extLst>
                  <a:ext uri="{FF2B5EF4-FFF2-40B4-BE49-F238E27FC236}">
                    <a16:creationId xmlns:a16="http://schemas.microsoft.com/office/drawing/2014/main" id="{7D033A83-EC81-4D61-922E-5B0583017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2876" y="3370510"/>
                <a:ext cx="408207" cy="673231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0AA0CE19-84E9-438B-95DA-5B90EC790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141" y="3429000"/>
                <a:ext cx="603839" cy="613129"/>
              </a:xfrm>
              <a:prstGeom prst="rect">
                <a:avLst/>
              </a:prstGeom>
            </p:spPr>
          </p:pic>
        </p:grpSp>
      </p:grpSp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BEFAA992-AFAB-41CF-8C20-71158A536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74301"/>
              </p:ext>
            </p:extLst>
          </p:nvPr>
        </p:nvGraphicFramePr>
        <p:xfrm>
          <a:off x="186642" y="1891541"/>
          <a:ext cx="7578009" cy="39624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1868691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596325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774197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mère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 |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père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</a:rPr>
                        <a:t>prépare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chanson. | gâteau.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D23CC9AA-506D-4C0B-8C77-DF604739E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395106"/>
              </p:ext>
            </p:extLst>
          </p:nvPr>
        </p:nvGraphicFramePr>
        <p:xfrm>
          <a:off x="208076" y="2782575"/>
          <a:ext cx="7556575" cy="39624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1769765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627322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82069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sœur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 | frère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</a:rPr>
                        <a:t>trouve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cadeau. | </a:t>
                      </a:r>
                      <a:r>
                        <a:rPr lang="en-GB" sz="2000" b="1" kern="1200" dirty="0" err="1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gomme</a:t>
                      </a:r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5060F1CB-23D9-43C2-989B-97709F5EF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58675"/>
              </p:ext>
            </p:extLst>
          </p:nvPr>
        </p:nvGraphicFramePr>
        <p:xfrm>
          <a:off x="221903" y="3642391"/>
          <a:ext cx="6984809" cy="39624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45618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075914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503336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247254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chien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 |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famille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</a:rPr>
                        <a:t>regarde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l’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chat. | animal.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475F6C8E-5D1B-462F-B9CB-D44FC6EE1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45521"/>
              </p:ext>
            </p:extLst>
          </p:nvPr>
        </p:nvGraphicFramePr>
        <p:xfrm>
          <a:off x="208076" y="4517826"/>
          <a:ext cx="5169836" cy="39624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45618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337714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673817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L’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peluche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| animal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</a:rPr>
                        <a:t>est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orange.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7270F38D-08E2-489B-AFBA-E52204968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047573"/>
              </p:ext>
            </p:extLst>
          </p:nvPr>
        </p:nvGraphicFramePr>
        <p:xfrm>
          <a:off x="188011" y="6230634"/>
          <a:ext cx="7142687" cy="39624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1743335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255363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805193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</a:rPr>
                        <a:t>sœur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 | frère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</a:rPr>
                        <a:t>aime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cadeau. | </a:t>
                      </a:r>
                      <a:r>
                        <a:rPr lang="en-GB" sz="2000" b="1" kern="1200" dirty="0" err="1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réponse</a:t>
                      </a:r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sp>
        <p:nvSpPr>
          <p:cNvPr id="106" name="TextBox 105">
            <a:extLst>
              <a:ext uri="{FF2B5EF4-FFF2-40B4-BE49-F238E27FC236}">
                <a16:creationId xmlns:a16="http://schemas.microsoft.com/office/drawing/2014/main" id="{C06B5075-1F27-485E-BDE4-116661A622F3}"/>
              </a:ext>
            </a:extLst>
          </p:cNvPr>
          <p:cNvSpPr txBox="1"/>
          <p:nvPr/>
        </p:nvSpPr>
        <p:spPr>
          <a:xfrm>
            <a:off x="108989" y="2407958"/>
            <a:ext cx="10050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b="1" u="sng" dirty="0">
                <a:latin typeface="Segoe Print" panose="02000600000000000000" pitchFamily="2" charset="0"/>
              </a:rPr>
              <a:t>The father prepares the cake.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28E242A2-B648-4E24-96F0-DA7FA1E2B62D}"/>
              </a:ext>
            </a:extLst>
          </p:cNvPr>
          <p:cNvSpPr/>
          <p:nvPr/>
        </p:nvSpPr>
        <p:spPr>
          <a:xfrm>
            <a:off x="2450684" y="1910090"/>
            <a:ext cx="741001" cy="353492"/>
          </a:xfrm>
          <a:prstGeom prst="roundRect">
            <a:avLst/>
          </a:prstGeom>
          <a:noFill/>
          <a:ln w="762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69EC6C73-B4AB-4910-BCBD-BC0D5EA245E5}"/>
              </a:ext>
            </a:extLst>
          </p:cNvPr>
          <p:cNvSpPr/>
          <p:nvPr/>
        </p:nvSpPr>
        <p:spPr>
          <a:xfrm>
            <a:off x="6444840" y="1900975"/>
            <a:ext cx="1117399" cy="377276"/>
          </a:xfrm>
          <a:prstGeom prst="roundRect">
            <a:avLst/>
          </a:prstGeom>
          <a:noFill/>
          <a:ln w="762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5CE16D3-A34C-407C-A502-987599114B27}"/>
              </a:ext>
            </a:extLst>
          </p:cNvPr>
          <p:cNvSpPr txBox="1"/>
          <p:nvPr/>
        </p:nvSpPr>
        <p:spPr>
          <a:xfrm>
            <a:off x="155404" y="3303560"/>
            <a:ext cx="10050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latin typeface="Segoe Print" panose="02000600000000000000" pitchFamily="2" charset="0"/>
              </a:rPr>
              <a:t>_______________________________________________________________________.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1A2E0D4-423C-45F2-891D-60F1A7F6B00B}"/>
              </a:ext>
            </a:extLst>
          </p:cNvPr>
          <p:cNvSpPr txBox="1"/>
          <p:nvPr/>
        </p:nvSpPr>
        <p:spPr>
          <a:xfrm>
            <a:off x="155404" y="4188614"/>
            <a:ext cx="10050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latin typeface="Segoe Print" panose="02000600000000000000" pitchFamily="2" charset="0"/>
              </a:rPr>
              <a:t>______________________________________________________________________.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0771C2A-475B-4A35-B6C1-5C5AA51063F0}"/>
              </a:ext>
            </a:extLst>
          </p:cNvPr>
          <p:cNvSpPr txBox="1"/>
          <p:nvPr/>
        </p:nvSpPr>
        <p:spPr>
          <a:xfrm>
            <a:off x="140951" y="4996919"/>
            <a:ext cx="10050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latin typeface="Segoe Print" panose="02000600000000000000" pitchFamily="2" charset="0"/>
              </a:rPr>
              <a:t>_______________________________________________________.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8D3E652-A995-40C1-A6E9-B521141D0549}"/>
              </a:ext>
            </a:extLst>
          </p:cNvPr>
          <p:cNvSpPr txBox="1"/>
          <p:nvPr/>
        </p:nvSpPr>
        <p:spPr>
          <a:xfrm>
            <a:off x="108989" y="5892511"/>
            <a:ext cx="10050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latin typeface="Segoe Print" panose="02000600000000000000" pitchFamily="2" charset="0"/>
              </a:rPr>
              <a:t>______________________________________________________________________________________.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04AB82A-954E-4CEC-8CCD-82C6F5AB83DA}"/>
              </a:ext>
            </a:extLst>
          </p:cNvPr>
          <p:cNvSpPr txBox="1"/>
          <p:nvPr/>
        </p:nvSpPr>
        <p:spPr>
          <a:xfrm>
            <a:off x="95795" y="6706330"/>
            <a:ext cx="10050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latin typeface="Segoe Print" panose="02000600000000000000" pitchFamily="2" charset="0"/>
              </a:rPr>
              <a:t>_______________________________________________________________________________.</a:t>
            </a:r>
          </a:p>
        </p:txBody>
      </p:sp>
      <p:pic>
        <p:nvPicPr>
          <p:cNvPr id="124" name="Picture 123" descr="Logo, icon&#10;&#10;Description automatically generated">
            <a:extLst>
              <a:ext uri="{FF2B5EF4-FFF2-40B4-BE49-F238E27FC236}">
                <a16:creationId xmlns:a16="http://schemas.microsoft.com/office/drawing/2014/main" id="{A425DA4E-EE8F-41F3-A8F8-0BFCC2B056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695" y="3380537"/>
            <a:ext cx="1563164" cy="1605818"/>
          </a:xfrm>
          <a:prstGeom prst="rect">
            <a:avLst/>
          </a:prstGeom>
        </p:spPr>
      </p:pic>
      <p:pic>
        <p:nvPicPr>
          <p:cNvPr id="125" name="Graphic 124" descr="Question mark">
            <a:extLst>
              <a:ext uri="{FF2B5EF4-FFF2-40B4-BE49-F238E27FC236}">
                <a16:creationId xmlns:a16="http://schemas.microsoft.com/office/drawing/2014/main" id="{D4AACAB0-2AF9-49A2-A1B4-81227B320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12540" y="2621812"/>
            <a:ext cx="914400" cy="914400"/>
          </a:xfrm>
          <a:prstGeom prst="rect">
            <a:avLst/>
          </a:prstGeom>
        </p:spPr>
      </p:pic>
      <p:graphicFrame>
        <p:nvGraphicFramePr>
          <p:cNvPr id="128" name="Table 2">
            <a:extLst>
              <a:ext uri="{FF2B5EF4-FFF2-40B4-BE49-F238E27FC236}">
                <a16:creationId xmlns:a16="http://schemas.microsoft.com/office/drawing/2014/main" id="{45BB20AD-CBE3-4943-8C04-9B71C07685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709013"/>
              </p:ext>
            </p:extLst>
          </p:nvPr>
        </p:nvGraphicFramePr>
        <p:xfrm>
          <a:off x="221903" y="7985124"/>
          <a:ext cx="9251109" cy="3675753"/>
        </p:xfrm>
        <a:graphic>
          <a:graphicData uri="http://schemas.openxmlformats.org/drawingml/2006/table">
            <a:tbl>
              <a:tblPr/>
              <a:tblGrid>
                <a:gridCol w="58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5231">
                  <a:extLst>
                    <a:ext uri="{9D8B030D-6E8A-4147-A177-3AD203B41FA5}">
                      <a16:colId xmlns:a16="http://schemas.microsoft.com/office/drawing/2014/main" val="53405937"/>
                    </a:ext>
                  </a:extLst>
                </a:gridCol>
                <a:gridCol w="4052504">
                  <a:extLst>
                    <a:ext uri="{9D8B030D-6E8A-4147-A177-3AD203B41FA5}">
                      <a16:colId xmlns:a16="http://schemas.microsoft.com/office/drawing/2014/main" val="1555434957"/>
                    </a:ext>
                  </a:extLst>
                </a:gridCol>
              </a:tblGrid>
              <a:tr h="55809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qui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Extra details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famille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| frère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sings the song.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chien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sœur</a:t>
                      </a:r>
                      <a:endParaRPr lang="en-GB" sz="2000" b="0" strike="noStrike" spc="-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finds the rubber.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| frère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wears the hat.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sœur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père</a:t>
                      </a:r>
                      <a:endParaRPr lang="en-GB" sz="2000" b="0" strike="noStrike" spc="-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gives the present to J-M.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chien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peluche</a:t>
                      </a:r>
                      <a:endParaRPr lang="en-GB" sz="2000" b="0" strike="noStrike" spc="-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repeats the phrase.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chat |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famille</a:t>
                      </a:r>
                      <a:endParaRPr lang="en-GB" sz="2000" b="0" strike="noStrike" spc="-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watches the film.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F84E529A-A887-4E4C-908C-566E15853E36}"/>
              </a:ext>
            </a:extLst>
          </p:cNvPr>
          <p:cNvSpPr/>
          <p:nvPr/>
        </p:nvSpPr>
        <p:spPr>
          <a:xfrm>
            <a:off x="1655584" y="8634704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49FEA894-5909-4BDA-B839-1D571CF0F430}"/>
              </a:ext>
            </a:extLst>
          </p:cNvPr>
          <p:cNvSpPr/>
          <p:nvPr/>
        </p:nvSpPr>
        <p:spPr>
          <a:xfrm>
            <a:off x="2724870" y="8634704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DFE2D06-0379-48E4-88ED-BC533E979398}"/>
              </a:ext>
            </a:extLst>
          </p:cNvPr>
          <p:cNvGrpSpPr/>
          <p:nvPr/>
        </p:nvGrpSpPr>
        <p:grpSpPr>
          <a:xfrm>
            <a:off x="113516" y="6972395"/>
            <a:ext cx="2331393" cy="849944"/>
            <a:chOff x="265969" y="4581662"/>
            <a:chExt cx="2331393" cy="849944"/>
          </a:xfrm>
        </p:grpSpPr>
        <p:sp>
          <p:nvSpPr>
            <p:cNvPr id="141" name="Title 1">
              <a:extLst>
                <a:ext uri="{FF2B5EF4-FFF2-40B4-BE49-F238E27FC236}">
                  <a16:creationId xmlns:a16="http://schemas.microsoft.com/office/drawing/2014/main" id="{07F225F2-4F0B-4CA6-ADE4-986354A37A37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2" name="Picture 141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7677200E-90DB-4B18-884E-202A22CE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ABD05ECF-F1DD-445E-AA9E-620A462D2A9C}"/>
              </a:ext>
            </a:extLst>
          </p:cNvPr>
          <p:cNvSpPr txBox="1"/>
          <p:nvPr/>
        </p:nvSpPr>
        <p:spPr>
          <a:xfrm>
            <a:off x="2482805" y="7132657"/>
            <a:ext cx="8739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qui ?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quelle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activité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03552CB0-CD38-4F86-A0A4-C292B25988FF}"/>
              </a:ext>
            </a:extLst>
          </p:cNvPr>
          <p:cNvGrpSpPr/>
          <p:nvPr/>
        </p:nvGrpSpPr>
        <p:grpSpPr>
          <a:xfrm>
            <a:off x="186642" y="11721676"/>
            <a:ext cx="2161593" cy="852090"/>
            <a:chOff x="-3202503" y="7519765"/>
            <a:chExt cx="2161593" cy="852090"/>
          </a:xfrm>
        </p:grpSpPr>
        <p:sp>
          <p:nvSpPr>
            <p:cNvPr id="185" name="Title 1">
              <a:extLst>
                <a:ext uri="{FF2B5EF4-FFF2-40B4-BE49-F238E27FC236}">
                  <a16:creationId xmlns:a16="http://schemas.microsoft.com/office/drawing/2014/main" id="{A1857E86-0805-494D-BD6B-368656F3429D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6" name="Picture 185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AFCFD3F6-5B06-47BE-B457-91CC0926D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DE3DD85D-50F4-4BF5-A4F9-49B9569409F0}"/>
              </a:ext>
            </a:extLst>
          </p:cNvPr>
          <p:cNvSpPr txBox="1"/>
          <p:nvPr/>
        </p:nvSpPr>
        <p:spPr>
          <a:xfrm>
            <a:off x="2343399" y="11872577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CustomShape 3">
            <a:extLst>
              <a:ext uri="{FF2B5EF4-FFF2-40B4-BE49-F238E27FC236}">
                <a16:creationId xmlns:a16="http://schemas.microsoft.com/office/drawing/2014/main" id="{37E7C352-2AD4-4749-922B-AA855A1B0FD6}"/>
              </a:ext>
            </a:extLst>
          </p:cNvPr>
          <p:cNvSpPr/>
          <p:nvPr/>
        </p:nvSpPr>
        <p:spPr>
          <a:xfrm>
            <a:off x="177581" y="12547037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each sentence but say ‘beep’ for the word in brackets.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0" name="CustomShape 3">
            <a:extLst>
              <a:ext uri="{FF2B5EF4-FFF2-40B4-BE49-F238E27FC236}">
                <a16:creationId xmlns:a16="http://schemas.microsoft.com/office/drawing/2014/main" id="{D00BAAC0-47B3-47A8-AE89-E25E0C4FBE3F}"/>
              </a:ext>
            </a:extLst>
          </p:cNvPr>
          <p:cNvSpPr/>
          <p:nvPr/>
        </p:nvSpPr>
        <p:spPr>
          <a:xfrm>
            <a:off x="5688299" y="12419197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Write down each word, and choose and write the correct missing word.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FD7FCE80-7C63-440B-8D62-9254C15E1E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34235" y="13445831"/>
            <a:ext cx="5720721" cy="2642587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78D550AB-6F37-48E0-B6DC-8AD97750C76C}"/>
              </a:ext>
            </a:extLst>
          </p:cNvPr>
          <p:cNvSpPr/>
          <p:nvPr/>
        </p:nvSpPr>
        <p:spPr>
          <a:xfrm>
            <a:off x="155404" y="13059931"/>
            <a:ext cx="7721600" cy="307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1. </a:t>
            </a:r>
            <a:r>
              <a:rPr lang="en-US" sz="2000" b="1" dirty="0">
                <a:latin typeface="Century Gothic" panose="020B0502020202020204" pitchFamily="34" charset="0"/>
              </a:rPr>
              <a:t>Le</a:t>
            </a:r>
            <a:r>
              <a:rPr lang="en-US" sz="2000" dirty="0">
                <a:latin typeface="Century Gothic" panose="020B0502020202020204" pitchFamily="34" charset="0"/>
              </a:rPr>
              <a:t> [</a:t>
            </a:r>
            <a:r>
              <a:rPr lang="en-US" sz="2000" strike="sngStrike" dirty="0">
                <a:latin typeface="Century Gothic" panose="020B0502020202020204" pitchFamily="34" charset="0"/>
              </a:rPr>
              <a:t>frère</a:t>
            </a:r>
            <a:r>
              <a:rPr lang="en-US" sz="2000" dirty="0">
                <a:latin typeface="Century Gothic" panose="020B0502020202020204" pitchFamily="34" charset="0"/>
              </a:rPr>
              <a:t>] </a:t>
            </a:r>
            <a:r>
              <a:rPr lang="en-US" sz="2000" b="1" dirty="0">
                <a:latin typeface="Century Gothic" panose="020B0502020202020204" pitchFamily="34" charset="0"/>
              </a:rPr>
              <a:t>a un </a:t>
            </a:r>
            <a:r>
              <a:rPr lang="en-US" sz="2000" b="1" dirty="0" err="1">
                <a:latin typeface="Century Gothic" panose="020B0502020202020204" pitchFamily="34" charset="0"/>
              </a:rPr>
              <a:t>cadeau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2. </a:t>
            </a:r>
            <a:r>
              <a:rPr lang="en-US" sz="2000" b="1" dirty="0">
                <a:latin typeface="Century Gothic" panose="020B0502020202020204" pitchFamily="34" charset="0"/>
              </a:rPr>
              <a:t>La</a:t>
            </a:r>
            <a:r>
              <a:rPr lang="en-US" sz="2000" dirty="0">
                <a:latin typeface="Century Gothic" panose="020B0502020202020204" pitchFamily="34" charset="0"/>
              </a:rPr>
              <a:t> [</a:t>
            </a:r>
            <a:r>
              <a:rPr lang="en-US" sz="2000" strike="sngStrike" dirty="0" err="1">
                <a:latin typeface="Century Gothic" panose="020B0502020202020204" pitchFamily="34" charset="0"/>
              </a:rPr>
              <a:t>peluche</a:t>
            </a:r>
            <a:r>
              <a:rPr lang="en-US" sz="2000" dirty="0">
                <a:latin typeface="Century Gothic" panose="020B0502020202020204" pitchFamily="34" charset="0"/>
              </a:rPr>
              <a:t>] </a:t>
            </a:r>
            <a:r>
              <a:rPr lang="en-US" sz="2000" b="1" dirty="0" err="1">
                <a:latin typeface="Century Gothic" panose="020B0502020202020204" pitchFamily="34" charset="0"/>
              </a:rPr>
              <a:t>chante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une</a:t>
            </a:r>
            <a:r>
              <a:rPr lang="en-US" sz="2000" b="1" dirty="0">
                <a:latin typeface="Century Gothic" panose="020B0502020202020204" pitchFamily="34" charset="0"/>
              </a:rPr>
              <a:t> chanson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3. </a:t>
            </a:r>
            <a:r>
              <a:rPr lang="en-US" sz="2000" b="1" dirty="0">
                <a:latin typeface="Century Gothic" panose="020B0502020202020204" pitchFamily="34" charset="0"/>
              </a:rPr>
              <a:t>La</a:t>
            </a:r>
            <a:r>
              <a:rPr lang="en-US" sz="2000" dirty="0">
                <a:latin typeface="Century Gothic" panose="020B0502020202020204" pitchFamily="34" charset="0"/>
              </a:rPr>
              <a:t> [</a:t>
            </a:r>
            <a:r>
              <a:rPr lang="en-US" sz="2000" strike="sngStrike" dirty="0" err="1">
                <a:latin typeface="Century Gothic" panose="020B0502020202020204" pitchFamily="34" charset="0"/>
              </a:rPr>
              <a:t>famille</a:t>
            </a:r>
            <a:r>
              <a:rPr lang="en-US" sz="2000" dirty="0">
                <a:latin typeface="Century Gothic" panose="020B0502020202020204" pitchFamily="34" charset="0"/>
              </a:rPr>
              <a:t>] </a:t>
            </a:r>
            <a:r>
              <a:rPr lang="en-US" sz="2000" b="1" dirty="0" err="1">
                <a:latin typeface="Century Gothic" panose="020B0502020202020204" pitchFamily="34" charset="0"/>
              </a:rPr>
              <a:t>prépare</a:t>
            </a:r>
            <a:r>
              <a:rPr lang="en-US" sz="2000" b="1" dirty="0">
                <a:latin typeface="Century Gothic" panose="020B0502020202020204" pitchFamily="34" charset="0"/>
              </a:rPr>
              <a:t> la </a:t>
            </a:r>
            <a:r>
              <a:rPr lang="en-US" sz="2000" b="1" dirty="0" err="1">
                <a:latin typeface="Century Gothic" panose="020B0502020202020204" pitchFamily="34" charset="0"/>
              </a:rPr>
              <a:t>maison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4. </a:t>
            </a:r>
            <a:r>
              <a:rPr lang="en-US" sz="2000" b="1" dirty="0">
                <a:latin typeface="Century Gothic" panose="020B0502020202020204" pitchFamily="34" charset="0"/>
              </a:rPr>
              <a:t>La</a:t>
            </a:r>
            <a:r>
              <a:rPr lang="en-US" sz="2000" dirty="0">
                <a:latin typeface="Century Gothic" panose="020B0502020202020204" pitchFamily="34" charset="0"/>
              </a:rPr>
              <a:t> [</a:t>
            </a:r>
            <a:r>
              <a:rPr lang="en-US" sz="2000" strike="sngStrike" dirty="0" err="1">
                <a:latin typeface="Century Gothic" panose="020B0502020202020204" pitchFamily="34" charset="0"/>
              </a:rPr>
              <a:t>mère</a:t>
            </a:r>
            <a:r>
              <a:rPr lang="en-US" sz="2000" dirty="0">
                <a:latin typeface="Century Gothic" panose="020B0502020202020204" pitchFamily="34" charset="0"/>
              </a:rPr>
              <a:t>] </a:t>
            </a:r>
            <a:r>
              <a:rPr lang="en-US" sz="2000" b="1" dirty="0" err="1">
                <a:latin typeface="Century Gothic" panose="020B0502020202020204" pitchFamily="34" charset="0"/>
              </a:rPr>
              <a:t>utilise</a:t>
            </a:r>
            <a:r>
              <a:rPr lang="en-US" sz="2000" b="1" dirty="0">
                <a:latin typeface="Century Gothic" panose="020B0502020202020204" pitchFamily="34" charset="0"/>
              </a:rPr>
              <a:t> le </a:t>
            </a:r>
            <a:r>
              <a:rPr lang="en-US" sz="2000" b="1" dirty="0" err="1">
                <a:latin typeface="Century Gothic" panose="020B0502020202020204" pitchFamily="34" charset="0"/>
              </a:rPr>
              <a:t>stylo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5. </a:t>
            </a:r>
            <a:r>
              <a:rPr lang="en-US" sz="2000" b="1" dirty="0">
                <a:latin typeface="Century Gothic" panose="020B0502020202020204" pitchFamily="34" charset="0"/>
              </a:rPr>
              <a:t>Le</a:t>
            </a:r>
            <a:r>
              <a:rPr lang="en-US" sz="2000" dirty="0">
                <a:latin typeface="Century Gothic" panose="020B0502020202020204" pitchFamily="34" charset="0"/>
              </a:rPr>
              <a:t> [</a:t>
            </a:r>
            <a:r>
              <a:rPr lang="en-US" sz="2000" strike="sngStrike" dirty="0" err="1">
                <a:latin typeface="Century Gothic" panose="020B0502020202020204" pitchFamily="34" charset="0"/>
              </a:rPr>
              <a:t>père</a:t>
            </a:r>
            <a:r>
              <a:rPr lang="en-US" sz="2000" dirty="0">
                <a:latin typeface="Century Gothic" panose="020B0502020202020204" pitchFamily="34" charset="0"/>
              </a:rPr>
              <a:t>] </a:t>
            </a:r>
            <a:r>
              <a:rPr lang="en-US" sz="2000" b="1" dirty="0" err="1">
                <a:latin typeface="Century Gothic" panose="020B0502020202020204" pitchFamily="34" charset="0"/>
              </a:rPr>
              <a:t>porte</a:t>
            </a:r>
            <a:r>
              <a:rPr lang="en-US" sz="2000" b="1" dirty="0">
                <a:latin typeface="Century Gothic" panose="020B0502020202020204" pitchFamily="34" charset="0"/>
              </a:rPr>
              <a:t> un </a:t>
            </a:r>
            <a:r>
              <a:rPr lang="en-US" sz="2000" b="1" dirty="0" err="1">
                <a:latin typeface="Century Gothic" panose="020B0502020202020204" pitchFamily="34" charset="0"/>
              </a:rPr>
              <a:t>uniforme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2C46D0DD-E861-42B1-AA0C-0FD8F8BB0B58}"/>
              </a:ext>
            </a:extLst>
          </p:cNvPr>
          <p:cNvSpPr txBox="1"/>
          <p:nvPr/>
        </p:nvSpPr>
        <p:spPr>
          <a:xfrm>
            <a:off x="6516704" y="13592475"/>
            <a:ext cx="88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10CBD623-9309-44C7-9A7B-4ECC7037DE6B}"/>
              </a:ext>
            </a:extLst>
          </p:cNvPr>
          <p:cNvSpPr txBox="1"/>
          <p:nvPr/>
        </p:nvSpPr>
        <p:spPr>
          <a:xfrm>
            <a:off x="7104496" y="13596205"/>
            <a:ext cx="141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85296762-FFAB-40E6-86D4-E30D3946759B}"/>
              </a:ext>
            </a:extLst>
          </p:cNvPr>
          <p:cNvSpPr txBox="1"/>
          <p:nvPr/>
        </p:nvSpPr>
        <p:spPr>
          <a:xfrm>
            <a:off x="7818174" y="13588650"/>
            <a:ext cx="1856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8D48615C-347C-4A12-941A-E9C1C9163C29}"/>
              </a:ext>
            </a:extLst>
          </p:cNvPr>
          <p:cNvSpPr txBox="1"/>
          <p:nvPr/>
        </p:nvSpPr>
        <p:spPr>
          <a:xfrm>
            <a:off x="8965801" y="13597839"/>
            <a:ext cx="141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3870FA4-CD1E-4300-B94B-AF5B11F56FC3}"/>
              </a:ext>
            </a:extLst>
          </p:cNvPr>
          <p:cNvSpPr txBox="1"/>
          <p:nvPr/>
        </p:nvSpPr>
        <p:spPr>
          <a:xfrm>
            <a:off x="9667117" y="13616987"/>
            <a:ext cx="1306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gâteau.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441D9BD-BF3E-4FD3-A7C7-94E873C306B7}"/>
              </a:ext>
            </a:extLst>
          </p:cNvPr>
          <p:cNvSpPr/>
          <p:nvPr/>
        </p:nvSpPr>
        <p:spPr>
          <a:xfrm>
            <a:off x="9701938" y="11495532"/>
            <a:ext cx="1519933" cy="546945"/>
          </a:xfrm>
          <a:prstGeom prst="wedgeRoundRectCallout">
            <a:avLst>
              <a:gd name="adj1" fmla="val -88750"/>
              <a:gd name="adj2" fmla="val 6630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Follow up 4</a:t>
            </a:r>
          </a:p>
        </p:txBody>
      </p:sp>
    </p:spTree>
    <p:extLst>
      <p:ext uri="{BB962C8B-B14F-4D97-AF65-F5344CB8AC3E}">
        <p14:creationId xmlns:p14="http://schemas.microsoft.com/office/powerpoint/2010/main" val="4280424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140" y="15557014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771423" y="15677362"/>
            <a:ext cx="65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13</a:t>
            </a:r>
          </a:p>
        </p:txBody>
      </p:sp>
      <p:graphicFrame>
        <p:nvGraphicFramePr>
          <p:cNvPr id="144" name="Table 6">
            <a:extLst>
              <a:ext uri="{FF2B5EF4-FFF2-40B4-BE49-F238E27FC236}">
                <a16:creationId xmlns:a16="http://schemas.microsoft.com/office/drawing/2014/main" id="{943CA741-74E5-4BF0-941E-171193AF1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036869"/>
              </p:ext>
            </p:extLst>
          </p:nvPr>
        </p:nvGraphicFramePr>
        <p:xfrm>
          <a:off x="380306" y="6785034"/>
          <a:ext cx="3057024" cy="219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50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closed</a:t>
                      </a:r>
                      <a:br>
                        <a:rPr lang="en-GB" sz="2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</a:tbl>
          </a:graphicData>
        </a:graphic>
      </p:graphicFrame>
      <p:graphicFrame>
        <p:nvGraphicFramePr>
          <p:cNvPr id="145" name="Table 6">
            <a:extLst>
              <a:ext uri="{FF2B5EF4-FFF2-40B4-BE49-F238E27FC236}">
                <a16:creationId xmlns:a16="http://schemas.microsoft.com/office/drawing/2014/main" id="{E1AF5B00-A062-4C31-ABD7-1F05B9E5B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610377"/>
              </p:ext>
            </p:extLst>
          </p:nvPr>
        </p:nvGraphicFramePr>
        <p:xfrm>
          <a:off x="3752718" y="6785035"/>
          <a:ext cx="3057024" cy="22277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771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closed</a:t>
                      </a:r>
                      <a:br>
                        <a:rPr lang="en-GB" sz="2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85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85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85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</a:tbl>
          </a:graphicData>
        </a:graphic>
      </p:graphicFrame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6C1186E-ED7E-41F6-B348-46D5065FCB2A}"/>
              </a:ext>
            </a:extLst>
          </p:cNvPr>
          <p:cNvGrpSpPr/>
          <p:nvPr/>
        </p:nvGrpSpPr>
        <p:grpSpPr>
          <a:xfrm>
            <a:off x="220942" y="5892771"/>
            <a:ext cx="2331393" cy="849944"/>
            <a:chOff x="265969" y="4581662"/>
            <a:chExt cx="2331393" cy="849944"/>
          </a:xfrm>
        </p:grpSpPr>
        <p:sp>
          <p:nvSpPr>
            <p:cNvPr id="150" name="Title 1">
              <a:extLst>
                <a:ext uri="{FF2B5EF4-FFF2-40B4-BE49-F238E27FC236}">
                  <a16:creationId xmlns:a16="http://schemas.microsoft.com/office/drawing/2014/main" id="{6A625900-DCC2-4653-9679-D91D4548C922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59" name="Picture 15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A7CBCD2B-74D4-4A9C-AC25-00B115D6B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48AED51-33FE-4BC7-A07A-C74DFB31E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00" y="5934117"/>
            <a:ext cx="2622711" cy="667449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1DF1561D-E43A-482E-8851-06B3966C7F1E}"/>
              </a:ext>
            </a:extLst>
          </p:cNvPr>
          <p:cNvSpPr txBox="1"/>
          <p:nvPr/>
        </p:nvSpPr>
        <p:spPr>
          <a:xfrm>
            <a:off x="5319690" y="6020621"/>
            <a:ext cx="8739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La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chandeleur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C4038941-1F3F-4EE4-B5C5-9DC3909D0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0883" y="5765598"/>
            <a:ext cx="1440811" cy="1320307"/>
          </a:xfrm>
          <a:prstGeom prst="rect">
            <a:avLst/>
          </a:prstGeom>
        </p:spPr>
      </p:pic>
      <p:pic>
        <p:nvPicPr>
          <p:cNvPr id="174" name="Picture 173" descr="A picture containing sitting, indoor, kitchenware, pan&#10;&#10;Description automatically generated">
            <a:extLst>
              <a:ext uri="{FF2B5EF4-FFF2-40B4-BE49-F238E27FC236}">
                <a16:creationId xmlns:a16="http://schemas.microsoft.com/office/drawing/2014/main" id="{6E6D1DB2-AE13-4DB3-9C3F-007C4F546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86" y="7403590"/>
            <a:ext cx="1963063" cy="981532"/>
          </a:xfrm>
          <a:prstGeom prst="rect">
            <a:avLst/>
          </a:prstGeom>
        </p:spPr>
      </p:pic>
      <p:pic>
        <p:nvPicPr>
          <p:cNvPr id="175" name="Picture 17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C2472428-9C7E-4C59-91A8-FE6873C1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004">
            <a:off x="7994629" y="7959847"/>
            <a:ext cx="936438" cy="718424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842C8B28-2A7D-45E9-820C-E6A402CCEB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30" y="7094636"/>
            <a:ext cx="789378" cy="647298"/>
          </a:xfrm>
          <a:prstGeom prst="rect">
            <a:avLst/>
          </a:prstGeom>
        </p:spPr>
      </p:pic>
      <p:pic>
        <p:nvPicPr>
          <p:cNvPr id="177" name="Picture 176" descr="A picture containing text&#10;&#10;Description automatically generated">
            <a:extLst>
              <a:ext uri="{FF2B5EF4-FFF2-40B4-BE49-F238E27FC236}">
                <a16:creationId xmlns:a16="http://schemas.microsoft.com/office/drawing/2014/main" id="{87DB7FB9-4532-4203-B25C-072BCC816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74" y="7503065"/>
            <a:ext cx="812726" cy="1625452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53101275-CFA2-4CA3-8CD4-9FEF64318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25592">
            <a:off x="9647213" y="6930154"/>
            <a:ext cx="656569" cy="583732"/>
          </a:xfrm>
          <a:prstGeom prst="rect">
            <a:avLst/>
          </a:prstGeom>
        </p:spPr>
      </p:pic>
      <p:pic>
        <p:nvPicPr>
          <p:cNvPr id="180" name="Picture 179" descr="Shape, arrow&#10;&#10;Description automatically generated">
            <a:extLst>
              <a:ext uri="{FF2B5EF4-FFF2-40B4-BE49-F238E27FC236}">
                <a16:creationId xmlns:a16="http://schemas.microsoft.com/office/drawing/2014/main" id="{9EEB0A97-E5A7-43D8-9115-DFD08CD616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4819" y="7536581"/>
            <a:ext cx="462709" cy="428729"/>
          </a:xfrm>
          <a:prstGeom prst="rect">
            <a:avLst/>
          </a:prstGeom>
        </p:spPr>
      </p:pic>
      <p:pic>
        <p:nvPicPr>
          <p:cNvPr id="183" name="Picture 182" descr="Shape, arrow&#10;&#10;Description automatically generated">
            <a:extLst>
              <a:ext uri="{FF2B5EF4-FFF2-40B4-BE49-F238E27FC236}">
                <a16:creationId xmlns:a16="http://schemas.microsoft.com/office/drawing/2014/main" id="{9C8287B3-A7A5-4215-ACDD-8C27CF29A1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8768" y="7537435"/>
            <a:ext cx="462709" cy="42872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7C09BB2-A581-4DFB-A651-BB29E146DD94}"/>
              </a:ext>
            </a:extLst>
          </p:cNvPr>
          <p:cNvGrpSpPr/>
          <p:nvPr/>
        </p:nvGrpSpPr>
        <p:grpSpPr>
          <a:xfrm>
            <a:off x="173927" y="1038979"/>
            <a:ext cx="2161593" cy="852090"/>
            <a:chOff x="-3202503" y="7519765"/>
            <a:chExt cx="2161593" cy="852090"/>
          </a:xfrm>
        </p:grpSpPr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9DA84E67-63BB-4C32-B21A-D38B233A56DB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1" name="Picture 60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37E5313-614B-4461-9CCA-C45BC5386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161F936-B3C3-48C2-9707-C8CE0181DE8E}"/>
              </a:ext>
            </a:extLst>
          </p:cNvPr>
          <p:cNvSpPr txBox="1"/>
          <p:nvPr/>
        </p:nvSpPr>
        <p:spPr>
          <a:xfrm>
            <a:off x="2330684" y="1189880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CustomShape 3">
            <a:extLst>
              <a:ext uri="{FF2B5EF4-FFF2-40B4-BE49-F238E27FC236}">
                <a16:creationId xmlns:a16="http://schemas.microsoft.com/office/drawing/2014/main" id="{CF1EFAD7-9386-4F64-958D-1321FA730C29}"/>
              </a:ext>
            </a:extLst>
          </p:cNvPr>
          <p:cNvSpPr/>
          <p:nvPr/>
        </p:nvSpPr>
        <p:spPr>
          <a:xfrm>
            <a:off x="6777265" y="2032317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say each sentence but say ‘beep’ for the word in brackets.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CustomShape 3">
            <a:extLst>
              <a:ext uri="{FF2B5EF4-FFF2-40B4-BE49-F238E27FC236}">
                <a16:creationId xmlns:a16="http://schemas.microsoft.com/office/drawing/2014/main" id="{9761B4C9-3F04-402E-BB36-9EBC21CA213B}"/>
              </a:ext>
            </a:extLst>
          </p:cNvPr>
          <p:cNvSpPr/>
          <p:nvPr/>
        </p:nvSpPr>
        <p:spPr>
          <a:xfrm>
            <a:off x="229452" y="1758910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Write down each word, and choose and write the correct missing word.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90BC905-77A3-4800-AFCF-B772F00BB285}"/>
              </a:ext>
            </a:extLst>
          </p:cNvPr>
          <p:cNvSpPr/>
          <p:nvPr/>
        </p:nvSpPr>
        <p:spPr>
          <a:xfrm>
            <a:off x="6787324" y="2611201"/>
            <a:ext cx="7721600" cy="307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fr-FR" sz="2000" dirty="0">
                <a:latin typeface="Century Gothic" panose="020B0502020202020204" pitchFamily="34" charset="0"/>
              </a:rPr>
              <a:t>1. </a:t>
            </a:r>
            <a:r>
              <a:rPr lang="fr-FR" sz="2000" b="1" dirty="0">
                <a:latin typeface="Century Gothic" panose="020B0502020202020204" pitchFamily="34" charset="0"/>
              </a:rPr>
              <a:t>Le</a:t>
            </a:r>
            <a:r>
              <a:rPr lang="fr-FR" sz="2000" dirty="0">
                <a:latin typeface="Century Gothic" panose="020B0502020202020204" pitchFamily="34" charset="0"/>
              </a:rPr>
              <a:t> [</a:t>
            </a:r>
            <a:r>
              <a:rPr lang="fr-FR" sz="2000" strike="sngStrike" dirty="0">
                <a:latin typeface="Century Gothic" panose="020B0502020202020204" pitchFamily="34" charset="0"/>
              </a:rPr>
              <a:t>père</a:t>
            </a:r>
            <a:r>
              <a:rPr lang="fr-FR" sz="2000" dirty="0">
                <a:latin typeface="Century Gothic" panose="020B0502020202020204" pitchFamily="34" charset="0"/>
              </a:rPr>
              <a:t>] </a:t>
            </a:r>
            <a:r>
              <a:rPr lang="fr-FR" sz="2000" b="1" dirty="0">
                <a:latin typeface="Century Gothic" panose="020B0502020202020204" pitchFamily="34" charset="0"/>
              </a:rPr>
              <a:t>prépare le gâteau</a:t>
            </a:r>
            <a:r>
              <a:rPr lang="fr-FR" sz="2000" dirty="0">
                <a:latin typeface="Century Gothic" panose="020B0502020202020204" pitchFamily="34" charset="0"/>
              </a:rPr>
              <a:t>.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2. </a:t>
            </a:r>
            <a:r>
              <a:rPr lang="fr-FR" sz="2000" b="1" dirty="0">
                <a:latin typeface="Century Gothic" panose="020B0502020202020204" pitchFamily="34" charset="0"/>
              </a:rPr>
              <a:t>Le</a:t>
            </a:r>
            <a:r>
              <a:rPr lang="fr-FR" sz="2000" dirty="0">
                <a:latin typeface="Century Gothic" panose="020B0502020202020204" pitchFamily="34" charset="0"/>
              </a:rPr>
              <a:t> [</a:t>
            </a:r>
            <a:r>
              <a:rPr lang="fr-FR" sz="2000" strike="sngStrike" dirty="0">
                <a:latin typeface="Century Gothic" panose="020B0502020202020204" pitchFamily="34" charset="0"/>
              </a:rPr>
              <a:t>chien</a:t>
            </a:r>
            <a:r>
              <a:rPr lang="fr-FR" sz="2000" dirty="0">
                <a:latin typeface="Century Gothic" panose="020B0502020202020204" pitchFamily="34" charset="0"/>
              </a:rPr>
              <a:t>] </a:t>
            </a:r>
            <a:r>
              <a:rPr lang="fr-FR" sz="2000" b="1" dirty="0">
                <a:latin typeface="Century Gothic" panose="020B0502020202020204" pitchFamily="34" charset="0"/>
              </a:rPr>
              <a:t>regarde un film</a:t>
            </a:r>
            <a:r>
              <a:rPr lang="fr-FR" sz="2000" dirty="0">
                <a:latin typeface="Century Gothic" panose="020B0502020202020204" pitchFamily="34" charset="0"/>
              </a:rPr>
              <a:t>.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3. </a:t>
            </a:r>
            <a:r>
              <a:rPr lang="fr-FR" sz="2000" b="1" dirty="0">
                <a:latin typeface="Century Gothic" panose="020B0502020202020204" pitchFamily="34" charset="0"/>
              </a:rPr>
              <a:t>La</a:t>
            </a:r>
            <a:r>
              <a:rPr lang="fr-FR" sz="2000" dirty="0">
                <a:latin typeface="Century Gothic" panose="020B0502020202020204" pitchFamily="34" charset="0"/>
              </a:rPr>
              <a:t> [</a:t>
            </a:r>
            <a:r>
              <a:rPr lang="fr-FR" sz="2000" strike="sngStrike" dirty="0">
                <a:latin typeface="Century Gothic" panose="020B0502020202020204" pitchFamily="34" charset="0"/>
              </a:rPr>
              <a:t>sœur</a:t>
            </a:r>
            <a:r>
              <a:rPr lang="fr-FR" sz="2000" dirty="0">
                <a:latin typeface="Century Gothic" panose="020B0502020202020204" pitchFamily="34" charset="0"/>
              </a:rPr>
              <a:t>] </a:t>
            </a:r>
            <a:r>
              <a:rPr lang="fr-FR" sz="2000" b="1" dirty="0">
                <a:latin typeface="Century Gothic" panose="020B0502020202020204" pitchFamily="34" charset="0"/>
              </a:rPr>
              <a:t>a le jeu</a:t>
            </a:r>
            <a:r>
              <a:rPr lang="fr-FR" sz="2000" dirty="0">
                <a:latin typeface="Century Gothic" panose="020B0502020202020204" pitchFamily="34" charset="0"/>
              </a:rPr>
              <a:t>.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4. </a:t>
            </a:r>
            <a:r>
              <a:rPr lang="fr-FR" sz="2000" b="1" dirty="0">
                <a:latin typeface="Century Gothic" panose="020B0502020202020204" pitchFamily="34" charset="0"/>
              </a:rPr>
              <a:t>La</a:t>
            </a:r>
            <a:r>
              <a:rPr lang="fr-FR" sz="2000" dirty="0">
                <a:latin typeface="Century Gothic" panose="020B0502020202020204" pitchFamily="34" charset="0"/>
              </a:rPr>
              <a:t> [</a:t>
            </a:r>
            <a:r>
              <a:rPr lang="fr-FR" sz="2000" strike="sngStrike" dirty="0">
                <a:latin typeface="Century Gothic" panose="020B0502020202020204" pitchFamily="34" charset="0"/>
              </a:rPr>
              <a:t>famille</a:t>
            </a:r>
            <a:r>
              <a:rPr lang="fr-FR" sz="2000" dirty="0">
                <a:latin typeface="Century Gothic" panose="020B0502020202020204" pitchFamily="34" charset="0"/>
              </a:rPr>
              <a:t>] </a:t>
            </a:r>
            <a:r>
              <a:rPr lang="fr-FR" sz="2000" b="1" dirty="0">
                <a:latin typeface="Century Gothic" panose="020B0502020202020204" pitchFamily="34" charset="0"/>
              </a:rPr>
              <a:t>trouve le cadeau</a:t>
            </a:r>
            <a:r>
              <a:rPr lang="fr-FR" sz="2000" dirty="0">
                <a:latin typeface="Century Gothic" panose="020B0502020202020204" pitchFamily="34" charset="0"/>
              </a:rPr>
              <a:t>.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5. </a:t>
            </a:r>
            <a:r>
              <a:rPr lang="fr-FR" sz="2000" b="1" dirty="0">
                <a:latin typeface="Century Gothic" panose="020B0502020202020204" pitchFamily="34" charset="0"/>
              </a:rPr>
              <a:t>Le</a:t>
            </a:r>
            <a:r>
              <a:rPr lang="fr-FR" sz="2000" dirty="0">
                <a:latin typeface="Century Gothic" panose="020B0502020202020204" pitchFamily="34" charset="0"/>
              </a:rPr>
              <a:t> [</a:t>
            </a:r>
            <a:r>
              <a:rPr lang="fr-FR" sz="2000" strike="sngStrike" dirty="0">
                <a:latin typeface="Century Gothic" panose="020B0502020202020204" pitchFamily="34" charset="0"/>
              </a:rPr>
              <a:t>frère</a:t>
            </a:r>
            <a:r>
              <a:rPr lang="fr-FR" sz="2000" dirty="0">
                <a:latin typeface="Century Gothic" panose="020B0502020202020204" pitchFamily="34" charset="0"/>
              </a:rPr>
              <a:t>] </a:t>
            </a:r>
            <a:r>
              <a:rPr lang="fr-FR" sz="2000" b="1" dirty="0">
                <a:latin typeface="Century Gothic" panose="020B0502020202020204" pitchFamily="34" charset="0"/>
              </a:rPr>
              <a:t>répète la phrase</a:t>
            </a:r>
            <a:r>
              <a:rPr lang="fr-FR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A31BCA94-35FA-4A09-9745-CE7867EB8DCE}"/>
              </a:ext>
            </a:extLst>
          </p:cNvPr>
          <p:cNvSpPr/>
          <p:nvPr/>
        </p:nvSpPr>
        <p:spPr>
          <a:xfrm>
            <a:off x="9689223" y="812835"/>
            <a:ext cx="1519933" cy="546945"/>
          </a:xfrm>
          <a:prstGeom prst="wedgeRoundRectCallout">
            <a:avLst>
              <a:gd name="adj1" fmla="val -88750"/>
              <a:gd name="adj2" fmla="val 6630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Follow up 4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4123E21-953A-450A-A0E2-526240F720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630" y="2870907"/>
            <a:ext cx="5609842" cy="272801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4B59A7B3-FADD-4234-B7A0-B54941BD4144}"/>
              </a:ext>
            </a:extLst>
          </p:cNvPr>
          <p:cNvSpPr txBox="1"/>
          <p:nvPr/>
        </p:nvSpPr>
        <p:spPr>
          <a:xfrm>
            <a:off x="1480662" y="2994256"/>
            <a:ext cx="88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4778ADB-40A2-477C-ADDC-1DDB8BBDF808}"/>
              </a:ext>
            </a:extLst>
          </p:cNvPr>
          <p:cNvSpPr txBox="1"/>
          <p:nvPr/>
        </p:nvSpPr>
        <p:spPr>
          <a:xfrm>
            <a:off x="2231360" y="2994256"/>
            <a:ext cx="141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frère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DD7D03D-3C7C-4745-868D-A9F0063FA478}"/>
              </a:ext>
            </a:extLst>
          </p:cNvPr>
          <p:cNvSpPr txBox="1"/>
          <p:nvPr/>
        </p:nvSpPr>
        <p:spPr>
          <a:xfrm>
            <a:off x="2671354" y="2967301"/>
            <a:ext cx="1856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D4D7B4B-A1EC-4BFA-897E-6BF8CDE567EE}"/>
              </a:ext>
            </a:extLst>
          </p:cNvPr>
          <p:cNvSpPr txBox="1"/>
          <p:nvPr/>
        </p:nvSpPr>
        <p:spPr>
          <a:xfrm>
            <a:off x="3660206" y="2977416"/>
            <a:ext cx="141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C7B506-DBD9-4F4B-BD60-94A158E1FDA4}"/>
              </a:ext>
            </a:extLst>
          </p:cNvPr>
          <p:cNvSpPr txBox="1"/>
          <p:nvPr/>
        </p:nvSpPr>
        <p:spPr>
          <a:xfrm>
            <a:off x="4527396" y="2987531"/>
            <a:ext cx="1306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020CC8-9242-439C-ACF1-F2D9BF86A52F}"/>
              </a:ext>
            </a:extLst>
          </p:cNvPr>
          <p:cNvGrpSpPr/>
          <p:nvPr/>
        </p:nvGrpSpPr>
        <p:grpSpPr>
          <a:xfrm>
            <a:off x="201534" y="9153832"/>
            <a:ext cx="2268556" cy="862054"/>
            <a:chOff x="314909" y="12083263"/>
            <a:chExt cx="2268556" cy="862054"/>
          </a:xfrm>
        </p:grpSpPr>
        <p:sp>
          <p:nvSpPr>
            <p:cNvPr id="81" name="Title 1">
              <a:extLst>
                <a:ext uri="{FF2B5EF4-FFF2-40B4-BE49-F238E27FC236}">
                  <a16:creationId xmlns:a16="http://schemas.microsoft.com/office/drawing/2014/main" id="{6C0F7C10-ED74-4D99-9107-8C3E54F8F0C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86" name="Picture 8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3C18C16-5AB9-4195-8B2B-8C8905EBD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87" name="Table 4">
            <a:extLst>
              <a:ext uri="{FF2B5EF4-FFF2-40B4-BE49-F238E27FC236}">
                <a16:creationId xmlns:a16="http://schemas.microsoft.com/office/drawing/2014/main" id="{D6E331F0-251F-4A4D-AD90-E1BA8D92D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480207"/>
              </p:ext>
            </p:extLst>
          </p:nvPr>
        </p:nvGraphicFramePr>
        <p:xfrm>
          <a:off x="438183" y="10015886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sac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cahier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l’orange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frère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famille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préparer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88" name="Picture 87">
            <a:extLst>
              <a:ext uri="{FF2B5EF4-FFF2-40B4-BE49-F238E27FC236}">
                <a16:creationId xmlns:a16="http://schemas.microsoft.com/office/drawing/2014/main" id="{546FB298-8B7A-4A01-B95F-4E3F1F6C79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276" y="12095080"/>
            <a:ext cx="1186070" cy="1080360"/>
          </a:xfrm>
          <a:prstGeom prst="rect">
            <a:avLst/>
          </a:prstGeom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F9A941EB-0C1A-4DD0-81C1-7C831A8E55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6" y="10389100"/>
            <a:ext cx="1186070" cy="118607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487A80F-D5FB-421E-A6B6-7DA6D68968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8386" y="14100639"/>
            <a:ext cx="1162417" cy="1101237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AC13E943-A143-4EA2-99C8-1C4B22F6BDA8}"/>
              </a:ext>
            </a:extLst>
          </p:cNvPr>
          <p:cNvSpPr txBox="1"/>
          <p:nvPr/>
        </p:nvSpPr>
        <p:spPr>
          <a:xfrm>
            <a:off x="1618304" y="1520260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428485C-9582-46D9-9FE6-847BA2838186}"/>
              </a:ext>
            </a:extLst>
          </p:cNvPr>
          <p:cNvSpPr txBox="1"/>
          <p:nvPr/>
        </p:nvSpPr>
        <p:spPr>
          <a:xfrm>
            <a:off x="1598498" y="1279029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4E4E06D-E6C1-4BFE-BB07-4388F9A36F1C}"/>
              </a:ext>
            </a:extLst>
          </p:cNvPr>
          <p:cNvSpPr txBox="1"/>
          <p:nvPr/>
        </p:nvSpPr>
        <p:spPr>
          <a:xfrm>
            <a:off x="1584841" y="1108316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DCD136C-A324-4928-B2DE-10152C339324}"/>
              </a:ext>
            </a:extLst>
          </p:cNvPr>
          <p:cNvSpPr txBox="1"/>
          <p:nvPr/>
        </p:nvSpPr>
        <p:spPr>
          <a:xfrm>
            <a:off x="2470090" y="926796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Title 2">
            <a:extLst>
              <a:ext uri="{FF2B5EF4-FFF2-40B4-BE49-F238E27FC236}">
                <a16:creationId xmlns:a16="http://schemas.microsoft.com/office/drawing/2014/main" id="{6FFAF6EC-407F-4D5C-B1C0-2C27F70C071F}"/>
              </a:ext>
            </a:extLst>
          </p:cNvPr>
          <p:cNvSpPr txBox="1">
            <a:spLocks/>
          </p:cNvSpPr>
          <p:nvPr/>
        </p:nvSpPr>
        <p:spPr>
          <a:xfrm>
            <a:off x="10537959" y="9978144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0FC3962-5B5A-4386-85E8-6DDF96BB7B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00643" y="8831997"/>
            <a:ext cx="125588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0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140" y="15557014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771423" y="15677362"/>
            <a:ext cx="65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14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7C09BB2-A581-4DFB-A651-BB29E146DD94}"/>
              </a:ext>
            </a:extLst>
          </p:cNvPr>
          <p:cNvGrpSpPr/>
          <p:nvPr/>
        </p:nvGrpSpPr>
        <p:grpSpPr>
          <a:xfrm>
            <a:off x="2620240" y="1016847"/>
            <a:ext cx="2161593" cy="852090"/>
            <a:chOff x="-3202503" y="7519765"/>
            <a:chExt cx="2161593" cy="852090"/>
          </a:xfrm>
        </p:grpSpPr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9DA84E67-63BB-4C32-B21A-D38B233A56DB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1" name="Picture 60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37E5313-614B-4461-9CCA-C45BC5386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020CC8-9242-439C-ACF1-F2D9BF86A52F}"/>
              </a:ext>
            </a:extLst>
          </p:cNvPr>
          <p:cNvGrpSpPr/>
          <p:nvPr/>
        </p:nvGrpSpPr>
        <p:grpSpPr>
          <a:xfrm>
            <a:off x="208076" y="1063389"/>
            <a:ext cx="2268556" cy="862054"/>
            <a:chOff x="314909" y="12083263"/>
            <a:chExt cx="2268556" cy="862054"/>
          </a:xfrm>
        </p:grpSpPr>
        <p:sp>
          <p:nvSpPr>
            <p:cNvPr id="81" name="Title 1">
              <a:extLst>
                <a:ext uri="{FF2B5EF4-FFF2-40B4-BE49-F238E27FC236}">
                  <a16:creationId xmlns:a16="http://schemas.microsoft.com/office/drawing/2014/main" id="{6C0F7C10-ED74-4D99-9107-8C3E54F8F0C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86" name="Picture 8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3C18C16-5AB9-4195-8B2B-8C8905EBD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87" name="Table 4">
            <a:extLst>
              <a:ext uri="{FF2B5EF4-FFF2-40B4-BE49-F238E27FC236}">
                <a16:creationId xmlns:a16="http://schemas.microsoft.com/office/drawing/2014/main" id="{D6E331F0-251F-4A4D-AD90-E1BA8D92D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212645"/>
              </p:ext>
            </p:extLst>
          </p:nvPr>
        </p:nvGraphicFramePr>
        <p:xfrm>
          <a:off x="355055" y="9288718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cuddly toy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exercise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to, 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88" name="Picture 87">
            <a:extLst>
              <a:ext uri="{FF2B5EF4-FFF2-40B4-BE49-F238E27FC236}">
                <a16:creationId xmlns:a16="http://schemas.microsoft.com/office/drawing/2014/main" id="{546FB298-8B7A-4A01-B95F-4E3F1F6C7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148" y="11367912"/>
            <a:ext cx="1186070" cy="1080360"/>
          </a:xfrm>
          <a:prstGeom prst="rect">
            <a:avLst/>
          </a:prstGeom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F9A941EB-0C1A-4DD0-81C1-7C831A8E5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0" y="9598771"/>
            <a:ext cx="1186070" cy="118607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487A80F-D5FB-421E-A6B6-7DA6D6896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258" y="13373471"/>
            <a:ext cx="1162417" cy="1101237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AC13E943-A143-4EA2-99C8-1C4B22F6BDA8}"/>
              </a:ext>
            </a:extLst>
          </p:cNvPr>
          <p:cNvSpPr txBox="1"/>
          <p:nvPr/>
        </p:nvSpPr>
        <p:spPr>
          <a:xfrm>
            <a:off x="1535176" y="144754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428485C-9582-46D9-9FE6-847BA2838186}"/>
              </a:ext>
            </a:extLst>
          </p:cNvPr>
          <p:cNvSpPr txBox="1"/>
          <p:nvPr/>
        </p:nvSpPr>
        <p:spPr>
          <a:xfrm>
            <a:off x="1515370" y="120631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4E4E06D-E6C1-4BFE-BB07-4388F9A36F1C}"/>
              </a:ext>
            </a:extLst>
          </p:cNvPr>
          <p:cNvSpPr txBox="1"/>
          <p:nvPr/>
        </p:nvSpPr>
        <p:spPr>
          <a:xfrm>
            <a:off x="1465405" y="1029283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DCD136C-A324-4928-B2DE-10152C339324}"/>
              </a:ext>
            </a:extLst>
          </p:cNvPr>
          <p:cNvSpPr txBox="1"/>
          <p:nvPr/>
        </p:nvSpPr>
        <p:spPr>
          <a:xfrm>
            <a:off x="2021994" y="784812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fra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Title 2">
            <a:extLst>
              <a:ext uri="{FF2B5EF4-FFF2-40B4-BE49-F238E27FC236}">
                <a16:creationId xmlns:a16="http://schemas.microsoft.com/office/drawing/2014/main" id="{6FFAF6EC-407F-4D5C-B1C0-2C27F70C071F}"/>
              </a:ext>
            </a:extLst>
          </p:cNvPr>
          <p:cNvSpPr txBox="1">
            <a:spLocks/>
          </p:cNvSpPr>
          <p:nvPr/>
        </p:nvSpPr>
        <p:spPr>
          <a:xfrm>
            <a:off x="10418345" y="8449961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0FC3962-5B5A-4386-85E8-6DDF96BB7B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1029" y="7303814"/>
            <a:ext cx="1255885" cy="114614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8F5BC3B-3145-473A-BCF3-15CFFFED46C2}"/>
              </a:ext>
            </a:extLst>
          </p:cNvPr>
          <p:cNvGrpSpPr/>
          <p:nvPr/>
        </p:nvGrpSpPr>
        <p:grpSpPr>
          <a:xfrm>
            <a:off x="12090" y="7663364"/>
            <a:ext cx="2046279" cy="849944"/>
            <a:chOff x="291715" y="11147271"/>
            <a:chExt cx="2046279" cy="849944"/>
          </a:xfrm>
        </p:grpSpPr>
        <p:sp>
          <p:nvSpPr>
            <p:cNvPr id="53" name="Title 2">
              <a:extLst>
                <a:ext uri="{FF2B5EF4-FFF2-40B4-BE49-F238E27FC236}">
                  <a16:creationId xmlns:a16="http://schemas.microsoft.com/office/drawing/2014/main" id="{490A7C34-617A-45D7-8757-E26C9D44A991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4" name="Picture 53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82490587-0B6D-43FF-A504-F8D4F0FC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DC43308-F05C-40AF-A17D-9FE1E92DF828}"/>
              </a:ext>
            </a:extLst>
          </p:cNvPr>
          <p:cNvSpPr txBox="1"/>
          <p:nvPr/>
        </p:nvSpPr>
        <p:spPr>
          <a:xfrm>
            <a:off x="4781833" y="1138055"/>
            <a:ext cx="873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Trouve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l’intrus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(Find the odd one out).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4F598-7259-4E23-8168-74026B2B95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92" y="1969788"/>
            <a:ext cx="9296375" cy="45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88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3326223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389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991081" cy="1979751"/>
            <a:chOff x="4876029" y="582476"/>
            <a:chExt cx="1822690" cy="120641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206410"/>
              <a:chOff x="4310576" y="875609"/>
              <a:chExt cx="2558030" cy="1632775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5549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‘de’ for possession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913" y="12864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091235" y="1363302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people’s things</a:t>
              </a:r>
            </a:p>
          </p:txBody>
        </p:sp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842653"/>
              </p:ext>
            </p:extLst>
          </p:nvPr>
        </p:nvGraphicFramePr>
        <p:xfrm>
          <a:off x="322986" y="5193225"/>
          <a:ext cx="8384596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35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5357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3741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54002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la fille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fruit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de</a:t>
                      </a:r>
                      <a:endParaRPr lang="en-GB" sz="2600" dirty="0"/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garçon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717BD53-A10A-47C5-AB6E-0EDF1BEEF9D1}"/>
              </a:ext>
            </a:extLst>
          </p:cNvPr>
          <p:cNvSpPr/>
          <p:nvPr/>
        </p:nvSpPr>
        <p:spPr>
          <a:xfrm>
            <a:off x="135550" y="11079258"/>
            <a:ext cx="11584478" cy="275778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71124431-C769-474C-825C-9D1CA6E8DB45}"/>
              </a:ext>
            </a:extLst>
          </p:cNvPr>
          <p:cNvSpPr txBox="1">
            <a:spLocks/>
          </p:cNvSpPr>
          <p:nvPr/>
        </p:nvSpPr>
        <p:spPr>
          <a:xfrm>
            <a:off x="9517207" y="11232658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1" name="Google Shape;170;p8" descr="Jigsaw, Puzzle, Piece, Game, Concept, Solution">
            <a:extLst>
              <a:ext uri="{FF2B5EF4-FFF2-40B4-BE49-F238E27FC236}">
                <a16:creationId xmlns:a16="http://schemas.microsoft.com/office/drawing/2014/main" id="{8CB99683-5A18-4F6F-8B3B-B670D3C5877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34870" y="1114838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CustomShape 3">
            <a:extLst>
              <a:ext uri="{FF2B5EF4-FFF2-40B4-BE49-F238E27FC236}">
                <a16:creationId xmlns:a16="http://schemas.microsoft.com/office/drawing/2014/main" id="{257CBBF7-77E7-4502-A5FC-EB9708D0262E}"/>
              </a:ext>
            </a:extLst>
          </p:cNvPr>
          <p:cNvSpPr/>
          <p:nvPr/>
        </p:nvSpPr>
        <p:spPr>
          <a:xfrm>
            <a:off x="203415" y="1165039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that adjectives change spelling to match the gender of the noun:</a:t>
            </a:r>
            <a:endParaRPr lang="en-GB" sz="23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id="{7CBD6A26-7665-4475-A8FB-51D6D666E52B}"/>
              </a:ext>
            </a:extLst>
          </p:cNvPr>
          <p:cNvSpPr txBox="1">
            <a:spLocks/>
          </p:cNvSpPr>
          <p:nvPr/>
        </p:nvSpPr>
        <p:spPr>
          <a:xfrm>
            <a:off x="198071" y="11124375"/>
            <a:ext cx="3690449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Using adjectives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C2E384F-3672-4995-9FD1-80D2E30E44AD}"/>
              </a:ext>
            </a:extLst>
          </p:cNvPr>
          <p:cNvSpPr txBox="1"/>
          <p:nvPr/>
        </p:nvSpPr>
        <p:spPr>
          <a:xfrm>
            <a:off x="2050363" y="7798854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8379279-47BC-4781-9AF7-807F73854739}"/>
              </a:ext>
            </a:extLst>
          </p:cNvPr>
          <p:cNvGrpSpPr/>
          <p:nvPr/>
        </p:nvGrpSpPr>
        <p:grpSpPr>
          <a:xfrm>
            <a:off x="133239" y="7703461"/>
            <a:ext cx="1751707" cy="862054"/>
            <a:chOff x="314909" y="12083263"/>
            <a:chExt cx="1751707" cy="862054"/>
          </a:xfrm>
        </p:grpSpPr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FDFC8E82-DB09-46CF-9518-2F9A7AED636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56" name="Picture 15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966ED66-6B77-4CE5-AE23-EE23A02F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57" name="Google Shape;433;p6">
            <a:extLst>
              <a:ext uri="{FF2B5EF4-FFF2-40B4-BE49-F238E27FC236}">
                <a16:creationId xmlns:a16="http://schemas.microsoft.com/office/drawing/2014/main" id="{DD7DFD8E-808C-452B-BB04-6F9EC9029D24}"/>
              </a:ext>
            </a:extLst>
          </p:cNvPr>
          <p:cNvSpPr txBox="1"/>
          <p:nvPr/>
        </p:nvSpPr>
        <p:spPr>
          <a:xfrm>
            <a:off x="5422061" y="1227184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" name="Picture 92" descr="A picture containing text, sky, decorated&#10;&#10;Description automatically generated">
            <a:extLst>
              <a:ext uri="{FF2B5EF4-FFF2-40B4-BE49-F238E27FC236}">
                <a16:creationId xmlns:a16="http://schemas.microsoft.com/office/drawing/2014/main" id="{C5B3374B-628C-483E-B1C0-09F17502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58" y="1254407"/>
            <a:ext cx="3920865" cy="237089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008BB5F-17B4-4688-8227-1B54514E774A}"/>
              </a:ext>
            </a:extLst>
          </p:cNvPr>
          <p:cNvSpPr txBox="1"/>
          <p:nvPr/>
        </p:nvSpPr>
        <p:spPr>
          <a:xfrm>
            <a:off x="4291966" y="3672728"/>
            <a:ext cx="435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egoe Print" panose="02000600000000000000" pitchFamily="2" charset="0"/>
              </a:rPr>
              <a:t>Le </a:t>
            </a:r>
            <a:r>
              <a:rPr lang="en-GB" sz="2400" b="1" dirty="0" err="1">
                <a:latin typeface="Segoe Print" panose="02000600000000000000" pitchFamily="2" charset="0"/>
              </a:rPr>
              <a:t>Carnaval</a:t>
            </a:r>
            <a:r>
              <a:rPr lang="en-GB" sz="2400" b="1" dirty="0">
                <a:latin typeface="Segoe Print" panose="02000600000000000000" pitchFamily="2" charset="0"/>
              </a:rPr>
              <a:t> de </a:t>
            </a:r>
            <a:r>
              <a:rPr lang="en-GB" sz="2400" b="1" dirty="0" err="1">
                <a:latin typeface="Segoe Print" panose="02000600000000000000" pitchFamily="2" charset="0"/>
              </a:rPr>
              <a:t>Menton</a:t>
            </a:r>
            <a:endParaRPr lang="en-GB" sz="2400" b="1" dirty="0">
              <a:latin typeface="Segoe Print" panose="02000600000000000000" pitchFamily="2" charset="0"/>
            </a:endParaRPr>
          </a:p>
        </p:txBody>
      </p:sp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3FA623D-6955-4FCE-9324-272A08341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52639"/>
              </p:ext>
            </p:extLst>
          </p:nvPr>
        </p:nvGraphicFramePr>
        <p:xfrm>
          <a:off x="550809" y="2166270"/>
          <a:ext cx="2014142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414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GB" sz="24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ê</a:t>
                      </a: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98" name="Group 97">
            <a:extLst>
              <a:ext uri="{FF2B5EF4-FFF2-40B4-BE49-F238E27FC236}">
                <a16:creationId xmlns:a16="http://schemas.microsoft.com/office/drawing/2014/main" id="{5E0CA0DB-9821-41E5-AD7E-50DE6249E7BB}"/>
              </a:ext>
            </a:extLst>
          </p:cNvPr>
          <p:cNvGrpSpPr/>
          <p:nvPr/>
        </p:nvGrpSpPr>
        <p:grpSpPr>
          <a:xfrm>
            <a:off x="444866" y="2591919"/>
            <a:ext cx="2158679" cy="1044502"/>
            <a:chOff x="3667225" y="3496218"/>
            <a:chExt cx="4253959" cy="2214892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7438AD7-C41B-4A7D-9BB2-5B9CAD391D42}"/>
                </a:ext>
              </a:extLst>
            </p:cNvPr>
            <p:cNvGrpSpPr/>
            <p:nvPr/>
          </p:nvGrpSpPr>
          <p:grpSpPr>
            <a:xfrm>
              <a:off x="4380408" y="3496218"/>
              <a:ext cx="2578133" cy="1581121"/>
              <a:chOff x="199103" y="1017438"/>
              <a:chExt cx="2578133" cy="1581121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EA13F7D1-B66E-44FD-958E-58C7FBF29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5" y="1197623"/>
                <a:ext cx="1420659" cy="1263053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0AB70F3-2ADA-4344-B663-BC1C12E2D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1017438"/>
                <a:ext cx="2578133" cy="1581121"/>
              </a:xfrm>
              <a:prstGeom prst="rect">
                <a:avLst/>
              </a:prstGeom>
            </p:spPr>
          </p:pic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0901AEA-7493-41B4-97D6-96596B9E82B8}"/>
                </a:ext>
              </a:extLst>
            </p:cNvPr>
            <p:cNvSpPr txBox="1"/>
            <p:nvPr/>
          </p:nvSpPr>
          <p:spPr>
            <a:xfrm>
              <a:off x="3667225" y="4993198"/>
              <a:ext cx="4253959" cy="717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63C38B4-4B75-4B03-B05C-01C57F2A1E5C}"/>
              </a:ext>
            </a:extLst>
          </p:cNvPr>
          <p:cNvSpPr txBox="1"/>
          <p:nvPr/>
        </p:nvSpPr>
        <p:spPr>
          <a:xfrm>
            <a:off x="622139" y="3531554"/>
            <a:ext cx="1698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Century Gothic" panose="020B0502020202020204" pitchFamily="34" charset="0"/>
              </a:rPr>
              <a:t>f</a:t>
            </a:r>
            <a:r>
              <a:rPr lang="en-GB" sz="22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ê</a:t>
            </a:r>
            <a:r>
              <a:rPr lang="en-GB" sz="2200" dirty="0">
                <a:latin typeface="Century Gothic" panose="020B0502020202020204" pitchFamily="34" charset="0"/>
              </a:rPr>
              <a:t>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95E738-F13B-4003-BE6F-D6FC4E304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275703"/>
              </p:ext>
            </p:extLst>
          </p:nvPr>
        </p:nvGraphicFramePr>
        <p:xfrm>
          <a:off x="774909" y="8672924"/>
          <a:ext cx="4936428" cy="2191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8214">
                  <a:extLst>
                    <a:ext uri="{9D8B030D-6E8A-4147-A177-3AD203B41FA5}">
                      <a16:colId xmlns:a16="http://schemas.microsoft.com/office/drawing/2014/main" val="326942767"/>
                    </a:ext>
                  </a:extLst>
                </a:gridCol>
                <a:gridCol w="2468214">
                  <a:extLst>
                    <a:ext uri="{9D8B030D-6E8A-4147-A177-3AD203B41FA5}">
                      <a16:colId xmlns:a16="http://schemas.microsoft.com/office/drawing/2014/main" val="2533188946"/>
                    </a:ext>
                  </a:extLst>
                </a:gridCol>
              </a:tblGrid>
              <a:tr h="618665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frère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Mylène</a:t>
                      </a:r>
                      <a:endParaRPr kumimoji="0" lang="en-GB" sz="2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Mylène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’s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brother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964801"/>
                  </a:ext>
                </a:extLst>
              </a:tr>
              <a:tr h="671966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sœur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Pierre</a:t>
                      </a:r>
                      <a:endParaRPr kumimoji="0" lang="en-GB" sz="2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093543"/>
                  </a:ext>
                </a:extLst>
              </a:tr>
              <a:tr h="618665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père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Jean-Michel</a:t>
                      </a:r>
                      <a:endParaRPr kumimoji="0" lang="en-GB" sz="2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50023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687756-0395-44F5-B4A0-893281F5D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607424"/>
              </p:ext>
            </p:extLst>
          </p:nvPr>
        </p:nvGraphicFramePr>
        <p:xfrm>
          <a:off x="6575921" y="8653068"/>
          <a:ext cx="5630488" cy="2278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6343">
                  <a:extLst>
                    <a:ext uri="{9D8B030D-6E8A-4147-A177-3AD203B41FA5}">
                      <a16:colId xmlns:a16="http://schemas.microsoft.com/office/drawing/2014/main" val="430924198"/>
                    </a:ext>
                  </a:extLst>
                </a:gridCol>
                <a:gridCol w="3194145">
                  <a:extLst>
                    <a:ext uri="{9D8B030D-6E8A-4147-A177-3AD203B41FA5}">
                      <a16:colId xmlns:a16="http://schemas.microsoft.com/office/drawing/2014/main" val="2586251479"/>
                    </a:ext>
                  </a:extLst>
                </a:gridCol>
              </a:tblGrid>
              <a:tr h="618665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chapeau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Mylène</a:t>
                      </a:r>
                      <a:endParaRPr kumimoji="0" lang="en-GB" sz="2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31101"/>
                  </a:ext>
                </a:extLst>
              </a:tr>
              <a:tr h="671966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fête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Menton</a:t>
                      </a:r>
                      <a:endParaRPr kumimoji="0" lang="en-GB" sz="2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462108"/>
                  </a:ext>
                </a:extLst>
              </a:tr>
              <a:tr h="618665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sculpture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Datta</a:t>
                      </a:r>
                      <a:endParaRPr kumimoji="0" lang="en-GB" sz="2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71295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57A0A1B-675F-4F45-AD4D-3788D9EF6D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295" y="8497016"/>
            <a:ext cx="1003463" cy="1097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035B2-BF0F-4730-AB2E-90A3812A81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9411526"/>
            <a:ext cx="876560" cy="893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5AC37-0F99-43EE-82BF-058CCAE8A7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2455" y="10250100"/>
            <a:ext cx="1022575" cy="8119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727E79-1784-4DB2-A875-B335832C6B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6573" y="8571892"/>
            <a:ext cx="949113" cy="968804"/>
          </a:xfrm>
          <a:prstGeom prst="rect">
            <a:avLst/>
          </a:prstGeom>
        </p:spPr>
      </p:pic>
      <p:pic>
        <p:nvPicPr>
          <p:cNvPr id="114" name="Picture 113" descr="A picture containing text, sky, decorated&#10;&#10;Description automatically generated">
            <a:extLst>
              <a:ext uri="{FF2B5EF4-FFF2-40B4-BE49-F238E27FC236}">
                <a16:creationId xmlns:a16="http://schemas.microsoft.com/office/drawing/2014/main" id="{6A7370C2-27BE-4CDE-8D56-E0ADDCADAB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61" y="9509331"/>
            <a:ext cx="835443" cy="505182"/>
          </a:xfrm>
          <a:prstGeom prst="rect">
            <a:avLst/>
          </a:prstGeom>
        </p:spPr>
      </p:pic>
      <p:pic>
        <p:nvPicPr>
          <p:cNvPr id="117" name="Picture 116" descr="A picture containing outdoor, reef&#10;&#10;Description automatically generated">
            <a:extLst>
              <a:ext uri="{FF2B5EF4-FFF2-40B4-BE49-F238E27FC236}">
                <a16:creationId xmlns:a16="http://schemas.microsoft.com/office/drawing/2014/main" id="{95FFE713-62D5-4120-8D9A-6AC8203C5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44" y="10027440"/>
            <a:ext cx="705541" cy="942920"/>
          </a:xfrm>
          <a:prstGeom prst="rect">
            <a:avLst/>
          </a:prstGeom>
        </p:spPr>
      </p:pic>
      <p:pic>
        <p:nvPicPr>
          <p:cNvPr id="118" name="Picture 117" descr="A picture containing yellow, clipart, vector graphics, window&#10;&#10;Description automatically generated">
            <a:extLst>
              <a:ext uri="{FF2B5EF4-FFF2-40B4-BE49-F238E27FC236}">
                <a16:creationId xmlns:a16="http://schemas.microsoft.com/office/drawing/2014/main" id="{259D8CA6-41C1-42A7-958C-7103072DB4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2" y="12168436"/>
            <a:ext cx="484511" cy="386474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556FE4E-0BD5-450C-BFE2-5C2388BC7EAE}"/>
              </a:ext>
            </a:extLst>
          </p:cNvPr>
          <p:cNvGrpSpPr/>
          <p:nvPr/>
        </p:nvGrpSpPr>
        <p:grpSpPr>
          <a:xfrm>
            <a:off x="491750" y="12627959"/>
            <a:ext cx="1011708" cy="757008"/>
            <a:chOff x="199103" y="494279"/>
            <a:chExt cx="3431183" cy="2104280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2FFE5A55-BB89-43D5-ABE4-65C99AA67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A04F9907-2996-4EB2-AA73-00FC61E9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3E4CB36-E155-45A8-BF23-F4BF799D6230}"/>
              </a:ext>
            </a:extLst>
          </p:cNvPr>
          <p:cNvSpPr/>
          <p:nvPr/>
        </p:nvSpPr>
        <p:spPr>
          <a:xfrm>
            <a:off x="1865981" y="12302603"/>
            <a:ext cx="241765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Le fruit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petit.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1EA7B38-3AD0-423F-91AE-E93E3ACFDE48}"/>
              </a:ext>
            </a:extLst>
          </p:cNvPr>
          <p:cNvSpPr/>
          <p:nvPr/>
        </p:nvSpPr>
        <p:spPr>
          <a:xfrm>
            <a:off x="6096000" y="12306613"/>
            <a:ext cx="2507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dirty="0">
                <a:latin typeface="Century Gothic" panose="020B0502020202020204" pitchFamily="34" charset="0"/>
              </a:rPr>
              <a:t>The fruit is small.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12EEEF5-934E-429F-870A-0993C3807AA3}"/>
              </a:ext>
            </a:extLst>
          </p:cNvPr>
          <p:cNvSpPr/>
          <p:nvPr/>
        </p:nvSpPr>
        <p:spPr>
          <a:xfrm>
            <a:off x="1865981" y="12853685"/>
            <a:ext cx="289213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La fête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grand</a:t>
            </a:r>
            <a:r>
              <a:rPr kumimoji="0" lang="en-GB" sz="2300" b="1" i="0" u="none" strike="noStrike" kern="1200" cap="none" spc="0" normalizeH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3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A3B0416-EE86-4089-AD59-FF47FF3CB44C}"/>
              </a:ext>
            </a:extLst>
          </p:cNvPr>
          <p:cNvSpPr/>
          <p:nvPr/>
        </p:nvSpPr>
        <p:spPr>
          <a:xfrm>
            <a:off x="6096000" y="12839028"/>
            <a:ext cx="2484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dirty="0">
                <a:latin typeface="Century Gothic" panose="020B0502020202020204" pitchFamily="34" charset="0"/>
              </a:rPr>
              <a:t>The party is big.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Google Shape;433;p6">
            <a:extLst>
              <a:ext uri="{FF2B5EF4-FFF2-40B4-BE49-F238E27FC236}">
                <a16:creationId xmlns:a16="http://schemas.microsoft.com/office/drawing/2014/main" id="{A67D659F-A993-4400-B0CE-4C115B3134E0}"/>
              </a:ext>
            </a:extLst>
          </p:cNvPr>
          <p:cNvSpPr txBox="1"/>
          <p:nvPr/>
        </p:nvSpPr>
        <p:spPr>
          <a:xfrm>
            <a:off x="5405220" y="1283902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CustomShape 3">
            <a:extLst>
              <a:ext uri="{FF2B5EF4-FFF2-40B4-BE49-F238E27FC236}">
                <a16:creationId xmlns:a16="http://schemas.microsoft.com/office/drawing/2014/main" id="{EDE7188E-C184-455D-AD2D-E5D456BA90BD}"/>
              </a:ext>
            </a:extLst>
          </p:cNvPr>
          <p:cNvSpPr/>
          <p:nvPr/>
        </p:nvSpPr>
        <p:spPr>
          <a:xfrm>
            <a:off x="254569" y="133190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Note that </a:t>
            </a:r>
            <a:r>
              <a:rPr lang="en-GB" sz="23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grand </a:t>
            </a:r>
            <a: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means </a:t>
            </a:r>
            <a:r>
              <a:rPr lang="en-GB" sz="2300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big </a:t>
            </a:r>
            <a: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 well as </a:t>
            </a:r>
            <a:r>
              <a:rPr lang="en-GB" sz="2300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tall, 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en-GB" sz="23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petit 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means </a:t>
            </a:r>
            <a:r>
              <a:rPr lang="en-GB" sz="2300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small 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en-GB" sz="2300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short.</a:t>
            </a:r>
            <a:endParaRPr lang="en-GB" sz="23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E94B531-CFB8-42B3-8CC6-30088312E94E}"/>
              </a:ext>
            </a:extLst>
          </p:cNvPr>
          <p:cNvGrpSpPr/>
          <p:nvPr/>
        </p:nvGrpSpPr>
        <p:grpSpPr>
          <a:xfrm>
            <a:off x="208623" y="13966455"/>
            <a:ext cx="2331393" cy="849944"/>
            <a:chOff x="265969" y="4581662"/>
            <a:chExt cx="2331393" cy="849944"/>
          </a:xfrm>
        </p:grpSpPr>
        <p:sp>
          <p:nvSpPr>
            <p:cNvPr id="145" name="Title 1">
              <a:extLst>
                <a:ext uri="{FF2B5EF4-FFF2-40B4-BE49-F238E27FC236}">
                  <a16:creationId xmlns:a16="http://schemas.microsoft.com/office/drawing/2014/main" id="{C7E4310D-8AB7-449B-B255-3E1DCCCCD5C6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6" name="Picture 145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657C73BD-4838-4264-8117-664A0B1B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1C073AF9-9037-42CB-84B7-D490D6588F27}"/>
              </a:ext>
            </a:extLst>
          </p:cNvPr>
          <p:cNvSpPr txBox="1"/>
          <p:nvPr/>
        </p:nvSpPr>
        <p:spPr>
          <a:xfrm>
            <a:off x="2617277" y="14143218"/>
            <a:ext cx="6931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l’image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B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quoi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46EC9B9-A758-430D-B706-FD349DB88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014102"/>
              </p:ext>
            </p:extLst>
          </p:nvPr>
        </p:nvGraphicFramePr>
        <p:xfrm>
          <a:off x="254569" y="14772046"/>
          <a:ext cx="10473366" cy="136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4324">
                  <a:extLst>
                    <a:ext uri="{9D8B030D-6E8A-4147-A177-3AD203B41FA5}">
                      <a16:colId xmlns:a16="http://schemas.microsoft.com/office/drawing/2014/main" val="411285852"/>
                    </a:ext>
                  </a:extLst>
                </a:gridCol>
                <a:gridCol w="3711341">
                  <a:extLst>
                    <a:ext uri="{9D8B030D-6E8A-4147-A177-3AD203B41FA5}">
                      <a16:colId xmlns:a16="http://schemas.microsoft.com/office/drawing/2014/main" val="2859640116"/>
                    </a:ext>
                  </a:extLst>
                </a:gridCol>
                <a:gridCol w="1366645">
                  <a:extLst>
                    <a:ext uri="{9D8B030D-6E8A-4147-A177-3AD203B41FA5}">
                      <a16:colId xmlns:a16="http://schemas.microsoft.com/office/drawing/2014/main" val="3841537738"/>
                    </a:ext>
                  </a:extLst>
                </a:gridCol>
                <a:gridCol w="4001056">
                  <a:extLst>
                    <a:ext uri="{9D8B030D-6E8A-4147-A177-3AD203B41FA5}">
                      <a16:colId xmlns:a16="http://schemas.microsoft.com/office/drawing/2014/main" val="3829195237"/>
                    </a:ext>
                  </a:extLst>
                </a:gridCol>
              </a:tblGrid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A | The banana is big.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71724"/>
                  </a:ext>
                </a:extLst>
              </a:tr>
              <a:tr h="436064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760513"/>
                  </a:ext>
                </a:extLst>
              </a:tr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2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55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453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16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8379279-47BC-4781-9AF7-807F73854739}"/>
              </a:ext>
            </a:extLst>
          </p:cNvPr>
          <p:cNvGrpSpPr/>
          <p:nvPr/>
        </p:nvGrpSpPr>
        <p:grpSpPr>
          <a:xfrm>
            <a:off x="343143" y="876933"/>
            <a:ext cx="1751707" cy="862054"/>
            <a:chOff x="314909" y="12083263"/>
            <a:chExt cx="1751707" cy="862054"/>
          </a:xfrm>
        </p:grpSpPr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FDFC8E82-DB09-46CF-9518-2F9A7AED636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56" name="Picture 15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966ED66-6B77-4CE5-AE23-EE23A02F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46EC9B9-A758-430D-B706-FD349DB88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518495"/>
              </p:ext>
            </p:extLst>
          </p:nvPr>
        </p:nvGraphicFramePr>
        <p:xfrm>
          <a:off x="343143" y="1738987"/>
          <a:ext cx="11505714" cy="2729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9075">
                  <a:extLst>
                    <a:ext uri="{9D8B030D-6E8A-4147-A177-3AD203B41FA5}">
                      <a16:colId xmlns:a16="http://schemas.microsoft.com/office/drawing/2014/main" val="411285852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859640116"/>
                    </a:ext>
                  </a:extLst>
                </a:gridCol>
                <a:gridCol w="3868639">
                  <a:extLst>
                    <a:ext uri="{9D8B030D-6E8A-4147-A177-3AD203B41FA5}">
                      <a16:colId xmlns:a16="http://schemas.microsoft.com/office/drawing/2014/main" val="3841537738"/>
                    </a:ext>
                  </a:extLst>
                </a:gridCol>
              </a:tblGrid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Le frère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petite.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short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71724"/>
                  </a:ext>
                </a:extLst>
              </a:tr>
              <a:tr h="436064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fruit |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L’orange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petite.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760513"/>
                  </a:ext>
                </a:extLst>
              </a:tr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garçon | La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fille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grand.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/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2825"/>
                  </a:ext>
                </a:extLst>
              </a:tr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fête | Le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carnaval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Menton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/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123292"/>
                  </a:ext>
                </a:extLst>
              </a:tr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Le chapeau de Mylène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/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694887"/>
                  </a:ext>
                </a:extLst>
              </a:tr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La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d’Adèle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grand.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/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215235"/>
                  </a:ext>
                </a:extLst>
              </a:tr>
            </a:tbl>
          </a:graphicData>
        </a:graphic>
      </p:graphicFrame>
      <p:sp>
        <p:nvSpPr>
          <p:cNvPr id="70" name="CustomShape 6">
            <a:extLst>
              <a:ext uri="{FF2B5EF4-FFF2-40B4-BE49-F238E27FC236}">
                <a16:creationId xmlns:a16="http://schemas.microsoft.com/office/drawing/2014/main" id="{B61D3C47-1023-47CA-B7AB-BC3DC5299B52}"/>
              </a:ext>
            </a:extLst>
          </p:cNvPr>
          <p:cNvSpPr/>
          <p:nvPr/>
        </p:nvSpPr>
        <p:spPr>
          <a:xfrm>
            <a:off x="2033220" y="100298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Le mot correct, c’est quoi ?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Écris l’adjectif en anglais.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4B59D5A-3511-465B-BBC0-95A00DF4111B}"/>
              </a:ext>
            </a:extLst>
          </p:cNvPr>
          <p:cNvSpPr/>
          <p:nvPr/>
        </p:nvSpPr>
        <p:spPr>
          <a:xfrm>
            <a:off x="1163633" y="1750547"/>
            <a:ext cx="1144843" cy="45414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2" name="Picture 16" descr="United, Flag, Kingdom, British, Great, Britain">
            <a:extLst>
              <a:ext uri="{FF2B5EF4-FFF2-40B4-BE49-F238E27FC236}">
                <a16:creationId xmlns:a16="http://schemas.microsoft.com/office/drawing/2014/main" id="{FFFF3A44-32AD-419E-B239-DACC0336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06" y="994281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F2EE635-48B1-41A6-8036-C7F4466CD87C}"/>
              </a:ext>
            </a:extLst>
          </p:cNvPr>
          <p:cNvGrpSpPr/>
          <p:nvPr/>
        </p:nvGrpSpPr>
        <p:grpSpPr>
          <a:xfrm>
            <a:off x="201534" y="9153832"/>
            <a:ext cx="2268556" cy="862054"/>
            <a:chOff x="314909" y="12083263"/>
            <a:chExt cx="2268556" cy="862054"/>
          </a:xfrm>
        </p:grpSpPr>
        <p:sp>
          <p:nvSpPr>
            <p:cNvPr id="76" name="Title 1">
              <a:extLst>
                <a:ext uri="{FF2B5EF4-FFF2-40B4-BE49-F238E27FC236}">
                  <a16:creationId xmlns:a16="http://schemas.microsoft.com/office/drawing/2014/main" id="{9FB0C69D-E678-48E1-9BA3-D5C35C4D1261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77" name="Picture 7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AC2F07AE-2321-4111-BB9F-4FA433061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78" name="Table 4">
            <a:extLst>
              <a:ext uri="{FF2B5EF4-FFF2-40B4-BE49-F238E27FC236}">
                <a16:creationId xmlns:a16="http://schemas.microsoft.com/office/drawing/2014/main" id="{5F97F4C1-3790-4DB2-804D-EC7DFF3F7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516934"/>
              </p:ext>
            </p:extLst>
          </p:nvPr>
        </p:nvGraphicFramePr>
        <p:xfrm>
          <a:off x="438183" y="10015886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photo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l’animal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avec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tous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les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jours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chanter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garçon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répéter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fruit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9" name="Picture 78">
            <a:extLst>
              <a:ext uri="{FF2B5EF4-FFF2-40B4-BE49-F238E27FC236}">
                <a16:creationId xmlns:a16="http://schemas.microsoft.com/office/drawing/2014/main" id="{45CA55D4-6B73-4286-8E00-0064107D8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76" y="12095080"/>
            <a:ext cx="1186070" cy="1080360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49BC1DD6-FCE6-4D5A-89C2-ADDD133C79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6" y="10389100"/>
            <a:ext cx="1186070" cy="118607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0D7A5F6-5C2F-40FD-8F56-319AED0BF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386" y="14100639"/>
            <a:ext cx="1162417" cy="110123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C38A0C70-A145-4DA6-B78F-F9B85555BFC9}"/>
              </a:ext>
            </a:extLst>
          </p:cNvPr>
          <p:cNvSpPr txBox="1"/>
          <p:nvPr/>
        </p:nvSpPr>
        <p:spPr>
          <a:xfrm>
            <a:off x="1618304" y="1520260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F6E316B-37D5-4775-BCA7-74E256AE8045}"/>
              </a:ext>
            </a:extLst>
          </p:cNvPr>
          <p:cNvSpPr txBox="1"/>
          <p:nvPr/>
        </p:nvSpPr>
        <p:spPr>
          <a:xfrm>
            <a:off x="1598498" y="1279029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3752867-30E6-4C48-9F1E-A6BDB9851717}"/>
              </a:ext>
            </a:extLst>
          </p:cNvPr>
          <p:cNvSpPr txBox="1"/>
          <p:nvPr/>
        </p:nvSpPr>
        <p:spPr>
          <a:xfrm>
            <a:off x="1584841" y="1108316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C52B5D0-0319-4E0E-A7DA-A24A9FEC57E8}"/>
              </a:ext>
            </a:extLst>
          </p:cNvPr>
          <p:cNvSpPr txBox="1"/>
          <p:nvPr/>
        </p:nvSpPr>
        <p:spPr>
          <a:xfrm>
            <a:off x="2470090" y="926796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A7FEA0ED-ADB6-4B6C-9EEA-E3119DB9F92C}"/>
              </a:ext>
            </a:extLst>
          </p:cNvPr>
          <p:cNvSpPr txBox="1">
            <a:spLocks/>
          </p:cNvSpPr>
          <p:nvPr/>
        </p:nvSpPr>
        <p:spPr>
          <a:xfrm>
            <a:off x="10537959" y="9978144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86815E9-93A7-4550-9C24-92CF1F990B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643" y="8831997"/>
            <a:ext cx="1255885" cy="1146147"/>
          </a:xfrm>
          <a:prstGeom prst="rect">
            <a:avLst/>
          </a:prstGeom>
        </p:spPr>
      </p:pic>
      <p:graphicFrame>
        <p:nvGraphicFramePr>
          <p:cNvPr id="90" name="Table 6">
            <a:extLst>
              <a:ext uri="{FF2B5EF4-FFF2-40B4-BE49-F238E27FC236}">
                <a16:creationId xmlns:a16="http://schemas.microsoft.com/office/drawing/2014/main" id="{38A5F604-083B-401F-9BBA-406E972CF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88647"/>
              </p:ext>
            </p:extLst>
          </p:nvPr>
        </p:nvGraphicFramePr>
        <p:xfrm>
          <a:off x="360898" y="5537725"/>
          <a:ext cx="5125502" cy="3043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675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785453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011829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805545">
                  <a:extLst>
                    <a:ext uri="{9D8B030D-6E8A-4147-A177-3AD203B41FA5}">
                      <a16:colId xmlns:a16="http://schemas.microsoft.com/office/drawing/2014/main" val="94796113"/>
                    </a:ext>
                  </a:extLst>
                </a:gridCol>
              </a:tblGrid>
              <a:tr h="650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[e]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</a:rPr>
                        <a:t>è|ê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fr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78604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78089"/>
                  </a:ext>
                </a:extLst>
              </a:tr>
              <a:tr h="478604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908389"/>
                  </a:ext>
                </a:extLst>
              </a:tr>
            </a:tbl>
          </a:graphicData>
        </a:graphic>
      </p:graphicFrame>
      <p:grpSp>
        <p:nvGrpSpPr>
          <p:cNvPr id="92" name="Group 91">
            <a:extLst>
              <a:ext uri="{FF2B5EF4-FFF2-40B4-BE49-F238E27FC236}">
                <a16:creationId xmlns:a16="http://schemas.microsoft.com/office/drawing/2014/main" id="{8EF839EB-54C9-441A-9FA2-CF9D1135FD3E}"/>
              </a:ext>
            </a:extLst>
          </p:cNvPr>
          <p:cNvGrpSpPr/>
          <p:nvPr/>
        </p:nvGrpSpPr>
        <p:grpSpPr>
          <a:xfrm>
            <a:off x="201534" y="4645462"/>
            <a:ext cx="2331393" cy="849944"/>
            <a:chOff x="265969" y="4581662"/>
            <a:chExt cx="2331393" cy="849944"/>
          </a:xfrm>
        </p:grpSpPr>
        <p:sp>
          <p:nvSpPr>
            <p:cNvPr id="95" name="Title 1">
              <a:extLst>
                <a:ext uri="{FF2B5EF4-FFF2-40B4-BE49-F238E27FC236}">
                  <a16:creationId xmlns:a16="http://schemas.microsoft.com/office/drawing/2014/main" id="{1D9D8ABA-23E4-495D-B25D-D82656BDB76A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1" name="Picture 110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137BC688-A1AE-4CFF-B5D2-CA1853ED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BF2D2C98-1059-49D9-ACDB-02EDB58159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5492" y="4686808"/>
            <a:ext cx="2622711" cy="667449"/>
          </a:xfrm>
          <a:prstGeom prst="rect">
            <a:avLst/>
          </a:prstGeom>
        </p:spPr>
      </p:pic>
      <p:pic>
        <p:nvPicPr>
          <p:cNvPr id="113" name="Picture 112" descr="Shape, arrow&#10;&#10;Description automatically generated">
            <a:extLst>
              <a:ext uri="{FF2B5EF4-FFF2-40B4-BE49-F238E27FC236}">
                <a16:creationId xmlns:a16="http://schemas.microsoft.com/office/drawing/2014/main" id="{AD5BB65D-0A17-46E2-8359-E139B0D86A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2948" y="6190049"/>
            <a:ext cx="462709" cy="428729"/>
          </a:xfrm>
          <a:prstGeom prst="rect">
            <a:avLst/>
          </a:prstGeom>
        </p:spPr>
      </p:pic>
      <p:graphicFrame>
        <p:nvGraphicFramePr>
          <p:cNvPr id="116" name="Table 6">
            <a:extLst>
              <a:ext uri="{FF2B5EF4-FFF2-40B4-BE49-F238E27FC236}">
                <a16:creationId xmlns:a16="http://schemas.microsoft.com/office/drawing/2014/main" id="{FD5A6E97-6365-41C1-96EA-269E191A6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780464"/>
              </p:ext>
            </p:extLst>
          </p:nvPr>
        </p:nvGraphicFramePr>
        <p:xfrm>
          <a:off x="5809473" y="5547520"/>
          <a:ext cx="5125502" cy="3043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675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785453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011829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805545">
                  <a:extLst>
                    <a:ext uri="{9D8B030D-6E8A-4147-A177-3AD203B41FA5}">
                      <a16:colId xmlns:a16="http://schemas.microsoft.com/office/drawing/2014/main" val="94796113"/>
                    </a:ext>
                  </a:extLst>
                </a:gridCol>
              </a:tblGrid>
              <a:tr h="650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[e]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</a:rPr>
                        <a:t>è|ê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7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78604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78089"/>
                  </a:ext>
                </a:extLst>
              </a:tr>
              <a:tr h="478604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908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28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389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17</a:t>
            </a:r>
          </a:p>
        </p:txBody>
      </p:sp>
      <p:sp>
        <p:nvSpPr>
          <p:cNvPr id="70" name="CustomShape 6">
            <a:extLst>
              <a:ext uri="{FF2B5EF4-FFF2-40B4-BE49-F238E27FC236}">
                <a16:creationId xmlns:a16="http://schemas.microsoft.com/office/drawing/2014/main" id="{B61D3C47-1023-47CA-B7AB-BC3DC5299B52}"/>
              </a:ext>
            </a:extLst>
          </p:cNvPr>
          <p:cNvSpPr/>
          <p:nvPr/>
        </p:nvSpPr>
        <p:spPr>
          <a:xfrm>
            <a:off x="2033220" y="100298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Écris des phrases.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C0A3B82C-5C3D-4F35-A719-956D210F0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252962"/>
              </p:ext>
            </p:extLst>
          </p:nvPr>
        </p:nvGraphicFramePr>
        <p:xfrm>
          <a:off x="355055" y="9288718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photo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pet, animal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repeat, repeating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party, celebration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fruit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5DF59539-50C1-481F-8AA4-7C62F3CE1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48" y="11367912"/>
            <a:ext cx="1186070" cy="108036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7781C00-2ACE-4EFE-AC1E-1A3D7E973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0" y="9598771"/>
            <a:ext cx="1186070" cy="11860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691BDC2-2C8D-4255-86C9-C5F0CF138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58" y="13373471"/>
            <a:ext cx="1162417" cy="11012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9BCF81F-7FF0-48B1-A50A-9F26277EC238}"/>
              </a:ext>
            </a:extLst>
          </p:cNvPr>
          <p:cNvSpPr txBox="1"/>
          <p:nvPr/>
        </p:nvSpPr>
        <p:spPr>
          <a:xfrm>
            <a:off x="1535176" y="144754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5977EE-B4E5-4596-A227-952E557D5A17}"/>
              </a:ext>
            </a:extLst>
          </p:cNvPr>
          <p:cNvSpPr txBox="1"/>
          <p:nvPr/>
        </p:nvSpPr>
        <p:spPr>
          <a:xfrm>
            <a:off x="1515370" y="120631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FA07E7-C3CD-4500-AC7B-E80B2CFD61BC}"/>
              </a:ext>
            </a:extLst>
          </p:cNvPr>
          <p:cNvSpPr txBox="1"/>
          <p:nvPr/>
        </p:nvSpPr>
        <p:spPr>
          <a:xfrm>
            <a:off x="1465405" y="1029283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2F7F17-75C7-4C58-93F4-7ADAE7B43C7C}"/>
              </a:ext>
            </a:extLst>
          </p:cNvPr>
          <p:cNvSpPr txBox="1"/>
          <p:nvPr/>
        </p:nvSpPr>
        <p:spPr>
          <a:xfrm>
            <a:off x="2021994" y="784812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fra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AE46E38F-C2E3-4C57-870C-E5CAA20536DE}"/>
              </a:ext>
            </a:extLst>
          </p:cNvPr>
          <p:cNvSpPr txBox="1">
            <a:spLocks/>
          </p:cNvSpPr>
          <p:nvPr/>
        </p:nvSpPr>
        <p:spPr>
          <a:xfrm>
            <a:off x="10418345" y="8449961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6516E19-0998-4001-BB54-B306F3F18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1029" y="7303814"/>
            <a:ext cx="1255885" cy="11461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55B7D4D-6CF5-4231-A9AF-D6B7E9EE73F2}"/>
              </a:ext>
            </a:extLst>
          </p:cNvPr>
          <p:cNvGrpSpPr/>
          <p:nvPr/>
        </p:nvGrpSpPr>
        <p:grpSpPr>
          <a:xfrm>
            <a:off x="12090" y="7663364"/>
            <a:ext cx="2046279" cy="849944"/>
            <a:chOff x="291715" y="11147271"/>
            <a:chExt cx="2046279" cy="849944"/>
          </a:xfrm>
        </p:grpSpPr>
        <p:sp>
          <p:nvSpPr>
            <p:cNvPr id="41" name="Title 2">
              <a:extLst>
                <a:ext uri="{FF2B5EF4-FFF2-40B4-BE49-F238E27FC236}">
                  <a16:creationId xmlns:a16="http://schemas.microsoft.com/office/drawing/2014/main" id="{CB6849C2-3E3F-4D21-8A4B-8DC030F442D7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42" name="Picture 41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1D08542D-C30C-4C78-9B31-E10D2BA97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pic>
        <p:nvPicPr>
          <p:cNvPr id="43" name="Picture 42" descr="A picture containing flower, vegetable, fresh, corn&#10;&#10;Description automatically generated">
            <a:extLst>
              <a:ext uri="{FF2B5EF4-FFF2-40B4-BE49-F238E27FC236}">
                <a16:creationId xmlns:a16="http://schemas.microsoft.com/office/drawing/2014/main" id="{8A748594-CEB0-44EA-BCBF-8259612F18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7" y="5813486"/>
            <a:ext cx="1348788" cy="1802585"/>
          </a:xfrm>
          <a:prstGeom prst="rect">
            <a:avLst/>
          </a:prstGeom>
        </p:spPr>
      </p:pic>
      <p:pic>
        <p:nvPicPr>
          <p:cNvPr id="44" name="Content Placeholder 4" descr="A picture containing building, outdoor, sky, city&#10;&#10;Description automatically generated">
            <a:extLst>
              <a:ext uri="{FF2B5EF4-FFF2-40B4-BE49-F238E27FC236}">
                <a16:creationId xmlns:a16="http://schemas.microsoft.com/office/drawing/2014/main" id="{F8546C31-4643-4E8B-A789-7A6ABD45F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7" y="3677465"/>
            <a:ext cx="1531611" cy="145397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996A1B6-4545-4208-9270-B367CAB3D21B}"/>
              </a:ext>
            </a:extLst>
          </p:cNvPr>
          <p:cNvSpPr/>
          <p:nvPr/>
        </p:nvSpPr>
        <p:spPr>
          <a:xfrm>
            <a:off x="1784507" y="2699810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</a:rPr>
              <a:t>La </a:t>
            </a:r>
            <a:r>
              <a:rPr lang="es-ES_tradnl" sz="2400" b="1" dirty="0" err="1">
                <a:latin typeface="Century Gothic" panose="020B0502020202020204" pitchFamily="34" charset="0"/>
              </a:rPr>
              <a:t>tête</a:t>
            </a:r>
            <a:r>
              <a:rPr lang="es-ES_tradnl" sz="2400" b="1" dirty="0">
                <a:latin typeface="Century Gothic" panose="020B0502020202020204" pitchFamily="34" charset="0"/>
              </a:rPr>
              <a:t> </a:t>
            </a:r>
            <a:r>
              <a:rPr lang="es-ES_tradnl" sz="2400" b="1" dirty="0" err="1">
                <a:latin typeface="Century Gothic" panose="020B0502020202020204" pitchFamily="34" charset="0"/>
              </a:rPr>
              <a:t>est</a:t>
            </a:r>
            <a:r>
              <a:rPr lang="es-ES_tradnl" sz="2400" b="1" dirty="0">
                <a:latin typeface="Century Gothic" panose="020B0502020202020204" pitchFamily="34" charset="0"/>
              </a:rPr>
              <a:t> grande.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806646A-5FB4-4820-A5C4-E77DC9FCF1DB}"/>
              </a:ext>
            </a:extLst>
          </p:cNvPr>
          <p:cNvSpPr/>
          <p:nvPr/>
        </p:nvSpPr>
        <p:spPr>
          <a:xfrm>
            <a:off x="1784507" y="1860990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latin typeface="Century Gothic" panose="020B0502020202020204" pitchFamily="34" charset="0"/>
              </a:rPr>
              <a:t>The head </a:t>
            </a:r>
            <a:r>
              <a:rPr lang="es-ES_tradnl" sz="2400" dirty="0" err="1">
                <a:latin typeface="Century Gothic" panose="020B0502020202020204" pitchFamily="34" charset="0"/>
              </a:rPr>
              <a:t>is</a:t>
            </a:r>
            <a:r>
              <a:rPr lang="es-ES_tradnl" sz="2400" dirty="0"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</a:rPr>
              <a:t>big</a:t>
            </a:r>
            <a:r>
              <a:rPr lang="es-ES_tradnl" sz="2400" dirty="0"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46" descr="A picture containing text, mask&#10;&#10;Description automatically generated">
            <a:extLst>
              <a:ext uri="{FF2B5EF4-FFF2-40B4-BE49-F238E27FC236}">
                <a16:creationId xmlns:a16="http://schemas.microsoft.com/office/drawing/2014/main" id="{46D723BC-595E-4675-90A1-C15A4BFB15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3" y="1701644"/>
            <a:ext cx="954001" cy="14598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D4A94DC-4BFB-42B6-BE1A-A152EC49E9CB}"/>
              </a:ext>
            </a:extLst>
          </p:cNvPr>
          <p:cNvSpPr txBox="1"/>
          <p:nvPr/>
        </p:nvSpPr>
        <p:spPr>
          <a:xfrm>
            <a:off x="175933" y="1701644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30CB7E2-E05B-45B6-9893-2B3FC9953278}"/>
              </a:ext>
            </a:extLst>
          </p:cNvPr>
          <p:cNvSpPr/>
          <p:nvPr/>
        </p:nvSpPr>
        <p:spPr>
          <a:xfrm>
            <a:off x="1748357" y="4675632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</a:rPr>
              <a:t>_______________________.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3928B5F-61F5-4566-8B41-51998188790C}"/>
              </a:ext>
            </a:extLst>
          </p:cNvPr>
          <p:cNvSpPr/>
          <p:nvPr/>
        </p:nvSpPr>
        <p:spPr>
          <a:xfrm>
            <a:off x="1748357" y="3836812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latin typeface="Century Gothic" panose="020B0502020202020204" pitchFamily="34" charset="0"/>
              </a:rPr>
              <a:t>The </a:t>
            </a:r>
            <a:r>
              <a:rPr lang="es-ES_tradnl" sz="2400" dirty="0" err="1">
                <a:latin typeface="Century Gothic" panose="020B0502020202020204" pitchFamily="34" charset="0"/>
              </a:rPr>
              <a:t>person</a:t>
            </a:r>
            <a:r>
              <a:rPr lang="es-ES_tradnl" sz="2400" dirty="0"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</a:rPr>
              <a:t>is</a:t>
            </a:r>
            <a:r>
              <a:rPr lang="es-ES_tradnl" sz="2400" dirty="0"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</a:rPr>
              <a:t>tall</a:t>
            </a:r>
            <a:r>
              <a:rPr lang="es-ES_tradnl" sz="2400" dirty="0"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9C206C-43C7-48E0-B0AF-A3157A008F17}"/>
              </a:ext>
            </a:extLst>
          </p:cNvPr>
          <p:cNvSpPr txBox="1"/>
          <p:nvPr/>
        </p:nvSpPr>
        <p:spPr>
          <a:xfrm>
            <a:off x="126367" y="3677466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247AE6F-F261-4C09-BA66-47E444162931}"/>
              </a:ext>
            </a:extLst>
          </p:cNvPr>
          <p:cNvSpPr/>
          <p:nvPr/>
        </p:nvSpPr>
        <p:spPr>
          <a:xfrm>
            <a:off x="1784507" y="6811652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</a:rPr>
              <a:t>_______________________.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53AF94-E9FA-43DB-AEB0-770024DCED02}"/>
              </a:ext>
            </a:extLst>
          </p:cNvPr>
          <p:cNvSpPr/>
          <p:nvPr/>
        </p:nvSpPr>
        <p:spPr>
          <a:xfrm>
            <a:off x="1784507" y="5972832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latin typeface="Century Gothic" panose="020B0502020202020204" pitchFamily="34" charset="0"/>
              </a:rPr>
              <a:t>The </a:t>
            </a:r>
            <a:r>
              <a:rPr lang="es-ES_tradnl" sz="2400" dirty="0" err="1">
                <a:latin typeface="Century Gothic" panose="020B0502020202020204" pitchFamily="34" charset="0"/>
              </a:rPr>
              <a:t>house</a:t>
            </a:r>
            <a:r>
              <a:rPr lang="es-ES_tradnl" sz="2400" dirty="0"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</a:rPr>
              <a:t>is</a:t>
            </a:r>
            <a:r>
              <a:rPr lang="es-ES_tradnl" sz="2400" dirty="0"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</a:rPr>
              <a:t>small</a:t>
            </a:r>
            <a:r>
              <a:rPr lang="es-ES_tradnl" sz="2400" dirty="0"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55F5F5-050D-435C-AB07-AB4297863260}"/>
              </a:ext>
            </a:extLst>
          </p:cNvPr>
          <p:cNvSpPr txBox="1"/>
          <p:nvPr/>
        </p:nvSpPr>
        <p:spPr>
          <a:xfrm>
            <a:off x="126367" y="5793173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3270537-F183-4C31-B3F8-365A23011AE5}"/>
              </a:ext>
            </a:extLst>
          </p:cNvPr>
          <p:cNvGrpSpPr/>
          <p:nvPr/>
        </p:nvGrpSpPr>
        <p:grpSpPr>
          <a:xfrm>
            <a:off x="28588" y="832132"/>
            <a:ext cx="2046279" cy="849944"/>
            <a:chOff x="291715" y="11147271"/>
            <a:chExt cx="2046279" cy="849944"/>
          </a:xfrm>
        </p:grpSpPr>
        <p:sp>
          <p:nvSpPr>
            <p:cNvPr id="56" name="Title 2">
              <a:extLst>
                <a:ext uri="{FF2B5EF4-FFF2-40B4-BE49-F238E27FC236}">
                  <a16:creationId xmlns:a16="http://schemas.microsoft.com/office/drawing/2014/main" id="{81B8C8BD-041E-4121-AE21-EAE0C0499A07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7" name="Picture 56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01A4A30A-AFE4-4428-BEC3-B65F13D42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pic>
        <p:nvPicPr>
          <p:cNvPr id="58" name="Picture 57" descr="A picture containing road, outdoor, street, people&#10;&#10;Description automatically generated">
            <a:extLst>
              <a:ext uri="{FF2B5EF4-FFF2-40B4-BE49-F238E27FC236}">
                <a16:creationId xmlns:a16="http://schemas.microsoft.com/office/drawing/2014/main" id="{A1F0026A-9AAF-4DBF-A86F-78648B3044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25" y="1657265"/>
            <a:ext cx="1579549" cy="1181900"/>
          </a:xfrm>
          <a:prstGeom prst="rect">
            <a:avLst/>
          </a:prstGeom>
        </p:spPr>
      </p:pic>
      <p:pic>
        <p:nvPicPr>
          <p:cNvPr id="59" name="Picture 5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9713C5E-A233-4194-8C35-C8E58771A0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3" y="3630294"/>
            <a:ext cx="1150463" cy="1725694"/>
          </a:xfrm>
          <a:prstGeom prst="rect">
            <a:avLst/>
          </a:prstGeom>
        </p:spPr>
      </p:pic>
      <p:pic>
        <p:nvPicPr>
          <p:cNvPr id="60" name="Picture 59" descr="A picture containing text, sky, decorated&#10;&#10;Description automatically generated">
            <a:extLst>
              <a:ext uri="{FF2B5EF4-FFF2-40B4-BE49-F238E27FC236}">
                <a16:creationId xmlns:a16="http://schemas.microsoft.com/office/drawing/2014/main" id="{20A67B42-18DF-4DA2-9E6E-C5059F4B36D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9"/>
          <a:stretch/>
        </p:blipFill>
        <p:spPr>
          <a:xfrm>
            <a:off x="6069593" y="5766315"/>
            <a:ext cx="1434922" cy="1184692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4306DB88-3A1C-4DF3-9A24-468E4DF409D9}"/>
              </a:ext>
            </a:extLst>
          </p:cNvPr>
          <p:cNvSpPr/>
          <p:nvPr/>
        </p:nvSpPr>
        <p:spPr>
          <a:xfrm>
            <a:off x="7780281" y="2646787"/>
            <a:ext cx="409278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</a:rPr>
              <a:t>________________________.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AA711B0-7215-4445-AF12-2FBCBF8ACC69}"/>
              </a:ext>
            </a:extLst>
          </p:cNvPr>
          <p:cNvSpPr/>
          <p:nvPr/>
        </p:nvSpPr>
        <p:spPr>
          <a:xfrm>
            <a:off x="7780281" y="1807967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latin typeface="Century Gothic" panose="020B0502020202020204" pitchFamily="34" charset="0"/>
              </a:rPr>
              <a:t>The </a:t>
            </a:r>
            <a:r>
              <a:rPr lang="es-ES_tradnl" sz="2400" dirty="0" err="1">
                <a:latin typeface="Century Gothic" panose="020B0502020202020204" pitchFamily="34" charset="0"/>
              </a:rPr>
              <a:t>boy</a:t>
            </a:r>
            <a:r>
              <a:rPr lang="es-ES_tradnl" sz="2400" dirty="0"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</a:rPr>
              <a:t>is</a:t>
            </a:r>
            <a:r>
              <a:rPr lang="es-ES_tradnl" sz="2400" dirty="0">
                <a:latin typeface="Century Gothic" panose="020B0502020202020204" pitchFamily="34" charset="0"/>
              </a:rPr>
              <a:t> short.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63022B7-A49E-45A7-95AC-8516B6D7B582}"/>
              </a:ext>
            </a:extLst>
          </p:cNvPr>
          <p:cNvSpPr txBox="1"/>
          <p:nvPr/>
        </p:nvSpPr>
        <p:spPr>
          <a:xfrm>
            <a:off x="6069593" y="1654473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80BCF3F-F719-48DC-9225-7BAB95F940A3}"/>
              </a:ext>
            </a:extLst>
          </p:cNvPr>
          <p:cNvSpPr/>
          <p:nvPr/>
        </p:nvSpPr>
        <p:spPr>
          <a:xfrm>
            <a:off x="7744131" y="4622609"/>
            <a:ext cx="409278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</a:rPr>
              <a:t>________________________.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00FADC7-8A92-4D63-851F-E7D41B5DAF2D}"/>
              </a:ext>
            </a:extLst>
          </p:cNvPr>
          <p:cNvSpPr/>
          <p:nvPr/>
        </p:nvSpPr>
        <p:spPr>
          <a:xfrm>
            <a:off x="7744131" y="3783789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latin typeface="Century Gothic" panose="020B0502020202020204" pitchFamily="34" charset="0"/>
              </a:rPr>
              <a:t>The </a:t>
            </a:r>
            <a:r>
              <a:rPr lang="es-ES_tradnl" sz="2400" dirty="0" err="1">
                <a:latin typeface="Century Gothic" panose="020B0502020202020204" pitchFamily="34" charset="0"/>
              </a:rPr>
              <a:t>fruit</a:t>
            </a:r>
            <a:r>
              <a:rPr lang="es-ES_tradnl" sz="2400" dirty="0"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</a:rPr>
              <a:t>is</a:t>
            </a:r>
            <a:r>
              <a:rPr lang="es-ES_tradnl" sz="2400" dirty="0"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</a:rPr>
              <a:t>small</a:t>
            </a:r>
            <a:r>
              <a:rPr lang="es-ES_tradnl" sz="2400" dirty="0"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0B2CA4-1DBD-4ADA-8C9D-07F0ECB9ED10}"/>
              </a:ext>
            </a:extLst>
          </p:cNvPr>
          <p:cNvSpPr txBox="1"/>
          <p:nvPr/>
        </p:nvSpPr>
        <p:spPr>
          <a:xfrm>
            <a:off x="6033443" y="3630295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4F43E68-13D2-485C-A6C3-8AC95D79D451}"/>
              </a:ext>
            </a:extLst>
          </p:cNvPr>
          <p:cNvSpPr/>
          <p:nvPr/>
        </p:nvSpPr>
        <p:spPr>
          <a:xfrm>
            <a:off x="7780281" y="6758629"/>
            <a:ext cx="40566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</a:rPr>
              <a:t>________________________.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D191B5F-7429-48A2-A33C-C880A77D470A}"/>
              </a:ext>
            </a:extLst>
          </p:cNvPr>
          <p:cNvSpPr/>
          <p:nvPr/>
        </p:nvSpPr>
        <p:spPr>
          <a:xfrm>
            <a:off x="7780281" y="5919809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celebrat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8235DC-2286-445D-9778-32E827845DF6}"/>
              </a:ext>
            </a:extLst>
          </p:cNvPr>
          <p:cNvSpPr txBox="1"/>
          <p:nvPr/>
        </p:nvSpPr>
        <p:spPr>
          <a:xfrm>
            <a:off x="6069593" y="5766315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FFC63ED-8277-4F1C-AF4B-46C5227F0997}"/>
              </a:ext>
            </a:extLst>
          </p:cNvPr>
          <p:cNvCxnSpPr>
            <a:cxnSpLocks/>
          </p:cNvCxnSpPr>
          <p:nvPr/>
        </p:nvCxnSpPr>
        <p:spPr>
          <a:xfrm flipH="1">
            <a:off x="6449577" y="1304040"/>
            <a:ext cx="763839" cy="86267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67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4" y="185003"/>
            <a:ext cx="10515600" cy="30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/>
        </p:nvGraphicFramePr>
        <p:xfrm>
          <a:off x="428624" y="185006"/>
          <a:ext cx="11541863" cy="15885994"/>
        </p:xfrm>
        <a:graphic>
          <a:graphicData uri="http://schemas.openxmlformats.org/drawingml/2006/table">
            <a:tbl>
              <a:tblPr/>
              <a:tblGrid>
                <a:gridCol w="964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Kergosien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phoniques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2 Learning Overview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activities in class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More activities in class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8-10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830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family activities at home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11-14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people’s things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15-17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belongings and activities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18-21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belongings and activities [2]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22-25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liking and preferring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26-28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how many things there are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29-31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‘some’ and everyday activities 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32-35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298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&amp; 11.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Révision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and Easter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426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group of kids posing for a picture&#10;&#10;Description automatically generated">
            <a:extLst>
              <a:ext uri="{FF2B5EF4-FFF2-40B4-BE49-F238E27FC236}">
                <a16:creationId xmlns:a16="http://schemas.microsoft.com/office/drawing/2014/main" id="{344513D3-D131-4973-9548-F4BD5E018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41" y="1194510"/>
            <a:ext cx="2957513" cy="3152776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6245648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30923" y="14181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0045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224988" y="6752274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957909" cy="2924143"/>
            <a:chOff x="4876029" y="582476"/>
            <a:chExt cx="1881337" cy="178190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81900"/>
              <a:chOff x="4310576" y="875609"/>
              <a:chExt cx="2558030" cy="2411653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3338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82016" y="994337"/>
              <a:ext cx="1575350" cy="1348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Using possessives ‘my’ and ‘your’ to talk  belongings</a:t>
              </a:r>
            </a:p>
            <a:p>
              <a:pPr>
                <a:defRPr/>
              </a:pPr>
              <a:endParaRPr lang="en-GB" sz="1969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activities in the present</a:t>
              </a:r>
            </a:p>
          </p:txBody>
        </p:sp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9425"/>
              </p:ext>
            </p:extLst>
          </p:nvPr>
        </p:nvGraphicFramePr>
        <p:xfrm>
          <a:off x="412424" y="7599770"/>
          <a:ext cx="11705170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549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4549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242859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89046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21055">
                  <a:extLst>
                    <a:ext uri="{9D8B030D-6E8A-4147-A177-3AD203B41FA5}">
                      <a16:colId xmlns:a16="http://schemas.microsoft.com/office/drawing/2014/main" val="4066432610"/>
                    </a:ext>
                  </a:extLst>
                </a:gridCol>
                <a:gridCol w="1659801">
                  <a:extLst>
                    <a:ext uri="{9D8B030D-6E8A-4147-A177-3AD203B41FA5}">
                      <a16:colId xmlns:a16="http://schemas.microsoft.com/office/drawing/2014/main" val="3715761750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passer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déjeuner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manger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weekend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mon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, ma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voici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ton, ta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502265" y="6909675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1" name="Table 107">
            <a:extLst>
              <a:ext uri="{FF2B5EF4-FFF2-40B4-BE49-F238E27FC236}">
                <a16:creationId xmlns:a16="http://schemas.microsoft.com/office/drawing/2014/main" id="{87DBEDE0-689C-4098-9715-BC076CB30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666065"/>
              </p:ext>
            </p:extLst>
          </p:nvPr>
        </p:nvGraphicFramePr>
        <p:xfrm>
          <a:off x="2594108" y="2284031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é|er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83CC0900-8043-4554-AAC5-74CC592B0E3C}"/>
              </a:ext>
            </a:extLst>
          </p:cNvPr>
          <p:cNvSpPr txBox="1"/>
          <p:nvPr/>
        </p:nvSpPr>
        <p:spPr>
          <a:xfrm>
            <a:off x="2218822" y="3563960"/>
            <a:ext cx="24605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en-GB" sz="23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23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3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er</a:t>
            </a:r>
            <a:endParaRPr lang="en-GB" sz="23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4529C1AE-AC7C-4F9F-A13F-2828C4832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79" y="2769768"/>
            <a:ext cx="898813" cy="896004"/>
          </a:xfrm>
          <a:prstGeom prst="rect">
            <a:avLst/>
          </a:prstGeom>
        </p:spPr>
      </p:pic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F684107D-ACA5-4B34-AE0A-F18FB4C87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045775"/>
              </p:ext>
            </p:extLst>
          </p:nvPr>
        </p:nvGraphicFramePr>
        <p:xfrm>
          <a:off x="4660173" y="2285499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9142026D-46F9-4486-BCBA-9815B91D7F4D}"/>
              </a:ext>
            </a:extLst>
          </p:cNvPr>
          <p:cNvSpPr txBox="1"/>
          <p:nvPr/>
        </p:nvSpPr>
        <p:spPr>
          <a:xfrm>
            <a:off x="4428560" y="3550607"/>
            <a:ext cx="24605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</a:t>
            </a:r>
            <a:r>
              <a:rPr lang="en-GB" sz="23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val</a:t>
            </a:r>
            <a:endParaRPr lang="en-GB" sz="23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8" name="Table 107">
            <a:extLst>
              <a:ext uri="{FF2B5EF4-FFF2-40B4-BE49-F238E27FC236}">
                <a16:creationId xmlns:a16="http://schemas.microsoft.com/office/drawing/2014/main" id="{1BE7C53B-A673-41AA-AFA3-16A5B64D6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391344"/>
              </p:ext>
            </p:extLst>
          </p:nvPr>
        </p:nvGraphicFramePr>
        <p:xfrm>
          <a:off x="550809" y="2315571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E6E0CAFF-C703-4DD7-931C-3DA417152351}"/>
              </a:ext>
            </a:extLst>
          </p:cNvPr>
          <p:cNvSpPr txBox="1"/>
          <p:nvPr/>
        </p:nvSpPr>
        <p:spPr>
          <a:xfrm>
            <a:off x="251859" y="3559570"/>
            <a:ext cx="24605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fr</a:t>
            </a:r>
            <a:r>
              <a:rPr lang="en-GB" sz="23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</a:t>
            </a:r>
            <a:endParaRPr lang="en-GB" sz="23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D0DA61E-FD58-4457-BB48-84898CD6BB9C}"/>
              </a:ext>
            </a:extLst>
          </p:cNvPr>
          <p:cNvGrpSpPr/>
          <p:nvPr/>
        </p:nvGrpSpPr>
        <p:grpSpPr>
          <a:xfrm>
            <a:off x="954921" y="2507728"/>
            <a:ext cx="1028353" cy="1132084"/>
            <a:chOff x="9387217" y="1383889"/>
            <a:chExt cx="1750760" cy="1702068"/>
          </a:xfrm>
        </p:grpSpPr>
        <p:pic>
          <p:nvPicPr>
            <p:cNvPr id="80" name="Picture 79" descr="Background pattern&#10;&#10;Description automatically generated">
              <a:extLst>
                <a:ext uri="{FF2B5EF4-FFF2-40B4-BE49-F238E27FC236}">
                  <a16:creationId xmlns:a16="http://schemas.microsoft.com/office/drawing/2014/main" id="{895AD37F-8C3C-47F0-817F-F2996110F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E6F056A-1D95-48E3-A643-86F079B474E5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0F1AE357-8100-4FC9-A2DF-E0935C7D1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992" y="2497477"/>
            <a:ext cx="1137802" cy="113661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BE67732-B1DD-4E42-A9C5-BACFA36C0D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538505"/>
              </p:ext>
            </p:extLst>
          </p:nvPr>
        </p:nvGraphicFramePr>
        <p:xfrm>
          <a:off x="303617" y="5364901"/>
          <a:ext cx="2855706" cy="480321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8641893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1847667959"/>
                    </a:ext>
                  </a:extLst>
                </a:gridCol>
              </a:tblGrid>
              <a:tr h="480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O c __ a n 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193837"/>
                  </a:ext>
                </a:extLst>
              </a:tr>
            </a:tbl>
          </a:graphicData>
        </a:graphic>
      </p:graphicFrame>
      <p:grpSp>
        <p:nvGrpSpPr>
          <p:cNvPr id="83" name="Group 82">
            <a:extLst>
              <a:ext uri="{FF2B5EF4-FFF2-40B4-BE49-F238E27FC236}">
                <a16:creationId xmlns:a16="http://schemas.microsoft.com/office/drawing/2014/main" id="{3648D455-CE02-4F5B-ADA8-C96058E8FF12}"/>
              </a:ext>
            </a:extLst>
          </p:cNvPr>
          <p:cNvGrpSpPr/>
          <p:nvPr/>
        </p:nvGrpSpPr>
        <p:grpSpPr>
          <a:xfrm>
            <a:off x="230923" y="4438133"/>
            <a:ext cx="2331393" cy="849944"/>
            <a:chOff x="265969" y="4581662"/>
            <a:chExt cx="2331393" cy="849944"/>
          </a:xfrm>
        </p:grpSpPr>
        <p:sp>
          <p:nvSpPr>
            <p:cNvPr id="85" name="Title 1">
              <a:extLst>
                <a:ext uri="{FF2B5EF4-FFF2-40B4-BE49-F238E27FC236}">
                  <a16:creationId xmlns:a16="http://schemas.microsoft.com/office/drawing/2014/main" id="{11DAAAF2-5A94-4F68-B4ED-F97C2784E71E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7" name="Picture 8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E4721FE7-A740-4C4F-B25B-E01F395A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87BC1300-BFDC-46B4-AE17-FE09577CB5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4881" y="4479479"/>
            <a:ext cx="2622711" cy="66744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BFA5D87-0C02-482E-8580-2520C28778EF}"/>
              </a:ext>
            </a:extLst>
          </p:cNvPr>
          <p:cNvSpPr txBox="1"/>
          <p:nvPr/>
        </p:nvSpPr>
        <p:spPr>
          <a:xfrm>
            <a:off x="5373827" y="4609318"/>
            <a:ext cx="3946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complète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noms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752209B-C506-40BD-BF93-7F3FF70E3F65}"/>
              </a:ext>
            </a:extLst>
          </p:cNvPr>
          <p:cNvSpPr txBox="1"/>
          <p:nvPr/>
        </p:nvSpPr>
        <p:spPr>
          <a:xfrm>
            <a:off x="9187420" y="4634996"/>
            <a:ext cx="2930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Century Gothic" panose="020B0502020202020204" pitchFamily="34" charset="0"/>
              </a:rPr>
              <a:t>C’est [é], [è], ou [e] ?</a:t>
            </a:r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738426A0-061F-4A38-8CAE-F659DB97D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624450"/>
              </p:ext>
            </p:extLst>
          </p:nvPr>
        </p:nvGraphicFramePr>
        <p:xfrm>
          <a:off x="3597354" y="5372233"/>
          <a:ext cx="2855706" cy="480321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8641893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1847667959"/>
                    </a:ext>
                  </a:extLst>
                </a:gridCol>
              </a:tblGrid>
              <a:tr h="480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R __ n __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193837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8C886C81-E170-411F-A97C-15B032B9A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31193"/>
              </p:ext>
            </p:extLst>
          </p:nvPr>
        </p:nvGraphicFramePr>
        <p:xfrm>
          <a:off x="6889144" y="5372232"/>
          <a:ext cx="2855706" cy="480321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8641893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1847667959"/>
                    </a:ext>
                  </a:extLst>
                </a:gridCol>
              </a:tblGrid>
              <a:tr h="480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F r __ d __ r i 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193837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C7DD7340-48C7-44F7-B95E-67D0B9FCB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182275"/>
              </p:ext>
            </p:extLst>
          </p:nvPr>
        </p:nvGraphicFramePr>
        <p:xfrm>
          <a:off x="303617" y="6060639"/>
          <a:ext cx="2855706" cy="480321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8641893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1847667959"/>
                    </a:ext>
                  </a:extLst>
                </a:gridCol>
              </a:tblGrid>
              <a:tr h="480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M y l __ n 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193837"/>
                  </a:ext>
                </a:extLst>
              </a:tr>
            </a:tbl>
          </a:graphicData>
        </a:graphic>
      </p:graphicFrame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6E40DEE9-FB9F-4E79-9DFA-5BA217D2C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216610"/>
              </p:ext>
            </p:extLst>
          </p:nvPr>
        </p:nvGraphicFramePr>
        <p:xfrm>
          <a:off x="3597354" y="6067971"/>
          <a:ext cx="2855706" cy="480321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8641893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1847667959"/>
                    </a:ext>
                  </a:extLst>
                </a:gridCol>
              </a:tblGrid>
              <a:tr h="480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S t __ p h a n 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193837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6F96FFC1-9478-4D03-B5AB-84244DA54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240416"/>
              </p:ext>
            </p:extLst>
          </p:nvPr>
        </p:nvGraphicFramePr>
        <p:xfrm>
          <a:off x="6889144" y="6067970"/>
          <a:ext cx="2855706" cy="480321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8641893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1847667959"/>
                    </a:ext>
                  </a:extLst>
                </a:gridCol>
              </a:tblGrid>
              <a:tr h="480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F i d __ l 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193837"/>
                  </a:ext>
                </a:extLst>
              </a:tr>
            </a:tbl>
          </a:graphicData>
        </a:graphic>
      </p:graphicFrame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47255A0-704A-4433-BD39-A18491FDAC7F}"/>
              </a:ext>
            </a:extLst>
          </p:cNvPr>
          <p:cNvSpPr/>
          <p:nvPr/>
        </p:nvSpPr>
        <p:spPr>
          <a:xfrm>
            <a:off x="201641" y="9629667"/>
            <a:ext cx="11584478" cy="275778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5D0326A4-4534-4FF4-8B29-386792079B69}"/>
              </a:ext>
            </a:extLst>
          </p:cNvPr>
          <p:cNvSpPr txBox="1">
            <a:spLocks/>
          </p:cNvSpPr>
          <p:nvPr/>
        </p:nvSpPr>
        <p:spPr>
          <a:xfrm>
            <a:off x="9583298" y="978306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Google Shape;170;p8" descr="Jigsaw, Puzzle, Piece, Game, Concept, Solution">
            <a:extLst>
              <a:ext uri="{FF2B5EF4-FFF2-40B4-BE49-F238E27FC236}">
                <a16:creationId xmlns:a16="http://schemas.microsoft.com/office/drawing/2014/main" id="{283B85FB-7C67-4FBF-80E2-1E825E65695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0961" y="969879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CustomShape 3">
            <a:extLst>
              <a:ext uri="{FF2B5EF4-FFF2-40B4-BE49-F238E27FC236}">
                <a16:creationId xmlns:a16="http://schemas.microsoft.com/office/drawing/2014/main" id="{688222C7-3017-47B0-B6BA-1B0E81AC3CA2}"/>
              </a:ext>
            </a:extLst>
          </p:cNvPr>
          <p:cNvSpPr/>
          <p:nvPr/>
        </p:nvSpPr>
        <p:spPr>
          <a:xfrm>
            <a:off x="269506" y="102008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We know that all French nouns have gender (masculine and feminine) and different words for ‘a’ and ‘the’. There are also different words for ‘my’ and ‘your’:</a:t>
            </a:r>
            <a:endParaRPr lang="en-GB" sz="23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Title 1">
            <a:extLst>
              <a:ext uri="{FF2B5EF4-FFF2-40B4-BE49-F238E27FC236}">
                <a16:creationId xmlns:a16="http://schemas.microsoft.com/office/drawing/2014/main" id="{636B8F16-B756-4BEA-A77B-B423F132539F}"/>
              </a:ext>
            </a:extLst>
          </p:cNvPr>
          <p:cNvSpPr txBox="1">
            <a:spLocks/>
          </p:cNvSpPr>
          <p:nvPr/>
        </p:nvSpPr>
        <p:spPr>
          <a:xfrm>
            <a:off x="264162" y="9674784"/>
            <a:ext cx="3690449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‘my’ and ‘your’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2" name="Google Shape;433;p6">
            <a:extLst>
              <a:ext uri="{FF2B5EF4-FFF2-40B4-BE49-F238E27FC236}">
                <a16:creationId xmlns:a16="http://schemas.microsoft.com/office/drawing/2014/main" id="{CC0D1826-9005-4633-A891-3A63FEC5C2F4}"/>
              </a:ext>
            </a:extLst>
          </p:cNvPr>
          <p:cNvSpPr txBox="1"/>
          <p:nvPr/>
        </p:nvSpPr>
        <p:spPr>
          <a:xfrm>
            <a:off x="2375415" y="1131788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D1151F3-6E1A-4B41-9FBC-E19C56E7D87A}"/>
              </a:ext>
            </a:extLst>
          </p:cNvPr>
          <p:cNvSpPr/>
          <p:nvPr/>
        </p:nvSpPr>
        <p:spPr>
          <a:xfrm>
            <a:off x="751149" y="11287577"/>
            <a:ext cx="156324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 err="1">
                <a:latin typeface="Century Gothic" panose="020B0502020202020204" pitchFamily="34" charset="0"/>
              </a:rPr>
              <a:t>mon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dirty="0">
                <a:latin typeface="Century Gothic" panose="020B0502020202020204" pitchFamily="34" charset="0"/>
              </a:rPr>
              <a:t>frère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3F7EFE5-C55D-4F75-AC60-DA6FEB0D0A1D}"/>
              </a:ext>
            </a:extLst>
          </p:cNvPr>
          <p:cNvSpPr/>
          <p:nvPr/>
        </p:nvSpPr>
        <p:spPr>
          <a:xfrm>
            <a:off x="3047542" y="11310991"/>
            <a:ext cx="175721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my </a:t>
            </a:r>
            <a:r>
              <a:rPr lang="en-GB" sz="2300" dirty="0">
                <a:latin typeface="Century Gothic" panose="020B0502020202020204" pitchFamily="34" charset="0"/>
              </a:rPr>
              <a:t>brother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4DE76DF-B268-429E-BAB5-3A201F0E9025}"/>
              </a:ext>
            </a:extLst>
          </p:cNvPr>
          <p:cNvSpPr/>
          <p:nvPr/>
        </p:nvSpPr>
        <p:spPr>
          <a:xfrm>
            <a:off x="751149" y="11838659"/>
            <a:ext cx="152157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ton </a:t>
            </a:r>
            <a:r>
              <a:rPr lang="en-GB" sz="2300" dirty="0" err="1">
                <a:latin typeface="Century Gothic" panose="020B0502020202020204" pitchFamily="34" charset="0"/>
              </a:rPr>
              <a:t>chien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6AF6820D-8539-41DE-967D-D50448C0917C}"/>
              </a:ext>
            </a:extLst>
          </p:cNvPr>
          <p:cNvSpPr/>
          <p:nvPr/>
        </p:nvSpPr>
        <p:spPr>
          <a:xfrm>
            <a:off x="3047542" y="11843406"/>
            <a:ext cx="149111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your </a:t>
            </a:r>
            <a:r>
              <a:rPr lang="en-GB" sz="2300" dirty="0">
                <a:latin typeface="Century Gothic" panose="020B0502020202020204" pitchFamily="34" charset="0"/>
              </a:rPr>
              <a:t>dog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2" name="Google Shape;433;p6">
            <a:extLst>
              <a:ext uri="{FF2B5EF4-FFF2-40B4-BE49-F238E27FC236}">
                <a16:creationId xmlns:a16="http://schemas.microsoft.com/office/drawing/2014/main" id="{60C6EC52-0462-47A8-A2BD-4E8E639CDA5A}"/>
              </a:ext>
            </a:extLst>
          </p:cNvPr>
          <p:cNvSpPr txBox="1"/>
          <p:nvPr/>
        </p:nvSpPr>
        <p:spPr>
          <a:xfrm>
            <a:off x="2358574" y="1188506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433;p6">
            <a:extLst>
              <a:ext uri="{FF2B5EF4-FFF2-40B4-BE49-F238E27FC236}">
                <a16:creationId xmlns:a16="http://schemas.microsoft.com/office/drawing/2014/main" id="{A8065A9F-E965-49E8-B4C3-E98094C0B1C2}"/>
              </a:ext>
            </a:extLst>
          </p:cNvPr>
          <p:cNvSpPr txBox="1"/>
          <p:nvPr/>
        </p:nvSpPr>
        <p:spPr>
          <a:xfrm>
            <a:off x="7261385" y="1134130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1E8B835-2634-49D9-9C98-0B0BF5803AB2}"/>
              </a:ext>
            </a:extLst>
          </p:cNvPr>
          <p:cNvSpPr/>
          <p:nvPr/>
        </p:nvSpPr>
        <p:spPr>
          <a:xfrm>
            <a:off x="5637119" y="11310991"/>
            <a:ext cx="145424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ma </a:t>
            </a:r>
            <a:r>
              <a:rPr lang="en-GB" sz="2300" dirty="0" err="1">
                <a:latin typeface="Century Gothic" panose="020B0502020202020204" pitchFamily="34" charset="0"/>
              </a:rPr>
              <a:t>sœur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4D1FB6A-0AAA-41AD-9642-815999E428A7}"/>
              </a:ext>
            </a:extLst>
          </p:cNvPr>
          <p:cNvSpPr/>
          <p:nvPr/>
        </p:nvSpPr>
        <p:spPr>
          <a:xfrm>
            <a:off x="7933512" y="11310991"/>
            <a:ext cx="138211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my </a:t>
            </a:r>
            <a:r>
              <a:rPr lang="en-GB" sz="2300" dirty="0">
                <a:latin typeface="Century Gothic" panose="020B0502020202020204" pitchFamily="34" charset="0"/>
              </a:rPr>
              <a:t>sister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657CF16B-D432-41D3-B172-681496262403}"/>
              </a:ext>
            </a:extLst>
          </p:cNvPr>
          <p:cNvSpPr/>
          <p:nvPr/>
        </p:nvSpPr>
        <p:spPr>
          <a:xfrm>
            <a:off x="5637119" y="11862073"/>
            <a:ext cx="149111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ta </a:t>
            </a:r>
            <a:r>
              <a:rPr lang="en-GB" sz="2300" dirty="0" err="1">
                <a:latin typeface="Century Gothic" panose="020B0502020202020204" pitchFamily="34" charset="0"/>
              </a:rPr>
              <a:t>famille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B27DFA4-3E4D-43B8-9A21-462B93DFDBA3}"/>
              </a:ext>
            </a:extLst>
          </p:cNvPr>
          <p:cNvSpPr/>
          <p:nvPr/>
        </p:nvSpPr>
        <p:spPr>
          <a:xfrm>
            <a:off x="7933512" y="11843406"/>
            <a:ext cx="174759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your </a:t>
            </a:r>
            <a:r>
              <a:rPr lang="en-GB" sz="2300" dirty="0">
                <a:latin typeface="Century Gothic" panose="020B0502020202020204" pitchFamily="34" charset="0"/>
              </a:rPr>
              <a:t>family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0" name="Google Shape;433;p6">
            <a:extLst>
              <a:ext uri="{FF2B5EF4-FFF2-40B4-BE49-F238E27FC236}">
                <a16:creationId xmlns:a16="http://schemas.microsoft.com/office/drawing/2014/main" id="{42989464-6F6A-4512-AE5A-1EFADEA6D0BD}"/>
              </a:ext>
            </a:extLst>
          </p:cNvPr>
          <p:cNvSpPr txBox="1"/>
          <p:nvPr/>
        </p:nvSpPr>
        <p:spPr>
          <a:xfrm>
            <a:off x="7244544" y="1190848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04A6D71-DFCF-4B5D-A3F1-C4D09216116F}"/>
              </a:ext>
            </a:extLst>
          </p:cNvPr>
          <p:cNvGrpSpPr/>
          <p:nvPr/>
        </p:nvGrpSpPr>
        <p:grpSpPr>
          <a:xfrm>
            <a:off x="201641" y="12488504"/>
            <a:ext cx="2331393" cy="849944"/>
            <a:chOff x="265969" y="4581662"/>
            <a:chExt cx="2331393" cy="849944"/>
          </a:xfrm>
        </p:grpSpPr>
        <p:sp>
          <p:nvSpPr>
            <p:cNvPr id="152" name="Title 1">
              <a:extLst>
                <a:ext uri="{FF2B5EF4-FFF2-40B4-BE49-F238E27FC236}">
                  <a16:creationId xmlns:a16="http://schemas.microsoft.com/office/drawing/2014/main" id="{BE93D21B-81B2-4767-B954-3AA5745DC94C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53" name="Picture 152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6110870C-C6F2-4E91-9EFA-C996DBA4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7DC1DE5E-2466-4A20-B352-62C628FE1B8A}"/>
              </a:ext>
            </a:extLst>
          </p:cNvPr>
          <p:cNvSpPr txBox="1"/>
          <p:nvPr/>
        </p:nvSpPr>
        <p:spPr>
          <a:xfrm>
            <a:off x="2594108" y="12692658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9501746-D399-4E7C-8CFA-CECB9C61F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399527"/>
              </p:ext>
            </p:extLst>
          </p:nvPr>
        </p:nvGraphicFramePr>
        <p:xfrm>
          <a:off x="303617" y="13424954"/>
          <a:ext cx="8024314" cy="2729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541">
                  <a:extLst>
                    <a:ext uri="{9D8B030D-6E8A-4147-A177-3AD203B41FA5}">
                      <a16:colId xmlns:a16="http://schemas.microsoft.com/office/drawing/2014/main" val="1306574557"/>
                    </a:ext>
                  </a:extLst>
                </a:gridCol>
                <a:gridCol w="2991449">
                  <a:extLst>
                    <a:ext uri="{9D8B030D-6E8A-4147-A177-3AD203B41FA5}">
                      <a16:colId xmlns:a16="http://schemas.microsoft.com/office/drawing/2014/main" val="3365638560"/>
                    </a:ext>
                  </a:extLst>
                </a:gridCol>
                <a:gridCol w="2242859">
                  <a:extLst>
                    <a:ext uri="{9D8B030D-6E8A-4147-A177-3AD203B41FA5}">
                      <a16:colId xmlns:a16="http://schemas.microsoft.com/office/drawing/2014/main" val="1440482789"/>
                    </a:ext>
                  </a:extLst>
                </a:gridCol>
                <a:gridCol w="1890465">
                  <a:extLst>
                    <a:ext uri="{9D8B030D-6E8A-4147-A177-3AD203B41FA5}">
                      <a16:colId xmlns:a16="http://schemas.microsoft.com/office/drawing/2014/main" val="3082314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Voici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ton…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chat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peluche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953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film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chanson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847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crayon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règle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6399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livre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gomme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4032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chapeau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famille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3969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uniforme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bouteille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882046"/>
                  </a:ext>
                </a:extLst>
              </a:tr>
            </a:tbl>
          </a:graphicData>
        </a:graphic>
      </p:graphicFrame>
      <p:pic>
        <p:nvPicPr>
          <p:cNvPr id="155" name="Picture 154" descr="Shape, arrow&#10;&#10;Description automatically generated">
            <a:extLst>
              <a:ext uri="{FF2B5EF4-FFF2-40B4-BE49-F238E27FC236}">
                <a16:creationId xmlns:a16="http://schemas.microsoft.com/office/drawing/2014/main" id="{8CA82B78-99D4-4432-9DE3-758F4BE444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5232" y="13350606"/>
            <a:ext cx="462709" cy="428729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611A7139-6D6C-4CD7-81F4-3E481E6318F9}"/>
              </a:ext>
            </a:extLst>
          </p:cNvPr>
          <p:cNvSpPr/>
          <p:nvPr/>
        </p:nvSpPr>
        <p:spPr>
          <a:xfrm>
            <a:off x="4374927" y="12979219"/>
            <a:ext cx="2078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masculine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591CF59E-08C3-4590-B228-58AF210F7E0A}"/>
              </a:ext>
            </a:extLst>
          </p:cNvPr>
          <p:cNvSpPr/>
          <p:nvPr/>
        </p:nvSpPr>
        <p:spPr>
          <a:xfrm>
            <a:off x="6555686" y="13004226"/>
            <a:ext cx="1684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feminine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EE724C1-7649-429E-825C-19C1E706BED6}"/>
              </a:ext>
            </a:extLst>
          </p:cNvPr>
          <p:cNvSpPr/>
          <p:nvPr/>
        </p:nvSpPr>
        <p:spPr>
          <a:xfrm>
            <a:off x="9095562" y="2760411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368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44693C3-339F-461B-94E6-BD5C7F5AF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26"/>
          <a:stretch/>
        </p:blipFill>
        <p:spPr>
          <a:xfrm>
            <a:off x="8255330" y="899088"/>
            <a:ext cx="763164" cy="827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99313" y="14210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290170" y="278616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44271" y="985632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09440" y="1120277"/>
            <a:ext cx="349807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qui ?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Who is it?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85" name="Table 2">
            <a:extLst>
              <a:ext uri="{FF2B5EF4-FFF2-40B4-BE49-F238E27FC236}">
                <a16:creationId xmlns:a16="http://schemas.microsoft.com/office/drawing/2014/main" id="{7B6334D3-F26D-4EBD-AE1A-82BE01504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580759"/>
              </p:ext>
            </p:extLst>
          </p:nvPr>
        </p:nvGraphicFramePr>
        <p:xfrm>
          <a:off x="6476623" y="1753858"/>
          <a:ext cx="2826653" cy="2121010"/>
        </p:xfrm>
        <a:graphic>
          <a:graphicData uri="http://schemas.openxmlformats.org/drawingml/2006/table">
            <a:tbl>
              <a:tblPr firstRow="1" bandRow="1"/>
              <a:tblGrid>
                <a:gridCol w="402501">
                  <a:extLst>
                    <a:ext uri="{9D8B030D-6E8A-4147-A177-3AD203B41FA5}">
                      <a16:colId xmlns:a16="http://schemas.microsoft.com/office/drawing/2014/main" val="3410757535"/>
                    </a:ext>
                  </a:extLst>
                </a:gridCol>
                <a:gridCol w="1197300">
                  <a:extLst>
                    <a:ext uri="{9D8B030D-6E8A-4147-A177-3AD203B41FA5}">
                      <a16:colId xmlns:a16="http://schemas.microsoft.com/office/drawing/2014/main" val="1432009305"/>
                    </a:ext>
                  </a:extLst>
                </a:gridCol>
                <a:gridCol w="1226852">
                  <a:extLst>
                    <a:ext uri="{9D8B030D-6E8A-4147-A177-3AD203B41FA5}">
                      <a16:colId xmlns:a16="http://schemas.microsoft.com/office/drawing/2014/main" val="2923634213"/>
                    </a:ext>
                  </a:extLst>
                </a:gridCol>
              </a:tblGrid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frère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</a:tbl>
          </a:graphicData>
        </a:graphic>
      </p:graphicFrame>
      <p:sp>
        <p:nvSpPr>
          <p:cNvPr id="130" name="Speech Bubble: Rectangle with Corners Rounded 129">
            <a:extLst>
              <a:ext uri="{FF2B5EF4-FFF2-40B4-BE49-F238E27FC236}">
                <a16:creationId xmlns:a16="http://schemas.microsoft.com/office/drawing/2014/main" id="{2AEFD793-9B0B-4A3F-893A-1FE106147905}"/>
              </a:ext>
            </a:extLst>
          </p:cNvPr>
          <p:cNvSpPr/>
          <p:nvPr/>
        </p:nvSpPr>
        <p:spPr>
          <a:xfrm>
            <a:off x="9673739" y="785960"/>
            <a:ext cx="2148179" cy="537607"/>
          </a:xfrm>
          <a:prstGeom prst="wedgeRoundRectCallout">
            <a:avLst>
              <a:gd name="adj1" fmla="val -67743"/>
              <a:gd name="adj2" fmla="val 40015"/>
              <a:gd name="adj3" fmla="val 16667"/>
            </a:avLst>
          </a:prstGeom>
          <a:solidFill>
            <a:srgbClr val="C5DC00"/>
          </a:solidFill>
          <a:ln w="25400" cap="flat" cmpd="sng" algn="ctr">
            <a:solidFill>
              <a:srgbClr val="8BC14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qui ? = who?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957FD-BE02-4B3D-841B-14B92E6EB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915" y="2866887"/>
            <a:ext cx="2597843" cy="1007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86AD8-25A8-43AC-95F7-251F7A6DB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98" y="2837488"/>
            <a:ext cx="2464062" cy="1021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8698E-6877-4E7B-A695-E0D5C7AA8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070" y="1792782"/>
            <a:ext cx="2548767" cy="988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64C5B-FE2B-4920-A6BD-59AAAC936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698" y="1829993"/>
            <a:ext cx="2464062" cy="951728"/>
          </a:xfrm>
          <a:prstGeom prst="rect">
            <a:avLst/>
          </a:prstGeom>
        </p:spPr>
      </p:pic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D245A315-C021-4ECA-99C9-97E3FC39FA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17"/>
          <a:stretch/>
        </p:blipFill>
        <p:spPr>
          <a:xfrm>
            <a:off x="7124182" y="816397"/>
            <a:ext cx="691059" cy="951225"/>
          </a:xfrm>
          <a:prstGeom prst="rect">
            <a:avLst/>
          </a:prstGeom>
        </p:spPr>
      </p:pic>
      <p:sp>
        <p:nvSpPr>
          <p:cNvPr id="84" name="Action Button: Custom 6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E46886B-6FAA-49EC-899B-E1A40EB5AC4B}"/>
              </a:ext>
            </a:extLst>
          </p:cNvPr>
          <p:cNvSpPr/>
          <p:nvPr/>
        </p:nvSpPr>
        <p:spPr>
          <a:xfrm>
            <a:off x="95179" y="2010900"/>
            <a:ext cx="446028" cy="416669"/>
          </a:xfrm>
          <a:prstGeom prst="actionButtonBlank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Action Button: Custom 6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94F4A9F-C959-463A-B916-58DA7E25AD67}"/>
              </a:ext>
            </a:extLst>
          </p:cNvPr>
          <p:cNvSpPr/>
          <p:nvPr/>
        </p:nvSpPr>
        <p:spPr>
          <a:xfrm>
            <a:off x="3112259" y="2000285"/>
            <a:ext cx="446028" cy="416669"/>
          </a:xfrm>
          <a:prstGeom prst="actionButtonBlank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89" name="Action Button: Custom 6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7C1422-28E9-4844-BBD4-503EDA9EC0E7}"/>
              </a:ext>
            </a:extLst>
          </p:cNvPr>
          <p:cNvSpPr/>
          <p:nvPr/>
        </p:nvSpPr>
        <p:spPr>
          <a:xfrm>
            <a:off x="67945" y="3080477"/>
            <a:ext cx="446028" cy="416669"/>
          </a:xfrm>
          <a:prstGeom prst="actionButtonBlank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90" name="Action Button: Custom 6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9184413-DC00-43E2-91FC-9A917C62DE69}"/>
              </a:ext>
            </a:extLst>
          </p:cNvPr>
          <p:cNvSpPr/>
          <p:nvPr/>
        </p:nvSpPr>
        <p:spPr>
          <a:xfrm>
            <a:off x="3085025" y="3069862"/>
            <a:ext cx="446028" cy="416669"/>
          </a:xfrm>
          <a:prstGeom prst="actionButtonBlank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93" name="Action Button: Custom 6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1C440B7-FF78-4060-9192-F8CFE9A03E91}"/>
              </a:ext>
            </a:extLst>
          </p:cNvPr>
          <p:cNvSpPr/>
          <p:nvPr/>
        </p:nvSpPr>
        <p:spPr>
          <a:xfrm>
            <a:off x="5220280" y="4569406"/>
            <a:ext cx="446028" cy="416669"/>
          </a:xfrm>
          <a:prstGeom prst="actionButtonBlank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94" name="Action Button: Custom 6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7A81-20EE-4111-AC0E-E9BA3D8469EF}"/>
              </a:ext>
            </a:extLst>
          </p:cNvPr>
          <p:cNvSpPr/>
          <p:nvPr/>
        </p:nvSpPr>
        <p:spPr>
          <a:xfrm>
            <a:off x="8405801" y="4558791"/>
            <a:ext cx="446028" cy="416669"/>
          </a:xfrm>
          <a:prstGeom prst="actionButtonBlank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95" name="Action Button: Custom 6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5344FC3-FFEE-4E0D-8941-F49AA3E06298}"/>
              </a:ext>
            </a:extLst>
          </p:cNvPr>
          <p:cNvSpPr/>
          <p:nvPr/>
        </p:nvSpPr>
        <p:spPr>
          <a:xfrm>
            <a:off x="5193046" y="5638983"/>
            <a:ext cx="446028" cy="416669"/>
          </a:xfrm>
          <a:prstGeom prst="actionButtonBlank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96" name="Action Button: Custom 6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FDB87CD-D817-439F-A1D6-163F9CCD4F66}"/>
              </a:ext>
            </a:extLst>
          </p:cNvPr>
          <p:cNvSpPr/>
          <p:nvPr/>
        </p:nvSpPr>
        <p:spPr>
          <a:xfrm>
            <a:off x="8378567" y="5628368"/>
            <a:ext cx="446028" cy="416669"/>
          </a:xfrm>
          <a:prstGeom prst="actionButtonBlank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graphicFrame>
        <p:nvGraphicFramePr>
          <p:cNvPr id="98" name="Table 2">
            <a:extLst>
              <a:ext uri="{FF2B5EF4-FFF2-40B4-BE49-F238E27FC236}">
                <a16:creationId xmlns:a16="http://schemas.microsoft.com/office/drawing/2014/main" id="{B958385C-83E9-43C0-BE3C-9D17CF509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52883"/>
              </p:ext>
            </p:extLst>
          </p:nvPr>
        </p:nvGraphicFramePr>
        <p:xfrm>
          <a:off x="1306831" y="4529237"/>
          <a:ext cx="2826653" cy="2121010"/>
        </p:xfrm>
        <a:graphic>
          <a:graphicData uri="http://schemas.openxmlformats.org/drawingml/2006/table">
            <a:tbl>
              <a:tblPr firstRow="1" bandRow="1"/>
              <a:tblGrid>
                <a:gridCol w="402501">
                  <a:extLst>
                    <a:ext uri="{9D8B030D-6E8A-4147-A177-3AD203B41FA5}">
                      <a16:colId xmlns:a16="http://schemas.microsoft.com/office/drawing/2014/main" val="3410757535"/>
                    </a:ext>
                  </a:extLst>
                </a:gridCol>
                <a:gridCol w="1197300">
                  <a:extLst>
                    <a:ext uri="{9D8B030D-6E8A-4147-A177-3AD203B41FA5}">
                      <a16:colId xmlns:a16="http://schemas.microsoft.com/office/drawing/2014/main" val="1432009305"/>
                    </a:ext>
                  </a:extLst>
                </a:gridCol>
                <a:gridCol w="1226852">
                  <a:extLst>
                    <a:ext uri="{9D8B030D-6E8A-4147-A177-3AD203B41FA5}">
                      <a16:colId xmlns:a16="http://schemas.microsoft.com/office/drawing/2014/main" val="2923634213"/>
                    </a:ext>
                  </a:extLst>
                </a:gridCol>
              </a:tblGrid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42420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28FC8C2-A737-4379-BB01-9DED9E335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4672" y="5584518"/>
            <a:ext cx="2435645" cy="1052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68DA28-D700-4719-97A3-0F43FD9498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7248" y="5580750"/>
            <a:ext cx="2826653" cy="1056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B7D742-BDC4-4171-B530-3C137E51F9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4672" y="4449289"/>
            <a:ext cx="2448448" cy="1057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71313B-DB2C-4A67-B3E9-ED0B2354E5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7247" y="4427534"/>
            <a:ext cx="2421815" cy="935411"/>
          </a:xfrm>
          <a:prstGeom prst="rect">
            <a:avLst/>
          </a:prstGeom>
        </p:spPr>
      </p:pic>
      <p:pic>
        <p:nvPicPr>
          <p:cNvPr id="99" name="Picture 98" descr="A picture containing text&#10;&#10;Description automatically generated">
            <a:extLst>
              <a:ext uri="{FF2B5EF4-FFF2-40B4-BE49-F238E27FC236}">
                <a16:creationId xmlns:a16="http://schemas.microsoft.com/office/drawing/2014/main" id="{7FDF5410-EA7A-46E8-82B9-5500FF3022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87"/>
          <a:stretch/>
        </p:blipFill>
        <p:spPr>
          <a:xfrm>
            <a:off x="1870878" y="3842533"/>
            <a:ext cx="803035" cy="67827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2BE07CB-256E-4BFA-9EF3-55582BD159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1" t="-597" r="1961" b="59038"/>
          <a:stretch/>
        </p:blipFill>
        <p:spPr>
          <a:xfrm>
            <a:off x="3020972" y="3817358"/>
            <a:ext cx="763164" cy="707346"/>
          </a:xfrm>
          <a:prstGeom prst="rect">
            <a:avLst/>
          </a:prstGeom>
        </p:spPr>
      </p:pic>
      <p:pic>
        <p:nvPicPr>
          <p:cNvPr id="101" name="Picture 100" descr="Shape, arrow&#10;&#10;Description automatically generated">
            <a:extLst>
              <a:ext uri="{FF2B5EF4-FFF2-40B4-BE49-F238E27FC236}">
                <a16:creationId xmlns:a16="http://schemas.microsoft.com/office/drawing/2014/main" id="{B994FED7-A96F-47DE-A223-16864C0CE6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38356" y="2091802"/>
            <a:ext cx="462709" cy="428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AB6966-7D4E-445C-B821-A4E9E6D1CF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9878" y="7520664"/>
            <a:ext cx="8838391" cy="5312724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8493586-64B8-4BEB-8422-2ACDF5045461}"/>
              </a:ext>
            </a:extLst>
          </p:cNvPr>
          <p:cNvGrpSpPr/>
          <p:nvPr/>
        </p:nvGrpSpPr>
        <p:grpSpPr>
          <a:xfrm>
            <a:off x="167718" y="6811869"/>
            <a:ext cx="2331393" cy="849944"/>
            <a:chOff x="265969" y="4581662"/>
            <a:chExt cx="2331393" cy="849944"/>
          </a:xfrm>
        </p:grpSpPr>
        <p:sp>
          <p:nvSpPr>
            <p:cNvPr id="103" name="Title 1">
              <a:extLst>
                <a:ext uri="{FF2B5EF4-FFF2-40B4-BE49-F238E27FC236}">
                  <a16:creationId xmlns:a16="http://schemas.microsoft.com/office/drawing/2014/main" id="{BC43E6AA-5946-4A18-9CFD-1597CAD8CCB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04" name="Picture 10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61C624D3-E114-4C6A-9EF8-1E4518599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2372A24-4EEB-4A0B-9589-0AA3088965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31676" y="6853215"/>
            <a:ext cx="2622711" cy="667449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C89F8935-D404-4201-93CB-D2EA95BD9C3F}"/>
              </a:ext>
            </a:extLst>
          </p:cNvPr>
          <p:cNvSpPr txBox="1"/>
          <p:nvPr/>
        </p:nvSpPr>
        <p:spPr>
          <a:xfrm>
            <a:off x="5254387" y="6898862"/>
            <a:ext cx="539282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famille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Kergosien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3B248EE-D01D-4014-9E14-3CF928429A55}"/>
              </a:ext>
            </a:extLst>
          </p:cNvPr>
          <p:cNvSpPr/>
          <p:nvPr/>
        </p:nvSpPr>
        <p:spPr>
          <a:xfrm>
            <a:off x="244857" y="12897381"/>
            <a:ext cx="11584478" cy="30276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E6717EEF-07B7-4AE7-99FD-BD4648542A9A}"/>
              </a:ext>
            </a:extLst>
          </p:cNvPr>
          <p:cNvSpPr txBox="1">
            <a:spLocks/>
          </p:cNvSpPr>
          <p:nvPr/>
        </p:nvSpPr>
        <p:spPr>
          <a:xfrm>
            <a:off x="9626514" y="1305078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09" name="Google Shape;170;p8" descr="Jigsaw, Puzzle, Piece, Game, Concept, Solution">
            <a:extLst>
              <a:ext uri="{FF2B5EF4-FFF2-40B4-BE49-F238E27FC236}">
                <a16:creationId xmlns:a16="http://schemas.microsoft.com/office/drawing/2014/main" id="{DF015D85-FD20-4287-8084-A4468883EA0F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344177" y="1296651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CustomShape 3">
            <a:extLst>
              <a:ext uri="{FF2B5EF4-FFF2-40B4-BE49-F238E27FC236}">
                <a16:creationId xmlns:a16="http://schemas.microsoft.com/office/drawing/2014/main" id="{98DE742D-0A19-48AB-8359-9AE8BA330A21}"/>
              </a:ext>
            </a:extLst>
          </p:cNvPr>
          <p:cNvSpPr/>
          <p:nvPr/>
        </p:nvSpPr>
        <p:spPr>
          <a:xfrm>
            <a:off x="312722" y="1346852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In French there is </a:t>
            </a:r>
            <a:r>
              <a:rPr lang="en-GB" sz="2300" b="0" u="sng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one way</a:t>
            </a:r>
            <a:r>
              <a:rPr lang="en-GB" sz="23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talk about things in the present. In English there are </a:t>
            </a:r>
            <a:r>
              <a:rPr lang="en-GB" sz="2300" u="sng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two ways:</a:t>
            </a:r>
            <a:endParaRPr lang="en-GB" sz="23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B32E838F-056C-4F75-8A24-3C2AC3C7865C}"/>
              </a:ext>
            </a:extLst>
          </p:cNvPr>
          <p:cNvSpPr txBox="1">
            <a:spLocks/>
          </p:cNvSpPr>
          <p:nvPr/>
        </p:nvSpPr>
        <p:spPr>
          <a:xfrm>
            <a:off x="307377" y="12942499"/>
            <a:ext cx="760945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Translating the French present tense into English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Google Shape;433;p6">
            <a:extLst>
              <a:ext uri="{FF2B5EF4-FFF2-40B4-BE49-F238E27FC236}">
                <a16:creationId xmlns:a16="http://schemas.microsoft.com/office/drawing/2014/main" id="{44C6E17F-B883-4F36-8966-E51F2CEA62F5}"/>
              </a:ext>
            </a:extLst>
          </p:cNvPr>
          <p:cNvSpPr txBox="1"/>
          <p:nvPr/>
        </p:nvSpPr>
        <p:spPr>
          <a:xfrm>
            <a:off x="-4514467" y="1333953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8E4A7F9-56DE-4274-8ACF-D37E4B0A2B0D}"/>
              </a:ext>
            </a:extLst>
          </p:cNvPr>
          <p:cNvSpPr/>
          <p:nvPr/>
        </p:nvSpPr>
        <p:spPr>
          <a:xfrm>
            <a:off x="362665" y="14213386"/>
            <a:ext cx="648927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noProof="0" dirty="0">
                <a:latin typeface="Century Gothic" panose="020B0502020202020204" pitchFamily="34" charset="0"/>
              </a:rPr>
              <a:t>Ma </a:t>
            </a:r>
            <a:r>
              <a:rPr lang="en-GB" sz="2300" noProof="0" dirty="0" err="1">
                <a:latin typeface="Century Gothic" panose="020B0502020202020204" pitchFamily="34" charset="0"/>
              </a:rPr>
              <a:t>mère</a:t>
            </a:r>
            <a:r>
              <a:rPr lang="en-GB" sz="2300" b="1" noProof="0" dirty="0">
                <a:latin typeface="Century Gothic" panose="020B0502020202020204" pitchFamily="34" charset="0"/>
              </a:rPr>
              <a:t> </a:t>
            </a:r>
            <a:r>
              <a:rPr lang="en-GB" sz="2300" b="1" noProof="0" dirty="0" err="1">
                <a:latin typeface="Century Gothic" panose="020B0502020202020204" pitchFamily="34" charset="0"/>
              </a:rPr>
              <a:t>regarde</a:t>
            </a:r>
            <a:r>
              <a:rPr lang="en-GB" sz="2300" b="1" noProof="0" dirty="0">
                <a:latin typeface="Century Gothic" panose="020B0502020202020204" pitchFamily="34" charset="0"/>
              </a:rPr>
              <a:t> </a:t>
            </a:r>
            <a:r>
              <a:rPr lang="en-GB" sz="2300" noProof="0" dirty="0">
                <a:latin typeface="Century Gothic" panose="020B0502020202020204" pitchFamily="34" charset="0"/>
              </a:rPr>
              <a:t>un film </a:t>
            </a:r>
            <a:r>
              <a:rPr lang="en-GB" sz="2300" noProof="0" dirty="0" err="1">
                <a:latin typeface="Century Gothic" panose="020B0502020202020204" pitchFamily="34" charset="0"/>
              </a:rPr>
              <a:t>chaque</a:t>
            </a:r>
            <a:r>
              <a:rPr lang="en-GB" sz="2300" noProof="0" dirty="0">
                <a:latin typeface="Century Gothic" panose="020B0502020202020204" pitchFamily="34" charset="0"/>
              </a:rPr>
              <a:t> </a:t>
            </a:r>
            <a:r>
              <a:rPr lang="en-GB" sz="2300" noProof="0" dirty="0" err="1">
                <a:latin typeface="Century Gothic" panose="020B0502020202020204" pitchFamily="34" charset="0"/>
              </a:rPr>
              <a:t>weeken</a:t>
            </a:r>
            <a:r>
              <a:rPr lang="en-GB" sz="2300" dirty="0">
                <a:latin typeface="Century Gothic" panose="020B0502020202020204" pitchFamily="34" charset="0"/>
              </a:rPr>
              <a:t>d.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14431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27022"/>
            <a:ext cx="5453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19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2BC044E-7599-4A72-8F30-DDD3FA755582}"/>
              </a:ext>
            </a:extLst>
          </p:cNvPr>
          <p:cNvSpPr/>
          <p:nvPr/>
        </p:nvSpPr>
        <p:spPr>
          <a:xfrm>
            <a:off x="374431" y="15012412"/>
            <a:ext cx="556594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noProof="0" dirty="0">
                <a:latin typeface="Century Gothic" panose="020B0502020202020204" pitchFamily="34" charset="0"/>
              </a:rPr>
              <a:t>Ma </a:t>
            </a:r>
            <a:r>
              <a:rPr lang="en-GB" sz="2300" noProof="0" dirty="0" err="1">
                <a:latin typeface="Century Gothic" panose="020B0502020202020204" pitchFamily="34" charset="0"/>
              </a:rPr>
              <a:t>mère</a:t>
            </a:r>
            <a:r>
              <a:rPr lang="en-GB" sz="2300" b="1" noProof="0" dirty="0">
                <a:latin typeface="Century Gothic" panose="020B0502020202020204" pitchFamily="34" charset="0"/>
              </a:rPr>
              <a:t> </a:t>
            </a:r>
            <a:r>
              <a:rPr lang="en-GB" sz="2300" b="1" noProof="0" dirty="0" err="1">
                <a:latin typeface="Century Gothic" panose="020B0502020202020204" pitchFamily="34" charset="0"/>
              </a:rPr>
              <a:t>regarde</a:t>
            </a:r>
            <a:r>
              <a:rPr lang="en-GB" sz="2300" b="1" noProof="0" dirty="0">
                <a:latin typeface="Century Gothic" panose="020B0502020202020204" pitchFamily="34" charset="0"/>
              </a:rPr>
              <a:t> </a:t>
            </a:r>
            <a:r>
              <a:rPr lang="en-GB" sz="2300" noProof="0" dirty="0">
                <a:latin typeface="Century Gothic" panose="020B0502020202020204" pitchFamily="34" charset="0"/>
              </a:rPr>
              <a:t>un film </a:t>
            </a:r>
            <a:r>
              <a:rPr lang="en-GB" sz="2300" noProof="0" dirty="0" err="1">
                <a:latin typeface="Century Gothic" panose="020B0502020202020204" pitchFamily="34" charset="0"/>
              </a:rPr>
              <a:t>maintenant</a:t>
            </a:r>
            <a:r>
              <a:rPr lang="en-GB" sz="2300" noProof="0" dirty="0">
                <a:latin typeface="Century Gothic" panose="020B0502020202020204" pitchFamily="34" charset="0"/>
              </a:rPr>
              <a:t>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31C79E7-51B6-403E-9EF5-940EBC7ACC88}"/>
              </a:ext>
            </a:extLst>
          </p:cNvPr>
          <p:cNvSpPr/>
          <p:nvPr/>
        </p:nvSpPr>
        <p:spPr>
          <a:xfrm>
            <a:off x="374431" y="14578139"/>
            <a:ext cx="596028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noProof="0" dirty="0">
                <a:latin typeface="Century Gothic" panose="020B0502020202020204" pitchFamily="34" charset="0"/>
              </a:rPr>
              <a:t>My mum </a:t>
            </a:r>
            <a:r>
              <a:rPr lang="en-GB" sz="2300" b="1" noProof="0" dirty="0">
                <a:latin typeface="Century Gothic" panose="020B0502020202020204" pitchFamily="34" charset="0"/>
              </a:rPr>
              <a:t>watches </a:t>
            </a:r>
            <a:r>
              <a:rPr lang="en-GB" sz="2300" noProof="0" dirty="0">
                <a:latin typeface="Century Gothic" panose="020B0502020202020204" pitchFamily="34" charset="0"/>
              </a:rPr>
              <a:t>a film every weekend.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EC551BC-810B-4501-AE87-55F4D2C66C95}"/>
              </a:ext>
            </a:extLst>
          </p:cNvPr>
          <p:cNvSpPr/>
          <p:nvPr/>
        </p:nvSpPr>
        <p:spPr>
          <a:xfrm>
            <a:off x="374431" y="15346795"/>
            <a:ext cx="493436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noProof="0" dirty="0">
                <a:latin typeface="Century Gothic" panose="020B0502020202020204" pitchFamily="34" charset="0"/>
              </a:rPr>
              <a:t>My mum </a:t>
            </a:r>
            <a:r>
              <a:rPr lang="en-GB" sz="2300" b="1" noProof="0" dirty="0">
                <a:latin typeface="Century Gothic" panose="020B0502020202020204" pitchFamily="34" charset="0"/>
              </a:rPr>
              <a:t>is watching </a:t>
            </a:r>
            <a:r>
              <a:rPr lang="en-GB" sz="2300" noProof="0" dirty="0">
                <a:latin typeface="Century Gothic" panose="020B0502020202020204" pitchFamily="34" charset="0"/>
              </a:rPr>
              <a:t>a film now.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6" name="Speech Bubble: Rectangle with Corners Rounded 135">
            <a:extLst>
              <a:ext uri="{FF2B5EF4-FFF2-40B4-BE49-F238E27FC236}">
                <a16:creationId xmlns:a16="http://schemas.microsoft.com/office/drawing/2014/main" id="{6B98C8EE-8A1D-4D86-80FC-FA6D48F7A1FF}"/>
              </a:ext>
            </a:extLst>
          </p:cNvPr>
          <p:cNvSpPr/>
          <p:nvPr/>
        </p:nvSpPr>
        <p:spPr>
          <a:xfrm>
            <a:off x="6784982" y="13978723"/>
            <a:ext cx="4079225" cy="806678"/>
          </a:xfrm>
          <a:prstGeom prst="wedgeRoundRectCallout">
            <a:avLst>
              <a:gd name="adj1" fmla="val -55938"/>
              <a:gd name="adj2" fmla="val -15077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We</a:t>
            </a: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use the simple </a:t>
            </a:r>
            <a:r>
              <a:rPr lang="fr-FR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present</a:t>
            </a: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for </a:t>
            </a:r>
            <a:r>
              <a:rPr lang="fr-FR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regular</a:t>
            </a: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repeated</a:t>
            </a: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actions. </a:t>
            </a:r>
          </a:p>
        </p:txBody>
      </p:sp>
      <p:sp>
        <p:nvSpPr>
          <p:cNvPr id="137" name="Speech Bubble: Rectangle with Corners Rounded 136">
            <a:extLst>
              <a:ext uri="{FF2B5EF4-FFF2-40B4-BE49-F238E27FC236}">
                <a16:creationId xmlns:a16="http://schemas.microsoft.com/office/drawing/2014/main" id="{6DDC8603-211B-4E2B-A06D-347FCA435FB7}"/>
              </a:ext>
            </a:extLst>
          </p:cNvPr>
          <p:cNvSpPr/>
          <p:nvPr/>
        </p:nvSpPr>
        <p:spPr>
          <a:xfrm>
            <a:off x="6265281" y="14951892"/>
            <a:ext cx="4079225" cy="806678"/>
          </a:xfrm>
          <a:prstGeom prst="wedgeRoundRectCallout">
            <a:avLst>
              <a:gd name="adj1" fmla="val -55938"/>
              <a:gd name="adj2" fmla="val -15077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We use the continuous present for ongoing actions.</a:t>
            </a:r>
          </a:p>
        </p:txBody>
      </p:sp>
    </p:spTree>
    <p:extLst>
      <p:ext uri="{BB962C8B-B14F-4D97-AF65-F5344CB8AC3E}">
        <p14:creationId xmlns:p14="http://schemas.microsoft.com/office/powerpoint/2010/main" val="2592853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99313" y="14210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290170" y="278616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8702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20</a:t>
            </a:r>
          </a:p>
        </p:txBody>
      </p:sp>
      <p:graphicFrame>
        <p:nvGraphicFramePr>
          <p:cNvPr id="47" name="Table 4">
            <a:extLst>
              <a:ext uri="{FF2B5EF4-FFF2-40B4-BE49-F238E27FC236}">
                <a16:creationId xmlns:a16="http://schemas.microsoft.com/office/drawing/2014/main" id="{9400E7D8-B0D1-4A5D-9C35-0D89E5A23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182407"/>
              </p:ext>
            </p:extLst>
          </p:nvPr>
        </p:nvGraphicFramePr>
        <p:xfrm>
          <a:off x="438183" y="10015886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répéter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chanter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avec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tous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les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jours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déjeuner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weekend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voici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AC332710-911C-4AF1-A88B-8822CFC95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76" y="12095080"/>
            <a:ext cx="1186070" cy="108036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258E8449-B56C-41B5-8E1F-1A5BB27EE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6" y="10389100"/>
            <a:ext cx="1186070" cy="11860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A51D434-5C63-4213-BD17-08D9E1029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86" y="14100639"/>
            <a:ext cx="1162417" cy="110123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62A765B-0B78-49F0-BDF8-EC8D1498B852}"/>
              </a:ext>
            </a:extLst>
          </p:cNvPr>
          <p:cNvSpPr txBox="1"/>
          <p:nvPr/>
        </p:nvSpPr>
        <p:spPr>
          <a:xfrm>
            <a:off x="1618304" y="1520260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4F2616-EA8B-404B-9C57-9141CE4A13D7}"/>
              </a:ext>
            </a:extLst>
          </p:cNvPr>
          <p:cNvSpPr txBox="1"/>
          <p:nvPr/>
        </p:nvSpPr>
        <p:spPr>
          <a:xfrm>
            <a:off x="1598498" y="1279029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115913-9009-4AC5-9AA5-2AAD6732C031}"/>
              </a:ext>
            </a:extLst>
          </p:cNvPr>
          <p:cNvSpPr txBox="1"/>
          <p:nvPr/>
        </p:nvSpPr>
        <p:spPr>
          <a:xfrm>
            <a:off x="1584841" y="1108316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2193CAA6-B885-4325-A3B0-546368DD8A3B}"/>
              </a:ext>
            </a:extLst>
          </p:cNvPr>
          <p:cNvSpPr txBox="1">
            <a:spLocks/>
          </p:cNvSpPr>
          <p:nvPr/>
        </p:nvSpPr>
        <p:spPr>
          <a:xfrm>
            <a:off x="10528938" y="10406711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015C63D-2154-4FE4-B351-6915D8FEB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1622" y="9260564"/>
            <a:ext cx="1255885" cy="1146147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36D547EE-1F7E-4D6A-A340-D8972D0DCFF6}"/>
              </a:ext>
            </a:extLst>
          </p:cNvPr>
          <p:cNvGrpSpPr/>
          <p:nvPr/>
        </p:nvGrpSpPr>
        <p:grpSpPr>
          <a:xfrm>
            <a:off x="199313" y="1009093"/>
            <a:ext cx="2268556" cy="862054"/>
            <a:chOff x="314909" y="12083263"/>
            <a:chExt cx="2268556" cy="862054"/>
          </a:xfrm>
        </p:grpSpPr>
        <p:sp>
          <p:nvSpPr>
            <p:cNvPr id="68" name="Title 1">
              <a:extLst>
                <a:ext uri="{FF2B5EF4-FFF2-40B4-BE49-F238E27FC236}">
                  <a16:creationId xmlns:a16="http://schemas.microsoft.com/office/drawing/2014/main" id="{E301409B-ECD6-4543-A513-62992AA0285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9" name="Picture 6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ECA3A5F-5DE3-476E-8EB8-EF288B36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74" name="Picture 73" descr="A picture containing text, sky, decorated&#10;&#10;Description automatically generated">
            <a:extLst>
              <a:ext uri="{FF2B5EF4-FFF2-40B4-BE49-F238E27FC236}">
                <a16:creationId xmlns:a16="http://schemas.microsoft.com/office/drawing/2014/main" id="{9C9ADC54-F234-416F-B3EA-72818C6D37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255" y="694640"/>
            <a:ext cx="3344091" cy="202213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00DF0AC-01E6-4E41-B9DE-ACF032F6C2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5"/>
          <a:stretch/>
        </p:blipFill>
        <p:spPr>
          <a:xfrm>
            <a:off x="11129835" y="1705705"/>
            <a:ext cx="1062165" cy="1263049"/>
          </a:xfrm>
          <a:prstGeom prst="rect">
            <a:avLst/>
          </a:prstGeom>
        </p:spPr>
      </p:pic>
      <p:sp>
        <p:nvSpPr>
          <p:cNvPr id="76" name="CustomShape 23">
            <a:extLst>
              <a:ext uri="{FF2B5EF4-FFF2-40B4-BE49-F238E27FC236}">
                <a16:creationId xmlns:a16="http://schemas.microsoft.com/office/drawing/2014/main" id="{0A5F9BFA-0F5A-4831-B825-4A18104C1A56}"/>
              </a:ext>
            </a:extLst>
          </p:cNvPr>
          <p:cNvSpPr/>
          <p:nvPr/>
        </p:nvSpPr>
        <p:spPr>
          <a:xfrm>
            <a:off x="311513" y="1830368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C0D09572-E9E0-467F-B82F-6E326F9630A0}"/>
              </a:ext>
            </a:extLst>
          </p:cNvPr>
          <p:cNvSpPr/>
          <p:nvPr/>
        </p:nvSpPr>
        <p:spPr>
          <a:xfrm>
            <a:off x="925243" y="1821451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Tu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regardes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les parades à la fête de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Menton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741FF1E-8049-4689-8EB4-3EE8437C79F9}"/>
              </a:ext>
            </a:extLst>
          </p:cNvPr>
          <p:cNvSpPr/>
          <p:nvPr/>
        </p:nvSpPr>
        <p:spPr>
          <a:xfrm>
            <a:off x="904623" y="2252521"/>
            <a:ext cx="8397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i="1" dirty="0">
                <a:latin typeface="Century Gothic" panose="020B0502020202020204" pitchFamily="34" charset="0"/>
              </a:rPr>
              <a:t>You are watching </a:t>
            </a:r>
            <a:r>
              <a:rPr lang="en-GB" sz="2000" i="1" dirty="0">
                <a:latin typeface="Century Gothic" panose="020B0502020202020204" pitchFamily="34" charset="0"/>
              </a:rPr>
              <a:t>the parades at the </a:t>
            </a:r>
            <a:r>
              <a:rPr lang="en-GB" sz="2000" i="1" dirty="0" err="1">
                <a:latin typeface="Century Gothic" panose="020B0502020202020204" pitchFamily="34" charset="0"/>
              </a:rPr>
              <a:t>Menton</a:t>
            </a:r>
            <a:r>
              <a:rPr lang="en-GB" sz="2000" i="1" dirty="0">
                <a:latin typeface="Century Gothic" panose="020B0502020202020204" pitchFamily="34" charset="0"/>
              </a:rPr>
              <a:t> festival.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6714025-8FDD-4E1D-BC1E-AF2152BB91D3}"/>
              </a:ext>
            </a:extLst>
          </p:cNvPr>
          <p:cNvSpPr txBox="1"/>
          <p:nvPr/>
        </p:nvSpPr>
        <p:spPr>
          <a:xfrm>
            <a:off x="2492736" y="1028481"/>
            <a:ext cx="624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What is Pierre saying to his sister about what is happening at the moment?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CustomShape 23">
            <a:extLst>
              <a:ext uri="{FF2B5EF4-FFF2-40B4-BE49-F238E27FC236}">
                <a16:creationId xmlns:a16="http://schemas.microsoft.com/office/drawing/2014/main" id="{F3A8DCC9-47B0-49AB-8206-A7910D1CDBD2}"/>
              </a:ext>
            </a:extLst>
          </p:cNvPr>
          <p:cNvSpPr/>
          <p:nvPr/>
        </p:nvSpPr>
        <p:spPr>
          <a:xfrm>
            <a:off x="292433" y="2703419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672BC0AA-D0BE-4624-BFC1-9DA8B1CB76C9}"/>
              </a:ext>
            </a:extLst>
          </p:cNvPr>
          <p:cNvSpPr/>
          <p:nvPr/>
        </p:nvSpPr>
        <p:spPr>
          <a:xfrm>
            <a:off x="906163" y="2694502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Papa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prépare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le déjeuner à la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maison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70C5FBF-EA74-430D-BD65-343108CC97A9}"/>
              </a:ext>
            </a:extLst>
          </p:cNvPr>
          <p:cNvSpPr/>
          <p:nvPr/>
        </p:nvSpPr>
        <p:spPr>
          <a:xfrm>
            <a:off x="885543" y="3125572"/>
            <a:ext cx="8397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i="1" dirty="0">
                <a:latin typeface="Century Gothic" panose="020B0502020202020204" pitchFamily="34" charset="0"/>
              </a:rPr>
              <a:t>_____________________________________________________</a:t>
            </a:r>
            <a:endParaRPr lang="en-GB" sz="2000" i="1" dirty="0">
              <a:latin typeface="Century Gothic" panose="020B0502020202020204" pitchFamily="34" charset="0"/>
            </a:endParaRPr>
          </a:p>
        </p:txBody>
      </p:sp>
      <p:sp>
        <p:nvSpPr>
          <p:cNvPr id="81" name="CustomShape 23">
            <a:extLst>
              <a:ext uri="{FF2B5EF4-FFF2-40B4-BE49-F238E27FC236}">
                <a16:creationId xmlns:a16="http://schemas.microsoft.com/office/drawing/2014/main" id="{3C1647BE-3440-4F4B-86FA-393F103C33E7}"/>
              </a:ext>
            </a:extLst>
          </p:cNvPr>
          <p:cNvSpPr/>
          <p:nvPr/>
        </p:nvSpPr>
        <p:spPr>
          <a:xfrm>
            <a:off x="292433" y="3523437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205CD8CE-DE0C-45B0-BE33-3992A58BB281}"/>
              </a:ext>
            </a:extLst>
          </p:cNvPr>
          <p:cNvSpPr/>
          <p:nvPr/>
        </p:nvSpPr>
        <p:spPr>
          <a:xfrm>
            <a:off x="906163" y="3514520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Tu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manges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un fruit à la fête ?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5DFDDC2-5178-41EE-B0AF-04D715C4AAF2}"/>
              </a:ext>
            </a:extLst>
          </p:cNvPr>
          <p:cNvSpPr/>
          <p:nvPr/>
        </p:nvSpPr>
        <p:spPr>
          <a:xfrm>
            <a:off x="885543" y="3945590"/>
            <a:ext cx="8397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i="1" dirty="0">
                <a:latin typeface="Century Gothic" panose="020B0502020202020204" pitchFamily="34" charset="0"/>
              </a:rPr>
              <a:t>_______________________________________________</a:t>
            </a:r>
            <a:endParaRPr lang="en-GB" sz="2000" i="1" dirty="0">
              <a:latin typeface="Century Gothic" panose="020B0502020202020204" pitchFamily="34" charset="0"/>
            </a:endParaRPr>
          </a:p>
        </p:txBody>
      </p:sp>
      <p:sp>
        <p:nvSpPr>
          <p:cNvPr id="87" name="CustomShape 23">
            <a:extLst>
              <a:ext uri="{FF2B5EF4-FFF2-40B4-BE49-F238E27FC236}">
                <a16:creationId xmlns:a16="http://schemas.microsoft.com/office/drawing/2014/main" id="{ECB89FEE-B99E-4C40-B754-7C9240873D5F}"/>
              </a:ext>
            </a:extLst>
          </p:cNvPr>
          <p:cNvSpPr/>
          <p:nvPr/>
        </p:nvSpPr>
        <p:spPr>
          <a:xfrm>
            <a:off x="292433" y="4470137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5CE60E23-228A-4482-8EFE-749EB222F917}"/>
              </a:ext>
            </a:extLst>
          </p:cNvPr>
          <p:cNvSpPr/>
          <p:nvPr/>
        </p:nvSpPr>
        <p:spPr>
          <a:xfrm>
            <a:off x="906163" y="4461220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Elle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 chapeau à la fête ?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2CDA612-5422-402D-88B6-DBE8A61A58FD}"/>
              </a:ext>
            </a:extLst>
          </p:cNvPr>
          <p:cNvSpPr/>
          <p:nvPr/>
        </p:nvSpPr>
        <p:spPr>
          <a:xfrm>
            <a:off x="885543" y="4892290"/>
            <a:ext cx="8397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i="1" dirty="0">
                <a:latin typeface="Century Gothic" panose="020B0502020202020204" pitchFamily="34" charset="0"/>
              </a:rPr>
              <a:t>_______________________________________________</a:t>
            </a:r>
            <a:endParaRPr lang="en-GB" sz="2000" i="1" dirty="0">
              <a:latin typeface="Century Gothic" panose="020B0502020202020204" pitchFamily="34" charset="0"/>
            </a:endParaRPr>
          </a:p>
        </p:txBody>
      </p:sp>
      <p:sp>
        <p:nvSpPr>
          <p:cNvPr id="92" name="CustomShape 23">
            <a:extLst>
              <a:ext uri="{FF2B5EF4-FFF2-40B4-BE49-F238E27FC236}">
                <a16:creationId xmlns:a16="http://schemas.microsoft.com/office/drawing/2014/main" id="{27AF6ACD-5934-4C5D-AA4C-8C9FC9BD1EE1}"/>
              </a:ext>
            </a:extLst>
          </p:cNvPr>
          <p:cNvSpPr/>
          <p:nvPr/>
        </p:nvSpPr>
        <p:spPr>
          <a:xfrm>
            <a:off x="292433" y="5311564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A67943A0-A248-4FB8-AD9C-ECBD490C6277}"/>
              </a:ext>
            </a:extLst>
          </p:cNvPr>
          <p:cNvSpPr/>
          <p:nvPr/>
        </p:nvSpPr>
        <p:spPr>
          <a:xfrm>
            <a:off x="906163" y="5302647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Tu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donnes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cadeau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à ton frère ?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719DCE7-D522-4C06-AE61-ABD580F6B5E9}"/>
              </a:ext>
            </a:extLst>
          </p:cNvPr>
          <p:cNvSpPr/>
          <p:nvPr/>
        </p:nvSpPr>
        <p:spPr>
          <a:xfrm>
            <a:off x="885543" y="5637465"/>
            <a:ext cx="8397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i="1" dirty="0">
                <a:latin typeface="Century Gothic" panose="020B0502020202020204" pitchFamily="34" charset="0"/>
              </a:rPr>
              <a:t>_______________________________________________</a:t>
            </a:r>
            <a:endParaRPr lang="en-GB" sz="20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B6ABC18B-1BF3-49E8-B36E-738F07D5C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060361"/>
              </p:ext>
            </p:extLst>
          </p:nvPr>
        </p:nvGraphicFramePr>
        <p:xfrm>
          <a:off x="311513" y="6700364"/>
          <a:ext cx="9597950" cy="2560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91944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8906006">
                  <a:extLst>
                    <a:ext uri="{9D8B030D-6E8A-4147-A177-3AD203B41FA5}">
                      <a16:colId xmlns:a16="http://schemas.microsoft.com/office/drawing/2014/main" val="2222538757"/>
                    </a:ext>
                  </a:extLst>
                </a:gridCol>
              </a:tblGrid>
              <a:tr h="3538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en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anglais</a:t>
                      </a:r>
                      <a:endParaRPr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3977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I’m ______________ a film on _________________</a:t>
                      </a: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3977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Mylène is __________________ the weekend with _________ __________.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3977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Médor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is eating __________ ________________!</a:t>
                      </a: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3977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Dad is ________________ lunch at the _____________.</a:t>
                      </a: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3977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I’m listening to a _______________ ________________on the radio.</a:t>
                      </a: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466FC6FF-A8ED-4C06-88FA-4F5972A95B3F}"/>
              </a:ext>
            </a:extLst>
          </p:cNvPr>
          <p:cNvGrpSpPr/>
          <p:nvPr/>
        </p:nvGrpSpPr>
        <p:grpSpPr>
          <a:xfrm>
            <a:off x="-4558" y="9369752"/>
            <a:ext cx="2268556" cy="862054"/>
            <a:chOff x="314909" y="12083263"/>
            <a:chExt cx="2268556" cy="862054"/>
          </a:xfrm>
        </p:grpSpPr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7D3EED2F-7ABE-4AB0-BFFC-F2F6AD469D9C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6" name="Picture 4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1C0DCA9-7699-4B32-9946-023CDDB2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D6EB079-9B46-4FF0-A018-DC4E25AF38E4}"/>
              </a:ext>
            </a:extLst>
          </p:cNvPr>
          <p:cNvSpPr txBox="1"/>
          <p:nvPr/>
        </p:nvSpPr>
        <p:spPr>
          <a:xfrm>
            <a:off x="2263998" y="948388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314C0C6-FE59-4013-A22D-7C181197E776}"/>
              </a:ext>
            </a:extLst>
          </p:cNvPr>
          <p:cNvGrpSpPr/>
          <p:nvPr/>
        </p:nvGrpSpPr>
        <p:grpSpPr>
          <a:xfrm>
            <a:off x="48755" y="6111899"/>
            <a:ext cx="2331393" cy="849944"/>
            <a:chOff x="265969" y="4581662"/>
            <a:chExt cx="2331393" cy="849944"/>
          </a:xfrm>
        </p:grpSpPr>
        <p:sp>
          <p:nvSpPr>
            <p:cNvPr id="111" name="Title 1">
              <a:extLst>
                <a:ext uri="{FF2B5EF4-FFF2-40B4-BE49-F238E27FC236}">
                  <a16:creationId xmlns:a16="http://schemas.microsoft.com/office/drawing/2014/main" id="{E0192361-BA97-4FDE-981D-7949BF3974D5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2" name="Picture 111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3B203AB-EBAA-43E7-AE2C-9F84C44D5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3CE77054-33D5-4385-945C-6AFAB987D2F1}"/>
              </a:ext>
            </a:extLst>
          </p:cNvPr>
          <p:cNvSpPr txBox="1"/>
          <p:nvPr/>
        </p:nvSpPr>
        <p:spPr>
          <a:xfrm>
            <a:off x="2380148" y="6245445"/>
            <a:ext cx="278794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D5394FC-D5EE-4E3A-8DDD-A904386B43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893" y="6284462"/>
            <a:ext cx="904048" cy="91480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11F4A383-5B24-437E-B866-02A821F930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5"/>
          <a:stretch/>
        </p:blipFill>
        <p:spPr>
          <a:xfrm>
            <a:off x="8847298" y="5870945"/>
            <a:ext cx="1062165" cy="1263049"/>
          </a:xfrm>
          <a:prstGeom prst="rect">
            <a:avLst/>
          </a:prstGeom>
        </p:spPr>
      </p:pic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857FCA69-176C-4A44-B668-9F4B94377961}"/>
              </a:ext>
            </a:extLst>
          </p:cNvPr>
          <p:cNvSpPr/>
          <p:nvPr/>
        </p:nvSpPr>
        <p:spPr>
          <a:xfrm>
            <a:off x="9602848" y="4926992"/>
            <a:ext cx="1852179" cy="1184907"/>
          </a:xfrm>
          <a:prstGeom prst="wedgeRoundRectCallout">
            <a:avLst>
              <a:gd name="adj1" fmla="val 43493"/>
              <a:gd name="adj2" fmla="val 7654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suis le cousin de Pierre !</a:t>
            </a:r>
          </a:p>
        </p:txBody>
      </p:sp>
    </p:spTree>
    <p:extLst>
      <p:ext uri="{BB962C8B-B14F-4D97-AF65-F5344CB8AC3E}">
        <p14:creationId xmlns:p14="http://schemas.microsoft.com/office/powerpoint/2010/main" val="3837074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99313" y="14210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290170" y="278616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2931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21</a:t>
            </a: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B59BCC80-8817-4380-843B-27478CC7F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420671"/>
              </p:ext>
            </p:extLst>
          </p:nvPr>
        </p:nvGraphicFramePr>
        <p:xfrm>
          <a:off x="552012" y="10058632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repeat, repeating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your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your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weekend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friend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pass,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here is, this 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4D29460-F9FC-4BA4-BD59-14650298A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05" y="12137826"/>
            <a:ext cx="1186070" cy="10803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0166B25-7A6E-49FB-B178-7DFF7CAB1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7" y="10368685"/>
            <a:ext cx="1186070" cy="1186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7B5FD5-3311-425D-BDBF-8C51A0E45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15" y="14143385"/>
            <a:ext cx="1162417" cy="11012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DA3538-B297-4587-940A-38DFB8C05503}"/>
              </a:ext>
            </a:extLst>
          </p:cNvPr>
          <p:cNvSpPr txBox="1"/>
          <p:nvPr/>
        </p:nvSpPr>
        <p:spPr>
          <a:xfrm>
            <a:off x="1732133" y="152453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48DEC-B08A-4A6A-9E90-F9AAC2C5A340}"/>
              </a:ext>
            </a:extLst>
          </p:cNvPr>
          <p:cNvSpPr txBox="1"/>
          <p:nvPr/>
        </p:nvSpPr>
        <p:spPr>
          <a:xfrm>
            <a:off x="1712327" y="1283304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381B6-5079-46A1-8EF0-E7964C498651}"/>
              </a:ext>
            </a:extLst>
          </p:cNvPr>
          <p:cNvSpPr txBox="1"/>
          <p:nvPr/>
        </p:nvSpPr>
        <p:spPr>
          <a:xfrm>
            <a:off x="1662362" y="1106274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54DFB-C30F-4D7E-A102-141D3D1D6F42}"/>
              </a:ext>
            </a:extLst>
          </p:cNvPr>
          <p:cNvSpPr txBox="1"/>
          <p:nvPr/>
        </p:nvSpPr>
        <p:spPr>
          <a:xfrm>
            <a:off x="2075513" y="943416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fra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B088E25B-AFD4-45D7-B3F6-F7A526ADEAF3}"/>
              </a:ext>
            </a:extLst>
          </p:cNvPr>
          <p:cNvSpPr txBox="1">
            <a:spLocks/>
          </p:cNvSpPr>
          <p:nvPr/>
        </p:nvSpPr>
        <p:spPr>
          <a:xfrm>
            <a:off x="10471864" y="10036006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BA6064-4A6E-4516-A753-8BE68DB36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4548" y="8889859"/>
            <a:ext cx="1255885" cy="114614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BC04C79-C14F-49C0-A6CF-AF2672FBA155}"/>
              </a:ext>
            </a:extLst>
          </p:cNvPr>
          <p:cNvGrpSpPr/>
          <p:nvPr/>
        </p:nvGrpSpPr>
        <p:grpSpPr>
          <a:xfrm>
            <a:off x="65609" y="9249409"/>
            <a:ext cx="2046279" cy="849944"/>
            <a:chOff x="291715" y="11147271"/>
            <a:chExt cx="2046279" cy="849944"/>
          </a:xfrm>
        </p:grpSpPr>
        <p:sp>
          <p:nvSpPr>
            <p:cNvPr id="23" name="Title 2">
              <a:extLst>
                <a:ext uri="{FF2B5EF4-FFF2-40B4-BE49-F238E27FC236}">
                  <a16:creationId xmlns:a16="http://schemas.microsoft.com/office/drawing/2014/main" id="{65A83524-AD14-49B1-8444-39740EB8CC17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4" name="Picture 23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4D1AC18D-6697-455D-B0A2-342E7320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EDA04BA-9FD7-4C9C-A25D-FFD8B7BB7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688763"/>
              </p:ext>
            </p:extLst>
          </p:nvPr>
        </p:nvGraphicFramePr>
        <p:xfrm>
          <a:off x="238321" y="1623835"/>
          <a:ext cx="808026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8443">
                  <a:extLst>
                    <a:ext uri="{9D8B030D-6E8A-4147-A177-3AD203B41FA5}">
                      <a16:colId xmlns:a16="http://schemas.microsoft.com/office/drawing/2014/main" val="1672835670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4141160349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3239818935"/>
                    </a:ext>
                  </a:extLst>
                </a:gridCol>
              </a:tblGrid>
              <a:tr h="255460">
                <a:tc gridSpan="3"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378816"/>
                  </a:ext>
                </a:extLst>
              </a:tr>
              <a:tr h="25546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965106"/>
                  </a:ext>
                </a:extLst>
              </a:tr>
              <a:tr h="25546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609296"/>
                  </a:ext>
                </a:extLst>
              </a:tr>
              <a:tr h="2554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1434860"/>
                  </a:ext>
                </a:extLst>
              </a:tr>
            </a:tbl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D92565-BD00-4493-BBBF-A2AA99342B6E}"/>
              </a:ext>
            </a:extLst>
          </p:cNvPr>
          <p:cNvCxnSpPr>
            <a:cxnSpLocks/>
            <a:stCxn id="25" idx="0"/>
          </p:cNvCxnSpPr>
          <p:nvPr/>
        </p:nvCxnSpPr>
        <p:spPr>
          <a:xfrm flipH="1">
            <a:off x="4260879" y="1623835"/>
            <a:ext cx="17574" cy="4823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382CE3-AD8D-4659-A043-9B8F57EE427D}"/>
              </a:ext>
            </a:extLst>
          </p:cNvPr>
          <p:cNvGrpSpPr/>
          <p:nvPr/>
        </p:nvGrpSpPr>
        <p:grpSpPr>
          <a:xfrm>
            <a:off x="126121" y="954285"/>
            <a:ext cx="2268556" cy="862054"/>
            <a:chOff x="314909" y="12083263"/>
            <a:chExt cx="2268556" cy="862054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B61AD7D2-C560-4D6E-AD45-3699FC961F9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9" name="Picture 2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0F54BA4-95F9-4CE4-B37A-04BAC143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70FC77B-1069-4931-9961-1190790E44FE}"/>
              </a:ext>
            </a:extLst>
          </p:cNvPr>
          <p:cNvSpPr txBox="1"/>
          <p:nvPr/>
        </p:nvSpPr>
        <p:spPr>
          <a:xfrm>
            <a:off x="2394677" y="106841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51702876-7B32-4E00-9BC0-950C79265D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71" y="1068413"/>
            <a:ext cx="1331864" cy="1240298"/>
          </a:xfrm>
          <a:prstGeom prst="rect">
            <a:avLst/>
          </a:prstGeom>
        </p:spPr>
      </p:pic>
      <p:sp>
        <p:nvSpPr>
          <p:cNvPr id="32" name="CustomShape 23">
            <a:extLst>
              <a:ext uri="{FF2B5EF4-FFF2-40B4-BE49-F238E27FC236}">
                <a16:creationId xmlns:a16="http://schemas.microsoft.com/office/drawing/2014/main" id="{7EEBB59D-5C80-4F4A-B7D2-8CDE3D2D5B88}"/>
              </a:ext>
            </a:extLst>
          </p:cNvPr>
          <p:cNvSpPr/>
          <p:nvPr/>
        </p:nvSpPr>
        <p:spPr>
          <a:xfrm>
            <a:off x="471732" y="4958599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3" name="CustomShape 24">
            <a:extLst>
              <a:ext uri="{FF2B5EF4-FFF2-40B4-BE49-F238E27FC236}">
                <a16:creationId xmlns:a16="http://schemas.microsoft.com/office/drawing/2014/main" id="{EE598F7C-32C3-424D-AAA5-F8EED2CF037B}"/>
              </a:ext>
            </a:extLst>
          </p:cNvPr>
          <p:cNvSpPr/>
          <p:nvPr/>
        </p:nvSpPr>
        <p:spPr>
          <a:xfrm>
            <a:off x="457186" y="5717836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4" name="CustomShape 25">
            <a:extLst>
              <a:ext uri="{FF2B5EF4-FFF2-40B4-BE49-F238E27FC236}">
                <a16:creationId xmlns:a16="http://schemas.microsoft.com/office/drawing/2014/main" id="{1276A320-CE43-4352-BDC1-367D59B4F94D}"/>
              </a:ext>
            </a:extLst>
          </p:cNvPr>
          <p:cNvSpPr/>
          <p:nvPr/>
        </p:nvSpPr>
        <p:spPr>
          <a:xfrm>
            <a:off x="469114" y="663829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5" name="CustomShape 26">
            <a:extLst>
              <a:ext uri="{FF2B5EF4-FFF2-40B4-BE49-F238E27FC236}">
                <a16:creationId xmlns:a16="http://schemas.microsoft.com/office/drawing/2014/main" id="{AC294CAA-24CD-4308-B94F-FA02CF35F617}"/>
              </a:ext>
            </a:extLst>
          </p:cNvPr>
          <p:cNvSpPr/>
          <p:nvPr/>
        </p:nvSpPr>
        <p:spPr>
          <a:xfrm>
            <a:off x="469114" y="7388939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0" name="CustomShape 26">
            <a:extLst>
              <a:ext uri="{FF2B5EF4-FFF2-40B4-BE49-F238E27FC236}">
                <a16:creationId xmlns:a16="http://schemas.microsoft.com/office/drawing/2014/main" id="{3BF7B404-F116-4514-AEC9-A10CC0D1981D}"/>
              </a:ext>
            </a:extLst>
          </p:cNvPr>
          <p:cNvSpPr/>
          <p:nvPr/>
        </p:nvSpPr>
        <p:spPr>
          <a:xfrm>
            <a:off x="458222" y="8182847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4AF802-114B-4B59-B5F6-732FCF95843C}"/>
              </a:ext>
            </a:extLst>
          </p:cNvPr>
          <p:cNvSpPr/>
          <p:nvPr/>
        </p:nvSpPr>
        <p:spPr>
          <a:xfrm>
            <a:off x="1108509" y="4884475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____ _________ le </a:t>
            </a:r>
            <a:r>
              <a:rPr lang="en-US" sz="2000" b="1" dirty="0" err="1">
                <a:latin typeface="Century Gothic" panose="020B0502020202020204" pitchFamily="34" charset="0"/>
              </a:rPr>
              <a:t>samedi</a:t>
            </a:r>
            <a:r>
              <a:rPr lang="en-US" sz="2000" b="1" dirty="0">
                <a:latin typeface="Century Gothic" panose="020B0502020202020204" pitchFamily="34" charset="0"/>
              </a:rPr>
              <a:t> avec _______ </a:t>
            </a:r>
            <a:r>
              <a:rPr lang="en-US" sz="2000" b="1" dirty="0" err="1">
                <a:latin typeface="Century Gothic" panose="020B0502020202020204" pitchFamily="34" charset="0"/>
              </a:rPr>
              <a:t>famille</a:t>
            </a:r>
            <a:r>
              <a:rPr lang="en-US" sz="2000" b="1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5615673-E133-4C00-BC04-4514E2641D00}"/>
              </a:ext>
            </a:extLst>
          </p:cNvPr>
          <p:cNvSpPr/>
          <p:nvPr/>
        </p:nvSpPr>
        <p:spPr>
          <a:xfrm>
            <a:off x="1093093" y="5236757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She is spending Saturday with my family.</a:t>
            </a:r>
            <a:endParaRPr lang="en-GB" sz="2000" dirty="0"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A175669-975C-4181-B487-5BB7F00F4BDC}"/>
              </a:ext>
            </a:extLst>
          </p:cNvPr>
          <p:cNvSpPr/>
          <p:nvPr/>
        </p:nvSpPr>
        <p:spPr>
          <a:xfrm>
            <a:off x="1065763" y="5650308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___ __________ un fruit _______ ______ _________.</a:t>
            </a:r>
            <a:endParaRPr lang="en-GB" sz="2000" dirty="0"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4B836F1-C4D6-4551-9252-EF60DBBF93CB}"/>
              </a:ext>
            </a:extLst>
          </p:cNvPr>
          <p:cNvSpPr/>
          <p:nvPr/>
        </p:nvSpPr>
        <p:spPr>
          <a:xfrm>
            <a:off x="967729" y="5998294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He eats a fruit every day.</a:t>
            </a:r>
            <a:endParaRPr lang="en-GB" sz="2000" dirty="0"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EB07D4-4B97-44C6-B8C1-888BE79F8180}"/>
              </a:ext>
            </a:extLst>
          </p:cNvPr>
          <p:cNvSpPr/>
          <p:nvPr/>
        </p:nvSpPr>
        <p:spPr>
          <a:xfrm>
            <a:off x="1091222" y="6551921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Tu </a:t>
            </a:r>
            <a:r>
              <a:rPr lang="en-US" sz="2000" b="1" dirty="0" err="1">
                <a:latin typeface="Century Gothic" panose="020B0502020202020204" pitchFamily="34" charset="0"/>
              </a:rPr>
              <a:t>donnes</a:t>
            </a:r>
            <a:r>
              <a:rPr lang="en-US" sz="2000" b="1" dirty="0">
                <a:latin typeface="Century Gothic" panose="020B0502020202020204" pitchFamily="34" charset="0"/>
              </a:rPr>
              <a:t> _____ déjeuner à _____  </a:t>
            </a:r>
            <a:r>
              <a:rPr lang="en-US" sz="2000" b="1" dirty="0" err="1">
                <a:latin typeface="Century Gothic" panose="020B0502020202020204" pitchFamily="34" charset="0"/>
              </a:rPr>
              <a:t>chien</a:t>
            </a:r>
            <a:r>
              <a:rPr lang="en-US" sz="2000" b="1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90DF99-7D29-4E2B-B731-419B8EA4A65F}"/>
              </a:ext>
            </a:extLst>
          </p:cNvPr>
          <p:cNvSpPr/>
          <p:nvPr/>
        </p:nvSpPr>
        <p:spPr>
          <a:xfrm>
            <a:off x="1056682" y="6841233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You give your lunch to my dog.</a:t>
            </a:r>
            <a:endParaRPr lang="en-GB" sz="2000" dirty="0">
              <a:latin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97EFD4C-9B15-465F-8B07-EEA00EE951B0}"/>
              </a:ext>
            </a:extLst>
          </p:cNvPr>
          <p:cNvSpPr/>
          <p:nvPr/>
        </p:nvSpPr>
        <p:spPr>
          <a:xfrm>
            <a:off x="1043307" y="7279507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___ ____________ un film avec ______ amie.</a:t>
            </a:r>
            <a:endParaRPr lang="en-GB" sz="2000" dirty="0"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F8902E8-68C8-4425-97EE-CF8A3363CD18}"/>
              </a:ext>
            </a:extLst>
          </p:cNvPr>
          <p:cNvSpPr/>
          <p:nvPr/>
        </p:nvSpPr>
        <p:spPr>
          <a:xfrm>
            <a:off x="982649" y="7585244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I am watching a film with my friend (f).</a:t>
            </a:r>
            <a:endParaRPr lang="en-GB" sz="2000" dirty="0"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D780943-EAB7-4BBA-BF45-8158A4FDC300}"/>
              </a:ext>
            </a:extLst>
          </p:cNvPr>
          <p:cNvSpPr/>
          <p:nvPr/>
        </p:nvSpPr>
        <p:spPr>
          <a:xfrm>
            <a:off x="1096630" y="8097904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_____ ____________ le weekend  _____ la </a:t>
            </a:r>
            <a:r>
              <a:rPr lang="en-US" sz="2000" b="1" dirty="0" err="1">
                <a:latin typeface="Century Gothic" panose="020B0502020202020204" pitchFamily="34" charset="0"/>
              </a:rPr>
              <a:t>maison</a:t>
            </a:r>
            <a:r>
              <a:rPr lang="en-US" sz="2000" b="1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677B969-4577-4415-822C-12C90EC4CB14}"/>
              </a:ext>
            </a:extLst>
          </p:cNvPr>
          <p:cNvSpPr/>
          <p:nvPr/>
        </p:nvSpPr>
        <p:spPr>
          <a:xfrm>
            <a:off x="1056682" y="8428183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You are spending the weekend at the house.</a:t>
            </a:r>
            <a:endParaRPr lang="en-GB" sz="2000" dirty="0">
              <a:latin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9E45ED2-F67F-4900-8A9A-751EBFC74DAB}"/>
              </a:ext>
            </a:extLst>
          </p:cNvPr>
          <p:cNvSpPr txBox="1"/>
          <p:nvPr/>
        </p:nvSpPr>
        <p:spPr>
          <a:xfrm>
            <a:off x="2136025" y="419718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fra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D703F51-F1AA-4D23-9B3D-F070F2CB8FE4}"/>
              </a:ext>
            </a:extLst>
          </p:cNvPr>
          <p:cNvGrpSpPr/>
          <p:nvPr/>
        </p:nvGrpSpPr>
        <p:grpSpPr>
          <a:xfrm>
            <a:off x="126121" y="4012424"/>
            <a:ext cx="2046279" cy="849944"/>
            <a:chOff x="291715" y="11147271"/>
            <a:chExt cx="2046279" cy="849944"/>
          </a:xfrm>
        </p:grpSpPr>
        <p:sp>
          <p:nvSpPr>
            <p:cNvPr id="65" name="Title 2">
              <a:extLst>
                <a:ext uri="{FF2B5EF4-FFF2-40B4-BE49-F238E27FC236}">
                  <a16:creationId xmlns:a16="http://schemas.microsoft.com/office/drawing/2014/main" id="{A5953B46-4008-4F53-986C-CEB0751EC778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6" name="Picture 65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A96BE7D4-29C7-470C-B024-7259A66D1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442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30726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50217" y="160202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like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5335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22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865702" cy="2297256"/>
            <a:chOff x="4876029" y="582476"/>
            <a:chExt cx="1822690" cy="139989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99891"/>
              <a:chOff x="4310576" y="875609"/>
              <a:chExt cx="2558030" cy="1894635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8168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979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Using ‘</a:t>
              </a:r>
              <a:r>
                <a:rPr lang="en-GB" sz="1969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mon</a:t>
              </a: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, ma’ and ‘ton, ta’</a:t>
              </a:r>
            </a:p>
            <a:p>
              <a:pPr>
                <a:defRPr/>
              </a:pPr>
              <a:endParaRPr lang="en-GB" sz="1969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Using ‘à’ to mean ‘to’, ‘at’ ‘in’</a:t>
              </a:r>
            </a:p>
          </p:txBody>
        </p:sp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095087"/>
              </p:ext>
            </p:extLst>
          </p:nvPr>
        </p:nvGraphicFramePr>
        <p:xfrm>
          <a:off x="341208" y="4912532"/>
          <a:ext cx="9634683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aider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habiter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aussi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8701D000-A472-4CE0-B50C-61DD5051C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81103"/>
              </p:ext>
            </p:extLst>
          </p:nvPr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1" name="TextBox 130">
            <a:extLst>
              <a:ext uri="{FF2B5EF4-FFF2-40B4-BE49-F238E27FC236}">
                <a16:creationId xmlns:a16="http://schemas.microsoft.com/office/drawing/2014/main" id="{6539B7DC-0BD0-4013-89F6-8BAF42547FB1}"/>
              </a:ext>
            </a:extLst>
          </p:cNvPr>
          <p:cNvSpPr txBox="1"/>
          <p:nvPr/>
        </p:nvSpPr>
        <p:spPr>
          <a:xfrm>
            <a:off x="2032755" y="9670094"/>
            <a:ext cx="36263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‘le/l’’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ou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‘la/l’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8B56B4F-8B6E-4209-B60D-3824182106DB}"/>
              </a:ext>
            </a:extLst>
          </p:cNvPr>
          <p:cNvGrpSpPr/>
          <p:nvPr/>
        </p:nvGrpSpPr>
        <p:grpSpPr>
          <a:xfrm>
            <a:off x="264446" y="9523779"/>
            <a:ext cx="1751707" cy="862054"/>
            <a:chOff x="314909" y="12083263"/>
            <a:chExt cx="1751707" cy="862054"/>
          </a:xfrm>
        </p:grpSpPr>
        <p:sp>
          <p:nvSpPr>
            <p:cNvPr id="144" name="Title 1">
              <a:extLst>
                <a:ext uri="{FF2B5EF4-FFF2-40B4-BE49-F238E27FC236}">
                  <a16:creationId xmlns:a16="http://schemas.microsoft.com/office/drawing/2014/main" id="{9A8420A6-C7E7-46A8-8BDE-C8A017F869D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47" name="Picture 14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0D9AEF2-1C61-4B9E-9EDE-4C33BCC2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AED47F5F-98B2-4B48-A5A6-6FE53E414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3349" y="2291208"/>
            <a:ext cx="1408997" cy="2154505"/>
          </a:xfrm>
          <a:prstGeom prst="rect">
            <a:avLst/>
          </a:prstGeom>
        </p:spPr>
      </p:pic>
      <p:pic>
        <p:nvPicPr>
          <p:cNvPr id="83" name="Picture 82" descr="A cartoon of a person in a blue dress&#10;&#10;Description automatically generated">
            <a:extLst>
              <a:ext uri="{FF2B5EF4-FFF2-40B4-BE49-F238E27FC236}">
                <a16:creationId xmlns:a16="http://schemas.microsoft.com/office/drawing/2014/main" id="{658F2B67-9681-43C6-B421-4FE5A9F45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30" y="887617"/>
            <a:ext cx="1307629" cy="3704115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C9A6509-6B4F-4763-9D7E-7EF9D7AF16C3}"/>
              </a:ext>
            </a:extLst>
          </p:cNvPr>
          <p:cNvSpPr txBox="1"/>
          <p:nvPr/>
        </p:nvSpPr>
        <p:spPr>
          <a:xfrm rot="20548255">
            <a:off x="4759224" y="1454184"/>
            <a:ext cx="2040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egoe Print" panose="02000600000000000000" pitchFamily="2" charset="0"/>
              </a:rPr>
              <a:t>Eugénie</a:t>
            </a:r>
            <a:r>
              <a:rPr lang="en-GB" sz="2800" b="1" dirty="0">
                <a:latin typeface="Segoe Print" panose="02000600000000000000" pitchFamily="2" charset="0"/>
              </a:rPr>
              <a:t> et </a:t>
            </a:r>
            <a:r>
              <a:rPr lang="en-GB" sz="2800" b="1" dirty="0" err="1">
                <a:latin typeface="Segoe Print" panose="02000600000000000000" pitchFamily="2" charset="0"/>
              </a:rPr>
              <a:t>Léa</a:t>
            </a:r>
            <a:endParaRPr lang="en-GB" sz="2800" b="1" dirty="0">
              <a:latin typeface="Segoe Print" panose="02000600000000000000" pitchFamily="2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D6779A1-A97E-4ECC-AF68-CE4C48A35A8A}"/>
              </a:ext>
            </a:extLst>
          </p:cNvPr>
          <p:cNvSpPr/>
          <p:nvPr/>
        </p:nvSpPr>
        <p:spPr>
          <a:xfrm>
            <a:off x="9049928" y="2384860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9BE4AE1-4A9A-4FCD-A406-CD135DA66868}"/>
              </a:ext>
            </a:extLst>
          </p:cNvPr>
          <p:cNvSpPr txBox="1"/>
          <p:nvPr/>
        </p:nvSpPr>
        <p:spPr>
          <a:xfrm>
            <a:off x="672580" y="3569211"/>
            <a:ext cx="20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vr</a:t>
            </a:r>
            <a:r>
              <a:rPr lang="en-GB" sz="24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ai</a:t>
            </a:r>
            <a:endParaRPr lang="en-GB" sz="24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4" name="Picture 93" descr="Shape, arrow&#10;&#10;Description automatically generated">
            <a:extLst>
              <a:ext uri="{FF2B5EF4-FFF2-40B4-BE49-F238E27FC236}">
                <a16:creationId xmlns:a16="http://schemas.microsoft.com/office/drawing/2014/main" id="{74C1A1C1-3C5F-4FEE-B23C-00DEC1C77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7759" y="2699136"/>
            <a:ext cx="841484" cy="779688"/>
          </a:xfrm>
          <a:prstGeom prst="rect">
            <a:avLst/>
          </a:prstGeom>
        </p:spPr>
      </p:pic>
      <p:pic>
        <p:nvPicPr>
          <p:cNvPr id="95" name="Picture 94" descr="A picture containing wall, window, white&#10;&#10;Description automatically generated">
            <a:extLst>
              <a:ext uri="{FF2B5EF4-FFF2-40B4-BE49-F238E27FC236}">
                <a16:creationId xmlns:a16="http://schemas.microsoft.com/office/drawing/2014/main" id="{B3016149-4F7A-499C-B6C4-FB47F93C9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9" y="10832949"/>
            <a:ext cx="3029465" cy="5277264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A74FD508-02DF-4F35-9A0D-94CD0307E073}"/>
              </a:ext>
            </a:extLst>
          </p:cNvPr>
          <p:cNvSpPr txBox="1"/>
          <p:nvPr/>
        </p:nvSpPr>
        <p:spPr>
          <a:xfrm>
            <a:off x="966971" y="15569494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D050F94-B770-4821-8A4C-1A60649B57A8}"/>
              </a:ext>
            </a:extLst>
          </p:cNvPr>
          <p:cNvSpPr txBox="1"/>
          <p:nvPr/>
        </p:nvSpPr>
        <p:spPr>
          <a:xfrm>
            <a:off x="964515" y="15048552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2320C09-2CBD-4D8D-B841-B52190598701}"/>
              </a:ext>
            </a:extLst>
          </p:cNvPr>
          <p:cNvSpPr txBox="1"/>
          <p:nvPr/>
        </p:nvSpPr>
        <p:spPr>
          <a:xfrm>
            <a:off x="961137" y="14523819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9AAF98C-0C92-4D6B-A7DF-CBE1E424BCBC}"/>
              </a:ext>
            </a:extLst>
          </p:cNvPr>
          <p:cNvSpPr txBox="1"/>
          <p:nvPr/>
        </p:nvSpPr>
        <p:spPr>
          <a:xfrm>
            <a:off x="954306" y="13991135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9861ACD-2DB5-4454-BAE7-38283CCE3FBD}"/>
              </a:ext>
            </a:extLst>
          </p:cNvPr>
          <p:cNvSpPr txBox="1"/>
          <p:nvPr/>
        </p:nvSpPr>
        <p:spPr>
          <a:xfrm>
            <a:off x="953530" y="13471916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03A87B8A-C611-4F6E-993B-93B2204C395A}"/>
              </a:ext>
            </a:extLst>
          </p:cNvPr>
          <p:cNvSpPr txBox="1"/>
          <p:nvPr/>
        </p:nvSpPr>
        <p:spPr>
          <a:xfrm>
            <a:off x="953530" y="12932819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27107C3-0220-4559-B916-BAF04E362C5B}"/>
              </a:ext>
            </a:extLst>
          </p:cNvPr>
          <p:cNvSpPr txBox="1"/>
          <p:nvPr/>
        </p:nvSpPr>
        <p:spPr>
          <a:xfrm>
            <a:off x="961137" y="12418007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36E02CF-8802-4531-B31A-356706C54536}"/>
              </a:ext>
            </a:extLst>
          </p:cNvPr>
          <p:cNvSpPr txBox="1"/>
          <p:nvPr/>
        </p:nvSpPr>
        <p:spPr>
          <a:xfrm>
            <a:off x="961137" y="11899107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3D6E6B0-2FAE-4DE1-A65E-CD769B1D17ED}"/>
              </a:ext>
            </a:extLst>
          </p:cNvPr>
          <p:cNvSpPr txBox="1"/>
          <p:nvPr/>
        </p:nvSpPr>
        <p:spPr>
          <a:xfrm>
            <a:off x="961137" y="11384295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CCC24B8-6937-4ACF-8D74-DF9E98F90F6C}"/>
              </a:ext>
            </a:extLst>
          </p:cNvPr>
          <p:cNvSpPr txBox="1"/>
          <p:nvPr/>
        </p:nvSpPr>
        <p:spPr>
          <a:xfrm>
            <a:off x="961137" y="10867242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916997-C7C4-4AE5-AE8A-0774854FF7A5}"/>
              </a:ext>
            </a:extLst>
          </p:cNvPr>
          <p:cNvSpPr txBox="1"/>
          <p:nvPr/>
        </p:nvSpPr>
        <p:spPr>
          <a:xfrm>
            <a:off x="397227" y="10339750"/>
            <a:ext cx="1150106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le, l’</a:t>
            </a:r>
          </a:p>
        </p:txBody>
      </p:sp>
      <p:pic>
        <p:nvPicPr>
          <p:cNvPr id="117" name="Picture 116" descr="A picture containing wall, window, white&#10;&#10;Description automatically generated">
            <a:extLst>
              <a:ext uri="{FF2B5EF4-FFF2-40B4-BE49-F238E27FC236}">
                <a16:creationId xmlns:a16="http://schemas.microsoft.com/office/drawing/2014/main" id="{171004B5-8009-401D-A036-24A716E8BB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61" y="10898424"/>
            <a:ext cx="3029465" cy="5277264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2E60302E-FC0D-449F-83D4-0C9FCA8A9FAF}"/>
              </a:ext>
            </a:extLst>
          </p:cNvPr>
          <p:cNvSpPr txBox="1"/>
          <p:nvPr/>
        </p:nvSpPr>
        <p:spPr>
          <a:xfrm>
            <a:off x="8339043" y="15634969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6817E75-885A-476F-A470-B34753711EB5}"/>
              </a:ext>
            </a:extLst>
          </p:cNvPr>
          <p:cNvSpPr txBox="1"/>
          <p:nvPr/>
        </p:nvSpPr>
        <p:spPr>
          <a:xfrm>
            <a:off x="8336587" y="15114027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F2E727B-8C7A-441B-8EE4-9784368582B4}"/>
              </a:ext>
            </a:extLst>
          </p:cNvPr>
          <p:cNvSpPr txBox="1"/>
          <p:nvPr/>
        </p:nvSpPr>
        <p:spPr>
          <a:xfrm>
            <a:off x="8333209" y="14589294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72C0D6E-8B8A-4C51-8004-570D41C4656A}"/>
              </a:ext>
            </a:extLst>
          </p:cNvPr>
          <p:cNvSpPr txBox="1"/>
          <p:nvPr/>
        </p:nvSpPr>
        <p:spPr>
          <a:xfrm>
            <a:off x="8326378" y="14056610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030FA78-B318-44AF-B5E0-BAF0D4FF4FB9}"/>
              </a:ext>
            </a:extLst>
          </p:cNvPr>
          <p:cNvSpPr txBox="1"/>
          <p:nvPr/>
        </p:nvSpPr>
        <p:spPr>
          <a:xfrm>
            <a:off x="8325602" y="13537391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228826E-5FE6-4A27-BA30-1D41E69C0044}"/>
              </a:ext>
            </a:extLst>
          </p:cNvPr>
          <p:cNvSpPr txBox="1"/>
          <p:nvPr/>
        </p:nvSpPr>
        <p:spPr>
          <a:xfrm>
            <a:off x="8325602" y="12998294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B37683F-9B44-47A0-9679-3CA33F0986CE}"/>
              </a:ext>
            </a:extLst>
          </p:cNvPr>
          <p:cNvSpPr txBox="1"/>
          <p:nvPr/>
        </p:nvSpPr>
        <p:spPr>
          <a:xfrm>
            <a:off x="8333209" y="12483482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60566CF-9B78-47CC-A4C6-00DF714DF950}"/>
              </a:ext>
            </a:extLst>
          </p:cNvPr>
          <p:cNvSpPr txBox="1"/>
          <p:nvPr/>
        </p:nvSpPr>
        <p:spPr>
          <a:xfrm>
            <a:off x="8333209" y="11964582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9DD4DE5-27A0-4358-B313-7D1E1D07CCD4}"/>
              </a:ext>
            </a:extLst>
          </p:cNvPr>
          <p:cNvSpPr txBox="1"/>
          <p:nvPr/>
        </p:nvSpPr>
        <p:spPr>
          <a:xfrm>
            <a:off x="8333209" y="11449770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CB7E7C3-39C2-49AE-B181-6909D04C7CBE}"/>
              </a:ext>
            </a:extLst>
          </p:cNvPr>
          <p:cNvSpPr txBox="1"/>
          <p:nvPr/>
        </p:nvSpPr>
        <p:spPr>
          <a:xfrm>
            <a:off x="8333209" y="10932717"/>
            <a:ext cx="19057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0E29DA6-7578-4DE8-A52E-65FF40E0B0B1}"/>
              </a:ext>
            </a:extLst>
          </p:cNvPr>
          <p:cNvSpPr txBox="1"/>
          <p:nvPr/>
        </p:nvSpPr>
        <p:spPr>
          <a:xfrm>
            <a:off x="7799784" y="10384752"/>
            <a:ext cx="115010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la, l’</a:t>
            </a:r>
          </a:p>
        </p:txBody>
      </p:sp>
      <p:pic>
        <p:nvPicPr>
          <p:cNvPr id="136" name="Picture 135" descr="Icon&#10;&#10;Description automatically generated">
            <a:extLst>
              <a:ext uri="{FF2B5EF4-FFF2-40B4-BE49-F238E27FC236}">
                <a16:creationId xmlns:a16="http://schemas.microsoft.com/office/drawing/2014/main" id="{FBF03E5E-5965-47C6-A346-6212C1026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45" y="9615552"/>
            <a:ext cx="823825" cy="1288388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00900C99-66D5-4AD5-82AA-CADCF1C09FB9}"/>
              </a:ext>
            </a:extLst>
          </p:cNvPr>
          <p:cNvSpPr txBox="1"/>
          <p:nvPr/>
        </p:nvSpPr>
        <p:spPr>
          <a:xfrm>
            <a:off x="3746400" y="10117794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photo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E31AFE4-4D27-4058-AD2B-1D9E4B66D700}"/>
              </a:ext>
            </a:extLst>
          </p:cNvPr>
          <p:cNvSpPr txBox="1"/>
          <p:nvPr/>
        </p:nvSpPr>
        <p:spPr>
          <a:xfrm>
            <a:off x="3588859" y="11322339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bouteille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073B4D7-EE90-4805-A89F-0370E5A78CB2}"/>
              </a:ext>
            </a:extLst>
          </p:cNvPr>
          <p:cNvSpPr txBox="1"/>
          <p:nvPr/>
        </p:nvSpPr>
        <p:spPr>
          <a:xfrm>
            <a:off x="3239792" y="10650755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ballon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04FD7654-18A5-4F31-B963-C8890DB913A4}"/>
              </a:ext>
            </a:extLst>
          </p:cNvPr>
          <p:cNvSpPr txBox="1"/>
          <p:nvPr/>
        </p:nvSpPr>
        <p:spPr>
          <a:xfrm>
            <a:off x="6195376" y="10905510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cahier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538D35A-E447-42AF-A7BE-B0E427FFAE48}"/>
              </a:ext>
            </a:extLst>
          </p:cNvPr>
          <p:cNvSpPr txBox="1"/>
          <p:nvPr/>
        </p:nvSpPr>
        <p:spPr>
          <a:xfrm>
            <a:off x="4109917" y="12089211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chat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68585B9-82D1-44EC-BAC3-83BD7AD4C7D3}"/>
              </a:ext>
            </a:extLst>
          </p:cNvPr>
          <p:cNvSpPr txBox="1"/>
          <p:nvPr/>
        </p:nvSpPr>
        <p:spPr>
          <a:xfrm>
            <a:off x="5399891" y="11494939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4101FFB-A016-46D3-9DF6-7BE91B9E2B4A}"/>
              </a:ext>
            </a:extLst>
          </p:cNvPr>
          <p:cNvSpPr txBox="1"/>
          <p:nvPr/>
        </p:nvSpPr>
        <p:spPr>
          <a:xfrm>
            <a:off x="3149799" y="12683483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peluche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67C60D7-1DD1-4554-AD14-36AAC6877D79}"/>
              </a:ext>
            </a:extLst>
          </p:cNvPr>
          <p:cNvSpPr txBox="1"/>
          <p:nvPr/>
        </p:nvSpPr>
        <p:spPr>
          <a:xfrm>
            <a:off x="3444536" y="13469435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sac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AEB942D-DADD-40E8-8384-4B6E20655F12}"/>
              </a:ext>
            </a:extLst>
          </p:cNvPr>
          <p:cNvSpPr txBox="1"/>
          <p:nvPr/>
        </p:nvSpPr>
        <p:spPr>
          <a:xfrm>
            <a:off x="6223266" y="13603050"/>
            <a:ext cx="172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jeu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52BCD89-14F1-4E64-BBD0-B2314CAFE8DA}"/>
              </a:ext>
            </a:extLst>
          </p:cNvPr>
          <p:cNvSpPr txBox="1"/>
          <p:nvPr/>
        </p:nvSpPr>
        <p:spPr>
          <a:xfrm>
            <a:off x="3220578" y="14154553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chanson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024CB72-E8C4-4F71-8921-A10B41A0C9F9}"/>
              </a:ext>
            </a:extLst>
          </p:cNvPr>
          <p:cNvSpPr txBox="1"/>
          <p:nvPr/>
        </p:nvSpPr>
        <p:spPr>
          <a:xfrm>
            <a:off x="5120499" y="14035987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livre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B18A645-D125-4583-8F28-4C837FDAECEF}"/>
              </a:ext>
            </a:extLst>
          </p:cNvPr>
          <p:cNvSpPr txBox="1"/>
          <p:nvPr/>
        </p:nvSpPr>
        <p:spPr>
          <a:xfrm>
            <a:off x="3947643" y="14965003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cadeau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AACB62E-CF7B-4C6D-A301-74E8E984188C}"/>
              </a:ext>
            </a:extLst>
          </p:cNvPr>
          <p:cNvSpPr txBox="1"/>
          <p:nvPr/>
        </p:nvSpPr>
        <p:spPr>
          <a:xfrm>
            <a:off x="6109483" y="14844431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règle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1D35459-A2B2-4686-A013-9B0B0ADB143D}"/>
              </a:ext>
            </a:extLst>
          </p:cNvPr>
          <p:cNvSpPr txBox="1"/>
          <p:nvPr/>
        </p:nvSpPr>
        <p:spPr>
          <a:xfrm>
            <a:off x="6073349" y="12314520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stylo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0CBA8D5D-0D45-4847-86DF-4AF9D81A4771}"/>
              </a:ext>
            </a:extLst>
          </p:cNvPr>
          <p:cNvSpPr txBox="1"/>
          <p:nvPr/>
        </p:nvSpPr>
        <p:spPr>
          <a:xfrm>
            <a:off x="4955762" y="13133715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animal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DA12D92E-33D4-4F85-817E-AE88CAB1FEF9}"/>
              </a:ext>
            </a:extLst>
          </p:cNvPr>
          <p:cNvSpPr txBox="1"/>
          <p:nvPr/>
        </p:nvSpPr>
        <p:spPr>
          <a:xfrm>
            <a:off x="3265559" y="15645923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gomme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4D9EEE7-08C8-4F13-AF5D-EFF1C8B0542F}"/>
              </a:ext>
            </a:extLst>
          </p:cNvPr>
          <p:cNvSpPr txBox="1"/>
          <p:nvPr/>
        </p:nvSpPr>
        <p:spPr>
          <a:xfrm>
            <a:off x="6428748" y="9997991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école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74F4C5B4-74BF-44BB-AD6C-43807F4C0695}"/>
              </a:ext>
            </a:extLst>
          </p:cNvPr>
          <p:cNvSpPr txBox="1"/>
          <p:nvPr/>
        </p:nvSpPr>
        <p:spPr>
          <a:xfrm>
            <a:off x="5571429" y="15600839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maison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7D8FF2C-A868-45B5-8243-D347FBDC477F}"/>
              </a:ext>
            </a:extLst>
          </p:cNvPr>
          <p:cNvSpPr txBox="1"/>
          <p:nvPr/>
        </p:nvSpPr>
        <p:spPr>
          <a:xfrm>
            <a:off x="2374030" y="10269433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fille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D87B0EB-2B5F-41AB-AAF1-4E9E1905086C}"/>
              </a:ext>
            </a:extLst>
          </p:cNvPr>
          <p:cNvSpPr txBox="1"/>
          <p:nvPr/>
        </p:nvSpPr>
        <p:spPr>
          <a:xfrm>
            <a:off x="5158550" y="10523567"/>
            <a:ext cx="19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garçon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096B3A15-D4B4-4209-A059-A9462253EB74}"/>
              </a:ext>
            </a:extLst>
          </p:cNvPr>
          <p:cNvSpPr/>
          <p:nvPr/>
        </p:nvSpPr>
        <p:spPr>
          <a:xfrm>
            <a:off x="248275" y="6817159"/>
            <a:ext cx="11584478" cy="251245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21DD3B04-3CF0-4E03-B90B-213C45E3ED74}"/>
              </a:ext>
            </a:extLst>
          </p:cNvPr>
          <p:cNvSpPr txBox="1">
            <a:spLocks/>
          </p:cNvSpPr>
          <p:nvPr/>
        </p:nvSpPr>
        <p:spPr>
          <a:xfrm>
            <a:off x="9629932" y="697055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9" name="Google Shape;170;p8" descr="Jigsaw, Puzzle, Piece, Game, Concept, Solution">
            <a:extLst>
              <a:ext uri="{FF2B5EF4-FFF2-40B4-BE49-F238E27FC236}">
                <a16:creationId xmlns:a16="http://schemas.microsoft.com/office/drawing/2014/main" id="{70BC362C-437B-44F4-82F0-541AC6A113D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47595" y="688628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CustomShape 3">
            <a:extLst>
              <a:ext uri="{FF2B5EF4-FFF2-40B4-BE49-F238E27FC236}">
                <a16:creationId xmlns:a16="http://schemas.microsoft.com/office/drawing/2014/main" id="{417B4266-B8A5-46E5-B638-CEBE46AD56C6}"/>
              </a:ext>
            </a:extLst>
          </p:cNvPr>
          <p:cNvSpPr/>
          <p:nvPr/>
        </p:nvSpPr>
        <p:spPr>
          <a:xfrm>
            <a:off x="316140" y="738829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We know to use </a:t>
            </a:r>
            <a:r>
              <a:rPr lang="en-GB" sz="23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mon</a:t>
            </a:r>
            <a:r>
              <a:rPr lang="en-GB" sz="23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, ton </a:t>
            </a:r>
            <a: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for masculine and </a:t>
            </a:r>
            <a:r>
              <a:rPr lang="en-GB" sz="23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ma, ta </a:t>
            </a:r>
            <a: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for feminine nouns.</a:t>
            </a:r>
            <a:b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However, when any noun starts with a vowel, remember to use </a:t>
            </a:r>
            <a:r>
              <a:rPr lang="en-GB" sz="23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mon</a:t>
            </a:r>
            <a:r>
              <a:rPr lang="en-GB" sz="23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en-GB" sz="23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ton:</a:t>
            </a:r>
            <a:endParaRPr lang="en-GB" sz="23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Title 1">
            <a:extLst>
              <a:ext uri="{FF2B5EF4-FFF2-40B4-BE49-F238E27FC236}">
                <a16:creationId xmlns:a16="http://schemas.microsoft.com/office/drawing/2014/main" id="{61BF290D-B75A-42B5-B51B-17020292FAF1}"/>
              </a:ext>
            </a:extLst>
          </p:cNvPr>
          <p:cNvSpPr txBox="1">
            <a:spLocks/>
          </p:cNvSpPr>
          <p:nvPr/>
        </p:nvSpPr>
        <p:spPr>
          <a:xfrm>
            <a:off x="310796" y="6862276"/>
            <a:ext cx="3690449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‘my’ and ‘your’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2" name="Google Shape;433;p6">
            <a:extLst>
              <a:ext uri="{FF2B5EF4-FFF2-40B4-BE49-F238E27FC236}">
                <a16:creationId xmlns:a16="http://schemas.microsoft.com/office/drawing/2014/main" id="{CE1ABCA6-D95A-437E-B0AB-71414C2B1759}"/>
              </a:ext>
            </a:extLst>
          </p:cNvPr>
          <p:cNvSpPr txBox="1"/>
          <p:nvPr/>
        </p:nvSpPr>
        <p:spPr>
          <a:xfrm>
            <a:off x="2454458" y="845864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03604F0-6985-4144-8937-50EA230A9B80}"/>
              </a:ext>
            </a:extLst>
          </p:cNvPr>
          <p:cNvSpPr/>
          <p:nvPr/>
        </p:nvSpPr>
        <p:spPr>
          <a:xfrm>
            <a:off x="830192" y="8428336"/>
            <a:ext cx="144783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 err="1">
                <a:latin typeface="Century Gothic" panose="020B0502020202020204" pitchFamily="34" charset="0"/>
              </a:rPr>
              <a:t>mon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latin typeface="Century Gothic" panose="020B0502020202020204" pitchFamily="34" charset="0"/>
              </a:rPr>
              <a:t>ami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E76EDE0-7752-4E1D-9D37-4D60F0B4C374}"/>
              </a:ext>
            </a:extLst>
          </p:cNvPr>
          <p:cNvSpPr/>
          <p:nvPr/>
        </p:nvSpPr>
        <p:spPr>
          <a:xfrm>
            <a:off x="3126585" y="8451750"/>
            <a:ext cx="234230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my </a:t>
            </a:r>
            <a:r>
              <a:rPr lang="en-GB" sz="2300" dirty="0">
                <a:latin typeface="Century Gothic" panose="020B0502020202020204" pitchFamily="34" charset="0"/>
              </a:rPr>
              <a:t>male friend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ACD356C2-46E7-44E0-B06D-5B2E81BDAA88}"/>
              </a:ext>
            </a:extLst>
          </p:cNvPr>
          <p:cNvSpPr/>
          <p:nvPr/>
        </p:nvSpPr>
        <p:spPr>
          <a:xfrm>
            <a:off x="829095" y="8932931"/>
            <a:ext cx="144302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ton </a:t>
            </a:r>
            <a:r>
              <a:rPr lang="en-GB" sz="2300" dirty="0" err="1">
                <a:latin typeface="Century Gothic" panose="020B0502020202020204" pitchFamily="34" charset="0"/>
              </a:rPr>
              <a:t>hôtel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0BACA3B-09A0-4916-97A4-DAEEB461C283}"/>
              </a:ext>
            </a:extLst>
          </p:cNvPr>
          <p:cNvSpPr/>
          <p:nvPr/>
        </p:nvSpPr>
        <p:spPr>
          <a:xfrm>
            <a:off x="3125488" y="8937678"/>
            <a:ext cx="162095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your </a:t>
            </a:r>
            <a:r>
              <a:rPr lang="en-GB" sz="2300" dirty="0">
                <a:latin typeface="Century Gothic" panose="020B0502020202020204" pitchFamily="34" charset="0"/>
              </a:rPr>
              <a:t>hotel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7" name="Google Shape;433;p6">
            <a:extLst>
              <a:ext uri="{FF2B5EF4-FFF2-40B4-BE49-F238E27FC236}">
                <a16:creationId xmlns:a16="http://schemas.microsoft.com/office/drawing/2014/main" id="{86E024E0-E875-437C-A0D0-5B1EB5BED47D}"/>
              </a:ext>
            </a:extLst>
          </p:cNvPr>
          <p:cNvSpPr txBox="1"/>
          <p:nvPr/>
        </p:nvSpPr>
        <p:spPr>
          <a:xfrm>
            <a:off x="2436520" y="897934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433;p6">
            <a:extLst>
              <a:ext uri="{FF2B5EF4-FFF2-40B4-BE49-F238E27FC236}">
                <a16:creationId xmlns:a16="http://schemas.microsoft.com/office/drawing/2014/main" id="{44FDC067-9109-400C-ADAF-307474953B13}"/>
              </a:ext>
            </a:extLst>
          </p:cNvPr>
          <p:cNvSpPr txBox="1"/>
          <p:nvPr/>
        </p:nvSpPr>
        <p:spPr>
          <a:xfrm>
            <a:off x="7340428" y="848205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6B1CD3D-4286-46E9-9B5A-D3AEF2BC662A}"/>
              </a:ext>
            </a:extLst>
          </p:cNvPr>
          <p:cNvSpPr/>
          <p:nvPr/>
        </p:nvSpPr>
        <p:spPr>
          <a:xfrm>
            <a:off x="5716162" y="8451750"/>
            <a:ext cx="164019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 err="1">
                <a:latin typeface="Century Gothic" panose="020B0502020202020204" pitchFamily="34" charset="0"/>
              </a:rPr>
              <a:t>mon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dirty="0">
                <a:latin typeface="Century Gothic" panose="020B0502020202020204" pitchFamily="34" charset="0"/>
              </a:rPr>
              <a:t>amie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2B0BE28-BD5E-4E22-97E1-6D16AC2E9F54}"/>
              </a:ext>
            </a:extLst>
          </p:cNvPr>
          <p:cNvSpPr/>
          <p:nvPr/>
        </p:nvSpPr>
        <p:spPr>
          <a:xfrm>
            <a:off x="8012555" y="8451750"/>
            <a:ext cx="262764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my </a:t>
            </a:r>
            <a:r>
              <a:rPr lang="en-GB" sz="2300" dirty="0">
                <a:latin typeface="Century Gothic" panose="020B0502020202020204" pitchFamily="34" charset="0"/>
              </a:rPr>
              <a:t>female friend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92BDB141-4586-48C1-98B5-A281E304A6C0}"/>
              </a:ext>
            </a:extLst>
          </p:cNvPr>
          <p:cNvSpPr/>
          <p:nvPr/>
        </p:nvSpPr>
        <p:spPr>
          <a:xfrm>
            <a:off x="5715065" y="8956345"/>
            <a:ext cx="154721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ton </a:t>
            </a:r>
            <a:r>
              <a:rPr lang="en-GB" sz="2300" dirty="0">
                <a:latin typeface="Century Gothic" panose="020B0502020202020204" pitchFamily="34" charset="0"/>
              </a:rPr>
              <a:t>école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1910A2BF-3D14-4FED-ACE6-4D2C340EA1D9}"/>
              </a:ext>
            </a:extLst>
          </p:cNvPr>
          <p:cNvSpPr/>
          <p:nvPr/>
        </p:nvSpPr>
        <p:spPr>
          <a:xfrm>
            <a:off x="8011458" y="8937678"/>
            <a:ext cx="182614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your </a:t>
            </a:r>
            <a:r>
              <a:rPr lang="en-GB" sz="2300" dirty="0">
                <a:latin typeface="Century Gothic" panose="020B0502020202020204" pitchFamily="34" charset="0"/>
              </a:rPr>
              <a:t>school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3" name="Google Shape;433;p6">
            <a:extLst>
              <a:ext uri="{FF2B5EF4-FFF2-40B4-BE49-F238E27FC236}">
                <a16:creationId xmlns:a16="http://schemas.microsoft.com/office/drawing/2014/main" id="{EEE13026-60FC-46CE-91A3-7B22DAF6FFD5}"/>
              </a:ext>
            </a:extLst>
          </p:cNvPr>
          <p:cNvSpPr txBox="1"/>
          <p:nvPr/>
        </p:nvSpPr>
        <p:spPr>
          <a:xfrm>
            <a:off x="7322490" y="900275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21BC79E-2974-4E2D-A8FB-0F3C91279335}"/>
              </a:ext>
            </a:extLst>
          </p:cNvPr>
          <p:cNvSpPr/>
          <p:nvPr/>
        </p:nvSpPr>
        <p:spPr>
          <a:xfrm>
            <a:off x="816746" y="8099954"/>
            <a:ext cx="180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masculine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D49C2B44-EA2B-462C-9EBE-12959F1ACAE0}"/>
              </a:ext>
            </a:extLst>
          </p:cNvPr>
          <p:cNvSpPr/>
          <p:nvPr/>
        </p:nvSpPr>
        <p:spPr>
          <a:xfrm>
            <a:off x="5715065" y="8171327"/>
            <a:ext cx="1469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feminine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937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 descr="Diagram&#10;&#10;Description automatically generated">
            <a:extLst>
              <a:ext uri="{FF2B5EF4-FFF2-40B4-BE49-F238E27FC236}">
                <a16:creationId xmlns:a16="http://schemas.microsoft.com/office/drawing/2014/main" id="{DA5CFA5C-D8C4-4B9A-B67D-EF9E3C7FDB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9" y="1381987"/>
            <a:ext cx="5885118" cy="3341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50217" y="160202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like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7740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23</a:t>
            </a:r>
          </a:p>
        </p:txBody>
      </p:sp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AED47F5F-98B2-4B48-A5A6-6FE53E414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430" y="3002891"/>
            <a:ext cx="954687" cy="1572981"/>
          </a:xfrm>
          <a:prstGeom prst="rect">
            <a:avLst/>
          </a:prstGeom>
        </p:spPr>
      </p:pic>
      <p:pic>
        <p:nvPicPr>
          <p:cNvPr id="83" name="Picture 82" descr="A cartoon of a person in a blue dress&#10;&#10;Description automatically generated">
            <a:extLst>
              <a:ext uri="{FF2B5EF4-FFF2-40B4-BE49-F238E27FC236}">
                <a16:creationId xmlns:a16="http://schemas.microsoft.com/office/drawing/2014/main" id="{658F2B67-9681-43C6-B421-4FE5A9F45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903" y="1775259"/>
            <a:ext cx="996951" cy="2824060"/>
          </a:xfrm>
          <a:prstGeom prst="rect">
            <a:avLst/>
          </a:prstGeom>
        </p:spPr>
      </p:pic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0ED95B8-C890-4CD2-9F70-F164EB556D44}"/>
              </a:ext>
            </a:extLst>
          </p:cNvPr>
          <p:cNvGrpSpPr/>
          <p:nvPr/>
        </p:nvGrpSpPr>
        <p:grpSpPr>
          <a:xfrm>
            <a:off x="43034" y="925315"/>
            <a:ext cx="2331393" cy="849944"/>
            <a:chOff x="265969" y="4581662"/>
            <a:chExt cx="2331393" cy="849944"/>
          </a:xfrm>
        </p:grpSpPr>
        <p:sp>
          <p:nvSpPr>
            <p:cNvPr id="130" name="Title 1">
              <a:extLst>
                <a:ext uri="{FF2B5EF4-FFF2-40B4-BE49-F238E27FC236}">
                  <a16:creationId xmlns:a16="http://schemas.microsoft.com/office/drawing/2014/main" id="{F02952C5-858E-487C-B717-AB56A3D7599F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2" name="Picture 131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6735DBC-5131-410F-8A3D-1CE3E8F8E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D958F549-46FA-47C7-9DAE-E14CE2C2A5CB}"/>
              </a:ext>
            </a:extLst>
          </p:cNvPr>
          <p:cNvSpPr txBox="1"/>
          <p:nvPr/>
        </p:nvSpPr>
        <p:spPr>
          <a:xfrm>
            <a:off x="2374427" y="1058861"/>
            <a:ext cx="560762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Eugénie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aime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exactement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48" name="Table 2">
            <a:extLst>
              <a:ext uri="{FF2B5EF4-FFF2-40B4-BE49-F238E27FC236}">
                <a16:creationId xmlns:a16="http://schemas.microsoft.com/office/drawing/2014/main" id="{08877EE1-BF68-46A6-98D3-32059FBB0A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10178"/>
              </p:ext>
            </p:extLst>
          </p:nvPr>
        </p:nvGraphicFramePr>
        <p:xfrm>
          <a:off x="315632" y="1849386"/>
          <a:ext cx="7633252" cy="2824060"/>
        </p:xfrm>
        <a:graphic>
          <a:graphicData uri="http://schemas.openxmlformats.org/drawingml/2006/table">
            <a:tbl>
              <a:tblPr/>
              <a:tblGrid>
                <a:gridCol w="59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8696">
                  <a:extLst>
                    <a:ext uri="{9D8B030D-6E8A-4147-A177-3AD203B41FA5}">
                      <a16:colId xmlns:a16="http://schemas.microsoft.com/office/drawing/2014/main" val="2536548653"/>
                    </a:ext>
                  </a:extLst>
                </a:gridCol>
                <a:gridCol w="3559381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5380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49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sac | </a:t>
                      </a: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4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chat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40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chanson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photo | livre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8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table | </a:t>
                      </a: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endParaRPr lang="en-GB" sz="24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4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40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gomme</a:t>
                      </a: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cahier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45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école | </a:t>
                      </a: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endParaRPr lang="en-GB" sz="24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garçon | </a:t>
                      </a: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fille</a:t>
                      </a:r>
                      <a:endParaRPr lang="en-GB" sz="24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063EC-E0F3-4918-8FFF-47C435378BD7}"/>
              </a:ext>
            </a:extLst>
          </p:cNvPr>
          <p:cNvSpPr/>
          <p:nvPr/>
        </p:nvSpPr>
        <p:spPr>
          <a:xfrm>
            <a:off x="1473829" y="2478875"/>
            <a:ext cx="707168" cy="36189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4E8A6523-1A4C-44CE-93F3-D262EE7D43D7}"/>
              </a:ext>
            </a:extLst>
          </p:cNvPr>
          <p:cNvSpPr/>
          <p:nvPr/>
        </p:nvSpPr>
        <p:spPr>
          <a:xfrm>
            <a:off x="6606460" y="2468293"/>
            <a:ext cx="757692" cy="37247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3A650B0-0D6C-4934-BDF6-5C4C6DDAA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615123"/>
              </p:ext>
            </p:extLst>
          </p:nvPr>
        </p:nvGraphicFramePr>
        <p:xfrm>
          <a:off x="7635657" y="2196875"/>
          <a:ext cx="2868246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68246">
                  <a:extLst>
                    <a:ext uri="{9D8B030D-6E8A-4147-A177-3AD203B41FA5}">
                      <a16:colId xmlns:a16="http://schemas.microsoft.com/office/drawing/2014/main" val="776679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1. bag, cat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010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606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22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02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5.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738506"/>
                  </a:ext>
                </a:extLst>
              </a:tr>
            </a:tbl>
          </a:graphicData>
        </a:graphic>
      </p:graphicFrame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1F1803A6-CF31-4748-AFBC-E78EE8A14E50}"/>
              </a:ext>
            </a:extLst>
          </p:cNvPr>
          <p:cNvSpPr/>
          <p:nvPr/>
        </p:nvSpPr>
        <p:spPr>
          <a:xfrm>
            <a:off x="250217" y="4903267"/>
            <a:ext cx="11584478" cy="251245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9017BC78-F36E-41A7-9385-52341AB6131F}"/>
              </a:ext>
            </a:extLst>
          </p:cNvPr>
          <p:cNvSpPr txBox="1">
            <a:spLocks/>
          </p:cNvSpPr>
          <p:nvPr/>
        </p:nvSpPr>
        <p:spPr>
          <a:xfrm>
            <a:off x="9631874" y="505666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5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7632424-F9B5-4BFF-8A19-AB1601BBA50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49537" y="497239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CustomShape 3">
            <a:extLst>
              <a:ext uri="{FF2B5EF4-FFF2-40B4-BE49-F238E27FC236}">
                <a16:creationId xmlns:a16="http://schemas.microsoft.com/office/drawing/2014/main" id="{F5FD9837-8F78-4DB1-96D6-DF2BD02BDF51}"/>
              </a:ext>
            </a:extLst>
          </p:cNvPr>
          <p:cNvSpPr/>
          <p:nvPr/>
        </p:nvSpPr>
        <p:spPr>
          <a:xfrm>
            <a:off x="318082" y="54744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à </a:t>
            </a:r>
            <a:r>
              <a:rPr lang="en-GB" sz="23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can mean ‘to’, ‘at’ and ‘in’ with town and city names:</a:t>
            </a:r>
            <a:endParaRPr lang="en-GB" sz="23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Title 1">
            <a:extLst>
              <a:ext uri="{FF2B5EF4-FFF2-40B4-BE49-F238E27FC236}">
                <a16:creationId xmlns:a16="http://schemas.microsoft.com/office/drawing/2014/main" id="{079FF7EE-1579-41EF-836E-794BCD4A1CFB}"/>
              </a:ext>
            </a:extLst>
          </p:cNvPr>
          <p:cNvSpPr txBox="1">
            <a:spLocks/>
          </p:cNvSpPr>
          <p:nvPr/>
        </p:nvSpPr>
        <p:spPr>
          <a:xfrm>
            <a:off x="312738" y="4948384"/>
            <a:ext cx="3690449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Meanings of ‘à’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8" name="Google Shape;433;p6">
            <a:extLst>
              <a:ext uri="{FF2B5EF4-FFF2-40B4-BE49-F238E27FC236}">
                <a16:creationId xmlns:a16="http://schemas.microsoft.com/office/drawing/2014/main" id="{57C29842-2523-4C82-B9F3-A1C426CD87C2}"/>
              </a:ext>
            </a:extLst>
          </p:cNvPr>
          <p:cNvSpPr txBox="1"/>
          <p:nvPr/>
        </p:nvSpPr>
        <p:spPr>
          <a:xfrm>
            <a:off x="5705232" y="592419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24FD1AA-A0B7-4326-B2DB-42CE4E0FE0DD}"/>
              </a:ext>
            </a:extLst>
          </p:cNvPr>
          <p:cNvSpPr/>
          <p:nvPr/>
        </p:nvSpPr>
        <p:spPr>
          <a:xfrm>
            <a:off x="411535" y="5936066"/>
            <a:ext cx="42074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sz="2300" dirty="0">
                <a:latin typeface="Century Gothic" panose="020B0502020202020204" pitchFamily="34" charset="0"/>
              </a:rPr>
              <a:t>Je </a:t>
            </a:r>
            <a:r>
              <a:rPr lang="en-GB" sz="2300" dirty="0" err="1">
                <a:latin typeface="Century Gothic" panose="020B0502020202020204" pitchFamily="34" charset="0"/>
              </a:rPr>
              <a:t>donne</a:t>
            </a:r>
            <a:r>
              <a:rPr lang="en-GB" sz="2300" dirty="0">
                <a:latin typeface="Century Gothic" panose="020B0502020202020204" pitchFamily="34" charset="0"/>
              </a:rPr>
              <a:t> un </a:t>
            </a:r>
            <a:r>
              <a:rPr lang="en-GB" sz="2300" dirty="0" err="1">
                <a:latin typeface="Century Gothic" panose="020B0502020202020204" pitchFamily="34" charset="0"/>
              </a:rPr>
              <a:t>cadeau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à </a:t>
            </a:r>
            <a:r>
              <a:rPr lang="en-GB" sz="23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F0FAD368-574A-4D10-B354-A8286CC0325E}"/>
              </a:ext>
            </a:extLst>
          </p:cNvPr>
          <p:cNvSpPr/>
          <p:nvPr/>
        </p:nvSpPr>
        <p:spPr>
          <a:xfrm>
            <a:off x="6377359" y="5917300"/>
            <a:ext cx="343395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dirty="0">
                <a:latin typeface="Century Gothic" panose="020B0502020202020204" pitchFamily="34" charset="0"/>
              </a:rPr>
              <a:t>I give a present </a:t>
            </a:r>
            <a:r>
              <a:rPr lang="en-GB" sz="2300" b="1" dirty="0">
                <a:latin typeface="Century Gothic" panose="020B0502020202020204" pitchFamily="34" charset="0"/>
              </a:rPr>
              <a:t>to </a:t>
            </a:r>
            <a:r>
              <a:rPr lang="en-GB" sz="2300" dirty="0" err="1">
                <a:latin typeface="Century Gothic" panose="020B0502020202020204" pitchFamily="34" charset="0"/>
              </a:rPr>
              <a:t>Léa</a:t>
            </a:r>
            <a:r>
              <a:rPr lang="en-GB" sz="2300" dirty="0">
                <a:latin typeface="Century Gothic" panose="020B0502020202020204" pitchFamily="34" charset="0"/>
              </a:rPr>
              <a:t>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5D63F5C-618D-46BF-83EE-43B42178CB85}"/>
              </a:ext>
            </a:extLst>
          </p:cNvPr>
          <p:cNvSpPr/>
          <p:nvPr/>
        </p:nvSpPr>
        <p:spPr>
          <a:xfrm>
            <a:off x="410438" y="6417215"/>
            <a:ext cx="437773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sz="23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J’aide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3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mon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3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père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3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à 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la </a:t>
            </a:r>
            <a:r>
              <a:rPr lang="en-GB" sz="23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maison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B4660AD6-9A4B-4183-ADC8-45A5F801CEC8}"/>
              </a:ext>
            </a:extLst>
          </p:cNvPr>
          <p:cNvSpPr/>
          <p:nvPr/>
        </p:nvSpPr>
        <p:spPr>
          <a:xfrm>
            <a:off x="6376262" y="6403228"/>
            <a:ext cx="508023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noProof="0" dirty="0">
                <a:latin typeface="Century Gothic" panose="020B0502020202020204" pitchFamily="34" charset="0"/>
              </a:rPr>
              <a:t>I help my dad </a:t>
            </a:r>
            <a:r>
              <a:rPr lang="en-GB" sz="2300" b="1" noProof="0" dirty="0">
                <a:latin typeface="Century Gothic" panose="020B0502020202020204" pitchFamily="34" charset="0"/>
              </a:rPr>
              <a:t>at </a:t>
            </a:r>
            <a:r>
              <a:rPr lang="en-GB" sz="2300" noProof="0" dirty="0">
                <a:latin typeface="Century Gothic" panose="020B0502020202020204" pitchFamily="34" charset="0"/>
              </a:rPr>
              <a:t>the house/home.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8" name="Google Shape;433;p6">
            <a:extLst>
              <a:ext uri="{FF2B5EF4-FFF2-40B4-BE49-F238E27FC236}">
                <a16:creationId xmlns:a16="http://schemas.microsoft.com/office/drawing/2014/main" id="{6FD9DA20-3C7C-4523-B5DA-5E01F24B5464}"/>
              </a:ext>
            </a:extLst>
          </p:cNvPr>
          <p:cNvSpPr txBox="1"/>
          <p:nvPr/>
        </p:nvSpPr>
        <p:spPr>
          <a:xfrm>
            <a:off x="5687294" y="644489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56A8A056-D9BD-4BEC-96C3-46FD7B01F8EC}"/>
              </a:ext>
            </a:extLst>
          </p:cNvPr>
          <p:cNvSpPr/>
          <p:nvPr/>
        </p:nvSpPr>
        <p:spPr>
          <a:xfrm>
            <a:off x="6376262" y="6907856"/>
            <a:ext cx="224773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noProof="0" dirty="0">
                <a:latin typeface="Century Gothic" panose="020B0502020202020204" pitchFamily="34" charset="0"/>
              </a:rPr>
              <a:t>I live </a:t>
            </a:r>
            <a:r>
              <a:rPr lang="en-GB" sz="2300" b="1" noProof="0" dirty="0">
                <a:latin typeface="Century Gothic" panose="020B0502020202020204" pitchFamily="34" charset="0"/>
              </a:rPr>
              <a:t>in </a:t>
            </a:r>
            <a:r>
              <a:rPr lang="en-GB" sz="2300" noProof="0" dirty="0">
                <a:latin typeface="Century Gothic" panose="020B0502020202020204" pitchFamily="34" charset="0"/>
              </a:rPr>
              <a:t>Lorient.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3" name="Google Shape;433;p6">
            <a:extLst>
              <a:ext uri="{FF2B5EF4-FFF2-40B4-BE49-F238E27FC236}">
                <a16:creationId xmlns:a16="http://schemas.microsoft.com/office/drawing/2014/main" id="{C2DF231F-066D-4665-9EB4-70CB7FF1E70C}"/>
              </a:ext>
            </a:extLst>
          </p:cNvPr>
          <p:cNvSpPr txBox="1"/>
          <p:nvPr/>
        </p:nvSpPr>
        <p:spPr>
          <a:xfrm>
            <a:off x="5687294" y="694951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FE64D293-E89C-4483-A60C-88B3CB70990D}"/>
              </a:ext>
            </a:extLst>
          </p:cNvPr>
          <p:cNvSpPr/>
          <p:nvPr/>
        </p:nvSpPr>
        <p:spPr>
          <a:xfrm>
            <a:off x="387069" y="6968110"/>
            <a:ext cx="275024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sz="23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J’habite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3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à 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Lorient.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9FC7C-33DB-41CD-9C00-97F81BE2DC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5503" y="8635761"/>
            <a:ext cx="2596414" cy="3004891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2FBDA85C-5BBD-4E2A-A2A2-8332CB86D31F}"/>
              </a:ext>
            </a:extLst>
          </p:cNvPr>
          <p:cNvSpPr txBox="1"/>
          <p:nvPr/>
        </p:nvSpPr>
        <p:spPr>
          <a:xfrm>
            <a:off x="2384700" y="7539848"/>
            <a:ext cx="433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Adèle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décrit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Léa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Yves ?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BAEE96E3-79DB-4418-A184-16EE10E8F1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4"/>
          <a:stretch/>
        </p:blipFill>
        <p:spPr>
          <a:xfrm>
            <a:off x="5476" y="8137919"/>
            <a:ext cx="6807199" cy="5829301"/>
          </a:xfrm>
          <a:prstGeom prst="rect">
            <a:avLst/>
          </a:prstGeom>
        </p:spPr>
      </p:pic>
      <p:sp>
        <p:nvSpPr>
          <p:cNvPr id="213" name="CustomShape 23">
            <a:extLst>
              <a:ext uri="{FF2B5EF4-FFF2-40B4-BE49-F238E27FC236}">
                <a16:creationId xmlns:a16="http://schemas.microsoft.com/office/drawing/2014/main" id="{D49E7B9F-39DB-4E81-B859-46940E6B541C}"/>
              </a:ext>
            </a:extLst>
          </p:cNvPr>
          <p:cNvSpPr/>
          <p:nvPr/>
        </p:nvSpPr>
        <p:spPr>
          <a:xfrm>
            <a:off x="659707" y="8270863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78671F1-9EE1-41E5-A049-DB645D9A08CB}"/>
              </a:ext>
            </a:extLst>
          </p:cNvPr>
          <p:cNvSpPr txBox="1"/>
          <p:nvPr/>
        </p:nvSpPr>
        <p:spPr>
          <a:xfrm>
            <a:off x="1150305" y="8232017"/>
            <a:ext cx="485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latin typeface="Century Gothic" panose="020B0502020202020204" pitchFamily="34" charset="0"/>
              </a:rPr>
              <a:t>Voici</a:t>
            </a:r>
            <a:r>
              <a:rPr lang="en-GB" sz="2400" dirty="0">
                <a:latin typeface="Century Gothic" panose="020B0502020202020204" pitchFamily="34" charset="0"/>
              </a:rPr>
              <a:t> mon </a:t>
            </a:r>
            <a:r>
              <a:rPr lang="en-GB" sz="2400" dirty="0" err="1">
                <a:latin typeface="Century Gothic" panose="020B0502020202020204" pitchFamily="34" charset="0"/>
              </a:rPr>
              <a:t>ami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D2DCE53C-C1AF-42A6-8FAD-AE05575F9008}"/>
              </a:ext>
            </a:extLst>
          </p:cNvPr>
          <p:cNvSpPr txBox="1"/>
          <p:nvPr/>
        </p:nvSpPr>
        <p:spPr>
          <a:xfrm>
            <a:off x="1150305" y="8788323"/>
            <a:ext cx="485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Il </a:t>
            </a:r>
            <a:r>
              <a:rPr lang="en-GB" sz="2400" dirty="0" err="1">
                <a:latin typeface="Century Gothic" panose="020B0502020202020204" pitchFamily="34" charset="0"/>
              </a:rPr>
              <a:t>habite</a:t>
            </a:r>
            <a:r>
              <a:rPr lang="en-GB" sz="2400" dirty="0">
                <a:latin typeface="Century Gothic" panose="020B0502020202020204" pitchFamily="34" charset="0"/>
              </a:rPr>
              <a:t> à Lorient.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1058446C-7E69-463F-BF9A-F4E6E17C0064}"/>
              </a:ext>
            </a:extLst>
          </p:cNvPr>
          <p:cNvSpPr txBox="1"/>
          <p:nvPr/>
        </p:nvSpPr>
        <p:spPr>
          <a:xfrm>
            <a:off x="1123747" y="9397563"/>
            <a:ext cx="485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Il aide la </a:t>
            </a:r>
            <a:r>
              <a:rPr lang="en-GB" sz="2400" dirty="0" err="1">
                <a:latin typeface="Century Gothic" panose="020B0502020202020204" pitchFamily="34" charset="0"/>
              </a:rPr>
              <a:t>professeure</a:t>
            </a:r>
            <a:r>
              <a:rPr lang="en-GB" sz="2400" dirty="0">
                <a:latin typeface="Century Gothic" panose="020B0502020202020204" pitchFamily="34" charset="0"/>
              </a:rPr>
              <a:t> à </a:t>
            </a:r>
            <a:r>
              <a:rPr lang="en-GB" sz="2400" dirty="0" err="1">
                <a:latin typeface="Century Gothic" panose="020B0502020202020204" pitchFamily="34" charset="0"/>
              </a:rPr>
              <a:t>l’école</a:t>
            </a:r>
            <a:r>
              <a:rPr lang="en-GB" sz="24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CAE729C-3EF9-4054-BCAF-B5AE31192BCF}"/>
              </a:ext>
            </a:extLst>
          </p:cNvPr>
          <p:cNvSpPr txBox="1"/>
          <p:nvPr/>
        </p:nvSpPr>
        <p:spPr>
          <a:xfrm>
            <a:off x="1154780" y="9993333"/>
            <a:ext cx="509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latin typeface="Century Gothic" panose="020B0502020202020204" pitchFamily="34" charset="0"/>
              </a:rPr>
              <a:t>est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intelligente</a:t>
            </a:r>
            <a:r>
              <a:rPr lang="en-GB" sz="2400" dirty="0">
                <a:latin typeface="Century Gothic" panose="020B0502020202020204" pitchFamily="34" charset="0"/>
              </a:rPr>
              <a:t> et </a:t>
            </a:r>
            <a:r>
              <a:rPr lang="en-GB" sz="2400" dirty="0" err="1">
                <a:latin typeface="Century Gothic" panose="020B0502020202020204" pitchFamily="34" charset="0"/>
              </a:rPr>
              <a:t>amusante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25FA201A-8EF2-401D-977C-1ABD67DEA2FD}"/>
              </a:ext>
            </a:extLst>
          </p:cNvPr>
          <p:cNvSpPr txBox="1"/>
          <p:nvPr/>
        </p:nvSpPr>
        <p:spPr>
          <a:xfrm>
            <a:off x="1104547" y="12938648"/>
            <a:ext cx="530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Je </a:t>
            </a:r>
            <a:r>
              <a:rPr lang="en-GB" sz="2400" dirty="0" err="1">
                <a:latin typeface="Century Gothic" panose="020B0502020202020204" pitchFamily="34" charset="0"/>
              </a:rPr>
              <a:t>parle</a:t>
            </a:r>
            <a:r>
              <a:rPr lang="en-GB" sz="2400" dirty="0">
                <a:latin typeface="Century Gothic" panose="020B0502020202020204" pitchFamily="34" charset="0"/>
              </a:rPr>
              <a:t> à mon </a:t>
            </a:r>
            <a:r>
              <a:rPr lang="en-GB" sz="2400" dirty="0" err="1">
                <a:latin typeface="Century Gothic" panose="020B0502020202020204" pitchFamily="34" charset="0"/>
              </a:rPr>
              <a:t>amie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tous</a:t>
            </a:r>
            <a:r>
              <a:rPr lang="en-GB" sz="2400" dirty="0">
                <a:latin typeface="Century Gothic" panose="020B0502020202020204" pitchFamily="34" charset="0"/>
              </a:rPr>
              <a:t> les </a:t>
            </a:r>
            <a:r>
              <a:rPr lang="en-GB" sz="2400" dirty="0" err="1">
                <a:latin typeface="Century Gothic" panose="020B0502020202020204" pitchFamily="34" charset="0"/>
              </a:rPr>
              <a:t>jours</a:t>
            </a:r>
            <a:r>
              <a:rPr lang="en-GB" sz="24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BB23FADD-11BB-4443-B20B-C9AFDE3CFFDF}"/>
              </a:ext>
            </a:extLst>
          </p:cNvPr>
          <p:cNvSpPr txBox="1"/>
          <p:nvPr/>
        </p:nvSpPr>
        <p:spPr>
          <a:xfrm>
            <a:off x="1114107" y="10573199"/>
            <a:ext cx="530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Elle aide à la </a:t>
            </a:r>
            <a:r>
              <a:rPr lang="en-GB" sz="2400" dirty="0" err="1">
                <a:latin typeface="Century Gothic" panose="020B0502020202020204" pitchFamily="34" charset="0"/>
              </a:rPr>
              <a:t>maison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chaque</a:t>
            </a:r>
            <a:r>
              <a:rPr lang="en-GB" sz="2400" dirty="0">
                <a:latin typeface="Century Gothic" panose="020B0502020202020204" pitchFamily="34" charset="0"/>
              </a:rPr>
              <a:t> jour.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06D5CCB8-D9E1-44CD-84D8-CF7B3C858CB1}"/>
              </a:ext>
            </a:extLst>
          </p:cNvPr>
          <p:cNvSpPr txBox="1"/>
          <p:nvPr/>
        </p:nvSpPr>
        <p:spPr>
          <a:xfrm>
            <a:off x="1114107" y="11147390"/>
            <a:ext cx="530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Le weekend, </a:t>
            </a:r>
            <a:r>
              <a:rPr lang="en-GB" sz="2400" dirty="0" err="1">
                <a:latin typeface="Century Gothic" panose="020B0502020202020204" pitchFamily="34" charset="0"/>
              </a:rPr>
              <a:t>il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est</a:t>
            </a:r>
            <a:r>
              <a:rPr lang="en-GB" sz="2400" dirty="0">
                <a:latin typeface="Century Gothic" panose="020B0502020202020204" pitchFamily="34" charset="0"/>
              </a:rPr>
              <a:t> à Paris.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E934395-C3DD-4531-8CC6-0FD82AECBB90}"/>
              </a:ext>
            </a:extLst>
          </p:cNvPr>
          <p:cNvSpPr txBox="1"/>
          <p:nvPr/>
        </p:nvSpPr>
        <p:spPr>
          <a:xfrm>
            <a:off x="1157596" y="11626579"/>
            <a:ext cx="5306771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GB" sz="2400" dirty="0"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latin typeface="Century Gothic" panose="020B0502020202020204" pitchFamily="34" charset="0"/>
              </a:rPr>
              <a:t>passe</a:t>
            </a:r>
            <a:r>
              <a:rPr lang="en-GB" sz="2400" dirty="0">
                <a:latin typeface="Century Gothic" panose="020B0502020202020204" pitchFamily="34" charset="0"/>
              </a:rPr>
              <a:t> le weekend à Lorient avec </a:t>
            </a:r>
            <a:r>
              <a:rPr lang="en-GB" sz="2400" dirty="0" err="1">
                <a:latin typeface="Century Gothic" panose="020B0502020202020204" pitchFamily="34" charset="0"/>
              </a:rPr>
              <a:t>moi</a:t>
            </a:r>
            <a:r>
              <a:rPr lang="en-GB" sz="24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22" name="CustomShape 23">
            <a:extLst>
              <a:ext uri="{FF2B5EF4-FFF2-40B4-BE49-F238E27FC236}">
                <a16:creationId xmlns:a16="http://schemas.microsoft.com/office/drawing/2014/main" id="{BC32A7AA-1FAF-4C9A-BBC8-19AA9C21997E}"/>
              </a:ext>
            </a:extLst>
          </p:cNvPr>
          <p:cNvSpPr/>
          <p:nvPr/>
        </p:nvSpPr>
        <p:spPr>
          <a:xfrm>
            <a:off x="659707" y="8827661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23" name="CustomShape 23">
            <a:extLst>
              <a:ext uri="{FF2B5EF4-FFF2-40B4-BE49-F238E27FC236}">
                <a16:creationId xmlns:a16="http://schemas.microsoft.com/office/drawing/2014/main" id="{F57C8591-4343-455A-B8DC-C1B3BC2C74B7}"/>
              </a:ext>
            </a:extLst>
          </p:cNvPr>
          <p:cNvSpPr/>
          <p:nvPr/>
        </p:nvSpPr>
        <p:spPr>
          <a:xfrm>
            <a:off x="659707" y="9423480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24" name="CustomShape 23">
            <a:extLst>
              <a:ext uri="{FF2B5EF4-FFF2-40B4-BE49-F238E27FC236}">
                <a16:creationId xmlns:a16="http://schemas.microsoft.com/office/drawing/2014/main" id="{7D59E50E-1F2E-47B5-9F1B-C78413F0C921}"/>
              </a:ext>
            </a:extLst>
          </p:cNvPr>
          <p:cNvSpPr/>
          <p:nvPr/>
        </p:nvSpPr>
        <p:spPr>
          <a:xfrm>
            <a:off x="659707" y="10013429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25" name="CustomShape 23">
            <a:extLst>
              <a:ext uri="{FF2B5EF4-FFF2-40B4-BE49-F238E27FC236}">
                <a16:creationId xmlns:a16="http://schemas.microsoft.com/office/drawing/2014/main" id="{B008DF6C-DCB8-46E7-8A4F-B10D4D8012BB}"/>
              </a:ext>
            </a:extLst>
          </p:cNvPr>
          <p:cNvSpPr/>
          <p:nvPr/>
        </p:nvSpPr>
        <p:spPr>
          <a:xfrm>
            <a:off x="659707" y="10657968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26" name="CustomShape 23">
            <a:extLst>
              <a:ext uri="{FF2B5EF4-FFF2-40B4-BE49-F238E27FC236}">
                <a16:creationId xmlns:a16="http://schemas.microsoft.com/office/drawing/2014/main" id="{2762C4D2-9A1F-4F77-9E7D-33744605516B}"/>
              </a:ext>
            </a:extLst>
          </p:cNvPr>
          <p:cNvSpPr/>
          <p:nvPr/>
        </p:nvSpPr>
        <p:spPr>
          <a:xfrm>
            <a:off x="642766" y="11197326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27" name="CustomShape 23">
            <a:extLst>
              <a:ext uri="{FF2B5EF4-FFF2-40B4-BE49-F238E27FC236}">
                <a16:creationId xmlns:a16="http://schemas.microsoft.com/office/drawing/2014/main" id="{2B8B7E73-D194-479D-8FF4-CBFA8DF5ADCC}"/>
              </a:ext>
            </a:extLst>
          </p:cNvPr>
          <p:cNvSpPr/>
          <p:nvPr/>
        </p:nvSpPr>
        <p:spPr>
          <a:xfrm>
            <a:off x="642766" y="11794063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28" name="CustomShape 23">
            <a:extLst>
              <a:ext uri="{FF2B5EF4-FFF2-40B4-BE49-F238E27FC236}">
                <a16:creationId xmlns:a16="http://schemas.microsoft.com/office/drawing/2014/main" id="{DE66F94E-E9F5-4502-98BA-20E675E17107}"/>
              </a:ext>
            </a:extLst>
          </p:cNvPr>
          <p:cNvSpPr/>
          <p:nvPr/>
        </p:nvSpPr>
        <p:spPr>
          <a:xfrm>
            <a:off x="642766" y="12879247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8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BFC68AEA-A668-425E-B344-590DAC7C2BFA}"/>
              </a:ext>
            </a:extLst>
          </p:cNvPr>
          <p:cNvSpPr/>
          <p:nvPr/>
        </p:nvSpPr>
        <p:spPr>
          <a:xfrm>
            <a:off x="2415210" y="8779745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à</a:t>
            </a:r>
            <a:endParaRPr lang="en-GB" b="1" dirty="0">
              <a:latin typeface="Arial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FEDB77D4-7117-446D-9F65-DF0C8CCA2669}"/>
              </a:ext>
            </a:extLst>
          </p:cNvPr>
          <p:cNvSpPr/>
          <p:nvPr/>
        </p:nvSpPr>
        <p:spPr>
          <a:xfrm>
            <a:off x="4244380" y="9405612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à</a:t>
            </a:r>
            <a:endParaRPr lang="en-GB" b="1" dirty="0">
              <a:latin typeface="Arial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397AC735-F2D3-4D42-B160-843A8513C33C}"/>
              </a:ext>
            </a:extLst>
          </p:cNvPr>
          <p:cNvSpPr/>
          <p:nvPr/>
        </p:nvSpPr>
        <p:spPr>
          <a:xfrm>
            <a:off x="2439449" y="10572314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à</a:t>
            </a:r>
            <a:endParaRPr lang="en-GB" b="1" dirty="0">
              <a:latin typeface="Arial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E55F302B-9C95-48B9-BD38-3DB1F1E3E9E8}"/>
              </a:ext>
            </a:extLst>
          </p:cNvPr>
          <p:cNvSpPr/>
          <p:nvPr/>
        </p:nvSpPr>
        <p:spPr>
          <a:xfrm>
            <a:off x="3822826" y="11145800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à</a:t>
            </a:r>
            <a:endParaRPr lang="en-GB" b="1" dirty="0">
              <a:latin typeface="Arial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9A4E8FC-3AB3-4825-9A8C-ED25503A5B9B}"/>
              </a:ext>
            </a:extLst>
          </p:cNvPr>
          <p:cNvSpPr/>
          <p:nvPr/>
        </p:nvSpPr>
        <p:spPr>
          <a:xfrm>
            <a:off x="4490345" y="11743548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à</a:t>
            </a:r>
            <a:endParaRPr lang="en-GB" b="1" dirty="0">
              <a:latin typeface="Arial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D0D477E-E61E-4931-B3ED-BE63DF52D9E6}"/>
              </a:ext>
            </a:extLst>
          </p:cNvPr>
          <p:cNvSpPr/>
          <p:nvPr/>
        </p:nvSpPr>
        <p:spPr>
          <a:xfrm>
            <a:off x="2380670" y="12939458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à</a:t>
            </a:r>
            <a:endParaRPr lang="en-GB" b="1" dirty="0">
              <a:latin typeface="Arial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5B74E9EC-3EEB-45F4-80DC-7BC871CEF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420920"/>
              </p:ext>
            </p:extLst>
          </p:nvPr>
        </p:nvGraphicFramePr>
        <p:xfrm>
          <a:off x="7137445" y="7746034"/>
          <a:ext cx="1979380" cy="6041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9380">
                  <a:extLst>
                    <a:ext uri="{9D8B030D-6E8A-4147-A177-3AD203B41FA5}">
                      <a16:colId xmlns:a16="http://schemas.microsoft.com/office/drawing/2014/main" val="2884919862"/>
                    </a:ext>
                  </a:extLst>
                </a:gridCol>
              </a:tblGrid>
              <a:tr h="67129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Yves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815999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5399467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8843299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4708526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3208573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1499067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839200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143801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158036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312363-A81A-4E0C-B60E-67DFDFEDBF8B}"/>
              </a:ext>
            </a:extLst>
          </p:cNvPr>
          <p:cNvSpPr txBox="1"/>
          <p:nvPr/>
        </p:nvSpPr>
        <p:spPr>
          <a:xfrm>
            <a:off x="5781808" y="8871200"/>
            <a:ext cx="149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[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at</a:t>
            </a:r>
            <a:r>
              <a:rPr lang="en-GB" sz="2400" b="1" dirty="0"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D1B53D6-7B06-4412-8F2F-8005356DCF4E}"/>
              </a:ext>
            </a:extLst>
          </p:cNvPr>
          <p:cNvSpPr txBox="1"/>
          <p:nvPr/>
        </p:nvSpPr>
        <p:spPr>
          <a:xfrm>
            <a:off x="5781807" y="9468429"/>
            <a:ext cx="149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[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__</a:t>
            </a:r>
            <a:r>
              <a:rPr lang="en-GB" sz="2400" b="1" dirty="0"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BEAECE1A-EC13-434E-B33E-37A6E6F95D53}"/>
              </a:ext>
            </a:extLst>
          </p:cNvPr>
          <p:cNvSpPr txBox="1"/>
          <p:nvPr/>
        </p:nvSpPr>
        <p:spPr>
          <a:xfrm>
            <a:off x="6170257" y="10676137"/>
            <a:ext cx="149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[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__</a:t>
            </a:r>
            <a:r>
              <a:rPr lang="en-GB" sz="2400" b="1" dirty="0"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CE9AFC30-9A31-4E2C-AEF7-B0EBDC575EEA}"/>
              </a:ext>
            </a:extLst>
          </p:cNvPr>
          <p:cNvSpPr txBox="1"/>
          <p:nvPr/>
        </p:nvSpPr>
        <p:spPr>
          <a:xfrm>
            <a:off x="5820623" y="11261155"/>
            <a:ext cx="149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[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__</a:t>
            </a:r>
            <a:r>
              <a:rPr lang="en-GB" sz="2400" b="1" dirty="0"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C3F0C7AE-8F05-4F17-86B7-2D8D6C423BB4}"/>
              </a:ext>
            </a:extLst>
          </p:cNvPr>
          <p:cNvSpPr txBox="1"/>
          <p:nvPr/>
        </p:nvSpPr>
        <p:spPr>
          <a:xfrm>
            <a:off x="5813728" y="11846173"/>
            <a:ext cx="149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[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__</a:t>
            </a:r>
            <a:r>
              <a:rPr lang="en-GB" sz="2400" b="1" dirty="0"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72421ABE-28A6-4D7C-BCE1-4022567EC00C}"/>
              </a:ext>
            </a:extLst>
          </p:cNvPr>
          <p:cNvSpPr txBox="1"/>
          <p:nvPr/>
        </p:nvSpPr>
        <p:spPr>
          <a:xfrm>
            <a:off x="5737695" y="13419104"/>
            <a:ext cx="149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[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__</a:t>
            </a:r>
            <a:r>
              <a:rPr lang="en-GB" sz="2400" b="1" dirty="0"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4539EC4-50B7-4D55-92E2-297F7B5172F2}"/>
              </a:ext>
            </a:extLst>
          </p:cNvPr>
          <p:cNvSpPr/>
          <p:nvPr/>
        </p:nvSpPr>
        <p:spPr>
          <a:xfrm>
            <a:off x="234893" y="14141462"/>
            <a:ext cx="10493042" cy="197857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5596FE3-6357-4637-B0D4-D59DD4DCD389}"/>
              </a:ext>
            </a:extLst>
          </p:cNvPr>
          <p:cNvSpPr txBox="1"/>
          <p:nvPr/>
        </p:nvSpPr>
        <p:spPr>
          <a:xfrm>
            <a:off x="4473103" y="14588883"/>
            <a:ext cx="3317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in French,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Rectangle: Rounded Corners 253">
            <a:extLst>
              <a:ext uri="{FF2B5EF4-FFF2-40B4-BE49-F238E27FC236}">
                <a16:creationId xmlns:a16="http://schemas.microsoft.com/office/drawing/2014/main" id="{AAFD5151-247D-4E32-B620-82E67B4BBF22}"/>
              </a:ext>
            </a:extLst>
          </p:cNvPr>
          <p:cNvSpPr/>
          <p:nvPr/>
        </p:nvSpPr>
        <p:spPr>
          <a:xfrm>
            <a:off x="234587" y="14143995"/>
            <a:ext cx="10493042" cy="197857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BFAEC5E7-3122-44D4-B096-A45C48F6518D}"/>
              </a:ext>
            </a:extLst>
          </p:cNvPr>
          <p:cNvSpPr txBox="1"/>
          <p:nvPr/>
        </p:nvSpPr>
        <p:spPr>
          <a:xfrm>
            <a:off x="4473103" y="15312778"/>
            <a:ext cx="4253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in French,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9DBB064-483E-42AF-893A-22DC2448D9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7"/>
          <a:stretch/>
        </p:blipFill>
        <p:spPr>
          <a:xfrm>
            <a:off x="375351" y="13620447"/>
            <a:ext cx="4253171" cy="2458424"/>
          </a:xfrm>
          <a:prstGeom prst="rect">
            <a:avLst/>
          </a:prstGeom>
        </p:spPr>
      </p:pic>
      <p:sp>
        <p:nvSpPr>
          <p:cNvPr id="73" name="Title 2">
            <a:extLst>
              <a:ext uri="{FF2B5EF4-FFF2-40B4-BE49-F238E27FC236}">
                <a16:creationId xmlns:a16="http://schemas.microsoft.com/office/drawing/2014/main" id="{F0EAFAB3-4925-4128-8CBD-9FC0BF733C34}"/>
              </a:ext>
            </a:extLst>
          </p:cNvPr>
          <p:cNvSpPr txBox="1">
            <a:spLocks/>
          </p:cNvSpPr>
          <p:nvPr/>
        </p:nvSpPr>
        <p:spPr>
          <a:xfrm>
            <a:off x="9185141" y="15263985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CE111795-E4D8-4E78-8488-52C073F8396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7825" y="14117838"/>
            <a:ext cx="1255885" cy="1146147"/>
          </a:xfrm>
          <a:prstGeom prst="rect">
            <a:avLst/>
          </a:prstGeom>
        </p:spPr>
      </p:pic>
      <p:pic>
        <p:nvPicPr>
          <p:cNvPr id="81" name="Picture 80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CFDE36F3-C36D-47B4-BECD-C2FD6813B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6" y="14272952"/>
            <a:ext cx="983214" cy="933870"/>
          </a:xfrm>
          <a:prstGeom prst="rect">
            <a:avLst/>
          </a:prstGeom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E5735B5C-85BB-467F-8171-A5ED5ACE7D5C}"/>
              </a:ext>
            </a:extLst>
          </p:cNvPr>
          <p:cNvGrpSpPr/>
          <p:nvPr/>
        </p:nvGrpSpPr>
        <p:grpSpPr>
          <a:xfrm>
            <a:off x="68305" y="7404283"/>
            <a:ext cx="2268556" cy="862054"/>
            <a:chOff x="314909" y="12083263"/>
            <a:chExt cx="2268556" cy="862054"/>
          </a:xfrm>
        </p:grpSpPr>
        <p:sp>
          <p:nvSpPr>
            <p:cNvPr id="209" name="Title 1">
              <a:extLst>
                <a:ext uri="{FF2B5EF4-FFF2-40B4-BE49-F238E27FC236}">
                  <a16:creationId xmlns:a16="http://schemas.microsoft.com/office/drawing/2014/main" id="{08C97D77-1B36-433E-A8C2-BCDA715B644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10" name="Picture 20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A4625EED-43CF-45CA-9ADD-34FE88DBE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319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50217" y="160202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like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607859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24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9D89F67-4FE4-4390-9836-47C04BB39301}"/>
              </a:ext>
            </a:extLst>
          </p:cNvPr>
          <p:cNvGrpSpPr/>
          <p:nvPr/>
        </p:nvGrpSpPr>
        <p:grpSpPr>
          <a:xfrm>
            <a:off x="43034" y="925315"/>
            <a:ext cx="2331393" cy="849944"/>
            <a:chOff x="265969" y="4581662"/>
            <a:chExt cx="2331393" cy="849944"/>
          </a:xfrm>
        </p:grpSpPr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37DA82B0-0CE3-4DC7-8601-377B08387A1D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4" name="Picture 6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91A21B4-35C4-4AAB-AB71-6CBA8F4F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DE67AA2-70CA-4C97-9115-617F42E0D0AD}"/>
              </a:ext>
            </a:extLst>
          </p:cNvPr>
          <p:cNvSpPr txBox="1"/>
          <p:nvPr/>
        </p:nvSpPr>
        <p:spPr>
          <a:xfrm>
            <a:off x="2374427" y="1058861"/>
            <a:ext cx="9070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verbe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correct,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 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 en français et en anglais.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CustomShape 23">
            <a:extLst>
              <a:ext uri="{FF2B5EF4-FFF2-40B4-BE49-F238E27FC236}">
                <a16:creationId xmlns:a16="http://schemas.microsoft.com/office/drawing/2014/main" id="{8B43D7F5-51E0-42BC-AD13-2018770C4DB1}"/>
              </a:ext>
            </a:extLst>
          </p:cNvPr>
          <p:cNvSpPr/>
          <p:nvPr/>
        </p:nvSpPr>
        <p:spPr>
          <a:xfrm>
            <a:off x="311513" y="1900706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80B2FE9C-DA17-4522-B6A5-727943B51B54}"/>
              </a:ext>
            </a:extLst>
          </p:cNvPr>
          <p:cNvSpPr/>
          <p:nvPr/>
        </p:nvSpPr>
        <p:spPr>
          <a:xfrm>
            <a:off x="925243" y="1891789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Elle __________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ton sac.</a:t>
            </a:r>
          </a:p>
        </p:txBody>
      </p:sp>
      <p:sp>
        <p:nvSpPr>
          <p:cNvPr id="68" name="CustomShape 23">
            <a:extLst>
              <a:ext uri="{FF2B5EF4-FFF2-40B4-BE49-F238E27FC236}">
                <a16:creationId xmlns:a16="http://schemas.microsoft.com/office/drawing/2014/main" id="{5C91E57C-883E-4DE4-AD50-E8624161A725}"/>
              </a:ext>
            </a:extLst>
          </p:cNvPr>
          <p:cNvSpPr/>
          <p:nvPr/>
        </p:nvSpPr>
        <p:spPr>
          <a:xfrm>
            <a:off x="292433" y="2867541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3BAB40FD-78B5-477A-8351-1F72DFDE0FC2}"/>
              </a:ext>
            </a:extLst>
          </p:cNvPr>
          <p:cNvSpPr/>
          <p:nvPr/>
        </p:nvSpPr>
        <p:spPr>
          <a:xfrm>
            <a:off x="906163" y="2858624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J’__________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ma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professeure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0" name="CustomShape 23">
            <a:extLst>
              <a:ext uri="{FF2B5EF4-FFF2-40B4-BE49-F238E27FC236}">
                <a16:creationId xmlns:a16="http://schemas.microsoft.com/office/drawing/2014/main" id="{29A4B49E-63D3-4A73-96B9-DC37D1EF140A}"/>
              </a:ext>
            </a:extLst>
          </p:cNvPr>
          <p:cNvSpPr/>
          <p:nvPr/>
        </p:nvSpPr>
        <p:spPr>
          <a:xfrm>
            <a:off x="292433" y="3781343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EBDFEE88-2AA4-4F93-B32E-299CFBA180EE}"/>
              </a:ext>
            </a:extLst>
          </p:cNvPr>
          <p:cNvSpPr/>
          <p:nvPr/>
        </p:nvSpPr>
        <p:spPr>
          <a:xfrm>
            <a:off x="906163" y="3772426"/>
            <a:ext cx="6713837" cy="461665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J’_______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stylo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et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j’ _________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aussi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gomme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4" name="CustomShape 23">
            <a:extLst>
              <a:ext uri="{FF2B5EF4-FFF2-40B4-BE49-F238E27FC236}">
                <a16:creationId xmlns:a16="http://schemas.microsoft.com/office/drawing/2014/main" id="{573702D4-20D7-481E-A370-F1DBCD9218E0}"/>
              </a:ext>
            </a:extLst>
          </p:cNvPr>
          <p:cNvSpPr/>
          <p:nvPr/>
        </p:nvSpPr>
        <p:spPr>
          <a:xfrm>
            <a:off x="292433" y="4821827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059E49BB-F08A-4FF0-AC14-949130B3F47A}"/>
              </a:ext>
            </a:extLst>
          </p:cNvPr>
          <p:cNvSpPr/>
          <p:nvPr/>
        </p:nvSpPr>
        <p:spPr>
          <a:xfrm>
            <a:off x="906163" y="4812910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Tu ____________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ton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père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à la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maison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9" name="CustomShape 23">
            <a:extLst>
              <a:ext uri="{FF2B5EF4-FFF2-40B4-BE49-F238E27FC236}">
                <a16:creationId xmlns:a16="http://schemas.microsoft.com/office/drawing/2014/main" id="{4B5D90F2-A6E5-4F38-AE5A-0174DDD814E5}"/>
              </a:ext>
            </a:extLst>
          </p:cNvPr>
          <p:cNvSpPr/>
          <p:nvPr/>
        </p:nvSpPr>
        <p:spPr>
          <a:xfrm>
            <a:off x="292433" y="5757038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5EAC9EDA-24E9-4356-AD75-6E603FCB1660}"/>
              </a:ext>
            </a:extLst>
          </p:cNvPr>
          <p:cNvSpPr/>
          <p:nvPr/>
        </p:nvSpPr>
        <p:spPr>
          <a:xfrm>
            <a:off x="906163" y="5748121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Tu _______________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ton école.</a:t>
            </a:r>
          </a:p>
        </p:txBody>
      </p:sp>
      <p:sp>
        <p:nvSpPr>
          <p:cNvPr id="84" name="CustomShape 23">
            <a:extLst>
              <a:ext uri="{FF2B5EF4-FFF2-40B4-BE49-F238E27FC236}">
                <a16:creationId xmlns:a16="http://schemas.microsoft.com/office/drawing/2014/main" id="{EADE4A11-B7DC-4E6F-804D-C43F3643D60F}"/>
              </a:ext>
            </a:extLst>
          </p:cNvPr>
          <p:cNvSpPr/>
          <p:nvPr/>
        </p:nvSpPr>
        <p:spPr>
          <a:xfrm>
            <a:off x="311513" y="6730656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AE09522C-55E3-48F7-B537-42C26B42D189}"/>
              </a:ext>
            </a:extLst>
          </p:cNvPr>
          <p:cNvSpPr/>
          <p:nvPr/>
        </p:nvSpPr>
        <p:spPr>
          <a:xfrm>
            <a:off x="925243" y="6721739"/>
            <a:ext cx="5959061" cy="392341"/>
          </a:xfrm>
          <a:prstGeom prst="wedgeRoundRectCallout">
            <a:avLst>
              <a:gd name="adj1" fmla="val -53145"/>
              <a:gd name="adj2" fmla="val 173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Il _______________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aussi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à la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maison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88" name="Picture 16" descr="United, Flag, Kingdom, British, Great, Britain">
            <a:extLst>
              <a:ext uri="{FF2B5EF4-FFF2-40B4-BE49-F238E27FC236}">
                <a16:creationId xmlns:a16="http://schemas.microsoft.com/office/drawing/2014/main" id="{8D96E3EE-817C-49D6-BF23-CFFFD991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05" y="2430166"/>
            <a:ext cx="316030" cy="2473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B84A269-5C37-4F5C-AFDA-13418CF408FF}"/>
              </a:ext>
            </a:extLst>
          </p:cNvPr>
          <p:cNvSpPr/>
          <p:nvPr/>
        </p:nvSpPr>
        <p:spPr>
          <a:xfrm>
            <a:off x="1152903" y="2344683"/>
            <a:ext cx="2661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your bag.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6EB6017-A35A-45E7-8A90-3BA5F07967DD}"/>
              </a:ext>
            </a:extLst>
          </p:cNvPr>
          <p:cNvSpPr/>
          <p:nvPr/>
        </p:nvSpPr>
        <p:spPr>
          <a:xfrm>
            <a:off x="906163" y="3245502"/>
            <a:ext cx="6713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_________________________________________________.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9A09D5-F5D6-4521-B606-F63E0B2D6220}"/>
              </a:ext>
            </a:extLst>
          </p:cNvPr>
          <p:cNvSpPr/>
          <p:nvPr/>
        </p:nvSpPr>
        <p:spPr>
          <a:xfrm>
            <a:off x="858995" y="4290576"/>
            <a:ext cx="6713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_________________________________________________.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7492562-3615-4797-AFCB-0EE193448187}"/>
              </a:ext>
            </a:extLst>
          </p:cNvPr>
          <p:cNvSpPr/>
          <p:nvPr/>
        </p:nvSpPr>
        <p:spPr>
          <a:xfrm>
            <a:off x="976325" y="5225496"/>
            <a:ext cx="6713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_________________________________________________.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6339078-F9AE-47C2-8131-264AB8C44A39}"/>
              </a:ext>
            </a:extLst>
          </p:cNvPr>
          <p:cNvSpPr/>
          <p:nvPr/>
        </p:nvSpPr>
        <p:spPr>
          <a:xfrm>
            <a:off x="950720" y="6207308"/>
            <a:ext cx="6713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_________________________________________________.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6B4E87C-C2B5-4589-801B-02AE36F2165C}"/>
              </a:ext>
            </a:extLst>
          </p:cNvPr>
          <p:cNvSpPr/>
          <p:nvPr/>
        </p:nvSpPr>
        <p:spPr>
          <a:xfrm>
            <a:off x="925243" y="7178761"/>
            <a:ext cx="6713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_________________________________________________.</a:t>
            </a: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44E02528-48E8-41FC-B24A-82BE25D4FC4D}"/>
              </a:ext>
            </a:extLst>
          </p:cNvPr>
          <p:cNvSpPr/>
          <p:nvPr/>
        </p:nvSpPr>
        <p:spPr>
          <a:xfrm>
            <a:off x="7364152" y="1610560"/>
            <a:ext cx="3605929" cy="1184907"/>
          </a:xfrm>
          <a:prstGeom prst="wedgeRoundRectCallout">
            <a:avLst>
              <a:gd name="adj1" fmla="val 54346"/>
              <a:gd name="adj2" fmla="val 4028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((i) have), ‘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(like) and ‘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aide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(help)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similar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Léa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00" name="Picture 99" descr="Icon&#10;&#10;Description automatically generated">
            <a:extLst>
              <a:ext uri="{FF2B5EF4-FFF2-40B4-BE49-F238E27FC236}">
                <a16:creationId xmlns:a16="http://schemas.microsoft.com/office/drawing/2014/main" id="{BCE61029-D769-4C6E-9FC8-9BA928816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47" y="2176802"/>
            <a:ext cx="1490655" cy="1809155"/>
          </a:xfrm>
          <a:prstGeom prst="rect">
            <a:avLst/>
          </a:prstGeom>
        </p:spPr>
      </p:pic>
      <p:graphicFrame>
        <p:nvGraphicFramePr>
          <p:cNvPr id="103" name="Table 4">
            <a:extLst>
              <a:ext uri="{FF2B5EF4-FFF2-40B4-BE49-F238E27FC236}">
                <a16:creationId xmlns:a16="http://schemas.microsoft.com/office/drawing/2014/main" id="{6DAD49BA-E862-4767-8FA8-57B7356AC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638740"/>
              </p:ext>
            </p:extLst>
          </p:nvPr>
        </p:nvGraphicFramePr>
        <p:xfrm>
          <a:off x="575551" y="9331549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parfait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gâteau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préparer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famille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frère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parler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aussi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habiter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06" name="Picture 105">
            <a:extLst>
              <a:ext uri="{FF2B5EF4-FFF2-40B4-BE49-F238E27FC236}">
                <a16:creationId xmlns:a16="http://schemas.microsoft.com/office/drawing/2014/main" id="{A78D30CE-3A0F-41BC-A976-CDA5FEEF3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644" y="11410743"/>
            <a:ext cx="1186070" cy="1080360"/>
          </a:xfrm>
          <a:prstGeom prst="rect">
            <a:avLst/>
          </a:prstGeom>
        </p:spPr>
      </p:pic>
      <p:pic>
        <p:nvPicPr>
          <p:cNvPr id="109" name="Picture 108" descr="Icon&#10;&#10;Description automatically generated">
            <a:extLst>
              <a:ext uri="{FF2B5EF4-FFF2-40B4-BE49-F238E27FC236}">
                <a16:creationId xmlns:a16="http://schemas.microsoft.com/office/drawing/2014/main" id="{21DBFD3A-D394-4D8B-BBE8-8B2B43B6C1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4" y="9704763"/>
            <a:ext cx="1186070" cy="118607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69F024C-9C00-4813-951B-83A3BD94D7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735" y="13949769"/>
            <a:ext cx="1162417" cy="1101237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6843C8E-C84C-4ED7-B4F5-9B95827B2359}"/>
              </a:ext>
            </a:extLst>
          </p:cNvPr>
          <p:cNvSpPr txBox="1"/>
          <p:nvPr/>
        </p:nvSpPr>
        <p:spPr>
          <a:xfrm>
            <a:off x="1755672" y="1451827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A57F294-828A-4F54-9AEF-7963318CC890}"/>
              </a:ext>
            </a:extLst>
          </p:cNvPr>
          <p:cNvSpPr txBox="1"/>
          <p:nvPr/>
        </p:nvSpPr>
        <p:spPr>
          <a:xfrm>
            <a:off x="1735866" y="12105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E8A6A24-D082-44A1-86C4-1B2709A0A0E9}"/>
              </a:ext>
            </a:extLst>
          </p:cNvPr>
          <p:cNvSpPr txBox="1"/>
          <p:nvPr/>
        </p:nvSpPr>
        <p:spPr>
          <a:xfrm>
            <a:off x="1722209" y="1039882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20" name="Title 2">
            <a:extLst>
              <a:ext uri="{FF2B5EF4-FFF2-40B4-BE49-F238E27FC236}">
                <a16:creationId xmlns:a16="http://schemas.microsoft.com/office/drawing/2014/main" id="{24F95C63-E7B8-4E91-ACE2-389A7294A9D2}"/>
              </a:ext>
            </a:extLst>
          </p:cNvPr>
          <p:cNvSpPr txBox="1">
            <a:spLocks/>
          </p:cNvSpPr>
          <p:nvPr/>
        </p:nvSpPr>
        <p:spPr>
          <a:xfrm>
            <a:off x="10666306" y="9722374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85694326-DCC4-459A-B2B8-0D78939011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8990" y="8576227"/>
            <a:ext cx="1255885" cy="1146147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33605F9-A80D-495C-81E8-7DD8020685E8}"/>
              </a:ext>
            </a:extLst>
          </p:cNvPr>
          <p:cNvGrpSpPr/>
          <p:nvPr/>
        </p:nvGrpSpPr>
        <p:grpSpPr>
          <a:xfrm>
            <a:off x="132810" y="8428036"/>
            <a:ext cx="2268556" cy="862054"/>
            <a:chOff x="314909" y="12083263"/>
            <a:chExt cx="2268556" cy="862054"/>
          </a:xfrm>
        </p:grpSpPr>
        <p:sp>
          <p:nvSpPr>
            <p:cNvPr id="123" name="Title 1">
              <a:extLst>
                <a:ext uri="{FF2B5EF4-FFF2-40B4-BE49-F238E27FC236}">
                  <a16:creationId xmlns:a16="http://schemas.microsoft.com/office/drawing/2014/main" id="{582B1087-0F97-41C7-9EB9-D56CCA4D11E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24" name="Picture 12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0F9347E5-842B-47D3-931C-4A2239256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28B05067-0731-4ADB-A71E-E9A985C255C5}"/>
              </a:ext>
            </a:extLst>
          </p:cNvPr>
          <p:cNvSpPr txBox="1"/>
          <p:nvPr/>
        </p:nvSpPr>
        <p:spPr>
          <a:xfrm>
            <a:off x="2401366" y="849301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45137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50217" y="160202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like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25</a:t>
            </a:r>
          </a:p>
        </p:txBody>
      </p:sp>
      <p:graphicFrame>
        <p:nvGraphicFramePr>
          <p:cNvPr id="103" name="Table 4">
            <a:extLst>
              <a:ext uri="{FF2B5EF4-FFF2-40B4-BE49-F238E27FC236}">
                <a16:creationId xmlns:a16="http://schemas.microsoft.com/office/drawing/2014/main" id="{6DAD49BA-E862-4767-8FA8-57B7356AC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1800"/>
              </p:ext>
            </p:extLst>
          </p:nvPr>
        </p:nvGraphicFramePr>
        <p:xfrm>
          <a:off x="529038" y="101417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me 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(e.g. for me)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(e.g. for you)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perfect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prepare, </a:t>
                      </a:r>
                      <a:r>
                        <a:rPr lang="en-GB" sz="1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preparing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in, at, 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like, liking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06" name="Picture 105">
            <a:extLst>
              <a:ext uri="{FF2B5EF4-FFF2-40B4-BE49-F238E27FC236}">
                <a16:creationId xmlns:a16="http://schemas.microsoft.com/office/drawing/2014/main" id="{A78D30CE-3A0F-41BC-A976-CDA5FEEF3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31" y="12220974"/>
            <a:ext cx="1186070" cy="1080360"/>
          </a:xfrm>
          <a:prstGeom prst="rect">
            <a:avLst/>
          </a:prstGeom>
        </p:spPr>
      </p:pic>
      <p:pic>
        <p:nvPicPr>
          <p:cNvPr id="109" name="Picture 108" descr="Icon&#10;&#10;Description automatically generated">
            <a:extLst>
              <a:ext uri="{FF2B5EF4-FFF2-40B4-BE49-F238E27FC236}">
                <a16:creationId xmlns:a16="http://schemas.microsoft.com/office/drawing/2014/main" id="{21DBFD3A-D394-4D8B-BBE8-8B2B43B6C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1" y="10514994"/>
            <a:ext cx="1186070" cy="118607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69F024C-9C00-4813-951B-83A3BD94D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22" y="14760000"/>
            <a:ext cx="1162417" cy="1101237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6843C8E-C84C-4ED7-B4F5-9B95827B2359}"/>
              </a:ext>
            </a:extLst>
          </p:cNvPr>
          <p:cNvSpPr txBox="1"/>
          <p:nvPr/>
        </p:nvSpPr>
        <p:spPr>
          <a:xfrm>
            <a:off x="1709159" y="153285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A57F294-828A-4F54-9AEF-7963318CC890}"/>
              </a:ext>
            </a:extLst>
          </p:cNvPr>
          <p:cNvSpPr txBox="1"/>
          <p:nvPr/>
        </p:nvSpPr>
        <p:spPr>
          <a:xfrm>
            <a:off x="1689353" y="129161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E8A6A24-D082-44A1-86C4-1B2709A0A0E9}"/>
              </a:ext>
            </a:extLst>
          </p:cNvPr>
          <p:cNvSpPr txBox="1"/>
          <p:nvPr/>
        </p:nvSpPr>
        <p:spPr>
          <a:xfrm>
            <a:off x="1675696" y="112090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20" name="Title 2">
            <a:extLst>
              <a:ext uri="{FF2B5EF4-FFF2-40B4-BE49-F238E27FC236}">
                <a16:creationId xmlns:a16="http://schemas.microsoft.com/office/drawing/2014/main" id="{24F95C63-E7B8-4E91-ACE2-389A7294A9D2}"/>
              </a:ext>
            </a:extLst>
          </p:cNvPr>
          <p:cNvSpPr txBox="1">
            <a:spLocks/>
          </p:cNvSpPr>
          <p:nvPr/>
        </p:nvSpPr>
        <p:spPr>
          <a:xfrm>
            <a:off x="10619793" y="10532605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85694326-DCC4-459A-B2B8-0D7893901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477" y="9386458"/>
            <a:ext cx="1255885" cy="1146147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28B05067-0731-4ADB-A71E-E9A985C255C5}"/>
              </a:ext>
            </a:extLst>
          </p:cNvPr>
          <p:cNvSpPr txBox="1"/>
          <p:nvPr/>
        </p:nvSpPr>
        <p:spPr>
          <a:xfrm>
            <a:off x="2357845" y="955756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42C8C5-02DC-4627-9DC5-CC44EF122680}"/>
              </a:ext>
            </a:extLst>
          </p:cNvPr>
          <p:cNvGrpSpPr/>
          <p:nvPr/>
        </p:nvGrpSpPr>
        <p:grpSpPr>
          <a:xfrm>
            <a:off x="191018" y="9426050"/>
            <a:ext cx="2046279" cy="849944"/>
            <a:chOff x="291715" y="11147271"/>
            <a:chExt cx="2046279" cy="849944"/>
          </a:xfrm>
        </p:grpSpPr>
        <p:sp>
          <p:nvSpPr>
            <p:cNvPr id="49" name="Title 2">
              <a:extLst>
                <a:ext uri="{FF2B5EF4-FFF2-40B4-BE49-F238E27FC236}">
                  <a16:creationId xmlns:a16="http://schemas.microsoft.com/office/drawing/2014/main" id="{39776B1B-A2AE-429C-BE29-80177683AFF3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0" name="Picture 49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4D7104A3-151D-4063-A75A-4EEBDA8B8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4A2E87C-1CB8-420F-96D6-2DB012018329}"/>
              </a:ext>
            </a:extLst>
          </p:cNvPr>
          <p:cNvSpPr/>
          <p:nvPr/>
        </p:nvSpPr>
        <p:spPr>
          <a:xfrm>
            <a:off x="187696" y="984010"/>
            <a:ext cx="11584478" cy="291388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3AEA65F7-309A-4207-AC4C-D37C10D18513}"/>
              </a:ext>
            </a:extLst>
          </p:cNvPr>
          <p:cNvSpPr txBox="1">
            <a:spLocks/>
          </p:cNvSpPr>
          <p:nvPr/>
        </p:nvSpPr>
        <p:spPr>
          <a:xfrm>
            <a:off x="9569353" y="113741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3" name="Google Shape;170;p8" descr="Jigsaw, Puzzle, Piece, Game, Concept, Solution">
            <a:extLst>
              <a:ext uri="{FF2B5EF4-FFF2-40B4-BE49-F238E27FC236}">
                <a16:creationId xmlns:a16="http://schemas.microsoft.com/office/drawing/2014/main" id="{3B8B7E4D-FC69-49D5-888E-C5173F4389F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87016" y="105313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ustomShape 3">
            <a:extLst>
              <a:ext uri="{FF2B5EF4-FFF2-40B4-BE49-F238E27FC236}">
                <a16:creationId xmlns:a16="http://schemas.microsoft.com/office/drawing/2014/main" id="{CA083529-F9DB-4DF6-ADFB-A3C327FE4989}"/>
              </a:ext>
            </a:extLst>
          </p:cNvPr>
          <p:cNvSpPr/>
          <p:nvPr/>
        </p:nvSpPr>
        <p:spPr>
          <a:xfrm>
            <a:off x="255561" y="155514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 English we use ‘also’ between the subject and verb; in French, use </a:t>
            </a:r>
            <a:r>
              <a:rPr lang="en-GB" sz="23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aussi</a:t>
            </a:r>
            <a:r>
              <a:rPr lang="en-GB" sz="23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after the verb:</a:t>
            </a:r>
            <a:endParaRPr lang="en-GB" sz="23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E2673A34-66E8-4461-9146-C9BF1B1CFA18}"/>
              </a:ext>
            </a:extLst>
          </p:cNvPr>
          <p:cNvSpPr txBox="1">
            <a:spLocks/>
          </p:cNvSpPr>
          <p:nvPr/>
        </p:nvSpPr>
        <p:spPr>
          <a:xfrm>
            <a:off x="250217" y="1029128"/>
            <a:ext cx="474778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Position of </a:t>
            </a:r>
            <a:r>
              <a:rPr lang="en-GB" sz="2400" b="1" i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aussi</a:t>
            </a:r>
            <a:r>
              <a:rPr lang="en-GB" sz="2400" b="1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(also, too)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Google Shape;433;p6">
            <a:extLst>
              <a:ext uri="{FF2B5EF4-FFF2-40B4-BE49-F238E27FC236}">
                <a16:creationId xmlns:a16="http://schemas.microsoft.com/office/drawing/2014/main" id="{D50B2339-AC1A-4B26-A2D8-ADD1FC9FED76}"/>
              </a:ext>
            </a:extLst>
          </p:cNvPr>
          <p:cNvSpPr txBox="1"/>
          <p:nvPr/>
        </p:nvSpPr>
        <p:spPr>
          <a:xfrm>
            <a:off x="3735849" y="234511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3886AA3-2FB6-4F89-99B9-434D6D4B0A4D}"/>
              </a:ext>
            </a:extLst>
          </p:cNvPr>
          <p:cNvSpPr/>
          <p:nvPr/>
        </p:nvSpPr>
        <p:spPr>
          <a:xfrm>
            <a:off x="250217" y="2369176"/>
            <a:ext cx="346120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sz="2300" dirty="0">
                <a:latin typeface="Century Gothic" panose="020B0502020202020204" pitchFamily="34" charset="0"/>
              </a:rPr>
              <a:t>He </a:t>
            </a:r>
            <a:r>
              <a:rPr lang="en-GB" sz="2300" b="1" dirty="0">
                <a:latin typeface="Century Gothic" panose="020B0502020202020204" pitchFamily="34" charset="0"/>
              </a:rPr>
              <a:t>also </a:t>
            </a:r>
            <a:r>
              <a:rPr lang="en-GB" sz="2300" dirty="0">
                <a:latin typeface="Century Gothic" panose="020B0502020202020204" pitchFamily="34" charset="0"/>
              </a:rPr>
              <a:t>helps at home.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B56C57A-36F2-4D94-B61D-A9BD5023777A}"/>
              </a:ext>
            </a:extLst>
          </p:cNvPr>
          <p:cNvSpPr/>
          <p:nvPr/>
        </p:nvSpPr>
        <p:spPr>
          <a:xfrm>
            <a:off x="4407976" y="2338216"/>
            <a:ext cx="364555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dirty="0">
                <a:latin typeface="Century Gothic" panose="020B0502020202020204" pitchFamily="34" charset="0"/>
              </a:rPr>
              <a:t>Il aide </a:t>
            </a:r>
            <a:r>
              <a:rPr lang="en-GB" sz="2300" b="1" dirty="0" err="1">
                <a:latin typeface="Century Gothic" panose="020B0502020202020204" pitchFamily="34" charset="0"/>
              </a:rPr>
              <a:t>aussi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dirty="0">
                <a:latin typeface="Century Gothic" panose="020B0502020202020204" pitchFamily="34" charset="0"/>
              </a:rPr>
              <a:t>à la </a:t>
            </a:r>
            <a:r>
              <a:rPr lang="en-GB" sz="2300" dirty="0" err="1">
                <a:latin typeface="Century Gothic" panose="020B0502020202020204" pitchFamily="34" charset="0"/>
              </a:rPr>
              <a:t>maison</a:t>
            </a:r>
            <a:r>
              <a:rPr lang="en-GB" sz="2300" dirty="0">
                <a:latin typeface="Century Gothic" panose="020B0502020202020204" pitchFamily="34" charset="0"/>
              </a:rPr>
              <a:t>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9A59D-E5E7-4BF2-9D23-8B3EB43EB8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9793" y="2041114"/>
            <a:ext cx="949406" cy="1334517"/>
          </a:xfrm>
          <a:prstGeom prst="rect">
            <a:avLst/>
          </a:prstGeom>
        </p:spPr>
      </p:pic>
      <p:sp>
        <p:nvSpPr>
          <p:cNvPr id="77" name="CustomShape 3">
            <a:extLst>
              <a:ext uri="{FF2B5EF4-FFF2-40B4-BE49-F238E27FC236}">
                <a16:creationId xmlns:a16="http://schemas.microsoft.com/office/drawing/2014/main" id="{DD9DC457-0C05-4051-BB69-07D2D77D40F0}"/>
              </a:ext>
            </a:extLst>
          </p:cNvPr>
          <p:cNvSpPr/>
          <p:nvPr/>
        </p:nvSpPr>
        <p:spPr>
          <a:xfrm>
            <a:off x="224821" y="2786058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If </a:t>
            </a:r>
            <a:r>
              <a:rPr lang="en-GB" sz="23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aussi</a:t>
            </a:r>
            <a:r>
              <a:rPr lang="en-GB" sz="23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 at the end of a sentence, we translate it as ‘too’ in English:</a:t>
            </a:r>
            <a:endParaRPr lang="en-GB" sz="23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9E07A6-74F2-4A5E-B61C-9E894550FA8C}"/>
              </a:ext>
            </a:extLst>
          </p:cNvPr>
          <p:cNvSpPr/>
          <p:nvPr/>
        </p:nvSpPr>
        <p:spPr>
          <a:xfrm>
            <a:off x="285335" y="3317691"/>
            <a:ext cx="342593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sz="2300" dirty="0">
                <a:latin typeface="Century Gothic" panose="020B0502020202020204" pitchFamily="34" charset="0"/>
              </a:rPr>
              <a:t>He helps at home, </a:t>
            </a:r>
            <a:r>
              <a:rPr lang="en-GB" sz="2300" b="1" dirty="0">
                <a:latin typeface="Century Gothic" panose="020B0502020202020204" pitchFamily="34" charset="0"/>
              </a:rPr>
              <a:t>too</a:t>
            </a:r>
            <a:r>
              <a:rPr lang="en-GB" sz="2300" dirty="0">
                <a:latin typeface="Century Gothic" panose="020B0502020202020204" pitchFamily="34" charset="0"/>
              </a:rPr>
              <a:t>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Google Shape;433;p6">
            <a:extLst>
              <a:ext uri="{FF2B5EF4-FFF2-40B4-BE49-F238E27FC236}">
                <a16:creationId xmlns:a16="http://schemas.microsoft.com/office/drawing/2014/main" id="{F67D31B6-99C6-4D98-A591-C63347FE3832}"/>
              </a:ext>
            </a:extLst>
          </p:cNvPr>
          <p:cNvSpPr txBox="1"/>
          <p:nvPr/>
        </p:nvSpPr>
        <p:spPr>
          <a:xfrm>
            <a:off x="3750229" y="336500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3D69F48-2E10-4A78-BA1D-60E91E98C2D2}"/>
              </a:ext>
            </a:extLst>
          </p:cNvPr>
          <p:cNvSpPr/>
          <p:nvPr/>
        </p:nvSpPr>
        <p:spPr>
          <a:xfrm>
            <a:off x="4441931" y="3325177"/>
            <a:ext cx="372730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dirty="0">
                <a:latin typeface="Century Gothic" panose="020B0502020202020204" pitchFamily="34" charset="0"/>
              </a:rPr>
              <a:t>Il aide à la </a:t>
            </a:r>
            <a:r>
              <a:rPr lang="en-GB" sz="2300" dirty="0" err="1">
                <a:latin typeface="Century Gothic" panose="020B0502020202020204" pitchFamily="34" charset="0"/>
              </a:rPr>
              <a:t>maison</a:t>
            </a:r>
            <a:r>
              <a:rPr lang="en-GB" sz="2300" dirty="0">
                <a:latin typeface="Century Gothic" panose="020B0502020202020204" pitchFamily="34" charset="0"/>
              </a:rPr>
              <a:t>, </a:t>
            </a:r>
            <a:r>
              <a:rPr lang="en-GB" sz="2300" b="1" dirty="0" err="1">
                <a:latin typeface="Century Gothic" panose="020B0502020202020204" pitchFamily="34" charset="0"/>
              </a:rPr>
              <a:t>aussi</a:t>
            </a:r>
            <a:r>
              <a:rPr lang="en-GB" sz="2300" dirty="0">
                <a:latin typeface="Century Gothic" panose="020B0502020202020204" pitchFamily="34" charset="0"/>
              </a:rPr>
              <a:t>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3" name="CustomShape 23">
            <a:extLst>
              <a:ext uri="{FF2B5EF4-FFF2-40B4-BE49-F238E27FC236}">
                <a16:creationId xmlns:a16="http://schemas.microsoft.com/office/drawing/2014/main" id="{2DCDFDD1-2F51-4ECE-A90E-28D36C241CCC}"/>
              </a:ext>
            </a:extLst>
          </p:cNvPr>
          <p:cNvSpPr/>
          <p:nvPr/>
        </p:nvSpPr>
        <p:spPr>
          <a:xfrm>
            <a:off x="261948" y="463869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86" name="CustomShape 24">
            <a:extLst>
              <a:ext uri="{FF2B5EF4-FFF2-40B4-BE49-F238E27FC236}">
                <a16:creationId xmlns:a16="http://schemas.microsoft.com/office/drawing/2014/main" id="{1709D931-3365-4345-A704-F1CB605CA4BF}"/>
              </a:ext>
            </a:extLst>
          </p:cNvPr>
          <p:cNvSpPr/>
          <p:nvPr/>
        </p:nvSpPr>
        <p:spPr>
          <a:xfrm>
            <a:off x="247402" y="5783181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87" name="CustomShape 25">
            <a:extLst>
              <a:ext uri="{FF2B5EF4-FFF2-40B4-BE49-F238E27FC236}">
                <a16:creationId xmlns:a16="http://schemas.microsoft.com/office/drawing/2014/main" id="{89D762DA-A49C-43CA-BC59-518A52A1CA6C}"/>
              </a:ext>
            </a:extLst>
          </p:cNvPr>
          <p:cNvSpPr/>
          <p:nvPr/>
        </p:nvSpPr>
        <p:spPr>
          <a:xfrm>
            <a:off x="267233" y="6684937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3" name="CustomShape 26">
            <a:extLst>
              <a:ext uri="{FF2B5EF4-FFF2-40B4-BE49-F238E27FC236}">
                <a16:creationId xmlns:a16="http://schemas.microsoft.com/office/drawing/2014/main" id="{F1E74746-9FE5-40CA-8DB7-9E649AA2BAD2}"/>
              </a:ext>
            </a:extLst>
          </p:cNvPr>
          <p:cNvSpPr/>
          <p:nvPr/>
        </p:nvSpPr>
        <p:spPr>
          <a:xfrm>
            <a:off x="246940" y="768226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94" name="Picture 16" descr="United, Flag, Kingdom, British, Great, Britain">
            <a:extLst>
              <a:ext uri="{FF2B5EF4-FFF2-40B4-BE49-F238E27FC236}">
                <a16:creationId xmlns:a16="http://schemas.microsoft.com/office/drawing/2014/main" id="{CCCD8587-1FA8-4ECA-BF64-5018D2754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32" y="5176610"/>
            <a:ext cx="435840" cy="3411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CustomShape 26">
            <a:extLst>
              <a:ext uri="{FF2B5EF4-FFF2-40B4-BE49-F238E27FC236}">
                <a16:creationId xmlns:a16="http://schemas.microsoft.com/office/drawing/2014/main" id="{6D35D982-4C39-4C23-A533-C058B2C2A62F}"/>
              </a:ext>
            </a:extLst>
          </p:cNvPr>
          <p:cNvSpPr/>
          <p:nvPr/>
        </p:nvSpPr>
        <p:spPr>
          <a:xfrm>
            <a:off x="246940" y="850364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8B11A55-53D7-43BF-B091-C900CFD39043}"/>
              </a:ext>
            </a:extLst>
          </p:cNvPr>
          <p:cNvSpPr/>
          <p:nvPr/>
        </p:nvSpPr>
        <p:spPr>
          <a:xfrm>
            <a:off x="859446" y="4547666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 err="1">
                <a:latin typeface="Century Gothic" panose="020B0502020202020204" pitchFamily="34" charset="0"/>
              </a:rPr>
              <a:t>J’aime</a:t>
            </a:r>
            <a:r>
              <a:rPr lang="en-US" sz="2000" b="1" dirty="0">
                <a:latin typeface="Century Gothic" panose="020B0502020202020204" pitchFamily="34" charset="0"/>
              </a:rPr>
              <a:t> le livre  ____________________________________.</a:t>
            </a:r>
            <a:endParaRPr lang="en-GB" sz="2000" dirty="0">
              <a:latin typeface="Arial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41A1EA2-BD2C-48AA-A88F-52DF03D95E76}"/>
              </a:ext>
            </a:extLst>
          </p:cNvPr>
          <p:cNvSpPr/>
          <p:nvPr/>
        </p:nvSpPr>
        <p:spPr>
          <a:xfrm>
            <a:off x="859445" y="5120188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I like the book </a:t>
            </a:r>
            <a:r>
              <a:rPr lang="en-US" sz="2000" u="sng" dirty="0">
                <a:latin typeface="Century Gothic" panose="020B0502020202020204" pitchFamily="34" charset="0"/>
              </a:rPr>
              <a:t>and I also like the film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F0156E3-51C6-4BDF-9626-F03649A7F4C4}"/>
              </a:ext>
            </a:extLst>
          </p:cNvPr>
          <p:cNvSpPr/>
          <p:nvPr/>
        </p:nvSpPr>
        <p:spPr>
          <a:xfrm>
            <a:off x="757945" y="5672091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 err="1">
                <a:latin typeface="Century Gothic" panose="020B0502020202020204" pitchFamily="34" charset="0"/>
              </a:rPr>
              <a:t>J’habite</a:t>
            </a:r>
            <a:r>
              <a:rPr lang="en-US" sz="2000" b="1" dirty="0">
                <a:latin typeface="Century Gothic" panose="020B0502020202020204" pitchFamily="34" charset="0"/>
              </a:rPr>
              <a:t> à Lorient ______________________________________.</a:t>
            </a:r>
            <a:endParaRPr lang="en-GB" sz="2000" dirty="0">
              <a:latin typeface="Arial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2FA162B-CEC6-4922-9FAB-783814928FC7}"/>
              </a:ext>
            </a:extLst>
          </p:cNvPr>
          <p:cNvSpPr/>
          <p:nvPr/>
        </p:nvSpPr>
        <p:spPr>
          <a:xfrm>
            <a:off x="859443" y="6114906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I live in Lorient </a:t>
            </a:r>
            <a:r>
              <a:rPr lang="en-US" sz="2000" u="sng" dirty="0">
                <a:latin typeface="Century Gothic" panose="020B0502020202020204" pitchFamily="34" charset="0"/>
              </a:rPr>
              <a:t>and she also lives here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774AE37-BF2A-40F3-96E0-33A887562562}"/>
              </a:ext>
            </a:extLst>
          </p:cNvPr>
          <p:cNvSpPr/>
          <p:nvPr/>
        </p:nvSpPr>
        <p:spPr>
          <a:xfrm>
            <a:off x="859445" y="6657298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Il a </a:t>
            </a:r>
            <a:r>
              <a:rPr lang="en-US" sz="2000" b="1" dirty="0" err="1">
                <a:latin typeface="Century Gothic" panose="020B0502020202020204" pitchFamily="34" charset="0"/>
              </a:rPr>
              <a:t>une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sœur</a:t>
            </a:r>
            <a:r>
              <a:rPr lang="en-US" sz="2000" b="1" dirty="0">
                <a:latin typeface="Century Gothic" panose="020B0502020202020204" pitchFamily="34" charset="0"/>
              </a:rPr>
              <a:t> _______________________________.</a:t>
            </a:r>
            <a:endParaRPr lang="en-GB" sz="2000" dirty="0">
              <a:latin typeface="Arial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C2BE64A-0430-410E-9E03-34288C20CBA2}"/>
              </a:ext>
            </a:extLst>
          </p:cNvPr>
          <p:cNvSpPr/>
          <p:nvPr/>
        </p:nvSpPr>
        <p:spPr>
          <a:xfrm>
            <a:off x="859443" y="6992784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He has a sister </a:t>
            </a:r>
            <a:r>
              <a:rPr lang="en-US" sz="2000" u="sng" dirty="0">
                <a:latin typeface="Century Gothic" panose="020B0502020202020204" pitchFamily="34" charset="0"/>
              </a:rPr>
              <a:t>and he also has a dog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699C053-8116-4FEA-9468-61B6182EF803}"/>
              </a:ext>
            </a:extLst>
          </p:cNvPr>
          <p:cNvSpPr/>
          <p:nvPr/>
        </p:nvSpPr>
        <p:spPr>
          <a:xfrm>
            <a:off x="812478" y="7586505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 err="1">
                <a:latin typeface="Century Gothic" panose="020B0502020202020204" pitchFamily="34" charset="0"/>
              </a:rPr>
              <a:t>J’utilise</a:t>
            </a:r>
            <a:r>
              <a:rPr lang="en-US" sz="2000" b="1" dirty="0">
                <a:latin typeface="Century Gothic" panose="020B0502020202020204" pitchFamily="34" charset="0"/>
              </a:rPr>
              <a:t> un </a:t>
            </a:r>
            <a:r>
              <a:rPr lang="en-US" sz="2000" b="1" dirty="0" err="1">
                <a:latin typeface="Century Gothic" panose="020B0502020202020204" pitchFamily="34" charset="0"/>
              </a:rPr>
              <a:t>stylo</a:t>
            </a:r>
            <a:r>
              <a:rPr lang="en-US" sz="2000" b="1" dirty="0">
                <a:latin typeface="Century Gothic" panose="020B0502020202020204" pitchFamily="34" charset="0"/>
              </a:rPr>
              <a:t> ________________________________.</a:t>
            </a:r>
            <a:endParaRPr lang="en-GB" sz="2000" dirty="0">
              <a:latin typeface="Arial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EF9D8FC-0E78-49D9-8171-C4DDD6738A7E}"/>
              </a:ext>
            </a:extLst>
          </p:cNvPr>
          <p:cNvSpPr/>
          <p:nvPr/>
        </p:nvSpPr>
        <p:spPr>
          <a:xfrm>
            <a:off x="812477" y="7908976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I use a pen </a:t>
            </a:r>
            <a:r>
              <a:rPr lang="en-US" sz="2000" u="sng" dirty="0">
                <a:latin typeface="Century Gothic" panose="020B0502020202020204" pitchFamily="34" charset="0"/>
              </a:rPr>
              <a:t>and you also use a pen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8D7312D-C760-42EA-9087-187BD954092D}"/>
              </a:ext>
            </a:extLst>
          </p:cNvPr>
          <p:cNvSpPr/>
          <p:nvPr/>
        </p:nvSpPr>
        <p:spPr>
          <a:xfrm>
            <a:off x="812477" y="8878884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You wear a uniform </a:t>
            </a:r>
            <a:r>
              <a:rPr lang="en-US" sz="2000" u="sng" dirty="0">
                <a:latin typeface="Century Gothic" panose="020B0502020202020204" pitchFamily="34" charset="0"/>
              </a:rPr>
              <a:t>and she also wears a uniform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642A1C7-09CF-4E41-9460-3D522B8F003F}"/>
              </a:ext>
            </a:extLst>
          </p:cNvPr>
          <p:cNvGrpSpPr/>
          <p:nvPr/>
        </p:nvGrpSpPr>
        <p:grpSpPr>
          <a:xfrm>
            <a:off x="15676" y="3763967"/>
            <a:ext cx="2046279" cy="849944"/>
            <a:chOff x="291715" y="11147271"/>
            <a:chExt cx="2046279" cy="849944"/>
          </a:xfrm>
        </p:grpSpPr>
        <p:sp>
          <p:nvSpPr>
            <p:cNvPr id="132" name="Title 2">
              <a:extLst>
                <a:ext uri="{FF2B5EF4-FFF2-40B4-BE49-F238E27FC236}">
                  <a16:creationId xmlns:a16="http://schemas.microsoft.com/office/drawing/2014/main" id="{F5FD5E6E-1887-4BAA-BE8C-30099AE775EB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3" name="Picture 132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F3AD2BD5-06FF-477D-B71D-10701F12F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EE57F06-EE24-4E67-9C20-7FAC9085D700}"/>
              </a:ext>
            </a:extLst>
          </p:cNvPr>
          <p:cNvSpPr/>
          <p:nvPr/>
        </p:nvSpPr>
        <p:spPr>
          <a:xfrm>
            <a:off x="812577" y="8529095"/>
            <a:ext cx="8073023" cy="39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uniforme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___________________________________.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99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0" y="1173246"/>
            <a:ext cx="340058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94586" y="223727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like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6938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221938"/>
              </p:ext>
            </p:extLst>
          </p:nvPr>
        </p:nvGraphicFramePr>
        <p:xfrm>
          <a:off x="322986" y="5170725"/>
          <a:ext cx="11181375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34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79534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772211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81847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préférer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ville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moment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village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8701D000-A472-4CE0-B50C-61DD5051C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405635"/>
              </p:ext>
            </p:extLst>
          </p:nvPr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1" name="TextBox 130">
            <a:extLst>
              <a:ext uri="{FF2B5EF4-FFF2-40B4-BE49-F238E27FC236}">
                <a16:creationId xmlns:a16="http://schemas.microsoft.com/office/drawing/2014/main" id="{6539B7DC-0BD0-4013-89F6-8BAF42547FB1}"/>
              </a:ext>
            </a:extLst>
          </p:cNvPr>
          <p:cNvSpPr txBox="1"/>
          <p:nvPr/>
        </p:nvSpPr>
        <p:spPr>
          <a:xfrm>
            <a:off x="1755779" y="12006663"/>
            <a:ext cx="1063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Help Pierre with his English homework by choosing the correct adverb.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8B56B4F-8B6E-4209-B60D-3824182106DB}"/>
              </a:ext>
            </a:extLst>
          </p:cNvPr>
          <p:cNvGrpSpPr/>
          <p:nvPr/>
        </p:nvGrpSpPr>
        <p:grpSpPr>
          <a:xfrm>
            <a:off x="53047" y="11909990"/>
            <a:ext cx="1751707" cy="862054"/>
            <a:chOff x="314909" y="12083263"/>
            <a:chExt cx="1751707" cy="862054"/>
          </a:xfrm>
        </p:grpSpPr>
        <p:sp>
          <p:nvSpPr>
            <p:cNvPr id="144" name="Title 1">
              <a:extLst>
                <a:ext uri="{FF2B5EF4-FFF2-40B4-BE49-F238E27FC236}">
                  <a16:creationId xmlns:a16="http://schemas.microsoft.com/office/drawing/2014/main" id="{9A8420A6-C7E7-46A8-8BDE-C8A017F869D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47" name="Picture 14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0D9AEF2-1C61-4B9E-9EDE-4C33BCC2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59320" y="805412"/>
            <a:ext cx="2865702" cy="2098097"/>
            <a:chOff x="4876029" y="582476"/>
            <a:chExt cx="1822690" cy="1278529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278529"/>
              <a:chOff x="4310576" y="875609"/>
              <a:chExt cx="2558030" cy="1730383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652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61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liking and preferring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23D50B0-6AD7-4790-BC9A-BA2DEEB3F917}"/>
              </a:ext>
            </a:extLst>
          </p:cNvPr>
          <p:cNvSpPr txBox="1"/>
          <p:nvPr/>
        </p:nvSpPr>
        <p:spPr>
          <a:xfrm>
            <a:off x="684769" y="3549702"/>
            <a:ext cx="20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</a:t>
            </a:r>
            <a:r>
              <a:rPr lang="en-GB" sz="28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oi</a:t>
            </a:r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28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E7BDB2F-25E7-4C84-B5D0-1FBF07FBB4B4}"/>
              </a:ext>
            </a:extLst>
          </p:cNvPr>
          <p:cNvGrpSpPr/>
          <p:nvPr/>
        </p:nvGrpSpPr>
        <p:grpSpPr>
          <a:xfrm>
            <a:off x="832941" y="2620537"/>
            <a:ext cx="1856172" cy="1032816"/>
            <a:chOff x="2033597" y="3403305"/>
            <a:chExt cx="7463833" cy="2400699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F53E0B08-B259-464D-9EDD-DFDFE848B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4F82F73-E366-410A-92E0-F5F83C0C8F0E}"/>
                </a:ext>
              </a:extLst>
            </p:cNvPr>
            <p:cNvSpPr txBox="1"/>
            <p:nvPr/>
          </p:nvSpPr>
          <p:spPr>
            <a:xfrm>
              <a:off x="2033597" y="5017062"/>
              <a:ext cx="7463833" cy="786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latin typeface="Century Gothic" panose="020B0502020202020204" pitchFamily="34" charset="0"/>
                </a:rPr>
                <a:t>(to see, seeing)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5A30BB9C-2252-4231-B0E8-E92EFC898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0462" y="1257023"/>
            <a:ext cx="4145639" cy="3176291"/>
          </a:xfrm>
          <a:prstGeom prst="rect">
            <a:avLst/>
          </a:prstGeom>
        </p:spPr>
      </p:pic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7C16C5A-884B-422E-A7C0-A3B639691A1A}"/>
              </a:ext>
            </a:extLst>
          </p:cNvPr>
          <p:cNvSpPr/>
          <p:nvPr/>
        </p:nvSpPr>
        <p:spPr>
          <a:xfrm>
            <a:off x="180901" y="7638145"/>
            <a:ext cx="11584478" cy="30276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49040DB5-91E0-4005-86CA-B7D7400653AA}"/>
              </a:ext>
            </a:extLst>
          </p:cNvPr>
          <p:cNvSpPr txBox="1">
            <a:spLocks/>
          </p:cNvSpPr>
          <p:nvPr/>
        </p:nvSpPr>
        <p:spPr>
          <a:xfrm>
            <a:off x="9562558" y="779154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9" name="Google Shape;170;p8" descr="Jigsaw, Puzzle, Piece, Game, Concept, Solution">
            <a:extLst>
              <a:ext uri="{FF2B5EF4-FFF2-40B4-BE49-F238E27FC236}">
                <a16:creationId xmlns:a16="http://schemas.microsoft.com/office/drawing/2014/main" id="{BF3AE08A-206A-4682-B688-4026858E253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80221" y="770727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CustomShape 3">
            <a:extLst>
              <a:ext uri="{FF2B5EF4-FFF2-40B4-BE49-F238E27FC236}">
                <a16:creationId xmlns:a16="http://schemas.microsoft.com/office/drawing/2014/main" id="{74236559-FA4B-4617-AFF8-6B68B9DE8A3D}"/>
              </a:ext>
            </a:extLst>
          </p:cNvPr>
          <p:cNvSpPr/>
          <p:nvPr/>
        </p:nvSpPr>
        <p:spPr>
          <a:xfrm>
            <a:off x="248766" y="820928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Remember, English has </a:t>
            </a:r>
            <a:r>
              <a:rPr lang="en-GB" sz="2300" b="1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two</a:t>
            </a:r>
            <a:r>
              <a:rPr lang="en-GB" sz="23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present tense forms but French has </a:t>
            </a:r>
            <a:r>
              <a:rPr lang="en-GB" sz="2300" b="1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one:</a:t>
            </a:r>
            <a:endParaRPr lang="en-GB" sz="23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D4B17BEB-FE6B-410E-AE5A-E8B2EF52680A}"/>
              </a:ext>
            </a:extLst>
          </p:cNvPr>
          <p:cNvSpPr txBox="1">
            <a:spLocks/>
          </p:cNvSpPr>
          <p:nvPr/>
        </p:nvSpPr>
        <p:spPr>
          <a:xfrm>
            <a:off x="243421" y="7683263"/>
            <a:ext cx="760945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Translating the French present tense into English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77D7928-1288-46EA-AAEE-DAF1258F3245}"/>
              </a:ext>
            </a:extLst>
          </p:cNvPr>
          <p:cNvSpPr/>
          <p:nvPr/>
        </p:nvSpPr>
        <p:spPr>
          <a:xfrm>
            <a:off x="298709" y="8954150"/>
            <a:ext cx="558037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noProof="0" dirty="0">
                <a:latin typeface="Century Gothic" panose="020B0502020202020204" pitchFamily="34" charset="0"/>
              </a:rPr>
              <a:t>Tu </a:t>
            </a:r>
            <a:r>
              <a:rPr lang="en-GB" sz="2300" b="1" noProof="0" dirty="0" err="1">
                <a:latin typeface="Century Gothic" panose="020B0502020202020204" pitchFamily="34" charset="0"/>
              </a:rPr>
              <a:t>écoutes</a:t>
            </a:r>
            <a:r>
              <a:rPr lang="en-GB" sz="2300" b="1" noProof="0" dirty="0">
                <a:latin typeface="Century Gothic" panose="020B0502020202020204" pitchFamily="34" charset="0"/>
              </a:rPr>
              <a:t> </a:t>
            </a:r>
            <a:r>
              <a:rPr lang="en-GB" sz="2300" noProof="0" dirty="0" err="1">
                <a:latin typeface="Century Gothic" panose="020B0502020202020204" pitchFamily="34" charset="0"/>
              </a:rPr>
              <a:t>une</a:t>
            </a:r>
            <a:r>
              <a:rPr lang="en-GB" sz="2300" noProof="0" dirty="0">
                <a:latin typeface="Century Gothic" panose="020B0502020202020204" pitchFamily="34" charset="0"/>
              </a:rPr>
              <a:t> chanson </a:t>
            </a:r>
            <a:r>
              <a:rPr lang="en-GB" sz="2300" i="1" u="sng" noProof="0" dirty="0" err="1">
                <a:latin typeface="Century Gothic" panose="020B0502020202020204" pitchFamily="34" charset="0"/>
              </a:rPr>
              <a:t>tous</a:t>
            </a:r>
            <a:r>
              <a:rPr lang="en-GB" sz="2300" i="1" u="sng" noProof="0" dirty="0">
                <a:latin typeface="Century Gothic" panose="020B0502020202020204" pitchFamily="34" charset="0"/>
              </a:rPr>
              <a:t> les </a:t>
            </a:r>
            <a:r>
              <a:rPr lang="en-GB" sz="2300" i="1" u="sng" noProof="0" dirty="0" err="1">
                <a:latin typeface="Century Gothic" panose="020B0502020202020204" pitchFamily="34" charset="0"/>
              </a:rPr>
              <a:t>jours</a:t>
            </a:r>
            <a:r>
              <a:rPr lang="en-GB" sz="2300" i="1" u="sng" noProof="0" dirty="0">
                <a:latin typeface="Century Gothic" panose="020B0502020202020204" pitchFamily="34" charset="0"/>
              </a:rPr>
              <a:t>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A712D76-FCB3-4952-93E4-284B867CFAC9}"/>
              </a:ext>
            </a:extLst>
          </p:cNvPr>
          <p:cNvSpPr/>
          <p:nvPr/>
        </p:nvSpPr>
        <p:spPr>
          <a:xfrm>
            <a:off x="310475" y="9753176"/>
            <a:ext cx="596990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Tu </a:t>
            </a:r>
            <a:r>
              <a:rPr lang="en-GB" sz="2300" b="1" dirty="0" err="1">
                <a:latin typeface="Century Gothic" panose="020B0502020202020204" pitchFamily="34" charset="0"/>
              </a:rPr>
              <a:t>écoutes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latin typeface="Century Gothic" panose="020B0502020202020204" pitchFamily="34" charset="0"/>
              </a:rPr>
              <a:t>une</a:t>
            </a:r>
            <a:r>
              <a:rPr lang="en-GB" sz="2300" dirty="0">
                <a:latin typeface="Century Gothic" panose="020B0502020202020204" pitchFamily="34" charset="0"/>
              </a:rPr>
              <a:t> chanson </a:t>
            </a:r>
            <a:r>
              <a:rPr lang="en-GB" sz="2300" i="1" u="sng" dirty="0" err="1">
                <a:latin typeface="Century Gothic" panose="020B0502020202020204" pitchFamily="34" charset="0"/>
              </a:rPr>
              <a:t>en</a:t>
            </a:r>
            <a:r>
              <a:rPr lang="en-GB" sz="2300" i="1" u="sng" dirty="0">
                <a:latin typeface="Century Gothic" panose="020B0502020202020204" pitchFamily="34" charset="0"/>
              </a:rPr>
              <a:t> </a:t>
            </a:r>
            <a:r>
              <a:rPr lang="en-GB" sz="2300" i="1" u="sng" dirty="0" err="1">
                <a:latin typeface="Century Gothic" panose="020B0502020202020204" pitchFamily="34" charset="0"/>
              </a:rPr>
              <a:t>ce</a:t>
            </a:r>
            <a:r>
              <a:rPr lang="en-GB" sz="2300" i="1" u="sng" dirty="0">
                <a:latin typeface="Century Gothic" panose="020B0502020202020204" pitchFamily="34" charset="0"/>
              </a:rPr>
              <a:t> moment.</a:t>
            </a:r>
            <a:endParaRPr lang="en-GB" sz="2300" dirty="0">
              <a:latin typeface="Century Gothic" panose="020B0502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FB90EEC-32BE-48B8-8F77-2E9D97301446}"/>
              </a:ext>
            </a:extLst>
          </p:cNvPr>
          <p:cNvSpPr/>
          <p:nvPr/>
        </p:nvSpPr>
        <p:spPr>
          <a:xfrm>
            <a:off x="310475" y="9318903"/>
            <a:ext cx="456567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noProof="0" dirty="0">
                <a:latin typeface="Century Gothic" panose="020B0502020202020204" pitchFamily="34" charset="0"/>
              </a:rPr>
              <a:t>You listen </a:t>
            </a:r>
            <a:r>
              <a:rPr lang="en-GB" sz="2300" noProof="0" dirty="0">
                <a:latin typeface="Century Gothic" panose="020B0502020202020204" pitchFamily="34" charset="0"/>
              </a:rPr>
              <a:t>to a song </a:t>
            </a:r>
            <a:r>
              <a:rPr lang="en-GB" sz="2300" i="1" u="sng" noProof="0" dirty="0">
                <a:latin typeface="Century Gothic" panose="020B0502020202020204" pitchFamily="34" charset="0"/>
              </a:rPr>
              <a:t>every day.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886D330-F280-429F-AE78-266486BAC1A1}"/>
              </a:ext>
            </a:extLst>
          </p:cNvPr>
          <p:cNvSpPr/>
          <p:nvPr/>
        </p:nvSpPr>
        <p:spPr>
          <a:xfrm>
            <a:off x="310475" y="10087559"/>
            <a:ext cx="628088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noProof="0" dirty="0">
                <a:latin typeface="Century Gothic" panose="020B0502020202020204" pitchFamily="34" charset="0"/>
              </a:rPr>
              <a:t>You are listening </a:t>
            </a:r>
            <a:r>
              <a:rPr lang="en-GB" sz="2300" noProof="0" dirty="0">
                <a:latin typeface="Century Gothic" panose="020B0502020202020204" pitchFamily="34" charset="0"/>
              </a:rPr>
              <a:t>to a song </a:t>
            </a:r>
            <a:r>
              <a:rPr lang="en-GB" sz="2300" i="1" u="sng" noProof="0" dirty="0">
                <a:latin typeface="Century Gothic" panose="020B0502020202020204" pitchFamily="34" charset="0"/>
              </a:rPr>
              <a:t>at the moment.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3" name="Speech Bubble: Rectangle with Corners Rounded 102">
            <a:extLst>
              <a:ext uri="{FF2B5EF4-FFF2-40B4-BE49-F238E27FC236}">
                <a16:creationId xmlns:a16="http://schemas.microsoft.com/office/drawing/2014/main" id="{B5DC2155-4D65-4B3C-8844-8A2E7C599864}"/>
              </a:ext>
            </a:extLst>
          </p:cNvPr>
          <p:cNvSpPr/>
          <p:nvPr/>
        </p:nvSpPr>
        <p:spPr>
          <a:xfrm>
            <a:off x="6721026" y="8719487"/>
            <a:ext cx="4079225" cy="806678"/>
          </a:xfrm>
          <a:prstGeom prst="wedgeRoundRectCallout">
            <a:avLst>
              <a:gd name="adj1" fmla="val -55938"/>
              <a:gd name="adj2" fmla="val -15077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This form is for regular, repeated actions. </a:t>
            </a:r>
          </a:p>
        </p:txBody>
      </p:sp>
      <p:sp>
        <p:nvSpPr>
          <p:cNvPr id="106" name="Speech Bubble: Rectangle with Corners Rounded 105">
            <a:extLst>
              <a:ext uri="{FF2B5EF4-FFF2-40B4-BE49-F238E27FC236}">
                <a16:creationId xmlns:a16="http://schemas.microsoft.com/office/drawing/2014/main" id="{5CC0EEC3-8A67-4040-8BD3-67F742274E57}"/>
              </a:ext>
            </a:extLst>
          </p:cNvPr>
          <p:cNvSpPr/>
          <p:nvPr/>
        </p:nvSpPr>
        <p:spPr>
          <a:xfrm>
            <a:off x="6803253" y="9786518"/>
            <a:ext cx="4079225" cy="806678"/>
          </a:xfrm>
          <a:prstGeom prst="wedgeRoundRectCallout">
            <a:avLst>
              <a:gd name="adj1" fmla="val -55363"/>
              <a:gd name="adj2" fmla="val 13988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This form is for something happening now.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E5174C-162D-4C6D-8D16-5C21929B4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031803"/>
              </p:ext>
            </p:extLst>
          </p:nvPr>
        </p:nvGraphicFramePr>
        <p:xfrm>
          <a:off x="216994" y="12751785"/>
          <a:ext cx="5879005" cy="257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79005">
                  <a:extLst>
                    <a:ext uri="{9D8B030D-6E8A-4147-A177-3AD203B41FA5}">
                      <a16:colId xmlns:a16="http://schemas.microsoft.com/office/drawing/2014/main" val="1129417449"/>
                    </a:ext>
                  </a:extLst>
                </a:gridCol>
              </a:tblGrid>
              <a:tr h="419165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1. I sing…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280798"/>
                  </a:ext>
                </a:extLst>
              </a:tr>
              <a:tr h="422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2. Max is playing football…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126282"/>
                  </a:ext>
                </a:extLst>
              </a:tr>
              <a:tr h="419165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3. You speak English…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707290"/>
                  </a:ext>
                </a:extLst>
              </a:tr>
              <a:tr h="419165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4. She is listening to a song…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243804"/>
                  </a:ext>
                </a:extLst>
              </a:tr>
              <a:tr h="419165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5. I am helping…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31378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849E15-7E73-411A-887F-F3F45A0DD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270665"/>
              </p:ext>
            </p:extLst>
          </p:nvPr>
        </p:nvGraphicFramePr>
        <p:xfrm>
          <a:off x="6253953" y="12772044"/>
          <a:ext cx="5745588" cy="257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2794">
                  <a:extLst>
                    <a:ext uri="{9D8B030D-6E8A-4147-A177-3AD203B41FA5}">
                      <a16:colId xmlns:a16="http://schemas.microsoft.com/office/drawing/2014/main" val="3510017917"/>
                    </a:ext>
                  </a:extLst>
                </a:gridCol>
                <a:gridCol w="2872794">
                  <a:extLst>
                    <a:ext uri="{9D8B030D-6E8A-4147-A177-3AD203B41FA5}">
                      <a16:colId xmlns:a16="http://schemas.microsoft.com/office/drawing/2014/main" val="403885204"/>
                    </a:ext>
                  </a:extLst>
                </a:gridCol>
              </a:tblGrid>
              <a:tr h="33741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at the moment.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every week.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932579"/>
                  </a:ext>
                </a:extLst>
              </a:tr>
              <a:tr h="352761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at the moment.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every week.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400256"/>
                  </a:ext>
                </a:extLst>
              </a:tr>
              <a:tr h="33741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at the moment.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every week.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892964"/>
                  </a:ext>
                </a:extLst>
              </a:tr>
              <a:tr h="33741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at the moment.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every week.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492638"/>
                  </a:ext>
                </a:extLst>
              </a:tr>
              <a:tr h="33741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at the moment.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every week.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771739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BD833-6901-45D5-9F20-62A786DC390D}"/>
              </a:ext>
            </a:extLst>
          </p:cNvPr>
          <p:cNvSpPr/>
          <p:nvPr/>
        </p:nvSpPr>
        <p:spPr>
          <a:xfrm>
            <a:off x="9126747" y="12775231"/>
            <a:ext cx="2848259" cy="46166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4A8B259-449F-4FBA-A967-1EA2A6223A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350"/>
          <a:stretch/>
        </p:blipFill>
        <p:spPr>
          <a:xfrm>
            <a:off x="168893" y="10601051"/>
            <a:ext cx="1471343" cy="13884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5433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Table&#10;&#10;Description automatically generated">
            <a:extLst>
              <a:ext uri="{FF2B5EF4-FFF2-40B4-BE49-F238E27FC236}">
                <a16:creationId xmlns:a16="http://schemas.microsoft.com/office/drawing/2014/main" id="{7E995847-4BA2-4EA5-8C6B-14C8F72B7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F19D1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4" t="38954"/>
          <a:stretch/>
        </p:blipFill>
        <p:spPr>
          <a:xfrm>
            <a:off x="32476" y="2358623"/>
            <a:ext cx="7195457" cy="3453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94586" y="223727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like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539B7DC-0BD0-4013-89F6-8BAF42547FB1}"/>
              </a:ext>
            </a:extLst>
          </p:cNvPr>
          <p:cNvSpPr txBox="1"/>
          <p:nvPr/>
        </p:nvSpPr>
        <p:spPr>
          <a:xfrm>
            <a:off x="716983" y="1094774"/>
            <a:ext cx="372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Pierre needs more help!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4A8B259-449F-4FBA-A967-1EA2A6223A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350"/>
          <a:stretch/>
        </p:blipFill>
        <p:spPr>
          <a:xfrm>
            <a:off x="69667" y="782439"/>
            <a:ext cx="956858" cy="902944"/>
          </a:xfrm>
          <a:prstGeom prst="ellipse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6A106135-E85A-47A4-BDDF-B7FEC500288F}"/>
              </a:ext>
            </a:extLst>
          </p:cNvPr>
          <p:cNvGrpSpPr/>
          <p:nvPr/>
        </p:nvGrpSpPr>
        <p:grpSpPr>
          <a:xfrm>
            <a:off x="-10676" y="1488638"/>
            <a:ext cx="2331393" cy="849944"/>
            <a:chOff x="265969" y="4581662"/>
            <a:chExt cx="2331393" cy="849944"/>
          </a:xfrm>
        </p:grpSpPr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788E0A66-6554-4D46-9C9D-7867DDB10BA1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4" name="Picture 5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F2199AF-AC04-477D-B7A4-784D34506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77D5DEB-35A0-4D79-BB8A-7A5A9F9FAB08}"/>
              </a:ext>
            </a:extLst>
          </p:cNvPr>
          <p:cNvSpPr txBox="1"/>
          <p:nvPr/>
        </p:nvSpPr>
        <p:spPr>
          <a:xfrm>
            <a:off x="2320717" y="1644937"/>
            <a:ext cx="6704079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verbe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correct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610B17E2-FC60-4494-A06F-754751BCF3CC}"/>
              </a:ext>
            </a:extLst>
          </p:cNvPr>
          <p:cNvSpPr/>
          <p:nvPr/>
        </p:nvSpPr>
        <p:spPr>
          <a:xfrm>
            <a:off x="8159698" y="2860034"/>
            <a:ext cx="3670980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tous les jours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use the simple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74925F19-1FAC-48EE-8578-F4CF5E983F18}"/>
              </a:ext>
            </a:extLst>
          </p:cNvPr>
          <p:cNvSpPr/>
          <p:nvPr/>
        </p:nvSpPr>
        <p:spPr>
          <a:xfrm>
            <a:off x="8197248" y="4328582"/>
            <a:ext cx="3670980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ce moment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(-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47551CF-66C0-499C-BF4C-420085952864}"/>
              </a:ext>
            </a:extLst>
          </p:cNvPr>
          <p:cNvSpPr txBox="1"/>
          <p:nvPr/>
        </p:nvSpPr>
        <p:spPr>
          <a:xfrm>
            <a:off x="1384592" y="2891667"/>
            <a:ext cx="562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prepare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preparing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my bag.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2CBCB5-5251-4B76-B881-F5FC352E4013}"/>
              </a:ext>
            </a:extLst>
          </p:cNvPr>
          <p:cNvSpPr txBox="1"/>
          <p:nvPr/>
        </p:nvSpPr>
        <p:spPr>
          <a:xfrm>
            <a:off x="1384591" y="3894699"/>
            <a:ext cx="562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eats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eating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 sandwich.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F6554D-FDF6-49D9-AB4F-CBE75382A302}"/>
              </a:ext>
            </a:extLst>
          </p:cNvPr>
          <p:cNvSpPr txBox="1"/>
          <p:nvPr/>
        </p:nvSpPr>
        <p:spPr>
          <a:xfrm>
            <a:off x="1415860" y="4349726"/>
            <a:ext cx="562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She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watches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watching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 film.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6C7C91-7926-47D6-A90E-8D31B8E4AC34}"/>
              </a:ext>
            </a:extLst>
          </p:cNvPr>
          <p:cNvSpPr txBox="1"/>
          <p:nvPr/>
        </p:nvSpPr>
        <p:spPr>
          <a:xfrm>
            <a:off x="1347550" y="4876254"/>
            <a:ext cx="562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repeat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repeating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 phrase.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C31466-5753-4D07-8BB9-7650DC7092AB}"/>
              </a:ext>
            </a:extLst>
          </p:cNvPr>
          <p:cNvSpPr/>
          <p:nvPr/>
        </p:nvSpPr>
        <p:spPr>
          <a:xfrm>
            <a:off x="1384592" y="2312002"/>
            <a:ext cx="4185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help|are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helping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your sister.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28B9A13-8836-46D1-8B26-E015E35DBFCF}"/>
              </a:ext>
            </a:extLst>
          </p:cNvPr>
          <p:cNvSpPr txBox="1"/>
          <p:nvPr/>
        </p:nvSpPr>
        <p:spPr>
          <a:xfrm>
            <a:off x="1384590" y="5352758"/>
            <a:ext cx="562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She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lives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living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in a town.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E5DF76-CF08-4067-8F07-B61AF79241C0}"/>
              </a:ext>
            </a:extLst>
          </p:cNvPr>
          <p:cNvSpPr txBox="1"/>
          <p:nvPr/>
        </p:nvSpPr>
        <p:spPr>
          <a:xfrm>
            <a:off x="1415860" y="3393383"/>
            <a:ext cx="562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use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using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 pen.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012EA-EC2D-4C4A-8B39-75CC040EF802}"/>
              </a:ext>
            </a:extLst>
          </p:cNvPr>
          <p:cNvSpPr txBox="1"/>
          <p:nvPr/>
        </p:nvSpPr>
        <p:spPr>
          <a:xfrm>
            <a:off x="791578" y="2289599"/>
            <a:ext cx="5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FA0A13-AF63-4130-A759-24B340131D3B}"/>
              </a:ext>
            </a:extLst>
          </p:cNvPr>
          <p:cNvSpPr txBox="1"/>
          <p:nvPr/>
        </p:nvSpPr>
        <p:spPr>
          <a:xfrm>
            <a:off x="830604" y="2808470"/>
            <a:ext cx="5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3F592CA-6EF2-4B39-909B-524738097C84}"/>
              </a:ext>
            </a:extLst>
          </p:cNvPr>
          <p:cNvSpPr txBox="1"/>
          <p:nvPr/>
        </p:nvSpPr>
        <p:spPr>
          <a:xfrm>
            <a:off x="830603" y="3308441"/>
            <a:ext cx="5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BCE099C-10A8-4E65-9ECB-BB5FE4B723D8}"/>
              </a:ext>
            </a:extLst>
          </p:cNvPr>
          <p:cNvSpPr txBox="1"/>
          <p:nvPr/>
        </p:nvSpPr>
        <p:spPr>
          <a:xfrm>
            <a:off x="801059" y="3804530"/>
            <a:ext cx="5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4747B51-531B-4526-A998-249515C1644A}"/>
              </a:ext>
            </a:extLst>
          </p:cNvPr>
          <p:cNvSpPr txBox="1"/>
          <p:nvPr/>
        </p:nvSpPr>
        <p:spPr>
          <a:xfrm>
            <a:off x="830602" y="4294003"/>
            <a:ext cx="5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4BFD48-D9A1-4DEC-9B92-D364B0035436}"/>
              </a:ext>
            </a:extLst>
          </p:cNvPr>
          <p:cNvSpPr txBox="1"/>
          <p:nvPr/>
        </p:nvSpPr>
        <p:spPr>
          <a:xfrm>
            <a:off x="830601" y="4812082"/>
            <a:ext cx="5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EED7C00-4DC9-4CC1-BB75-71B704399A27}"/>
              </a:ext>
            </a:extLst>
          </p:cNvPr>
          <p:cNvSpPr txBox="1"/>
          <p:nvPr/>
        </p:nvSpPr>
        <p:spPr>
          <a:xfrm>
            <a:off x="829467" y="5278585"/>
            <a:ext cx="5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28726991-FF73-4B8E-94DD-AF181BBC2C4D}"/>
              </a:ext>
            </a:extLst>
          </p:cNvPr>
          <p:cNvSpPr/>
          <p:nvPr/>
        </p:nvSpPr>
        <p:spPr>
          <a:xfrm>
            <a:off x="147566" y="5972286"/>
            <a:ext cx="11584478" cy="219339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21E86F6-3A7D-47B8-A367-BDEC5DABC0A2}"/>
              </a:ext>
            </a:extLst>
          </p:cNvPr>
          <p:cNvSpPr txBox="1">
            <a:spLocks/>
          </p:cNvSpPr>
          <p:nvPr/>
        </p:nvSpPr>
        <p:spPr>
          <a:xfrm>
            <a:off x="9529223" y="612568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3" name="Google Shape;170;p8" descr="Jigsaw, Puzzle, Piece, Game, Concept, Solution">
            <a:extLst>
              <a:ext uri="{FF2B5EF4-FFF2-40B4-BE49-F238E27FC236}">
                <a16:creationId xmlns:a16="http://schemas.microsoft.com/office/drawing/2014/main" id="{6FB88BFD-5035-447D-B3A8-455A1960501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46886" y="604141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CustomShape 3">
            <a:extLst>
              <a:ext uri="{FF2B5EF4-FFF2-40B4-BE49-F238E27FC236}">
                <a16:creationId xmlns:a16="http://schemas.microsoft.com/office/drawing/2014/main" id="{55E2A2D6-621A-4BF2-A054-DBB846BF67B5}"/>
              </a:ext>
            </a:extLst>
          </p:cNvPr>
          <p:cNvSpPr/>
          <p:nvPr/>
        </p:nvSpPr>
        <p:spPr>
          <a:xfrm>
            <a:off x="169600" y="64261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Opinion verbs usually translate into the simple present in English:</a:t>
            </a:r>
            <a:endParaRPr lang="en-GB" sz="23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C8E4E3B3-BF29-4264-A160-39E2FC8E8D07}"/>
              </a:ext>
            </a:extLst>
          </p:cNvPr>
          <p:cNvSpPr txBox="1">
            <a:spLocks/>
          </p:cNvSpPr>
          <p:nvPr/>
        </p:nvSpPr>
        <p:spPr>
          <a:xfrm>
            <a:off x="210086" y="6017404"/>
            <a:ext cx="760945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Verbs of opinion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F36FDA4-CEAE-402B-9462-A51BFFC570B8}"/>
              </a:ext>
            </a:extLst>
          </p:cNvPr>
          <p:cNvSpPr/>
          <p:nvPr/>
        </p:nvSpPr>
        <p:spPr>
          <a:xfrm>
            <a:off x="147566" y="6772395"/>
            <a:ext cx="572464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noProof="0" dirty="0" err="1">
                <a:latin typeface="Century Gothic" panose="020B0502020202020204" pitchFamily="34" charset="0"/>
              </a:rPr>
              <a:t>J’aime</a:t>
            </a:r>
            <a:r>
              <a:rPr lang="en-GB" sz="2300" b="1" noProof="0" dirty="0">
                <a:latin typeface="Century Gothic" panose="020B0502020202020204" pitchFamily="34" charset="0"/>
              </a:rPr>
              <a:t> </a:t>
            </a:r>
            <a:r>
              <a:rPr lang="en-GB" sz="2300" noProof="0" dirty="0">
                <a:latin typeface="Century Gothic" panose="020B0502020202020204" pitchFamily="34" charset="0"/>
              </a:rPr>
              <a:t>la </a:t>
            </a:r>
            <a:r>
              <a:rPr lang="en-GB" sz="2300" noProof="0" dirty="0" err="1">
                <a:latin typeface="Century Gothic" panose="020B0502020202020204" pitchFamily="34" charset="0"/>
              </a:rPr>
              <a:t>ville</a:t>
            </a:r>
            <a:r>
              <a:rPr lang="en-GB" sz="2300" noProof="0" dirty="0">
                <a:latin typeface="Century Gothic" panose="020B0502020202020204" pitchFamily="34" charset="0"/>
              </a:rPr>
              <a:t> </a:t>
            </a:r>
            <a:r>
              <a:rPr lang="en-GB" sz="2300" noProof="0" dirty="0" err="1">
                <a:latin typeface="Century Gothic" panose="020B0502020202020204" pitchFamily="34" charset="0"/>
              </a:rPr>
              <a:t>mais</a:t>
            </a:r>
            <a:r>
              <a:rPr lang="en-GB" sz="2300" noProof="0" dirty="0">
                <a:latin typeface="Century Gothic" panose="020B0502020202020204" pitchFamily="34" charset="0"/>
              </a:rPr>
              <a:t> </a:t>
            </a:r>
            <a:r>
              <a:rPr lang="en-GB" sz="2300" b="1" noProof="0" dirty="0">
                <a:latin typeface="Century Gothic" panose="020B0502020202020204" pitchFamily="34" charset="0"/>
              </a:rPr>
              <a:t>je </a:t>
            </a:r>
            <a:r>
              <a:rPr lang="en-GB" sz="2300" b="1" noProof="0" dirty="0" err="1">
                <a:latin typeface="Century Gothic" panose="020B0502020202020204" pitchFamily="34" charset="0"/>
              </a:rPr>
              <a:t>préfère</a:t>
            </a:r>
            <a:r>
              <a:rPr lang="en-GB" sz="2300" b="1" noProof="0" dirty="0">
                <a:latin typeface="Century Gothic" panose="020B0502020202020204" pitchFamily="34" charset="0"/>
              </a:rPr>
              <a:t> </a:t>
            </a:r>
            <a:r>
              <a:rPr lang="en-GB" sz="2300" noProof="0" dirty="0">
                <a:latin typeface="Century Gothic" panose="020B0502020202020204" pitchFamily="34" charset="0"/>
              </a:rPr>
              <a:t>le village.</a:t>
            </a:r>
            <a:endParaRPr kumimoji="0" lang="en-GB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46ED72B-2254-4C14-8B6C-A473929BE9D7}"/>
              </a:ext>
            </a:extLst>
          </p:cNvPr>
          <p:cNvSpPr/>
          <p:nvPr/>
        </p:nvSpPr>
        <p:spPr>
          <a:xfrm>
            <a:off x="174064" y="7688752"/>
            <a:ext cx="679865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Il </a:t>
            </a:r>
            <a:r>
              <a:rPr lang="en-GB" sz="2300" b="1" dirty="0" err="1">
                <a:latin typeface="Century Gothic" panose="020B0502020202020204" pitchFamily="34" charset="0"/>
              </a:rPr>
              <a:t>aime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dirty="0">
                <a:latin typeface="Century Gothic" panose="020B0502020202020204" pitchFamily="34" charset="0"/>
              </a:rPr>
              <a:t>la </a:t>
            </a:r>
            <a:r>
              <a:rPr lang="en-GB" sz="2300" dirty="0" err="1">
                <a:latin typeface="Century Gothic" panose="020B0502020202020204" pitchFamily="34" charset="0"/>
              </a:rPr>
              <a:t>semaine</a:t>
            </a:r>
            <a:r>
              <a:rPr lang="en-GB" sz="2300" dirty="0">
                <a:latin typeface="Century Gothic" panose="020B0502020202020204" pitchFamily="34" charset="0"/>
              </a:rPr>
              <a:t> et </a:t>
            </a:r>
            <a:r>
              <a:rPr lang="en-GB" sz="2300" b="1" dirty="0">
                <a:latin typeface="Century Gothic" panose="020B0502020202020204" pitchFamily="34" charset="0"/>
              </a:rPr>
              <a:t>il </a:t>
            </a:r>
            <a:r>
              <a:rPr lang="en-GB" sz="2300" b="1" dirty="0" err="1">
                <a:latin typeface="Century Gothic" panose="020B0502020202020204" pitchFamily="34" charset="0"/>
              </a:rPr>
              <a:t>aime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latin typeface="Century Gothic" panose="020B0502020202020204" pitchFamily="34" charset="0"/>
              </a:rPr>
              <a:t>aussi</a:t>
            </a:r>
            <a:r>
              <a:rPr lang="en-GB" sz="2300" dirty="0">
                <a:latin typeface="Century Gothic" panose="020B0502020202020204" pitchFamily="34" charset="0"/>
              </a:rPr>
              <a:t> le weekend.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F086323-56C3-413D-A90B-EA2C752B6EED}"/>
              </a:ext>
            </a:extLst>
          </p:cNvPr>
          <p:cNvSpPr/>
          <p:nvPr/>
        </p:nvSpPr>
        <p:spPr>
          <a:xfrm>
            <a:off x="169600" y="7184004"/>
            <a:ext cx="550343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noProof="0" dirty="0">
                <a:latin typeface="Century Gothic" panose="020B0502020202020204" pitchFamily="34" charset="0"/>
              </a:rPr>
              <a:t>I like </a:t>
            </a:r>
            <a:r>
              <a:rPr lang="en-GB" sz="2300" noProof="0" dirty="0">
                <a:latin typeface="Century Gothic" panose="020B0502020202020204" pitchFamily="34" charset="0"/>
              </a:rPr>
              <a:t>the town but </a:t>
            </a:r>
            <a:r>
              <a:rPr lang="en-GB" sz="2300" b="1" noProof="0" dirty="0">
                <a:latin typeface="Century Gothic" panose="020B0502020202020204" pitchFamily="34" charset="0"/>
              </a:rPr>
              <a:t>I prefer </a:t>
            </a:r>
            <a:r>
              <a:rPr lang="en-GB" sz="2300" noProof="0" dirty="0">
                <a:latin typeface="Century Gothic" panose="020B0502020202020204" pitchFamily="34" charset="0"/>
              </a:rPr>
              <a:t>the village.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8F6981BC-5749-42ED-9582-CD7947785EB8}"/>
              </a:ext>
            </a:extLst>
          </p:cNvPr>
          <p:cNvSpPr/>
          <p:nvPr/>
        </p:nvSpPr>
        <p:spPr>
          <a:xfrm>
            <a:off x="6913159" y="6971770"/>
            <a:ext cx="2706890" cy="806678"/>
          </a:xfrm>
          <a:prstGeom prst="wedgeRoundRectCallout">
            <a:avLst>
              <a:gd name="adj1" fmla="val -115995"/>
              <a:gd name="adj2" fmla="val 43053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Note that </a:t>
            </a:r>
            <a:r>
              <a:rPr lang="fr-FR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aussi </a:t>
            </a: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goes after the verb.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27</a:t>
            </a:r>
          </a:p>
        </p:txBody>
      </p:sp>
      <p:graphicFrame>
        <p:nvGraphicFramePr>
          <p:cNvPr id="161" name="Table 4">
            <a:extLst>
              <a:ext uri="{FF2B5EF4-FFF2-40B4-BE49-F238E27FC236}">
                <a16:creationId xmlns:a16="http://schemas.microsoft.com/office/drawing/2014/main" id="{9484FD5D-E2DA-4C19-8B3D-7072360EA7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066291"/>
              </p:ext>
            </p:extLst>
          </p:nvPr>
        </p:nvGraphicFramePr>
        <p:xfrm>
          <a:off x="484831" y="10946446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chaque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garçon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fruit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moment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préférer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village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2" name="Picture 161">
            <a:extLst>
              <a:ext uri="{FF2B5EF4-FFF2-40B4-BE49-F238E27FC236}">
                <a16:creationId xmlns:a16="http://schemas.microsoft.com/office/drawing/2014/main" id="{C0E7BB16-BC63-4415-BC40-70AE0C890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924" y="13025640"/>
            <a:ext cx="1186070" cy="1080360"/>
          </a:xfrm>
          <a:prstGeom prst="rect">
            <a:avLst/>
          </a:prstGeom>
        </p:spPr>
      </p:pic>
      <p:pic>
        <p:nvPicPr>
          <p:cNvPr id="163" name="Picture 162" descr="Icon&#10;&#10;Description automatically generated">
            <a:extLst>
              <a:ext uri="{FF2B5EF4-FFF2-40B4-BE49-F238E27FC236}">
                <a16:creationId xmlns:a16="http://schemas.microsoft.com/office/drawing/2014/main" id="{884E951A-38D2-49AF-8294-9162B59B0C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4" y="11319660"/>
            <a:ext cx="1186070" cy="118607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160BB95-0C1F-4B4A-A482-D52E01CDF8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209" y="14890879"/>
            <a:ext cx="1162417" cy="1101237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FE07E53B-CE41-4ED0-BC10-4C5F38FC9FB5}"/>
              </a:ext>
            </a:extLst>
          </p:cNvPr>
          <p:cNvSpPr txBox="1"/>
          <p:nvPr/>
        </p:nvSpPr>
        <p:spPr>
          <a:xfrm>
            <a:off x="1645146" y="154593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680B27E6-487F-41BD-BAE6-B54B8F20B758}"/>
              </a:ext>
            </a:extLst>
          </p:cNvPr>
          <p:cNvSpPr txBox="1"/>
          <p:nvPr/>
        </p:nvSpPr>
        <p:spPr>
          <a:xfrm>
            <a:off x="1645146" y="1372085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264B097E-D7D6-4663-9728-D0B40DCFC278}"/>
              </a:ext>
            </a:extLst>
          </p:cNvPr>
          <p:cNvSpPr txBox="1"/>
          <p:nvPr/>
        </p:nvSpPr>
        <p:spPr>
          <a:xfrm>
            <a:off x="1631489" y="1201372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68" name="Title 2">
            <a:extLst>
              <a:ext uri="{FF2B5EF4-FFF2-40B4-BE49-F238E27FC236}">
                <a16:creationId xmlns:a16="http://schemas.microsoft.com/office/drawing/2014/main" id="{9D33FE38-4AB2-4328-ADED-77B94F2C8AF5}"/>
              </a:ext>
            </a:extLst>
          </p:cNvPr>
          <p:cNvSpPr txBox="1">
            <a:spLocks/>
          </p:cNvSpPr>
          <p:nvPr/>
        </p:nvSpPr>
        <p:spPr>
          <a:xfrm>
            <a:off x="10575586" y="11337271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A063A7E1-5453-43E2-AEAA-AE06FB5B7B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4975" y="10191124"/>
            <a:ext cx="1255885" cy="1146147"/>
          </a:xfrm>
          <a:prstGeom prst="rect">
            <a:avLst/>
          </a:prstGeom>
        </p:spPr>
      </p:pic>
      <p:grpSp>
        <p:nvGrpSpPr>
          <p:cNvPr id="170" name="Group 169">
            <a:extLst>
              <a:ext uri="{FF2B5EF4-FFF2-40B4-BE49-F238E27FC236}">
                <a16:creationId xmlns:a16="http://schemas.microsoft.com/office/drawing/2014/main" id="{C8F99B5C-CDE0-4F4A-8D99-2AD3BE7ED2A8}"/>
              </a:ext>
            </a:extLst>
          </p:cNvPr>
          <p:cNvGrpSpPr/>
          <p:nvPr/>
        </p:nvGrpSpPr>
        <p:grpSpPr>
          <a:xfrm>
            <a:off x="102431" y="10329959"/>
            <a:ext cx="2268556" cy="862054"/>
            <a:chOff x="314909" y="12083263"/>
            <a:chExt cx="2268556" cy="862054"/>
          </a:xfrm>
        </p:grpSpPr>
        <p:sp>
          <p:nvSpPr>
            <p:cNvPr id="171" name="Title 1">
              <a:extLst>
                <a:ext uri="{FF2B5EF4-FFF2-40B4-BE49-F238E27FC236}">
                  <a16:creationId xmlns:a16="http://schemas.microsoft.com/office/drawing/2014/main" id="{10BC7594-08AA-48B5-9D41-CE0399AB966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2" name="Picture 171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2F11FC4C-9B30-486B-B5C0-580B0FBE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2A912240-617B-42BD-9F4F-F28C9C974CAF}"/>
              </a:ext>
            </a:extLst>
          </p:cNvPr>
          <p:cNvSpPr txBox="1"/>
          <p:nvPr/>
        </p:nvSpPr>
        <p:spPr>
          <a:xfrm>
            <a:off x="2370987" y="1039494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Title 1">
            <a:extLst>
              <a:ext uri="{FF2B5EF4-FFF2-40B4-BE49-F238E27FC236}">
                <a16:creationId xmlns:a16="http://schemas.microsoft.com/office/drawing/2014/main" id="{3924BB3F-7133-40F0-AEF1-E1D8AB8FEE4F}"/>
              </a:ext>
            </a:extLst>
          </p:cNvPr>
          <p:cNvSpPr txBox="1">
            <a:spLocks/>
          </p:cNvSpPr>
          <p:nvPr/>
        </p:nvSpPr>
        <p:spPr>
          <a:xfrm>
            <a:off x="9255401" y="952905"/>
            <a:ext cx="5873198" cy="386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75F172A-717E-48B6-9114-52FE9ABEFF86}"/>
              </a:ext>
            </a:extLst>
          </p:cNvPr>
          <p:cNvGrpSpPr/>
          <p:nvPr/>
        </p:nvGrpSpPr>
        <p:grpSpPr>
          <a:xfrm>
            <a:off x="69748" y="8331357"/>
            <a:ext cx="2331393" cy="849944"/>
            <a:chOff x="265969" y="4581662"/>
            <a:chExt cx="2331393" cy="849944"/>
          </a:xfrm>
        </p:grpSpPr>
        <p:sp>
          <p:nvSpPr>
            <p:cNvPr id="176" name="Title 1">
              <a:extLst>
                <a:ext uri="{FF2B5EF4-FFF2-40B4-BE49-F238E27FC236}">
                  <a16:creationId xmlns:a16="http://schemas.microsoft.com/office/drawing/2014/main" id="{34A416B2-2E26-437F-A171-09958227DADA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77" name="Picture 17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FCA8B40-40DE-4DDD-8CB5-FBFA84AE8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pic>
        <p:nvPicPr>
          <p:cNvPr id="178" name="Google Shape;164;p2" descr="Speech Icon, Voice, Talking, Audio, Speech">
            <a:extLst>
              <a:ext uri="{FF2B5EF4-FFF2-40B4-BE49-F238E27FC236}">
                <a16:creationId xmlns:a16="http://schemas.microsoft.com/office/drawing/2014/main" id="{D25C1BF6-C774-4C4C-8C5B-7FC827F0ADE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070697" y="844996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8CB71D2E-5965-4F56-B72E-6D9E6633A7D9}"/>
              </a:ext>
            </a:extLst>
          </p:cNvPr>
          <p:cNvSpPr txBox="1"/>
          <p:nvPr/>
        </p:nvSpPr>
        <p:spPr>
          <a:xfrm>
            <a:off x="2401141" y="8496785"/>
            <a:ext cx="5740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 mot avec le son [oi],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B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80" name="Table 179">
            <a:extLst>
              <a:ext uri="{FF2B5EF4-FFF2-40B4-BE49-F238E27FC236}">
                <a16:creationId xmlns:a16="http://schemas.microsoft.com/office/drawing/2014/main" id="{0B2B7288-7E92-4ACE-AD2B-6D138CAC8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996368"/>
              </p:ext>
            </p:extLst>
          </p:nvPr>
        </p:nvGraphicFramePr>
        <p:xfrm>
          <a:off x="309369" y="9110279"/>
          <a:ext cx="2138420" cy="1031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297">
                  <a:extLst>
                    <a:ext uri="{9D8B030D-6E8A-4147-A177-3AD203B41FA5}">
                      <a16:colId xmlns:a16="http://schemas.microsoft.com/office/drawing/2014/main" val="2989242794"/>
                    </a:ext>
                  </a:extLst>
                </a:gridCol>
                <a:gridCol w="1592123">
                  <a:extLst>
                    <a:ext uri="{9D8B030D-6E8A-4147-A177-3AD203B41FA5}">
                      <a16:colId xmlns:a16="http://schemas.microsoft.com/office/drawing/2014/main" val="1084586698"/>
                    </a:ext>
                  </a:extLst>
                </a:gridCol>
              </a:tblGrid>
              <a:tr h="29035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692124"/>
                  </a:ext>
                </a:extLst>
              </a:tr>
              <a:tr h="31537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344360"/>
                  </a:ext>
                </a:extLst>
              </a:tr>
            </a:tbl>
          </a:graphicData>
        </a:graphic>
      </p:graphicFrame>
      <p:graphicFrame>
        <p:nvGraphicFramePr>
          <p:cNvPr id="181" name="Table 180">
            <a:extLst>
              <a:ext uri="{FF2B5EF4-FFF2-40B4-BE49-F238E27FC236}">
                <a16:creationId xmlns:a16="http://schemas.microsoft.com/office/drawing/2014/main" id="{77B0BE27-0683-4945-9586-AF2ACFE0A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818316"/>
              </p:ext>
            </p:extLst>
          </p:nvPr>
        </p:nvGraphicFramePr>
        <p:xfrm>
          <a:off x="5222026" y="9103746"/>
          <a:ext cx="2138420" cy="1031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297">
                  <a:extLst>
                    <a:ext uri="{9D8B030D-6E8A-4147-A177-3AD203B41FA5}">
                      <a16:colId xmlns:a16="http://schemas.microsoft.com/office/drawing/2014/main" val="2989242794"/>
                    </a:ext>
                  </a:extLst>
                </a:gridCol>
                <a:gridCol w="1592123">
                  <a:extLst>
                    <a:ext uri="{9D8B030D-6E8A-4147-A177-3AD203B41FA5}">
                      <a16:colId xmlns:a16="http://schemas.microsoft.com/office/drawing/2014/main" val="1084586698"/>
                    </a:ext>
                  </a:extLst>
                </a:gridCol>
              </a:tblGrid>
              <a:tr h="466503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344360"/>
                  </a:ext>
                </a:extLst>
              </a:tr>
              <a:tr h="438752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064354"/>
                  </a:ext>
                </a:extLst>
              </a:tr>
            </a:tbl>
          </a:graphicData>
        </a:graphic>
      </p:graphicFrame>
      <p:graphicFrame>
        <p:nvGraphicFramePr>
          <p:cNvPr id="182" name="Table 181">
            <a:extLst>
              <a:ext uri="{FF2B5EF4-FFF2-40B4-BE49-F238E27FC236}">
                <a16:creationId xmlns:a16="http://schemas.microsoft.com/office/drawing/2014/main" id="{B0302490-A336-4677-A2F7-3929E050E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693804"/>
              </p:ext>
            </p:extLst>
          </p:nvPr>
        </p:nvGraphicFramePr>
        <p:xfrm>
          <a:off x="2724217" y="9102846"/>
          <a:ext cx="2138420" cy="1031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297">
                  <a:extLst>
                    <a:ext uri="{9D8B030D-6E8A-4147-A177-3AD203B41FA5}">
                      <a16:colId xmlns:a16="http://schemas.microsoft.com/office/drawing/2014/main" val="2989242794"/>
                    </a:ext>
                  </a:extLst>
                </a:gridCol>
                <a:gridCol w="1592123">
                  <a:extLst>
                    <a:ext uri="{9D8B030D-6E8A-4147-A177-3AD203B41FA5}">
                      <a16:colId xmlns:a16="http://schemas.microsoft.com/office/drawing/2014/main" val="1084586698"/>
                    </a:ext>
                  </a:extLst>
                </a:gridCol>
              </a:tblGrid>
              <a:tr h="29035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692124"/>
                  </a:ext>
                </a:extLst>
              </a:tr>
              <a:tr h="31537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344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39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367892"/>
          </a:xfrm>
        </p:spPr>
        <p:txBody>
          <a:bodyPr>
            <a:norm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Characters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7C48F9-2789-463E-95F7-13D5DED7AD4A}"/>
              </a:ext>
            </a:extLst>
          </p:cNvPr>
          <p:cNvSpPr/>
          <p:nvPr/>
        </p:nvSpPr>
        <p:spPr>
          <a:xfrm>
            <a:off x="200247" y="183946"/>
            <a:ext cx="537121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famille</a:t>
            </a:r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Kergosien</a:t>
            </a:r>
            <a:endParaRPr lang="en-GB" sz="3938" dirty="0"/>
          </a:p>
        </p:txBody>
      </p:sp>
      <p:pic>
        <p:nvPicPr>
          <p:cNvPr id="6" name="Picture 5" descr="A picture containing human face, person, clothing, cartoon&#10;&#10;Description automatically generated">
            <a:extLst>
              <a:ext uri="{FF2B5EF4-FFF2-40B4-BE49-F238E27FC236}">
                <a16:creationId xmlns:a16="http://schemas.microsoft.com/office/drawing/2014/main" id="{CDF19691-66A0-48FA-97E9-9008E4318D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22" y="321275"/>
            <a:ext cx="12192000" cy="7470551"/>
          </a:xfrm>
          <a:prstGeom prst="rect">
            <a:avLst/>
          </a:prstGeom>
        </p:spPr>
      </p:pic>
      <p:pic>
        <p:nvPicPr>
          <p:cNvPr id="7" name="Picture 6" descr="A map of haiti with different cities&#10;&#10;Description automatically generated with low confidence">
            <a:extLst>
              <a:ext uri="{FF2B5EF4-FFF2-40B4-BE49-F238E27FC236}">
                <a16:creationId xmlns:a16="http://schemas.microsoft.com/office/drawing/2014/main" id="{A43B92DA-9AAF-4B62-8328-166EF53F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8" y="8049421"/>
            <a:ext cx="5947676" cy="4770382"/>
          </a:xfrm>
          <a:prstGeom prst="rect">
            <a:avLst/>
          </a:prstGeom>
        </p:spPr>
      </p:pic>
      <p:pic>
        <p:nvPicPr>
          <p:cNvPr id="8" name="Picture 7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48814CC7-A63F-4C49-B3CA-690DDA11C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06" y="7945476"/>
            <a:ext cx="4600107" cy="5001704"/>
          </a:xfrm>
          <a:prstGeom prst="rect">
            <a:avLst/>
          </a:prstGeom>
        </p:spPr>
      </p:pic>
      <p:pic>
        <p:nvPicPr>
          <p:cNvPr id="9" name="Picture 8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0870E6F6-4086-4995-8A14-5E28D29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53" y="167625"/>
            <a:ext cx="1676400" cy="153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B6A17-5697-422E-921A-D1D99D6E9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5921" y="8228361"/>
            <a:ext cx="1105832" cy="778925"/>
          </a:xfrm>
          <a:prstGeom prst="rect">
            <a:avLst/>
          </a:prstGeom>
        </p:spPr>
      </p:pic>
      <p:pic>
        <p:nvPicPr>
          <p:cNvPr id="17" name="Picture 16" descr="A red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05552542-AA0F-4D99-9B6F-C0C02C261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94">
            <a:off x="122880" y="8834484"/>
            <a:ext cx="1168844" cy="778925"/>
          </a:xfrm>
          <a:prstGeom prst="rect">
            <a:avLst/>
          </a:prstGeom>
        </p:spPr>
      </p:pic>
      <p:pic>
        <p:nvPicPr>
          <p:cNvPr id="19" name="Picture 18" descr="A cartoon of a person walking with a map and a van&#10;&#10;Description automatically generated with low confidence">
            <a:extLst>
              <a:ext uri="{FF2B5EF4-FFF2-40B4-BE49-F238E27FC236}">
                <a16:creationId xmlns:a16="http://schemas.microsoft.com/office/drawing/2014/main" id="{F904D42D-AC74-4B3A-A4E7-D3C3E594E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22" y="13381082"/>
            <a:ext cx="4305300" cy="1977880"/>
          </a:xfrm>
          <a:prstGeom prst="rect">
            <a:avLst/>
          </a:prstGeom>
        </p:spPr>
      </p:pic>
      <p:pic>
        <p:nvPicPr>
          <p:cNvPr id="21" name="Picture 20" descr="A red and white flag with a leaf&#10;&#10;Description automatically generated with medium confidence">
            <a:extLst>
              <a:ext uri="{FF2B5EF4-FFF2-40B4-BE49-F238E27FC236}">
                <a16:creationId xmlns:a16="http://schemas.microsoft.com/office/drawing/2014/main" id="{581DBD87-2DD9-4200-ABEA-2E3FAFD9B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16" y="13339008"/>
            <a:ext cx="1331400" cy="8726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88D654-423A-4062-B1CC-4C258F52A1EA}"/>
              </a:ext>
            </a:extLst>
          </p:cNvPr>
          <p:cNvSpPr txBox="1"/>
          <p:nvPr/>
        </p:nvSpPr>
        <p:spPr>
          <a:xfrm>
            <a:off x="343178" y="13077398"/>
            <a:ext cx="133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R</a:t>
            </a:r>
            <a:r>
              <a:rPr lang="en-GB" sz="28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née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D26F4-E792-4434-B2DB-EA97CEAE84B5}"/>
              </a:ext>
            </a:extLst>
          </p:cNvPr>
          <p:cNvSpPr txBox="1"/>
          <p:nvPr/>
        </p:nvSpPr>
        <p:spPr>
          <a:xfrm>
            <a:off x="4811999" y="13339008"/>
            <a:ext cx="3643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say ‘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la Francophonie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to mean French-speaking peoples and countries.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1252131-4897-47C4-8A67-0DDAC4D573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7595" y="12841988"/>
            <a:ext cx="3286873" cy="327548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0C153B0-58A9-4482-B94E-0CEEF95F402A}"/>
              </a:ext>
            </a:extLst>
          </p:cNvPr>
          <p:cNvSpPr txBox="1"/>
          <p:nvPr/>
        </p:nvSpPr>
        <p:spPr>
          <a:xfrm>
            <a:off x="4811999" y="14402230"/>
            <a:ext cx="51506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29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countries with French as 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 official language.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21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of these countries are in Africa.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Five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are in Europe. The other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three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are: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Canada, Haiti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Vanuatu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94586" y="223727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like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9030BCC-2A90-4A41-A772-17D6FD48FBAB}"/>
              </a:ext>
            </a:extLst>
          </p:cNvPr>
          <p:cNvGrpSpPr/>
          <p:nvPr/>
        </p:nvGrpSpPr>
        <p:grpSpPr>
          <a:xfrm>
            <a:off x="0" y="1044769"/>
            <a:ext cx="2331393" cy="849944"/>
            <a:chOff x="265969" y="4581662"/>
            <a:chExt cx="2331393" cy="849944"/>
          </a:xfrm>
        </p:grpSpPr>
        <p:sp>
          <p:nvSpPr>
            <p:cNvPr id="116" name="Title 1">
              <a:extLst>
                <a:ext uri="{FF2B5EF4-FFF2-40B4-BE49-F238E27FC236}">
                  <a16:creationId xmlns:a16="http://schemas.microsoft.com/office/drawing/2014/main" id="{8CB90129-595F-49C3-9F64-914C915666B8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7" name="Picture 11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B6A8FEE-7CA6-4461-A374-111E853D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E7C920D6-EB00-4F27-8B67-E6CD8396AABE}"/>
              </a:ext>
            </a:extLst>
          </p:cNvPr>
          <p:cNvSpPr txBox="1"/>
          <p:nvPr/>
        </p:nvSpPr>
        <p:spPr>
          <a:xfrm>
            <a:off x="2345602" y="1221532"/>
            <a:ext cx="9900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A. Choose the correct article and word. B. Write the correct word.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3956A871-66F3-4E4A-BB41-4BBDD7B13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553916"/>
              </p:ext>
            </p:extLst>
          </p:nvPr>
        </p:nvGraphicFramePr>
        <p:xfrm>
          <a:off x="226533" y="1888985"/>
          <a:ext cx="546297" cy="3094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297">
                  <a:extLst>
                    <a:ext uri="{9D8B030D-6E8A-4147-A177-3AD203B41FA5}">
                      <a16:colId xmlns:a16="http://schemas.microsoft.com/office/drawing/2014/main" val="2989242794"/>
                    </a:ext>
                  </a:extLst>
                </a:gridCol>
              </a:tblGrid>
              <a:tr h="29035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692124"/>
                  </a:ext>
                </a:extLst>
              </a:tr>
              <a:tr h="31537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344360"/>
                  </a:ext>
                </a:extLst>
              </a:tr>
              <a:tr h="29035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064354"/>
                  </a:ext>
                </a:extLst>
              </a:tr>
              <a:tr h="29035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677394"/>
                  </a:ext>
                </a:extLst>
              </a:tr>
              <a:tr h="29035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693638"/>
                  </a:ext>
                </a:extLst>
              </a:tr>
              <a:tr h="29035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479814"/>
                  </a:ext>
                </a:extLst>
              </a:tr>
            </a:tbl>
          </a:graphicData>
        </a:graphic>
      </p:graphicFrame>
      <p:graphicFrame>
        <p:nvGraphicFramePr>
          <p:cNvPr id="120" name="Google Shape;339;p8">
            <a:extLst>
              <a:ext uri="{FF2B5EF4-FFF2-40B4-BE49-F238E27FC236}">
                <a16:creationId xmlns:a16="http://schemas.microsoft.com/office/drawing/2014/main" id="{76CEE718-DFD2-4C95-A90F-BC80C64167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2815193"/>
              </p:ext>
            </p:extLst>
          </p:nvPr>
        </p:nvGraphicFramePr>
        <p:xfrm>
          <a:off x="905392" y="1890552"/>
          <a:ext cx="2648047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7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68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690662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1" name="Google Shape;357;p8">
            <a:extLst>
              <a:ext uri="{FF2B5EF4-FFF2-40B4-BE49-F238E27FC236}">
                <a16:creationId xmlns:a16="http://schemas.microsoft.com/office/drawing/2014/main" id="{63210D36-CFB0-489A-BDFD-D7B91F864D1E}"/>
              </a:ext>
            </a:extLst>
          </p:cNvPr>
          <p:cNvSpPr/>
          <p:nvPr/>
        </p:nvSpPr>
        <p:spPr>
          <a:xfrm>
            <a:off x="934097" y="1911163"/>
            <a:ext cx="61940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5" name="Google Shape;339;p8">
            <a:extLst>
              <a:ext uri="{FF2B5EF4-FFF2-40B4-BE49-F238E27FC236}">
                <a16:creationId xmlns:a16="http://schemas.microsoft.com/office/drawing/2014/main" id="{CBDEC16C-F285-4970-AAD9-818664B23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5410578"/>
              </p:ext>
            </p:extLst>
          </p:nvPr>
        </p:nvGraphicFramePr>
        <p:xfrm>
          <a:off x="899180" y="2442472"/>
          <a:ext cx="2648047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7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68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690662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" name="Google Shape;339;p8">
            <a:extLst>
              <a:ext uri="{FF2B5EF4-FFF2-40B4-BE49-F238E27FC236}">
                <a16:creationId xmlns:a16="http://schemas.microsoft.com/office/drawing/2014/main" id="{8B2B4C8F-804F-4C94-BBA6-2B1680A65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087743"/>
              </p:ext>
            </p:extLst>
          </p:nvPr>
        </p:nvGraphicFramePr>
        <p:xfrm>
          <a:off x="899180" y="2979223"/>
          <a:ext cx="2648047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7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68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690662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7" name="Google Shape;339;p8">
            <a:extLst>
              <a:ext uri="{FF2B5EF4-FFF2-40B4-BE49-F238E27FC236}">
                <a16:creationId xmlns:a16="http://schemas.microsoft.com/office/drawing/2014/main" id="{9B9037CB-98A7-4481-AA37-432A95753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808588"/>
              </p:ext>
            </p:extLst>
          </p:nvPr>
        </p:nvGraphicFramePr>
        <p:xfrm>
          <a:off x="864153" y="3509917"/>
          <a:ext cx="2648047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7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68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690662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8" name="Google Shape;339;p8">
            <a:extLst>
              <a:ext uri="{FF2B5EF4-FFF2-40B4-BE49-F238E27FC236}">
                <a16:creationId xmlns:a16="http://schemas.microsoft.com/office/drawing/2014/main" id="{B14F7F48-396A-47E7-85A4-B4FFE1FE9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90796"/>
              </p:ext>
            </p:extLst>
          </p:nvPr>
        </p:nvGraphicFramePr>
        <p:xfrm>
          <a:off x="864153" y="4046668"/>
          <a:ext cx="2648047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7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68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690662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9" name="Google Shape;339;p8">
            <a:extLst>
              <a:ext uri="{FF2B5EF4-FFF2-40B4-BE49-F238E27FC236}">
                <a16:creationId xmlns:a16="http://schemas.microsoft.com/office/drawing/2014/main" id="{F28B4C18-5025-48D6-ADCE-37AE66DBF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3707294"/>
              </p:ext>
            </p:extLst>
          </p:nvPr>
        </p:nvGraphicFramePr>
        <p:xfrm>
          <a:off x="873633" y="4573835"/>
          <a:ext cx="2648047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7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68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690662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0" name="Google Shape;339;p8">
            <a:extLst>
              <a:ext uri="{FF2B5EF4-FFF2-40B4-BE49-F238E27FC236}">
                <a16:creationId xmlns:a16="http://schemas.microsoft.com/office/drawing/2014/main" id="{E3440ACE-25C8-475C-AAFA-A15F7367C3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865211"/>
              </p:ext>
            </p:extLst>
          </p:nvPr>
        </p:nvGraphicFramePr>
        <p:xfrm>
          <a:off x="3677460" y="1890552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60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bottle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book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2" name="Google Shape;339;p8">
            <a:extLst>
              <a:ext uri="{FF2B5EF4-FFF2-40B4-BE49-F238E27FC236}">
                <a16:creationId xmlns:a16="http://schemas.microsoft.com/office/drawing/2014/main" id="{B723FC7A-1C59-4D2A-9721-6AA241AB3B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853475"/>
              </p:ext>
            </p:extLst>
          </p:nvPr>
        </p:nvGraphicFramePr>
        <p:xfrm>
          <a:off x="3657320" y="2434463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89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banana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fruit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3" name="Google Shape;339;p8">
            <a:extLst>
              <a:ext uri="{FF2B5EF4-FFF2-40B4-BE49-F238E27FC236}">
                <a16:creationId xmlns:a16="http://schemas.microsoft.com/office/drawing/2014/main" id="{B9449F29-03F3-49E3-AF08-819CCEEE6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817712"/>
              </p:ext>
            </p:extLst>
          </p:nvPr>
        </p:nvGraphicFramePr>
        <p:xfrm>
          <a:off x="3643603" y="2980945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1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sister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" name="Google Shape;339;p8">
            <a:extLst>
              <a:ext uri="{FF2B5EF4-FFF2-40B4-BE49-F238E27FC236}">
                <a16:creationId xmlns:a16="http://schemas.microsoft.com/office/drawing/2014/main" id="{3C4D5BE0-5898-403A-B5AD-1061D8483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8155844"/>
              </p:ext>
            </p:extLst>
          </p:nvPr>
        </p:nvGraphicFramePr>
        <p:xfrm>
          <a:off x="3620157" y="4065879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79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brother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house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6" name="Google Shape;339;p8">
            <a:extLst>
              <a:ext uri="{FF2B5EF4-FFF2-40B4-BE49-F238E27FC236}">
                <a16:creationId xmlns:a16="http://schemas.microsoft.com/office/drawing/2014/main" id="{5C517F97-EFB5-47AB-B3D1-6769B5E0A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63516"/>
              </p:ext>
            </p:extLst>
          </p:nvPr>
        </p:nvGraphicFramePr>
        <p:xfrm>
          <a:off x="3620157" y="4596752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mum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dad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8" name="Google Shape;339;p8">
            <a:extLst>
              <a:ext uri="{FF2B5EF4-FFF2-40B4-BE49-F238E27FC236}">
                <a16:creationId xmlns:a16="http://schemas.microsoft.com/office/drawing/2014/main" id="{19E2C976-E56D-4B71-8A64-7ED80C3BB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415482"/>
              </p:ext>
            </p:extLst>
          </p:nvPr>
        </p:nvGraphicFramePr>
        <p:xfrm>
          <a:off x="3643603" y="3530637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47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party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9" name="Google Shape;357;p8">
            <a:extLst>
              <a:ext uri="{FF2B5EF4-FFF2-40B4-BE49-F238E27FC236}">
                <a16:creationId xmlns:a16="http://schemas.microsoft.com/office/drawing/2014/main" id="{D11062CA-BDDE-4B39-B08F-0BE45E05DF27}"/>
              </a:ext>
            </a:extLst>
          </p:cNvPr>
          <p:cNvSpPr/>
          <p:nvPr/>
        </p:nvSpPr>
        <p:spPr>
          <a:xfrm>
            <a:off x="4974161" y="1895342"/>
            <a:ext cx="1311066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9CD0540-BCD6-4E8D-AD52-F8E5C550A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920074"/>
              </p:ext>
            </p:extLst>
          </p:nvPr>
        </p:nvGraphicFramePr>
        <p:xfrm>
          <a:off x="6571979" y="1851701"/>
          <a:ext cx="5327342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3671">
                  <a:extLst>
                    <a:ext uri="{9D8B030D-6E8A-4147-A177-3AD203B41FA5}">
                      <a16:colId xmlns:a16="http://schemas.microsoft.com/office/drawing/2014/main" val="2567227290"/>
                    </a:ext>
                  </a:extLst>
                </a:gridCol>
                <a:gridCol w="2663671">
                  <a:extLst>
                    <a:ext uri="{9D8B030D-6E8A-4147-A177-3AD203B41FA5}">
                      <a16:colId xmlns:a16="http://schemas.microsoft.com/office/drawing/2014/main" val="1360868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75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730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village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 ________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22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 déjeuner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4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famille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70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weekend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94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ville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487064"/>
                  </a:ext>
                </a:extLst>
              </a:tr>
            </a:tbl>
          </a:graphicData>
        </a:graphic>
      </p:graphicFrame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2450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28</a:t>
            </a:r>
          </a:p>
        </p:txBody>
      </p:sp>
      <p:graphicFrame>
        <p:nvGraphicFramePr>
          <p:cNvPr id="72" name="Table 4">
            <a:extLst>
              <a:ext uri="{FF2B5EF4-FFF2-40B4-BE49-F238E27FC236}">
                <a16:creationId xmlns:a16="http://schemas.microsoft.com/office/drawing/2014/main" id="{DE042594-92E5-4814-B0C2-9478B66E6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15333"/>
              </p:ext>
            </p:extLst>
          </p:nvPr>
        </p:nvGraphicFramePr>
        <p:xfrm>
          <a:off x="484831" y="10946446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party, celebration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fruit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at the moment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prefer, preferring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3" name="Picture 72">
            <a:extLst>
              <a:ext uri="{FF2B5EF4-FFF2-40B4-BE49-F238E27FC236}">
                <a16:creationId xmlns:a16="http://schemas.microsoft.com/office/drawing/2014/main" id="{314E3CB8-254E-4692-968C-4EB14CD28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24" y="13025640"/>
            <a:ext cx="1186070" cy="1080360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64B5676F-3FE3-42FF-84DF-642313047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4" y="11319660"/>
            <a:ext cx="1186070" cy="11860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838E7EC-ADFF-458E-A972-5A650A013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209" y="14890879"/>
            <a:ext cx="1162417" cy="1101237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AEB0D2E-B664-4F7A-9B28-4327FDE2572C}"/>
              </a:ext>
            </a:extLst>
          </p:cNvPr>
          <p:cNvSpPr txBox="1"/>
          <p:nvPr/>
        </p:nvSpPr>
        <p:spPr>
          <a:xfrm>
            <a:off x="1645146" y="154593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CA26585-E11F-4AFB-AD8A-A87049EB511F}"/>
              </a:ext>
            </a:extLst>
          </p:cNvPr>
          <p:cNvSpPr txBox="1"/>
          <p:nvPr/>
        </p:nvSpPr>
        <p:spPr>
          <a:xfrm>
            <a:off x="1645146" y="1372085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08E6CD0-CD69-4EEF-95AF-82E2E0284C0F}"/>
              </a:ext>
            </a:extLst>
          </p:cNvPr>
          <p:cNvSpPr txBox="1"/>
          <p:nvPr/>
        </p:nvSpPr>
        <p:spPr>
          <a:xfrm>
            <a:off x="1631489" y="1201372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5C96A81F-7DAE-4594-8A29-7AD809504070}"/>
              </a:ext>
            </a:extLst>
          </p:cNvPr>
          <p:cNvSpPr txBox="1">
            <a:spLocks/>
          </p:cNvSpPr>
          <p:nvPr/>
        </p:nvSpPr>
        <p:spPr>
          <a:xfrm>
            <a:off x="10593341" y="11376728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FD8AE12B-5BF8-4168-8C94-0EE956214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6025" y="10230581"/>
            <a:ext cx="1255885" cy="114614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0DBD37F3-2078-49EA-AC04-FC8F7DEFD4B5}"/>
              </a:ext>
            </a:extLst>
          </p:cNvPr>
          <p:cNvSpPr txBox="1"/>
          <p:nvPr/>
        </p:nvSpPr>
        <p:spPr>
          <a:xfrm>
            <a:off x="2331393" y="1040168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1325D5E-BBDF-41B2-B26F-C3A9B90A5DFE}"/>
              </a:ext>
            </a:extLst>
          </p:cNvPr>
          <p:cNvGrpSpPr/>
          <p:nvPr/>
        </p:nvGrpSpPr>
        <p:grpSpPr>
          <a:xfrm>
            <a:off x="164566" y="10270173"/>
            <a:ext cx="2046279" cy="849944"/>
            <a:chOff x="291715" y="11147271"/>
            <a:chExt cx="2046279" cy="849944"/>
          </a:xfrm>
        </p:grpSpPr>
        <p:sp>
          <p:nvSpPr>
            <p:cNvPr id="89" name="Title 2">
              <a:extLst>
                <a:ext uri="{FF2B5EF4-FFF2-40B4-BE49-F238E27FC236}">
                  <a16:creationId xmlns:a16="http://schemas.microsoft.com/office/drawing/2014/main" id="{A46BCB28-E47A-4CD3-89F1-0D7881FC4833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0" name="Picture 89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53A0BA52-F95C-463F-B7BA-61A124F46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91" name="CustomShape 23">
            <a:extLst>
              <a:ext uri="{FF2B5EF4-FFF2-40B4-BE49-F238E27FC236}">
                <a16:creationId xmlns:a16="http://schemas.microsoft.com/office/drawing/2014/main" id="{BC0E72D2-283C-48D3-9DF8-A0FC1522E3C0}"/>
              </a:ext>
            </a:extLst>
          </p:cNvPr>
          <p:cNvSpPr/>
          <p:nvPr/>
        </p:nvSpPr>
        <p:spPr>
          <a:xfrm>
            <a:off x="235496" y="5740719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2" name="CustomShape 24">
            <a:extLst>
              <a:ext uri="{FF2B5EF4-FFF2-40B4-BE49-F238E27FC236}">
                <a16:creationId xmlns:a16="http://schemas.microsoft.com/office/drawing/2014/main" id="{0626F0BB-5213-4807-9C36-A296D95B86D4}"/>
              </a:ext>
            </a:extLst>
          </p:cNvPr>
          <p:cNvSpPr/>
          <p:nvPr/>
        </p:nvSpPr>
        <p:spPr>
          <a:xfrm>
            <a:off x="220950" y="676798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7" name="CustomShape 25">
            <a:extLst>
              <a:ext uri="{FF2B5EF4-FFF2-40B4-BE49-F238E27FC236}">
                <a16:creationId xmlns:a16="http://schemas.microsoft.com/office/drawing/2014/main" id="{C149D5CB-7C9A-462A-A9E9-F5ED701B3E75}"/>
              </a:ext>
            </a:extLst>
          </p:cNvPr>
          <p:cNvSpPr/>
          <p:nvPr/>
        </p:nvSpPr>
        <p:spPr>
          <a:xfrm>
            <a:off x="240781" y="752906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9" name="CustomShape 26">
            <a:extLst>
              <a:ext uri="{FF2B5EF4-FFF2-40B4-BE49-F238E27FC236}">
                <a16:creationId xmlns:a16="http://schemas.microsoft.com/office/drawing/2014/main" id="{C48606DF-C6D7-46D2-B4A0-F3806A4F17B1}"/>
              </a:ext>
            </a:extLst>
          </p:cNvPr>
          <p:cNvSpPr/>
          <p:nvPr/>
        </p:nvSpPr>
        <p:spPr>
          <a:xfrm>
            <a:off x="220488" y="847949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00" name="Picture 16" descr="United, Flag, Kingdom, British, Great, Britain">
            <a:extLst>
              <a:ext uri="{FF2B5EF4-FFF2-40B4-BE49-F238E27FC236}">
                <a16:creationId xmlns:a16="http://schemas.microsoft.com/office/drawing/2014/main" id="{232EEC26-2552-4EB2-83F5-6DE57E5BE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0" y="6278639"/>
            <a:ext cx="435840" cy="3411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CustomShape 26">
            <a:extLst>
              <a:ext uri="{FF2B5EF4-FFF2-40B4-BE49-F238E27FC236}">
                <a16:creationId xmlns:a16="http://schemas.microsoft.com/office/drawing/2014/main" id="{D2294895-EF0F-465D-BECC-ED4751AB0FDE}"/>
              </a:ext>
            </a:extLst>
          </p:cNvPr>
          <p:cNvSpPr/>
          <p:nvPr/>
        </p:nvSpPr>
        <p:spPr>
          <a:xfrm>
            <a:off x="220488" y="9253979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E9E4005-40B6-49FE-8AA3-1CEE1AFECACE}"/>
              </a:ext>
            </a:extLst>
          </p:cNvPr>
          <p:cNvSpPr/>
          <p:nvPr/>
        </p:nvSpPr>
        <p:spPr>
          <a:xfrm>
            <a:off x="786025" y="5745326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 err="1">
                <a:latin typeface="Century Gothic" panose="020B0502020202020204" pitchFamily="34" charset="0"/>
              </a:rPr>
              <a:t>J’aide</a:t>
            </a:r>
            <a:r>
              <a:rPr lang="en-US" sz="2000" b="1" dirty="0">
                <a:latin typeface="Century Gothic" panose="020B0502020202020204" pitchFamily="34" charset="0"/>
              </a:rPr>
              <a:t> ma </a:t>
            </a:r>
            <a:r>
              <a:rPr lang="en-US" sz="2000" b="1" dirty="0" err="1">
                <a:latin typeface="Century Gothic" panose="020B0502020202020204" pitchFamily="34" charset="0"/>
              </a:rPr>
              <a:t>mère</a:t>
            </a:r>
            <a:r>
              <a:rPr lang="en-US" sz="2000" b="1" dirty="0">
                <a:latin typeface="Century Gothic" panose="020B0502020202020204" pitchFamily="34" charset="0"/>
              </a:rPr>
              <a:t> ____________________________________.</a:t>
            </a:r>
            <a:endParaRPr lang="en-GB" sz="2000" dirty="0">
              <a:latin typeface="Arial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8471424-DDE9-47E2-8B24-822E6DD55D35}"/>
              </a:ext>
            </a:extLst>
          </p:cNvPr>
          <p:cNvSpPr/>
          <p:nvPr/>
        </p:nvSpPr>
        <p:spPr>
          <a:xfrm>
            <a:off x="832993" y="6104987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I help my mum but he helps the teacher.</a:t>
            </a:r>
            <a:endParaRPr lang="en-GB" sz="2000" dirty="0">
              <a:latin typeface="Arial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013A806-83AA-4CEA-87E0-6DDB63683DF3}"/>
              </a:ext>
            </a:extLst>
          </p:cNvPr>
          <p:cNvSpPr/>
          <p:nvPr/>
        </p:nvSpPr>
        <p:spPr>
          <a:xfrm>
            <a:off x="731493" y="6656890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Je </a:t>
            </a:r>
            <a:r>
              <a:rPr lang="en-US" sz="2000" b="1" dirty="0" err="1">
                <a:latin typeface="Century Gothic" panose="020B0502020202020204" pitchFamily="34" charset="0"/>
              </a:rPr>
              <a:t>chante</a:t>
            </a:r>
            <a:r>
              <a:rPr lang="en-US" sz="2000" b="1" dirty="0">
                <a:latin typeface="Century Gothic" panose="020B0502020202020204" pitchFamily="34" charset="0"/>
              </a:rPr>
              <a:t> à </a:t>
            </a:r>
            <a:r>
              <a:rPr lang="en-US" sz="2000" b="1" dirty="0" err="1">
                <a:latin typeface="Century Gothic" panose="020B0502020202020204" pitchFamily="34" charset="0"/>
              </a:rPr>
              <a:t>l’école</a:t>
            </a:r>
            <a:r>
              <a:rPr lang="en-US" sz="2000" b="1" dirty="0">
                <a:latin typeface="Century Gothic" panose="020B0502020202020204" pitchFamily="34" charset="0"/>
              </a:rPr>
              <a:t> ______________________________________.</a:t>
            </a:r>
            <a:endParaRPr lang="en-GB" sz="2000" dirty="0">
              <a:latin typeface="Arial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F3A8FDF-DAAF-49DB-8C8F-50CB37F55013}"/>
              </a:ext>
            </a:extLst>
          </p:cNvPr>
          <p:cNvSpPr/>
          <p:nvPr/>
        </p:nvSpPr>
        <p:spPr>
          <a:xfrm>
            <a:off x="731493" y="6981531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I sing at school </a:t>
            </a:r>
            <a:r>
              <a:rPr lang="en-US" sz="2000" u="sng" dirty="0">
                <a:latin typeface="Century Gothic" panose="020B0502020202020204" pitchFamily="34" charset="0"/>
              </a:rPr>
              <a:t>and I also sing at the house/at home.</a:t>
            </a:r>
            <a:endParaRPr lang="en-GB" sz="2000" dirty="0">
              <a:latin typeface="Arial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C3C08C8-4F96-432E-89E0-3F9ADA98D0F8}"/>
              </a:ext>
            </a:extLst>
          </p:cNvPr>
          <p:cNvSpPr/>
          <p:nvPr/>
        </p:nvSpPr>
        <p:spPr>
          <a:xfrm>
            <a:off x="832993" y="7501421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Il </a:t>
            </a:r>
            <a:r>
              <a:rPr lang="en-US" sz="2000" b="1" dirty="0" err="1">
                <a:latin typeface="Century Gothic" panose="020B0502020202020204" pitchFamily="34" charset="0"/>
              </a:rPr>
              <a:t>habite</a:t>
            </a:r>
            <a:r>
              <a:rPr lang="en-US" sz="2000" b="1" dirty="0">
                <a:latin typeface="Century Gothic" panose="020B0502020202020204" pitchFamily="34" charset="0"/>
              </a:rPr>
              <a:t> à </a:t>
            </a:r>
            <a:r>
              <a:rPr lang="en-US" sz="2000" b="1" dirty="0" err="1">
                <a:latin typeface="Century Gothic" panose="020B0502020202020204" pitchFamily="34" charset="0"/>
              </a:rPr>
              <a:t>Londres</a:t>
            </a:r>
            <a:r>
              <a:rPr lang="en-US" sz="2000" b="1" dirty="0">
                <a:latin typeface="Century Gothic" panose="020B0502020202020204" pitchFamily="34" charset="0"/>
              </a:rPr>
              <a:t>  _______________________________.</a:t>
            </a:r>
            <a:endParaRPr lang="en-GB" sz="2000" dirty="0">
              <a:latin typeface="Arial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0F3C40E-7780-4F4A-BCE7-4908940C6E9D}"/>
              </a:ext>
            </a:extLst>
          </p:cNvPr>
          <p:cNvSpPr/>
          <p:nvPr/>
        </p:nvSpPr>
        <p:spPr>
          <a:xfrm>
            <a:off x="832991" y="7836907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He lives in London </a:t>
            </a:r>
            <a:r>
              <a:rPr lang="en-US" sz="2000" u="sng" dirty="0">
                <a:latin typeface="Century Gothic" panose="020B0502020202020204" pitchFamily="34" charset="0"/>
              </a:rPr>
              <a:t>but he prefers Paris.</a:t>
            </a:r>
            <a:endParaRPr lang="en-GB" sz="2000" dirty="0">
              <a:latin typeface="Arial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C93744E-F2A1-46C4-B755-DA0F3CF4C7FA}"/>
              </a:ext>
            </a:extLst>
          </p:cNvPr>
          <p:cNvSpPr/>
          <p:nvPr/>
        </p:nvSpPr>
        <p:spPr>
          <a:xfrm>
            <a:off x="786026" y="8383736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Tu </a:t>
            </a:r>
            <a:r>
              <a:rPr lang="en-US" sz="2000" b="1" dirty="0" err="1">
                <a:latin typeface="Century Gothic" panose="020B0502020202020204" pitchFamily="34" charset="0"/>
              </a:rPr>
              <a:t>aimes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l’école</a:t>
            </a:r>
            <a:r>
              <a:rPr lang="en-US" sz="2000" b="1" dirty="0">
                <a:latin typeface="Century Gothic" panose="020B0502020202020204" pitchFamily="34" charset="0"/>
              </a:rPr>
              <a:t> ________________________________.</a:t>
            </a:r>
            <a:endParaRPr lang="en-GB" sz="2000" dirty="0">
              <a:latin typeface="Arial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76CADCC-51A0-4429-BA5D-9782797309ED}"/>
              </a:ext>
            </a:extLst>
          </p:cNvPr>
          <p:cNvSpPr/>
          <p:nvPr/>
        </p:nvSpPr>
        <p:spPr>
          <a:xfrm>
            <a:off x="786025" y="8706207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You like school </a:t>
            </a:r>
            <a:r>
              <a:rPr lang="en-US" sz="2000" u="sng" dirty="0">
                <a:latin typeface="Century Gothic" panose="020B0502020202020204" pitchFamily="34" charset="0"/>
              </a:rPr>
              <a:t>but I prefer the weekend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FD4E8FC-8C5A-46BE-8D90-0E795CDEE002}"/>
              </a:ext>
            </a:extLst>
          </p:cNvPr>
          <p:cNvSpPr/>
          <p:nvPr/>
        </p:nvSpPr>
        <p:spPr>
          <a:xfrm>
            <a:off x="786025" y="9629223"/>
            <a:ext cx="83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dirty="0">
                <a:latin typeface="Century Gothic" panose="020B0502020202020204" pitchFamily="34" charset="0"/>
              </a:rPr>
              <a:t>She is preparing the party </a:t>
            </a:r>
            <a:r>
              <a:rPr lang="en-US" sz="2000" u="sng" dirty="0">
                <a:latin typeface="Century Gothic" panose="020B0502020202020204" pitchFamily="34" charset="0"/>
              </a:rPr>
              <a:t>and she is also talking to mum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CDF8CC4-EEA5-45AA-BAAB-A11219BA3144}"/>
              </a:ext>
            </a:extLst>
          </p:cNvPr>
          <p:cNvGrpSpPr/>
          <p:nvPr/>
        </p:nvGrpSpPr>
        <p:grpSpPr>
          <a:xfrm>
            <a:off x="-10776" y="5004492"/>
            <a:ext cx="2046279" cy="849944"/>
            <a:chOff x="291715" y="11147271"/>
            <a:chExt cx="2046279" cy="849944"/>
          </a:xfrm>
        </p:grpSpPr>
        <p:sp>
          <p:nvSpPr>
            <p:cNvPr id="129" name="Title 2">
              <a:extLst>
                <a:ext uri="{FF2B5EF4-FFF2-40B4-BE49-F238E27FC236}">
                  <a16:creationId xmlns:a16="http://schemas.microsoft.com/office/drawing/2014/main" id="{98A75DF5-DABF-4D40-9A5B-22860D1ED65D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0" name="Picture 129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269AF3F6-8E42-4E45-80ED-B9B1C4F70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4FABCD7-A866-4E45-BEA7-094225CABD6F}"/>
              </a:ext>
            </a:extLst>
          </p:cNvPr>
          <p:cNvSpPr/>
          <p:nvPr/>
        </p:nvSpPr>
        <p:spPr>
          <a:xfrm>
            <a:off x="786125" y="9279434"/>
            <a:ext cx="8073023" cy="39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fête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86427AF-E02E-41AF-968E-848E566B5D7A}"/>
              </a:ext>
            </a:extLst>
          </p:cNvPr>
          <p:cNvSpPr txBox="1"/>
          <p:nvPr/>
        </p:nvSpPr>
        <p:spPr>
          <a:xfrm>
            <a:off x="2016959" y="520857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3482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12900"/>
            <a:ext cx="8169841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how many and describing things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50319" y="293991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6938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3171" y="4675826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795431"/>
              </p:ext>
            </p:extLst>
          </p:nvPr>
        </p:nvGraphicFramePr>
        <p:xfrm>
          <a:off x="320607" y="5523322"/>
          <a:ext cx="11463479" cy="2731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490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226036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68710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01514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176814">
                  <a:extLst>
                    <a:ext uri="{9D8B030D-6E8A-4147-A177-3AD203B41FA5}">
                      <a16:colId xmlns:a16="http://schemas.microsoft.com/office/drawing/2014/main" val="1958900410"/>
                    </a:ext>
                  </a:extLst>
                </a:gridCol>
                <a:gridCol w="2853480">
                  <a:extLst>
                    <a:ext uri="{9D8B030D-6E8A-4147-A177-3AD203B41FA5}">
                      <a16:colId xmlns:a16="http://schemas.microsoft.com/office/drawing/2014/main" val="893372765"/>
                    </a:ext>
                  </a:extLst>
                </a:gridCol>
              </a:tblGrid>
              <a:tr h="318831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y a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deux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sept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trois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huit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quatre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neuf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8896509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cinq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dix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44804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0448" y="4833227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8701D000-A472-4CE0-B50C-61DD5051C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936283"/>
              </p:ext>
            </p:extLst>
          </p:nvPr>
        </p:nvGraphicFramePr>
        <p:xfrm>
          <a:off x="3003265" y="2248960"/>
          <a:ext cx="2172854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285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-s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49890" y="810429"/>
            <a:ext cx="2865702" cy="1691192"/>
            <a:chOff x="4876029" y="582476"/>
            <a:chExt cx="1822690" cy="103057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30571"/>
              <a:chOff x="4310576" y="875609"/>
              <a:chExt cx="2558030" cy="1394793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3169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61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‘il y a’ to say how many there are</a:t>
              </a:r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517AC4D-7F6A-43FE-8D49-86F4643635BE}"/>
              </a:ext>
            </a:extLst>
          </p:cNvPr>
          <p:cNvSpPr/>
          <p:nvPr/>
        </p:nvSpPr>
        <p:spPr>
          <a:xfrm>
            <a:off x="199608" y="8665248"/>
            <a:ext cx="11584478" cy="237632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B6AB2EC4-0118-44C4-9F18-B15477394746}"/>
              </a:ext>
            </a:extLst>
          </p:cNvPr>
          <p:cNvSpPr txBox="1">
            <a:spLocks/>
          </p:cNvSpPr>
          <p:nvPr/>
        </p:nvSpPr>
        <p:spPr>
          <a:xfrm>
            <a:off x="9665138" y="884040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1" name="Google Shape;170;p8" descr="Jigsaw, Puzzle, Piece, Game, Concept, Solution">
            <a:extLst>
              <a:ext uri="{FF2B5EF4-FFF2-40B4-BE49-F238E27FC236}">
                <a16:creationId xmlns:a16="http://schemas.microsoft.com/office/drawing/2014/main" id="{4DB7F7E5-2AD4-4C3F-BC07-9EE8A61DCED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2801" y="8756133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CustomShape 3">
            <a:extLst>
              <a:ext uri="{FF2B5EF4-FFF2-40B4-BE49-F238E27FC236}">
                <a16:creationId xmlns:a16="http://schemas.microsoft.com/office/drawing/2014/main" id="{3CA23226-74AD-431E-A2C5-51135B569004}"/>
              </a:ext>
            </a:extLst>
          </p:cNvPr>
          <p:cNvSpPr/>
          <p:nvPr/>
        </p:nvSpPr>
        <p:spPr>
          <a:xfrm>
            <a:off x="351346" y="925814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village.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207705C6-2FAC-4445-A261-F2B547C73F20}"/>
              </a:ext>
            </a:extLst>
          </p:cNvPr>
          <p:cNvSpPr txBox="1">
            <a:spLocks/>
          </p:cNvSpPr>
          <p:nvPr/>
        </p:nvSpPr>
        <p:spPr>
          <a:xfrm>
            <a:off x="346002" y="8732122"/>
            <a:ext cx="481418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 y a 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(there is/there are)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9" name="Table 107">
            <a:extLst>
              <a:ext uri="{FF2B5EF4-FFF2-40B4-BE49-F238E27FC236}">
                <a16:creationId xmlns:a16="http://schemas.microsoft.com/office/drawing/2014/main" id="{F4A0F2B0-14B6-49D6-98CC-07BCFD505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091144"/>
              </p:ext>
            </p:extLst>
          </p:nvPr>
        </p:nvGraphicFramePr>
        <p:xfrm>
          <a:off x="840386" y="2270686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-x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6141E42-C9FA-4E69-A215-77C423928DF1}"/>
              </a:ext>
            </a:extLst>
          </p:cNvPr>
          <p:cNvGrpSpPr/>
          <p:nvPr/>
        </p:nvGrpSpPr>
        <p:grpSpPr>
          <a:xfrm>
            <a:off x="99353" y="11697973"/>
            <a:ext cx="2331393" cy="849944"/>
            <a:chOff x="265969" y="4581662"/>
            <a:chExt cx="2331393" cy="849944"/>
          </a:xfrm>
        </p:grpSpPr>
        <p:sp>
          <p:nvSpPr>
            <p:cNvPr id="143" name="Title 1">
              <a:extLst>
                <a:ext uri="{FF2B5EF4-FFF2-40B4-BE49-F238E27FC236}">
                  <a16:creationId xmlns:a16="http://schemas.microsoft.com/office/drawing/2014/main" id="{D8A24CD9-2BAE-4A93-926C-5058D260CE66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5" name="Picture 14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FF0E497-6838-4F6C-97AB-560085C7E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631EDBE0-3149-4D46-8826-4AF2E23E4AF4}"/>
              </a:ext>
            </a:extLst>
          </p:cNvPr>
          <p:cNvSpPr txBox="1"/>
          <p:nvPr/>
        </p:nvSpPr>
        <p:spPr>
          <a:xfrm>
            <a:off x="2391261" y="11897797"/>
            <a:ext cx="812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Does Adèle say what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Pierre (he) has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or what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there 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AFFAF5-6061-433C-8524-8BDB1CCF7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492828"/>
              </p:ext>
            </p:extLst>
          </p:nvPr>
        </p:nvGraphicFramePr>
        <p:xfrm>
          <a:off x="394735" y="12632733"/>
          <a:ext cx="9562768" cy="3200400"/>
        </p:xfrm>
        <a:graphic>
          <a:graphicData uri="http://schemas.openxmlformats.org/drawingml/2006/table">
            <a:tbl>
              <a:tblPr/>
              <a:tblGrid>
                <a:gridCol w="829444">
                  <a:extLst>
                    <a:ext uri="{9D8B030D-6E8A-4147-A177-3AD203B41FA5}">
                      <a16:colId xmlns:a16="http://schemas.microsoft.com/office/drawing/2014/main" val="2816492807"/>
                    </a:ext>
                  </a:extLst>
                </a:gridCol>
                <a:gridCol w="2927048">
                  <a:extLst>
                    <a:ext uri="{9D8B030D-6E8A-4147-A177-3AD203B41FA5}">
                      <a16:colId xmlns:a16="http://schemas.microsoft.com/office/drawing/2014/main" val="2498145018"/>
                    </a:ext>
                  </a:extLst>
                </a:gridCol>
                <a:gridCol w="3563815">
                  <a:extLst>
                    <a:ext uri="{9D8B030D-6E8A-4147-A177-3AD203B41FA5}">
                      <a16:colId xmlns:a16="http://schemas.microsoft.com/office/drawing/2014/main" val="2975785048"/>
                    </a:ext>
                  </a:extLst>
                </a:gridCol>
                <a:gridCol w="2242461">
                  <a:extLst>
                    <a:ext uri="{9D8B030D-6E8A-4147-A177-3AD203B41FA5}">
                      <a16:colId xmlns:a16="http://schemas.microsoft.com/office/drawing/2014/main" val="3503063601"/>
                    </a:ext>
                  </a:extLst>
                </a:gridCol>
              </a:tblGrid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[he has]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[there is/there are]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nombre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?]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315221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471204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2270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19391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314733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593570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128173"/>
                  </a:ext>
                </a:extLst>
              </a:tr>
            </a:tbl>
          </a:graphicData>
        </a:graphic>
      </p:graphicFrame>
      <p:sp>
        <p:nvSpPr>
          <p:cNvPr id="46" name="Oval Callout 13">
            <a:extLst>
              <a:ext uri="{FF2B5EF4-FFF2-40B4-BE49-F238E27FC236}">
                <a16:creationId xmlns:a16="http://schemas.microsoft.com/office/drawing/2014/main" id="{A6D43872-F94A-4489-ADF3-BD86B9FA2657}"/>
              </a:ext>
            </a:extLst>
          </p:cNvPr>
          <p:cNvSpPr/>
          <p:nvPr/>
        </p:nvSpPr>
        <p:spPr>
          <a:xfrm>
            <a:off x="4836084" y="1213153"/>
            <a:ext cx="3970656" cy="2135964"/>
          </a:xfrm>
          <a:prstGeom prst="wedgeEllipseCallout">
            <a:avLst>
              <a:gd name="adj1" fmla="val -59438"/>
              <a:gd name="adj2" fmla="val 4793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8C070-33AB-43D1-8235-525DF280D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2306" y="2638441"/>
            <a:ext cx="2499626" cy="226700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095F62E-71E8-46A3-8BA6-22BB689F6F9E}"/>
              </a:ext>
            </a:extLst>
          </p:cNvPr>
          <p:cNvSpPr txBox="1"/>
          <p:nvPr/>
        </p:nvSpPr>
        <p:spPr>
          <a:xfrm>
            <a:off x="280068" y="3418272"/>
            <a:ext cx="297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deu</a:t>
            </a:r>
            <a:r>
              <a:rPr lang="en-GB" sz="20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x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u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niformes</a:t>
            </a:r>
            <a:endParaRPr lang="en-GB" sz="2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7AC639-B666-40BC-8488-720527E65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1757A"/>
              </a:clrFrom>
              <a:clrTo>
                <a:srgbClr val="F175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4" y="2444287"/>
            <a:ext cx="1497843" cy="1014555"/>
          </a:xfrm>
          <a:prstGeom prst="rect">
            <a:avLst/>
          </a:prstGeom>
        </p:spPr>
      </p:pic>
      <p:pic>
        <p:nvPicPr>
          <p:cNvPr id="51" name="Picture 50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E6EDD7-5976-4DD2-9DE2-DB788327B4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14" y="2901989"/>
            <a:ext cx="587909" cy="564778"/>
          </a:xfrm>
          <a:prstGeom prst="rect">
            <a:avLst/>
          </a:prstGeom>
        </p:spPr>
      </p:pic>
      <p:pic>
        <p:nvPicPr>
          <p:cNvPr id="53" name="Picture 5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DE389F-975D-48BE-B209-A1590F4B8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23" y="2905514"/>
            <a:ext cx="587909" cy="564778"/>
          </a:xfrm>
          <a:prstGeom prst="rect">
            <a:avLst/>
          </a:prstGeom>
        </p:spPr>
      </p:pic>
      <p:pic>
        <p:nvPicPr>
          <p:cNvPr id="54" name="Picture 5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A633FC-8794-4B04-88CD-9DAF895BBF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73" y="2894064"/>
            <a:ext cx="587909" cy="564778"/>
          </a:xfrm>
          <a:prstGeom prst="rect">
            <a:avLst/>
          </a:prstGeom>
        </p:spPr>
      </p:pic>
      <p:pic>
        <p:nvPicPr>
          <p:cNvPr id="55" name="Graphic 54" descr="Line arrow Rotate left">
            <a:extLst>
              <a:ext uri="{FF2B5EF4-FFF2-40B4-BE49-F238E27FC236}">
                <a16:creationId xmlns:a16="http://schemas.microsoft.com/office/drawing/2014/main" id="{05739B3B-8946-40A3-8C5F-1392A47031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768366">
            <a:off x="1210319" y="3644226"/>
            <a:ext cx="572729" cy="57272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8C16074-53CD-4BDD-825E-2A346E9BA7FF}"/>
              </a:ext>
            </a:extLst>
          </p:cNvPr>
          <p:cNvSpPr txBox="1"/>
          <p:nvPr/>
        </p:nvSpPr>
        <p:spPr>
          <a:xfrm>
            <a:off x="2652665" y="3412575"/>
            <a:ext cx="297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troi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ranges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7" name="Graphic 56" descr="Line arrow Rotate left">
            <a:extLst>
              <a:ext uri="{FF2B5EF4-FFF2-40B4-BE49-F238E27FC236}">
                <a16:creationId xmlns:a16="http://schemas.microsoft.com/office/drawing/2014/main" id="{07995806-5D47-4BC8-8E04-6F7D991BA5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768366">
            <a:off x="3589049" y="3686634"/>
            <a:ext cx="572729" cy="57272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8C3BFDA-FE44-4E87-8A73-816CF9BE6725}"/>
              </a:ext>
            </a:extLst>
          </p:cNvPr>
          <p:cNvSpPr txBox="1"/>
          <p:nvPr/>
        </p:nvSpPr>
        <p:spPr>
          <a:xfrm>
            <a:off x="5006703" y="1449107"/>
            <a:ext cx="369538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an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is followed by a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often pronounce it.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This is called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liaison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.</a:t>
            </a:r>
          </a:p>
        </p:txBody>
      </p:sp>
      <p:sp>
        <p:nvSpPr>
          <p:cNvPr id="59" name="Google Shape;433;p6">
            <a:extLst>
              <a:ext uri="{FF2B5EF4-FFF2-40B4-BE49-F238E27FC236}">
                <a16:creationId xmlns:a16="http://schemas.microsoft.com/office/drawing/2014/main" id="{E6A9F0E0-7A30-4185-A82A-2CF9E373EC54}"/>
              </a:ext>
            </a:extLst>
          </p:cNvPr>
          <p:cNvSpPr txBox="1"/>
          <p:nvPr/>
        </p:nvSpPr>
        <p:spPr>
          <a:xfrm>
            <a:off x="3167150" y="928108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CustomShape 3">
            <a:extLst>
              <a:ext uri="{FF2B5EF4-FFF2-40B4-BE49-F238E27FC236}">
                <a16:creationId xmlns:a16="http://schemas.microsoft.com/office/drawing/2014/main" id="{B71A7412-4510-4BCB-BE88-FFC48CDCAF7E}"/>
              </a:ext>
            </a:extLst>
          </p:cNvPr>
          <p:cNvSpPr/>
          <p:nvPr/>
        </p:nvSpPr>
        <p:spPr>
          <a:xfrm>
            <a:off x="3528683" y="9262698"/>
            <a:ext cx="4347382" cy="51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a/one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village.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CustomShape 3">
            <a:extLst>
              <a:ext uri="{FF2B5EF4-FFF2-40B4-BE49-F238E27FC236}">
                <a16:creationId xmlns:a16="http://schemas.microsoft.com/office/drawing/2014/main" id="{08C355F8-EE3C-4B14-8980-1224987B419A}"/>
              </a:ext>
            </a:extLst>
          </p:cNvPr>
          <p:cNvSpPr/>
          <p:nvPr/>
        </p:nvSpPr>
        <p:spPr>
          <a:xfrm>
            <a:off x="363401" y="973866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deux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village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Google Shape;433;p6">
            <a:extLst>
              <a:ext uri="{FF2B5EF4-FFF2-40B4-BE49-F238E27FC236}">
                <a16:creationId xmlns:a16="http://schemas.microsoft.com/office/drawing/2014/main" id="{73801895-A1D6-4DA2-8D59-A68BBDBD1CB2}"/>
              </a:ext>
            </a:extLst>
          </p:cNvPr>
          <p:cNvSpPr txBox="1"/>
          <p:nvPr/>
        </p:nvSpPr>
        <p:spPr>
          <a:xfrm>
            <a:off x="3176456" y="974060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CustomShape 3">
            <a:extLst>
              <a:ext uri="{FF2B5EF4-FFF2-40B4-BE49-F238E27FC236}">
                <a16:creationId xmlns:a16="http://schemas.microsoft.com/office/drawing/2014/main" id="{E259122F-3BAC-4CEB-8ABD-D846068C8BB4}"/>
              </a:ext>
            </a:extLst>
          </p:cNvPr>
          <p:cNvSpPr/>
          <p:nvPr/>
        </p:nvSpPr>
        <p:spPr>
          <a:xfrm>
            <a:off x="3513313" y="9743218"/>
            <a:ext cx="4347382" cy="51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two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villages.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4" name="Picture 18" descr="Ciudad, Pueblo, Región, Casas, Arquitectura, Comunidad">
            <a:extLst>
              <a:ext uri="{FF2B5EF4-FFF2-40B4-BE49-F238E27FC236}">
                <a16:creationId xmlns:a16="http://schemas.microsoft.com/office/drawing/2014/main" id="{721D670A-1671-4DA4-BBCD-0665348A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30" y="8897336"/>
            <a:ext cx="1735597" cy="9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8" descr="Ciudad, Pueblo, Región, Casas, Arquitectura, Comunidad">
            <a:extLst>
              <a:ext uri="{FF2B5EF4-FFF2-40B4-BE49-F238E27FC236}">
                <a16:creationId xmlns:a16="http://schemas.microsoft.com/office/drawing/2014/main" id="{ED6DB0FF-298E-4A3D-BD19-83F9D9B5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59" y="9465646"/>
            <a:ext cx="1735597" cy="9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8" descr="Ciudad, Pueblo, Región, Casas, Arquitectura, Comunidad">
            <a:extLst>
              <a:ext uri="{FF2B5EF4-FFF2-40B4-BE49-F238E27FC236}">
                <a16:creationId xmlns:a16="http://schemas.microsoft.com/office/drawing/2014/main" id="{8CC9CFBF-C692-449D-A469-07D34C3A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17" y="9475884"/>
            <a:ext cx="1735597" cy="9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017F9EB2-226A-4D54-B7D9-80C9D2129A81}"/>
              </a:ext>
            </a:extLst>
          </p:cNvPr>
          <p:cNvSpPr/>
          <p:nvPr/>
        </p:nvSpPr>
        <p:spPr>
          <a:xfrm>
            <a:off x="3259955" y="10289367"/>
            <a:ext cx="3583425" cy="673617"/>
          </a:xfrm>
          <a:prstGeom prst="wedgeRoundRectCallout">
            <a:avLst>
              <a:gd name="adj1" fmla="val -25347"/>
              <a:gd name="adj2" fmla="val -3889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il a =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he has</a:t>
            </a:r>
            <a:b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il y a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= there is, there are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60371E5-26F5-4248-9A3D-DECBAD954C0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7"/>
          <a:stretch/>
        </p:blipFill>
        <p:spPr>
          <a:xfrm>
            <a:off x="10625922" y="11355053"/>
            <a:ext cx="1422149" cy="9540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E6A9DA9-8E62-4261-A04D-9F2B49492B0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8"/>
          <a:stretch/>
        </p:blipFill>
        <p:spPr>
          <a:xfrm>
            <a:off x="1287365" y="12459952"/>
            <a:ext cx="703062" cy="643748"/>
          </a:xfrm>
          <a:prstGeom prst="rect">
            <a:avLst/>
          </a:prstGeom>
        </p:spPr>
      </p:pic>
      <p:pic>
        <p:nvPicPr>
          <p:cNvPr id="71" name="Picture 70" descr="Shape, arrow&#10;&#10;Description automatically generated">
            <a:extLst>
              <a:ext uri="{FF2B5EF4-FFF2-40B4-BE49-F238E27FC236}">
                <a16:creationId xmlns:a16="http://schemas.microsoft.com/office/drawing/2014/main" id="{ADCAD287-5224-4046-BDCB-F3D6F3B821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28495" y="13088020"/>
            <a:ext cx="464782" cy="4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3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12900"/>
            <a:ext cx="8169841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how many and describing things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50319" y="293991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1529" y="15675148"/>
            <a:ext cx="61106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C569143-13AC-4F2C-AA35-B5B955596EFD}"/>
              </a:ext>
            </a:extLst>
          </p:cNvPr>
          <p:cNvGrpSpPr/>
          <p:nvPr/>
        </p:nvGrpSpPr>
        <p:grpSpPr>
          <a:xfrm>
            <a:off x="117230" y="973116"/>
            <a:ext cx="2268556" cy="862054"/>
            <a:chOff x="314909" y="12083263"/>
            <a:chExt cx="2268556" cy="862054"/>
          </a:xfrm>
        </p:grpSpPr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70B18D51-E7F9-408F-A5F7-F510E19D64EC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80" name="Picture 7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C7AA5D2-0BA5-4423-958E-9C809E51B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B25CB163-1C7B-41FE-9420-8397D3F124A9}"/>
              </a:ext>
            </a:extLst>
          </p:cNvPr>
          <p:cNvSpPr txBox="1"/>
          <p:nvPr/>
        </p:nvSpPr>
        <p:spPr>
          <a:xfrm>
            <a:off x="2385786" y="1093667"/>
            <a:ext cx="7447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les phrases et decide.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Identifie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mot correct.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C13F52BF-45B2-456B-B36A-208EE127C9DE}"/>
              </a:ext>
            </a:extLst>
          </p:cNvPr>
          <p:cNvSpPr/>
          <p:nvPr/>
        </p:nvSpPr>
        <p:spPr>
          <a:xfrm>
            <a:off x="990487" y="1583073"/>
            <a:ext cx="6778304" cy="3853802"/>
          </a:xfrm>
          <a:prstGeom prst="wedgeEllipseCallout">
            <a:avLst>
              <a:gd name="adj1" fmla="val 68137"/>
              <a:gd name="adj2" fmla="val -35322"/>
            </a:avLst>
          </a:prstGeom>
          <a:solidFill>
            <a:srgbClr val="FBF7FF"/>
          </a:solidFill>
          <a:ln w="38100" cap="flat" cmpd="sng" algn="ctr">
            <a:solidFill>
              <a:srgbClr val="7030A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A5DD41B-EEEE-4DD2-9060-B785C241CCFE}"/>
              </a:ext>
            </a:extLst>
          </p:cNvPr>
          <p:cNvSpPr txBox="1"/>
          <p:nvPr/>
        </p:nvSpPr>
        <p:spPr>
          <a:xfrm>
            <a:off x="2392612" y="1887309"/>
            <a:ext cx="4972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2060"/>
              </a:buClr>
              <a:buSzPts val="1200"/>
              <a:buFont typeface="Century Gothic"/>
              <a:buNone/>
              <a:defRPr/>
            </a:pPr>
            <a:r>
              <a:rPr lang="en-GB" sz="2400" b="1" dirty="0">
                <a:latin typeface="Segoe Print" panose="02000600000000000000" pitchFamily="2" charset="0"/>
                <a:sym typeface="Century Gothic"/>
              </a:rPr>
              <a:t>Il a un </a:t>
            </a:r>
            <a:r>
              <a:rPr lang="en-GB" sz="2400" dirty="0" err="1">
                <a:latin typeface="Segoe Print" panose="02000600000000000000" pitchFamily="2" charset="0"/>
                <a:sym typeface="Century Gothic"/>
              </a:rPr>
              <a:t>ballons</a:t>
            </a:r>
            <a:r>
              <a:rPr lang="en-GB" sz="2400" dirty="0">
                <a:latin typeface="Segoe Print" panose="02000600000000000000" pitchFamily="2" charset="0"/>
                <a:sym typeface="Century Gothic"/>
              </a:rPr>
              <a:t>.| </a:t>
            </a:r>
            <a:r>
              <a:rPr lang="en-GB" sz="2400" dirty="0" err="1">
                <a:latin typeface="Segoe Print" panose="02000600000000000000" pitchFamily="2" charset="0"/>
                <a:sym typeface="Century Gothic"/>
              </a:rPr>
              <a:t>ballon</a:t>
            </a:r>
            <a:r>
              <a:rPr lang="en-GB" sz="2400" dirty="0">
                <a:latin typeface="Segoe Print" panose="02000600000000000000" pitchFamily="2" charset="0"/>
                <a:sym typeface="Century Gothic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4EE4552-E150-41D4-8515-DFF455338B07}"/>
              </a:ext>
            </a:extLst>
          </p:cNvPr>
          <p:cNvSpPr txBox="1"/>
          <p:nvPr/>
        </p:nvSpPr>
        <p:spPr>
          <a:xfrm>
            <a:off x="1950789" y="2450599"/>
            <a:ext cx="4625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2060"/>
              </a:buClr>
              <a:buSzPts val="1200"/>
              <a:buFont typeface="Century Gothic"/>
              <a:buNone/>
              <a:defRPr/>
            </a:pPr>
            <a:r>
              <a:rPr lang="en-GB" sz="2400" b="1" dirty="0">
                <a:latin typeface="Segoe Print" panose="02000600000000000000" pitchFamily="2" charset="0"/>
                <a:sym typeface="Century Gothic"/>
              </a:rPr>
              <a:t>Il y a sept </a:t>
            </a:r>
            <a:r>
              <a:rPr lang="en-GB" sz="2400" dirty="0">
                <a:latin typeface="Segoe Print" panose="02000600000000000000" pitchFamily="2" charset="0"/>
                <a:sym typeface="Century Gothic"/>
              </a:rPr>
              <a:t>fruits. | fruit.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3EF0546-203C-433E-8934-6B4269355DFD}"/>
              </a:ext>
            </a:extLst>
          </p:cNvPr>
          <p:cNvSpPr txBox="1"/>
          <p:nvPr/>
        </p:nvSpPr>
        <p:spPr>
          <a:xfrm>
            <a:off x="1472253" y="3034078"/>
            <a:ext cx="6094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2060"/>
              </a:buClr>
              <a:buSzPts val="1200"/>
              <a:buFont typeface="Century Gothic"/>
              <a:buNone/>
              <a:defRPr/>
            </a:pPr>
            <a:r>
              <a:rPr lang="en-GB" sz="2400" b="1" dirty="0">
                <a:latin typeface="Segoe Print" panose="02000600000000000000" pitchFamily="2" charset="0"/>
                <a:sym typeface="Century Gothic"/>
              </a:rPr>
              <a:t>Il y a un </a:t>
            </a:r>
            <a:r>
              <a:rPr lang="en-GB" sz="2400" dirty="0" err="1">
                <a:latin typeface="Segoe Print" panose="02000600000000000000" pitchFamily="2" charset="0"/>
                <a:sym typeface="Century Gothic"/>
              </a:rPr>
              <a:t>uniforme</a:t>
            </a:r>
            <a:r>
              <a:rPr lang="en-GB" sz="2400" dirty="0">
                <a:latin typeface="Segoe Print" panose="02000600000000000000" pitchFamily="2" charset="0"/>
                <a:sym typeface="Century Gothic"/>
              </a:rPr>
              <a:t>. | </a:t>
            </a:r>
            <a:r>
              <a:rPr lang="en-GB" sz="2400" dirty="0" err="1">
                <a:latin typeface="Segoe Print" panose="02000600000000000000" pitchFamily="2" charset="0"/>
                <a:sym typeface="Century Gothic"/>
              </a:rPr>
              <a:t>uniformes</a:t>
            </a:r>
            <a:r>
              <a:rPr lang="en-GB" sz="2400" dirty="0">
                <a:latin typeface="Segoe Print" panose="02000600000000000000" pitchFamily="2" charset="0"/>
                <a:sym typeface="Century Gothic"/>
              </a:rPr>
              <a:t>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5AB6702-1CDD-4E4C-BE30-937974E35E64}"/>
              </a:ext>
            </a:extLst>
          </p:cNvPr>
          <p:cNvSpPr txBox="1"/>
          <p:nvPr/>
        </p:nvSpPr>
        <p:spPr>
          <a:xfrm>
            <a:off x="2074590" y="3628968"/>
            <a:ext cx="5492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2060"/>
              </a:buClr>
              <a:buSzPts val="1200"/>
              <a:buFont typeface="Century Gothic"/>
              <a:buNone/>
              <a:defRPr/>
            </a:pPr>
            <a:r>
              <a:rPr lang="en-GB" sz="2400" b="1" dirty="0">
                <a:latin typeface="Segoe Print" panose="02000600000000000000" pitchFamily="2" charset="0"/>
                <a:sym typeface="Century Gothic"/>
              </a:rPr>
              <a:t>Il a trois </a:t>
            </a:r>
            <a:r>
              <a:rPr lang="en-GB" sz="2400" dirty="0">
                <a:latin typeface="Segoe Print" panose="02000600000000000000" pitchFamily="2" charset="0"/>
                <a:sym typeface="Century Gothic"/>
              </a:rPr>
              <a:t>photo. | photos.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CDCDF71-83AA-4461-BB22-774FCB6BCB7A}"/>
              </a:ext>
            </a:extLst>
          </p:cNvPr>
          <p:cNvSpPr txBox="1"/>
          <p:nvPr/>
        </p:nvSpPr>
        <p:spPr>
          <a:xfrm>
            <a:off x="1490541" y="4197908"/>
            <a:ext cx="6390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2060"/>
              </a:buClr>
              <a:buSzPts val="1200"/>
              <a:buFont typeface="Century Gothic"/>
              <a:buNone/>
              <a:defRPr/>
            </a:pPr>
            <a:r>
              <a:rPr lang="en-GB" sz="2400" b="1" dirty="0">
                <a:latin typeface="Segoe Print" panose="02000600000000000000" pitchFamily="2" charset="0"/>
                <a:sym typeface="Century Gothic"/>
              </a:rPr>
              <a:t>Il y a deux </a:t>
            </a:r>
            <a:r>
              <a:rPr lang="en-GB" sz="2400" dirty="0">
                <a:latin typeface="Segoe Print" panose="02000600000000000000" pitchFamily="2" charset="0"/>
                <a:sym typeface="Century Gothic"/>
              </a:rPr>
              <a:t>crayon. | crayons.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73AD2EA-BC38-491D-BF07-965227655C8C}"/>
              </a:ext>
            </a:extLst>
          </p:cNvPr>
          <p:cNvSpPr txBox="1"/>
          <p:nvPr/>
        </p:nvSpPr>
        <p:spPr>
          <a:xfrm>
            <a:off x="2359948" y="4792798"/>
            <a:ext cx="492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2060"/>
              </a:buClr>
              <a:buSzPts val="1200"/>
              <a:buFont typeface="Century Gothic"/>
              <a:buNone/>
              <a:defRPr/>
            </a:pPr>
            <a:r>
              <a:rPr lang="en-GB" sz="2400" b="1" dirty="0">
                <a:latin typeface="Segoe Print" panose="02000600000000000000" pitchFamily="2" charset="0"/>
                <a:sym typeface="Century Gothic"/>
              </a:rPr>
              <a:t>Il a cinq </a:t>
            </a:r>
            <a:r>
              <a:rPr lang="en-GB" sz="2400" dirty="0">
                <a:latin typeface="Segoe Print" panose="02000600000000000000" pitchFamily="2" charset="0"/>
                <a:sym typeface="Century Gothic"/>
              </a:rPr>
              <a:t>livres.| livre.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290A22B7-5786-43D2-8D6B-52B8B0319E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54"/>
          <a:stretch/>
        </p:blipFill>
        <p:spPr>
          <a:xfrm>
            <a:off x="8726051" y="1359579"/>
            <a:ext cx="1941700" cy="5000442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F70E9E9-C736-47CF-A04C-6EB1F5C86A91}"/>
              </a:ext>
            </a:extLst>
          </p:cNvPr>
          <p:cNvSpPr txBox="1"/>
          <p:nvPr/>
        </p:nvSpPr>
        <p:spPr>
          <a:xfrm>
            <a:off x="232163" y="5538500"/>
            <a:ext cx="10379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Tx/>
              <a:buAutoNum type="alphaLcPeriod"/>
              <a:defRPr/>
            </a:pPr>
            <a:r>
              <a:rPr lang="en-GB" sz="2000" dirty="0">
                <a:latin typeface="Century Gothic" panose="020B0502020202020204" pitchFamily="34" charset="0"/>
              </a:rPr>
              <a:t>How many items does Pierre have in total?</a:t>
            </a:r>
          </a:p>
          <a:p>
            <a:pPr marL="457200" indent="-457200" defTabSz="914400">
              <a:buFontTx/>
              <a:buAutoNum type="alphaLcPeriod"/>
              <a:defRPr/>
            </a:pPr>
            <a:r>
              <a:rPr lang="en-GB" sz="2000" dirty="0">
                <a:latin typeface="Century Gothic" panose="020B0502020202020204" pitchFamily="34" charset="0"/>
              </a:rPr>
              <a:t>Does Pierre himself have anything to eat?</a:t>
            </a:r>
          </a:p>
          <a:p>
            <a:pPr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b.  What can Pierre do?</a:t>
            </a:r>
          </a:p>
          <a:p>
            <a:pPr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c. Would you prefer to have what Pierre has or what is lying round the house?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F71102A-8A51-4132-AD09-1C0C66704BB6}"/>
              </a:ext>
            </a:extLst>
          </p:cNvPr>
          <p:cNvSpPr/>
          <p:nvPr/>
        </p:nvSpPr>
        <p:spPr>
          <a:xfrm>
            <a:off x="4850185" y="1839450"/>
            <a:ext cx="1306916" cy="523180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9EDDE0A1-77FC-4BDD-B0AD-C0A00E31E0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3" t="-887" r="593" b="-178"/>
          <a:stretch/>
        </p:blipFill>
        <p:spPr>
          <a:xfrm>
            <a:off x="232163" y="1745879"/>
            <a:ext cx="1359799" cy="3853802"/>
          </a:xfrm>
          <a:prstGeom prst="rect">
            <a:avLst/>
          </a:prstGeom>
        </p:spPr>
      </p:pic>
      <p:pic>
        <p:nvPicPr>
          <p:cNvPr id="107" name="Picture 20" descr="Pagar, Dígito, Número, Abundancia">
            <a:extLst>
              <a:ext uri="{FF2B5EF4-FFF2-40B4-BE49-F238E27FC236}">
                <a16:creationId xmlns:a16="http://schemas.microsoft.com/office/drawing/2014/main" id="{510FD978-AED6-4F12-90D7-92FCF9F3C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797" y="7799661"/>
            <a:ext cx="2376207" cy="133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A856FF5-965E-4EE9-8E0B-E6704B7E0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670098"/>
              </p:ext>
            </p:extLst>
          </p:nvPr>
        </p:nvGraphicFramePr>
        <p:xfrm>
          <a:off x="284149" y="7963891"/>
          <a:ext cx="2376207" cy="1216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69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A3046CA-D88B-44A7-96D5-E12FB8AC3C76}"/>
              </a:ext>
            </a:extLst>
          </p:cNvPr>
          <p:cNvGrpSpPr/>
          <p:nvPr/>
        </p:nvGrpSpPr>
        <p:grpSpPr>
          <a:xfrm>
            <a:off x="0" y="6960736"/>
            <a:ext cx="2331393" cy="849944"/>
            <a:chOff x="265969" y="4581662"/>
            <a:chExt cx="2331393" cy="849944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56D98172-1E99-4348-A80B-9618D44CD28A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0" name="Picture 109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52FB8DF8-B2F3-4735-A922-1C8CD6F7A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664AE4A4-F5AA-4639-9980-A3BD0183F17A}"/>
              </a:ext>
            </a:extLst>
          </p:cNvPr>
          <p:cNvSpPr txBox="1"/>
          <p:nvPr/>
        </p:nvSpPr>
        <p:spPr>
          <a:xfrm>
            <a:off x="2291908" y="7160560"/>
            <a:ext cx="3885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Bi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ngo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 ! 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Écris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 six 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nombres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112" name="Table 5">
            <a:extLst>
              <a:ext uri="{FF2B5EF4-FFF2-40B4-BE49-F238E27FC236}">
                <a16:creationId xmlns:a16="http://schemas.microsoft.com/office/drawing/2014/main" id="{95F7997F-7472-4E47-A599-52851BAA5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168195"/>
              </p:ext>
            </p:extLst>
          </p:nvPr>
        </p:nvGraphicFramePr>
        <p:xfrm>
          <a:off x="3043323" y="7963891"/>
          <a:ext cx="2376207" cy="1216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69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graphicFrame>
        <p:nvGraphicFramePr>
          <p:cNvPr id="113" name="Table 5">
            <a:extLst>
              <a:ext uri="{FF2B5EF4-FFF2-40B4-BE49-F238E27FC236}">
                <a16:creationId xmlns:a16="http://schemas.microsoft.com/office/drawing/2014/main" id="{79BD10A8-F4D7-4083-A640-E9A60425C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90119"/>
              </p:ext>
            </p:extLst>
          </p:nvPr>
        </p:nvGraphicFramePr>
        <p:xfrm>
          <a:off x="5802497" y="7941611"/>
          <a:ext cx="2376207" cy="1216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69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graphicFrame>
        <p:nvGraphicFramePr>
          <p:cNvPr id="122" name="Table 4">
            <a:extLst>
              <a:ext uri="{FF2B5EF4-FFF2-40B4-BE49-F238E27FC236}">
                <a16:creationId xmlns:a16="http://schemas.microsoft.com/office/drawing/2014/main" id="{9EB9AB30-74C7-411F-96D0-971F58067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706636"/>
              </p:ext>
            </p:extLst>
          </p:nvPr>
        </p:nvGraphicFramePr>
        <p:xfrm>
          <a:off x="514181" y="10142471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répéter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chanter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avec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tous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les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jours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déjeuner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weekend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voici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23" name="Picture 122">
            <a:extLst>
              <a:ext uri="{FF2B5EF4-FFF2-40B4-BE49-F238E27FC236}">
                <a16:creationId xmlns:a16="http://schemas.microsoft.com/office/drawing/2014/main" id="{773DB7C9-698A-4CE8-ADAE-B68AEACDCE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274" y="12221665"/>
            <a:ext cx="1186070" cy="1080360"/>
          </a:xfrm>
          <a:prstGeom prst="rect">
            <a:avLst/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653988E9-31B4-4118-B844-14EAB09F96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4" y="10515685"/>
            <a:ext cx="1186070" cy="118607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58E56CC-7C45-4500-A575-02464C2001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384" y="14227224"/>
            <a:ext cx="1162417" cy="1101237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85FB017B-61E1-4BA2-B2F2-2FECAE462806}"/>
              </a:ext>
            </a:extLst>
          </p:cNvPr>
          <p:cNvSpPr txBox="1"/>
          <p:nvPr/>
        </p:nvSpPr>
        <p:spPr>
          <a:xfrm>
            <a:off x="1694302" y="1532919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DA265E3-8BE2-46F3-BF84-276ED1BCECAB}"/>
              </a:ext>
            </a:extLst>
          </p:cNvPr>
          <p:cNvSpPr txBox="1"/>
          <p:nvPr/>
        </p:nvSpPr>
        <p:spPr>
          <a:xfrm>
            <a:off x="1674496" y="129168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00D33CE-77B5-4DF6-9E5A-795FC54B2022}"/>
              </a:ext>
            </a:extLst>
          </p:cNvPr>
          <p:cNvSpPr txBox="1"/>
          <p:nvPr/>
        </p:nvSpPr>
        <p:spPr>
          <a:xfrm>
            <a:off x="1660839" y="1120974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30" name="Title 2">
            <a:extLst>
              <a:ext uri="{FF2B5EF4-FFF2-40B4-BE49-F238E27FC236}">
                <a16:creationId xmlns:a16="http://schemas.microsoft.com/office/drawing/2014/main" id="{76F56BC2-396D-4663-9606-FDFBBDBDA555}"/>
              </a:ext>
            </a:extLst>
          </p:cNvPr>
          <p:cNvSpPr txBox="1">
            <a:spLocks/>
          </p:cNvSpPr>
          <p:nvPr/>
        </p:nvSpPr>
        <p:spPr>
          <a:xfrm>
            <a:off x="10604936" y="10654560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98E4F8D9-24F3-4DC7-89D8-C84A001368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67620" y="9508413"/>
            <a:ext cx="1255885" cy="1146147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C42DCC6-1CF2-409D-8E24-09B105A9095F}"/>
              </a:ext>
            </a:extLst>
          </p:cNvPr>
          <p:cNvGrpSpPr/>
          <p:nvPr/>
        </p:nvGrpSpPr>
        <p:grpSpPr>
          <a:xfrm>
            <a:off x="71440" y="9496337"/>
            <a:ext cx="2268556" cy="862054"/>
            <a:chOff x="314909" y="12083263"/>
            <a:chExt cx="2268556" cy="862054"/>
          </a:xfrm>
        </p:grpSpPr>
        <p:sp>
          <p:nvSpPr>
            <p:cNvPr id="135" name="Title 1">
              <a:extLst>
                <a:ext uri="{FF2B5EF4-FFF2-40B4-BE49-F238E27FC236}">
                  <a16:creationId xmlns:a16="http://schemas.microsoft.com/office/drawing/2014/main" id="{2D49AAA7-A690-4F27-B710-D29C81844BF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36" name="Picture 13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F5FBF56-CB94-4DFA-A809-5013AC51C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AF4591A0-97DE-449C-9579-836538D61F38}"/>
              </a:ext>
            </a:extLst>
          </p:cNvPr>
          <p:cNvSpPr txBox="1"/>
          <p:nvPr/>
        </p:nvSpPr>
        <p:spPr>
          <a:xfrm>
            <a:off x="2339996" y="961046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570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12900"/>
            <a:ext cx="8169841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how many and describing things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50319" y="293991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5335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31</a:t>
            </a: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D86BE756-22B0-41F9-909B-5D22439DB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359536"/>
              </p:ext>
            </p:extLst>
          </p:nvPr>
        </p:nvGraphicFramePr>
        <p:xfrm>
          <a:off x="552012" y="10058632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your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your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 is, this 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pass,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a/an, one (m),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165B8F75-BD58-444A-B1C8-82038BAD4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05" y="12137826"/>
            <a:ext cx="1186070" cy="108036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DAAF132-0DD4-4C43-B888-54F336385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7" y="10368685"/>
            <a:ext cx="1186070" cy="1186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55D3FB-DA39-4E7C-B85F-0B6381136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15" y="14143385"/>
            <a:ext cx="1162417" cy="1101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164580-9F60-4E71-9BBA-A51F94F0BCE4}"/>
              </a:ext>
            </a:extLst>
          </p:cNvPr>
          <p:cNvSpPr txBox="1"/>
          <p:nvPr/>
        </p:nvSpPr>
        <p:spPr>
          <a:xfrm>
            <a:off x="1732133" y="152453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20EE2-AC6B-4472-972A-8E4B4A2E0D37}"/>
              </a:ext>
            </a:extLst>
          </p:cNvPr>
          <p:cNvSpPr txBox="1"/>
          <p:nvPr/>
        </p:nvSpPr>
        <p:spPr>
          <a:xfrm>
            <a:off x="1712327" y="1283304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3D95D-71F9-4C10-AE3F-9969A5670108}"/>
              </a:ext>
            </a:extLst>
          </p:cNvPr>
          <p:cNvSpPr txBox="1"/>
          <p:nvPr/>
        </p:nvSpPr>
        <p:spPr>
          <a:xfrm>
            <a:off x="1662362" y="1106274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6AF30940-85B9-499E-82F1-FDFAF9BDE842}"/>
              </a:ext>
            </a:extLst>
          </p:cNvPr>
          <p:cNvSpPr txBox="1">
            <a:spLocks/>
          </p:cNvSpPr>
          <p:nvPr/>
        </p:nvSpPr>
        <p:spPr>
          <a:xfrm>
            <a:off x="10501088" y="10715680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393209-9A0E-476D-A045-6FBC0A7845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3772" y="9569533"/>
            <a:ext cx="1255885" cy="11461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467C772-8FEC-47D6-A38D-2443F826A64D}"/>
              </a:ext>
            </a:extLst>
          </p:cNvPr>
          <p:cNvGrpSpPr/>
          <p:nvPr/>
        </p:nvGrpSpPr>
        <p:grpSpPr>
          <a:xfrm>
            <a:off x="110644" y="9388017"/>
            <a:ext cx="2046279" cy="849944"/>
            <a:chOff x="291715" y="11147271"/>
            <a:chExt cx="2046279" cy="849944"/>
          </a:xfrm>
        </p:grpSpPr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C29472AB-285E-40E3-B67C-E6C1098F1DAD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5" name="Picture 24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62ABCB3B-CD97-4DD4-AD5F-C7F7B7384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116C98-A4D7-4036-BE9C-DA57AD62D057}"/>
              </a:ext>
            </a:extLst>
          </p:cNvPr>
          <p:cNvGrpSpPr/>
          <p:nvPr/>
        </p:nvGrpSpPr>
        <p:grpSpPr>
          <a:xfrm>
            <a:off x="131440" y="994297"/>
            <a:ext cx="2331393" cy="849944"/>
            <a:chOff x="265969" y="4581662"/>
            <a:chExt cx="2331393" cy="849944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9D148AF1-9E28-4D79-B90C-C759CB0CCC42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8" name="Picture 27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C3AD992-3196-4B44-BB79-F1DA98A4F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4561A5-4F64-4A5F-B5F6-F36E55F1F706}"/>
              </a:ext>
            </a:extLst>
          </p:cNvPr>
          <p:cNvSpPr txBox="1"/>
          <p:nvPr/>
        </p:nvSpPr>
        <p:spPr>
          <a:xfrm>
            <a:off x="2423348" y="1194121"/>
            <a:ext cx="527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A. La phrase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correcte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,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quoi 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7F24796-31F7-4265-9EA7-F0C98AC67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253290"/>
              </p:ext>
            </p:extLst>
          </p:nvPr>
        </p:nvGraphicFramePr>
        <p:xfrm>
          <a:off x="489508" y="1770948"/>
          <a:ext cx="5348584" cy="2773680"/>
        </p:xfrm>
        <a:graphic>
          <a:graphicData uri="http://schemas.openxmlformats.org/drawingml/2006/table">
            <a:tbl>
              <a:tblPr/>
              <a:tblGrid>
                <a:gridCol w="589015">
                  <a:extLst>
                    <a:ext uri="{9D8B030D-6E8A-4147-A177-3AD203B41FA5}">
                      <a16:colId xmlns:a16="http://schemas.microsoft.com/office/drawing/2014/main" val="2816492807"/>
                    </a:ext>
                  </a:extLst>
                </a:gridCol>
                <a:gridCol w="2485292">
                  <a:extLst>
                    <a:ext uri="{9D8B030D-6E8A-4147-A177-3AD203B41FA5}">
                      <a16:colId xmlns:a16="http://schemas.microsoft.com/office/drawing/2014/main" val="2498145018"/>
                    </a:ext>
                  </a:extLst>
                </a:gridCol>
                <a:gridCol w="2274277">
                  <a:extLst>
                    <a:ext uri="{9D8B030D-6E8A-4147-A177-3AD203B41FA5}">
                      <a16:colId xmlns:a16="http://schemas.microsoft.com/office/drawing/2014/main" val="2975785048"/>
                    </a:ext>
                  </a:extLst>
                </a:gridCol>
              </a:tblGrid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315221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471204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2270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19391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314733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593570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128173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5096E0A-5DE1-47B9-B81E-21715A5C2EF7}"/>
              </a:ext>
            </a:extLst>
          </p:cNvPr>
          <p:cNvSpPr txBox="1"/>
          <p:nvPr/>
        </p:nvSpPr>
        <p:spPr>
          <a:xfrm>
            <a:off x="7697869" y="1003770"/>
            <a:ext cx="4362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B.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Trouve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l’image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correcte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nombre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.</a:t>
            </a:r>
          </a:p>
        </p:txBody>
      </p:sp>
      <p:graphicFrame>
        <p:nvGraphicFramePr>
          <p:cNvPr id="33" name="Table 9">
            <a:extLst>
              <a:ext uri="{FF2B5EF4-FFF2-40B4-BE49-F238E27FC236}">
                <a16:creationId xmlns:a16="http://schemas.microsoft.com/office/drawing/2014/main" id="{A9EDD493-E972-453C-9866-8AE89F310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35331"/>
              </p:ext>
            </p:extLst>
          </p:nvPr>
        </p:nvGraphicFramePr>
        <p:xfrm>
          <a:off x="6810915" y="1834101"/>
          <a:ext cx="4875042" cy="27105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7521">
                  <a:extLst>
                    <a:ext uri="{9D8B030D-6E8A-4147-A177-3AD203B41FA5}">
                      <a16:colId xmlns:a16="http://schemas.microsoft.com/office/drawing/2014/main" val="1483233442"/>
                    </a:ext>
                  </a:extLst>
                </a:gridCol>
                <a:gridCol w="2437521">
                  <a:extLst>
                    <a:ext uri="{9D8B030D-6E8A-4147-A177-3AD203B41FA5}">
                      <a16:colId xmlns:a16="http://schemas.microsoft.com/office/drawing/2014/main" val="173160440"/>
                    </a:ext>
                  </a:extLst>
                </a:gridCol>
              </a:tblGrid>
              <a:tr h="903509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486037"/>
                  </a:ext>
                </a:extLst>
              </a:tr>
              <a:tr h="903509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54264"/>
                  </a:ext>
                </a:extLst>
              </a:tr>
              <a:tr h="903509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125646"/>
                  </a:ext>
                </a:extLst>
              </a:tr>
            </a:tbl>
          </a:graphicData>
        </a:graphic>
      </p:graphicFrame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0C8109-63E9-4EAC-8413-DEE01A2082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09" y="3858151"/>
            <a:ext cx="504163" cy="484327"/>
          </a:xfrm>
          <a:prstGeom prst="rect">
            <a:avLst/>
          </a:prstGeom>
        </p:spPr>
      </p:pic>
      <p:pic>
        <p:nvPicPr>
          <p:cNvPr id="35" name="Picture 34" descr="A picture containing table&#10;&#10;Description automatically generated">
            <a:extLst>
              <a:ext uri="{FF2B5EF4-FFF2-40B4-BE49-F238E27FC236}">
                <a16:creationId xmlns:a16="http://schemas.microsoft.com/office/drawing/2014/main" id="{29ED2774-015D-4B3F-B035-4F3F213572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24" y="2862585"/>
            <a:ext cx="837138" cy="726217"/>
          </a:xfrm>
          <a:prstGeom prst="rect">
            <a:avLst/>
          </a:prstGeom>
        </p:spPr>
      </p:pic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9587CFF-4A2E-4F9B-8FBC-59730F6E2E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97" y="2684013"/>
            <a:ext cx="662989" cy="867219"/>
          </a:xfrm>
          <a:prstGeom prst="rect">
            <a:avLst/>
          </a:prstGeom>
        </p:spPr>
      </p:pic>
      <p:pic>
        <p:nvPicPr>
          <p:cNvPr id="37" name="Picture 36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39C62BD2-E091-4BE5-B8FB-52AC124801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52" y="3818410"/>
            <a:ext cx="1056155" cy="529838"/>
          </a:xfrm>
          <a:prstGeom prst="rect">
            <a:avLst/>
          </a:prstGeom>
        </p:spPr>
      </p:pic>
      <p:pic>
        <p:nvPicPr>
          <p:cNvPr id="38" name="Picture 37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527D9CCE-D95C-4998-991F-78636C9696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84" y="1997234"/>
            <a:ext cx="627338" cy="475731"/>
          </a:xfrm>
          <a:prstGeom prst="rect">
            <a:avLst/>
          </a:prstGeom>
        </p:spPr>
      </p:pic>
      <p:pic>
        <p:nvPicPr>
          <p:cNvPr id="39" name="Picture 38" descr="A picture containing clothing, coat&#10;&#10;Description automatically generated">
            <a:extLst>
              <a:ext uri="{FF2B5EF4-FFF2-40B4-BE49-F238E27FC236}">
                <a16:creationId xmlns:a16="http://schemas.microsoft.com/office/drawing/2014/main" id="{73292BBA-FB67-4B55-AEE9-8FED330032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40" y="1894937"/>
            <a:ext cx="662506" cy="73804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2964AF-7DFF-4286-997A-BBFEB469B618}"/>
              </a:ext>
            </a:extLst>
          </p:cNvPr>
          <p:cNvSpPr txBox="1"/>
          <p:nvPr/>
        </p:nvSpPr>
        <p:spPr>
          <a:xfrm>
            <a:off x="7151431" y="3649692"/>
            <a:ext cx="634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108C6EDE-A845-4801-9AF2-562CF2E6EC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57361" y="2015388"/>
            <a:ext cx="464782" cy="430650"/>
          </a:xfrm>
          <a:prstGeom prst="rect">
            <a:avLst/>
          </a:prstGeom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FC6D4777-1D7C-49BC-9B26-2693ADF9D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26538"/>
              </p:ext>
            </p:extLst>
          </p:nvPr>
        </p:nvGraphicFramePr>
        <p:xfrm>
          <a:off x="326626" y="7851714"/>
          <a:ext cx="5581805" cy="1584960"/>
        </p:xfrm>
        <a:graphic>
          <a:graphicData uri="http://schemas.openxmlformats.org/drawingml/2006/table">
            <a:tbl>
              <a:tblPr/>
              <a:tblGrid>
                <a:gridCol w="603150">
                  <a:extLst>
                    <a:ext uri="{9D8B030D-6E8A-4147-A177-3AD203B41FA5}">
                      <a16:colId xmlns:a16="http://schemas.microsoft.com/office/drawing/2014/main" val="2816492807"/>
                    </a:ext>
                  </a:extLst>
                </a:gridCol>
                <a:gridCol w="4978655">
                  <a:extLst>
                    <a:ext uri="{9D8B030D-6E8A-4147-A177-3AD203B41FA5}">
                      <a16:colId xmlns:a16="http://schemas.microsoft.com/office/drawing/2014/main" val="2498145018"/>
                    </a:ext>
                  </a:extLst>
                </a:gridCol>
              </a:tblGrid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 a/one table.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471204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2270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19391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314733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E7D2C2A3-CB18-4D19-B2B3-55079C6F0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374581"/>
              </p:ext>
            </p:extLst>
          </p:nvPr>
        </p:nvGraphicFramePr>
        <p:xfrm>
          <a:off x="6096000" y="7837875"/>
          <a:ext cx="5769374" cy="1584960"/>
        </p:xfrm>
        <a:graphic>
          <a:graphicData uri="http://schemas.openxmlformats.org/drawingml/2006/table">
            <a:tbl>
              <a:tblPr/>
              <a:tblGrid>
                <a:gridCol w="562708">
                  <a:extLst>
                    <a:ext uri="{9D8B030D-6E8A-4147-A177-3AD203B41FA5}">
                      <a16:colId xmlns:a16="http://schemas.microsoft.com/office/drawing/2014/main" val="2816492807"/>
                    </a:ext>
                  </a:extLst>
                </a:gridCol>
                <a:gridCol w="5206666">
                  <a:extLst>
                    <a:ext uri="{9D8B030D-6E8A-4147-A177-3AD203B41FA5}">
                      <a16:colId xmlns:a16="http://schemas.microsoft.com/office/drawing/2014/main" val="2498145018"/>
                    </a:ext>
                  </a:extLst>
                </a:gridCol>
              </a:tblGrid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471204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2270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19391"/>
                  </a:ext>
                </a:extLst>
              </a:tr>
              <a:tr h="280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314733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B13F6986-4B3D-49F1-8C66-1D5D406F745D}"/>
              </a:ext>
            </a:extLst>
          </p:cNvPr>
          <p:cNvGrpSpPr/>
          <p:nvPr/>
        </p:nvGrpSpPr>
        <p:grpSpPr>
          <a:xfrm>
            <a:off x="110644" y="7030209"/>
            <a:ext cx="2331393" cy="849944"/>
            <a:chOff x="265969" y="4581662"/>
            <a:chExt cx="2331393" cy="849944"/>
          </a:xfrm>
        </p:grpSpPr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1EE1B73F-E709-4011-8138-F4D58040AEDD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46" name="Picture 45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853B195A-EA2F-4FED-838E-2D8C7790A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A000288-F5F7-4687-A835-9B47523A98D1}"/>
              </a:ext>
            </a:extLst>
          </p:cNvPr>
          <p:cNvSpPr txBox="1"/>
          <p:nvPr/>
        </p:nvSpPr>
        <p:spPr>
          <a:xfrm>
            <a:off x="2442037" y="7189584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8E779E-36AF-4BD1-8289-931DCFBCD35F}"/>
              </a:ext>
            </a:extLst>
          </p:cNvPr>
          <p:cNvSpPr txBox="1"/>
          <p:nvPr/>
        </p:nvSpPr>
        <p:spPr>
          <a:xfrm>
            <a:off x="2195909" y="950492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7CFBC3-B73B-446F-8592-E9C8E4EB4805}"/>
              </a:ext>
            </a:extLst>
          </p:cNvPr>
          <p:cNvSpPr txBox="1"/>
          <p:nvPr/>
        </p:nvSpPr>
        <p:spPr>
          <a:xfrm>
            <a:off x="2139507" y="474859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EC9E19-F335-418A-9B1A-37548C7ABD0C}"/>
              </a:ext>
            </a:extLst>
          </p:cNvPr>
          <p:cNvGrpSpPr/>
          <p:nvPr/>
        </p:nvGrpSpPr>
        <p:grpSpPr>
          <a:xfrm>
            <a:off x="44508" y="4617683"/>
            <a:ext cx="2046279" cy="849944"/>
            <a:chOff x="291715" y="11147271"/>
            <a:chExt cx="2046279" cy="849944"/>
          </a:xfrm>
        </p:grpSpPr>
        <p:sp>
          <p:nvSpPr>
            <p:cNvPr id="51" name="Title 2">
              <a:extLst>
                <a:ext uri="{FF2B5EF4-FFF2-40B4-BE49-F238E27FC236}">
                  <a16:creationId xmlns:a16="http://schemas.microsoft.com/office/drawing/2014/main" id="{7713B129-F1E5-4D52-83F0-76A7B6741B3D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2" name="Picture 51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1A5D3F41-2ABD-44BF-AE64-CBC9E5335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graphicFrame>
        <p:nvGraphicFramePr>
          <p:cNvPr id="53" name="Table 2">
            <a:extLst>
              <a:ext uri="{FF2B5EF4-FFF2-40B4-BE49-F238E27FC236}">
                <a16:creationId xmlns:a16="http://schemas.microsoft.com/office/drawing/2014/main" id="{C89BBB8E-1AB7-492A-94E6-1153BDB61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223173"/>
              </p:ext>
            </p:extLst>
          </p:nvPr>
        </p:nvGraphicFramePr>
        <p:xfrm>
          <a:off x="245054" y="5366905"/>
          <a:ext cx="11620320" cy="1602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064">
                  <a:extLst>
                    <a:ext uri="{9D8B030D-6E8A-4147-A177-3AD203B41FA5}">
                      <a16:colId xmlns:a16="http://schemas.microsoft.com/office/drawing/2014/main" val="699480178"/>
                    </a:ext>
                  </a:extLst>
                </a:gridCol>
                <a:gridCol w="2324064">
                  <a:extLst>
                    <a:ext uri="{9D8B030D-6E8A-4147-A177-3AD203B41FA5}">
                      <a16:colId xmlns:a16="http://schemas.microsoft.com/office/drawing/2014/main" val="3092490744"/>
                    </a:ext>
                  </a:extLst>
                </a:gridCol>
                <a:gridCol w="2324064">
                  <a:extLst>
                    <a:ext uri="{9D8B030D-6E8A-4147-A177-3AD203B41FA5}">
                      <a16:colId xmlns:a16="http://schemas.microsoft.com/office/drawing/2014/main" val="454985927"/>
                    </a:ext>
                  </a:extLst>
                </a:gridCol>
                <a:gridCol w="2324064">
                  <a:extLst>
                    <a:ext uri="{9D8B030D-6E8A-4147-A177-3AD203B41FA5}">
                      <a16:colId xmlns:a16="http://schemas.microsoft.com/office/drawing/2014/main" val="3451559890"/>
                    </a:ext>
                  </a:extLst>
                </a:gridCol>
                <a:gridCol w="2324064">
                  <a:extLst>
                    <a:ext uri="{9D8B030D-6E8A-4147-A177-3AD203B41FA5}">
                      <a16:colId xmlns:a16="http://schemas.microsoft.com/office/drawing/2014/main" val="39919206"/>
                    </a:ext>
                  </a:extLst>
                </a:gridCol>
              </a:tblGrid>
              <a:tr h="801422">
                <a:tc>
                  <a:txBody>
                    <a:bodyPr/>
                    <a:lstStyle/>
                    <a:p>
                      <a:pPr algn="ctr"/>
                      <a:r>
                        <a:rPr lang="en-GB" b="0" u="sng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 r o i s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 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 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050970"/>
                  </a:ext>
                </a:extLst>
              </a:tr>
              <a:tr h="80142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 _ _ 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 _ 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 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 _ _ 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358390"/>
                  </a:ext>
                </a:extLst>
              </a:tr>
            </a:tbl>
          </a:graphicData>
        </a:graphic>
      </p:graphicFrame>
      <p:pic>
        <p:nvPicPr>
          <p:cNvPr id="54" name="Picture 6" descr="Image result for tour eiffel dessin">
            <a:extLst>
              <a:ext uri="{FF2B5EF4-FFF2-40B4-BE49-F238E27FC236}">
                <a16:creationId xmlns:a16="http://schemas.microsoft.com/office/drawing/2014/main" id="{93F2D40C-3522-4CC6-A034-470A47BE9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690" y="5321368"/>
            <a:ext cx="535327" cy="53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french flag">
            <a:extLst>
              <a:ext uri="{FF2B5EF4-FFF2-40B4-BE49-F238E27FC236}">
                <a16:creationId xmlns:a16="http://schemas.microsoft.com/office/drawing/2014/main" id="{589A0A75-8DB7-4FB8-AC9A-F4CF2CB6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04" y="6264421"/>
            <a:ext cx="507584" cy="5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french flag">
            <a:extLst>
              <a:ext uri="{FF2B5EF4-FFF2-40B4-BE49-F238E27FC236}">
                <a16:creationId xmlns:a16="http://schemas.microsoft.com/office/drawing/2014/main" id="{200EC267-91C8-4057-9A07-486BCEF9C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781" y="6168327"/>
            <a:ext cx="507584" cy="5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4C62B8-E65C-44ED-91E6-551DBF9D4D5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51812" y="5412754"/>
            <a:ext cx="1367300" cy="48449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E7F38C3-F8B4-498C-AD80-BAFFA1AE7DE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" y="5326634"/>
            <a:ext cx="629720" cy="54575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EE86F03-B0DD-4196-8C03-5BA5125C51C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57" y="5294531"/>
            <a:ext cx="629720" cy="54575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F416A44-FA95-4B04-AD14-D2C9108E19C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73" y="5290545"/>
            <a:ext cx="629720" cy="545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9D307-802D-4AAD-84EB-CD708D257EA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7667" y="6156043"/>
            <a:ext cx="2072820" cy="61574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981A89-E9D9-46EC-B289-3C9B1490692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54" y="6339466"/>
            <a:ext cx="387975" cy="2049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56F0ACE-4C4E-46A6-BCAF-082F71D0B6C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46" y="6319629"/>
            <a:ext cx="387975" cy="20498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D6664C3-90D9-415C-AD15-13D9D532F68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42" y="6332744"/>
            <a:ext cx="387975" cy="2049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DE491B1-7978-40ED-9618-DEE541A95F1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49" y="6303314"/>
            <a:ext cx="387975" cy="20498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29567CB-4C2B-45CF-8B81-1B1EDD4CE2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44264" y="6225265"/>
            <a:ext cx="535328" cy="3423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C1E8839-82D9-4149-B186-DC52FCC4219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53150" y="6259392"/>
            <a:ext cx="535328" cy="34236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332CFA0-ACEC-4359-8357-DAF79BB0EBF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8693" y="6306997"/>
            <a:ext cx="535328" cy="34236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04CD4E5-2E06-42DF-8520-9C561608A3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4156" y="6234623"/>
            <a:ext cx="535328" cy="34236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A56DDEC-E522-48A8-AA63-68155136FE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02501" y="6257228"/>
            <a:ext cx="535328" cy="34236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1AA0FBB-A678-4BD4-B1A9-9E991204CF3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32012" y="6234623"/>
            <a:ext cx="535328" cy="342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395018-DCFE-4D5A-9188-C5554470CE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34596" y="6275069"/>
            <a:ext cx="2282929" cy="32452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44E8CC2-354C-4F3A-8FA6-4409A81FCF79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591" y="5428269"/>
            <a:ext cx="542951" cy="39487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5AF87337-58D1-4CA9-A1FA-2D89FEBD4C09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9769" y="5298650"/>
            <a:ext cx="542951" cy="39487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3F6D91B-7FBF-4716-958F-74642A3598B1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9594" y="5511951"/>
            <a:ext cx="542951" cy="394873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37D3712-5EAB-4618-93AE-63D0C077D941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2491" y="5322853"/>
            <a:ext cx="542951" cy="39487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4B50CFC5-9A47-48B4-8B7C-82C1B1790E16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0451" y="5531712"/>
            <a:ext cx="542951" cy="39487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1D1E3B9-D3C4-45CE-9C98-821E5408CBED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1645" y="5322852"/>
            <a:ext cx="542951" cy="39487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46A8537-AF01-45A1-B4A6-6F8DBD1BF09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58815" y="6575810"/>
            <a:ext cx="535328" cy="342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4595C-FE83-45B5-84C0-119EA55F220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32559" y="5218862"/>
            <a:ext cx="915674" cy="8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83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325313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35422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how many and describing things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7740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32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49890" y="810429"/>
            <a:ext cx="2865702" cy="1388159"/>
            <a:chOff x="4876029" y="582476"/>
            <a:chExt cx="1822690" cy="84591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838741"/>
              <a:chOff x="4310576" y="875609"/>
              <a:chExt cx="2558030" cy="1135166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0573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42090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Using ‘des’ to mean ‘some’ 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0049B3-37A4-4D80-B3D3-EBDE3599DF33}"/>
              </a:ext>
            </a:extLst>
          </p:cNvPr>
          <p:cNvGrpSpPr/>
          <p:nvPr/>
        </p:nvGrpSpPr>
        <p:grpSpPr>
          <a:xfrm>
            <a:off x="225641" y="4378929"/>
            <a:ext cx="2268556" cy="862054"/>
            <a:chOff x="314909" y="12083263"/>
            <a:chExt cx="2268556" cy="862054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063597D9-60CF-4CDC-9024-3E5CD516B10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5" name="Picture 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58AE21C4-CA4E-4CD1-AABA-E60CB759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6" name="Table 51">
            <a:extLst>
              <a:ext uri="{FF2B5EF4-FFF2-40B4-BE49-F238E27FC236}">
                <a16:creationId xmlns:a16="http://schemas.microsoft.com/office/drawing/2014/main" id="{4B786682-199A-4754-9618-73883C32D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397313"/>
              </p:ext>
            </p:extLst>
          </p:nvPr>
        </p:nvGraphicFramePr>
        <p:xfrm>
          <a:off x="413077" y="5226425"/>
          <a:ext cx="9634683" cy="1242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la chose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combien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des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14F9442C-0DAA-46D8-93F7-D64E8379CBB0}"/>
              </a:ext>
            </a:extLst>
          </p:cNvPr>
          <p:cNvSpPr txBox="1"/>
          <p:nvPr/>
        </p:nvSpPr>
        <p:spPr>
          <a:xfrm>
            <a:off x="2502918" y="4536330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092E0DE3-F12F-4713-BC8F-553E44D9B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25641"/>
              </p:ext>
            </p:extLst>
          </p:nvPr>
        </p:nvGraphicFramePr>
        <p:xfrm>
          <a:off x="942600" y="2229721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[(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2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BEF3F98-04DE-476C-BF25-0DE55E124587}"/>
              </a:ext>
            </a:extLst>
          </p:cNvPr>
          <p:cNvSpPr txBox="1"/>
          <p:nvPr/>
        </p:nvSpPr>
        <p:spPr>
          <a:xfrm>
            <a:off x="547907" y="3459853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ain</a:t>
            </a: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8655C87B-316F-4D6B-9478-999CC2142E40}"/>
              </a:ext>
            </a:extLst>
          </p:cNvPr>
          <p:cNvSpPr txBox="1">
            <a:spLocks/>
          </p:cNvSpPr>
          <p:nvPr/>
        </p:nvSpPr>
        <p:spPr>
          <a:xfrm>
            <a:off x="10246340" y="5737494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62E9709-6F29-4B13-8815-BAFF06BDCC8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2156" y="4591347"/>
            <a:ext cx="1255885" cy="11461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510237" y="29360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" name="Picture 2" descr="steam train">
            <a:extLst>
              <a:ext uri="{FF2B5EF4-FFF2-40B4-BE49-F238E27FC236}">
                <a16:creationId xmlns:a16="http://schemas.microsoft.com/office/drawing/2014/main" id="{47D4D2BF-3D27-4162-9FB4-DE3138AA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1768" y="2614208"/>
            <a:ext cx="1047010" cy="8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D0CE8771-1C91-4280-8223-800C87DD6090}"/>
              </a:ext>
            </a:extLst>
          </p:cNvPr>
          <p:cNvGrpSpPr/>
          <p:nvPr/>
        </p:nvGrpSpPr>
        <p:grpSpPr>
          <a:xfrm>
            <a:off x="3720658" y="1169210"/>
            <a:ext cx="2331393" cy="849944"/>
            <a:chOff x="265969" y="4581662"/>
            <a:chExt cx="2331393" cy="849944"/>
          </a:xfrm>
        </p:grpSpPr>
        <p:sp>
          <p:nvSpPr>
            <p:cNvPr id="96" name="Title 1">
              <a:extLst>
                <a:ext uri="{FF2B5EF4-FFF2-40B4-BE49-F238E27FC236}">
                  <a16:creationId xmlns:a16="http://schemas.microsoft.com/office/drawing/2014/main" id="{77D85B51-662D-44A1-97BC-C6EFBCB30C76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7" name="Picture 9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E9E95691-45E5-4625-A514-35DC61F22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F76296CB-C6E8-4EF8-8797-99546C9C5A5B}"/>
              </a:ext>
            </a:extLst>
          </p:cNvPr>
          <p:cNvSpPr txBox="1"/>
          <p:nvPr/>
        </p:nvSpPr>
        <p:spPr>
          <a:xfrm>
            <a:off x="6052051" y="1328585"/>
            <a:ext cx="2756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Identifie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les mots.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985DBE-24B8-4A12-AFC5-2AEF66299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598462"/>
              </p:ext>
            </p:extLst>
          </p:nvPr>
        </p:nvGraphicFramePr>
        <p:xfrm>
          <a:off x="3794503" y="2189574"/>
          <a:ext cx="2301497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3374">
                  <a:extLst>
                    <a:ext uri="{9D8B030D-6E8A-4147-A177-3AD203B41FA5}">
                      <a16:colId xmlns:a16="http://schemas.microsoft.com/office/drawing/2014/main" val="1321012264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572484766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983563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32691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31504"/>
                  </a:ext>
                </a:extLst>
              </a:tr>
            </a:tbl>
          </a:graphicData>
        </a:graphic>
      </p:graphicFrame>
      <p:graphicFrame>
        <p:nvGraphicFramePr>
          <p:cNvPr id="130" name="Table 129">
            <a:extLst>
              <a:ext uri="{FF2B5EF4-FFF2-40B4-BE49-F238E27FC236}">
                <a16:creationId xmlns:a16="http://schemas.microsoft.com/office/drawing/2014/main" id="{42993E8C-65C4-4B1A-BA4B-A485B9E5F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340012"/>
              </p:ext>
            </p:extLst>
          </p:nvPr>
        </p:nvGraphicFramePr>
        <p:xfrm>
          <a:off x="6280758" y="2199740"/>
          <a:ext cx="2301497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3374">
                  <a:extLst>
                    <a:ext uri="{9D8B030D-6E8A-4147-A177-3AD203B41FA5}">
                      <a16:colId xmlns:a16="http://schemas.microsoft.com/office/drawing/2014/main" val="1321012264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572484766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983563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32691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31504"/>
                  </a:ext>
                </a:extLst>
              </a:tr>
            </a:tbl>
          </a:graphicData>
        </a:graphic>
      </p:graphicFrame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6894640B-0BDA-4D01-B365-249914C668B0}"/>
              </a:ext>
            </a:extLst>
          </p:cNvPr>
          <p:cNvSpPr/>
          <p:nvPr/>
        </p:nvSpPr>
        <p:spPr>
          <a:xfrm>
            <a:off x="49738" y="6649362"/>
            <a:ext cx="12025032" cy="263880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AF6DF1B9-23A4-4CA8-8D8F-16ECF74A606A}"/>
              </a:ext>
            </a:extLst>
          </p:cNvPr>
          <p:cNvSpPr txBox="1">
            <a:spLocks/>
          </p:cNvSpPr>
          <p:nvPr/>
        </p:nvSpPr>
        <p:spPr>
          <a:xfrm>
            <a:off x="9961850" y="682086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3" name="Google Shape;170;p8" descr="Jigsaw, Puzzle, Piece, Game, Concept, Solution">
            <a:extLst>
              <a:ext uri="{FF2B5EF4-FFF2-40B4-BE49-F238E27FC236}">
                <a16:creationId xmlns:a16="http://schemas.microsoft.com/office/drawing/2014/main" id="{C51940CA-AE51-435C-9B29-64F4281982D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14577" y="670941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CustomShape 3">
            <a:extLst>
              <a:ext uri="{FF2B5EF4-FFF2-40B4-BE49-F238E27FC236}">
                <a16:creationId xmlns:a16="http://schemas.microsoft.com/office/drawing/2014/main" id="{B11620C8-F463-4E25-8CB2-A13ABE4B3C50}"/>
              </a:ext>
            </a:extLst>
          </p:cNvPr>
          <p:cNvSpPr/>
          <p:nvPr/>
        </p:nvSpPr>
        <p:spPr>
          <a:xfrm>
            <a:off x="231563" y="7589227"/>
            <a:ext cx="3006102" cy="5504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cahier.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33D0FE8D-96BA-4E1C-A1DF-9CDA2818C21F}"/>
              </a:ext>
            </a:extLst>
          </p:cNvPr>
          <p:cNvSpPr txBox="1">
            <a:spLocks/>
          </p:cNvSpPr>
          <p:nvPr/>
        </p:nvSpPr>
        <p:spPr>
          <a:xfrm>
            <a:off x="225641" y="6711290"/>
            <a:ext cx="481418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des 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(some)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Google Shape;433;p6">
            <a:extLst>
              <a:ext uri="{FF2B5EF4-FFF2-40B4-BE49-F238E27FC236}">
                <a16:creationId xmlns:a16="http://schemas.microsoft.com/office/drawing/2014/main" id="{414E7E67-9ADD-455D-9062-C5925F4E9F4B}"/>
              </a:ext>
            </a:extLst>
          </p:cNvPr>
          <p:cNvSpPr txBox="1"/>
          <p:nvPr/>
        </p:nvSpPr>
        <p:spPr>
          <a:xfrm>
            <a:off x="2482864" y="761024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2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2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CustomShape 3">
            <a:extLst>
              <a:ext uri="{FF2B5EF4-FFF2-40B4-BE49-F238E27FC236}">
                <a16:creationId xmlns:a16="http://schemas.microsoft.com/office/drawing/2014/main" id="{CC182D95-EF0E-4FDD-9978-EB758D05F37F}"/>
              </a:ext>
            </a:extLst>
          </p:cNvPr>
          <p:cNvSpPr/>
          <p:nvPr/>
        </p:nvSpPr>
        <p:spPr>
          <a:xfrm>
            <a:off x="2839841" y="7618374"/>
            <a:ext cx="4347382" cy="51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exercise book.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CustomShape 3">
            <a:extLst>
              <a:ext uri="{FF2B5EF4-FFF2-40B4-BE49-F238E27FC236}">
                <a16:creationId xmlns:a16="http://schemas.microsoft.com/office/drawing/2014/main" id="{6D5DFC3A-AAF2-4DC1-97E9-226428A5C7F4}"/>
              </a:ext>
            </a:extLst>
          </p:cNvPr>
          <p:cNvSpPr/>
          <p:nvPr/>
        </p:nvSpPr>
        <p:spPr>
          <a:xfrm>
            <a:off x="6604179" y="7600532"/>
            <a:ext cx="3110398" cy="680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bouteille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Google Shape;433;p6">
            <a:extLst>
              <a:ext uri="{FF2B5EF4-FFF2-40B4-BE49-F238E27FC236}">
                <a16:creationId xmlns:a16="http://schemas.microsoft.com/office/drawing/2014/main" id="{51321BFF-5BBB-4CED-858A-44E2B9807A69}"/>
              </a:ext>
            </a:extLst>
          </p:cNvPr>
          <p:cNvSpPr txBox="1"/>
          <p:nvPr/>
        </p:nvSpPr>
        <p:spPr>
          <a:xfrm>
            <a:off x="9435031" y="762581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2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2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CustomShape 3">
            <a:extLst>
              <a:ext uri="{FF2B5EF4-FFF2-40B4-BE49-F238E27FC236}">
                <a16:creationId xmlns:a16="http://schemas.microsoft.com/office/drawing/2014/main" id="{CC7AB53E-7182-4BBF-9F2A-AFAF6AD1E24F}"/>
              </a:ext>
            </a:extLst>
          </p:cNvPr>
          <p:cNvSpPr/>
          <p:nvPr/>
        </p:nvSpPr>
        <p:spPr>
          <a:xfrm>
            <a:off x="9771888" y="7628431"/>
            <a:ext cx="4347382" cy="51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bottle.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CustomShape 3">
            <a:extLst>
              <a:ext uri="{FF2B5EF4-FFF2-40B4-BE49-F238E27FC236}">
                <a16:creationId xmlns:a16="http://schemas.microsoft.com/office/drawing/2014/main" id="{80678F48-0729-4B3A-B924-FCA0BAA60E0F}"/>
              </a:ext>
            </a:extLst>
          </p:cNvPr>
          <p:cNvSpPr/>
          <p:nvPr/>
        </p:nvSpPr>
        <p:spPr>
          <a:xfrm>
            <a:off x="219508" y="722603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‘a/an’, use either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: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CustomShape 3">
            <a:extLst>
              <a:ext uri="{FF2B5EF4-FFF2-40B4-BE49-F238E27FC236}">
                <a16:creationId xmlns:a16="http://schemas.microsoft.com/office/drawing/2014/main" id="{F54EFA55-9F77-490D-9BC7-F8A1511DED43}"/>
              </a:ext>
            </a:extLst>
          </p:cNvPr>
          <p:cNvSpPr/>
          <p:nvPr/>
        </p:nvSpPr>
        <p:spPr>
          <a:xfrm>
            <a:off x="203081" y="808201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‘some’, use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with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all nouns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: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CustomShape 3">
            <a:extLst>
              <a:ext uri="{FF2B5EF4-FFF2-40B4-BE49-F238E27FC236}">
                <a16:creationId xmlns:a16="http://schemas.microsoft.com/office/drawing/2014/main" id="{23CD0386-6E33-4842-A310-7A6322DBEDF3}"/>
              </a:ext>
            </a:extLst>
          </p:cNvPr>
          <p:cNvSpPr/>
          <p:nvPr/>
        </p:nvSpPr>
        <p:spPr>
          <a:xfrm>
            <a:off x="264536" y="849206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cahiers.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Google Shape;433;p6">
            <a:extLst>
              <a:ext uri="{FF2B5EF4-FFF2-40B4-BE49-F238E27FC236}">
                <a16:creationId xmlns:a16="http://schemas.microsoft.com/office/drawing/2014/main" id="{1D5E9122-78C1-4072-91F9-52FEAD419716}"/>
              </a:ext>
            </a:extLst>
          </p:cNvPr>
          <p:cNvSpPr txBox="1"/>
          <p:nvPr/>
        </p:nvSpPr>
        <p:spPr>
          <a:xfrm>
            <a:off x="2625431" y="851217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2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2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CustomShape 3">
            <a:extLst>
              <a:ext uri="{FF2B5EF4-FFF2-40B4-BE49-F238E27FC236}">
                <a16:creationId xmlns:a16="http://schemas.microsoft.com/office/drawing/2014/main" id="{6AB8DAF6-B263-43B0-81BF-806077EE4141}"/>
              </a:ext>
            </a:extLst>
          </p:cNvPr>
          <p:cNvSpPr/>
          <p:nvPr/>
        </p:nvSpPr>
        <p:spPr>
          <a:xfrm>
            <a:off x="3073527" y="8518950"/>
            <a:ext cx="4347382" cy="51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exercise books.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CustomShape 3">
            <a:extLst>
              <a:ext uri="{FF2B5EF4-FFF2-40B4-BE49-F238E27FC236}">
                <a16:creationId xmlns:a16="http://schemas.microsoft.com/office/drawing/2014/main" id="{6F64A737-8F31-41FD-B99A-80D3CB9AA3F9}"/>
              </a:ext>
            </a:extLst>
          </p:cNvPr>
          <p:cNvSpPr/>
          <p:nvPr/>
        </p:nvSpPr>
        <p:spPr>
          <a:xfrm>
            <a:off x="6604179" y="8480689"/>
            <a:ext cx="3110398" cy="680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2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bouteilles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Google Shape;433;p6">
            <a:extLst>
              <a:ext uri="{FF2B5EF4-FFF2-40B4-BE49-F238E27FC236}">
                <a16:creationId xmlns:a16="http://schemas.microsoft.com/office/drawing/2014/main" id="{32BB84C3-16B1-48E3-9AD9-E9987458CB3F}"/>
              </a:ext>
            </a:extLst>
          </p:cNvPr>
          <p:cNvSpPr txBox="1"/>
          <p:nvPr/>
        </p:nvSpPr>
        <p:spPr>
          <a:xfrm>
            <a:off x="9435031" y="850597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2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2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CustomShape 3">
            <a:extLst>
              <a:ext uri="{FF2B5EF4-FFF2-40B4-BE49-F238E27FC236}">
                <a16:creationId xmlns:a16="http://schemas.microsoft.com/office/drawing/2014/main" id="{367F385D-D065-4A13-9D05-AE4B21D7C2C6}"/>
              </a:ext>
            </a:extLst>
          </p:cNvPr>
          <p:cNvSpPr/>
          <p:nvPr/>
        </p:nvSpPr>
        <p:spPr>
          <a:xfrm>
            <a:off x="9771888" y="8508588"/>
            <a:ext cx="2750978" cy="652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bottles.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3B61FB8-4337-4F82-8DB2-0B391C46CAB0}"/>
              </a:ext>
            </a:extLst>
          </p:cNvPr>
          <p:cNvGrpSpPr/>
          <p:nvPr/>
        </p:nvGrpSpPr>
        <p:grpSpPr>
          <a:xfrm>
            <a:off x="231892" y="9411666"/>
            <a:ext cx="2331393" cy="849944"/>
            <a:chOff x="265969" y="4581662"/>
            <a:chExt cx="2331393" cy="849944"/>
          </a:xfrm>
        </p:grpSpPr>
        <p:sp>
          <p:nvSpPr>
            <p:cNvPr id="154" name="Title 1">
              <a:extLst>
                <a:ext uri="{FF2B5EF4-FFF2-40B4-BE49-F238E27FC236}">
                  <a16:creationId xmlns:a16="http://schemas.microsoft.com/office/drawing/2014/main" id="{00086534-5BBC-4031-98C9-CB3CBEC87013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55" name="Picture 15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5D68DDD-FA12-478E-96C5-5F22F4EFC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597022D3-F21B-4586-A9E9-76ACC9503584}"/>
              </a:ext>
            </a:extLst>
          </p:cNvPr>
          <p:cNvSpPr txBox="1"/>
          <p:nvPr/>
        </p:nvSpPr>
        <p:spPr>
          <a:xfrm>
            <a:off x="2563284" y="9571041"/>
            <a:ext cx="939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Identifie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le sac correct.         Answer = ______________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D3B86C-4576-4946-AF0D-F231D05B9E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7788" y="10131567"/>
            <a:ext cx="2594836" cy="2496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753785-76EB-43DB-B25F-559BCB30AC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145" y="10385111"/>
            <a:ext cx="1816255" cy="2348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C63CD-8D2D-4BFC-9C89-65365CA578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6824" y="10046618"/>
            <a:ext cx="2563030" cy="2600446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99A8491B-4E7B-4D28-8A20-520DE7940530}"/>
              </a:ext>
            </a:extLst>
          </p:cNvPr>
          <p:cNvSpPr txBox="1"/>
          <p:nvPr/>
        </p:nvSpPr>
        <p:spPr>
          <a:xfrm>
            <a:off x="574192" y="10186732"/>
            <a:ext cx="109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D611021-103A-40E8-ACC8-0BB9BFAFE135}"/>
              </a:ext>
            </a:extLst>
          </p:cNvPr>
          <p:cNvSpPr txBox="1"/>
          <p:nvPr/>
        </p:nvSpPr>
        <p:spPr>
          <a:xfrm>
            <a:off x="4681360" y="10186732"/>
            <a:ext cx="109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E3B5939-CE1A-4823-87AB-BBC8CB79430F}"/>
              </a:ext>
            </a:extLst>
          </p:cNvPr>
          <p:cNvSpPr txBox="1"/>
          <p:nvPr/>
        </p:nvSpPr>
        <p:spPr>
          <a:xfrm>
            <a:off x="8108052" y="10182848"/>
            <a:ext cx="109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672FD79B-3E2B-4352-A614-FCCA9E064FF5}"/>
              </a:ext>
            </a:extLst>
          </p:cNvPr>
          <p:cNvSpPr/>
          <p:nvPr/>
        </p:nvSpPr>
        <p:spPr>
          <a:xfrm>
            <a:off x="49738" y="13217250"/>
            <a:ext cx="12025032" cy="20936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itle 1">
            <a:extLst>
              <a:ext uri="{FF2B5EF4-FFF2-40B4-BE49-F238E27FC236}">
                <a16:creationId xmlns:a16="http://schemas.microsoft.com/office/drawing/2014/main" id="{9944103A-22AA-4BC8-ADFE-58A4505EFB3E}"/>
              </a:ext>
            </a:extLst>
          </p:cNvPr>
          <p:cNvSpPr txBox="1">
            <a:spLocks/>
          </p:cNvSpPr>
          <p:nvPr/>
        </p:nvSpPr>
        <p:spPr>
          <a:xfrm>
            <a:off x="274739" y="13257048"/>
            <a:ext cx="6016222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Combien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de… ? 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(how many…?)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3" name="CustomShape 3">
            <a:extLst>
              <a:ext uri="{FF2B5EF4-FFF2-40B4-BE49-F238E27FC236}">
                <a16:creationId xmlns:a16="http://schemas.microsoft.com/office/drawing/2014/main" id="{D27D186F-176F-42AA-8C43-AF338A8F1F39}"/>
              </a:ext>
            </a:extLst>
          </p:cNvPr>
          <p:cNvSpPr/>
          <p:nvPr/>
        </p:nvSpPr>
        <p:spPr>
          <a:xfrm>
            <a:off x="144934" y="1372593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ask ‘how many’ with a noun, use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combien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de: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CustomShape 3">
            <a:extLst>
              <a:ext uri="{FF2B5EF4-FFF2-40B4-BE49-F238E27FC236}">
                <a16:creationId xmlns:a16="http://schemas.microsoft.com/office/drawing/2014/main" id="{251749C2-D0B7-4CF1-80FF-3A09FAE5BB2F}"/>
              </a:ext>
            </a:extLst>
          </p:cNvPr>
          <p:cNvSpPr/>
          <p:nvPr/>
        </p:nvSpPr>
        <p:spPr>
          <a:xfrm>
            <a:off x="327869" y="14225820"/>
            <a:ext cx="6016221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combien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livres ?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Google Shape;433;p6">
            <a:extLst>
              <a:ext uri="{FF2B5EF4-FFF2-40B4-BE49-F238E27FC236}">
                <a16:creationId xmlns:a16="http://schemas.microsoft.com/office/drawing/2014/main" id="{B82A9192-9C7A-4FDD-BBF8-BBFC093C9CE9}"/>
              </a:ext>
            </a:extLst>
          </p:cNvPr>
          <p:cNvSpPr txBox="1"/>
          <p:nvPr/>
        </p:nvSpPr>
        <p:spPr>
          <a:xfrm>
            <a:off x="3937809" y="1424135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2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2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CustomShape 3">
            <a:extLst>
              <a:ext uri="{FF2B5EF4-FFF2-40B4-BE49-F238E27FC236}">
                <a16:creationId xmlns:a16="http://schemas.microsoft.com/office/drawing/2014/main" id="{B92E4E94-80E7-4DCC-A80D-AF4CB6551ECA}"/>
              </a:ext>
            </a:extLst>
          </p:cNvPr>
          <p:cNvSpPr/>
          <p:nvPr/>
        </p:nvSpPr>
        <p:spPr>
          <a:xfrm>
            <a:off x="4274666" y="14243977"/>
            <a:ext cx="4347382" cy="51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How many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books are there?</a:t>
            </a:r>
            <a:endParaRPr lang="en-GB" sz="22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77945BE-4A0D-4931-9143-64A5D88A5A8D}"/>
              </a:ext>
            </a:extLst>
          </p:cNvPr>
          <p:cNvGrpSpPr/>
          <p:nvPr/>
        </p:nvGrpSpPr>
        <p:grpSpPr>
          <a:xfrm>
            <a:off x="8498148" y="14171305"/>
            <a:ext cx="1722895" cy="857387"/>
            <a:chOff x="3609043" y="2966631"/>
            <a:chExt cx="2606211" cy="1343941"/>
          </a:xfrm>
        </p:grpSpPr>
        <p:pic>
          <p:nvPicPr>
            <p:cNvPr id="168" name="Picture 167" descr="Shape&#10;&#10;Description automatically generated">
              <a:extLst>
                <a:ext uri="{FF2B5EF4-FFF2-40B4-BE49-F238E27FC236}">
                  <a16:creationId xmlns:a16="http://schemas.microsoft.com/office/drawing/2014/main" id="{C8FB8404-C52B-47F2-BA52-40218CF06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375" y="2966631"/>
              <a:ext cx="979879" cy="1170005"/>
            </a:xfrm>
            <a:prstGeom prst="rect">
              <a:avLst/>
            </a:prstGeom>
          </p:spPr>
        </p:pic>
        <p:pic>
          <p:nvPicPr>
            <p:cNvPr id="169" name="Picture 168" descr="Shape, square&#10;&#10;Description automatically generated">
              <a:extLst>
                <a:ext uri="{FF2B5EF4-FFF2-40B4-BE49-F238E27FC236}">
                  <a16:creationId xmlns:a16="http://schemas.microsoft.com/office/drawing/2014/main" id="{92FE3FD7-1E0A-4F66-86A8-105D1833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043" y="2989385"/>
              <a:ext cx="991505" cy="1148531"/>
            </a:xfrm>
            <a:prstGeom prst="rect">
              <a:avLst/>
            </a:prstGeom>
          </p:spPr>
        </p:pic>
        <p:pic>
          <p:nvPicPr>
            <p:cNvPr id="170" name="Picture 169" descr="A picture containing text, picture frame&#10;&#10;Description automatically generated">
              <a:extLst>
                <a:ext uri="{FF2B5EF4-FFF2-40B4-BE49-F238E27FC236}">
                  <a16:creationId xmlns:a16="http://schemas.microsoft.com/office/drawing/2014/main" id="{1B186C5F-F08C-42FF-B6BB-E01CCCF1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154" y="3062034"/>
              <a:ext cx="1174406" cy="1248538"/>
            </a:xfrm>
            <a:prstGeom prst="rect">
              <a:avLst/>
            </a:prstGeom>
          </p:spPr>
        </p:pic>
      </p:grpSp>
      <p:sp>
        <p:nvSpPr>
          <p:cNvPr id="171" name="CustomShape 3">
            <a:extLst>
              <a:ext uri="{FF2B5EF4-FFF2-40B4-BE49-F238E27FC236}">
                <a16:creationId xmlns:a16="http://schemas.microsoft.com/office/drawing/2014/main" id="{85B5E216-A8E0-455F-A800-1E57452344B7}"/>
              </a:ext>
            </a:extLst>
          </p:cNvPr>
          <p:cNvSpPr/>
          <p:nvPr/>
        </p:nvSpPr>
        <p:spPr>
          <a:xfrm>
            <a:off x="327985" y="14849164"/>
            <a:ext cx="6016221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trois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livres.</a:t>
            </a:r>
            <a:endParaRPr lang="en-GB" sz="22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Google Shape;433;p6">
            <a:extLst>
              <a:ext uri="{FF2B5EF4-FFF2-40B4-BE49-F238E27FC236}">
                <a16:creationId xmlns:a16="http://schemas.microsoft.com/office/drawing/2014/main" id="{0B842DC6-BD94-415B-8272-68DB6D4C7E5C}"/>
              </a:ext>
            </a:extLst>
          </p:cNvPr>
          <p:cNvSpPr txBox="1"/>
          <p:nvPr/>
        </p:nvSpPr>
        <p:spPr>
          <a:xfrm>
            <a:off x="3937925" y="1486470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2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2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CustomShape 3">
            <a:extLst>
              <a:ext uri="{FF2B5EF4-FFF2-40B4-BE49-F238E27FC236}">
                <a16:creationId xmlns:a16="http://schemas.microsoft.com/office/drawing/2014/main" id="{46A0E006-84D4-4B32-84C0-9DFCFF589E12}"/>
              </a:ext>
            </a:extLst>
          </p:cNvPr>
          <p:cNvSpPr/>
          <p:nvPr/>
        </p:nvSpPr>
        <p:spPr>
          <a:xfrm>
            <a:off x="4274782" y="14867321"/>
            <a:ext cx="4347382" cy="51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three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books.</a:t>
            </a:r>
            <a:endParaRPr lang="en-GB" sz="22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5BB968AA-7A88-4210-9265-1D04329CE868}"/>
              </a:ext>
            </a:extLst>
          </p:cNvPr>
          <p:cNvSpPr txBox="1">
            <a:spLocks/>
          </p:cNvSpPr>
          <p:nvPr/>
        </p:nvSpPr>
        <p:spPr>
          <a:xfrm>
            <a:off x="9951174" y="1344366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E7D518C-A99B-48DB-B6F8-7242E739C2C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03901" y="13332214"/>
            <a:ext cx="564673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11;p3">
            <a:extLst>
              <a:ext uri="{FF2B5EF4-FFF2-40B4-BE49-F238E27FC236}">
                <a16:creationId xmlns:a16="http://schemas.microsoft.com/office/drawing/2014/main" id="{3220FA13-5E3E-406E-8A4E-07142E08F2C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139252" y="1782942"/>
            <a:ext cx="775440" cy="775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860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35422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how many and describing things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60144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510237" y="29360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6ADA77-B3E4-483F-B5A9-8E08575ACC35}"/>
              </a:ext>
            </a:extLst>
          </p:cNvPr>
          <p:cNvGrpSpPr/>
          <p:nvPr/>
        </p:nvGrpSpPr>
        <p:grpSpPr>
          <a:xfrm>
            <a:off x="172592" y="1026465"/>
            <a:ext cx="2268556" cy="862054"/>
            <a:chOff x="314909" y="12083263"/>
            <a:chExt cx="2268556" cy="862054"/>
          </a:xfrm>
        </p:grpSpPr>
        <p:sp>
          <p:nvSpPr>
            <p:cNvPr id="66" name="Title 1">
              <a:extLst>
                <a:ext uri="{FF2B5EF4-FFF2-40B4-BE49-F238E27FC236}">
                  <a16:creationId xmlns:a16="http://schemas.microsoft.com/office/drawing/2014/main" id="{22BBA18E-693E-4660-B4FB-7A77136045D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7" name="Picture 6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35C32A2A-0E09-4683-8661-17D61434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B0063D2-3128-40A6-B2A4-3A55C193A02A}"/>
              </a:ext>
            </a:extLst>
          </p:cNvPr>
          <p:cNvSpPr txBox="1"/>
          <p:nvPr/>
        </p:nvSpPr>
        <p:spPr>
          <a:xfrm>
            <a:off x="2449869" y="1183866"/>
            <a:ext cx="639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question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phrase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AE8EE16D-8D75-4BB8-9633-587E5D2F6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450308"/>
              </p:ext>
            </p:extLst>
          </p:nvPr>
        </p:nvGraphicFramePr>
        <p:xfrm>
          <a:off x="317667" y="1898813"/>
          <a:ext cx="5942456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79">
                  <a:extLst>
                    <a:ext uri="{9D8B030D-6E8A-4147-A177-3AD203B41FA5}">
                      <a16:colId xmlns:a16="http://schemas.microsoft.com/office/drawing/2014/main" val="1321012264"/>
                    </a:ext>
                  </a:extLst>
                </a:gridCol>
                <a:gridCol w="5322277">
                  <a:extLst>
                    <a:ext uri="{9D8B030D-6E8A-4147-A177-3AD203B41FA5}">
                      <a16:colId xmlns:a16="http://schemas.microsoft.com/office/drawing/2014/main" val="572484766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y a ____________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chiens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983563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y a ____________ de chats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32691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y a ____________ de crayons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31504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F9A9ED0D-103E-4CE1-83DF-E06BF9B1A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0555"/>
              </p:ext>
            </p:extLst>
          </p:nvPr>
        </p:nvGraphicFramePr>
        <p:xfrm>
          <a:off x="6281387" y="1886512"/>
          <a:ext cx="5942456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79">
                  <a:extLst>
                    <a:ext uri="{9D8B030D-6E8A-4147-A177-3AD203B41FA5}">
                      <a16:colId xmlns:a16="http://schemas.microsoft.com/office/drawing/2014/main" val="1321012264"/>
                    </a:ext>
                  </a:extLst>
                </a:gridCol>
                <a:gridCol w="5322277">
                  <a:extLst>
                    <a:ext uri="{9D8B030D-6E8A-4147-A177-3AD203B41FA5}">
                      <a16:colId xmlns:a16="http://schemas.microsoft.com/office/drawing/2014/main" val="572484766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y a ____________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bouteilles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983563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y a ____________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règles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32691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y a ____________ de cahiers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31504"/>
                  </a:ext>
                </a:extLst>
              </a:tr>
            </a:tbl>
          </a:graphicData>
        </a:graphic>
      </p:graphicFrame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DADD3178-754C-43B7-8C02-6207F45FABA1}"/>
              </a:ext>
            </a:extLst>
          </p:cNvPr>
          <p:cNvSpPr/>
          <p:nvPr/>
        </p:nvSpPr>
        <p:spPr>
          <a:xfrm>
            <a:off x="8715436" y="858088"/>
            <a:ext cx="3364605" cy="821241"/>
          </a:xfrm>
          <a:prstGeom prst="wedgeRoundRectCallout">
            <a:avLst>
              <a:gd name="adj1" fmla="val 24345"/>
              <a:gd name="adj2" fmla="val 7075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⚠Attention 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no punctuation!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85C7059-C929-4C24-B194-C7687D24D5E1}"/>
              </a:ext>
            </a:extLst>
          </p:cNvPr>
          <p:cNvGrpSpPr/>
          <p:nvPr/>
        </p:nvGrpSpPr>
        <p:grpSpPr>
          <a:xfrm>
            <a:off x="281365" y="3883765"/>
            <a:ext cx="2331393" cy="849944"/>
            <a:chOff x="265969" y="4581662"/>
            <a:chExt cx="2331393" cy="849944"/>
          </a:xfrm>
        </p:grpSpPr>
        <p:sp>
          <p:nvSpPr>
            <p:cNvPr id="75" name="Title 1">
              <a:extLst>
                <a:ext uri="{FF2B5EF4-FFF2-40B4-BE49-F238E27FC236}">
                  <a16:creationId xmlns:a16="http://schemas.microsoft.com/office/drawing/2014/main" id="{4BE82796-D120-4B9F-A875-B0CCF2B00F6E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78" name="Picture 77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9A6B19E0-617D-4416-9CA1-32CD87A8D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ADA1F30-6492-4700-AB97-5EDD19FD7154}"/>
              </a:ext>
            </a:extLst>
          </p:cNvPr>
          <p:cNvSpPr txBox="1"/>
          <p:nvPr/>
        </p:nvSpPr>
        <p:spPr>
          <a:xfrm>
            <a:off x="2612758" y="4043140"/>
            <a:ext cx="312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[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(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)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in]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[a] ?</a:t>
            </a:r>
          </a:p>
        </p:txBody>
      </p:sp>
      <p:pic>
        <p:nvPicPr>
          <p:cNvPr id="80" name="Google Shape;111;p3">
            <a:extLst>
              <a:ext uri="{FF2B5EF4-FFF2-40B4-BE49-F238E27FC236}">
                <a16:creationId xmlns:a16="http://schemas.microsoft.com/office/drawing/2014/main" id="{1C667AA4-CA8F-4CE2-A18C-EFAD522564A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252268" y="3982980"/>
            <a:ext cx="775440" cy="775440"/>
          </a:xfrm>
          <a:prstGeom prst="rect">
            <a:avLst/>
          </a:prstGeom>
          <a:ln>
            <a:noFill/>
          </a:ln>
        </p:spPr>
      </p:pic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3C9F4E4D-96C9-4ACC-BE20-D3F87CA9C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66870"/>
              </p:ext>
            </p:extLst>
          </p:nvPr>
        </p:nvGraphicFramePr>
        <p:xfrm>
          <a:off x="367307" y="5309834"/>
          <a:ext cx="2301498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661">
                  <a:extLst>
                    <a:ext uri="{9D8B030D-6E8A-4147-A177-3AD203B41FA5}">
                      <a16:colId xmlns:a16="http://schemas.microsoft.com/office/drawing/2014/main" val="1321012264"/>
                    </a:ext>
                  </a:extLst>
                </a:gridCol>
                <a:gridCol w="882047">
                  <a:extLst>
                    <a:ext uri="{9D8B030D-6E8A-4147-A177-3AD203B41FA5}">
                      <a16:colId xmlns:a16="http://schemas.microsoft.com/office/drawing/2014/main" val="572484766"/>
                    </a:ext>
                  </a:extLst>
                </a:gridCol>
                <a:gridCol w="933790">
                  <a:extLst>
                    <a:ext uri="{9D8B030D-6E8A-4147-A177-3AD203B41FA5}">
                      <a16:colId xmlns:a16="http://schemas.microsoft.com/office/drawing/2014/main" val="1269267088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983563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32691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31504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702DD6F3-EC2C-4C5B-AF58-7D91D506FCD8}"/>
              </a:ext>
            </a:extLst>
          </p:cNvPr>
          <p:cNvSpPr txBox="1"/>
          <p:nvPr/>
        </p:nvSpPr>
        <p:spPr>
          <a:xfrm>
            <a:off x="706337" y="4773059"/>
            <a:ext cx="1157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[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(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)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in] </a:t>
            </a:r>
            <a:endParaRPr lang="en-GB" sz="24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CFE35B9-16EC-443D-BCF8-35BA23853448}"/>
              </a:ext>
            </a:extLst>
          </p:cNvPr>
          <p:cNvSpPr txBox="1"/>
          <p:nvPr/>
        </p:nvSpPr>
        <p:spPr>
          <a:xfrm>
            <a:off x="1915235" y="4798499"/>
            <a:ext cx="697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[a] </a:t>
            </a:r>
            <a:endParaRPr lang="en-GB" dirty="0"/>
          </a:p>
        </p:txBody>
      </p:sp>
      <p:pic>
        <p:nvPicPr>
          <p:cNvPr id="86" name="Picture 85" descr="Shape, arrow&#10;&#10;Description automatically generated">
            <a:extLst>
              <a:ext uri="{FF2B5EF4-FFF2-40B4-BE49-F238E27FC236}">
                <a16:creationId xmlns:a16="http://schemas.microsoft.com/office/drawing/2014/main" id="{E1CFB505-73E8-4A95-AD57-CA215D16A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7058" y="5321610"/>
            <a:ext cx="464782" cy="430650"/>
          </a:xfrm>
          <a:prstGeom prst="rect">
            <a:avLst/>
          </a:prstGeom>
        </p:spPr>
      </p:pic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2E3581EE-E358-471F-AC7F-B7069217C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092114"/>
              </p:ext>
            </p:extLst>
          </p:nvPr>
        </p:nvGraphicFramePr>
        <p:xfrm>
          <a:off x="2980842" y="5302477"/>
          <a:ext cx="2301498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661">
                  <a:extLst>
                    <a:ext uri="{9D8B030D-6E8A-4147-A177-3AD203B41FA5}">
                      <a16:colId xmlns:a16="http://schemas.microsoft.com/office/drawing/2014/main" val="1321012264"/>
                    </a:ext>
                  </a:extLst>
                </a:gridCol>
                <a:gridCol w="882047">
                  <a:extLst>
                    <a:ext uri="{9D8B030D-6E8A-4147-A177-3AD203B41FA5}">
                      <a16:colId xmlns:a16="http://schemas.microsoft.com/office/drawing/2014/main" val="572484766"/>
                    </a:ext>
                  </a:extLst>
                </a:gridCol>
                <a:gridCol w="933790">
                  <a:extLst>
                    <a:ext uri="{9D8B030D-6E8A-4147-A177-3AD203B41FA5}">
                      <a16:colId xmlns:a16="http://schemas.microsoft.com/office/drawing/2014/main" val="1269267088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983563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32691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31504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E793DDB8-8A21-4E18-B0BC-FE1078B35019}"/>
              </a:ext>
            </a:extLst>
          </p:cNvPr>
          <p:cNvSpPr txBox="1"/>
          <p:nvPr/>
        </p:nvSpPr>
        <p:spPr>
          <a:xfrm>
            <a:off x="3319872" y="4765702"/>
            <a:ext cx="1157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[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(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)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in] </a:t>
            </a:r>
            <a:endParaRPr lang="en-GB" sz="24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46EB951-996F-468C-8ED5-43CA89E18B07}"/>
              </a:ext>
            </a:extLst>
          </p:cNvPr>
          <p:cNvSpPr txBox="1"/>
          <p:nvPr/>
        </p:nvSpPr>
        <p:spPr>
          <a:xfrm>
            <a:off x="4528770" y="4791142"/>
            <a:ext cx="697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[a] </a:t>
            </a:r>
            <a:endParaRPr lang="en-GB" dirty="0"/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464397C6-8861-43CE-B1E0-920716719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90763"/>
              </p:ext>
            </p:extLst>
          </p:nvPr>
        </p:nvGraphicFramePr>
        <p:xfrm>
          <a:off x="5633186" y="5298799"/>
          <a:ext cx="2301498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661">
                  <a:extLst>
                    <a:ext uri="{9D8B030D-6E8A-4147-A177-3AD203B41FA5}">
                      <a16:colId xmlns:a16="http://schemas.microsoft.com/office/drawing/2014/main" val="1321012264"/>
                    </a:ext>
                  </a:extLst>
                </a:gridCol>
                <a:gridCol w="882047">
                  <a:extLst>
                    <a:ext uri="{9D8B030D-6E8A-4147-A177-3AD203B41FA5}">
                      <a16:colId xmlns:a16="http://schemas.microsoft.com/office/drawing/2014/main" val="572484766"/>
                    </a:ext>
                  </a:extLst>
                </a:gridCol>
                <a:gridCol w="933790">
                  <a:extLst>
                    <a:ext uri="{9D8B030D-6E8A-4147-A177-3AD203B41FA5}">
                      <a16:colId xmlns:a16="http://schemas.microsoft.com/office/drawing/2014/main" val="1269267088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983563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32691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31504"/>
                  </a:ext>
                </a:extLst>
              </a:tr>
            </a:tbl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7F11BD81-3DA0-49ED-8040-B3F371B8FE0D}"/>
              </a:ext>
            </a:extLst>
          </p:cNvPr>
          <p:cNvSpPr txBox="1"/>
          <p:nvPr/>
        </p:nvSpPr>
        <p:spPr>
          <a:xfrm>
            <a:off x="5972216" y="4762024"/>
            <a:ext cx="1157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[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(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)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in] </a:t>
            </a:r>
            <a:endParaRPr lang="en-GB" sz="24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E6303F-81C2-43E6-8112-1FB24CE12984}"/>
              </a:ext>
            </a:extLst>
          </p:cNvPr>
          <p:cNvSpPr txBox="1"/>
          <p:nvPr/>
        </p:nvSpPr>
        <p:spPr>
          <a:xfrm>
            <a:off x="7181114" y="4787464"/>
            <a:ext cx="697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[a] </a:t>
            </a:r>
            <a:endParaRPr lang="en-GB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481F65A-C4D6-4BE8-8A75-A51B17CCAC06}"/>
              </a:ext>
            </a:extLst>
          </p:cNvPr>
          <p:cNvGrpSpPr/>
          <p:nvPr/>
        </p:nvGrpSpPr>
        <p:grpSpPr>
          <a:xfrm>
            <a:off x="300330" y="7448898"/>
            <a:ext cx="2331393" cy="849944"/>
            <a:chOff x="265969" y="4581662"/>
            <a:chExt cx="2331393" cy="849944"/>
          </a:xfrm>
        </p:grpSpPr>
        <p:sp>
          <p:nvSpPr>
            <p:cNvPr id="100" name="Title 1">
              <a:extLst>
                <a:ext uri="{FF2B5EF4-FFF2-40B4-BE49-F238E27FC236}">
                  <a16:creationId xmlns:a16="http://schemas.microsoft.com/office/drawing/2014/main" id="{DBF82D93-419E-4C23-956C-F500C6208E57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01" name="Picture 100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EE1AC793-5135-4C9B-B45E-756A5D36B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5D68B29C-B060-4625-ADCD-444239722588}"/>
              </a:ext>
            </a:extLst>
          </p:cNvPr>
          <p:cNvSpPr txBox="1"/>
          <p:nvPr/>
        </p:nvSpPr>
        <p:spPr>
          <a:xfrm>
            <a:off x="2631723" y="7608273"/>
            <a:ext cx="470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B ?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.</a:t>
            </a:r>
          </a:p>
        </p:txBody>
      </p:sp>
      <p:graphicFrame>
        <p:nvGraphicFramePr>
          <p:cNvPr id="103" name="Table 5">
            <a:extLst>
              <a:ext uri="{FF2B5EF4-FFF2-40B4-BE49-F238E27FC236}">
                <a16:creationId xmlns:a16="http://schemas.microsoft.com/office/drawing/2014/main" id="{8CCCBBD7-FECE-4F4D-B43F-31D6887D0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178622"/>
              </p:ext>
            </p:extLst>
          </p:nvPr>
        </p:nvGraphicFramePr>
        <p:xfrm>
          <a:off x="640731" y="8527560"/>
          <a:ext cx="10717616" cy="3417294"/>
        </p:xfrm>
        <a:graphic>
          <a:graphicData uri="http://schemas.openxmlformats.org/drawingml/2006/table">
            <a:tbl>
              <a:tblPr firstRow="1" bandRow="1"/>
              <a:tblGrid>
                <a:gridCol w="2723148">
                  <a:extLst>
                    <a:ext uri="{9D8B030D-6E8A-4147-A177-3AD203B41FA5}">
                      <a16:colId xmlns:a16="http://schemas.microsoft.com/office/drawing/2014/main" val="3232533144"/>
                    </a:ext>
                  </a:extLst>
                </a:gridCol>
                <a:gridCol w="2952205">
                  <a:extLst>
                    <a:ext uri="{9D8B030D-6E8A-4147-A177-3AD203B41FA5}">
                      <a16:colId xmlns:a16="http://schemas.microsoft.com/office/drawing/2014/main" val="3182973581"/>
                    </a:ext>
                  </a:extLst>
                </a:gridCol>
                <a:gridCol w="5042263">
                  <a:extLst>
                    <a:ext uri="{9D8B030D-6E8A-4147-A177-3AD203B41FA5}">
                      <a16:colId xmlns:a16="http://schemas.microsoft.com/office/drawing/2014/main" val="3745429010"/>
                    </a:ext>
                  </a:extLst>
                </a:gridCol>
              </a:tblGrid>
              <a:tr h="5695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175847"/>
                  </a:ext>
                </a:extLst>
              </a:tr>
              <a:tr h="5695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824553"/>
                  </a:ext>
                </a:extLst>
              </a:tr>
              <a:tr h="5695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919578"/>
                  </a:ext>
                </a:extLst>
              </a:tr>
              <a:tr h="5695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546495"/>
                  </a:ext>
                </a:extLst>
              </a:tr>
              <a:tr h="5695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336014"/>
                  </a:ext>
                </a:extLst>
              </a:tr>
              <a:tr h="5695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341904"/>
                  </a:ext>
                </a:extLst>
              </a:tr>
            </a:tbl>
          </a:graphicData>
        </a:graphic>
      </p:graphicFrame>
      <p:sp>
        <p:nvSpPr>
          <p:cNvPr id="105" name="TextBox 104">
            <a:extLst>
              <a:ext uri="{FF2B5EF4-FFF2-40B4-BE49-F238E27FC236}">
                <a16:creationId xmlns:a16="http://schemas.microsoft.com/office/drawing/2014/main" id="{301CB039-983C-488C-8C34-C804A9E60C89}"/>
              </a:ext>
            </a:extLst>
          </p:cNvPr>
          <p:cNvSpPr txBox="1"/>
          <p:nvPr/>
        </p:nvSpPr>
        <p:spPr>
          <a:xfrm>
            <a:off x="1509749" y="7960255"/>
            <a:ext cx="949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57E9BEC-CA04-41E9-A0CB-BB38FA640599}"/>
              </a:ext>
            </a:extLst>
          </p:cNvPr>
          <p:cNvSpPr txBox="1"/>
          <p:nvPr/>
        </p:nvSpPr>
        <p:spPr>
          <a:xfrm>
            <a:off x="4441547" y="7939424"/>
            <a:ext cx="949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E643398-9C1E-4FD4-A12E-C6249EFBAB60}"/>
              </a:ext>
            </a:extLst>
          </p:cNvPr>
          <p:cNvSpPr txBox="1"/>
          <p:nvPr/>
        </p:nvSpPr>
        <p:spPr>
          <a:xfrm>
            <a:off x="7211654" y="8062534"/>
            <a:ext cx="251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b="1" dirty="0" err="1"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</a:rPr>
              <a:t>anglais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41B3C5A-02EB-4526-8E69-6496F71F2ACE}"/>
              </a:ext>
            </a:extLst>
          </p:cNvPr>
          <p:cNvGrpSpPr/>
          <p:nvPr/>
        </p:nvGrpSpPr>
        <p:grpSpPr>
          <a:xfrm>
            <a:off x="1528280" y="8580319"/>
            <a:ext cx="977555" cy="552659"/>
            <a:chOff x="199103" y="494279"/>
            <a:chExt cx="3431183" cy="210428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69CA286F-F5EE-4F4E-ADAD-C8F71F4DD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4433ABB3-560C-4EF5-8E05-46AE6FC5C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4E61BFF4-84E9-4334-AB81-EC36D5BFA59D}"/>
              </a:ext>
            </a:extLst>
          </p:cNvPr>
          <p:cNvSpPr txBox="1"/>
          <p:nvPr/>
        </p:nvSpPr>
        <p:spPr>
          <a:xfrm>
            <a:off x="6381186" y="8553206"/>
            <a:ext cx="50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some parties/celebrations</a:t>
            </a:r>
          </a:p>
        </p:txBody>
      </p:sp>
      <p:pic>
        <p:nvPicPr>
          <p:cNvPr id="131" name="Picture 130" descr="A picture containing text&#10;&#10;Description automatically generated">
            <a:extLst>
              <a:ext uri="{FF2B5EF4-FFF2-40B4-BE49-F238E27FC236}">
                <a16:creationId xmlns:a16="http://schemas.microsoft.com/office/drawing/2014/main" id="{C525BD93-2190-4E80-9BE4-4E2B69964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3"/>
          <a:stretch/>
        </p:blipFill>
        <p:spPr>
          <a:xfrm>
            <a:off x="4632902" y="9160204"/>
            <a:ext cx="566338" cy="51864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67B5689-5698-45D6-B7FE-327D0F08EC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01" y="9664303"/>
            <a:ext cx="389911" cy="47351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4ADAEE2-1B16-415E-840C-9723695886F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70" y="10196610"/>
            <a:ext cx="646226" cy="646226"/>
          </a:xfrm>
          <a:prstGeom prst="rect">
            <a:avLst/>
          </a:prstGeom>
        </p:spPr>
      </p:pic>
      <p:pic>
        <p:nvPicPr>
          <p:cNvPr id="148" name="Picture 14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71B7E6A-DFE1-4EFD-9263-48084E4A8E1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0" t="64520"/>
          <a:stretch/>
        </p:blipFill>
        <p:spPr>
          <a:xfrm>
            <a:off x="4540815" y="10894746"/>
            <a:ext cx="618136" cy="385962"/>
          </a:xfrm>
          <a:prstGeom prst="rect">
            <a:avLst/>
          </a:prstGeom>
        </p:spPr>
      </p:pic>
      <p:pic>
        <p:nvPicPr>
          <p:cNvPr id="149" name="Picture 14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8CBB993-3881-4DCF-8338-E4210EB35D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0" t="64520"/>
          <a:stretch/>
        </p:blipFill>
        <p:spPr>
          <a:xfrm>
            <a:off x="1218883" y="10990754"/>
            <a:ext cx="563029" cy="351553"/>
          </a:xfrm>
          <a:prstGeom prst="rect">
            <a:avLst/>
          </a:prstGeom>
        </p:spPr>
      </p:pic>
      <p:pic>
        <p:nvPicPr>
          <p:cNvPr id="150" name="Picture 14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07FF7E4D-6D97-4E22-89CC-4BE72B4E68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0" t="64520"/>
          <a:stretch/>
        </p:blipFill>
        <p:spPr>
          <a:xfrm>
            <a:off x="1851915" y="10968259"/>
            <a:ext cx="563029" cy="351553"/>
          </a:xfrm>
          <a:prstGeom prst="rect">
            <a:avLst/>
          </a:prstGeom>
        </p:spPr>
      </p:pic>
      <p:pic>
        <p:nvPicPr>
          <p:cNvPr id="151" name="Picture 150" descr="A picture containing clock&#10;&#10;Description automatically generated">
            <a:extLst>
              <a:ext uri="{FF2B5EF4-FFF2-40B4-BE49-F238E27FC236}">
                <a16:creationId xmlns:a16="http://schemas.microsoft.com/office/drawing/2014/main" id="{06008715-A133-47DD-B031-41087F4857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03" y="11360454"/>
            <a:ext cx="1391913" cy="695957"/>
          </a:xfrm>
          <a:prstGeom prst="rect">
            <a:avLst/>
          </a:prstGeom>
        </p:spPr>
      </p:pic>
      <p:pic>
        <p:nvPicPr>
          <p:cNvPr id="156" name="Picture 155" descr="Shape, arrow&#10;&#10;Description automatically generated">
            <a:extLst>
              <a:ext uri="{FF2B5EF4-FFF2-40B4-BE49-F238E27FC236}">
                <a16:creationId xmlns:a16="http://schemas.microsoft.com/office/drawing/2014/main" id="{5400160F-0C0A-4C31-9E96-0765E2B81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0073" y="8574533"/>
            <a:ext cx="464782" cy="430650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B923E5AC-A563-4647-922C-0CB022BA5329}"/>
              </a:ext>
            </a:extLst>
          </p:cNvPr>
          <p:cNvSpPr txBox="1"/>
          <p:nvPr/>
        </p:nvSpPr>
        <p:spPr>
          <a:xfrm>
            <a:off x="224247" y="8626074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36C717-6C8C-4FBE-B066-541BA81147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913" y="11449707"/>
            <a:ext cx="1106235" cy="507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3ADCA-F5C4-4572-B34F-C971E2C44F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4747" y="10228326"/>
            <a:ext cx="2212763" cy="555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059366-7D91-4C55-B09A-1344E8FE06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2808" y="9678844"/>
            <a:ext cx="1684733" cy="496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D4B47-835C-43AC-970C-BFACBA10078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84941" y="9126925"/>
            <a:ext cx="1634159" cy="537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B8DEC9-BC42-4708-B8BA-4487B11C22D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24149" y="8639117"/>
            <a:ext cx="1948067" cy="518641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590B993C-E4E0-4E36-BCBB-8D12D3D0B9D8}"/>
              </a:ext>
            </a:extLst>
          </p:cNvPr>
          <p:cNvSpPr txBox="1"/>
          <p:nvPr/>
        </p:nvSpPr>
        <p:spPr>
          <a:xfrm>
            <a:off x="198092" y="9200585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BC8F82A-6DC3-466D-AC72-ACF7A44D9F69}"/>
              </a:ext>
            </a:extLst>
          </p:cNvPr>
          <p:cNvSpPr txBox="1"/>
          <p:nvPr/>
        </p:nvSpPr>
        <p:spPr>
          <a:xfrm>
            <a:off x="189662" y="9738773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6EB1310-123B-443B-95EB-887BE47B0017}"/>
              </a:ext>
            </a:extLst>
          </p:cNvPr>
          <p:cNvSpPr txBox="1"/>
          <p:nvPr/>
        </p:nvSpPr>
        <p:spPr>
          <a:xfrm>
            <a:off x="171061" y="10330682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0C7E738-C18D-430E-8F63-BEABAEC751CD}"/>
              </a:ext>
            </a:extLst>
          </p:cNvPr>
          <p:cNvSpPr txBox="1"/>
          <p:nvPr/>
        </p:nvSpPr>
        <p:spPr>
          <a:xfrm>
            <a:off x="166821" y="10887796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344BAFA8-2DE7-44AC-88A3-DC190E482B11}"/>
              </a:ext>
            </a:extLst>
          </p:cNvPr>
          <p:cNvSpPr txBox="1"/>
          <p:nvPr/>
        </p:nvSpPr>
        <p:spPr>
          <a:xfrm>
            <a:off x="189661" y="11452411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495B03FD-A41B-4ABC-AC9B-15C941ECA191}"/>
              </a:ext>
            </a:extLst>
          </p:cNvPr>
          <p:cNvGrpSpPr/>
          <p:nvPr/>
        </p:nvGrpSpPr>
        <p:grpSpPr>
          <a:xfrm>
            <a:off x="186209" y="12191207"/>
            <a:ext cx="2161593" cy="852090"/>
            <a:chOff x="-3202503" y="7519765"/>
            <a:chExt cx="2161593" cy="852090"/>
          </a:xfrm>
        </p:grpSpPr>
        <p:sp>
          <p:nvSpPr>
            <p:cNvPr id="164" name="Title 1">
              <a:extLst>
                <a:ext uri="{FF2B5EF4-FFF2-40B4-BE49-F238E27FC236}">
                  <a16:creationId xmlns:a16="http://schemas.microsoft.com/office/drawing/2014/main" id="{E23013CB-CAC0-4113-9B1D-704EC372A97D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65" name="Picture 16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8F26C1B4-2142-498F-B113-A2F6D9407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604FD843-5CCC-4888-9756-63322FA98133}"/>
              </a:ext>
            </a:extLst>
          </p:cNvPr>
          <p:cNvSpPr txBox="1"/>
          <p:nvPr/>
        </p:nvSpPr>
        <p:spPr>
          <a:xfrm>
            <a:off x="2317801" y="12365743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CustomShape 3">
            <a:extLst>
              <a:ext uri="{FF2B5EF4-FFF2-40B4-BE49-F238E27FC236}">
                <a16:creationId xmlns:a16="http://schemas.microsoft.com/office/drawing/2014/main" id="{F6C11BA1-7D9F-47A3-9BB1-88089334B626}"/>
              </a:ext>
            </a:extLst>
          </p:cNvPr>
          <p:cNvSpPr/>
          <p:nvPr/>
        </p:nvSpPr>
        <p:spPr>
          <a:xfrm>
            <a:off x="317667" y="13272303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there are these things.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y a…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8" name="CustomShape 3">
            <a:extLst>
              <a:ext uri="{FF2B5EF4-FFF2-40B4-BE49-F238E27FC236}">
                <a16:creationId xmlns:a16="http://schemas.microsoft.com/office/drawing/2014/main" id="{24B35DDC-6C0D-4B43-85D9-E59AF1388DC0}"/>
              </a:ext>
            </a:extLst>
          </p:cNvPr>
          <p:cNvSpPr/>
          <p:nvPr/>
        </p:nvSpPr>
        <p:spPr>
          <a:xfrm>
            <a:off x="5670758" y="13026890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here what your partner says there is/are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71" name="Table 170">
            <a:extLst>
              <a:ext uri="{FF2B5EF4-FFF2-40B4-BE49-F238E27FC236}">
                <a16:creationId xmlns:a16="http://schemas.microsoft.com/office/drawing/2014/main" id="{195C5136-9500-4A58-AFA7-FA7251A03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671236"/>
              </p:ext>
            </p:extLst>
          </p:nvPr>
        </p:nvGraphicFramePr>
        <p:xfrm>
          <a:off x="417869" y="13748509"/>
          <a:ext cx="40640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some girls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a party/celebration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ten dogs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 some fruit(s)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7020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 a school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323036"/>
                  </a:ext>
                </a:extLst>
              </a:tr>
            </a:tbl>
          </a:graphicData>
        </a:graphic>
      </p:graphicFrame>
      <p:sp>
        <p:nvSpPr>
          <p:cNvPr id="172" name="CustomShape 3">
            <a:extLst>
              <a:ext uri="{FF2B5EF4-FFF2-40B4-BE49-F238E27FC236}">
                <a16:creationId xmlns:a16="http://schemas.microsoft.com/office/drawing/2014/main" id="{F9A76C26-A762-4623-AD9F-F0096A835878}"/>
              </a:ext>
            </a:extLst>
          </p:cNvPr>
          <p:cNvSpPr/>
          <p:nvPr/>
        </p:nvSpPr>
        <p:spPr>
          <a:xfrm>
            <a:off x="300414" y="12929826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73" name="Table 172">
            <a:extLst>
              <a:ext uri="{FF2B5EF4-FFF2-40B4-BE49-F238E27FC236}">
                <a16:creationId xmlns:a16="http://schemas.microsoft.com/office/drawing/2014/main" id="{2988A972-AA65-4766-8EBE-C27956EF7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81884"/>
              </p:ext>
            </p:extLst>
          </p:nvPr>
        </p:nvGraphicFramePr>
        <p:xfrm>
          <a:off x="5765089" y="13768877"/>
          <a:ext cx="40640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7020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323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854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35422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how many and describing things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63190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510237" y="29360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41" name="Table 4">
            <a:extLst>
              <a:ext uri="{FF2B5EF4-FFF2-40B4-BE49-F238E27FC236}">
                <a16:creationId xmlns:a16="http://schemas.microsoft.com/office/drawing/2014/main" id="{8861559D-A48E-4D38-A054-A37417DA3DFE}"/>
              </a:ext>
            </a:extLst>
          </p:cNvPr>
          <p:cNvGraphicFramePr>
            <a:graphicFrameLocks noGrp="1"/>
          </p:cNvGraphicFramePr>
          <p:nvPr/>
        </p:nvGraphicFramePr>
        <p:xfrm>
          <a:off x="552012" y="10058632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aussi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habiter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4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cinq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trois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douze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neuf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quatre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onze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huit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Il 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chose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combien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(de)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523C64BF-029E-46AA-B2B9-4F2006F79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05" y="12137826"/>
            <a:ext cx="1186070" cy="108036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6ECE20EB-7E36-4B65-A80D-A9FD1EBD2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7" y="10368685"/>
            <a:ext cx="1186070" cy="11860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7C2AC6A-828B-4782-A9E0-2B2872E6A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77" y="15337986"/>
            <a:ext cx="711785" cy="67432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C727CE9-B527-417A-B15B-5996E4C96AC3}"/>
              </a:ext>
            </a:extLst>
          </p:cNvPr>
          <p:cNvSpPr txBox="1"/>
          <p:nvPr/>
        </p:nvSpPr>
        <p:spPr>
          <a:xfrm>
            <a:off x="1732133" y="152453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8F61BF-AE8B-4424-9025-ED936B5CD27B}"/>
              </a:ext>
            </a:extLst>
          </p:cNvPr>
          <p:cNvSpPr txBox="1"/>
          <p:nvPr/>
        </p:nvSpPr>
        <p:spPr>
          <a:xfrm>
            <a:off x="1712327" y="1283304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6DA512-6075-4B4F-A484-5A1D06523FEA}"/>
              </a:ext>
            </a:extLst>
          </p:cNvPr>
          <p:cNvSpPr txBox="1"/>
          <p:nvPr/>
        </p:nvSpPr>
        <p:spPr>
          <a:xfrm>
            <a:off x="1662362" y="1106274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24DDCE63-F5E4-4AB7-9F4F-49E6A05F079F}"/>
              </a:ext>
            </a:extLst>
          </p:cNvPr>
          <p:cNvSpPr txBox="1">
            <a:spLocks/>
          </p:cNvSpPr>
          <p:nvPr/>
        </p:nvSpPr>
        <p:spPr>
          <a:xfrm>
            <a:off x="10516888" y="11272548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E7B5F21-6AD9-4008-8D5B-AD88AA5486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9572" y="10126401"/>
            <a:ext cx="1255885" cy="114614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3DA5F3D-EBDB-4854-8F3E-21B9E62F279E}"/>
              </a:ext>
            </a:extLst>
          </p:cNvPr>
          <p:cNvGrpSpPr/>
          <p:nvPr/>
        </p:nvGrpSpPr>
        <p:grpSpPr>
          <a:xfrm>
            <a:off x="71440" y="9496337"/>
            <a:ext cx="2268556" cy="862054"/>
            <a:chOff x="314909" y="12083263"/>
            <a:chExt cx="2268556" cy="862054"/>
          </a:xfrm>
        </p:grpSpPr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CD9B31FE-F29C-4E79-9BE3-5C6C2D0EAEA8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59" name="Picture 5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EE09F43-1E0D-4202-9F10-E16AF57EE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3051086-8116-4BEA-BCE0-B765B4E48238}"/>
              </a:ext>
            </a:extLst>
          </p:cNvPr>
          <p:cNvSpPr txBox="1"/>
          <p:nvPr/>
        </p:nvSpPr>
        <p:spPr>
          <a:xfrm>
            <a:off x="2339996" y="961046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0F2D27-09A7-4105-B929-4D6D989F670B}"/>
              </a:ext>
            </a:extLst>
          </p:cNvPr>
          <p:cNvGrpSpPr/>
          <p:nvPr/>
        </p:nvGrpSpPr>
        <p:grpSpPr>
          <a:xfrm>
            <a:off x="216121" y="1101357"/>
            <a:ext cx="2161593" cy="852090"/>
            <a:chOff x="-3202503" y="7519765"/>
            <a:chExt cx="2161593" cy="852090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76EC9440-974E-4883-9006-C5E7BFA9D074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5" name="Picture 2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BBE2E7D7-0405-4AAC-8E39-A92184123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C43B24-520D-4DC5-B15F-C70924E34B7B}"/>
              </a:ext>
            </a:extLst>
          </p:cNvPr>
          <p:cNvSpPr txBox="1"/>
          <p:nvPr/>
        </p:nvSpPr>
        <p:spPr>
          <a:xfrm>
            <a:off x="2347713" y="1275893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02333277-3BEF-4EA9-85D4-4CF58C4359D9}"/>
              </a:ext>
            </a:extLst>
          </p:cNvPr>
          <p:cNvSpPr/>
          <p:nvPr/>
        </p:nvSpPr>
        <p:spPr>
          <a:xfrm>
            <a:off x="6979761" y="2203151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there are these things.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y a…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3">
            <a:extLst>
              <a:ext uri="{FF2B5EF4-FFF2-40B4-BE49-F238E27FC236}">
                <a16:creationId xmlns:a16="http://schemas.microsoft.com/office/drawing/2014/main" id="{3E95EBD7-FDAF-4B9D-AB47-2EA4B03FAE09}"/>
              </a:ext>
            </a:extLst>
          </p:cNvPr>
          <p:cNvSpPr/>
          <p:nvPr/>
        </p:nvSpPr>
        <p:spPr>
          <a:xfrm>
            <a:off x="317667" y="1890963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here what your partner says there is/are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9A50342-D9C1-49F1-B3E1-F7AF09498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800597"/>
              </p:ext>
            </p:extLst>
          </p:nvPr>
        </p:nvGraphicFramePr>
        <p:xfrm>
          <a:off x="6979761" y="2714446"/>
          <a:ext cx="40640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five cuddly toys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two exercise books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some bottles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 twelve things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7020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 a boy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323036"/>
                  </a:ext>
                </a:extLst>
              </a:tr>
            </a:tbl>
          </a:graphicData>
        </a:graphic>
      </p:graphicFrame>
      <p:sp>
        <p:nvSpPr>
          <p:cNvPr id="30" name="CustomShape 3">
            <a:extLst>
              <a:ext uri="{FF2B5EF4-FFF2-40B4-BE49-F238E27FC236}">
                <a16:creationId xmlns:a16="http://schemas.microsoft.com/office/drawing/2014/main" id="{DBED50B0-9DE8-41AE-BFFC-ED2BE5CFA442}"/>
              </a:ext>
            </a:extLst>
          </p:cNvPr>
          <p:cNvSpPr/>
          <p:nvPr/>
        </p:nvSpPr>
        <p:spPr>
          <a:xfrm>
            <a:off x="6962508" y="1860674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36EDB75-473A-4088-8D8F-78D3988EB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300640"/>
              </p:ext>
            </p:extLst>
          </p:nvPr>
        </p:nvGraphicFramePr>
        <p:xfrm>
          <a:off x="345714" y="2680104"/>
          <a:ext cx="40640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7020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323036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8D29DCB9-8424-4571-B4AA-91B65A3BA8E8}"/>
              </a:ext>
            </a:extLst>
          </p:cNvPr>
          <p:cNvGrpSpPr/>
          <p:nvPr/>
        </p:nvGrpSpPr>
        <p:grpSpPr>
          <a:xfrm>
            <a:off x="122336" y="5107041"/>
            <a:ext cx="2331393" cy="849944"/>
            <a:chOff x="265969" y="4581662"/>
            <a:chExt cx="2331393" cy="849944"/>
          </a:xfrm>
        </p:grpSpPr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952D14C8-19EF-4E4A-A066-F4EC0A5F7CBA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34" name="Picture 3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F4E4355-9598-4734-996C-1A54B4A5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C685377-41EE-4DAD-BA8C-3842704DAB82}"/>
              </a:ext>
            </a:extLst>
          </p:cNvPr>
          <p:cNvSpPr txBox="1"/>
          <p:nvPr/>
        </p:nvSpPr>
        <p:spPr>
          <a:xfrm>
            <a:off x="2453729" y="5266416"/>
            <a:ext cx="884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A.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‘one’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 ‘some’. B. 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C’est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 ‘he has’ 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ou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 ‘there is/are’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36" name="Table 5">
            <a:extLst>
              <a:ext uri="{FF2B5EF4-FFF2-40B4-BE49-F238E27FC236}">
                <a16:creationId xmlns:a16="http://schemas.microsoft.com/office/drawing/2014/main" id="{129E1B8C-1FEA-4690-A0D7-862F02DA2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605953"/>
              </p:ext>
            </p:extLst>
          </p:nvPr>
        </p:nvGraphicFramePr>
        <p:xfrm>
          <a:off x="716022" y="6211365"/>
          <a:ext cx="1071761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148">
                  <a:extLst>
                    <a:ext uri="{9D8B030D-6E8A-4147-A177-3AD203B41FA5}">
                      <a16:colId xmlns:a16="http://schemas.microsoft.com/office/drawing/2014/main" val="3232533144"/>
                    </a:ext>
                  </a:extLst>
                </a:gridCol>
                <a:gridCol w="2952205">
                  <a:extLst>
                    <a:ext uri="{9D8B030D-6E8A-4147-A177-3AD203B41FA5}">
                      <a16:colId xmlns:a16="http://schemas.microsoft.com/office/drawing/2014/main" val="3182973581"/>
                    </a:ext>
                  </a:extLst>
                </a:gridCol>
                <a:gridCol w="5042263">
                  <a:extLst>
                    <a:ext uri="{9D8B030D-6E8A-4147-A177-3AD203B41FA5}">
                      <a16:colId xmlns:a16="http://schemas.microsoft.com/office/drawing/2014/main" val="3745429010"/>
                    </a:ext>
                  </a:extLst>
                </a:gridCol>
              </a:tblGrid>
              <a:tr h="141657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is/are…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175847"/>
                  </a:ext>
                </a:extLst>
              </a:tr>
              <a:tr h="141657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is/are…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4824553"/>
                  </a:ext>
                </a:extLst>
              </a:tr>
              <a:tr h="141657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is/are…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5919578"/>
                  </a:ext>
                </a:extLst>
              </a:tr>
              <a:tr h="141657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is/are…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546495"/>
                  </a:ext>
                </a:extLst>
              </a:tr>
              <a:tr h="141657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is/are…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7336014"/>
                  </a:ext>
                </a:extLst>
              </a:tr>
              <a:tr h="141657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is/are…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341904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0BA8FDFA-6F48-4126-8422-6B7A7DB1D8E1}"/>
              </a:ext>
            </a:extLst>
          </p:cNvPr>
          <p:cNvSpPr txBox="1"/>
          <p:nvPr/>
        </p:nvSpPr>
        <p:spPr>
          <a:xfrm>
            <a:off x="7353004" y="5828711"/>
            <a:ext cx="3943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‘a/one’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‘some + ?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1E707B-3BB9-4CAA-8D67-612967C9038A}"/>
              </a:ext>
            </a:extLst>
          </p:cNvPr>
          <p:cNvSpPr txBox="1"/>
          <p:nvPr/>
        </p:nvSpPr>
        <p:spPr>
          <a:xfrm>
            <a:off x="8248854" y="6265467"/>
            <a:ext cx="1598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sister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0611BB-3ECF-4595-96B5-E639A3F91429}"/>
              </a:ext>
            </a:extLst>
          </p:cNvPr>
          <p:cNvSpPr/>
          <p:nvPr/>
        </p:nvSpPr>
        <p:spPr>
          <a:xfrm>
            <a:off x="716022" y="6211365"/>
            <a:ext cx="1605767" cy="43968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161512-AF7F-4C48-93FB-245DE0BD22E3}"/>
              </a:ext>
            </a:extLst>
          </p:cNvPr>
          <p:cNvSpPr txBox="1"/>
          <p:nvPr/>
        </p:nvSpPr>
        <p:spPr>
          <a:xfrm>
            <a:off x="250707" y="6183035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4C905C-D104-4951-8F34-3C0D24AB84E4}"/>
              </a:ext>
            </a:extLst>
          </p:cNvPr>
          <p:cNvSpPr txBox="1"/>
          <p:nvPr/>
        </p:nvSpPr>
        <p:spPr>
          <a:xfrm>
            <a:off x="225275" y="6661340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D5B4A3-6CDC-4DAA-B734-6AB1E9215687}"/>
              </a:ext>
            </a:extLst>
          </p:cNvPr>
          <p:cNvSpPr txBox="1"/>
          <p:nvPr/>
        </p:nvSpPr>
        <p:spPr>
          <a:xfrm>
            <a:off x="216121" y="7086018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221D2-0739-453D-8815-166196D0175C}"/>
              </a:ext>
            </a:extLst>
          </p:cNvPr>
          <p:cNvSpPr txBox="1"/>
          <p:nvPr/>
        </p:nvSpPr>
        <p:spPr>
          <a:xfrm>
            <a:off x="179933" y="7582199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64B0E0-8AB1-42C3-BB56-C072C6FEEBD2}"/>
              </a:ext>
            </a:extLst>
          </p:cNvPr>
          <p:cNvSpPr txBox="1"/>
          <p:nvPr/>
        </p:nvSpPr>
        <p:spPr>
          <a:xfrm>
            <a:off x="198027" y="8096455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91B3D0-23AF-471E-B3A4-5CB215AFC68B}"/>
              </a:ext>
            </a:extLst>
          </p:cNvPr>
          <p:cNvSpPr txBox="1"/>
          <p:nvPr/>
        </p:nvSpPr>
        <p:spPr>
          <a:xfrm>
            <a:off x="216121" y="8540617"/>
            <a:ext cx="697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89422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35422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how many and describing things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8702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510237" y="29360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CC375012-005A-4F4C-B441-693005242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975698"/>
              </p:ext>
            </p:extLst>
          </p:nvPr>
        </p:nvGraphicFramePr>
        <p:xfrm>
          <a:off x="552012" y="10152416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to, at,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like, liking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4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 is/are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a/an, one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a/an, one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 many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413F49A-34E4-4D5A-B7D3-F889BCA80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05" y="12231610"/>
            <a:ext cx="1186070" cy="10803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038B3A0-EB90-42FD-AB88-9A3C43D80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7" y="10462469"/>
            <a:ext cx="1186070" cy="1186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F8FCC7-D078-40A6-B05D-D53C0CAE9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77" y="15431770"/>
            <a:ext cx="711785" cy="6743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39D488-F150-4ACA-BD80-743EEE1B60AA}"/>
              </a:ext>
            </a:extLst>
          </p:cNvPr>
          <p:cNvSpPr txBox="1"/>
          <p:nvPr/>
        </p:nvSpPr>
        <p:spPr>
          <a:xfrm>
            <a:off x="1732133" y="1533913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0332FD-357F-4625-AB64-F4F0D05DA718}"/>
              </a:ext>
            </a:extLst>
          </p:cNvPr>
          <p:cNvSpPr txBox="1"/>
          <p:nvPr/>
        </p:nvSpPr>
        <p:spPr>
          <a:xfrm>
            <a:off x="1712327" y="1292682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5C0633-B616-4933-89FD-A19766B89508}"/>
              </a:ext>
            </a:extLst>
          </p:cNvPr>
          <p:cNvSpPr txBox="1"/>
          <p:nvPr/>
        </p:nvSpPr>
        <p:spPr>
          <a:xfrm>
            <a:off x="1662362" y="11156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80F30BA7-3A9D-42B9-91C4-9AF8B395955B}"/>
              </a:ext>
            </a:extLst>
          </p:cNvPr>
          <p:cNvSpPr txBox="1">
            <a:spLocks/>
          </p:cNvSpPr>
          <p:nvPr/>
        </p:nvSpPr>
        <p:spPr>
          <a:xfrm>
            <a:off x="10501088" y="10715680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3B01D0-FEDD-4C01-A27F-D532969F0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3772" y="9569533"/>
            <a:ext cx="1255885" cy="114614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FE6C15E-1C55-4B04-B735-C485F9B5E4A7}"/>
              </a:ext>
            </a:extLst>
          </p:cNvPr>
          <p:cNvGrpSpPr/>
          <p:nvPr/>
        </p:nvGrpSpPr>
        <p:grpSpPr>
          <a:xfrm>
            <a:off x="110644" y="9481801"/>
            <a:ext cx="2046279" cy="849944"/>
            <a:chOff x="291715" y="11147271"/>
            <a:chExt cx="2046279" cy="849944"/>
          </a:xfrm>
        </p:grpSpPr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8AE3ACAB-3653-478C-A46A-489107EC0536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3" name="Picture 22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F6C63461-2DBB-4187-AED3-AF37A79DC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9F957B0-0073-4211-B34C-8CA8F293BA4B}"/>
              </a:ext>
            </a:extLst>
          </p:cNvPr>
          <p:cNvSpPr txBox="1"/>
          <p:nvPr/>
        </p:nvSpPr>
        <p:spPr>
          <a:xfrm>
            <a:off x="2195909" y="959871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CCF9674-8AE2-454D-83ED-B4743CB9E368}"/>
              </a:ext>
            </a:extLst>
          </p:cNvPr>
          <p:cNvSpPr/>
          <p:nvPr/>
        </p:nvSpPr>
        <p:spPr>
          <a:xfrm rot="16200000">
            <a:off x="1899442" y="2792965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4C30147-2248-472C-9BD0-FA184D231F93}"/>
              </a:ext>
            </a:extLst>
          </p:cNvPr>
          <p:cNvSpPr/>
          <p:nvPr/>
        </p:nvSpPr>
        <p:spPr>
          <a:xfrm rot="16200000">
            <a:off x="6224504" y="2792965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77EA539-A268-4B89-A0C6-7D646BBDC88B}"/>
              </a:ext>
            </a:extLst>
          </p:cNvPr>
          <p:cNvSpPr/>
          <p:nvPr/>
        </p:nvSpPr>
        <p:spPr>
          <a:xfrm>
            <a:off x="317667" y="201479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0BF425-9551-4D2E-8830-EE92CD937CE9}"/>
              </a:ext>
            </a:extLst>
          </p:cNvPr>
          <p:cNvSpPr/>
          <p:nvPr/>
        </p:nvSpPr>
        <p:spPr>
          <a:xfrm>
            <a:off x="327379" y="3854437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E1EEB9-665B-4E51-BAF8-5F9292553A3F}"/>
              </a:ext>
            </a:extLst>
          </p:cNvPr>
          <p:cNvSpPr/>
          <p:nvPr/>
        </p:nvSpPr>
        <p:spPr>
          <a:xfrm>
            <a:off x="325130" y="5810468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38ACADD-8C4B-4171-8A1B-E6397CBD02E6}"/>
              </a:ext>
            </a:extLst>
          </p:cNvPr>
          <p:cNvSpPr/>
          <p:nvPr/>
        </p:nvSpPr>
        <p:spPr>
          <a:xfrm>
            <a:off x="4560390" y="2143628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8CDB97C-77AF-46BE-9447-7EB7495CDF5C}"/>
              </a:ext>
            </a:extLst>
          </p:cNvPr>
          <p:cNvSpPr/>
          <p:nvPr/>
        </p:nvSpPr>
        <p:spPr>
          <a:xfrm>
            <a:off x="4579640" y="3961427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5422A5F-B949-4F04-9434-1F798E7CF74A}"/>
              </a:ext>
            </a:extLst>
          </p:cNvPr>
          <p:cNvSpPr/>
          <p:nvPr/>
        </p:nvSpPr>
        <p:spPr>
          <a:xfrm>
            <a:off x="4543040" y="5871953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8EA472D-03D5-45A1-9D02-219D6DF742C5}"/>
              </a:ext>
            </a:extLst>
          </p:cNvPr>
          <p:cNvSpPr/>
          <p:nvPr/>
        </p:nvSpPr>
        <p:spPr>
          <a:xfrm rot="16200000">
            <a:off x="1899442" y="1039687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42630C-C3A6-41AB-803D-2E2D56E1C2DB}"/>
              </a:ext>
            </a:extLst>
          </p:cNvPr>
          <p:cNvSpPr/>
          <p:nvPr/>
        </p:nvSpPr>
        <p:spPr>
          <a:xfrm rot="16200000">
            <a:off x="1871405" y="1341884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D5FD55E-66D6-4CE6-BD6B-6C975BFC59C4}"/>
              </a:ext>
            </a:extLst>
          </p:cNvPr>
          <p:cNvSpPr/>
          <p:nvPr/>
        </p:nvSpPr>
        <p:spPr>
          <a:xfrm>
            <a:off x="1120442" y="2189345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B2AD317-4280-4349-8207-573F06BD4F43}"/>
              </a:ext>
            </a:extLst>
          </p:cNvPr>
          <p:cNvSpPr/>
          <p:nvPr/>
        </p:nvSpPr>
        <p:spPr>
          <a:xfrm>
            <a:off x="4183128" y="272016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B79C5E-F45A-4B5E-AD7E-71D23EE7D288}"/>
              </a:ext>
            </a:extLst>
          </p:cNvPr>
          <p:cNvSpPr txBox="1"/>
          <p:nvPr/>
        </p:nvSpPr>
        <p:spPr>
          <a:xfrm>
            <a:off x="1236567" y="2180390"/>
            <a:ext cx="2685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prépares le déjeuner et 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trouve le pain pour toi.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3D656E-F03C-4785-A945-E5C725A620CC}"/>
              </a:ext>
            </a:extLst>
          </p:cNvPr>
          <p:cNvSpPr/>
          <p:nvPr/>
        </p:nvSpPr>
        <p:spPr>
          <a:xfrm rot="16200000">
            <a:off x="1858218" y="3041221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ACE597B-7AF2-4160-ABD0-CE097C12F7CA}"/>
              </a:ext>
            </a:extLst>
          </p:cNvPr>
          <p:cNvSpPr/>
          <p:nvPr/>
        </p:nvSpPr>
        <p:spPr>
          <a:xfrm>
            <a:off x="1088175" y="3925906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1DF783C-B3BF-4EC6-BC95-725AA6F386DF}"/>
              </a:ext>
            </a:extLst>
          </p:cNvPr>
          <p:cNvSpPr/>
          <p:nvPr/>
        </p:nvSpPr>
        <p:spPr>
          <a:xfrm>
            <a:off x="4169941" y="441950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C2EFDD3-A9C0-471D-A910-2EB6F714A8E2}"/>
              </a:ext>
            </a:extLst>
          </p:cNvPr>
          <p:cNvSpPr/>
          <p:nvPr/>
        </p:nvSpPr>
        <p:spPr>
          <a:xfrm rot="16200000">
            <a:off x="1899442" y="4621464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6A6631-F0FE-400E-BC78-C1C6579BBA20}"/>
              </a:ext>
            </a:extLst>
          </p:cNvPr>
          <p:cNvSpPr/>
          <p:nvPr/>
        </p:nvSpPr>
        <p:spPr>
          <a:xfrm rot="16200000">
            <a:off x="1871405" y="4923661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2AEBC403-7263-40C6-BE35-E31DF67A776F}"/>
              </a:ext>
            </a:extLst>
          </p:cNvPr>
          <p:cNvSpPr/>
          <p:nvPr/>
        </p:nvSpPr>
        <p:spPr>
          <a:xfrm>
            <a:off x="1120442" y="5771122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F6322E4-736D-4AFA-BCCA-3732D90C49B3}"/>
              </a:ext>
            </a:extLst>
          </p:cNvPr>
          <p:cNvSpPr/>
          <p:nvPr/>
        </p:nvSpPr>
        <p:spPr>
          <a:xfrm>
            <a:off x="4183128" y="630194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4416F84-5D5E-44DE-9C53-0E46F0F9FC7F}"/>
              </a:ext>
            </a:extLst>
          </p:cNvPr>
          <p:cNvSpPr/>
          <p:nvPr/>
        </p:nvSpPr>
        <p:spPr>
          <a:xfrm rot="16200000">
            <a:off x="6224504" y="1039687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C64E6FB-900C-40D6-90B8-CBEE3198D21A}"/>
              </a:ext>
            </a:extLst>
          </p:cNvPr>
          <p:cNvSpPr/>
          <p:nvPr/>
        </p:nvSpPr>
        <p:spPr>
          <a:xfrm rot="16200000">
            <a:off x="6196467" y="1341884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63211119-1D50-40AF-B76A-7E17884CFDAB}"/>
              </a:ext>
            </a:extLst>
          </p:cNvPr>
          <p:cNvSpPr/>
          <p:nvPr/>
        </p:nvSpPr>
        <p:spPr>
          <a:xfrm>
            <a:off x="5445504" y="2189345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8425E9-E2F8-43F3-B58A-BEA7D199EC9B}"/>
              </a:ext>
            </a:extLst>
          </p:cNvPr>
          <p:cNvSpPr/>
          <p:nvPr/>
        </p:nvSpPr>
        <p:spPr>
          <a:xfrm rot="16200000">
            <a:off x="6183280" y="3041221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54BC2E27-4865-4C72-AC4A-7C12DE4C1267}"/>
              </a:ext>
            </a:extLst>
          </p:cNvPr>
          <p:cNvSpPr/>
          <p:nvPr/>
        </p:nvSpPr>
        <p:spPr>
          <a:xfrm>
            <a:off x="5432317" y="3888682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FD0FE22-BDE3-41BA-A2D7-D2258ED8F491}"/>
              </a:ext>
            </a:extLst>
          </p:cNvPr>
          <p:cNvSpPr/>
          <p:nvPr/>
        </p:nvSpPr>
        <p:spPr>
          <a:xfrm rot="16200000">
            <a:off x="6224504" y="4621464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CF0B31F-CBB7-4050-8F51-AA73325F9432}"/>
              </a:ext>
            </a:extLst>
          </p:cNvPr>
          <p:cNvSpPr/>
          <p:nvPr/>
        </p:nvSpPr>
        <p:spPr>
          <a:xfrm rot="16200000">
            <a:off x="6196467" y="4923661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5036E650-6FF3-4C47-8743-ABC3BF195BBF}"/>
              </a:ext>
            </a:extLst>
          </p:cNvPr>
          <p:cNvSpPr/>
          <p:nvPr/>
        </p:nvSpPr>
        <p:spPr>
          <a:xfrm>
            <a:off x="5445504" y="5771122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61ED403-C575-4ABC-8260-5A8C7E6EB03C}"/>
              </a:ext>
            </a:extLst>
          </p:cNvPr>
          <p:cNvSpPr/>
          <p:nvPr/>
        </p:nvSpPr>
        <p:spPr>
          <a:xfrm>
            <a:off x="8508190" y="630194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37F4EE1-7097-4682-A03F-BFA8B75A46F3}"/>
              </a:ext>
            </a:extLst>
          </p:cNvPr>
          <p:cNvSpPr txBox="1"/>
          <p:nvPr/>
        </p:nvSpPr>
        <p:spPr>
          <a:xfrm>
            <a:off x="1057694" y="3925906"/>
            <a:ext cx="3120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mange un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sándwich et deux oranges mais   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 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manges dix sandwichs !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B90B1F-7263-4C36-9244-D7D4C5487726}"/>
              </a:ext>
            </a:extLst>
          </p:cNvPr>
          <p:cNvSpPr txBox="1"/>
          <p:nvPr/>
        </p:nvSpPr>
        <p:spPr>
          <a:xfrm>
            <a:off x="1205882" y="5807438"/>
            <a:ext cx="2537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chantes mal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répètes toujours des phrases !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EF72B8-DD06-4EC4-9A6D-E1A7F1FC0600}"/>
              </a:ext>
            </a:extLst>
          </p:cNvPr>
          <p:cNvSpPr txBox="1"/>
          <p:nvPr/>
        </p:nvSpPr>
        <p:spPr>
          <a:xfrm>
            <a:off x="5507546" y="2173852"/>
            <a:ext cx="2767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regarde un film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la maison 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regardes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vidéos sur YouTube.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50ACDD8-2006-49B0-943B-E81A3CDBF8DC}"/>
              </a:ext>
            </a:extLst>
          </p:cNvPr>
          <p:cNvSpPr/>
          <p:nvPr/>
        </p:nvSpPr>
        <p:spPr>
          <a:xfrm>
            <a:off x="8508190" y="272016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4020EFE-C805-42B0-9AA2-9203E06FC7A7}"/>
              </a:ext>
            </a:extLst>
          </p:cNvPr>
          <p:cNvSpPr txBox="1"/>
          <p:nvPr/>
        </p:nvSpPr>
        <p:spPr>
          <a:xfrm>
            <a:off x="5507545" y="3877416"/>
            <a:ext cx="2909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___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aides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Maman dans le jardin et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parle à mon amie sur Whatsapp.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66D2F68-8E40-42F9-85B4-0555FA431B99}"/>
              </a:ext>
            </a:extLst>
          </p:cNvPr>
          <p:cNvSpPr/>
          <p:nvPr/>
        </p:nvSpPr>
        <p:spPr>
          <a:xfrm>
            <a:off x="8495003" y="441950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C3686F3-FA4A-4A44-B68C-2A88DC35EE05}"/>
              </a:ext>
            </a:extLst>
          </p:cNvPr>
          <p:cNvSpPr txBox="1"/>
          <p:nvPr/>
        </p:nvSpPr>
        <p:spPr>
          <a:xfrm>
            <a:off x="5445504" y="6127665"/>
            <a:ext cx="276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weekend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normal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chez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F2721E31-A644-4B4D-9F1F-AAEBE4D7A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3"/>
          <a:stretch/>
        </p:blipFill>
        <p:spPr>
          <a:xfrm>
            <a:off x="3309395" y="2152863"/>
            <a:ext cx="812791" cy="56779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56BD0DE-5B6D-4D90-B14F-87D9CFD5CB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3"/>
          <a:stretch/>
        </p:blipFill>
        <p:spPr>
          <a:xfrm>
            <a:off x="3290900" y="3916376"/>
            <a:ext cx="812791" cy="56779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573F043-CFB3-454E-A49B-0690DC5C70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3"/>
          <a:stretch/>
        </p:blipFill>
        <p:spPr>
          <a:xfrm>
            <a:off x="3347613" y="5699413"/>
            <a:ext cx="812791" cy="56779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E9872F2-8C31-4255-8760-A2BE293A88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3"/>
          <a:stretch/>
        </p:blipFill>
        <p:spPr>
          <a:xfrm>
            <a:off x="7630935" y="2140326"/>
            <a:ext cx="812791" cy="56779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F8FFA8A7-F1F2-4F71-BCD6-ADD29FCEFC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3"/>
          <a:stretch/>
        </p:blipFill>
        <p:spPr>
          <a:xfrm>
            <a:off x="7670144" y="5717583"/>
            <a:ext cx="812791" cy="56779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F834363-75DA-4D3D-9F7F-82DADD29A4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3"/>
          <a:stretch/>
        </p:blipFill>
        <p:spPr>
          <a:xfrm>
            <a:off x="7612941" y="3753521"/>
            <a:ext cx="812791" cy="56779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0E584917-7B84-49D3-9578-DEFCEBD4796A}"/>
              </a:ext>
            </a:extLst>
          </p:cNvPr>
          <p:cNvSpPr txBox="1"/>
          <p:nvPr/>
        </p:nvSpPr>
        <p:spPr>
          <a:xfrm>
            <a:off x="325130" y="7325929"/>
            <a:ext cx="10835239" cy="2139047"/>
          </a:xfrm>
          <a:prstGeom prst="rect">
            <a:avLst/>
          </a:prstGeom>
          <a:solidFill>
            <a:srgbClr val="FBF7FF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preparing lunch?  _____________________________________________________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eats two oranges?  _____________________________________________________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always repeats phrases when they sing? _________________________________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watching a film?  _____________________________________________________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talking to a friend? ____________________________________________________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helping in the garden? ________________________________________________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Adèle’s last message say? _________________________________________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9439E82-2337-4759-9428-6AB7647884A0}"/>
              </a:ext>
            </a:extLst>
          </p:cNvPr>
          <p:cNvSpPr txBox="1"/>
          <p:nvPr/>
        </p:nvSpPr>
        <p:spPr>
          <a:xfrm>
            <a:off x="3872206" y="7250969"/>
            <a:ext cx="1656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0A20BEE-0D87-439A-B356-4128F274E0A4}"/>
              </a:ext>
            </a:extLst>
          </p:cNvPr>
          <p:cNvGrpSpPr/>
          <p:nvPr/>
        </p:nvGrpSpPr>
        <p:grpSpPr>
          <a:xfrm>
            <a:off x="105314" y="1149424"/>
            <a:ext cx="2268556" cy="862054"/>
            <a:chOff x="314909" y="12083263"/>
            <a:chExt cx="2268556" cy="862054"/>
          </a:xfrm>
        </p:grpSpPr>
        <p:sp>
          <p:nvSpPr>
            <p:cNvPr id="112" name="Title 1">
              <a:extLst>
                <a:ext uri="{FF2B5EF4-FFF2-40B4-BE49-F238E27FC236}">
                  <a16:creationId xmlns:a16="http://schemas.microsoft.com/office/drawing/2014/main" id="{0D62AFBC-1D05-4D41-B29B-AEDA1E7FED1B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3" name="Picture 11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6427EF0A-3DD8-49D6-8D36-07797206E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556B355E-9377-4A8C-9774-5CF4AAC36B81}"/>
              </a:ext>
            </a:extLst>
          </p:cNvPr>
          <p:cNvSpPr txBox="1"/>
          <p:nvPr/>
        </p:nvSpPr>
        <p:spPr>
          <a:xfrm>
            <a:off x="2373869" y="1263552"/>
            <a:ext cx="1021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qui ? Adèle (je)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Pierre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) ?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‘je’ or ‘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’ in each gap.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66788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24951" y="235034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Révision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59343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2823799" y="31612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28ACF423-F945-4032-83FA-0B07BEC028F7}"/>
              </a:ext>
            </a:extLst>
          </p:cNvPr>
          <p:cNvSpPr txBox="1"/>
          <p:nvPr/>
        </p:nvSpPr>
        <p:spPr>
          <a:xfrm>
            <a:off x="2185718" y="1428931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Activité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1.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Cherche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🔎.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16C1D20-D695-4D71-ABD9-052AA04A827B}"/>
              </a:ext>
            </a:extLst>
          </p:cNvPr>
          <p:cNvGrpSpPr/>
          <p:nvPr/>
        </p:nvGrpSpPr>
        <p:grpSpPr>
          <a:xfrm>
            <a:off x="208548" y="7265946"/>
            <a:ext cx="2268556" cy="862054"/>
            <a:chOff x="314909" y="12083263"/>
            <a:chExt cx="2268556" cy="862054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3E8A4EAA-A16D-462E-9AE0-46CB5F6B8E7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75" name="Picture 7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596FAA0-7602-47BB-9D40-6AD890E4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A5F8BA8-03DF-43B6-B3D8-33B70373AED1}"/>
              </a:ext>
            </a:extLst>
          </p:cNvPr>
          <p:cNvSpPr txBox="1"/>
          <p:nvPr/>
        </p:nvSpPr>
        <p:spPr>
          <a:xfrm>
            <a:off x="2485825" y="7423347"/>
            <a:ext cx="388439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Activité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2. Un message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2879F8-8DD7-44FE-A58F-801DE7F47024}"/>
              </a:ext>
            </a:extLst>
          </p:cNvPr>
          <p:cNvGrpSpPr/>
          <p:nvPr/>
        </p:nvGrpSpPr>
        <p:grpSpPr>
          <a:xfrm>
            <a:off x="3870843" y="280375"/>
            <a:ext cx="795288" cy="796809"/>
            <a:chOff x="3814354" y="2201705"/>
            <a:chExt cx="484628" cy="48555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4AC778D-664A-40F3-8BEC-756B85BE2E2B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9D68D2-CE22-4C29-BD91-4C01DB4FF3A8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F7368DA-D9F0-415D-BF35-F2EFAA8F1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48" y="2108569"/>
            <a:ext cx="7663336" cy="495038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ECD7DAB-1546-4C20-96D5-8BAB28425922}"/>
              </a:ext>
            </a:extLst>
          </p:cNvPr>
          <p:cNvSpPr txBox="1"/>
          <p:nvPr/>
        </p:nvSpPr>
        <p:spPr>
          <a:xfrm>
            <a:off x="7987340" y="4011962"/>
            <a:ext cx="4061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d’œufs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_____  ___________.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lapins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_____  ___________.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combine de fleurs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_____  ___________.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F8649A-1437-4B5B-8730-9B0179286F97}"/>
              </a:ext>
            </a:extLst>
          </p:cNvPr>
          <p:cNvSpPr txBox="1"/>
          <p:nvPr/>
        </p:nvSpPr>
        <p:spPr>
          <a:xfrm>
            <a:off x="8096738" y="3352588"/>
            <a:ext cx="192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✍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368DF15-2B25-4F04-9498-EAD8F9A7AFAB}"/>
              </a:ext>
            </a:extLst>
          </p:cNvPr>
          <p:cNvGrpSpPr/>
          <p:nvPr/>
        </p:nvGrpSpPr>
        <p:grpSpPr>
          <a:xfrm>
            <a:off x="93092" y="1258625"/>
            <a:ext cx="2046279" cy="849944"/>
            <a:chOff x="291715" y="11147271"/>
            <a:chExt cx="2046279" cy="849944"/>
          </a:xfrm>
        </p:grpSpPr>
        <p:sp>
          <p:nvSpPr>
            <p:cNvPr id="58" name="Title 2">
              <a:extLst>
                <a:ext uri="{FF2B5EF4-FFF2-40B4-BE49-F238E27FC236}">
                  <a16:creationId xmlns:a16="http://schemas.microsoft.com/office/drawing/2014/main" id="{EC7EF368-594D-406F-BDE2-A95A9B31BFCE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9" name="Picture 58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6C76B503-12DE-4ABD-9B20-A631ED6C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ACF0CA5-4CFD-4930-9B7E-B88FF25989AD}"/>
              </a:ext>
            </a:extLst>
          </p:cNvPr>
          <p:cNvSpPr txBox="1"/>
          <p:nvPr/>
        </p:nvSpPr>
        <p:spPr>
          <a:xfrm>
            <a:off x="9116712" y="1258625"/>
            <a:ext cx="1928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les </a:t>
            </a:r>
            <a:r>
              <a:rPr lang="en-GB" sz="2400" dirty="0" err="1">
                <a:latin typeface="Century Gothic" panose="020B0502020202020204" pitchFamily="34" charset="0"/>
              </a:rPr>
              <a:t>œufs</a:t>
            </a:r>
            <a:r>
              <a:rPr lang="en-GB" sz="2400" dirty="0">
                <a:latin typeface="Century Gothic" panose="020B0502020202020204" pitchFamily="34" charset="0"/>
              </a:rPr>
              <a:t> 🥚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938D28-E6FA-48F3-A892-D0FA07FB78A5}"/>
              </a:ext>
            </a:extLst>
          </p:cNvPr>
          <p:cNvSpPr txBox="1"/>
          <p:nvPr/>
        </p:nvSpPr>
        <p:spPr>
          <a:xfrm>
            <a:off x="9133643" y="1748485"/>
            <a:ext cx="2285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les </a:t>
            </a:r>
            <a:r>
              <a:rPr lang="en-GB" sz="2400" dirty="0" err="1">
                <a:latin typeface="Century Gothic" panose="020B0502020202020204" pitchFamily="34" charset="0"/>
              </a:rPr>
              <a:t>lapins</a:t>
            </a:r>
            <a:r>
              <a:rPr lang="en-GB" sz="2400" dirty="0">
                <a:latin typeface="Century Gothic" panose="020B0502020202020204" pitchFamily="34" charset="0"/>
              </a:rPr>
              <a:t> 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824E2A-EED6-426A-AAD6-A2836F4E35AB}"/>
              </a:ext>
            </a:extLst>
          </p:cNvPr>
          <p:cNvSpPr txBox="1"/>
          <p:nvPr/>
        </p:nvSpPr>
        <p:spPr>
          <a:xfrm>
            <a:off x="9133643" y="2264845"/>
            <a:ext cx="1928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les fleurs 🌷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05C35B-4DEB-4966-9B13-67E0B07D6C98}"/>
              </a:ext>
            </a:extLst>
          </p:cNvPr>
          <p:cNvSpPr txBox="1"/>
          <p:nvPr/>
        </p:nvSpPr>
        <p:spPr>
          <a:xfrm>
            <a:off x="324951" y="8128848"/>
            <a:ext cx="5149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the eggs to decipher the message: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AA52C-8C68-4E6E-B348-2337A4831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218" y="7696973"/>
            <a:ext cx="5816088" cy="1536325"/>
          </a:xfrm>
          <a:prstGeom prst="rect">
            <a:avLst/>
          </a:prstGeom>
        </p:spPr>
      </p:pic>
      <p:sp>
        <p:nvSpPr>
          <p:cNvPr id="66" name="Arrow: Bent 65">
            <a:extLst>
              <a:ext uri="{FF2B5EF4-FFF2-40B4-BE49-F238E27FC236}">
                <a16:creationId xmlns:a16="http://schemas.microsoft.com/office/drawing/2014/main" id="{F812F882-215A-4496-8FB0-625CC3371C94}"/>
              </a:ext>
            </a:extLst>
          </p:cNvPr>
          <p:cNvSpPr/>
          <p:nvPr/>
        </p:nvSpPr>
        <p:spPr>
          <a:xfrm>
            <a:off x="5064142" y="8402055"/>
            <a:ext cx="1169076" cy="682456"/>
          </a:xfrm>
          <a:prstGeom prst="ben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7" name="Table 2">
            <a:extLst>
              <a:ext uri="{FF2B5EF4-FFF2-40B4-BE49-F238E27FC236}">
                <a16:creationId xmlns:a16="http://schemas.microsoft.com/office/drawing/2014/main" id="{46F18402-2CC7-43D8-8288-AF859B265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63011"/>
              </p:ext>
            </p:extLst>
          </p:nvPr>
        </p:nvGraphicFramePr>
        <p:xfrm>
          <a:off x="348397" y="9476670"/>
          <a:ext cx="7801512" cy="1280822"/>
        </p:xfrm>
        <a:graphic>
          <a:graphicData uri="http://schemas.openxmlformats.org/drawingml/2006/table">
            <a:tbl>
              <a:tblPr firstRow="1" bandRow="1"/>
              <a:tblGrid>
                <a:gridCol w="975189">
                  <a:extLst>
                    <a:ext uri="{9D8B030D-6E8A-4147-A177-3AD203B41FA5}">
                      <a16:colId xmlns:a16="http://schemas.microsoft.com/office/drawing/2014/main" val="4265210430"/>
                    </a:ext>
                  </a:extLst>
                </a:gridCol>
                <a:gridCol w="975189">
                  <a:extLst>
                    <a:ext uri="{9D8B030D-6E8A-4147-A177-3AD203B41FA5}">
                      <a16:colId xmlns:a16="http://schemas.microsoft.com/office/drawing/2014/main" val="271292865"/>
                    </a:ext>
                  </a:extLst>
                </a:gridCol>
                <a:gridCol w="975189">
                  <a:extLst>
                    <a:ext uri="{9D8B030D-6E8A-4147-A177-3AD203B41FA5}">
                      <a16:colId xmlns:a16="http://schemas.microsoft.com/office/drawing/2014/main" val="2737703613"/>
                    </a:ext>
                  </a:extLst>
                </a:gridCol>
                <a:gridCol w="975189">
                  <a:extLst>
                    <a:ext uri="{9D8B030D-6E8A-4147-A177-3AD203B41FA5}">
                      <a16:colId xmlns:a16="http://schemas.microsoft.com/office/drawing/2014/main" val="2254789619"/>
                    </a:ext>
                  </a:extLst>
                </a:gridCol>
                <a:gridCol w="975189">
                  <a:extLst>
                    <a:ext uri="{9D8B030D-6E8A-4147-A177-3AD203B41FA5}">
                      <a16:colId xmlns:a16="http://schemas.microsoft.com/office/drawing/2014/main" val="662156918"/>
                    </a:ext>
                  </a:extLst>
                </a:gridCol>
                <a:gridCol w="975189">
                  <a:extLst>
                    <a:ext uri="{9D8B030D-6E8A-4147-A177-3AD203B41FA5}">
                      <a16:colId xmlns:a16="http://schemas.microsoft.com/office/drawing/2014/main" val="4251054885"/>
                    </a:ext>
                  </a:extLst>
                </a:gridCol>
                <a:gridCol w="975189">
                  <a:extLst>
                    <a:ext uri="{9D8B030D-6E8A-4147-A177-3AD203B41FA5}">
                      <a16:colId xmlns:a16="http://schemas.microsoft.com/office/drawing/2014/main" val="766879453"/>
                    </a:ext>
                  </a:extLst>
                </a:gridCol>
                <a:gridCol w="975189">
                  <a:extLst>
                    <a:ext uri="{9D8B030D-6E8A-4147-A177-3AD203B41FA5}">
                      <a16:colId xmlns:a16="http://schemas.microsoft.com/office/drawing/2014/main" val="259866947"/>
                    </a:ext>
                  </a:extLst>
                </a:gridCol>
              </a:tblGrid>
              <a:tr h="64041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941337"/>
                  </a:ext>
                </a:extLst>
              </a:tr>
              <a:tr h="64041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731841"/>
                  </a:ext>
                </a:extLst>
              </a:tr>
            </a:tbl>
          </a:graphicData>
        </a:graphic>
      </p:graphicFrame>
      <p:pic>
        <p:nvPicPr>
          <p:cNvPr id="79" name="Picture 4" descr="Easter, Egg, Orange, Yellow, Dots">
            <a:extLst>
              <a:ext uri="{FF2B5EF4-FFF2-40B4-BE49-F238E27FC236}">
                <a16:creationId xmlns:a16="http://schemas.microsoft.com/office/drawing/2014/main" id="{430C5EFC-DFCC-4820-84B8-F97A434BA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5" y="9611874"/>
            <a:ext cx="56078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Egg, Easter, Stars, Blue, Pink">
            <a:extLst>
              <a:ext uri="{FF2B5EF4-FFF2-40B4-BE49-F238E27FC236}">
                <a16:creationId xmlns:a16="http://schemas.microsoft.com/office/drawing/2014/main" id="{1DF92619-9D56-486D-96D0-296FB2A6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94" y="9597360"/>
            <a:ext cx="560787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" descr="Egg, Easter, Violet, Green, Stripes">
            <a:extLst>
              <a:ext uri="{FF2B5EF4-FFF2-40B4-BE49-F238E27FC236}">
                <a16:creationId xmlns:a16="http://schemas.microsoft.com/office/drawing/2014/main" id="{35870D7B-3C5C-4FD8-AEFB-0154ECA5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80" y="9630397"/>
            <a:ext cx="547795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Egg, Painted, Shell, Easter, Colorful">
            <a:extLst>
              <a:ext uri="{FF2B5EF4-FFF2-40B4-BE49-F238E27FC236}">
                <a16:creationId xmlns:a16="http://schemas.microsoft.com/office/drawing/2014/main" id="{0A597060-205F-4715-B9B0-6BCBD33F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7152">
            <a:off x="5408820" y="9613846"/>
            <a:ext cx="531358" cy="4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8" descr="Azul, Pascua De Resurrección, Huevos">
            <a:extLst>
              <a:ext uri="{FF2B5EF4-FFF2-40B4-BE49-F238E27FC236}">
                <a16:creationId xmlns:a16="http://schemas.microsoft.com/office/drawing/2014/main" id="{4D17185A-B2FB-4925-B754-546FE02C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21" y="9554620"/>
            <a:ext cx="401637" cy="51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5" name="Table 2">
            <a:extLst>
              <a:ext uri="{FF2B5EF4-FFF2-40B4-BE49-F238E27FC236}">
                <a16:creationId xmlns:a16="http://schemas.microsoft.com/office/drawing/2014/main" id="{03C64C26-2375-48DB-AC12-D1293B7EF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626193"/>
              </p:ext>
            </p:extLst>
          </p:nvPr>
        </p:nvGraphicFramePr>
        <p:xfrm>
          <a:off x="362911" y="11205988"/>
          <a:ext cx="6382242" cy="1280822"/>
        </p:xfrm>
        <a:graphic>
          <a:graphicData uri="http://schemas.openxmlformats.org/drawingml/2006/table">
            <a:tbl>
              <a:tblPr firstRow="1" bandRow="1"/>
              <a:tblGrid>
                <a:gridCol w="1063707">
                  <a:extLst>
                    <a:ext uri="{9D8B030D-6E8A-4147-A177-3AD203B41FA5}">
                      <a16:colId xmlns:a16="http://schemas.microsoft.com/office/drawing/2014/main" val="4265210430"/>
                    </a:ext>
                  </a:extLst>
                </a:gridCol>
                <a:gridCol w="1063707">
                  <a:extLst>
                    <a:ext uri="{9D8B030D-6E8A-4147-A177-3AD203B41FA5}">
                      <a16:colId xmlns:a16="http://schemas.microsoft.com/office/drawing/2014/main" val="271292865"/>
                    </a:ext>
                  </a:extLst>
                </a:gridCol>
                <a:gridCol w="1063707">
                  <a:extLst>
                    <a:ext uri="{9D8B030D-6E8A-4147-A177-3AD203B41FA5}">
                      <a16:colId xmlns:a16="http://schemas.microsoft.com/office/drawing/2014/main" val="2737703613"/>
                    </a:ext>
                  </a:extLst>
                </a:gridCol>
                <a:gridCol w="1063707">
                  <a:extLst>
                    <a:ext uri="{9D8B030D-6E8A-4147-A177-3AD203B41FA5}">
                      <a16:colId xmlns:a16="http://schemas.microsoft.com/office/drawing/2014/main" val="2254789619"/>
                    </a:ext>
                  </a:extLst>
                </a:gridCol>
                <a:gridCol w="1063707">
                  <a:extLst>
                    <a:ext uri="{9D8B030D-6E8A-4147-A177-3AD203B41FA5}">
                      <a16:colId xmlns:a16="http://schemas.microsoft.com/office/drawing/2014/main" val="662156918"/>
                    </a:ext>
                  </a:extLst>
                </a:gridCol>
                <a:gridCol w="1063707">
                  <a:extLst>
                    <a:ext uri="{9D8B030D-6E8A-4147-A177-3AD203B41FA5}">
                      <a16:colId xmlns:a16="http://schemas.microsoft.com/office/drawing/2014/main" val="4251054885"/>
                    </a:ext>
                  </a:extLst>
                </a:gridCol>
              </a:tblGrid>
              <a:tr h="64041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941337"/>
                  </a:ext>
                </a:extLst>
              </a:tr>
              <a:tr h="64041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731841"/>
                  </a:ext>
                </a:extLst>
              </a:tr>
            </a:tbl>
          </a:graphicData>
        </a:graphic>
      </p:graphicFrame>
      <p:pic>
        <p:nvPicPr>
          <p:cNvPr id="86" name="Picture 16" descr="Huevo, Pascua De Resurrección, Huevo De Pascua, Vistoso">
            <a:extLst>
              <a:ext uri="{FF2B5EF4-FFF2-40B4-BE49-F238E27FC236}">
                <a16:creationId xmlns:a16="http://schemas.microsoft.com/office/drawing/2014/main" id="{29A91123-53A6-4278-A313-5E70FEAD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97" y="11302930"/>
            <a:ext cx="354422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0" descr="Huevo De Pascua, Decorado">
            <a:extLst>
              <a:ext uri="{FF2B5EF4-FFF2-40B4-BE49-F238E27FC236}">
                <a16:creationId xmlns:a16="http://schemas.microsoft.com/office/drawing/2014/main" id="{4D4BB8B2-8F73-448F-95A3-0B5D90E5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0260">
            <a:off x="591966" y="11325118"/>
            <a:ext cx="521031" cy="4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4" descr="Easter, Egg, Design, Isolated, Yellow">
            <a:extLst>
              <a:ext uri="{FF2B5EF4-FFF2-40B4-BE49-F238E27FC236}">
                <a16:creationId xmlns:a16="http://schemas.microsoft.com/office/drawing/2014/main" id="{AF5F1B6A-7931-4787-A202-5AB2B809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25" y="11271256"/>
            <a:ext cx="429154" cy="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F30AE0E-D935-489B-8323-3E2AB55BB2A3}"/>
              </a:ext>
            </a:extLst>
          </p:cNvPr>
          <p:cNvSpPr txBox="1"/>
          <p:nvPr/>
        </p:nvSpPr>
        <p:spPr>
          <a:xfrm>
            <a:off x="712909" y="10131595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3200" b="1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</a:t>
            </a:r>
          </a:p>
        </p:txBody>
      </p:sp>
      <p:pic>
        <p:nvPicPr>
          <p:cNvPr id="102" name="Picture 10" descr="Egg, Easter, Violet, Green, Stripes">
            <a:extLst>
              <a:ext uri="{FF2B5EF4-FFF2-40B4-BE49-F238E27FC236}">
                <a16:creationId xmlns:a16="http://schemas.microsoft.com/office/drawing/2014/main" id="{62F8F2C0-A6D5-48FE-BB25-161C90AD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82" y="9524085"/>
            <a:ext cx="547795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Egg, Painted, Shell, Easter, Colorful">
            <a:extLst>
              <a:ext uri="{FF2B5EF4-FFF2-40B4-BE49-F238E27FC236}">
                <a16:creationId xmlns:a16="http://schemas.microsoft.com/office/drawing/2014/main" id="{20B0F78F-0653-48C2-BCB3-D72C040FB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7152">
            <a:off x="7442981" y="9552571"/>
            <a:ext cx="531358" cy="4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Egg, Painted, Shell, Easter, Colorful">
            <a:extLst>
              <a:ext uri="{FF2B5EF4-FFF2-40B4-BE49-F238E27FC236}">
                <a16:creationId xmlns:a16="http://schemas.microsoft.com/office/drawing/2014/main" id="{1012B308-6579-4BB7-BB03-7195C912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7152">
            <a:off x="5994944" y="11348282"/>
            <a:ext cx="531358" cy="4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2" descr="Easter, Egg, Pink, Green, Stripes">
            <a:extLst>
              <a:ext uri="{FF2B5EF4-FFF2-40B4-BE49-F238E27FC236}">
                <a16:creationId xmlns:a16="http://schemas.microsoft.com/office/drawing/2014/main" id="{CA41EC33-37D9-4323-AADD-F7D5B6150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90" y="11301701"/>
            <a:ext cx="547794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" descr="Egg, Easter, Violet, Green, Stripes">
            <a:extLst>
              <a:ext uri="{FF2B5EF4-FFF2-40B4-BE49-F238E27FC236}">
                <a16:creationId xmlns:a16="http://schemas.microsoft.com/office/drawing/2014/main" id="{988D5B87-DE21-4F7B-A739-2A3EB7FF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4" y="11355548"/>
            <a:ext cx="547795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2" descr="Easter, Egg, Pink, Green, Stripes">
            <a:extLst>
              <a:ext uri="{FF2B5EF4-FFF2-40B4-BE49-F238E27FC236}">
                <a16:creationId xmlns:a16="http://schemas.microsoft.com/office/drawing/2014/main" id="{37350A03-885F-4563-BFE3-7498144DB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08" y="9612136"/>
            <a:ext cx="547794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B488F90E-E84D-4BD2-A2CB-47C81D5FFD99}"/>
              </a:ext>
            </a:extLst>
          </p:cNvPr>
          <p:cNvSpPr txBox="1"/>
          <p:nvPr/>
        </p:nvSpPr>
        <p:spPr>
          <a:xfrm>
            <a:off x="362911" y="12903412"/>
            <a:ext cx="11686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Unscramble the English letters to translate the message into English.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055354E-3530-4DDC-9447-1CDA443ADEF9}"/>
              </a:ext>
            </a:extLst>
          </p:cNvPr>
          <p:cNvSpPr txBox="1"/>
          <p:nvPr/>
        </p:nvSpPr>
        <p:spPr>
          <a:xfrm>
            <a:off x="483050" y="14232984"/>
            <a:ext cx="77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pahpy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	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sEtare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➡    _ _ _ _ _     _ _ _ _ _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7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95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121069"/>
            <a:ext cx="2313247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121069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200463"/>
              </p:ext>
            </p:extLst>
          </p:nvPr>
        </p:nvGraphicFramePr>
        <p:xfrm>
          <a:off x="1615470" y="17531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é|er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82AD3D-4FB1-4DD2-99FC-4DE2CA4C00B3}"/>
              </a:ext>
            </a:extLst>
          </p:cNvPr>
          <p:cNvSpPr txBox="1"/>
          <p:nvPr/>
        </p:nvSpPr>
        <p:spPr>
          <a:xfrm>
            <a:off x="1682762" y="4422137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er</a:t>
            </a:r>
            <a:endParaRPr lang="en-GB" sz="40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259315"/>
              </p:ext>
            </p:extLst>
          </p:nvPr>
        </p:nvGraphicFramePr>
        <p:xfrm>
          <a:off x="4526379" y="17531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[-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ez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4" name="Table 107">
            <a:extLst>
              <a:ext uri="{FF2B5EF4-FFF2-40B4-BE49-F238E27FC236}">
                <a16:creationId xmlns:a16="http://schemas.microsoft.com/office/drawing/2014/main" id="{CB1DE308-2353-45C7-BE64-E6C466D2A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90866"/>
              </p:ext>
            </p:extLst>
          </p:nvPr>
        </p:nvGraphicFramePr>
        <p:xfrm>
          <a:off x="7422741" y="17531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0C4CCF2B-B85F-4111-85E3-E28D2A653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393034"/>
              </p:ext>
            </p:extLst>
          </p:nvPr>
        </p:nvGraphicFramePr>
        <p:xfrm>
          <a:off x="1652351" y="631992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è|ê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6" name="Table 107">
            <a:extLst>
              <a:ext uri="{FF2B5EF4-FFF2-40B4-BE49-F238E27FC236}">
                <a16:creationId xmlns:a16="http://schemas.microsoft.com/office/drawing/2014/main" id="{64904F9D-2F63-4594-9A56-BC3F0D8BA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054375"/>
              </p:ext>
            </p:extLst>
          </p:nvPr>
        </p:nvGraphicFramePr>
        <p:xfrm>
          <a:off x="4586126" y="635060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è|ê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7" name="Table 107">
            <a:extLst>
              <a:ext uri="{FF2B5EF4-FFF2-40B4-BE49-F238E27FC236}">
                <a16:creationId xmlns:a16="http://schemas.microsoft.com/office/drawing/2014/main" id="{C40E87F4-AD87-4461-BE71-D84BCCAD0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036317"/>
              </p:ext>
            </p:extLst>
          </p:nvPr>
        </p:nvGraphicFramePr>
        <p:xfrm>
          <a:off x="7497035" y="635060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ai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700E07A2-7770-499F-BC29-3591CD7E5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23966"/>
              </p:ext>
            </p:extLst>
          </p:nvPr>
        </p:nvGraphicFramePr>
        <p:xfrm>
          <a:off x="418490" y="1107506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9" name="Table 107">
            <a:extLst>
              <a:ext uri="{FF2B5EF4-FFF2-40B4-BE49-F238E27FC236}">
                <a16:creationId xmlns:a16="http://schemas.microsoft.com/office/drawing/2014/main" id="{28941CA1-FF11-416A-A5DA-8444C29C0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758726"/>
              </p:ext>
            </p:extLst>
          </p:nvPr>
        </p:nvGraphicFramePr>
        <p:xfrm>
          <a:off x="3357419" y="1109560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3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-x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0" name="Table 107">
            <a:extLst>
              <a:ext uri="{FF2B5EF4-FFF2-40B4-BE49-F238E27FC236}">
                <a16:creationId xmlns:a16="http://schemas.microsoft.com/office/drawing/2014/main" id="{2D674663-7672-493C-9B9F-DA9E2D79E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881039"/>
              </p:ext>
            </p:extLst>
          </p:nvPr>
        </p:nvGraphicFramePr>
        <p:xfrm>
          <a:off x="6354676" y="1111985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1" name="Table 107">
            <a:extLst>
              <a:ext uri="{FF2B5EF4-FFF2-40B4-BE49-F238E27FC236}">
                <a16:creationId xmlns:a16="http://schemas.microsoft.com/office/drawing/2014/main" id="{85D7BC09-D6DB-41F5-9A84-C136F4F65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731335"/>
              </p:ext>
            </p:extLst>
          </p:nvPr>
        </p:nvGraphicFramePr>
        <p:xfrm>
          <a:off x="9231614" y="1105880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[(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4676727" y="4408780"/>
            <a:ext cx="208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ez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EA0E25-6777-4C6A-9E58-D89B44C0EEBA}"/>
              </a:ext>
            </a:extLst>
          </p:cNvPr>
          <p:cNvSpPr txBox="1"/>
          <p:nvPr/>
        </p:nvSpPr>
        <p:spPr>
          <a:xfrm>
            <a:off x="7800726" y="4408780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0DBA70-C447-413F-9249-25AA8FC8263A}"/>
              </a:ext>
            </a:extLst>
          </p:cNvPr>
          <p:cNvSpPr txBox="1"/>
          <p:nvPr/>
        </p:nvSpPr>
        <p:spPr>
          <a:xfrm>
            <a:off x="2001134" y="8958015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D8EE26-A53E-4BD8-87A0-B8B7C7AD2D64}"/>
              </a:ext>
            </a:extLst>
          </p:cNvPr>
          <p:cNvSpPr txBox="1"/>
          <p:nvPr/>
        </p:nvSpPr>
        <p:spPr>
          <a:xfrm>
            <a:off x="4831905" y="9030899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fr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037CF7-984F-445D-A00D-24E084890111}"/>
              </a:ext>
            </a:extLst>
          </p:cNvPr>
          <p:cNvSpPr txBox="1"/>
          <p:nvPr/>
        </p:nvSpPr>
        <p:spPr>
          <a:xfrm>
            <a:off x="7682556" y="9033719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vr</a:t>
            </a:r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ai</a:t>
            </a:r>
            <a:endParaRPr lang="en-GB" sz="40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855E4C-62C6-4042-ABCE-89AE8BB27799}"/>
              </a:ext>
            </a:extLst>
          </p:cNvPr>
          <p:cNvSpPr txBox="1"/>
          <p:nvPr/>
        </p:nvSpPr>
        <p:spPr>
          <a:xfrm>
            <a:off x="587822" y="13784253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</a:t>
            </a:r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oi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4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CE0D0C-384D-4997-861D-F11800BE5D4B}"/>
              </a:ext>
            </a:extLst>
          </p:cNvPr>
          <p:cNvSpPr txBox="1"/>
          <p:nvPr/>
        </p:nvSpPr>
        <p:spPr>
          <a:xfrm>
            <a:off x="9489403" y="13736158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ain</a:t>
            </a:r>
            <a:endParaRPr lang="en-GB" sz="4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C9FABB-E155-4EEB-86C7-42EB2D261825}"/>
              </a:ext>
            </a:extLst>
          </p:cNvPr>
          <p:cNvSpPr txBox="1"/>
          <p:nvPr/>
        </p:nvSpPr>
        <p:spPr>
          <a:xfrm>
            <a:off x="3040446" y="13750640"/>
            <a:ext cx="297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deu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x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niformes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19F2F974-654A-4C3A-B00A-414DFF989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42" y="2894524"/>
            <a:ext cx="1468693" cy="1464103"/>
          </a:xfrm>
          <a:prstGeom prst="rect">
            <a:avLst/>
          </a:prstGeom>
        </p:spPr>
      </p:pic>
      <p:pic>
        <p:nvPicPr>
          <p:cNvPr id="72" name="Picture 2" descr="Alphabet Word Images, Face, Human">
            <a:extLst>
              <a:ext uri="{FF2B5EF4-FFF2-40B4-BE49-F238E27FC236}">
                <a16:creationId xmlns:a16="http://schemas.microsoft.com/office/drawing/2014/main" id="{E4BDECDB-BA50-494C-B1A3-1125E6971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790" y="2894524"/>
            <a:ext cx="1051224" cy="12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A picture containing clipart&#10;&#10;Description automatically generated">
            <a:extLst>
              <a:ext uri="{FF2B5EF4-FFF2-40B4-BE49-F238E27FC236}">
                <a16:creationId xmlns:a16="http://schemas.microsoft.com/office/drawing/2014/main" id="{115168C8-7507-4F72-985F-29B6D367D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21" y="2995681"/>
            <a:ext cx="624384" cy="622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75674A-2D23-4BBD-8592-6E704BDE6BBD}"/>
              </a:ext>
            </a:extLst>
          </p:cNvPr>
          <p:cNvSpPr txBox="1"/>
          <p:nvPr/>
        </p:nvSpPr>
        <p:spPr>
          <a:xfrm>
            <a:off x="4682600" y="3604710"/>
            <a:ext cx="911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et</a:t>
            </a:r>
            <a:b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(and)</a:t>
            </a:r>
          </a:p>
        </p:txBody>
      </p: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99F44D68-2169-45CB-BF1E-6C9C0F511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5843" y="2603096"/>
            <a:ext cx="1524248" cy="156962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C90CB16-DCC9-4D8B-95D3-99446C5DAD95}"/>
              </a:ext>
            </a:extLst>
          </p:cNvPr>
          <p:cNvSpPr txBox="1"/>
          <p:nvPr/>
        </p:nvSpPr>
        <p:spPr>
          <a:xfrm>
            <a:off x="8220733" y="4138952"/>
            <a:ext cx="921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(fear)</a:t>
            </a:r>
            <a:endParaRPr lang="en-GB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4E37DE-E4AF-4CF4-95B7-32D81DDAE2F8}"/>
              </a:ext>
            </a:extLst>
          </p:cNvPr>
          <p:cNvGrpSpPr/>
          <p:nvPr/>
        </p:nvGrpSpPr>
        <p:grpSpPr>
          <a:xfrm>
            <a:off x="1794619" y="7006296"/>
            <a:ext cx="2283435" cy="1658628"/>
            <a:chOff x="4380408" y="2973059"/>
            <a:chExt cx="3431183" cy="259503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4ABEC41-5D2A-4634-976C-069042497833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AF228123-B1F5-4840-A618-CAA2B90D2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5E92FA0D-1C03-4C51-AC18-E43865AE5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ACC29B-7AD7-43CB-9279-F112690002E0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230183CF-150A-4472-B681-90CF144AF44B}"/>
              </a:ext>
            </a:extLst>
          </p:cNvPr>
          <p:cNvSpPr txBox="1"/>
          <p:nvPr/>
        </p:nvSpPr>
        <p:spPr>
          <a:xfrm>
            <a:off x="4519202" y="8734707"/>
            <a:ext cx="2578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3158DB9-6372-4165-AE1A-2E41E2873C56}"/>
              </a:ext>
            </a:extLst>
          </p:cNvPr>
          <p:cNvGrpSpPr/>
          <p:nvPr/>
        </p:nvGrpSpPr>
        <p:grpSpPr>
          <a:xfrm>
            <a:off x="4968361" y="7144756"/>
            <a:ext cx="1517547" cy="1475341"/>
            <a:chOff x="9387217" y="1383889"/>
            <a:chExt cx="1750760" cy="1702068"/>
          </a:xfrm>
        </p:grpSpPr>
        <p:pic>
          <p:nvPicPr>
            <p:cNvPr id="89" name="Picture 88" descr="Background pattern&#10;&#10;Description automatically generated">
              <a:extLst>
                <a:ext uri="{FF2B5EF4-FFF2-40B4-BE49-F238E27FC236}">
                  <a16:creationId xmlns:a16="http://schemas.microsoft.com/office/drawing/2014/main" id="{E0EFA05A-790E-4AB7-9081-6FA5B8D2D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CE96EFB-9754-41F7-BB87-FF4C30DED404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  <p:pic>
        <p:nvPicPr>
          <p:cNvPr id="91" name="Picture 90" descr="Shape, arrow&#10;&#10;Description automatically generated">
            <a:extLst>
              <a:ext uri="{FF2B5EF4-FFF2-40B4-BE49-F238E27FC236}">
                <a16:creationId xmlns:a16="http://schemas.microsoft.com/office/drawing/2014/main" id="{73B57A9A-239F-4FC0-8C72-AD6D3F3DA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2072" y="7111041"/>
            <a:ext cx="1873525" cy="1735939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0C370701-507B-4C3B-B8DF-3DC9321EB01A}"/>
              </a:ext>
            </a:extLst>
          </p:cNvPr>
          <p:cNvGrpSpPr/>
          <p:nvPr/>
        </p:nvGrpSpPr>
        <p:grpSpPr>
          <a:xfrm>
            <a:off x="509015" y="11860961"/>
            <a:ext cx="2359028" cy="1834570"/>
            <a:chOff x="4107735" y="3403305"/>
            <a:chExt cx="3463951" cy="2222981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EF2BFC07-6C43-48AA-BA71-D6A83632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0E307B7-CAC4-473A-BD4C-BDF69E8AF2D6}"/>
                </a:ext>
              </a:extLst>
            </p:cNvPr>
            <p:cNvSpPr txBox="1"/>
            <p:nvPr/>
          </p:nvSpPr>
          <p:spPr>
            <a:xfrm>
              <a:off x="4107735" y="5141466"/>
              <a:ext cx="3320426" cy="484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latin typeface="Century Gothic" panose="020B0502020202020204" pitchFamily="34" charset="0"/>
                </a:rPr>
                <a:t>(to see, seeing)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95" name="Picture 9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BDB1E72-B66A-4AA0-A2C1-877A812246A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1757A"/>
              </a:clrFrom>
              <a:clrTo>
                <a:srgbClr val="F175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87" y="11650390"/>
            <a:ext cx="2999824" cy="2031912"/>
          </a:xfrm>
          <a:prstGeom prst="rect">
            <a:avLst/>
          </a:prstGeom>
        </p:spPr>
      </p:pic>
      <p:pic>
        <p:nvPicPr>
          <p:cNvPr id="96" name="Picture 9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7A7A5D-A3D8-4F52-9EEF-451E354E5E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07" y="12457442"/>
            <a:ext cx="587909" cy="564778"/>
          </a:xfrm>
          <a:prstGeom prst="rect">
            <a:avLst/>
          </a:prstGeom>
        </p:spPr>
      </p:pic>
      <p:pic>
        <p:nvPicPr>
          <p:cNvPr id="97" name="Picture 9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83E9A4-67B3-4426-83BD-30F57AF4D4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16" y="12458832"/>
            <a:ext cx="587909" cy="564778"/>
          </a:xfrm>
          <a:prstGeom prst="rect">
            <a:avLst/>
          </a:prstGeom>
        </p:spPr>
      </p:pic>
      <p:pic>
        <p:nvPicPr>
          <p:cNvPr id="98" name="Picture 9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B2C867-A113-4083-96AD-C540E366C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04" y="12472029"/>
            <a:ext cx="587909" cy="564778"/>
          </a:xfrm>
          <a:prstGeom prst="rect">
            <a:avLst/>
          </a:prstGeom>
        </p:spPr>
      </p:pic>
      <p:pic>
        <p:nvPicPr>
          <p:cNvPr id="99" name="Graphic 98" descr="Line arrow Rotate left">
            <a:extLst>
              <a:ext uri="{FF2B5EF4-FFF2-40B4-BE49-F238E27FC236}">
                <a16:creationId xmlns:a16="http://schemas.microsoft.com/office/drawing/2014/main" id="{C4825180-F550-4434-A18E-5648256B4E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3970697" y="13976594"/>
            <a:ext cx="572729" cy="572729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EC2B68C-C1BF-4C33-B934-BF69B18A6A5B}"/>
              </a:ext>
            </a:extLst>
          </p:cNvPr>
          <p:cNvSpPr txBox="1"/>
          <p:nvPr/>
        </p:nvSpPr>
        <p:spPr>
          <a:xfrm>
            <a:off x="6141713" y="13723206"/>
            <a:ext cx="297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troi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ranges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1" name="Graphic 100" descr="Line arrow Rotate left">
            <a:extLst>
              <a:ext uri="{FF2B5EF4-FFF2-40B4-BE49-F238E27FC236}">
                <a16:creationId xmlns:a16="http://schemas.microsoft.com/office/drawing/2014/main" id="{475BAF35-371C-4A06-BA8D-6A7DFE0D9A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7071964" y="13949160"/>
            <a:ext cx="572729" cy="572729"/>
          </a:xfrm>
          <a:prstGeom prst="rect">
            <a:avLst/>
          </a:prstGeom>
        </p:spPr>
      </p:pic>
      <p:pic>
        <p:nvPicPr>
          <p:cNvPr id="102" name="Picture 2" descr="steam train">
            <a:extLst>
              <a:ext uri="{FF2B5EF4-FFF2-40B4-BE49-F238E27FC236}">
                <a16:creationId xmlns:a16="http://schemas.microsoft.com/office/drawing/2014/main" id="{9AF8EEE4-2984-4F0E-8D9A-EAED6613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7135" y="12051578"/>
            <a:ext cx="1795033" cy="152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0" y="236878"/>
            <a:ext cx="10515600" cy="304488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5004845" y="2241413"/>
            <a:ext cx="534850" cy="10643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75BBB-8743-423A-A360-DB512B0D7B7A}"/>
              </a:ext>
            </a:extLst>
          </p:cNvPr>
          <p:cNvSpPr/>
          <p:nvPr/>
        </p:nvSpPr>
        <p:spPr>
          <a:xfrm>
            <a:off x="195057" y="166953"/>
            <a:ext cx="4130531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2 learning</a:t>
            </a:r>
            <a:endParaRPr lang="en-GB" sz="3938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9667"/>
              </p:ext>
            </p:extLst>
          </p:nvPr>
        </p:nvGraphicFramePr>
        <p:xfrm>
          <a:off x="248650" y="1217326"/>
          <a:ext cx="11586298" cy="14691421"/>
        </p:xfrm>
        <a:graphic>
          <a:graphicData uri="http://schemas.openxmlformats.org/drawingml/2006/table">
            <a:tbl>
              <a:tblPr firstRow="1"/>
              <a:tblGrid>
                <a:gridCol w="1491682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868412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3633024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259501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998162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114913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24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385255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Unit 4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(W1-5)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Saying what I and others do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20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 class 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home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Menton</a:t>
                      </a:r>
                      <a: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carnival</a:t>
                      </a:r>
                      <a:b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Infinitive – regular ER verbs (singular)</a:t>
                      </a:r>
                      <a:endParaRPr lang="en-GB" sz="2200" b="1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Definite articles – </a:t>
                      </a: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le, la, l’</a:t>
                      </a:r>
                    </a:p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possession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Possessive adjectives – </a:t>
                      </a:r>
                      <a:r>
                        <a:rPr lang="en-GB" sz="22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mon</a:t>
                      </a: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, ma, ton, ta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‘de’ </a:t>
                      </a:r>
                      <a:r>
                        <a:rPr lang="en-GB" sz="22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for possession</a:t>
                      </a:r>
                      <a:endParaRPr lang="en-GB" sz="2200" b="1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[é] [er] 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ez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 &amp; 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et 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(and)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open [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[è] [ê]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regular –ER verbs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Family members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nouns, adjectives and adverbs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35336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Unit 5</a:t>
                      </a:r>
                      <a:b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(W6-7)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and others like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220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family &amp; friends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 home</a:t>
                      </a:r>
                    </a:p>
                    <a:p>
                      <a:pPr marL="85725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20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liking, preferring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to like – </a:t>
                      </a: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AIMER, </a:t>
                      </a:r>
                      <a:r>
                        <a:rPr lang="en-GB" sz="22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 prefer – </a:t>
                      </a: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PRÉFÉRER</a:t>
                      </a:r>
                    </a:p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Joining ideas together</a:t>
                      </a:r>
                    </a:p>
                    <a:p>
                      <a:pPr marL="174625" marR="0" lvl="0" indent="-8731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Conjunctions </a:t>
                      </a: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et, </a:t>
                      </a:r>
                      <a:r>
                        <a:rPr lang="en-GB" sz="22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mais</a:t>
                      </a: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2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aussi</a:t>
                      </a:r>
                      <a:endParaRPr lang="en-GB" sz="2200" b="1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200" b="1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[ai]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[oi]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Range of regular –ER verbs</a:t>
                      </a:r>
                    </a:p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Range of singular masculine and feminine nouns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6</a:t>
                      </a:r>
                      <a:b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(W8-9)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how many and describing things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2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more than one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there is/are – </a:t>
                      </a:r>
                      <a:r>
                        <a:rPr lang="en-GB" sz="2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il y a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Plural indefinite article </a:t>
                      </a:r>
                      <a:r>
                        <a:rPr lang="en-GB" sz="2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des 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Regular plural marking on nouns [-s]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Liaison (s), (x)</a:t>
                      </a:r>
                    </a:p>
                    <a:p>
                      <a:pPr marL="180975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[(a)in]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Numbers 1-12</a:t>
                      </a:r>
                    </a:p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Parts of the body (Jaune only)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7</a:t>
                      </a:r>
                      <a:b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(W10-11)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Easter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050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02390" y="1175214"/>
            <a:ext cx="301654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20862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297128"/>
              </p:ext>
            </p:extLst>
          </p:nvPr>
        </p:nvGraphicFramePr>
        <p:xfrm>
          <a:off x="677648" y="219833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é|er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2518398" y="4603238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Rouge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4235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8898529" y="829013"/>
            <a:ext cx="2991081" cy="2410760"/>
            <a:chOff x="4876029" y="658369"/>
            <a:chExt cx="1822690" cy="13084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658369"/>
              <a:ext cx="1822690" cy="1308455"/>
              <a:chOff x="4310576" y="978323"/>
              <a:chExt cx="2558030" cy="177088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1036030"/>
                <a:ext cx="2539805" cy="1713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54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978323"/>
                <a:ext cx="2558030" cy="43352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954" dirty="0"/>
                  <a:t>🎯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54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872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69" dirty="0">
                  <a:latin typeface="Century Gothic" panose="020B0502020202020204" pitchFamily="34" charset="0"/>
                </a:rPr>
                <a:t>Using –ER infinitive verbs to talk about classroom activities</a:t>
              </a:r>
            </a:p>
            <a:p>
              <a:r>
                <a:rPr lang="en-GB" sz="1969" dirty="0">
                  <a:latin typeface="Century Gothic" panose="020B0502020202020204" pitchFamily="34" charset="0"/>
                </a:rPr>
                <a:t>SSC [</a:t>
              </a:r>
              <a:r>
                <a:rPr lang="en-GB" sz="1969" dirty="0" err="1">
                  <a:latin typeface="Century Gothic" panose="020B0502020202020204" pitchFamily="34" charset="0"/>
                </a:rPr>
                <a:t>é|er</a:t>
              </a:r>
              <a:r>
                <a:rPr lang="en-GB" sz="1969" dirty="0">
                  <a:latin typeface="Century Gothic" panose="020B0502020202020204" pitchFamily="34" charset="0"/>
                </a:rPr>
                <a:t>]</a:t>
              </a:r>
              <a:endParaRPr lang="en-GB" sz="1969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64D46B-5885-41FF-8C71-565FA88DF1DD}"/>
              </a:ext>
            </a:extLst>
          </p:cNvPr>
          <p:cNvGrpSpPr/>
          <p:nvPr/>
        </p:nvGrpSpPr>
        <p:grpSpPr>
          <a:xfrm>
            <a:off x="302362" y="4427206"/>
            <a:ext cx="2216036" cy="862054"/>
            <a:chOff x="314909" y="12083263"/>
            <a:chExt cx="221603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869253" y="12290158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84" name="Picture 83" descr="A cartoon of a classroom with a person pointing at a white board&#10;&#10;Description automatically generated">
            <a:extLst>
              <a:ext uri="{FF2B5EF4-FFF2-40B4-BE49-F238E27FC236}">
                <a16:creationId xmlns:a16="http://schemas.microsoft.com/office/drawing/2014/main" id="{69A6519C-71CC-4F84-ADD8-7CD00A6A12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3809" r="4641" b="3371"/>
          <a:stretch/>
        </p:blipFill>
        <p:spPr>
          <a:xfrm>
            <a:off x="3432505" y="1290588"/>
            <a:ext cx="5334620" cy="2909949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1F6C8D38-3AD8-4D9C-9BA6-E99392DB4081}"/>
              </a:ext>
            </a:extLst>
          </p:cNvPr>
          <p:cNvSpPr txBox="1"/>
          <p:nvPr/>
        </p:nvSpPr>
        <p:spPr>
          <a:xfrm>
            <a:off x="302362" y="3478259"/>
            <a:ext cx="24605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en-GB" sz="23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23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3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er</a:t>
            </a:r>
            <a:endParaRPr lang="en-GB" sz="23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0" name="Picture 99" descr="Icon&#10;&#10;Description automatically generated">
            <a:extLst>
              <a:ext uri="{FF2B5EF4-FFF2-40B4-BE49-F238E27FC236}">
                <a16:creationId xmlns:a16="http://schemas.microsoft.com/office/drawing/2014/main" id="{0821ED4C-D683-4581-94CB-D278BE39B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19" y="2684067"/>
            <a:ext cx="898813" cy="896004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32BE2AEE-0B4C-48D2-B49A-2850B9E9D351}"/>
              </a:ext>
            </a:extLst>
          </p:cNvPr>
          <p:cNvSpPr/>
          <p:nvPr/>
        </p:nvSpPr>
        <p:spPr>
          <a:xfrm>
            <a:off x="9065127" y="2679757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25A16918-D6A7-4FC7-8F80-C85E54039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820" y="1257078"/>
            <a:ext cx="2771098" cy="668492"/>
          </a:xfrm>
          <a:prstGeom prst="rect">
            <a:avLst/>
          </a:prstGeom>
        </p:spPr>
      </p:pic>
      <p:graphicFrame>
        <p:nvGraphicFramePr>
          <p:cNvPr id="109" name="Table 51">
            <a:extLst>
              <a:ext uri="{FF2B5EF4-FFF2-40B4-BE49-F238E27FC236}">
                <a16:creationId xmlns:a16="http://schemas.microsoft.com/office/drawing/2014/main" id="{2561B98B-E8BF-4B2B-95FA-84AE56673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06162"/>
              </p:ext>
            </p:extLst>
          </p:nvPr>
        </p:nvGraphicFramePr>
        <p:xfrm>
          <a:off x="394995" y="5329284"/>
          <a:ext cx="11407145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964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7964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854046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59380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répéter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chanter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avec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phrase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tous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les jours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</a:tbl>
          </a:graphicData>
        </a:graphic>
      </p:graphicFrame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4BAAA05-A9ED-41CA-BF8C-17EE19EEDAD5}"/>
              </a:ext>
            </a:extLst>
          </p:cNvPr>
          <p:cNvSpPr/>
          <p:nvPr/>
        </p:nvSpPr>
        <p:spPr>
          <a:xfrm>
            <a:off x="303761" y="8473309"/>
            <a:ext cx="11584478" cy="379340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732B7EE7-773E-4C6B-964B-65F74A6A1940}"/>
              </a:ext>
            </a:extLst>
          </p:cNvPr>
          <p:cNvSpPr txBox="1">
            <a:spLocks/>
          </p:cNvSpPr>
          <p:nvPr/>
        </p:nvSpPr>
        <p:spPr>
          <a:xfrm>
            <a:off x="9656535" y="880769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6" name="Google Shape;170;p8" descr="Jigsaw, Puzzle, Piece, Game, Concept, Solution">
            <a:extLst>
              <a:ext uri="{FF2B5EF4-FFF2-40B4-BE49-F238E27FC236}">
                <a16:creationId xmlns:a16="http://schemas.microsoft.com/office/drawing/2014/main" id="{D361EE0B-5CF4-45F2-9349-E0F53F01CF0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4198" y="872342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CustomShape 2">
            <a:extLst>
              <a:ext uri="{FF2B5EF4-FFF2-40B4-BE49-F238E27FC236}">
                <a16:creationId xmlns:a16="http://schemas.microsoft.com/office/drawing/2014/main" id="{C187D888-13AB-4E4E-B079-4BDC30F4A1E6}"/>
              </a:ext>
            </a:extLst>
          </p:cNvPr>
          <p:cNvSpPr/>
          <p:nvPr/>
        </p:nvSpPr>
        <p:spPr>
          <a:xfrm>
            <a:off x="2205027" y="8507071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[infinitives]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CustomShape 3">
            <a:extLst>
              <a:ext uri="{FF2B5EF4-FFF2-40B4-BE49-F238E27FC236}">
                <a16:creationId xmlns:a16="http://schemas.microsoft.com/office/drawing/2014/main" id="{D16D90F0-FCAF-492C-8E80-E2ACDE91559F}"/>
              </a:ext>
            </a:extLst>
          </p:cNvPr>
          <p:cNvSpPr/>
          <p:nvPr/>
        </p:nvSpPr>
        <p:spPr>
          <a:xfrm>
            <a:off x="387787" y="8925681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In English, the infinitive is often written ‘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+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verb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’: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BA06202E-E3CD-42A5-8F90-B903C2214C25}"/>
              </a:ext>
            </a:extLst>
          </p:cNvPr>
          <p:cNvSpPr txBox="1">
            <a:spLocks/>
          </p:cNvSpPr>
          <p:nvPr/>
        </p:nvSpPr>
        <p:spPr>
          <a:xfrm>
            <a:off x="335656" y="8507071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-ER verbs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CustomShape 3">
            <a:extLst>
              <a:ext uri="{FF2B5EF4-FFF2-40B4-BE49-F238E27FC236}">
                <a16:creationId xmlns:a16="http://schemas.microsoft.com/office/drawing/2014/main" id="{7B478134-E157-49B6-80E9-16158EB7AF1B}"/>
              </a:ext>
            </a:extLst>
          </p:cNvPr>
          <p:cNvSpPr/>
          <p:nvPr/>
        </p:nvSpPr>
        <p:spPr>
          <a:xfrm>
            <a:off x="347406" y="1004161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In French, many infinitives end in –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CustomShape 3">
            <a:extLst>
              <a:ext uri="{FF2B5EF4-FFF2-40B4-BE49-F238E27FC236}">
                <a16:creationId xmlns:a16="http://schemas.microsoft.com/office/drawing/2014/main" id="{EAFCBD7C-EE87-49BA-891E-85C5CA779B9E}"/>
              </a:ext>
            </a:extLst>
          </p:cNvPr>
          <p:cNvSpPr/>
          <p:nvPr/>
        </p:nvSpPr>
        <p:spPr>
          <a:xfrm>
            <a:off x="392864" y="11200341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can also begin a French sentence with the infinitive: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6BA6A8-737C-4184-AE8C-1A767246ED0E}"/>
              </a:ext>
            </a:extLst>
          </p:cNvPr>
          <p:cNvSpPr/>
          <p:nvPr/>
        </p:nvSpPr>
        <p:spPr>
          <a:xfrm>
            <a:off x="370220" y="9480012"/>
            <a:ext cx="4386444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E92D2C9-57C9-4ABA-B65B-81DDF02D10AB}"/>
              </a:ext>
            </a:extLst>
          </p:cNvPr>
          <p:cNvSpPr/>
          <p:nvPr/>
        </p:nvSpPr>
        <p:spPr>
          <a:xfrm>
            <a:off x="408321" y="9454494"/>
            <a:ext cx="4418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It’s fun 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to sing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in French.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51468CC-0CE5-40DA-8522-FFC79A8897FB}"/>
              </a:ext>
            </a:extLst>
          </p:cNvPr>
          <p:cNvSpPr/>
          <p:nvPr/>
        </p:nvSpPr>
        <p:spPr>
          <a:xfrm>
            <a:off x="392863" y="10629474"/>
            <a:ext cx="6888707" cy="51804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4C453C-57BC-4F8B-BCF2-F100D8CFC053}"/>
              </a:ext>
            </a:extLst>
          </p:cNvPr>
          <p:cNvSpPr/>
          <p:nvPr/>
        </p:nvSpPr>
        <p:spPr>
          <a:xfrm>
            <a:off x="366907" y="10626954"/>
            <a:ext cx="7988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amusant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chant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er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99E8BF2-C849-4F78-9AA1-7E19B645A427}"/>
              </a:ext>
            </a:extLst>
          </p:cNvPr>
          <p:cNvSpPr/>
          <p:nvPr/>
        </p:nvSpPr>
        <p:spPr>
          <a:xfrm>
            <a:off x="425745" y="11734334"/>
            <a:ext cx="6855826" cy="47858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6D86730-F37B-45A2-9F89-3638F34CDE84}"/>
              </a:ext>
            </a:extLst>
          </p:cNvPr>
          <p:cNvSpPr/>
          <p:nvPr/>
        </p:nvSpPr>
        <p:spPr>
          <a:xfrm>
            <a:off x="366908" y="11734334"/>
            <a:ext cx="6631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Chant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er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amusant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!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97EBE21-6693-4625-A35E-1FE91E8DC45B}"/>
              </a:ext>
            </a:extLst>
          </p:cNvPr>
          <p:cNvSpPr/>
          <p:nvPr/>
        </p:nvSpPr>
        <p:spPr>
          <a:xfrm>
            <a:off x="2563442" y="10484044"/>
            <a:ext cx="558800" cy="748529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E914F8D5-8475-4033-9A22-A6FB305783B6}"/>
              </a:ext>
            </a:extLst>
          </p:cNvPr>
          <p:cNvSpPr/>
          <p:nvPr/>
        </p:nvSpPr>
        <p:spPr>
          <a:xfrm>
            <a:off x="7281570" y="11748673"/>
            <a:ext cx="440346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Sing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ing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in French is fun!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440F2295-D5FB-4D04-AB93-BAB97DE6D1BD}"/>
              </a:ext>
            </a:extLst>
          </p:cNvPr>
          <p:cNvSpPr/>
          <p:nvPr/>
        </p:nvSpPr>
        <p:spPr>
          <a:xfrm>
            <a:off x="5930421" y="9602073"/>
            <a:ext cx="2872145" cy="848797"/>
          </a:xfrm>
          <a:prstGeom prst="wedgeRoundRectCallout">
            <a:avLst>
              <a:gd name="adj1" fmla="val -73112"/>
              <a:gd name="adj2" fmla="val 76115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Add ‘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 to link adjective and verb.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CFA9F1E8-BE11-4F45-96A1-A23A636C35BE}"/>
              </a:ext>
            </a:extLst>
          </p:cNvPr>
          <p:cNvSpPr/>
          <p:nvPr/>
        </p:nvSpPr>
        <p:spPr>
          <a:xfrm>
            <a:off x="8898529" y="10484045"/>
            <a:ext cx="2872145" cy="997690"/>
          </a:xfrm>
          <a:prstGeom prst="wedgeRoundRectCallout">
            <a:avLst>
              <a:gd name="adj1" fmla="val -68670"/>
              <a:gd name="adj2" fmla="val 93652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 English we use the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–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ing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form of the verb, here.</a:t>
            </a:r>
          </a:p>
        </p:txBody>
      </p:sp>
      <p:pic>
        <p:nvPicPr>
          <p:cNvPr id="60" name="Picture 2" descr="Archivo Vectorial, Hombre, Canción, Hombre Cantando">
            <a:extLst>
              <a:ext uri="{FF2B5EF4-FFF2-40B4-BE49-F238E27FC236}">
                <a16:creationId xmlns:a16="http://schemas.microsoft.com/office/drawing/2014/main" id="{CC3A3D11-4C7E-42B2-903B-F307BE37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35" y="9466107"/>
            <a:ext cx="744122" cy="8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33C0AFCD-292A-46DF-95E4-528E7D0A8226}"/>
              </a:ext>
            </a:extLst>
          </p:cNvPr>
          <p:cNvGrpSpPr/>
          <p:nvPr/>
        </p:nvGrpSpPr>
        <p:grpSpPr>
          <a:xfrm>
            <a:off x="330861" y="12378435"/>
            <a:ext cx="2216036" cy="862054"/>
            <a:chOff x="314909" y="12083263"/>
            <a:chExt cx="2216036" cy="862054"/>
          </a:xfrm>
        </p:grpSpPr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936322EE-F37C-460A-A313-0AEDA2F28473}"/>
                </a:ext>
              </a:extLst>
            </p:cNvPr>
            <p:cNvSpPr txBox="1">
              <a:spLocks/>
            </p:cNvSpPr>
            <p:nvPr/>
          </p:nvSpPr>
          <p:spPr>
            <a:xfrm>
              <a:off x="869253" y="12290158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3" name="Picture 6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00D69E8-6207-4EE5-9727-9E02A0909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5F08810-7D93-4630-8E71-2A7DEF4D2D78}"/>
              </a:ext>
            </a:extLst>
          </p:cNvPr>
          <p:cNvSpPr txBox="1"/>
          <p:nvPr/>
        </p:nvSpPr>
        <p:spPr>
          <a:xfrm>
            <a:off x="2564703" y="12578629"/>
            <a:ext cx="936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Which new words for this week are infinitives? Write them here.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4E60BF4-38A5-4767-B7FB-19624BB5F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436225"/>
              </p:ext>
            </p:extLst>
          </p:nvPr>
        </p:nvGraphicFramePr>
        <p:xfrm>
          <a:off x="447429" y="13381415"/>
          <a:ext cx="4959294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9647">
                  <a:extLst>
                    <a:ext uri="{9D8B030D-6E8A-4147-A177-3AD203B41FA5}">
                      <a16:colId xmlns:a16="http://schemas.microsoft.com/office/drawing/2014/main" val="994583351"/>
                    </a:ext>
                  </a:extLst>
                </a:gridCol>
                <a:gridCol w="2479647">
                  <a:extLst>
                    <a:ext uri="{9D8B030D-6E8A-4147-A177-3AD203B41FA5}">
                      <a16:colId xmlns:a16="http://schemas.microsoft.com/office/drawing/2014/main" val="822621736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French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12758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613132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501468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448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23C8C818-9EAB-4FFB-9436-D1C57BBB8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1"/>
          <a:stretch/>
        </p:blipFill>
        <p:spPr>
          <a:xfrm>
            <a:off x="8289880" y="1907905"/>
            <a:ext cx="2438056" cy="1469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2284356" y="1132327"/>
            <a:ext cx="8778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Adèle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écrit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After a term Adèle writes what she’s learned.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</a:b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Complète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phrases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Rouge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786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7EAB991-10CF-44F7-B13A-ABADBCE7CD67}"/>
              </a:ext>
            </a:extLst>
          </p:cNvPr>
          <p:cNvSpPr txBox="1"/>
          <p:nvPr/>
        </p:nvSpPr>
        <p:spPr>
          <a:xfrm>
            <a:off x="2419573" y="8790576"/>
            <a:ext cx="839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Madame Dior parle.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L’infinitif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,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où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?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Écoute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et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1E2112BC-EE76-44C1-BB96-137BB5D6D34F}"/>
              </a:ext>
            </a:extLst>
          </p:cNvPr>
          <p:cNvSpPr txBox="1">
            <a:spLocks/>
          </p:cNvSpPr>
          <p:nvPr/>
        </p:nvSpPr>
        <p:spPr>
          <a:xfrm>
            <a:off x="757881" y="8878126"/>
            <a:ext cx="1661692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2" name="Picture 111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FF6F28EC-1A8C-420D-B5D3-BEE0148CD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0" y="8720878"/>
            <a:ext cx="849944" cy="84994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6A96706-5D44-4F9E-89BE-4DDA05303A10}"/>
              </a:ext>
            </a:extLst>
          </p:cNvPr>
          <p:cNvGrpSpPr/>
          <p:nvPr/>
        </p:nvGrpSpPr>
        <p:grpSpPr>
          <a:xfrm>
            <a:off x="68320" y="1011681"/>
            <a:ext cx="2216036" cy="862054"/>
            <a:chOff x="314909" y="12083263"/>
            <a:chExt cx="2216036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F8031B25-6388-4642-BF9F-2EDDAA3EF074}"/>
                </a:ext>
              </a:extLst>
            </p:cNvPr>
            <p:cNvSpPr txBox="1">
              <a:spLocks/>
            </p:cNvSpPr>
            <p:nvPr/>
          </p:nvSpPr>
          <p:spPr>
            <a:xfrm>
              <a:off x="869253" y="12290158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ABD6F22-19D5-48A5-AD78-A3372C70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67" name="Picture 2" descr="Paper, Write, Texture, Lines, Pattern, Writing Paper">
            <a:extLst>
              <a:ext uri="{FF2B5EF4-FFF2-40B4-BE49-F238E27FC236}">
                <a16:creationId xmlns:a16="http://schemas.microsoft.com/office/drawing/2014/main" id="{6F7ADADB-F26D-40DC-B1EB-6A4160828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101097" y="2046511"/>
            <a:ext cx="7315200" cy="6641631"/>
          </a:xfrm>
          <a:custGeom>
            <a:avLst/>
            <a:gdLst>
              <a:gd name="connsiteX0" fmla="*/ 0 w 7315200"/>
              <a:gd name="connsiteY0" fmla="*/ 0 h 6641631"/>
              <a:gd name="connsiteX1" fmla="*/ 343252 w 7315200"/>
              <a:gd name="connsiteY1" fmla="*/ 0 h 6641631"/>
              <a:gd name="connsiteX2" fmla="*/ 905959 w 7315200"/>
              <a:gd name="connsiteY2" fmla="*/ 0 h 6641631"/>
              <a:gd name="connsiteX3" fmla="*/ 1249211 w 7315200"/>
              <a:gd name="connsiteY3" fmla="*/ 0 h 6641631"/>
              <a:gd name="connsiteX4" fmla="*/ 1958223 w 7315200"/>
              <a:gd name="connsiteY4" fmla="*/ 0 h 6641631"/>
              <a:gd name="connsiteX5" fmla="*/ 2594082 w 7315200"/>
              <a:gd name="connsiteY5" fmla="*/ 0 h 6641631"/>
              <a:gd name="connsiteX6" fmla="*/ 3156790 w 7315200"/>
              <a:gd name="connsiteY6" fmla="*/ 0 h 6641631"/>
              <a:gd name="connsiteX7" fmla="*/ 3646346 w 7315200"/>
              <a:gd name="connsiteY7" fmla="*/ 0 h 6641631"/>
              <a:gd name="connsiteX8" fmla="*/ 4062750 w 7315200"/>
              <a:gd name="connsiteY8" fmla="*/ 0 h 6641631"/>
              <a:gd name="connsiteX9" fmla="*/ 4479153 w 7315200"/>
              <a:gd name="connsiteY9" fmla="*/ 0 h 6641631"/>
              <a:gd name="connsiteX10" fmla="*/ 5115013 w 7315200"/>
              <a:gd name="connsiteY10" fmla="*/ 0 h 6641631"/>
              <a:gd name="connsiteX11" fmla="*/ 5824025 w 7315200"/>
              <a:gd name="connsiteY11" fmla="*/ 0 h 6641631"/>
              <a:gd name="connsiteX12" fmla="*/ 6386732 w 7315200"/>
              <a:gd name="connsiteY12" fmla="*/ 0 h 6641631"/>
              <a:gd name="connsiteX13" fmla="*/ 7315200 w 7315200"/>
              <a:gd name="connsiteY13" fmla="*/ 0 h 6641631"/>
              <a:gd name="connsiteX14" fmla="*/ 7315200 w 7315200"/>
              <a:gd name="connsiteY14" fmla="*/ 420637 h 6641631"/>
              <a:gd name="connsiteX15" fmla="*/ 7315200 w 7315200"/>
              <a:gd name="connsiteY15" fmla="*/ 1040522 h 6641631"/>
              <a:gd name="connsiteX16" fmla="*/ 7315200 w 7315200"/>
              <a:gd name="connsiteY16" fmla="*/ 1461159 h 6641631"/>
              <a:gd name="connsiteX17" fmla="*/ 7315200 w 7315200"/>
              <a:gd name="connsiteY17" fmla="*/ 1881795 h 6641631"/>
              <a:gd name="connsiteX18" fmla="*/ 7315200 w 7315200"/>
              <a:gd name="connsiteY18" fmla="*/ 2435265 h 6641631"/>
              <a:gd name="connsiteX19" fmla="*/ 7315200 w 7315200"/>
              <a:gd name="connsiteY19" fmla="*/ 2855901 h 6641631"/>
              <a:gd name="connsiteX20" fmla="*/ 7315200 w 7315200"/>
              <a:gd name="connsiteY20" fmla="*/ 3276538 h 6641631"/>
              <a:gd name="connsiteX21" fmla="*/ 7315200 w 7315200"/>
              <a:gd name="connsiteY21" fmla="*/ 3830007 h 6641631"/>
              <a:gd name="connsiteX22" fmla="*/ 7315200 w 7315200"/>
              <a:gd name="connsiteY22" fmla="*/ 4250644 h 6641631"/>
              <a:gd name="connsiteX23" fmla="*/ 7315200 w 7315200"/>
              <a:gd name="connsiteY23" fmla="*/ 4737697 h 6641631"/>
              <a:gd name="connsiteX24" fmla="*/ 7315200 w 7315200"/>
              <a:gd name="connsiteY24" fmla="*/ 5224750 h 6641631"/>
              <a:gd name="connsiteX25" fmla="*/ 7315200 w 7315200"/>
              <a:gd name="connsiteY25" fmla="*/ 5778219 h 6641631"/>
              <a:gd name="connsiteX26" fmla="*/ 7315200 w 7315200"/>
              <a:gd name="connsiteY26" fmla="*/ 6641631 h 6641631"/>
              <a:gd name="connsiteX27" fmla="*/ 6606188 w 7315200"/>
              <a:gd name="connsiteY27" fmla="*/ 6641631 h 6641631"/>
              <a:gd name="connsiteX28" fmla="*/ 6043481 w 7315200"/>
              <a:gd name="connsiteY28" fmla="*/ 6641631 h 6641631"/>
              <a:gd name="connsiteX29" fmla="*/ 5407621 w 7315200"/>
              <a:gd name="connsiteY29" fmla="*/ 6641631 h 6641631"/>
              <a:gd name="connsiteX30" fmla="*/ 5064369 w 7315200"/>
              <a:gd name="connsiteY30" fmla="*/ 6641631 h 6641631"/>
              <a:gd name="connsiteX31" fmla="*/ 4647966 w 7315200"/>
              <a:gd name="connsiteY31" fmla="*/ 6641631 h 6641631"/>
              <a:gd name="connsiteX32" fmla="*/ 3938954 w 7315200"/>
              <a:gd name="connsiteY32" fmla="*/ 6641631 h 6641631"/>
              <a:gd name="connsiteX33" fmla="*/ 3303094 w 7315200"/>
              <a:gd name="connsiteY33" fmla="*/ 6641631 h 6641631"/>
              <a:gd name="connsiteX34" fmla="*/ 2667234 w 7315200"/>
              <a:gd name="connsiteY34" fmla="*/ 6641631 h 6641631"/>
              <a:gd name="connsiteX35" fmla="*/ 1958223 w 7315200"/>
              <a:gd name="connsiteY35" fmla="*/ 6641631 h 6641631"/>
              <a:gd name="connsiteX36" fmla="*/ 1395515 w 7315200"/>
              <a:gd name="connsiteY36" fmla="*/ 6641631 h 6641631"/>
              <a:gd name="connsiteX37" fmla="*/ 1052263 w 7315200"/>
              <a:gd name="connsiteY37" fmla="*/ 6641631 h 6641631"/>
              <a:gd name="connsiteX38" fmla="*/ 0 w 7315200"/>
              <a:gd name="connsiteY38" fmla="*/ 6641631 h 6641631"/>
              <a:gd name="connsiteX39" fmla="*/ 0 w 7315200"/>
              <a:gd name="connsiteY39" fmla="*/ 5955329 h 6641631"/>
              <a:gd name="connsiteX40" fmla="*/ 0 w 7315200"/>
              <a:gd name="connsiteY40" fmla="*/ 5401860 h 6641631"/>
              <a:gd name="connsiteX41" fmla="*/ 0 w 7315200"/>
              <a:gd name="connsiteY41" fmla="*/ 4914807 h 6641631"/>
              <a:gd name="connsiteX42" fmla="*/ 0 w 7315200"/>
              <a:gd name="connsiteY42" fmla="*/ 4294921 h 6641631"/>
              <a:gd name="connsiteX43" fmla="*/ 0 w 7315200"/>
              <a:gd name="connsiteY43" fmla="*/ 3608620 h 6641631"/>
              <a:gd name="connsiteX44" fmla="*/ 0 w 7315200"/>
              <a:gd name="connsiteY44" fmla="*/ 3187983 h 6641631"/>
              <a:gd name="connsiteX45" fmla="*/ 0 w 7315200"/>
              <a:gd name="connsiteY45" fmla="*/ 2501681 h 6641631"/>
              <a:gd name="connsiteX46" fmla="*/ 0 w 7315200"/>
              <a:gd name="connsiteY46" fmla="*/ 1815379 h 6641631"/>
              <a:gd name="connsiteX47" fmla="*/ 0 w 7315200"/>
              <a:gd name="connsiteY47" fmla="*/ 1129077 h 6641631"/>
              <a:gd name="connsiteX48" fmla="*/ 0 w 7315200"/>
              <a:gd name="connsiteY48" fmla="*/ 575608 h 6641631"/>
              <a:gd name="connsiteX49" fmla="*/ 0 w 7315200"/>
              <a:gd name="connsiteY49" fmla="*/ 0 h 664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315200" h="6641631" extrusionOk="0">
                <a:moveTo>
                  <a:pt x="0" y="0"/>
                </a:moveTo>
                <a:cubicBezTo>
                  <a:pt x="76339" y="-13076"/>
                  <a:pt x="241357" y="27309"/>
                  <a:pt x="343252" y="0"/>
                </a:cubicBezTo>
                <a:cubicBezTo>
                  <a:pt x="445147" y="-27309"/>
                  <a:pt x="641830" y="15483"/>
                  <a:pt x="905959" y="0"/>
                </a:cubicBezTo>
                <a:cubicBezTo>
                  <a:pt x="1170088" y="-15483"/>
                  <a:pt x="1082836" y="24853"/>
                  <a:pt x="1249211" y="0"/>
                </a:cubicBezTo>
                <a:cubicBezTo>
                  <a:pt x="1415586" y="-24853"/>
                  <a:pt x="1699517" y="27794"/>
                  <a:pt x="1958223" y="0"/>
                </a:cubicBezTo>
                <a:cubicBezTo>
                  <a:pt x="2216929" y="-27794"/>
                  <a:pt x="2398279" y="5283"/>
                  <a:pt x="2594082" y="0"/>
                </a:cubicBezTo>
                <a:cubicBezTo>
                  <a:pt x="2789885" y="-5283"/>
                  <a:pt x="2938709" y="40264"/>
                  <a:pt x="3156790" y="0"/>
                </a:cubicBezTo>
                <a:cubicBezTo>
                  <a:pt x="3374871" y="-40264"/>
                  <a:pt x="3545872" y="3878"/>
                  <a:pt x="3646346" y="0"/>
                </a:cubicBezTo>
                <a:cubicBezTo>
                  <a:pt x="3746820" y="-3878"/>
                  <a:pt x="3910602" y="8182"/>
                  <a:pt x="4062750" y="0"/>
                </a:cubicBezTo>
                <a:cubicBezTo>
                  <a:pt x="4214898" y="-8182"/>
                  <a:pt x="4363152" y="2373"/>
                  <a:pt x="4479153" y="0"/>
                </a:cubicBezTo>
                <a:cubicBezTo>
                  <a:pt x="4595154" y="-2373"/>
                  <a:pt x="4950569" y="25666"/>
                  <a:pt x="5115013" y="0"/>
                </a:cubicBezTo>
                <a:cubicBezTo>
                  <a:pt x="5279457" y="-25666"/>
                  <a:pt x="5497650" y="30518"/>
                  <a:pt x="5824025" y="0"/>
                </a:cubicBezTo>
                <a:cubicBezTo>
                  <a:pt x="6150400" y="-30518"/>
                  <a:pt x="6146390" y="60845"/>
                  <a:pt x="6386732" y="0"/>
                </a:cubicBezTo>
                <a:cubicBezTo>
                  <a:pt x="6627074" y="-60845"/>
                  <a:pt x="7023573" y="25409"/>
                  <a:pt x="7315200" y="0"/>
                </a:cubicBezTo>
                <a:cubicBezTo>
                  <a:pt x="7360136" y="141801"/>
                  <a:pt x="7278887" y="249391"/>
                  <a:pt x="7315200" y="420637"/>
                </a:cubicBezTo>
                <a:cubicBezTo>
                  <a:pt x="7351513" y="591883"/>
                  <a:pt x="7311985" y="859564"/>
                  <a:pt x="7315200" y="1040522"/>
                </a:cubicBezTo>
                <a:cubicBezTo>
                  <a:pt x="7318415" y="1221481"/>
                  <a:pt x="7266518" y="1343428"/>
                  <a:pt x="7315200" y="1461159"/>
                </a:cubicBezTo>
                <a:cubicBezTo>
                  <a:pt x="7363882" y="1578890"/>
                  <a:pt x="7275652" y="1702279"/>
                  <a:pt x="7315200" y="1881795"/>
                </a:cubicBezTo>
                <a:cubicBezTo>
                  <a:pt x="7354748" y="2061311"/>
                  <a:pt x="7259698" y="2197985"/>
                  <a:pt x="7315200" y="2435265"/>
                </a:cubicBezTo>
                <a:cubicBezTo>
                  <a:pt x="7370702" y="2672545"/>
                  <a:pt x="7288537" y="2650215"/>
                  <a:pt x="7315200" y="2855901"/>
                </a:cubicBezTo>
                <a:cubicBezTo>
                  <a:pt x="7341863" y="3061587"/>
                  <a:pt x="7267330" y="3115274"/>
                  <a:pt x="7315200" y="3276538"/>
                </a:cubicBezTo>
                <a:cubicBezTo>
                  <a:pt x="7363070" y="3437802"/>
                  <a:pt x="7254378" y="3657944"/>
                  <a:pt x="7315200" y="3830007"/>
                </a:cubicBezTo>
                <a:cubicBezTo>
                  <a:pt x="7376022" y="4002070"/>
                  <a:pt x="7291711" y="4085528"/>
                  <a:pt x="7315200" y="4250644"/>
                </a:cubicBezTo>
                <a:cubicBezTo>
                  <a:pt x="7338689" y="4415760"/>
                  <a:pt x="7308324" y="4517706"/>
                  <a:pt x="7315200" y="4737697"/>
                </a:cubicBezTo>
                <a:cubicBezTo>
                  <a:pt x="7322076" y="4957688"/>
                  <a:pt x="7311059" y="5094915"/>
                  <a:pt x="7315200" y="5224750"/>
                </a:cubicBezTo>
                <a:cubicBezTo>
                  <a:pt x="7319341" y="5354585"/>
                  <a:pt x="7272874" y="5622187"/>
                  <a:pt x="7315200" y="5778219"/>
                </a:cubicBezTo>
                <a:cubicBezTo>
                  <a:pt x="7357526" y="5934251"/>
                  <a:pt x="7260239" y="6428985"/>
                  <a:pt x="7315200" y="6641631"/>
                </a:cubicBezTo>
                <a:cubicBezTo>
                  <a:pt x="7145014" y="6651963"/>
                  <a:pt x="6850851" y="6634604"/>
                  <a:pt x="6606188" y="6641631"/>
                </a:cubicBezTo>
                <a:cubicBezTo>
                  <a:pt x="6361525" y="6648658"/>
                  <a:pt x="6203913" y="6605197"/>
                  <a:pt x="6043481" y="6641631"/>
                </a:cubicBezTo>
                <a:cubicBezTo>
                  <a:pt x="5883049" y="6678065"/>
                  <a:pt x="5589862" y="6621640"/>
                  <a:pt x="5407621" y="6641631"/>
                </a:cubicBezTo>
                <a:cubicBezTo>
                  <a:pt x="5225380" y="6661622"/>
                  <a:pt x="5203339" y="6611635"/>
                  <a:pt x="5064369" y="6641631"/>
                </a:cubicBezTo>
                <a:cubicBezTo>
                  <a:pt x="4925399" y="6671627"/>
                  <a:pt x="4771588" y="6636108"/>
                  <a:pt x="4647966" y="6641631"/>
                </a:cubicBezTo>
                <a:cubicBezTo>
                  <a:pt x="4524344" y="6647154"/>
                  <a:pt x="4134168" y="6612465"/>
                  <a:pt x="3938954" y="6641631"/>
                </a:cubicBezTo>
                <a:cubicBezTo>
                  <a:pt x="3743740" y="6670797"/>
                  <a:pt x="3579621" y="6569819"/>
                  <a:pt x="3303094" y="6641631"/>
                </a:cubicBezTo>
                <a:cubicBezTo>
                  <a:pt x="3026567" y="6713443"/>
                  <a:pt x="2875066" y="6598034"/>
                  <a:pt x="2667234" y="6641631"/>
                </a:cubicBezTo>
                <a:cubicBezTo>
                  <a:pt x="2459402" y="6685228"/>
                  <a:pt x="2191153" y="6604535"/>
                  <a:pt x="1958223" y="6641631"/>
                </a:cubicBezTo>
                <a:cubicBezTo>
                  <a:pt x="1725293" y="6678727"/>
                  <a:pt x="1587707" y="6582800"/>
                  <a:pt x="1395515" y="6641631"/>
                </a:cubicBezTo>
                <a:cubicBezTo>
                  <a:pt x="1203323" y="6700462"/>
                  <a:pt x="1133251" y="6606752"/>
                  <a:pt x="1052263" y="6641631"/>
                </a:cubicBezTo>
                <a:cubicBezTo>
                  <a:pt x="971275" y="6676510"/>
                  <a:pt x="524453" y="6537843"/>
                  <a:pt x="0" y="6641631"/>
                </a:cubicBezTo>
                <a:cubicBezTo>
                  <a:pt x="-15525" y="6444987"/>
                  <a:pt x="48544" y="6188040"/>
                  <a:pt x="0" y="5955329"/>
                </a:cubicBezTo>
                <a:cubicBezTo>
                  <a:pt x="-48544" y="5722618"/>
                  <a:pt x="55443" y="5674835"/>
                  <a:pt x="0" y="5401860"/>
                </a:cubicBezTo>
                <a:cubicBezTo>
                  <a:pt x="-55443" y="5128885"/>
                  <a:pt x="53580" y="5057392"/>
                  <a:pt x="0" y="4914807"/>
                </a:cubicBezTo>
                <a:cubicBezTo>
                  <a:pt x="-53580" y="4772222"/>
                  <a:pt x="62866" y="4582686"/>
                  <a:pt x="0" y="4294921"/>
                </a:cubicBezTo>
                <a:cubicBezTo>
                  <a:pt x="-62866" y="4007156"/>
                  <a:pt x="51465" y="3752231"/>
                  <a:pt x="0" y="3608620"/>
                </a:cubicBezTo>
                <a:cubicBezTo>
                  <a:pt x="-51465" y="3465009"/>
                  <a:pt x="24100" y="3289879"/>
                  <a:pt x="0" y="3187983"/>
                </a:cubicBezTo>
                <a:cubicBezTo>
                  <a:pt x="-24100" y="3086087"/>
                  <a:pt x="4900" y="2802473"/>
                  <a:pt x="0" y="2501681"/>
                </a:cubicBezTo>
                <a:cubicBezTo>
                  <a:pt x="-4900" y="2200889"/>
                  <a:pt x="2121" y="2090534"/>
                  <a:pt x="0" y="1815379"/>
                </a:cubicBezTo>
                <a:cubicBezTo>
                  <a:pt x="-2121" y="1540224"/>
                  <a:pt x="20715" y="1339083"/>
                  <a:pt x="0" y="1129077"/>
                </a:cubicBezTo>
                <a:cubicBezTo>
                  <a:pt x="-20715" y="919071"/>
                  <a:pt x="39908" y="700284"/>
                  <a:pt x="0" y="575608"/>
                </a:cubicBezTo>
                <a:cubicBezTo>
                  <a:pt x="-39908" y="450932"/>
                  <a:pt x="55094" y="16153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01043E7C-9A5B-46E0-89DC-4651F7A34547}"/>
              </a:ext>
            </a:extLst>
          </p:cNvPr>
          <p:cNvSpPr txBox="1"/>
          <p:nvPr/>
        </p:nvSpPr>
        <p:spPr>
          <a:xfrm>
            <a:off x="675306" y="2111874"/>
            <a:ext cx="5588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parler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Madame Dior.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44FEEA-3A96-4312-AB25-C39A4264C551}"/>
              </a:ext>
            </a:extLst>
          </p:cNvPr>
          <p:cNvSpPr txBox="1"/>
          <p:nvPr/>
        </p:nvSpPr>
        <p:spPr>
          <a:xfrm>
            <a:off x="627316" y="2916044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_tradnl" sz="2800" b="1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texte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Léa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amusant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04DE93-2538-4EBB-822B-F868B1C6CA79}"/>
              </a:ext>
            </a:extLst>
          </p:cNvPr>
          <p:cNvSpPr txBox="1"/>
          <p:nvPr/>
        </p:nvSpPr>
        <p:spPr>
          <a:xfrm>
            <a:off x="627316" y="3985730"/>
            <a:ext cx="5417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d’</a:t>
            </a:r>
            <a:r>
              <a:rPr lang="es-ES_tradnl" sz="2800" b="1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règle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03AA90-2704-4716-81D0-F91B01A2134D}"/>
              </a:ext>
            </a:extLst>
          </p:cNvPr>
          <p:cNvSpPr txBox="1"/>
          <p:nvPr/>
        </p:nvSpPr>
        <p:spPr>
          <a:xfrm>
            <a:off x="627315" y="5087000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_tradnl" sz="2800" b="1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Avoir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animal en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difficile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CD4610D-94A6-47FC-9AFC-B28D19B132D2}"/>
              </a:ext>
            </a:extLst>
          </p:cNvPr>
          <p:cNvSpPr txBox="1"/>
          <p:nvPr/>
        </p:nvSpPr>
        <p:spPr>
          <a:xfrm>
            <a:off x="621331" y="5927417"/>
            <a:ext cx="5864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facile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répéter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phrase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FDDBDAB-1E91-4896-AAA8-6EA8C9074B4E}"/>
              </a:ext>
            </a:extLst>
          </p:cNvPr>
          <p:cNvSpPr txBox="1"/>
          <p:nvPr/>
        </p:nvSpPr>
        <p:spPr>
          <a:xfrm>
            <a:off x="621332" y="6974757"/>
            <a:ext cx="5575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parler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Léa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269EF20-F4FA-4C74-AA81-6C3754B2EDD5}"/>
              </a:ext>
            </a:extLst>
          </p:cNvPr>
          <p:cNvSpPr txBox="1"/>
          <p:nvPr/>
        </p:nvSpPr>
        <p:spPr>
          <a:xfrm>
            <a:off x="645878" y="7836469"/>
            <a:ext cx="6509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Chanter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bien </a:t>
            </a:r>
            <a:r>
              <a:rPr lang="es-ES_tradnl" sz="28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ça</a:t>
            </a:r>
            <a:r>
              <a:rPr lang="es-ES_tradnl" sz="28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75" name="CustomShape 23">
            <a:extLst>
              <a:ext uri="{FF2B5EF4-FFF2-40B4-BE49-F238E27FC236}">
                <a16:creationId xmlns:a16="http://schemas.microsoft.com/office/drawing/2014/main" id="{498534A5-E5D0-4883-876C-F911AD8B6F6B}"/>
              </a:ext>
            </a:extLst>
          </p:cNvPr>
          <p:cNvSpPr/>
          <p:nvPr/>
        </p:nvSpPr>
        <p:spPr>
          <a:xfrm>
            <a:off x="157291" y="2185894"/>
            <a:ext cx="464040" cy="396360"/>
          </a:xfrm>
          <a:prstGeom prst="actionButtonBlank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CustomShape 23">
            <a:extLst>
              <a:ext uri="{FF2B5EF4-FFF2-40B4-BE49-F238E27FC236}">
                <a16:creationId xmlns:a16="http://schemas.microsoft.com/office/drawing/2014/main" id="{0B7F19E9-A3DC-4981-9C21-EF30ADA2BE8B}"/>
              </a:ext>
            </a:extLst>
          </p:cNvPr>
          <p:cNvSpPr/>
          <p:nvPr/>
        </p:nvSpPr>
        <p:spPr>
          <a:xfrm>
            <a:off x="166916" y="2923595"/>
            <a:ext cx="464040" cy="396360"/>
          </a:xfrm>
          <a:prstGeom prst="actionButtonBlank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CustomShape 23">
            <a:extLst>
              <a:ext uri="{FF2B5EF4-FFF2-40B4-BE49-F238E27FC236}">
                <a16:creationId xmlns:a16="http://schemas.microsoft.com/office/drawing/2014/main" id="{34E283AD-DFA7-47FD-A689-44A3782C0F06}"/>
              </a:ext>
            </a:extLst>
          </p:cNvPr>
          <p:cNvSpPr/>
          <p:nvPr/>
        </p:nvSpPr>
        <p:spPr>
          <a:xfrm>
            <a:off x="165807" y="4030635"/>
            <a:ext cx="464040" cy="396360"/>
          </a:xfrm>
          <a:prstGeom prst="actionButtonBlank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CustomShape 23">
            <a:extLst>
              <a:ext uri="{FF2B5EF4-FFF2-40B4-BE49-F238E27FC236}">
                <a16:creationId xmlns:a16="http://schemas.microsoft.com/office/drawing/2014/main" id="{6A8A9F89-A0B9-4F53-B776-E1CF0A225BF8}"/>
              </a:ext>
            </a:extLst>
          </p:cNvPr>
          <p:cNvSpPr/>
          <p:nvPr/>
        </p:nvSpPr>
        <p:spPr>
          <a:xfrm>
            <a:off x="165807" y="5132124"/>
            <a:ext cx="464040" cy="396360"/>
          </a:xfrm>
          <a:prstGeom prst="actionButtonBlank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CustomShape 23">
            <a:extLst>
              <a:ext uri="{FF2B5EF4-FFF2-40B4-BE49-F238E27FC236}">
                <a16:creationId xmlns:a16="http://schemas.microsoft.com/office/drawing/2014/main" id="{EEC57F1F-B8D3-4EBC-8F63-23230AC148A7}"/>
              </a:ext>
            </a:extLst>
          </p:cNvPr>
          <p:cNvSpPr/>
          <p:nvPr/>
        </p:nvSpPr>
        <p:spPr>
          <a:xfrm>
            <a:off x="164541" y="5958506"/>
            <a:ext cx="464040" cy="396360"/>
          </a:xfrm>
          <a:prstGeom prst="actionButtonBlank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CustomShape 23">
            <a:extLst>
              <a:ext uri="{FF2B5EF4-FFF2-40B4-BE49-F238E27FC236}">
                <a16:creationId xmlns:a16="http://schemas.microsoft.com/office/drawing/2014/main" id="{B1C34DA5-2DA4-44C9-B92D-8B6F0AE18EEC}"/>
              </a:ext>
            </a:extLst>
          </p:cNvPr>
          <p:cNvSpPr/>
          <p:nvPr/>
        </p:nvSpPr>
        <p:spPr>
          <a:xfrm>
            <a:off x="151732" y="7026072"/>
            <a:ext cx="464040" cy="396360"/>
          </a:xfrm>
          <a:prstGeom prst="actionButtonBlank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3" name="CustomShape 23">
            <a:extLst>
              <a:ext uri="{FF2B5EF4-FFF2-40B4-BE49-F238E27FC236}">
                <a16:creationId xmlns:a16="http://schemas.microsoft.com/office/drawing/2014/main" id="{569F1BDF-BB6B-42AE-8C48-0D3A4612FC6B}"/>
              </a:ext>
            </a:extLst>
          </p:cNvPr>
          <p:cNvSpPr/>
          <p:nvPr/>
        </p:nvSpPr>
        <p:spPr>
          <a:xfrm>
            <a:off x="145019" y="7850336"/>
            <a:ext cx="464040" cy="396360"/>
          </a:xfrm>
          <a:prstGeom prst="actionButtonBlank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86" name="Table 7">
            <a:extLst>
              <a:ext uri="{FF2B5EF4-FFF2-40B4-BE49-F238E27FC236}">
                <a16:creationId xmlns:a16="http://schemas.microsoft.com/office/drawing/2014/main" id="{78C1CDCB-95D3-4EBD-ADC1-A833D5C12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71571"/>
              </p:ext>
            </p:extLst>
          </p:nvPr>
        </p:nvGraphicFramePr>
        <p:xfrm>
          <a:off x="5682863" y="3377609"/>
          <a:ext cx="6509137" cy="4464430"/>
        </p:xfrm>
        <a:graphic>
          <a:graphicData uri="http://schemas.openxmlformats.org/drawingml/2006/table">
            <a:tbl>
              <a:tblPr firstRow="1" bandRow="1"/>
              <a:tblGrid>
                <a:gridCol w="6509137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5274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 is important  ____   _______ to Mrs Dior.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005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 a text with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is fun.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7977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 is important  ____   __________  a ruler in class.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7977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 an animal in class is difficult!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1035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[5]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 is _________  ___  ___________ a phrase.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7977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[6]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It’s important ____ ________ with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in class.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  <a:tr h="4312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[7]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 in French is good!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84470"/>
                  </a:ext>
                </a:extLst>
              </a:tr>
            </a:tbl>
          </a:graphicData>
        </a:graphic>
      </p:graphicFrame>
      <p:pic>
        <p:nvPicPr>
          <p:cNvPr id="104" name="Picture 2" descr="Pensando, Pensamiento, Burbujas, Burbujas De Discurso">
            <a:extLst>
              <a:ext uri="{FF2B5EF4-FFF2-40B4-BE49-F238E27FC236}">
                <a16:creationId xmlns:a16="http://schemas.microsoft.com/office/drawing/2014/main" id="{669DD362-4E70-4C12-AAE4-C8DF2080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703">
            <a:off x="7409009" y="1649221"/>
            <a:ext cx="1439634" cy="14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 descr="Logo&#10;&#10;Description automatically generated">
            <a:extLst>
              <a:ext uri="{FF2B5EF4-FFF2-40B4-BE49-F238E27FC236}">
                <a16:creationId xmlns:a16="http://schemas.microsoft.com/office/drawing/2014/main" id="{7D24E3D6-848A-41B8-967D-00AE7AAEA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738" y="8247851"/>
            <a:ext cx="1093987" cy="109341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F4D755-5425-43F0-A708-DDC43B800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689187"/>
              </p:ext>
            </p:extLst>
          </p:nvPr>
        </p:nvGraphicFramePr>
        <p:xfrm>
          <a:off x="101097" y="9592261"/>
          <a:ext cx="4789880" cy="6120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2123">
                  <a:extLst>
                    <a:ext uri="{9D8B030D-6E8A-4147-A177-3AD203B41FA5}">
                      <a16:colId xmlns:a16="http://schemas.microsoft.com/office/drawing/2014/main" val="3885466152"/>
                    </a:ext>
                  </a:extLst>
                </a:gridCol>
                <a:gridCol w="1850065">
                  <a:extLst>
                    <a:ext uri="{9D8B030D-6E8A-4147-A177-3AD203B41FA5}">
                      <a16:colId xmlns:a16="http://schemas.microsoft.com/office/drawing/2014/main" val="1561800972"/>
                    </a:ext>
                  </a:extLst>
                </a:gridCol>
                <a:gridCol w="2367692">
                  <a:extLst>
                    <a:ext uri="{9D8B030D-6E8A-4147-A177-3AD203B41FA5}">
                      <a16:colId xmlns:a16="http://schemas.microsoft.com/office/drawing/2014/main" val="1801497252"/>
                    </a:ext>
                  </a:extLst>
                </a:gridCol>
              </a:tblGrid>
              <a:tr h="832217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beginning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77098"/>
                  </a:ext>
                </a:extLst>
              </a:tr>
              <a:tr h="881393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746329"/>
                  </a:ext>
                </a:extLst>
              </a:tr>
              <a:tr h="881393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933748"/>
                  </a:ext>
                </a:extLst>
              </a:tr>
              <a:tr h="881393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408199"/>
                  </a:ext>
                </a:extLst>
              </a:tr>
              <a:tr h="881393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081147"/>
                  </a:ext>
                </a:extLst>
              </a:tr>
              <a:tr h="881393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587281"/>
                  </a:ext>
                </a:extLst>
              </a:tr>
              <a:tr h="881393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939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D87003-4E7B-4718-9E39-1F93F7848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866056"/>
              </p:ext>
            </p:extLst>
          </p:nvPr>
        </p:nvGraphicFramePr>
        <p:xfrm>
          <a:off x="5061098" y="9619384"/>
          <a:ext cx="7060018" cy="6093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6149">
                  <a:extLst>
                    <a:ext uri="{9D8B030D-6E8A-4147-A177-3AD203B41FA5}">
                      <a16:colId xmlns:a16="http://schemas.microsoft.com/office/drawing/2014/main" val="4041090264"/>
                    </a:ext>
                  </a:extLst>
                </a:gridCol>
                <a:gridCol w="5443869">
                  <a:extLst>
                    <a:ext uri="{9D8B030D-6E8A-4147-A177-3AD203B41FA5}">
                      <a16:colId xmlns:a16="http://schemas.microsoft.com/office/drawing/2014/main" val="789798629"/>
                    </a:ext>
                  </a:extLst>
                </a:gridCol>
              </a:tblGrid>
              <a:tr h="62917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l’infinitif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656127"/>
                  </a:ext>
                </a:extLst>
              </a:tr>
              <a:tr h="107530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It’s easy ___ ______ to Madame Dior.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069764"/>
                  </a:ext>
                </a:extLst>
              </a:tr>
              <a:tr h="818517"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________ an exercise book in class is normal!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248561"/>
                  </a:ext>
                </a:extLst>
              </a:tr>
              <a:tr h="872607"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It’s fun to sing in class.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275765"/>
                  </a:ext>
                </a:extLst>
              </a:tr>
              <a:tr h="893134"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Writing a paragraph is easy!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8220875"/>
                  </a:ext>
                </a:extLst>
              </a:tr>
              <a:tr h="1075309"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It’s important to repeat a phrase in French.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453758"/>
                  </a:ext>
                </a:extLst>
              </a:tr>
              <a:tr h="666349"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Reading in French is fun!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909877"/>
                  </a:ext>
                </a:extLst>
              </a:tr>
            </a:tbl>
          </a:graphicData>
        </a:graphic>
      </p:graphicFrame>
      <p:pic>
        <p:nvPicPr>
          <p:cNvPr id="107" name="Picture 106" descr="Shape, arrow&#10;&#10;Description automatically generated">
            <a:extLst>
              <a:ext uri="{FF2B5EF4-FFF2-40B4-BE49-F238E27FC236}">
                <a16:creationId xmlns:a16="http://schemas.microsoft.com/office/drawing/2014/main" id="{8E641141-3343-45AA-8A3B-AF79B92C46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5591" y="10531043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850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264591" y="4498828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038716"/>
              </p:ext>
            </p:extLst>
          </p:nvPr>
        </p:nvGraphicFramePr>
        <p:xfrm>
          <a:off x="413061" y="5230654"/>
          <a:ext cx="9905797" cy="3277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524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445498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79717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98839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42000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2000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42000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42000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/>
                        <a:t>10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42000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42000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973833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74621" y="4668671"/>
            <a:ext cx="5883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English meanings 1-12.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0D04C43-6A40-40E7-AD48-A5207123B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20" y="1257078"/>
            <a:ext cx="2733321" cy="659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DEC67-82F5-47D0-A7A3-7B051843F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1141" y="1198126"/>
            <a:ext cx="2359356" cy="84741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E30211DE-945B-4238-B865-CDB76B7C70C1}"/>
              </a:ext>
            </a:extLst>
          </p:cNvPr>
          <p:cNvSpPr txBox="1"/>
          <p:nvPr/>
        </p:nvSpPr>
        <p:spPr>
          <a:xfrm>
            <a:off x="5395177" y="1354331"/>
            <a:ext cx="430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[e]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é|er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2A8EC9-F0DB-4A18-8B99-C31DD4CBD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6209"/>
              </p:ext>
            </p:extLst>
          </p:nvPr>
        </p:nvGraphicFramePr>
        <p:xfrm>
          <a:off x="373125" y="2229336"/>
          <a:ext cx="3907158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24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242918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G r ___ n o b l 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 n g ___ 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B ___ z o n 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29E6A33B-3D0A-4513-89F1-1D1F9C22A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62125"/>
              </p:ext>
            </p:extLst>
          </p:nvPr>
        </p:nvGraphicFramePr>
        <p:xfrm>
          <a:off x="4778656" y="2241143"/>
          <a:ext cx="3907158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24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242918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M ___ l u 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O r l ___ a n 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h a m b ___ r y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1B632581-1061-4762-8137-98E50E613D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89" y="2086243"/>
            <a:ext cx="2556174" cy="1917131"/>
          </a:xfrm>
          <a:prstGeom prst="rect">
            <a:avLst/>
          </a:prstGeom>
        </p:spPr>
      </p:pic>
      <p:sp>
        <p:nvSpPr>
          <p:cNvPr id="57" name="Title 2">
            <a:extLst>
              <a:ext uri="{FF2B5EF4-FFF2-40B4-BE49-F238E27FC236}">
                <a16:creationId xmlns:a16="http://schemas.microsoft.com/office/drawing/2014/main" id="{E9030DFE-1C6C-48CC-B486-F529F5165856}"/>
              </a:ext>
            </a:extLst>
          </p:cNvPr>
          <p:cNvSpPr txBox="1">
            <a:spLocks/>
          </p:cNvSpPr>
          <p:nvPr/>
        </p:nvSpPr>
        <p:spPr>
          <a:xfrm>
            <a:off x="10457741" y="5301510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F5F909C-0C44-42F8-8DCA-7F5BC5557FD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0425" y="4249147"/>
            <a:ext cx="1255885" cy="1146147"/>
          </a:xfrm>
          <a:prstGeom prst="rect">
            <a:avLst/>
          </a:prstGeom>
        </p:spPr>
      </p:pic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AD2795C8-75A6-4519-9F59-44B4D544B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809922"/>
              </p:ext>
            </p:extLst>
          </p:nvPr>
        </p:nvGraphicFramePr>
        <p:xfrm>
          <a:off x="347820" y="10773154"/>
          <a:ext cx="7846720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19298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312931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  <a:gridCol w="3835379">
                  <a:extLst>
                    <a:ext uri="{9D8B030D-6E8A-4147-A177-3AD203B41FA5}">
                      <a16:colId xmlns:a16="http://schemas.microsoft.com/office/drawing/2014/main" val="222253875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image</a:t>
                      </a:r>
                      <a:endParaRPr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adjectif</a:t>
                      </a:r>
                      <a:endParaRPr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information extra</a:t>
                      </a: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</a:t>
                      </a:r>
                      <a:endParaRPr sz="2800" b="1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easy</a:t>
                      </a:r>
                      <a:endParaRPr sz="2800" b="1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write (in English)</a:t>
                      </a:r>
                      <a:endParaRPr sz="2400" b="1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305006D-7D64-4F47-9A9D-8B19E6A801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4251" y="10600132"/>
            <a:ext cx="3128650" cy="450939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FF09348-1D7C-4F3A-B5D7-1EF7FA13D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91" y="8799822"/>
            <a:ext cx="2359356" cy="84741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FB920F8-4650-46CE-8482-2706A4D9FBC3}"/>
              </a:ext>
            </a:extLst>
          </p:cNvPr>
          <p:cNvSpPr txBox="1"/>
          <p:nvPr/>
        </p:nvSpPr>
        <p:spPr>
          <a:xfrm>
            <a:off x="1568049" y="9735710"/>
            <a:ext cx="5527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verbe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 la lettre et l’adjectif en anglais.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D9E2E9B-2BD0-49A8-B6E7-69F4BE3AD5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67716" y="9623517"/>
            <a:ext cx="1657686" cy="1130506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16311161-2935-456D-AFF5-523F33DB33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09" y="9478680"/>
            <a:ext cx="1095958" cy="18074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030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2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786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50929E-0C45-4A59-930A-089684B8D9C5}"/>
              </a:ext>
            </a:extLst>
          </p:cNvPr>
          <p:cNvGrpSpPr/>
          <p:nvPr/>
        </p:nvGrpSpPr>
        <p:grpSpPr>
          <a:xfrm>
            <a:off x="36455" y="987535"/>
            <a:ext cx="2268556" cy="862054"/>
            <a:chOff x="314909" y="12083263"/>
            <a:chExt cx="2268556" cy="862054"/>
          </a:xfrm>
        </p:grpSpPr>
        <p:sp>
          <p:nvSpPr>
            <p:cNvPr id="84" name="Title 1">
              <a:extLst>
                <a:ext uri="{FF2B5EF4-FFF2-40B4-BE49-F238E27FC236}">
                  <a16:creationId xmlns:a16="http://schemas.microsoft.com/office/drawing/2014/main" id="{4680C87C-1511-4A08-8C66-5A9B37DB4E4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97" name="Picture 9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B2D0E33-E584-443A-A5AA-A233838B4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0B7AFA5E-54C8-4A12-8277-7A02ED7420AF}"/>
              </a:ext>
            </a:extLst>
          </p:cNvPr>
          <p:cNvSpPr txBox="1"/>
          <p:nvPr/>
        </p:nvSpPr>
        <p:spPr>
          <a:xfrm>
            <a:off x="2246485" y="1157378"/>
            <a:ext cx="424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verbe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correct,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25DE509C-910A-4D58-BE5D-8E448D4A9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505892"/>
              </p:ext>
            </p:extLst>
          </p:nvPr>
        </p:nvGraphicFramePr>
        <p:xfrm>
          <a:off x="134202" y="2006990"/>
          <a:ext cx="5603652" cy="441079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4967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5258685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</a:tblGrid>
              <a:tr h="4857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Phrase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français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C’est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super de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chanter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le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dimanche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Avoir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un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dictionnaire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c’est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normal !</a:t>
                      </a: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C’est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important de 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parler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avec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Mme Dior.</a:t>
                      </a: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6111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Lire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gomme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c’est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impossible !</a:t>
                      </a: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6111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Parler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avec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un partenaire, </a:t>
                      </a:r>
                      <a:br>
                        <a:rPr lang="es-E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c’est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facile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!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6111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C’est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amusant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de 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parler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français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</a:tbl>
          </a:graphicData>
        </a:graphic>
      </p:graphicFrame>
      <p:graphicFrame>
        <p:nvGraphicFramePr>
          <p:cNvPr id="101" name="Table 100">
            <a:extLst>
              <a:ext uri="{FF2B5EF4-FFF2-40B4-BE49-F238E27FC236}">
                <a16:creationId xmlns:a16="http://schemas.microsoft.com/office/drawing/2014/main" id="{0B97ADF8-78FB-44DE-943C-AC6D943F7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00874"/>
              </p:ext>
            </p:extLst>
          </p:nvPr>
        </p:nvGraphicFramePr>
        <p:xfrm>
          <a:off x="5884548" y="2006990"/>
          <a:ext cx="6307452" cy="441880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6863">
                  <a:extLst>
                    <a:ext uri="{9D8B030D-6E8A-4147-A177-3AD203B41FA5}">
                      <a16:colId xmlns:a16="http://schemas.microsoft.com/office/drawing/2014/main" val="2290117488"/>
                    </a:ext>
                  </a:extLst>
                </a:gridCol>
                <a:gridCol w="1496606">
                  <a:extLst>
                    <a:ext uri="{9D8B030D-6E8A-4147-A177-3AD203B41FA5}">
                      <a16:colId xmlns:a16="http://schemas.microsoft.com/office/drawing/2014/main" val="797969530"/>
                    </a:ext>
                  </a:extLst>
                </a:gridCol>
                <a:gridCol w="1553228">
                  <a:extLst>
                    <a:ext uri="{9D8B030D-6E8A-4147-A177-3AD203B41FA5}">
                      <a16:colId xmlns:a16="http://schemas.microsoft.com/office/drawing/2014/main" val="4287959781"/>
                    </a:ext>
                  </a:extLst>
                </a:gridCol>
                <a:gridCol w="1680755">
                  <a:extLst>
                    <a:ext uri="{9D8B030D-6E8A-4147-A177-3AD203B41FA5}">
                      <a16:colId xmlns:a16="http://schemas.microsoft.com/office/drawing/2014/main" val="1045660714"/>
                    </a:ext>
                  </a:extLst>
                </a:gridCol>
              </a:tblGrid>
              <a:tr h="437920">
                <a:tc gridSpan="4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verbe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en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anglais</a:t>
                      </a:r>
                      <a:endParaRPr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542579"/>
                  </a:ext>
                </a:extLst>
              </a:tr>
              <a:tr h="50205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sing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singing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talk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talking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165145"/>
                  </a:ext>
                </a:extLst>
              </a:tr>
              <a:tr h="5628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use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using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having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have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92867"/>
                  </a:ext>
                </a:extLst>
              </a:tr>
              <a:tr h="73903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speaking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speak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repeat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repeating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558415"/>
                  </a:ext>
                </a:extLst>
              </a:tr>
              <a:tr h="67640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reading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read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writing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write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317099"/>
                  </a:ext>
                </a:extLst>
              </a:tr>
              <a:tr h="70145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talk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talking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listen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listening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471622"/>
                  </a:ext>
                </a:extLst>
              </a:tr>
              <a:tr h="6883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singing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speaking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sing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speak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689527"/>
                  </a:ext>
                </a:extLst>
              </a:tr>
            </a:tbl>
          </a:graphicData>
        </a:graphic>
      </p:graphicFrame>
      <p:sp>
        <p:nvSpPr>
          <p:cNvPr id="102" name="Google Shape;357;p8">
            <a:extLst>
              <a:ext uri="{FF2B5EF4-FFF2-40B4-BE49-F238E27FC236}">
                <a16:creationId xmlns:a16="http://schemas.microsoft.com/office/drawing/2014/main" id="{7E1687CD-F471-484B-8803-63F35399DE68}"/>
              </a:ext>
            </a:extLst>
          </p:cNvPr>
          <p:cNvSpPr/>
          <p:nvPr/>
        </p:nvSpPr>
        <p:spPr>
          <a:xfrm>
            <a:off x="5909033" y="2598012"/>
            <a:ext cx="1524003" cy="435455"/>
          </a:xfrm>
          <a:prstGeom prst="roundRect">
            <a:avLst>
              <a:gd name="adj" fmla="val 16667"/>
            </a:avLst>
          </a:prstGeom>
          <a:solidFill>
            <a:srgbClr val="D8EEC0">
              <a:alpha val="6000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kern="0" dirty="0">
              <a:ea typeface="Calibri"/>
              <a:cs typeface="Calibri"/>
              <a:sym typeface="Calibri"/>
            </a:endParaRPr>
          </a:p>
        </p:txBody>
      </p:sp>
      <p:pic>
        <p:nvPicPr>
          <p:cNvPr id="115" name="Picture 114" descr="Logo&#10;&#10;Description automatically generated">
            <a:extLst>
              <a:ext uri="{FF2B5EF4-FFF2-40B4-BE49-F238E27FC236}">
                <a16:creationId xmlns:a16="http://schemas.microsoft.com/office/drawing/2014/main" id="{FC74C05A-6705-4715-A1BD-AF9313873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568" y="2005511"/>
            <a:ext cx="614834" cy="523220"/>
          </a:xfrm>
          <a:prstGeom prst="rect">
            <a:avLst/>
          </a:prstGeom>
        </p:spPr>
      </p:pic>
      <p:graphicFrame>
        <p:nvGraphicFramePr>
          <p:cNvPr id="120" name="Table 4">
            <a:extLst>
              <a:ext uri="{FF2B5EF4-FFF2-40B4-BE49-F238E27FC236}">
                <a16:creationId xmlns:a16="http://schemas.microsoft.com/office/drawing/2014/main" id="{92E5D5B9-5DEB-4B95-88E1-76B00BC49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762119"/>
              </p:ext>
            </p:extLst>
          </p:nvPr>
        </p:nvGraphicFramePr>
        <p:xfrm>
          <a:off x="341429" y="10035568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this, that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repeat, repeating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21" name="Picture 120">
            <a:extLst>
              <a:ext uri="{FF2B5EF4-FFF2-40B4-BE49-F238E27FC236}">
                <a16:creationId xmlns:a16="http://schemas.microsoft.com/office/drawing/2014/main" id="{5C01015A-B882-489F-A2BD-C2B662F39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22" y="12114762"/>
            <a:ext cx="1186070" cy="1080360"/>
          </a:xfrm>
          <a:prstGeom prst="rect">
            <a:avLst/>
          </a:prstGeom>
        </p:spPr>
      </p:pic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6D2CA9C2-5A07-477C-8300-BC8EA80634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2" y="10408782"/>
            <a:ext cx="1186070" cy="118607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874BF7A-5890-420F-BB29-10691C407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632" y="14120321"/>
            <a:ext cx="1162417" cy="1101237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45864200-7EF8-4DAD-8AA0-659E10A4776D}"/>
              </a:ext>
            </a:extLst>
          </p:cNvPr>
          <p:cNvSpPr txBox="1"/>
          <p:nvPr/>
        </p:nvSpPr>
        <p:spPr>
          <a:xfrm>
            <a:off x="1521550" y="1522228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16B1B18-413A-48AF-ADE3-9864B0078082}"/>
              </a:ext>
            </a:extLst>
          </p:cNvPr>
          <p:cNvSpPr txBox="1"/>
          <p:nvPr/>
        </p:nvSpPr>
        <p:spPr>
          <a:xfrm>
            <a:off x="1501744" y="1280998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5B31AAC-3D1F-472A-A897-BA20EA5E5F39}"/>
              </a:ext>
            </a:extLst>
          </p:cNvPr>
          <p:cNvSpPr txBox="1"/>
          <p:nvPr/>
        </p:nvSpPr>
        <p:spPr>
          <a:xfrm>
            <a:off x="1488087" y="111028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8080473-BBD9-4B63-8594-EC3E26999519}"/>
              </a:ext>
            </a:extLst>
          </p:cNvPr>
          <p:cNvSpPr txBox="1"/>
          <p:nvPr/>
        </p:nvSpPr>
        <p:spPr>
          <a:xfrm>
            <a:off x="2186153" y="9378108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F28E596-F7B5-4EDC-B37F-E580FC629E6F}"/>
              </a:ext>
            </a:extLst>
          </p:cNvPr>
          <p:cNvGrpSpPr/>
          <p:nvPr/>
        </p:nvGrpSpPr>
        <p:grpSpPr>
          <a:xfrm>
            <a:off x="159700" y="9185624"/>
            <a:ext cx="2046279" cy="849944"/>
            <a:chOff x="291715" y="11147271"/>
            <a:chExt cx="2046279" cy="849944"/>
          </a:xfrm>
        </p:grpSpPr>
        <p:sp>
          <p:nvSpPr>
            <p:cNvPr id="141" name="Title 2">
              <a:extLst>
                <a:ext uri="{FF2B5EF4-FFF2-40B4-BE49-F238E27FC236}">
                  <a16:creationId xmlns:a16="http://schemas.microsoft.com/office/drawing/2014/main" id="{D619C9C6-60E1-4264-849B-8B509CF97AB3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5" name="Picture 144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5F8B4666-6853-425D-AE3E-5A5139699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1DB270-5DF7-43F4-B211-39C5F61BCC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9302" y="9378108"/>
            <a:ext cx="1804572" cy="1530229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D0E450A-5F3D-48B7-BC17-7FACC6E4D499}"/>
              </a:ext>
            </a:extLst>
          </p:cNvPr>
          <p:cNvGrpSpPr/>
          <p:nvPr/>
        </p:nvGrpSpPr>
        <p:grpSpPr>
          <a:xfrm>
            <a:off x="141963" y="6626335"/>
            <a:ext cx="2268556" cy="862054"/>
            <a:chOff x="314909" y="12083263"/>
            <a:chExt cx="2268556" cy="862054"/>
          </a:xfrm>
        </p:grpSpPr>
        <p:sp>
          <p:nvSpPr>
            <p:cNvPr id="147" name="Title 1">
              <a:extLst>
                <a:ext uri="{FF2B5EF4-FFF2-40B4-BE49-F238E27FC236}">
                  <a16:creationId xmlns:a16="http://schemas.microsoft.com/office/drawing/2014/main" id="{DC1B0EAB-05E1-4800-A561-9BB0A606D4E1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48" name="Picture 147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AF82107-2A5C-4C2E-9549-5E5E6D55E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4C4BADDD-D92F-4B52-8CD9-DD3DDDD54A69}"/>
              </a:ext>
            </a:extLst>
          </p:cNvPr>
          <p:cNvSpPr txBox="1"/>
          <p:nvPr/>
        </p:nvSpPr>
        <p:spPr>
          <a:xfrm>
            <a:off x="2351993" y="6796178"/>
            <a:ext cx="4301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1D0C30-B176-482A-857C-92C6E54AF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435891"/>
              </p:ext>
            </p:extLst>
          </p:nvPr>
        </p:nvGraphicFramePr>
        <p:xfrm>
          <a:off x="111357" y="7422823"/>
          <a:ext cx="5832237" cy="16382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039">
                  <a:extLst>
                    <a:ext uri="{9D8B030D-6E8A-4147-A177-3AD203B41FA5}">
                      <a16:colId xmlns:a16="http://schemas.microsoft.com/office/drawing/2014/main" val="3073271822"/>
                    </a:ext>
                  </a:extLst>
                </a:gridCol>
                <a:gridCol w="5473198">
                  <a:extLst>
                    <a:ext uri="{9D8B030D-6E8A-4147-A177-3AD203B41FA5}">
                      <a16:colId xmlns:a16="http://schemas.microsoft.com/office/drawing/2014/main" val="809017026"/>
                    </a:ext>
                  </a:extLst>
                </a:gridCol>
              </a:tblGrid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It’s great to sing on Sunday.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417594"/>
                  </a:ext>
                </a:extLst>
              </a:tr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442361"/>
                  </a:ext>
                </a:extLst>
              </a:tr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203695"/>
                  </a:ext>
                </a:extLst>
              </a:tr>
            </a:tbl>
          </a:graphicData>
        </a:graphic>
      </p:graphicFrame>
      <p:graphicFrame>
        <p:nvGraphicFramePr>
          <p:cNvPr id="150" name="Table 149">
            <a:extLst>
              <a:ext uri="{FF2B5EF4-FFF2-40B4-BE49-F238E27FC236}">
                <a16:creationId xmlns:a16="http://schemas.microsoft.com/office/drawing/2014/main" id="{F1330BB4-A4EC-40BA-A3D7-74C37909F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73939"/>
              </p:ext>
            </p:extLst>
          </p:nvPr>
        </p:nvGraphicFramePr>
        <p:xfrm>
          <a:off x="6359762" y="7365029"/>
          <a:ext cx="5832238" cy="16382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039">
                  <a:extLst>
                    <a:ext uri="{9D8B030D-6E8A-4147-A177-3AD203B41FA5}">
                      <a16:colId xmlns:a16="http://schemas.microsoft.com/office/drawing/2014/main" val="3073271822"/>
                    </a:ext>
                  </a:extLst>
                </a:gridCol>
                <a:gridCol w="5473199">
                  <a:extLst>
                    <a:ext uri="{9D8B030D-6E8A-4147-A177-3AD203B41FA5}">
                      <a16:colId xmlns:a16="http://schemas.microsoft.com/office/drawing/2014/main" val="809017026"/>
                    </a:ext>
                  </a:extLst>
                </a:gridCol>
              </a:tblGrid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417594"/>
                  </a:ext>
                </a:extLst>
              </a:tr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442361"/>
                  </a:ext>
                </a:extLst>
              </a:tr>
              <a:tr h="5460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2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203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381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6026</TotalTime>
  <Words>7425</Words>
  <Application>Microsoft Office PowerPoint</Application>
  <PresentationFormat>Custom</PresentationFormat>
  <Paragraphs>2092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Calibri</vt:lpstr>
      <vt:lpstr>Calibri Light</vt:lpstr>
      <vt:lpstr>Cavolini</vt:lpstr>
      <vt:lpstr>Century Gothic</vt:lpstr>
      <vt:lpstr>Century Gothic</vt:lpstr>
      <vt:lpstr>Dreaming Outloud Pro</vt:lpstr>
      <vt:lpstr>Ink Free</vt:lpstr>
      <vt:lpstr>Modern Love</vt:lpstr>
      <vt:lpstr>Quattrocento Sans</vt:lpstr>
      <vt:lpstr>Rockwell Extra Bold</vt:lpstr>
      <vt:lpstr>Segoe Print</vt:lpstr>
      <vt:lpstr>Office Theme</vt:lpstr>
      <vt:lpstr>Français</vt:lpstr>
      <vt:lpstr>Contents</vt:lpstr>
      <vt:lpstr>Characters</vt:lpstr>
      <vt:lpstr>Phonics</vt:lpstr>
      <vt:lpstr>Term overview</vt:lpstr>
      <vt:lpstr>Term 1 week 1</vt:lpstr>
      <vt:lpstr>Term 1 week 1</vt:lpstr>
      <vt:lpstr>Term 1 week 2</vt:lpstr>
      <vt:lpstr>Term 1 week 2</vt:lpstr>
      <vt:lpstr>Term 1 week 2</vt:lpstr>
      <vt:lpstr>Term 1 week 3</vt:lpstr>
      <vt:lpstr>Term 1 week 3</vt:lpstr>
      <vt:lpstr>Term 1 week 3</vt:lpstr>
      <vt:lpstr>Term 1 week 3</vt:lpstr>
      <vt:lpstr>Term 1 week 3</vt:lpstr>
      <vt:lpstr>Term 1 week 3</vt:lpstr>
      <vt:lpstr>Term 1 week 4</vt:lpstr>
      <vt:lpstr>Term 1 week 4</vt:lpstr>
      <vt:lpstr>Term 1 week 4</vt:lpstr>
      <vt:lpstr>Term 1 week 5</vt:lpstr>
      <vt:lpstr>Term 1 week 5</vt:lpstr>
      <vt:lpstr>Term 1 week 5</vt:lpstr>
      <vt:lpstr>Term 1 week 5</vt:lpstr>
      <vt:lpstr>Term 1 week 6</vt:lpstr>
      <vt:lpstr>Term 1 week 6</vt:lpstr>
      <vt:lpstr>Term 1 week 6</vt:lpstr>
      <vt:lpstr>Term 1 week 6</vt:lpstr>
      <vt:lpstr>Term 1 week 7</vt:lpstr>
      <vt:lpstr>Term 1 week 7</vt:lpstr>
      <vt:lpstr>Term 1 week 7</vt:lpstr>
      <vt:lpstr>Term 1 week 8</vt:lpstr>
      <vt:lpstr>Term 1 week 8</vt:lpstr>
      <vt:lpstr>Term 1 week 8</vt:lpstr>
      <vt:lpstr>Term 1 week 9</vt:lpstr>
      <vt:lpstr>Term 1 week 9</vt:lpstr>
      <vt:lpstr>Term 1 week 9</vt:lpstr>
      <vt:lpstr>Term 1 week 9</vt:lpstr>
      <vt:lpstr>Term 1 week 13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283</cp:revision>
  <dcterms:created xsi:type="dcterms:W3CDTF">2023-06-13T09:43:12Z</dcterms:created>
  <dcterms:modified xsi:type="dcterms:W3CDTF">2024-01-04T15:33:51Z</dcterms:modified>
</cp:coreProperties>
</file>