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B"/>
    <a:srgbClr val="FFE7E7"/>
    <a:srgbClr val="D7E7F5"/>
    <a:srgbClr val="FBFDF9"/>
    <a:srgbClr val="8EE2E6"/>
    <a:srgbClr val="F2F8EE"/>
    <a:srgbClr val="F2F7FC"/>
    <a:srgbClr val="FF0066"/>
    <a:srgbClr val="FFEFFF"/>
    <a:srgbClr val="2BC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71FB-DD0A-4374-AB33-1CB795961B3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0FE5C-13EC-462F-B363-DD21B77DB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06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png"/><Relationship Id="rId32" Type="http://schemas.openxmlformats.org/officeDocument/2006/relationships/image" Target="../media/image30.sv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hyperlink" Target="http://www.wordreference.com/" TargetMode="External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gif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gif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4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gif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8.png"/><Relationship Id="rId8" Type="http://schemas.openxmlformats.org/officeDocument/2006/relationships/image" Target="../media/image46.png"/><Relationship Id="rId3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882615"/>
              </p:ext>
            </p:extLst>
          </p:nvPr>
        </p:nvGraphicFramePr>
        <p:xfrm>
          <a:off x="5874192" y="2353172"/>
          <a:ext cx="6192662" cy="44424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4221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137922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1990519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63993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Adjectives after nouns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English adjectives come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before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 noun. </a:t>
                      </a: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French adjectives normally come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after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 noun: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grey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bike</a:t>
                      </a:r>
                    </a:p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vélo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voiture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rapide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‘it’ in French</a:t>
                      </a:r>
                    </a:p>
                    <a:p>
                      <a:pPr algn="l"/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Remember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‘he’ and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‘she’.</a:t>
                      </a:r>
                    </a:p>
                    <a:p>
                      <a:pPr algn="l"/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mean ‘it’ for masculine nouns, too: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.➜ 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 (It is small.)</a:t>
                      </a:r>
                    </a:p>
                    <a:p>
                      <a:pPr algn="l"/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l"/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 use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mean ‘it’ for feminine nouns: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.➜</a:t>
                      </a:r>
                    </a:p>
                    <a:p>
                      <a:pPr algn="l"/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(It is big.)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1802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Male and female person nouns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words for man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l’homme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and woman (la femme) are different.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 person nouns just add ‘e’ for female forms: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cousin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cousin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professeur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professeur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11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Ask ‘What is it like?’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Comment ? means How? but: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EAA0E296-9C84-46F3-9019-BD9575378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81503"/>
              </p:ext>
            </p:extLst>
          </p:nvPr>
        </p:nvGraphicFramePr>
        <p:xfrm>
          <a:off x="5883571" y="1369721"/>
          <a:ext cx="6207476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92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90115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5319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6000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6709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4253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anc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comb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7598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FF000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Rouge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24152"/>
              </p:ext>
            </p:extLst>
          </p:nvPr>
        </p:nvGraphicFramePr>
        <p:xfrm>
          <a:off x="102741" y="167640"/>
          <a:ext cx="3235741" cy="31963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5741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7833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description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bleu,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bleu</a:t>
                      </a:r>
                      <a:r>
                        <a:rPr lang="en-GB" sz="11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blue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chèr</a:t>
                      </a:r>
                      <a:r>
                        <a:rPr lang="en-GB" sz="11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expensive  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different,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r>
                        <a:rPr lang="en-GB" sz="11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different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difficile – difficult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gris</a:t>
                      </a:r>
                      <a:r>
                        <a:rPr lang="en-GB" sz="11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grey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jaune – yellow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lent,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lent</a:t>
                      </a:r>
                      <a:r>
                        <a:rPr lang="en-GB" sz="11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slow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rapide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fast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rouge - red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sympa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thique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– nice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6287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vert,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vert</a:t>
                      </a:r>
                      <a:r>
                        <a:rPr lang="en-GB" sz="11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green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953713"/>
              </p:ext>
            </p:extLst>
          </p:nvPr>
        </p:nvGraphicFramePr>
        <p:xfrm>
          <a:off x="3276834" y="121490"/>
          <a:ext cx="2555036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5036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7988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choses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vélo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bicycle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voiture – car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61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personnes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she, it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– he, it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cousin – male cousin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cousine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female cousin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femme – woman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l’homme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man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professeur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male teacher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15289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female teacher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</a:tbl>
          </a:graphicData>
        </a:graphic>
      </p:graphicFrame>
      <p:graphicFrame>
        <p:nvGraphicFramePr>
          <p:cNvPr id="111" name="Table 107">
            <a:extLst>
              <a:ext uri="{FF2B5EF4-FFF2-40B4-BE49-F238E27FC236}">
                <a16:creationId xmlns:a16="http://schemas.microsoft.com/office/drawing/2014/main" id="{1E2EEA70-CA67-4351-891C-825A4E6FF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680491"/>
              </p:ext>
            </p:extLst>
          </p:nvPr>
        </p:nvGraphicFramePr>
        <p:xfrm>
          <a:off x="5887078" y="1856617"/>
          <a:ext cx="6184232" cy="447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0038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85669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3927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6256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1094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45587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447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estion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atre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expli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802594" y="147845"/>
            <a:ext cx="855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77C8F3-E5C7-45E6-824C-7816640B1B46}"/>
              </a:ext>
            </a:extLst>
          </p:cNvPr>
          <p:cNvSpPr/>
          <p:nvPr/>
        </p:nvSpPr>
        <p:spPr>
          <a:xfrm>
            <a:off x="1985555" y="2585757"/>
            <a:ext cx="1262003" cy="776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dirty="0" err="1">
                <a:latin typeface="Century Gothic" panose="020B0502020202020204" pitchFamily="34" charset="0"/>
              </a:rPr>
              <a:t>très</a:t>
            </a:r>
            <a:r>
              <a:rPr lang="en-GB" sz="1100" dirty="0">
                <a:latin typeface="Century Gothic" panose="020B0502020202020204" pitchFamily="34" charset="0"/>
              </a:rPr>
              <a:t> – very</a:t>
            </a:r>
            <a:br>
              <a:rPr lang="en-GB" sz="1100" dirty="0">
                <a:latin typeface="Century Gothic" panose="020B0502020202020204" pitchFamily="34" charset="0"/>
              </a:rPr>
            </a:br>
            <a:r>
              <a:rPr lang="en-GB" sz="1100" dirty="0">
                <a:latin typeface="Century Gothic" panose="020B0502020202020204" pitchFamily="34" charset="0"/>
              </a:rPr>
              <a:t>et – and</a:t>
            </a:r>
            <a:br>
              <a:rPr lang="en-GB" sz="1100" dirty="0">
                <a:latin typeface="Century Gothic" panose="020B0502020202020204" pitchFamily="34" charset="0"/>
              </a:rPr>
            </a:br>
            <a:r>
              <a:rPr lang="en-GB" sz="1100" dirty="0" err="1">
                <a:latin typeface="Century Gothic" panose="020B0502020202020204" pitchFamily="34" charset="0"/>
              </a:rPr>
              <a:t>mais</a:t>
            </a:r>
            <a:r>
              <a:rPr lang="en-GB" sz="1100" dirty="0">
                <a:latin typeface="Century Gothic" panose="020B0502020202020204" pitchFamily="34" charset="0"/>
              </a:rPr>
              <a:t> – but </a:t>
            </a:r>
            <a:br>
              <a:rPr lang="en-GB" sz="1100" dirty="0">
                <a:latin typeface="Century Gothic" panose="020B0502020202020204" pitchFamily="34" charset="0"/>
              </a:rPr>
            </a:br>
            <a:r>
              <a:rPr lang="en-GB" sz="1100" dirty="0" err="1">
                <a:latin typeface="Century Gothic" panose="020B0502020202020204" pitchFamily="34" charset="0"/>
              </a:rPr>
              <a:t>aussi</a:t>
            </a:r>
            <a:r>
              <a:rPr lang="en-GB" sz="1100" dirty="0">
                <a:latin typeface="Century Gothic" panose="020B0502020202020204" pitchFamily="34" charset="0"/>
              </a:rPr>
              <a:t> – also, too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932B53-14AE-4C87-B5F9-A8DA43595AC3}"/>
              </a:ext>
            </a:extLst>
          </p:cNvPr>
          <p:cNvSpPr txBox="1"/>
          <p:nvPr/>
        </p:nvSpPr>
        <p:spPr>
          <a:xfrm>
            <a:off x="27401" y="4683936"/>
            <a:ext cx="2160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Using reference materials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513A6CC-C6DF-4092-B606-9347A6C30A09}"/>
              </a:ext>
            </a:extLst>
          </p:cNvPr>
          <p:cNvSpPr txBox="1"/>
          <p:nvPr/>
        </p:nvSpPr>
        <p:spPr>
          <a:xfrm>
            <a:off x="30400" y="4984427"/>
            <a:ext cx="1525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dictionaries have symbols with useful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50A7D7AA-9A1C-4596-9487-BA2D8CEB7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62" y="5041265"/>
            <a:ext cx="3646246" cy="1754326"/>
          </a:xfrm>
          <a:prstGeom prst="rect">
            <a:avLst/>
          </a:prstGeom>
        </p:spPr>
      </p:pic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A0035FA-6E3E-4D87-981E-650C247EC3B5}"/>
              </a:ext>
            </a:extLst>
          </p:cNvPr>
          <p:cNvSpPr/>
          <p:nvPr/>
        </p:nvSpPr>
        <p:spPr>
          <a:xfrm>
            <a:off x="2442985" y="6469257"/>
            <a:ext cx="262893" cy="14614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2778244-461A-44FA-AC8E-80BCDD666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50" y="4684860"/>
            <a:ext cx="3639706" cy="303646"/>
          </a:xfrm>
          <a:prstGeom prst="rect">
            <a:avLst/>
          </a:prstGeom>
        </p:spPr>
      </p:pic>
      <p:sp>
        <p:nvSpPr>
          <p:cNvPr id="89" name="Callout: Line 13">
            <a:extLst>
              <a:ext uri="{FF2B5EF4-FFF2-40B4-BE49-F238E27FC236}">
                <a16:creationId xmlns:a16="http://schemas.microsoft.com/office/drawing/2014/main" id="{1EECDD10-1E2F-4116-907C-3B8DBD08F804}"/>
              </a:ext>
            </a:extLst>
          </p:cNvPr>
          <p:cNvSpPr/>
          <p:nvPr/>
        </p:nvSpPr>
        <p:spPr>
          <a:xfrm>
            <a:off x="3591247" y="5908836"/>
            <a:ext cx="1633896" cy="258829"/>
          </a:xfrm>
          <a:prstGeom prst="borderCallout1">
            <a:avLst>
              <a:gd name="adj1" fmla="val 39548"/>
              <a:gd name="adj2" fmla="val 543"/>
              <a:gd name="adj3" fmla="val 209043"/>
              <a:gd name="adj4" fmla="val -53830"/>
            </a:avLst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</a:p>
        </p:txBody>
      </p:sp>
      <p:pic>
        <p:nvPicPr>
          <p:cNvPr id="90" name="Picture 89" descr="A tiger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C57F4A6-0FE6-4BDD-B1C5-EED5CC1C1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87" y="5991390"/>
            <a:ext cx="750698" cy="839942"/>
          </a:xfrm>
          <a:prstGeom prst="ellipse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A0DB7590-9F3B-4134-9198-8B728B63A98B}"/>
              </a:ext>
            </a:extLst>
          </p:cNvPr>
          <p:cNvSpPr txBox="1"/>
          <p:nvPr/>
        </p:nvSpPr>
        <p:spPr>
          <a:xfrm>
            <a:off x="4447129" y="5323346"/>
            <a:ext cx="1354726" cy="430887"/>
          </a:xfrm>
          <a:prstGeom prst="rect">
            <a:avLst/>
          </a:prstGeom>
          <a:solidFill>
            <a:srgbClr val="D7E7F5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tiger)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tigre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tiger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B422DD-744D-413A-B9F2-EFE14F1096C7}"/>
              </a:ext>
            </a:extLst>
          </p:cNvPr>
          <p:cNvCxnSpPr>
            <a:stCxn id="89" idx="3"/>
            <a:endCxn id="96" idx="2"/>
          </p:cNvCxnSpPr>
          <p:nvPr/>
        </p:nvCxnSpPr>
        <p:spPr>
          <a:xfrm flipV="1">
            <a:off x="4408195" y="5754233"/>
            <a:ext cx="716297" cy="15460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BD59E483-926C-4098-960C-5494493D66B1}"/>
              </a:ext>
            </a:extLst>
          </p:cNvPr>
          <p:cNvSpPr txBox="1"/>
          <p:nvPr/>
        </p:nvSpPr>
        <p:spPr>
          <a:xfrm>
            <a:off x="2759676" y="4653158"/>
            <a:ext cx="30337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www.wordreference.com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CFAFC0-ACEB-462B-83D1-5E814550A925}"/>
              </a:ext>
            </a:extLst>
          </p:cNvPr>
          <p:cNvGrpSpPr/>
          <p:nvPr/>
        </p:nvGrpSpPr>
        <p:grpSpPr>
          <a:xfrm>
            <a:off x="1193712" y="4954675"/>
            <a:ext cx="1175322" cy="687454"/>
            <a:chOff x="898777" y="3688819"/>
            <a:chExt cx="1175322" cy="687454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2E14CA2-40E9-4C62-97AD-3D9B9881F278}"/>
                </a:ext>
              </a:extLst>
            </p:cNvPr>
            <p:cNvSpPr/>
            <p:nvPr/>
          </p:nvSpPr>
          <p:spPr>
            <a:xfrm>
              <a:off x="921901" y="3710647"/>
              <a:ext cx="1107901" cy="616724"/>
            </a:xfrm>
            <a:prstGeom prst="roundRect">
              <a:avLst/>
            </a:prstGeom>
            <a:solidFill>
              <a:srgbClr val="FFF3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D7813D2-F8EC-4431-B1E3-906F063578E7}"/>
                </a:ext>
              </a:extLst>
            </p:cNvPr>
            <p:cNvSpPr txBox="1"/>
            <p:nvPr/>
          </p:nvSpPr>
          <p:spPr>
            <a:xfrm>
              <a:off x="921902" y="3688819"/>
              <a:ext cx="7825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= noun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8D01A64-5C4B-43C4-9654-06F8C3D5B642}"/>
                </a:ext>
              </a:extLst>
            </p:cNvPr>
            <p:cNvSpPr txBox="1"/>
            <p:nvPr/>
          </p:nvSpPr>
          <p:spPr>
            <a:xfrm>
              <a:off x="898777" y="3899228"/>
              <a:ext cx="1175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= masculine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28C6705-0DDE-411C-89FA-7D88FDCB7983}"/>
                </a:ext>
              </a:extLst>
            </p:cNvPr>
            <p:cNvSpPr txBox="1"/>
            <p:nvPr/>
          </p:nvSpPr>
          <p:spPr>
            <a:xfrm>
              <a:off x="921902" y="4114663"/>
              <a:ext cx="9781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= feminine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80359205-1A9E-4DF9-8C53-75FBE86EEB87}"/>
              </a:ext>
            </a:extLst>
          </p:cNvPr>
          <p:cNvSpPr txBox="1"/>
          <p:nvPr/>
        </p:nvSpPr>
        <p:spPr>
          <a:xfrm>
            <a:off x="15886" y="5567144"/>
            <a:ext cx="220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information about the type of word, (e.g., noun, </a:t>
            </a:r>
            <a:endParaRPr lang="en-GB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532619D-C275-45F0-900B-64DB3E7D6643}"/>
              </a:ext>
            </a:extLst>
          </p:cNvPr>
          <p:cNvSpPr txBox="1"/>
          <p:nvPr/>
        </p:nvSpPr>
        <p:spPr>
          <a:xfrm>
            <a:off x="10919" y="5991390"/>
            <a:ext cx="1705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adjective)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and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 gender (masculine or feminine). </a:t>
            </a:r>
            <a:endParaRPr lang="en-GB" dirty="0"/>
          </a:p>
        </p:txBody>
      </p:sp>
      <p:sp>
        <p:nvSpPr>
          <p:cNvPr id="101" name="CustomShape 6">
            <a:extLst>
              <a:ext uri="{FF2B5EF4-FFF2-40B4-BE49-F238E27FC236}">
                <a16:creationId xmlns:a16="http://schemas.microsoft.com/office/drawing/2014/main" id="{A177E448-0410-4265-9692-3968F44005F7}"/>
              </a:ext>
            </a:extLst>
          </p:cNvPr>
          <p:cNvSpPr/>
          <p:nvPr/>
        </p:nvSpPr>
        <p:spPr>
          <a:xfrm>
            <a:off x="1528416" y="3430371"/>
            <a:ext cx="2918650" cy="754772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France et à Haïti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Fête des Mères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 le dernier* dimanche de mai. Au Canada, c’est le deuxième* dimanche de mai.</a:t>
            </a:r>
          </a:p>
        </p:txBody>
      </p:sp>
      <p:pic>
        <p:nvPicPr>
          <p:cNvPr id="103" name="Picture 102" descr="A person holding a child&#10;&#10;Description automatically generated with medium confidence">
            <a:extLst>
              <a:ext uri="{FF2B5EF4-FFF2-40B4-BE49-F238E27FC236}">
                <a16:creationId xmlns:a16="http://schemas.microsoft.com/office/drawing/2014/main" id="{1878A0DD-EC24-48D8-82DA-F4010D37A4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/>
          <a:stretch/>
        </p:blipFill>
        <p:spPr>
          <a:xfrm>
            <a:off x="125146" y="3421923"/>
            <a:ext cx="1454435" cy="1241393"/>
          </a:xfrm>
          <a:prstGeom prst="rect">
            <a:avLst/>
          </a:prstGeom>
        </p:spPr>
      </p:pic>
      <p:pic>
        <p:nvPicPr>
          <p:cNvPr id="104" name="Picture 103" descr="A person hugging a child&#10;&#10;Description automatically generated with low confidence">
            <a:extLst>
              <a:ext uri="{FF2B5EF4-FFF2-40B4-BE49-F238E27FC236}">
                <a16:creationId xmlns:a16="http://schemas.microsoft.com/office/drawing/2014/main" id="{18F3BA3D-A4E8-490D-BC5A-D8E4F3AFA0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1"/>
          <a:stretch/>
        </p:blipFill>
        <p:spPr>
          <a:xfrm>
            <a:off x="4341299" y="3424547"/>
            <a:ext cx="1465793" cy="1238769"/>
          </a:xfrm>
          <a:prstGeom prst="rect">
            <a:avLst/>
          </a:prstGeom>
        </p:spPr>
      </p:pic>
      <p:pic>
        <p:nvPicPr>
          <p:cNvPr id="110" name="Picture 109" descr="A person holding a child&#10;&#10;Description automatically generated with medium confidence">
            <a:extLst>
              <a:ext uri="{FF2B5EF4-FFF2-40B4-BE49-F238E27FC236}">
                <a16:creationId xmlns:a16="http://schemas.microsoft.com/office/drawing/2014/main" id="{1F1B02DE-FE5A-426B-8916-9AEFAECA44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/>
          <a:stretch/>
        </p:blipFill>
        <p:spPr>
          <a:xfrm>
            <a:off x="119686" y="3424421"/>
            <a:ext cx="1454435" cy="1241393"/>
          </a:xfrm>
          <a:prstGeom prst="rect">
            <a:avLst/>
          </a:prstGeom>
        </p:spPr>
      </p:pic>
      <p:pic>
        <p:nvPicPr>
          <p:cNvPr id="113" name="Picture 112" descr="A person hugging a child&#10;&#10;Description automatically generated with low confidence">
            <a:extLst>
              <a:ext uri="{FF2B5EF4-FFF2-40B4-BE49-F238E27FC236}">
                <a16:creationId xmlns:a16="http://schemas.microsoft.com/office/drawing/2014/main" id="{888BA290-63D1-4FEA-9E3A-4C6A96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1"/>
          <a:stretch/>
        </p:blipFill>
        <p:spPr>
          <a:xfrm>
            <a:off x="4335839" y="3427045"/>
            <a:ext cx="1465793" cy="1238769"/>
          </a:xfrm>
          <a:prstGeom prst="rect">
            <a:avLst/>
          </a:prstGeom>
        </p:spPr>
      </p:pic>
      <p:pic>
        <p:nvPicPr>
          <p:cNvPr id="121" name="Image 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40CEADB2-8356-41A2-8710-82ED546A32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78" y="4206977"/>
            <a:ext cx="1603426" cy="5392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C3785E-A408-44F5-A65D-85E5935960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453037">
            <a:off x="1953724" y="3989033"/>
            <a:ext cx="514251" cy="788015"/>
          </a:xfrm>
          <a:prstGeom prst="rect">
            <a:avLst/>
          </a:prstGeom>
        </p:spPr>
      </p:pic>
      <p:pic>
        <p:nvPicPr>
          <p:cNvPr id="23" name="Picture 22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2531F5D2-AD32-4A33-99D5-F789894265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91" y="3295011"/>
            <a:ext cx="604064" cy="551416"/>
          </a:xfrm>
          <a:prstGeom prst="rect">
            <a:avLst/>
          </a:prstGeom>
        </p:spPr>
      </p:pic>
      <p:pic>
        <p:nvPicPr>
          <p:cNvPr id="122" name="Picture 12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AA41114D-3679-4DCE-BC75-659490654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38" y="2557487"/>
            <a:ext cx="604064" cy="551416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4816FCFB-3590-4DAA-9B18-F528265FD7C9}"/>
              </a:ext>
            </a:extLst>
          </p:cNvPr>
          <p:cNvSpPr txBox="1"/>
          <p:nvPr/>
        </p:nvSpPr>
        <p:spPr>
          <a:xfrm>
            <a:off x="10087246" y="2382345"/>
            <a:ext cx="185841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Les aventures de Tintin</a:t>
            </a: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sont une série de </a:t>
            </a: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86EB1"/>
                </a:highligh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bandes dessinées</a:t>
            </a: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229B12B-F7A7-4040-8A32-E8B7546948FF}"/>
              </a:ext>
            </a:extLst>
          </p:cNvPr>
          <p:cNvGrpSpPr/>
          <p:nvPr/>
        </p:nvGrpSpPr>
        <p:grpSpPr>
          <a:xfrm>
            <a:off x="10005542" y="2927809"/>
            <a:ext cx="1752933" cy="1200421"/>
            <a:chOff x="7201450" y="606971"/>
            <a:chExt cx="3218355" cy="2203953"/>
          </a:xfrm>
        </p:grpSpPr>
        <p:pic>
          <p:nvPicPr>
            <p:cNvPr id="125" name="Content Placeholder 4" descr="A picture containing text, sky, tree&#10;&#10;Description automatically generated">
              <a:extLst>
                <a:ext uri="{FF2B5EF4-FFF2-40B4-BE49-F238E27FC236}">
                  <a16:creationId xmlns:a16="http://schemas.microsoft.com/office/drawing/2014/main" id="{323AFBE2-03C7-4307-B53F-C86F107A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051" y="880041"/>
              <a:ext cx="2278225" cy="1524750"/>
            </a:xfrm>
            <a:prstGeom prst="rect">
              <a:avLst/>
            </a:prstGeom>
          </p:spPr>
        </p:pic>
        <p:pic>
          <p:nvPicPr>
            <p:cNvPr id="126" name="Picture 12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261EBE8-C3A7-42BF-911E-000690F0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450" y="606971"/>
              <a:ext cx="1479633" cy="220395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7" name="Speech Bubble: Rectangle with Corners Rounded 136">
              <a:extLst>
                <a:ext uri="{FF2B5EF4-FFF2-40B4-BE49-F238E27FC236}">
                  <a16:creationId xmlns:a16="http://schemas.microsoft.com/office/drawing/2014/main" id="{D9762839-2884-408E-B7DA-FD60D697D20D}"/>
                </a:ext>
              </a:extLst>
            </p:cNvPr>
            <p:cNvSpPr/>
            <p:nvPr/>
          </p:nvSpPr>
          <p:spPr>
            <a:xfrm>
              <a:off x="8748504" y="691157"/>
              <a:ext cx="1671301" cy="753669"/>
            </a:xfrm>
            <a:prstGeom prst="wedgeRoundRectCallout">
              <a:avLst>
                <a:gd name="adj1" fmla="val -73184"/>
                <a:gd name="adj2" fmla="val -956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Salut ! Je </a:t>
              </a:r>
              <a:r>
                <a:rPr kumimoji="0" lang="en-GB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suis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Tintin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36E1066A-745B-4806-82DC-53C91F7ED3C3}"/>
              </a:ext>
            </a:extLst>
          </p:cNvPr>
          <p:cNvSpPr txBox="1"/>
          <p:nvPr/>
        </p:nvSpPr>
        <p:spPr>
          <a:xfrm>
            <a:off x="10093822" y="4086111"/>
            <a:ext cx="2163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C’est la création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 Hergé, un auteur belge.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642104C-0459-4057-9CBC-5E84C02ACC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52946" y="3473840"/>
            <a:ext cx="560866" cy="813805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B15A8653-D5BB-4067-86AE-087205267A5E}"/>
              </a:ext>
            </a:extLst>
          </p:cNvPr>
          <p:cNvSpPr txBox="1"/>
          <p:nvPr/>
        </p:nvSpPr>
        <p:spPr>
          <a:xfrm>
            <a:off x="10090989" y="4458104"/>
            <a:ext cx="199827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Tintin est un</a:t>
            </a: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786EB1"/>
                </a:highligh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786EB1"/>
                </a:highligh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jeune</a:t>
            </a: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786EB1"/>
                </a:highligh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kumimoji="0" lang="es-ES_tradnl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reporter. Il a un fox-terrier Milou et deux amis importants : le capitaine Haddock et le Professeur Tournesol.  </a:t>
            </a:r>
          </a:p>
        </p:txBody>
      </p:sp>
      <p:pic>
        <p:nvPicPr>
          <p:cNvPr id="144" name="Picture 14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CF6C604-CF88-4DF6-81BF-3ED52D22CE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199" y="6050080"/>
            <a:ext cx="1033015" cy="711812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4617236D-A11A-435C-AF99-BBC221B80CAD}"/>
              </a:ext>
            </a:extLst>
          </p:cNvPr>
          <p:cNvSpPr txBox="1"/>
          <p:nvPr/>
        </p:nvSpPr>
        <p:spPr>
          <a:xfrm>
            <a:off x="10103265" y="5535907"/>
            <a:ext cx="199827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game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pierre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-papier-ciseaux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is as popular in France as it is in England.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810BFAB-9D86-44ED-BCF5-03756296AE0D}"/>
              </a:ext>
            </a:extLst>
          </p:cNvPr>
          <p:cNvSpPr txBox="1"/>
          <p:nvPr/>
        </p:nvSpPr>
        <p:spPr>
          <a:xfrm>
            <a:off x="11283899" y="6194566"/>
            <a:ext cx="842982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What game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is it?.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170" name="Table 107">
            <a:extLst>
              <a:ext uri="{FF2B5EF4-FFF2-40B4-BE49-F238E27FC236}">
                <a16:creationId xmlns:a16="http://schemas.microsoft.com/office/drawing/2014/main" id="{478C0F82-33CF-4068-A354-BF8631D7E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708450"/>
              </p:ext>
            </p:extLst>
          </p:nvPr>
        </p:nvGraphicFramePr>
        <p:xfrm>
          <a:off x="5883571" y="911325"/>
          <a:ext cx="6205688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74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004157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27573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73008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ç/c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soft ‘c’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inéma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ais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90" name="Picture 189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798F4B23-3596-46DD-907F-B0BEF0F396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63" y="5153483"/>
            <a:ext cx="440116" cy="315890"/>
          </a:xfrm>
          <a:prstGeom prst="rect">
            <a:avLst/>
          </a:prstGeom>
        </p:spPr>
      </p:pic>
      <p:pic>
        <p:nvPicPr>
          <p:cNvPr id="191" name="Picture 190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1C103863-121A-4F88-8347-BFC0B21774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50" y="458125"/>
            <a:ext cx="325825" cy="325825"/>
          </a:xfrm>
          <a:prstGeom prst="rect">
            <a:avLst/>
          </a:prstGeom>
        </p:spPr>
      </p:pic>
      <p:pic>
        <p:nvPicPr>
          <p:cNvPr id="192" name="Google Shape;356;p6" descr="target with an arrow in the centre">
            <a:extLst>
              <a:ext uri="{FF2B5EF4-FFF2-40B4-BE49-F238E27FC236}">
                <a16:creationId xmlns:a16="http://schemas.microsoft.com/office/drawing/2014/main" id="{E5BB9761-96F9-4ACA-8532-1032D9557110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608076" y="472392"/>
            <a:ext cx="406747" cy="33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365;p6" descr="the number twelve">
            <a:extLst>
              <a:ext uri="{FF2B5EF4-FFF2-40B4-BE49-F238E27FC236}">
                <a16:creationId xmlns:a16="http://schemas.microsoft.com/office/drawing/2014/main" id="{E9FBC5BA-A02D-45C4-B194-0FA480A0EEB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46565" y="477217"/>
            <a:ext cx="370098" cy="3066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94" name="Picture 193" descr="A cartoon character holding a sign&#10;&#10;Description automatically generated with medium confidence">
            <a:extLst>
              <a:ext uri="{FF2B5EF4-FFF2-40B4-BE49-F238E27FC236}">
                <a16:creationId xmlns:a16="http://schemas.microsoft.com/office/drawing/2014/main" id="{D52C0DD7-49DC-4FF6-8B78-9060FD76627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05" y="380271"/>
            <a:ext cx="351368" cy="470087"/>
          </a:xfrm>
          <a:prstGeom prst="rect">
            <a:avLst/>
          </a:prstGeom>
        </p:spPr>
      </p:pic>
      <p:graphicFrame>
        <p:nvGraphicFramePr>
          <p:cNvPr id="169" name="Table 168">
            <a:extLst>
              <a:ext uri="{FF2B5EF4-FFF2-40B4-BE49-F238E27FC236}">
                <a16:creationId xmlns:a16="http://schemas.microsoft.com/office/drawing/2014/main" id="{0C6991C6-C6DB-48DD-92F7-4AA05E1A3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402702"/>
              </p:ext>
            </p:extLst>
          </p:nvPr>
        </p:nvGraphicFramePr>
        <p:xfrm>
          <a:off x="5883571" y="425978"/>
          <a:ext cx="6205689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12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93081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22858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7441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426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Silent Final ‘e’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timid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douz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centr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modern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95" name="Picture 194" descr="A yellow sports car with a green check mark&#10;&#10;Description automatically generated with low confidence">
            <a:extLst>
              <a:ext uri="{FF2B5EF4-FFF2-40B4-BE49-F238E27FC236}">
                <a16:creationId xmlns:a16="http://schemas.microsoft.com/office/drawing/2014/main" id="{685F2ED4-018B-462A-B173-0E352BE498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57" y="619091"/>
            <a:ext cx="541781" cy="234260"/>
          </a:xfrm>
          <a:prstGeom prst="rect">
            <a:avLst/>
          </a:prstGeom>
        </p:spPr>
      </p:pic>
      <p:pic>
        <p:nvPicPr>
          <p:cNvPr id="196" name="Picture 195" descr="Shape&#10;&#10;Description automatically generated">
            <a:extLst>
              <a:ext uri="{FF2B5EF4-FFF2-40B4-BE49-F238E27FC236}">
                <a16:creationId xmlns:a16="http://schemas.microsoft.com/office/drawing/2014/main" id="{2F6D8E48-0D4A-42AE-80E0-1693D99E27B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06" y="1077306"/>
            <a:ext cx="327850" cy="218481"/>
          </a:xfrm>
          <a:prstGeom prst="rect">
            <a:avLst/>
          </a:prstGeom>
        </p:spPr>
      </p:pic>
      <p:pic>
        <p:nvPicPr>
          <p:cNvPr id="197" name="Picture 196" descr="Background pattern&#10;&#10;Description automatically generated">
            <a:extLst>
              <a:ext uri="{FF2B5EF4-FFF2-40B4-BE49-F238E27FC236}">
                <a16:creationId xmlns:a16="http://schemas.microsoft.com/office/drawing/2014/main" id="{8A2BD783-47C0-4431-B71C-DA11B962FC4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0" t="54370" r="62836" b="-1911"/>
          <a:stretch/>
        </p:blipFill>
        <p:spPr>
          <a:xfrm>
            <a:off x="11705456" y="900453"/>
            <a:ext cx="327850" cy="399920"/>
          </a:xfrm>
          <a:prstGeom prst="rect">
            <a:avLst/>
          </a:prstGeom>
        </p:spPr>
      </p:pic>
      <p:pic>
        <p:nvPicPr>
          <p:cNvPr id="198" name="Picture 197" descr="A picture containing clipart, graphics, graphic design, carmine&#10;&#10;Description automatically generated">
            <a:extLst>
              <a:ext uri="{FF2B5EF4-FFF2-40B4-BE49-F238E27FC236}">
                <a16:creationId xmlns:a16="http://schemas.microsoft.com/office/drawing/2014/main" id="{AF0BD327-15B7-459E-A041-D3881993A05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752" y="929511"/>
            <a:ext cx="327850" cy="357548"/>
          </a:xfrm>
          <a:prstGeom prst="rect">
            <a:avLst/>
          </a:prstGeom>
        </p:spPr>
      </p:pic>
      <p:pic>
        <p:nvPicPr>
          <p:cNvPr id="199" name="Picture 198" descr="Film, Cinema, Popcorn, Coke, Fun, Entertainment, Media">
            <a:extLst>
              <a:ext uri="{FF2B5EF4-FFF2-40B4-BE49-F238E27FC236}">
                <a16:creationId xmlns:a16="http://schemas.microsoft.com/office/drawing/2014/main" id="{05EC4AE5-2E59-4F3D-ABE1-21012EA7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74" y="1025003"/>
            <a:ext cx="380755" cy="2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99" descr="A red pin on a map&#10;&#10;Description automatically generated with low confidence">
            <a:extLst>
              <a:ext uri="{FF2B5EF4-FFF2-40B4-BE49-F238E27FC236}">
                <a16:creationId xmlns:a16="http://schemas.microsoft.com/office/drawing/2014/main" id="{9477FD0A-C01D-49C5-BC8A-3CD101CD496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25" y="942722"/>
            <a:ext cx="392548" cy="359588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8EF476D6-5B05-4406-AD11-3734D4567641}"/>
              </a:ext>
            </a:extLst>
          </p:cNvPr>
          <p:cNvSpPr txBox="1"/>
          <p:nvPr/>
        </p:nvSpPr>
        <p:spPr>
          <a:xfrm>
            <a:off x="8867029" y="1579785"/>
            <a:ext cx="1138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[old/ancient]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81EDBC3-5F60-428D-8A8B-A2DE7E30DA4B}"/>
              </a:ext>
            </a:extLst>
          </p:cNvPr>
          <p:cNvSpPr txBox="1"/>
          <p:nvPr/>
        </p:nvSpPr>
        <p:spPr>
          <a:xfrm>
            <a:off x="10992142" y="1593129"/>
            <a:ext cx="953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[how much]</a:t>
            </a:r>
          </a:p>
        </p:txBody>
      </p:sp>
      <p:pic>
        <p:nvPicPr>
          <p:cNvPr id="201" name="Picture 200" descr="Icon&#10;&#10;Description automatically generated with low confidence">
            <a:extLst>
              <a:ext uri="{FF2B5EF4-FFF2-40B4-BE49-F238E27FC236}">
                <a16:creationId xmlns:a16="http://schemas.microsoft.com/office/drawing/2014/main" id="{B3310E90-BF5D-4298-8171-5A22C72597B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0552922" y="1561133"/>
            <a:ext cx="448257" cy="1678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2" name="Picture 201" descr="Text&#10;&#10;Description automatically generated">
            <a:extLst>
              <a:ext uri="{FF2B5EF4-FFF2-40B4-BE49-F238E27FC236}">
                <a16:creationId xmlns:a16="http://schemas.microsoft.com/office/drawing/2014/main" id="{7601358A-861E-4AA7-8D33-1F5B4C2CD5B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41" y="1422680"/>
            <a:ext cx="217001" cy="314210"/>
          </a:xfrm>
          <a:prstGeom prst="rect">
            <a:avLst/>
          </a:prstGeom>
        </p:spPr>
      </p:pic>
      <p:pic>
        <p:nvPicPr>
          <p:cNvPr id="203" name="Picture 202" descr="A picture containing text&#10;&#10;Description automatically generated">
            <a:extLst>
              <a:ext uri="{FF2B5EF4-FFF2-40B4-BE49-F238E27FC236}">
                <a16:creationId xmlns:a16="http://schemas.microsoft.com/office/drawing/2014/main" id="{1EC4763C-65F1-41B1-A49B-17B2422AE42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08" y="1369764"/>
            <a:ext cx="332015" cy="396066"/>
          </a:xfrm>
          <a:prstGeom prst="rect">
            <a:avLst/>
          </a:prstGeom>
        </p:spPr>
      </p:pic>
      <p:pic>
        <p:nvPicPr>
          <p:cNvPr id="204" name="Picture 203" descr="A picture containing tool&#10;&#10;Description automatically generated">
            <a:extLst>
              <a:ext uri="{FF2B5EF4-FFF2-40B4-BE49-F238E27FC236}">
                <a16:creationId xmlns:a16="http://schemas.microsoft.com/office/drawing/2014/main" id="{4CCFD241-2B0F-43C6-B476-99250B3B4CD8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24" y="1202541"/>
            <a:ext cx="702815" cy="702815"/>
          </a:xfrm>
          <a:prstGeom prst="rect">
            <a:avLst/>
          </a:prstGeom>
        </p:spPr>
      </p:pic>
      <p:pic>
        <p:nvPicPr>
          <p:cNvPr id="205" name="Picture 204" descr="A yellow tag with a question mark and a euro sign&#10;&#10;Description automatically generated with medium confidence">
            <a:extLst>
              <a:ext uri="{FF2B5EF4-FFF2-40B4-BE49-F238E27FC236}">
                <a16:creationId xmlns:a16="http://schemas.microsoft.com/office/drawing/2014/main" id="{D866466F-7CA7-461B-B2FB-E85B26B32F8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475" y="1532187"/>
            <a:ext cx="310769" cy="266246"/>
          </a:xfrm>
          <a:prstGeom prst="rect">
            <a:avLst/>
          </a:prstGeom>
        </p:spPr>
      </p:pic>
      <p:pic>
        <p:nvPicPr>
          <p:cNvPr id="206" name="Graphic 205" descr="Help with solid fill">
            <a:extLst>
              <a:ext uri="{FF2B5EF4-FFF2-40B4-BE49-F238E27FC236}">
                <a16:creationId xmlns:a16="http://schemas.microsoft.com/office/drawing/2014/main" id="{12C1ED79-8ADA-416D-9872-36588A37509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466943" y="1934151"/>
            <a:ext cx="331512" cy="331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7" name="Picture 206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F2EF23DC-CE3B-447F-A008-6F3E8BFE4AB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97" y="1892562"/>
            <a:ext cx="266435" cy="393808"/>
          </a:xfrm>
          <a:prstGeom prst="rect">
            <a:avLst/>
          </a:prstGeom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3217963-5743-46BE-A2ED-3A48263D9E95}"/>
              </a:ext>
            </a:extLst>
          </p:cNvPr>
          <p:cNvGrpSpPr/>
          <p:nvPr/>
        </p:nvGrpSpPr>
        <p:grpSpPr>
          <a:xfrm>
            <a:off x="11523764" y="2060123"/>
            <a:ext cx="469421" cy="232238"/>
            <a:chOff x="8781922" y="4409780"/>
            <a:chExt cx="2616469" cy="1210818"/>
          </a:xfrm>
        </p:grpSpPr>
        <p:pic>
          <p:nvPicPr>
            <p:cNvPr id="209" name="Picture 208" descr="Shape, arrow&#10;&#10;Description automatically generated">
              <a:extLst>
                <a:ext uri="{FF2B5EF4-FFF2-40B4-BE49-F238E27FC236}">
                  <a16:creationId xmlns:a16="http://schemas.microsoft.com/office/drawing/2014/main" id="{05570A04-7126-4C37-A73F-23E0CB617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922" y="5118231"/>
              <a:ext cx="857373" cy="502367"/>
            </a:xfrm>
            <a:prstGeom prst="rect">
              <a:avLst/>
            </a:prstGeom>
          </p:spPr>
        </p:pic>
        <p:pic>
          <p:nvPicPr>
            <p:cNvPr id="210" name="Picture 209" descr="Shape, arrow&#10;&#10;Description automatically generated">
              <a:extLst>
                <a:ext uri="{FF2B5EF4-FFF2-40B4-BE49-F238E27FC236}">
                  <a16:creationId xmlns:a16="http://schemas.microsoft.com/office/drawing/2014/main" id="{F6BCCB00-223E-4EF8-9353-B2588BBC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469" y="5075842"/>
              <a:ext cx="855093" cy="502367"/>
            </a:xfrm>
            <a:prstGeom prst="rect">
              <a:avLst/>
            </a:prstGeom>
          </p:spPr>
        </p:pic>
        <p:pic>
          <p:nvPicPr>
            <p:cNvPr id="211" name="Picture 210" descr="Shape, arrow&#10;&#10;Description automatically generated">
              <a:extLst>
                <a:ext uri="{FF2B5EF4-FFF2-40B4-BE49-F238E27FC236}">
                  <a16:creationId xmlns:a16="http://schemas.microsoft.com/office/drawing/2014/main" id="{A49063A0-FBD5-40CD-A02F-7A55A7D9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923" y="4452000"/>
              <a:ext cx="857373" cy="502367"/>
            </a:xfrm>
            <a:prstGeom prst="rect">
              <a:avLst/>
            </a:prstGeom>
          </p:spPr>
        </p:pic>
        <p:pic>
          <p:nvPicPr>
            <p:cNvPr id="212" name="Picture 211" descr="Shape, arrow&#10;&#10;Description automatically generated">
              <a:extLst>
                <a:ext uri="{FF2B5EF4-FFF2-40B4-BE49-F238E27FC236}">
                  <a16:creationId xmlns:a16="http://schemas.microsoft.com/office/drawing/2014/main" id="{5D3B1F73-9344-480A-9706-AA7B6EB9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018" y="5052088"/>
              <a:ext cx="857373" cy="502367"/>
            </a:xfrm>
            <a:prstGeom prst="rect">
              <a:avLst/>
            </a:prstGeom>
          </p:spPr>
        </p:pic>
        <p:pic>
          <p:nvPicPr>
            <p:cNvPr id="213" name="Picture 212" descr="Shape, arrow&#10;&#10;Description automatically generated">
              <a:extLst>
                <a:ext uri="{FF2B5EF4-FFF2-40B4-BE49-F238E27FC236}">
                  <a16:creationId xmlns:a16="http://schemas.microsoft.com/office/drawing/2014/main" id="{121F06E8-19DE-4190-883C-FD5252390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96" y="4430890"/>
              <a:ext cx="857373" cy="502367"/>
            </a:xfrm>
            <a:prstGeom prst="rect">
              <a:avLst/>
            </a:prstGeom>
          </p:spPr>
        </p:pic>
        <p:pic>
          <p:nvPicPr>
            <p:cNvPr id="214" name="Picture 213" descr="Shape, arrow&#10;&#10;Description automatically generated">
              <a:extLst>
                <a:ext uri="{FF2B5EF4-FFF2-40B4-BE49-F238E27FC236}">
                  <a16:creationId xmlns:a16="http://schemas.microsoft.com/office/drawing/2014/main" id="{A0851AB0-A0F5-4FD6-BEC7-08B499AAA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799" y="4409780"/>
              <a:ext cx="857373" cy="502367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36799AC-1B46-47E3-BEA4-923831449A21}"/>
              </a:ext>
            </a:extLst>
          </p:cNvPr>
          <p:cNvGrpSpPr/>
          <p:nvPr/>
        </p:nvGrpSpPr>
        <p:grpSpPr>
          <a:xfrm>
            <a:off x="10479231" y="1959035"/>
            <a:ext cx="512911" cy="386006"/>
            <a:chOff x="513915" y="3770720"/>
            <a:chExt cx="2970694" cy="2065154"/>
          </a:xfrm>
        </p:grpSpPr>
        <p:pic>
          <p:nvPicPr>
            <p:cNvPr id="216" name="Picture 2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B6E0CB4-5BF4-4DC1-B007-AB85A509C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32933">
              <a:off x="513915" y="3770720"/>
              <a:ext cx="2970694" cy="1485347"/>
            </a:xfrm>
            <a:prstGeom prst="rect">
              <a:avLst/>
            </a:prstGeom>
          </p:spPr>
        </p:pic>
        <p:pic>
          <p:nvPicPr>
            <p:cNvPr id="217" name="Picture 216" descr="A group of people wearing clothing&#10;&#10;Description automatically generated with low confidence">
              <a:extLst>
                <a:ext uri="{FF2B5EF4-FFF2-40B4-BE49-F238E27FC236}">
                  <a16:creationId xmlns:a16="http://schemas.microsoft.com/office/drawing/2014/main" id="{2923B667-73EE-44A7-B35A-BDAA177A6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28" y="3896219"/>
              <a:ext cx="2213978" cy="1939655"/>
            </a:xfrm>
            <a:prstGeom prst="rect">
              <a:avLst/>
            </a:prstGeom>
          </p:spPr>
        </p:pic>
      </p:grpSp>
      <p:pic>
        <p:nvPicPr>
          <p:cNvPr id="218" name="Picture 217" descr="A person pointing at a white board&#10;&#10;Description automatically generated with medium confidence">
            <a:extLst>
              <a:ext uri="{FF2B5EF4-FFF2-40B4-BE49-F238E27FC236}">
                <a16:creationId xmlns:a16="http://schemas.microsoft.com/office/drawing/2014/main" id="{C5CBABC4-CCD5-49FC-A307-D542FB31CDC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667" y="1898553"/>
            <a:ext cx="452003" cy="393808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20C53DC-5B78-4AC1-A9CB-695002988005}"/>
              </a:ext>
            </a:extLst>
          </p:cNvPr>
          <p:cNvSpPr/>
          <p:nvPr/>
        </p:nvSpPr>
        <p:spPr>
          <a:xfrm>
            <a:off x="8078407" y="5654698"/>
            <a:ext cx="1029535" cy="430590"/>
          </a:xfrm>
          <a:prstGeom prst="wedgeRoundRectCallout">
            <a:avLst/>
          </a:prstGeom>
          <a:solidFill>
            <a:srgbClr val="D7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comment ?</a:t>
            </a:r>
          </a:p>
        </p:txBody>
      </p:sp>
      <p:sp>
        <p:nvSpPr>
          <p:cNvPr id="219" name="Speech Bubble: Rectangle with Corners Rounded 218">
            <a:extLst>
              <a:ext uri="{FF2B5EF4-FFF2-40B4-BE49-F238E27FC236}">
                <a16:creationId xmlns:a16="http://schemas.microsoft.com/office/drawing/2014/main" id="{960813AC-8E7C-42E5-8EC8-2E7573AAE5B9}"/>
              </a:ext>
            </a:extLst>
          </p:cNvPr>
          <p:cNvSpPr/>
          <p:nvPr/>
        </p:nvSpPr>
        <p:spPr>
          <a:xfrm>
            <a:off x="8078407" y="6242861"/>
            <a:ext cx="1029535" cy="430590"/>
          </a:xfrm>
          <a:prstGeom prst="wedgeRoundRectCallout">
            <a:avLst/>
          </a:prstGeom>
          <a:solidFill>
            <a:srgbClr val="FFE7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comment ?</a:t>
            </a:r>
          </a:p>
        </p:txBody>
      </p:sp>
      <p:sp>
        <p:nvSpPr>
          <p:cNvPr id="220" name="Speech Bubble: Rectangle with Corners Rounded 219">
            <a:extLst>
              <a:ext uri="{FF2B5EF4-FFF2-40B4-BE49-F238E27FC236}">
                <a16:creationId xmlns:a16="http://schemas.microsoft.com/office/drawing/2014/main" id="{261DE6DB-C96B-49AB-9CF1-ECD0CBDC9089}"/>
              </a:ext>
            </a:extLst>
          </p:cNvPr>
          <p:cNvSpPr/>
          <p:nvPr/>
        </p:nvSpPr>
        <p:spPr>
          <a:xfrm>
            <a:off x="1842328" y="230623"/>
            <a:ext cx="1129989" cy="43059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Comment ?  - How?</a:t>
            </a:r>
          </a:p>
        </p:txBody>
      </p:sp>
      <p:pic>
        <p:nvPicPr>
          <p:cNvPr id="31" name="Picture 30" descr="Cartoon a cartoon of a person with a question mark&#10;&#10;Description automatically generated with low confidence">
            <a:extLst>
              <a:ext uri="{FF2B5EF4-FFF2-40B4-BE49-F238E27FC236}">
                <a16:creationId xmlns:a16="http://schemas.microsoft.com/office/drawing/2014/main" id="{5246FC05-BCDD-4385-BEEA-28E95EC993E0}"/>
              </a:ext>
            </a:extLst>
          </p:cNvPr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29" y="418232"/>
            <a:ext cx="695232" cy="667968"/>
          </a:xfrm>
          <a:prstGeom prst="rect">
            <a:avLst/>
          </a:prstGeom>
        </p:spPr>
      </p:pic>
      <p:pic>
        <p:nvPicPr>
          <p:cNvPr id="221" name="Picture 22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B56E396-4537-4391-BCDB-0FE801DE30C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51" y="3586413"/>
            <a:ext cx="882348" cy="508729"/>
          </a:xfrm>
          <a:prstGeom prst="rect">
            <a:avLst/>
          </a:prstGeom>
        </p:spPr>
      </p:pic>
      <p:pic>
        <p:nvPicPr>
          <p:cNvPr id="222" name="Picture 221" descr="A picture containing car, transport, van&#10;&#10;Description automatically generated">
            <a:extLst>
              <a:ext uri="{FF2B5EF4-FFF2-40B4-BE49-F238E27FC236}">
                <a16:creationId xmlns:a16="http://schemas.microsoft.com/office/drawing/2014/main" id="{23A7E6E9-82A8-43FC-98A1-F59CA3A9590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36" y="4324571"/>
            <a:ext cx="614156" cy="338745"/>
          </a:xfrm>
          <a:prstGeom prst="rect">
            <a:avLst/>
          </a:prstGeom>
        </p:spPr>
      </p:pic>
      <p:sp>
        <p:nvSpPr>
          <p:cNvPr id="224" name="TextBox 223">
            <a:extLst>
              <a:ext uri="{FF2B5EF4-FFF2-40B4-BE49-F238E27FC236}">
                <a16:creationId xmlns:a16="http://schemas.microsoft.com/office/drawing/2014/main" id="{12090DBF-E425-4E16-9394-97B70342625C}"/>
              </a:ext>
            </a:extLst>
          </p:cNvPr>
          <p:cNvSpPr txBox="1"/>
          <p:nvPr/>
        </p:nvSpPr>
        <p:spPr>
          <a:xfrm>
            <a:off x="8943104" y="6264524"/>
            <a:ext cx="440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➜ </a:t>
            </a:r>
            <a:endParaRPr lang="en-GB" sz="2800" dirty="0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ED462511-7504-4315-89BD-64079433DA5C}"/>
              </a:ext>
            </a:extLst>
          </p:cNvPr>
          <p:cNvSpPr txBox="1"/>
          <p:nvPr/>
        </p:nvSpPr>
        <p:spPr>
          <a:xfrm>
            <a:off x="8951721" y="5701657"/>
            <a:ext cx="440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➜ </a:t>
            </a:r>
            <a:endParaRPr lang="en-GB" sz="2800" dirty="0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85FF8387-BD33-40CA-8BD6-425DE625D226}"/>
              </a:ext>
            </a:extLst>
          </p:cNvPr>
          <p:cNvSpPr txBox="1"/>
          <p:nvPr/>
        </p:nvSpPr>
        <p:spPr>
          <a:xfrm>
            <a:off x="9283282" y="5593227"/>
            <a:ext cx="7734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(m)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like?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75E8D445-0987-476D-9DE7-7AC0720F4F70}"/>
              </a:ext>
            </a:extLst>
          </p:cNvPr>
          <p:cNvSpPr txBox="1"/>
          <p:nvPr/>
        </p:nvSpPr>
        <p:spPr>
          <a:xfrm>
            <a:off x="9273597" y="6148641"/>
            <a:ext cx="7734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is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(f)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like?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10B04FA-DE79-4EF3-868D-F09447F68A6B}"/>
              </a:ext>
            </a:extLst>
          </p:cNvPr>
          <p:cNvCxnSpPr/>
          <p:nvPr/>
        </p:nvCxnSpPr>
        <p:spPr>
          <a:xfrm>
            <a:off x="10087246" y="5511324"/>
            <a:ext cx="1946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Table 34">
            <a:extLst>
              <a:ext uri="{FF2B5EF4-FFF2-40B4-BE49-F238E27FC236}">
                <a16:creationId xmlns:a16="http://schemas.microsoft.com/office/drawing/2014/main" id="{D7EFD876-8838-43B2-A46E-4FBFC5985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577351"/>
              </p:ext>
            </p:extLst>
          </p:nvPr>
        </p:nvGraphicFramePr>
        <p:xfrm>
          <a:off x="5290574" y="2926591"/>
          <a:ext cx="6871780" cy="38250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6766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4475014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</a:tblGrid>
              <a:tr h="2499942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Knowing who does what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Infinitive verbs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1325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Ask ‘What is it like?’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Comment ? means How? but: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graphicFrame>
        <p:nvGraphicFramePr>
          <p:cNvPr id="178" name="Table 107">
            <a:extLst>
              <a:ext uri="{FF2B5EF4-FFF2-40B4-BE49-F238E27FC236}">
                <a16:creationId xmlns:a16="http://schemas.microsoft.com/office/drawing/2014/main" id="{060CCD6A-3F8B-4A8B-AF7F-6F11538F3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2412"/>
              </p:ext>
            </p:extLst>
          </p:nvPr>
        </p:nvGraphicFramePr>
        <p:xfrm>
          <a:off x="5248452" y="1651996"/>
          <a:ext cx="684256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51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77" name="Table 107">
            <a:extLst>
              <a:ext uri="{FF2B5EF4-FFF2-40B4-BE49-F238E27FC236}">
                <a16:creationId xmlns:a16="http://schemas.microsoft.com/office/drawing/2014/main" id="{B7E1ABD8-E6E8-495B-A337-185395FA2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96184"/>
              </p:ext>
            </p:extLst>
          </p:nvPr>
        </p:nvGraphicFramePr>
        <p:xfrm>
          <a:off x="5253167" y="1007688"/>
          <a:ext cx="6842560" cy="571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51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7107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FF000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Rouge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0584"/>
              </p:ext>
            </p:extLst>
          </p:nvPr>
        </p:nvGraphicFramePr>
        <p:xfrm>
          <a:off x="100988" y="89290"/>
          <a:ext cx="2675016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5016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Opinions et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activités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aimer – to like, liking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détester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hate, hating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play, playing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travailler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work, working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silence - silence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retard - late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– the (plural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0870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merci – thank you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944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plait – please (informal)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34816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plait – please (formal)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343509"/>
                  </a:ext>
                </a:extLst>
              </a:tr>
            </a:tbl>
          </a:graphicData>
        </a:graphic>
      </p:graphicFrame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C18571F-8DB6-4E4D-A7F0-15476D97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016756"/>
              </p:ext>
            </p:extLst>
          </p:nvPr>
        </p:nvGraphicFramePr>
        <p:xfrm>
          <a:off x="5248452" y="413134"/>
          <a:ext cx="6842560" cy="5301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51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68512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30102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j/soft g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159821" y="71241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AB8353-27FE-4215-8AF0-0D64AC7FB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132014"/>
              </p:ext>
            </p:extLst>
          </p:nvPr>
        </p:nvGraphicFramePr>
        <p:xfrm>
          <a:off x="89810" y="4729821"/>
          <a:ext cx="4355775" cy="2023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5775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</a:tblGrid>
              <a:tr h="2023633"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lang="en-GB" sz="1100" b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not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You know that </a:t>
                      </a:r>
                      <a:r>
                        <a:rPr kumimoji="0" lang="en-GB" sz="11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kumimoji="0" lang="en-GB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1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means ‘to have, having’: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We also sometimes use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mean ‘to be, being’: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sp>
        <p:nvSpPr>
          <p:cNvPr id="167" name="TextBox 166">
            <a:extLst>
              <a:ext uri="{FF2B5EF4-FFF2-40B4-BE49-F238E27FC236}">
                <a16:creationId xmlns:a16="http://schemas.microsoft.com/office/drawing/2014/main" id="{1C2F3442-5DE5-4696-BDC6-E9E2260D20F8}"/>
              </a:ext>
            </a:extLst>
          </p:cNvPr>
          <p:cNvSpPr txBox="1"/>
          <p:nvPr/>
        </p:nvSpPr>
        <p:spPr>
          <a:xfrm>
            <a:off x="6582016" y="414119"/>
            <a:ext cx="854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’ai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0F9B8AA-D5DE-4EFF-9FA7-E56C88226C9E}"/>
              </a:ext>
            </a:extLst>
          </p:cNvPr>
          <p:cNvSpPr txBox="1"/>
          <p:nvPr/>
        </p:nvSpPr>
        <p:spPr>
          <a:xfrm>
            <a:off x="7962193" y="420922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énial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182AD43-173D-4464-9DA1-E0845FC40233}"/>
              </a:ext>
            </a:extLst>
          </p:cNvPr>
          <p:cNvSpPr txBox="1"/>
          <p:nvPr/>
        </p:nvSpPr>
        <p:spPr>
          <a:xfrm>
            <a:off x="9305759" y="425732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dé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à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51393E5-92DC-425D-ADC8-CF0BB0EE8A7E}"/>
              </a:ext>
            </a:extLst>
          </p:cNvPr>
          <p:cNvSpPr txBox="1"/>
          <p:nvPr/>
        </p:nvSpPr>
        <p:spPr>
          <a:xfrm>
            <a:off x="10689326" y="401358"/>
            <a:ext cx="125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ymnastique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A1B06B3-2326-4DE5-9BF1-503DAE152E74}"/>
              </a:ext>
            </a:extLst>
          </p:cNvPr>
          <p:cNvSpPr txBox="1"/>
          <p:nvPr/>
        </p:nvSpPr>
        <p:spPr>
          <a:xfrm>
            <a:off x="5961725" y="425895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our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78FC016-E8B6-4A16-B15B-4803875C33C7}"/>
              </a:ext>
            </a:extLst>
          </p:cNvPr>
          <p:cNvSpPr txBox="1"/>
          <p:nvPr/>
        </p:nvSpPr>
        <p:spPr>
          <a:xfrm>
            <a:off x="5765496" y="1015788"/>
            <a:ext cx="1042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Atten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74107F8-27FB-410D-8A9F-7CE7CB046D09}"/>
              </a:ext>
            </a:extLst>
          </p:cNvPr>
          <p:cNvSpPr txBox="1"/>
          <p:nvPr/>
        </p:nvSpPr>
        <p:spPr>
          <a:xfrm>
            <a:off x="6590509" y="1003220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mo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68C6FB3-66F2-453A-9DF3-30F5CAA74D09}"/>
              </a:ext>
            </a:extLst>
          </p:cNvPr>
          <p:cNvSpPr txBox="1"/>
          <p:nvPr/>
        </p:nvSpPr>
        <p:spPr>
          <a:xfrm>
            <a:off x="7958151" y="1003220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pollu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ABBDA4C-E664-47CD-9317-5B5D6DB8702E}"/>
              </a:ext>
            </a:extLst>
          </p:cNvPr>
          <p:cNvSpPr txBox="1"/>
          <p:nvPr/>
        </p:nvSpPr>
        <p:spPr>
          <a:xfrm>
            <a:off x="9351861" y="1009888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solu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C48DC2B3-2B10-4C45-BD31-2B5DDDE0FC96}"/>
              </a:ext>
            </a:extLst>
          </p:cNvPr>
          <p:cNvSpPr txBox="1"/>
          <p:nvPr/>
        </p:nvSpPr>
        <p:spPr>
          <a:xfrm>
            <a:off x="10703550" y="100702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popula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CBDEE49-477C-415C-9C42-9B0EDE5F2116}"/>
              </a:ext>
            </a:extLst>
          </p:cNvPr>
          <p:cNvSpPr txBox="1"/>
          <p:nvPr/>
        </p:nvSpPr>
        <p:spPr>
          <a:xfrm>
            <a:off x="5428286" y="1681932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ue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475DF85-1AFF-414B-83EF-33F168223217}"/>
              </a:ext>
            </a:extLst>
          </p:cNvPr>
          <p:cNvSpPr txBox="1"/>
          <p:nvPr/>
        </p:nvSpPr>
        <p:spPr>
          <a:xfrm>
            <a:off x="7436401" y="1581509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iste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9D6F08A-69A4-4E6E-B351-F1F09BA66A96}"/>
              </a:ext>
            </a:extLst>
          </p:cNvPr>
          <p:cNvSpPr txBox="1"/>
          <p:nvPr/>
        </p:nvSpPr>
        <p:spPr>
          <a:xfrm>
            <a:off x="7930512" y="1602924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43C76BB7-28BB-47AC-AFA1-8759C3098FBF}"/>
              </a:ext>
            </a:extLst>
          </p:cNvPr>
          <p:cNvSpPr txBox="1"/>
          <p:nvPr/>
        </p:nvSpPr>
        <p:spPr>
          <a:xfrm>
            <a:off x="9295570" y="1607974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76DC2CE-86BB-4ECE-A568-45DEB6AC9A4A}"/>
              </a:ext>
            </a:extLst>
          </p:cNvPr>
          <p:cNvSpPr txBox="1"/>
          <p:nvPr/>
        </p:nvSpPr>
        <p:spPr>
          <a:xfrm>
            <a:off x="10679783" y="1529608"/>
            <a:ext cx="82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ler</a:t>
            </a:r>
            <a:endParaRPr lang="en-GB" sz="11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D6A6502-561D-4673-B3DF-573A3E3521EB}"/>
              </a:ext>
            </a:extLst>
          </p:cNvPr>
          <p:cNvSpPr txBox="1"/>
          <p:nvPr/>
        </p:nvSpPr>
        <p:spPr>
          <a:xfrm>
            <a:off x="114557" y="5136673"/>
            <a:ext cx="13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</a:p>
        </p:txBody>
      </p:sp>
      <p:sp>
        <p:nvSpPr>
          <p:cNvPr id="136" name="Google Shape;132;p2">
            <a:extLst>
              <a:ext uri="{FF2B5EF4-FFF2-40B4-BE49-F238E27FC236}">
                <a16:creationId xmlns:a16="http://schemas.microsoft.com/office/drawing/2014/main" id="{7B81AA85-EEDC-4DFD-8122-C5CADC6A2C6F}"/>
              </a:ext>
            </a:extLst>
          </p:cNvPr>
          <p:cNvSpPr txBox="1"/>
          <p:nvPr/>
        </p:nvSpPr>
        <p:spPr>
          <a:xfrm>
            <a:off x="60181" y="3195026"/>
            <a:ext cx="538172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Learning languages is about making friends.</a:t>
            </a:r>
          </a:p>
          <a:p>
            <a:pPr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show kindness when you learn even a few words in another language.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remember some of the friendship sentences we have learnt already!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E64215E-C9ED-4DA4-90C5-A98E321E6F68}"/>
              </a:ext>
            </a:extLst>
          </p:cNvPr>
          <p:cNvSpPr txBox="1"/>
          <p:nvPr/>
        </p:nvSpPr>
        <p:spPr>
          <a:xfrm>
            <a:off x="7331897" y="632268"/>
            <a:ext cx="696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380492E1-350B-46D4-BEF4-E360C6D20D02}"/>
              </a:ext>
            </a:extLst>
          </p:cNvPr>
          <p:cNvSpPr txBox="1"/>
          <p:nvPr/>
        </p:nvSpPr>
        <p:spPr>
          <a:xfrm>
            <a:off x="5179613" y="1324890"/>
            <a:ext cx="1224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Watch out!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87C3BE4-CC1A-4C85-AB77-F8157A28AA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00" y="523245"/>
            <a:ext cx="949551" cy="486643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EF5DE75C-9B59-48D6-A1D9-C66DE7CB390D}"/>
              </a:ext>
            </a:extLst>
          </p:cNvPr>
          <p:cNvGrpSpPr/>
          <p:nvPr/>
        </p:nvGrpSpPr>
        <p:grpSpPr>
          <a:xfrm>
            <a:off x="5868627" y="632268"/>
            <a:ext cx="574905" cy="290100"/>
            <a:chOff x="5002772" y="2134052"/>
            <a:chExt cx="2401783" cy="1196629"/>
          </a:xfrm>
        </p:grpSpPr>
        <p:pic>
          <p:nvPicPr>
            <p:cNvPr id="98" name="Picture 2" descr="the sun">
              <a:extLst>
                <a:ext uri="{FF2B5EF4-FFF2-40B4-BE49-F238E27FC236}">
                  <a16:creationId xmlns:a16="http://schemas.microsoft.com/office/drawing/2014/main" id="{E01D7E23-2F67-406F-A813-10C6990EE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2772" y="2197545"/>
              <a:ext cx="1128603" cy="1133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98" descr="moon with a red cross through it">
              <a:extLst>
                <a:ext uri="{FF2B5EF4-FFF2-40B4-BE49-F238E27FC236}">
                  <a16:creationId xmlns:a16="http://schemas.microsoft.com/office/drawing/2014/main" id="{2B62E96D-1437-41C4-88C5-F5DC35813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830" y="2134052"/>
              <a:ext cx="1196629" cy="1196629"/>
            </a:xfrm>
            <a:prstGeom prst="rect">
              <a:avLst/>
            </a:prstGeom>
          </p:spPr>
        </p:pic>
        <p:pic>
          <p:nvPicPr>
            <p:cNvPr id="100" name="Picture 99" descr="Shape, arrow&#10;&#10;Description automatically generated">
              <a:extLst>
                <a:ext uri="{FF2B5EF4-FFF2-40B4-BE49-F238E27FC236}">
                  <a16:creationId xmlns:a16="http://schemas.microsoft.com/office/drawing/2014/main" id="{C112F4E2-9029-4D1B-B070-4E1D2B11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937" y="2390487"/>
              <a:ext cx="1222618" cy="830998"/>
            </a:xfrm>
            <a:prstGeom prst="rect">
              <a:avLst/>
            </a:prstGeom>
          </p:spPr>
        </p:pic>
      </p:grpSp>
      <p:pic>
        <p:nvPicPr>
          <p:cNvPr id="101" name="Picture 100" descr="smiling face">
            <a:extLst>
              <a:ext uri="{FF2B5EF4-FFF2-40B4-BE49-F238E27FC236}">
                <a16:creationId xmlns:a16="http://schemas.microsoft.com/office/drawing/2014/main" id="{418EDC0B-B904-49B6-BDB2-DD1849D38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82" y="448829"/>
            <a:ext cx="429660" cy="429660"/>
          </a:xfrm>
          <a:prstGeom prst="rect">
            <a:avLst/>
          </a:prstGeom>
        </p:spPr>
      </p:pic>
      <p:pic>
        <p:nvPicPr>
          <p:cNvPr id="102" name="Picture 10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FE92FA-EAF5-4196-8CF6-A6A64EF12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138">
            <a:off x="9682376" y="580888"/>
            <a:ext cx="963029" cy="288909"/>
          </a:xfrm>
          <a:prstGeom prst="rect">
            <a:avLst/>
          </a:prstGeom>
        </p:spPr>
      </p:pic>
      <p:pic>
        <p:nvPicPr>
          <p:cNvPr id="103" name="Picture 10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93C8B0-0CA0-4D10-AE39-4973D3A799A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54" y="552850"/>
            <a:ext cx="460370" cy="336286"/>
          </a:xfrm>
          <a:prstGeom prst="rect">
            <a:avLst/>
          </a:prstGeom>
        </p:spPr>
      </p:pic>
      <p:pic>
        <p:nvPicPr>
          <p:cNvPr id="104" name="Picture 103" descr="a warning sign with someone slipping on it">
            <a:extLst>
              <a:ext uri="{FF2B5EF4-FFF2-40B4-BE49-F238E27FC236}">
                <a16:creationId xmlns:a16="http://schemas.microsoft.com/office/drawing/2014/main" id="{F1F8E9CB-31C3-4BF3-AB50-669197185E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03" y="1196668"/>
            <a:ext cx="385545" cy="339159"/>
          </a:xfrm>
          <a:prstGeom prst="rect">
            <a:avLst/>
          </a:prstGeom>
        </p:spPr>
      </p:pic>
      <p:pic>
        <p:nvPicPr>
          <p:cNvPr id="105" name="Picture 104" descr="Logo&#10;&#10;Description automatically generated with low confidence">
            <a:extLst>
              <a:ext uri="{FF2B5EF4-FFF2-40B4-BE49-F238E27FC236}">
                <a16:creationId xmlns:a16="http://schemas.microsoft.com/office/drawing/2014/main" id="{2591856E-9573-4789-9FB9-D44B93C2AB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90" y="1024953"/>
            <a:ext cx="432922" cy="52775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142D3E-1D4F-4C3C-9CFA-5F04AB0E85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66" y="1121569"/>
            <a:ext cx="421697" cy="421697"/>
          </a:xfrm>
          <a:prstGeom prst="rect">
            <a:avLst/>
          </a:prstGeom>
        </p:spPr>
      </p:pic>
      <p:pic>
        <p:nvPicPr>
          <p:cNvPr id="108" name="Picture 10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A1BAF686-2091-44B2-9748-B2584071C6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92" y="1067615"/>
            <a:ext cx="691186" cy="493550"/>
          </a:xfrm>
          <a:prstGeom prst="rect">
            <a:avLst/>
          </a:prstGeom>
        </p:spPr>
      </p:pic>
      <p:pic>
        <p:nvPicPr>
          <p:cNvPr id="110" name="Picture 10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94E2C2E-9DEF-4DF8-B4C4-7E9E8E5BA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65" y="1041823"/>
            <a:ext cx="527377" cy="494004"/>
          </a:xfrm>
          <a:prstGeom prst="rect">
            <a:avLst/>
          </a:prstGeom>
        </p:spPr>
      </p:pic>
      <p:pic>
        <p:nvPicPr>
          <p:cNvPr id="111" name="Picture 110" descr="Icon&#10;&#10;Description automatically generated">
            <a:extLst>
              <a:ext uri="{FF2B5EF4-FFF2-40B4-BE49-F238E27FC236}">
                <a16:creationId xmlns:a16="http://schemas.microsoft.com/office/drawing/2014/main" id="{BAE0E6F1-F425-4A9A-B695-C4CB31D5E3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15" y="1826851"/>
            <a:ext cx="354673" cy="354673"/>
          </a:xfrm>
          <a:prstGeom prst="rect">
            <a:avLst/>
          </a:prstGeom>
        </p:spPr>
      </p:pic>
      <p:pic>
        <p:nvPicPr>
          <p:cNvPr id="112" name="Picture 111" descr="Logo&#10;&#10;Description automatically generated">
            <a:extLst>
              <a:ext uri="{FF2B5EF4-FFF2-40B4-BE49-F238E27FC236}">
                <a16:creationId xmlns:a16="http://schemas.microsoft.com/office/drawing/2014/main" id="{57B4E42E-B189-4761-B84F-005D88E1AA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80" y="1965528"/>
            <a:ext cx="725705" cy="179556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9B0BD4F-436E-4702-B808-AE9C0041415F}"/>
              </a:ext>
            </a:extLst>
          </p:cNvPr>
          <p:cNvGrpSpPr/>
          <p:nvPr/>
        </p:nvGrpSpPr>
        <p:grpSpPr>
          <a:xfrm>
            <a:off x="11219891" y="1654504"/>
            <a:ext cx="784482" cy="572133"/>
            <a:chOff x="8991498" y="4131072"/>
            <a:chExt cx="2168483" cy="1598544"/>
          </a:xfrm>
        </p:grpSpPr>
        <p:pic>
          <p:nvPicPr>
            <p:cNvPr id="114" name="Picture 113" descr="Icon&#10;&#10;Description automatically generated">
              <a:extLst>
                <a:ext uri="{FF2B5EF4-FFF2-40B4-BE49-F238E27FC236}">
                  <a16:creationId xmlns:a16="http://schemas.microsoft.com/office/drawing/2014/main" id="{317182CE-757F-48CB-B3AF-BBC150C35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498" y="4628074"/>
              <a:ext cx="1098163" cy="1101542"/>
            </a:xfrm>
            <a:prstGeom prst="rect">
              <a:avLst/>
            </a:prstGeom>
          </p:spPr>
        </p:pic>
        <p:pic>
          <p:nvPicPr>
            <p:cNvPr id="115" name="Picture 11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EBA61ED-D1D7-485F-AAA5-10B30DB76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85" y="4131072"/>
              <a:ext cx="1469196" cy="994003"/>
            </a:xfrm>
            <a:prstGeom prst="rect">
              <a:avLst/>
            </a:prstGeom>
          </p:spPr>
        </p:pic>
      </p:grpSp>
      <p:pic>
        <p:nvPicPr>
          <p:cNvPr id="116" name="Picture 115" descr="A picture containing house, design&#10;&#10;Description automatically generated">
            <a:extLst>
              <a:ext uri="{FF2B5EF4-FFF2-40B4-BE49-F238E27FC236}">
                <a16:creationId xmlns:a16="http://schemas.microsoft.com/office/drawing/2014/main" id="{F317176B-BBD8-4E06-AF33-86560022C1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25" y="1759156"/>
            <a:ext cx="615067" cy="388172"/>
          </a:xfrm>
          <a:prstGeom prst="rect">
            <a:avLst/>
          </a:prstGeom>
        </p:spPr>
      </p:pic>
      <p:pic>
        <p:nvPicPr>
          <p:cNvPr id="3" name="Picture 2" descr="A blue circle with a white and blue thumb up symbol&#10;&#10;Description automatically generated with low confidence">
            <a:extLst>
              <a:ext uri="{FF2B5EF4-FFF2-40B4-BE49-F238E27FC236}">
                <a16:creationId xmlns:a16="http://schemas.microsoft.com/office/drawing/2014/main" id="{957ADAE7-5018-40E4-85F7-0217515FC7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21" y="303330"/>
            <a:ext cx="366590" cy="359478"/>
          </a:xfrm>
          <a:prstGeom prst="rect">
            <a:avLst/>
          </a:prstGeom>
        </p:spPr>
      </p:pic>
      <p:pic>
        <p:nvPicPr>
          <p:cNvPr id="8" name="Picture 7" descr="A blue circle with orange letters&#10;&#10;Description automatically generated with low confidence">
            <a:extLst>
              <a:ext uri="{FF2B5EF4-FFF2-40B4-BE49-F238E27FC236}">
                <a16:creationId xmlns:a16="http://schemas.microsoft.com/office/drawing/2014/main" id="{CF374323-A476-460E-AE7F-0C5AFD5502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738" y="1654504"/>
            <a:ext cx="550258" cy="536433"/>
          </a:xfrm>
          <a:prstGeom prst="rect">
            <a:avLst/>
          </a:prstGeom>
        </p:spPr>
      </p:pic>
      <p:graphicFrame>
        <p:nvGraphicFramePr>
          <p:cNvPr id="121" name="Table 30">
            <a:extLst>
              <a:ext uri="{FF2B5EF4-FFF2-40B4-BE49-F238E27FC236}">
                <a16:creationId xmlns:a16="http://schemas.microsoft.com/office/drawing/2014/main" id="{3421BED1-E59E-4C97-A21B-4634094E8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49343"/>
              </p:ext>
            </p:extLst>
          </p:nvPr>
        </p:nvGraphicFramePr>
        <p:xfrm>
          <a:off x="2933358" y="31644"/>
          <a:ext cx="2076138" cy="31612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613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11390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comment ?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have|having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as – you have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 – he has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 – she has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year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hunger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pomme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apple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008404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raison – reason, right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soif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thirst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tort – wrong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</a:tbl>
          </a:graphicData>
        </a:graphic>
      </p:graphicFrame>
      <p:sp>
        <p:nvSpPr>
          <p:cNvPr id="150" name="TextBox 149">
            <a:extLst>
              <a:ext uri="{FF2B5EF4-FFF2-40B4-BE49-F238E27FC236}">
                <a16:creationId xmlns:a16="http://schemas.microsoft.com/office/drawing/2014/main" id="{5EA19CDD-9647-4A3A-AE3F-A43286F142F1}"/>
              </a:ext>
            </a:extLst>
          </p:cNvPr>
          <p:cNvSpPr txBox="1"/>
          <p:nvPr/>
        </p:nvSpPr>
        <p:spPr>
          <a:xfrm>
            <a:off x="5167228" y="2199705"/>
            <a:ext cx="4806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French [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] is a raspy sound pronounced in the back of the throat. </a:t>
            </a:r>
          </a:p>
        </p:txBody>
      </p:sp>
      <p:sp>
        <p:nvSpPr>
          <p:cNvPr id="154" name="Speech Bubble: Rectangle with Corners Rounded 153">
            <a:extLst>
              <a:ext uri="{FF2B5EF4-FFF2-40B4-BE49-F238E27FC236}">
                <a16:creationId xmlns:a16="http://schemas.microsoft.com/office/drawing/2014/main" id="{633234CA-0D4C-47F4-A0B5-B7EA56D2BB7D}"/>
              </a:ext>
            </a:extLst>
          </p:cNvPr>
          <p:cNvSpPr/>
          <p:nvPr/>
        </p:nvSpPr>
        <p:spPr>
          <a:xfrm>
            <a:off x="6385367" y="1650087"/>
            <a:ext cx="946705" cy="572982"/>
          </a:xfrm>
          <a:prstGeom prst="wedgeRoundRectCallout">
            <a:avLst>
              <a:gd name="adj1" fmla="val -67607"/>
              <a:gd name="adj2" fmla="val -32665"/>
              <a:gd name="adj3" fmla="val 16667"/>
            </a:avLst>
          </a:prstGeom>
          <a:solidFill>
            <a:srgbClr val="8EE2E6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1F04371-1410-4349-9E3B-9B7B34D73D7D}"/>
              </a:ext>
            </a:extLst>
          </p:cNvPr>
          <p:cNvSpPr txBox="1"/>
          <p:nvPr/>
        </p:nvSpPr>
        <p:spPr>
          <a:xfrm>
            <a:off x="6314977" y="1625897"/>
            <a:ext cx="111027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 is no sound like this in English!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068B284-CC9D-444F-832C-4C5A05B637F8}"/>
              </a:ext>
            </a:extLst>
          </p:cNvPr>
          <p:cNvSpPr txBox="1"/>
          <p:nvPr/>
        </p:nvSpPr>
        <p:spPr>
          <a:xfrm>
            <a:off x="6039516" y="2498442"/>
            <a:ext cx="4145937" cy="261610"/>
          </a:xfrm>
          <a:prstGeom prst="rect">
            <a:avLst/>
          </a:prstGeom>
          <a:solidFill>
            <a:srgbClr val="F2F8E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T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ois g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ands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g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os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ats dans t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ois g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ands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g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os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t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r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ous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DejaVu Sans"/>
                <a:cs typeface="Cavolini" panose="03000502040302020204" pitchFamily="66" charset="0"/>
              </a:rPr>
              <a:t> !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4" name="Picture 13" descr="A cartoon of a mouse&#10;&#10;Description automatically generated with low confidence">
            <a:extLst>
              <a:ext uri="{FF2B5EF4-FFF2-40B4-BE49-F238E27FC236}">
                <a16:creationId xmlns:a16="http://schemas.microsoft.com/office/drawing/2014/main" id="{2A387025-90D7-4090-81CB-50B36E3168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19" y="2340027"/>
            <a:ext cx="1949964" cy="549437"/>
          </a:xfrm>
          <a:prstGeom prst="rect">
            <a:avLst/>
          </a:prstGeom>
        </p:spPr>
      </p:pic>
      <p:pic>
        <p:nvPicPr>
          <p:cNvPr id="16" name="Picture 15" descr="A picture containing clipart, cartoon, illustration, animated cartoon&#10;&#10;Description automatically generated">
            <a:extLst>
              <a:ext uri="{FF2B5EF4-FFF2-40B4-BE49-F238E27FC236}">
                <a16:creationId xmlns:a16="http://schemas.microsoft.com/office/drawing/2014/main" id="{FAA8AFC5-5B2B-4E22-B92B-F0B1C444910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58" y="2411918"/>
            <a:ext cx="502189" cy="469505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179D8EC5-776A-481E-A242-9B219E1F945B}"/>
              </a:ext>
            </a:extLst>
          </p:cNvPr>
          <p:cNvSpPr txBox="1"/>
          <p:nvPr/>
        </p:nvSpPr>
        <p:spPr>
          <a:xfrm>
            <a:off x="1266183" y="5148625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 dog.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07470FA-373F-48AF-9F41-5139F6BBD80F}"/>
              </a:ext>
            </a:extLst>
          </p:cNvPr>
          <p:cNvSpPr txBox="1"/>
          <p:nvPr/>
        </p:nvSpPr>
        <p:spPr>
          <a:xfrm>
            <a:off x="106186" y="5671000"/>
            <a:ext cx="13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faim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1D606B4-4109-4AFA-9406-620E2AD6E405}"/>
              </a:ext>
            </a:extLst>
          </p:cNvPr>
          <p:cNvSpPr txBox="1"/>
          <p:nvPr/>
        </p:nvSpPr>
        <p:spPr>
          <a:xfrm>
            <a:off x="1465939" y="5652356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hungry.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860AF36-3B4A-4F21-B2E9-FF55CF1462E2}"/>
              </a:ext>
            </a:extLst>
          </p:cNvPr>
          <p:cNvSpPr txBox="1"/>
          <p:nvPr/>
        </p:nvSpPr>
        <p:spPr>
          <a:xfrm>
            <a:off x="106186" y="5945530"/>
            <a:ext cx="13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soif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EC3344C-753A-4740-A82D-222EC179DA95}"/>
              </a:ext>
            </a:extLst>
          </p:cNvPr>
          <p:cNvSpPr txBox="1"/>
          <p:nvPr/>
        </p:nvSpPr>
        <p:spPr>
          <a:xfrm>
            <a:off x="1462754" y="5945530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thirsty.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FAF1DFF-3CA1-4CF9-80C5-6D2190281446}"/>
              </a:ext>
            </a:extLst>
          </p:cNvPr>
          <p:cNvSpPr txBox="1"/>
          <p:nvPr/>
        </p:nvSpPr>
        <p:spPr>
          <a:xfrm>
            <a:off x="106186" y="6205416"/>
            <a:ext cx="1077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raison.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F385243-9707-4E6C-9F05-68067AC2D7A0}"/>
              </a:ext>
            </a:extLst>
          </p:cNvPr>
          <p:cNvSpPr txBox="1"/>
          <p:nvPr/>
        </p:nvSpPr>
        <p:spPr>
          <a:xfrm>
            <a:off x="1460135" y="6205416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right.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B3BA271-B152-417A-B812-A72A470F951A}"/>
              </a:ext>
            </a:extLst>
          </p:cNvPr>
          <p:cNvSpPr txBox="1"/>
          <p:nvPr/>
        </p:nvSpPr>
        <p:spPr>
          <a:xfrm>
            <a:off x="106186" y="6466711"/>
            <a:ext cx="1317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tort.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AE729F7-6E2E-410B-A0A1-B25CD2332122}"/>
              </a:ext>
            </a:extLst>
          </p:cNvPr>
          <p:cNvSpPr txBox="1"/>
          <p:nvPr/>
        </p:nvSpPr>
        <p:spPr>
          <a:xfrm>
            <a:off x="1460136" y="6466711"/>
            <a:ext cx="1139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wrong.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8" name="Picture 4" descr="Hunger, Eat, Hungry, Comic, Food, Not, Appetite, Full">
            <a:extLst>
              <a:ext uri="{FF2B5EF4-FFF2-40B4-BE49-F238E27FC236}">
                <a16:creationId xmlns:a16="http://schemas.microsoft.com/office/drawing/2014/main" id="{E8E7DF52-C0E4-48A6-BAEE-4CA0EBBC4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4" y="5638022"/>
            <a:ext cx="500303" cy="3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06B05EAB-C1FA-41E4-AB89-6A48021E1A1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16" y="6442846"/>
            <a:ext cx="263644" cy="29293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04E9C491-B455-4111-AF93-A0BF2891781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131">
            <a:off x="1015062" y="5921209"/>
            <a:ext cx="401921" cy="369893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CD871FA2-A444-45F8-A441-4F7AE860236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64" y="6238697"/>
            <a:ext cx="220594" cy="229562"/>
          </a:xfrm>
          <a:prstGeom prst="rect">
            <a:avLst/>
          </a:prstGeom>
        </p:spPr>
      </p:pic>
      <p:sp>
        <p:nvSpPr>
          <p:cNvPr id="181" name="Speech Bubble: Rectangle with Corners Rounded 180">
            <a:extLst>
              <a:ext uri="{FF2B5EF4-FFF2-40B4-BE49-F238E27FC236}">
                <a16:creationId xmlns:a16="http://schemas.microsoft.com/office/drawing/2014/main" id="{F21B2F25-9AD4-47DB-A358-65605B1AA1AA}"/>
              </a:ext>
            </a:extLst>
          </p:cNvPr>
          <p:cNvSpPr/>
          <p:nvPr/>
        </p:nvSpPr>
        <p:spPr>
          <a:xfrm>
            <a:off x="2535498" y="5726203"/>
            <a:ext cx="1872267" cy="899116"/>
          </a:xfrm>
          <a:prstGeom prst="wedgeRoundRectCallout">
            <a:avLst>
              <a:gd name="adj1" fmla="val -24445"/>
              <a:gd name="adj2" fmla="val 64331"/>
              <a:gd name="adj3" fmla="val 16667"/>
            </a:avLst>
          </a:prstGeom>
          <a:solidFill>
            <a:srgbClr val="8EE2E6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literally mean: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have hunger.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have thirst.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has reason/right.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has wrong.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89" name="Picture 188" descr="A picture containing text, screenshot, font, electric blue&#10;&#10;Description automatically generated">
            <a:extLst>
              <a:ext uri="{FF2B5EF4-FFF2-40B4-BE49-F238E27FC236}">
                <a16:creationId xmlns:a16="http://schemas.microsoft.com/office/drawing/2014/main" id="{65D408FF-9F7B-4784-8DA9-F6837A19A7E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09" y="4605180"/>
            <a:ext cx="1958770" cy="764210"/>
          </a:xfrm>
          <a:prstGeom prst="rect">
            <a:avLst/>
          </a:prstGeom>
        </p:spPr>
      </p:pic>
      <p:pic>
        <p:nvPicPr>
          <p:cNvPr id="191" name="Picture 2" descr="Angry, Emoji, Emoticon, Anger, Smiley">
            <a:extLst>
              <a:ext uri="{FF2B5EF4-FFF2-40B4-BE49-F238E27FC236}">
                <a16:creationId xmlns:a16="http://schemas.microsoft.com/office/drawing/2014/main" id="{C791961C-CC00-460B-A2F3-BC758D17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18" y="704571"/>
            <a:ext cx="365050" cy="3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4F7CF-0348-4E31-B66E-38876D7C267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041817" y="4045772"/>
            <a:ext cx="663837" cy="514240"/>
          </a:xfrm>
          <a:prstGeom prst="rect">
            <a:avLst/>
          </a:prstGeom>
        </p:spPr>
      </p:pic>
      <p:pic>
        <p:nvPicPr>
          <p:cNvPr id="211" name="Picture 210" descr="Icon&#10;&#10;Description automatically generated with low confidence">
            <a:extLst>
              <a:ext uri="{FF2B5EF4-FFF2-40B4-BE49-F238E27FC236}">
                <a16:creationId xmlns:a16="http://schemas.microsoft.com/office/drawing/2014/main" id="{57633667-AC69-4576-9296-07DAB9B088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04" y="2503746"/>
            <a:ext cx="994589" cy="9700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D08995-5386-4014-A317-48BBBD05266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120" y="3756037"/>
            <a:ext cx="787839" cy="8991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D01EEB-D32F-4FDB-B570-AE9E8369D77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0269" y="3795151"/>
            <a:ext cx="677226" cy="860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BD9EDF-018D-42A1-AA8D-179C60A06D0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436403" y="3886042"/>
            <a:ext cx="1171171" cy="720372"/>
          </a:xfrm>
          <a:prstGeom prst="rect">
            <a:avLst/>
          </a:prstGeom>
        </p:spPr>
      </p:pic>
      <p:sp>
        <p:nvSpPr>
          <p:cNvPr id="212" name="CustomShape 7">
            <a:extLst>
              <a:ext uri="{FF2B5EF4-FFF2-40B4-BE49-F238E27FC236}">
                <a16:creationId xmlns:a16="http://schemas.microsoft.com/office/drawing/2014/main" id="{E02133A6-2313-4463-9E57-5B68255698F0}"/>
              </a:ext>
            </a:extLst>
          </p:cNvPr>
          <p:cNvSpPr/>
          <p:nvPr/>
        </p:nvSpPr>
        <p:spPr>
          <a:xfrm>
            <a:off x="2550059" y="3786950"/>
            <a:ext cx="2644763" cy="4584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other kind things can you say?  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96B82C-D3EA-4570-ADC2-77EE2DC2A75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692935" y="4097102"/>
            <a:ext cx="1263520" cy="470341"/>
          </a:xfrm>
          <a:prstGeom prst="rect">
            <a:avLst/>
          </a:prstGeom>
        </p:spPr>
      </p:pic>
      <p:sp>
        <p:nvSpPr>
          <p:cNvPr id="216" name="Google Shape;450;p6">
            <a:extLst>
              <a:ext uri="{FF2B5EF4-FFF2-40B4-BE49-F238E27FC236}">
                <a16:creationId xmlns:a16="http://schemas.microsoft.com/office/drawing/2014/main" id="{4526123D-3BE4-4D0A-90D2-B22C228999F1}"/>
              </a:ext>
            </a:extLst>
          </p:cNvPr>
          <p:cNvSpPr txBox="1"/>
          <p:nvPr/>
        </p:nvSpPr>
        <p:spPr>
          <a:xfrm>
            <a:off x="5359345" y="3160757"/>
            <a:ext cx="224845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know the infinitive verb tells us the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general meaning.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450;p6">
            <a:extLst>
              <a:ext uri="{FF2B5EF4-FFF2-40B4-BE49-F238E27FC236}">
                <a16:creationId xmlns:a16="http://schemas.microsoft.com/office/drawing/2014/main" id="{F1085EA3-6F35-4726-ADCC-0E8A93D68C7D}"/>
              </a:ext>
            </a:extLst>
          </p:cNvPr>
          <p:cNvSpPr txBox="1"/>
          <p:nvPr/>
        </p:nvSpPr>
        <p:spPr>
          <a:xfrm>
            <a:off x="5359958" y="3652542"/>
            <a:ext cx="2248455" cy="261570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speak, speaking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450;p6">
            <a:extLst>
              <a:ext uri="{FF2B5EF4-FFF2-40B4-BE49-F238E27FC236}">
                <a16:creationId xmlns:a16="http://schemas.microsoft.com/office/drawing/2014/main" id="{BEEF7324-674B-4C52-9B03-50A35B25FBB1}"/>
              </a:ext>
            </a:extLst>
          </p:cNvPr>
          <p:cNvSpPr txBox="1"/>
          <p:nvPr/>
        </p:nvSpPr>
        <p:spPr>
          <a:xfrm>
            <a:off x="5322166" y="3915699"/>
            <a:ext cx="2248455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‘i’, you’, ‘s/he’, change the verb ending to match the pronoun:</a:t>
            </a:r>
            <a:endParaRPr kumimoji="0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450;p6">
            <a:extLst>
              <a:ext uri="{FF2B5EF4-FFF2-40B4-BE49-F238E27FC236}">
                <a16:creationId xmlns:a16="http://schemas.microsoft.com/office/drawing/2014/main" id="{C19C4606-AADC-423A-85DA-85BB1BC3279D}"/>
              </a:ext>
            </a:extLst>
          </p:cNvPr>
          <p:cNvSpPr txBox="1"/>
          <p:nvPr/>
        </p:nvSpPr>
        <p:spPr>
          <a:xfrm>
            <a:off x="5347673" y="4547390"/>
            <a:ext cx="2248455" cy="769401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parl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speak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parl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you speak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parl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 speaks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parl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 speaks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4212A721-338E-4A92-95BA-CE8DE0813A14}"/>
              </a:ext>
            </a:extLst>
          </p:cNvPr>
          <p:cNvSpPr txBox="1"/>
          <p:nvPr/>
        </p:nvSpPr>
        <p:spPr>
          <a:xfrm>
            <a:off x="7696890" y="3159182"/>
            <a:ext cx="214161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there are two ways to translate French infinitives into English: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450;p6">
            <a:extLst>
              <a:ext uri="{FF2B5EF4-FFF2-40B4-BE49-F238E27FC236}">
                <a16:creationId xmlns:a16="http://schemas.microsoft.com/office/drawing/2014/main" id="{9237C9C5-2C7D-418D-A9E5-DEEBE6B95EC7}"/>
              </a:ext>
            </a:extLst>
          </p:cNvPr>
          <p:cNvSpPr txBox="1"/>
          <p:nvPr/>
        </p:nvSpPr>
        <p:spPr>
          <a:xfrm>
            <a:off x="7739425" y="3736504"/>
            <a:ext cx="2267496" cy="430847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facile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easy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speak French.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450;p6">
            <a:extLst>
              <a:ext uri="{FF2B5EF4-FFF2-40B4-BE49-F238E27FC236}">
                <a16:creationId xmlns:a16="http://schemas.microsoft.com/office/drawing/2014/main" id="{09B3A343-A99E-4C1F-B4DD-144B7DF62776}"/>
              </a:ext>
            </a:extLst>
          </p:cNvPr>
          <p:cNvSpPr txBox="1"/>
          <p:nvPr/>
        </p:nvSpPr>
        <p:spPr>
          <a:xfrm>
            <a:off x="7737470" y="4258357"/>
            <a:ext cx="2088066" cy="430847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facile.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Speak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French is easy.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560;p8">
            <a:extLst>
              <a:ext uri="{FF2B5EF4-FFF2-40B4-BE49-F238E27FC236}">
                <a16:creationId xmlns:a16="http://schemas.microsoft.com/office/drawing/2014/main" id="{C09C2DA1-2F8C-4420-B9C9-F51CC873D84A}"/>
              </a:ext>
            </a:extLst>
          </p:cNvPr>
          <p:cNvSpPr/>
          <p:nvPr/>
        </p:nvSpPr>
        <p:spPr>
          <a:xfrm>
            <a:off x="9880438" y="3279476"/>
            <a:ext cx="1592432" cy="430847"/>
          </a:xfrm>
          <a:prstGeom prst="wedgeRoundRectCallout">
            <a:avLst>
              <a:gd name="adj1" fmla="val -114572"/>
              <a:gd name="adj2" fmla="val 72535"/>
              <a:gd name="adj3" fmla="val 16667"/>
            </a:avLst>
          </a:prstGeom>
          <a:solidFill>
            <a:srgbClr val="8EE2E6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Add‘</a:t>
            </a:r>
            <a:r>
              <a:rPr kumimoji="0" lang="en-GB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link adjective and verb.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574;p9">
            <a:extLst>
              <a:ext uri="{FF2B5EF4-FFF2-40B4-BE49-F238E27FC236}">
                <a16:creationId xmlns:a16="http://schemas.microsoft.com/office/drawing/2014/main" id="{3FE4DEBA-AA51-4CA2-8EAD-95397C237046}"/>
              </a:ext>
            </a:extLst>
          </p:cNvPr>
          <p:cNvSpPr txBox="1"/>
          <p:nvPr/>
        </p:nvSpPr>
        <p:spPr>
          <a:xfrm>
            <a:off x="7695387" y="4872482"/>
            <a:ext cx="2376825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a French  sentence has two verbs, the 2</a:t>
            </a:r>
            <a:r>
              <a:rPr kumimoji="0" lang="en-GB" sz="1100" b="0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 is in infinitive form.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DA6F9706-2AAE-4319-A808-889502217175}"/>
              </a:ext>
            </a:extLst>
          </p:cNvPr>
          <p:cNvSpPr txBox="1"/>
          <p:nvPr/>
        </p:nvSpPr>
        <p:spPr>
          <a:xfrm>
            <a:off x="7700322" y="4647741"/>
            <a:ext cx="23872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verb structures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7" name="Google Shape;450;p6">
            <a:extLst>
              <a:ext uri="{FF2B5EF4-FFF2-40B4-BE49-F238E27FC236}">
                <a16:creationId xmlns:a16="http://schemas.microsoft.com/office/drawing/2014/main" id="{429C2127-5782-4A2D-93DE-ADC713F07CE3}"/>
              </a:ext>
            </a:extLst>
          </p:cNvPr>
          <p:cNvSpPr txBox="1"/>
          <p:nvPr/>
        </p:nvSpPr>
        <p:spPr>
          <a:xfrm>
            <a:off x="7725970" y="5525638"/>
            <a:ext cx="2198038" cy="430847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J’aime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100" b="1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parler</a:t>
            </a:r>
            <a:r>
              <a:rPr lang="en-US" sz="11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like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speaking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French.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450;p6">
            <a:extLst>
              <a:ext uri="{FF2B5EF4-FFF2-40B4-BE49-F238E27FC236}">
                <a16:creationId xmlns:a16="http://schemas.microsoft.com/office/drawing/2014/main" id="{CE787B0D-F6E8-4FFE-8AF8-EFE270912617}"/>
              </a:ext>
            </a:extLst>
          </p:cNvPr>
          <p:cNvSpPr txBox="1"/>
          <p:nvPr/>
        </p:nvSpPr>
        <p:spPr>
          <a:xfrm>
            <a:off x="7737470" y="6204248"/>
            <a:ext cx="2198038" cy="430847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J’aime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1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le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like French.</a:t>
            </a:r>
            <a:r>
              <a:rPr lang="en-US" sz="1100" kern="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586;p9">
            <a:extLst>
              <a:ext uri="{FF2B5EF4-FFF2-40B4-BE49-F238E27FC236}">
                <a16:creationId xmlns:a16="http://schemas.microsoft.com/office/drawing/2014/main" id="{D47B3CFD-BC2C-4FDA-8567-4E8187603B3B}"/>
              </a:ext>
            </a:extLst>
          </p:cNvPr>
          <p:cNvSpPr/>
          <p:nvPr/>
        </p:nvSpPr>
        <p:spPr>
          <a:xfrm>
            <a:off x="10005122" y="5503992"/>
            <a:ext cx="2097068" cy="387054"/>
          </a:xfrm>
          <a:prstGeom prst="wedgeRoundRectCallout">
            <a:avLst>
              <a:gd name="adj1" fmla="val -78483"/>
              <a:gd name="adj2" fmla="val 38001"/>
              <a:gd name="adj3" fmla="val 16667"/>
            </a:avLst>
          </a:prstGeom>
          <a:solidFill>
            <a:srgbClr val="8EE2E6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English we usually say </a:t>
            </a:r>
            <a:b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ing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two-verb structures.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591;p9">
            <a:extLst>
              <a:ext uri="{FF2B5EF4-FFF2-40B4-BE49-F238E27FC236}">
                <a16:creationId xmlns:a16="http://schemas.microsoft.com/office/drawing/2014/main" id="{B6E6A053-C4BA-4831-943F-79972A66A66A}"/>
              </a:ext>
            </a:extLst>
          </p:cNvPr>
          <p:cNvSpPr/>
          <p:nvPr/>
        </p:nvSpPr>
        <p:spPr>
          <a:xfrm>
            <a:off x="9785529" y="6098518"/>
            <a:ext cx="2376825" cy="600124"/>
          </a:xfrm>
          <a:prstGeom prst="wedgeRoundRectCallout">
            <a:avLst>
              <a:gd name="adj1" fmla="val -68077"/>
              <a:gd name="adj2" fmla="val -14670"/>
              <a:gd name="adj3" fmla="val 16667"/>
            </a:avLst>
          </a:prstGeom>
          <a:solidFill>
            <a:srgbClr val="8EE2E6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Note that when </a:t>
            </a: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noun </a:t>
            </a: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follows aimer or détester, we always need an article in French: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601;p10">
            <a:extLst>
              <a:ext uri="{FF2B5EF4-FFF2-40B4-BE49-F238E27FC236}">
                <a16:creationId xmlns:a16="http://schemas.microsoft.com/office/drawing/2014/main" id="{6C8FE74E-29C3-4FF7-AD9A-BEFF3858A421}"/>
              </a:ext>
            </a:extLst>
          </p:cNvPr>
          <p:cNvSpPr txBox="1"/>
          <p:nvPr/>
        </p:nvSpPr>
        <p:spPr>
          <a:xfrm>
            <a:off x="9992385" y="3820627"/>
            <a:ext cx="2169970" cy="1615787"/>
          </a:xfrm>
          <a:prstGeom prst="rect">
            <a:avLst/>
          </a:prstGeom>
          <a:solidFill>
            <a:srgbClr val="EFEEF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assemblies are not very common in France but pupils like preparing a show (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spectacle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for the end of the year.  They rehearse in the big hall or gym. Sometimes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wear a costume </a:t>
            </a:r>
            <a:b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déguisement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), too.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Picture 118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8B4BB5DC-70A3-44FA-BED1-0F62E2FE7D5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738" y="4810543"/>
            <a:ext cx="604064" cy="551416"/>
          </a:xfrm>
          <a:prstGeom prst="rect">
            <a:avLst/>
          </a:prstGeom>
        </p:spPr>
      </p:pic>
      <p:graphicFrame>
        <p:nvGraphicFramePr>
          <p:cNvPr id="235" name="Table 234">
            <a:extLst>
              <a:ext uri="{FF2B5EF4-FFF2-40B4-BE49-F238E27FC236}">
                <a16:creationId xmlns:a16="http://schemas.microsoft.com/office/drawing/2014/main" id="{F12F8342-49C7-4B6C-BBD0-16396D95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94380"/>
              </p:ext>
            </p:extLst>
          </p:nvPr>
        </p:nvGraphicFramePr>
        <p:xfrm>
          <a:off x="4482025" y="5361959"/>
          <a:ext cx="3203388" cy="1389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3388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</a:tblGrid>
              <a:tr h="1389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– the (plural)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sp>
        <p:nvSpPr>
          <p:cNvPr id="236" name="Rectangle 235">
            <a:extLst>
              <a:ext uri="{FF2B5EF4-FFF2-40B4-BE49-F238E27FC236}">
                <a16:creationId xmlns:a16="http://schemas.microsoft.com/office/drawing/2014/main" id="{D0ADD2F4-8ED0-4098-8DE3-85D77D4637BD}"/>
              </a:ext>
            </a:extLst>
          </p:cNvPr>
          <p:cNvSpPr/>
          <p:nvPr/>
        </p:nvSpPr>
        <p:spPr>
          <a:xfrm>
            <a:off x="4490455" y="5593102"/>
            <a:ext cx="30359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know the word ‘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means some for both masculine and feminine nouns: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5B7F5AF3-B48F-4D19-93E8-E25BFD3C11A5}"/>
              </a:ext>
            </a:extLst>
          </p:cNvPr>
          <p:cNvSpPr/>
          <p:nvPr/>
        </p:nvSpPr>
        <p:spPr>
          <a:xfrm>
            <a:off x="4453332" y="6153528"/>
            <a:ext cx="30149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plural word for ‘the’ is ‘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’. It is the same for both 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 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 </a:t>
            </a:r>
            <a:r>
              <a:rPr kumimoji="0" lang="en-GB" sz="11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ouns.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Apple Logo Png Apple With Bite Clipart - Clip Art Library">
            <a:extLst>
              <a:ext uri="{FF2B5EF4-FFF2-40B4-BE49-F238E27FC236}">
                <a16:creationId xmlns:a16="http://schemas.microsoft.com/office/drawing/2014/main" id="{142400FC-6EB1-466B-B13F-332FB5EC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73" y="5402485"/>
            <a:ext cx="282310" cy="2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" name="Rectangle 260">
            <a:extLst>
              <a:ext uri="{FF2B5EF4-FFF2-40B4-BE49-F238E27FC236}">
                <a16:creationId xmlns:a16="http://schemas.microsoft.com/office/drawing/2014/main" id="{24FDA64C-A5CC-4DEF-A814-21CA4F8ED058}"/>
              </a:ext>
            </a:extLst>
          </p:cNvPr>
          <p:cNvSpPr/>
          <p:nvPr/>
        </p:nvSpPr>
        <p:spPr>
          <a:xfrm>
            <a:off x="4452724" y="5941023"/>
            <a:ext cx="37245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Voici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pommes.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Here are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apples.</a:t>
            </a:r>
            <a:r>
              <a:rPr kumimoji="0" lang="en-GB" sz="11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E487107F-A8E9-42D2-B8BF-8D0A73BF8AAA}"/>
              </a:ext>
            </a:extLst>
          </p:cNvPr>
          <p:cNvSpPr/>
          <p:nvPr/>
        </p:nvSpPr>
        <p:spPr>
          <a:xfrm>
            <a:off x="4460167" y="6508029"/>
            <a:ext cx="37245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Voici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pommes.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Here are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apples.</a:t>
            </a:r>
            <a:r>
              <a:rPr kumimoji="0" lang="en-GB" sz="11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7" name="Picture 2" descr="Apple Logo Png Apple With Bite Clipart - Clip Art Library">
            <a:extLst>
              <a:ext uri="{FF2B5EF4-FFF2-40B4-BE49-F238E27FC236}">
                <a16:creationId xmlns:a16="http://schemas.microsoft.com/office/drawing/2014/main" id="{B72C3443-A85D-4B11-BF0F-21DF261E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35" y="5402485"/>
            <a:ext cx="282310" cy="2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2" descr="Apple Logo Png Apple With Bite Clipart - Clip Art Library">
            <a:extLst>
              <a:ext uri="{FF2B5EF4-FFF2-40B4-BE49-F238E27FC236}">
                <a16:creationId xmlns:a16="http://schemas.microsoft.com/office/drawing/2014/main" id="{E67FCBD3-B3AB-4AF0-8860-129EAFB1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10" y="5402485"/>
            <a:ext cx="282310" cy="2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9F235D-2ED0-43CB-AD1F-8C57F17FD9D4}"/>
              </a:ext>
            </a:extLst>
          </p:cNvPr>
          <p:cNvPicPr>
            <a:picLocks noChangeAspect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6884" y="5022954"/>
            <a:ext cx="339496" cy="3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6423</TotalTime>
  <Words>1168</Words>
  <Application>Microsoft Office PowerPoint</Application>
  <PresentationFormat>Widescreen</PresentationFormat>
  <Paragraphs>200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Cavolini</vt:lpstr>
      <vt:lpstr>Century Gothic</vt:lpstr>
      <vt:lpstr>Modern Love</vt:lpstr>
      <vt:lpstr>Office Theme</vt:lpstr>
      <vt:lpstr>Rouge Knowledge Organiser  - Summer Term A</vt:lpstr>
      <vt:lpstr>Rouge Knowledge Organiser  - Summer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127</cp:revision>
  <cp:lastPrinted>2021-11-19T07:47:27Z</cp:lastPrinted>
  <dcterms:created xsi:type="dcterms:W3CDTF">2021-11-17T16:29:35Z</dcterms:created>
  <dcterms:modified xsi:type="dcterms:W3CDTF">2023-04-16T09:40:38Z</dcterms:modified>
</cp:coreProperties>
</file>