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C0C7"/>
    <a:srgbClr val="FF0066"/>
    <a:srgbClr val="F2F7FC"/>
    <a:srgbClr val="FFFAEB"/>
    <a:srgbClr val="FFE7E7"/>
    <a:srgbClr val="D7E7F5"/>
    <a:srgbClr val="FFEFFF"/>
    <a:srgbClr val="C6DCF0"/>
    <a:srgbClr val="FBFDF9"/>
    <a:srgbClr val="F2F8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6B643-7A5E-48A2-BF90-60D76FE378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4365D3-90EB-414B-86B5-1D6F9B12CF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F2676-08C4-4E3E-8C1F-D42E73DFA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21CF-B2ED-4931-8233-7F5935BD4E79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9D29D-39D0-4397-AAA2-A09BD74EF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78F54A-F586-46D6-96C5-89FCA54D0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3946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E347B-5D30-4829-B951-959B0091B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822A9D-CC2D-481B-BC00-A386936B9C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D4E333-E85E-45F0-BBDB-E7E39F96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21CF-B2ED-4931-8233-7F5935BD4E79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3C43E2-7114-4B82-ABF4-80EE83561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BE1236-4325-4ABF-B9B6-42411F09B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579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D705B2-36FA-4ECB-A66B-3809778ADB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CB1F13-CE5E-400B-A608-4960D1D82A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0953F1-DCDA-4D4E-8200-E42F30E25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21CF-B2ED-4931-8233-7F5935BD4E79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5F6E06-76BA-428B-935B-27E082D08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6B5746-4AD9-4D27-A2C6-BEE283FE3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1241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0F523-A498-472F-9673-3B0A991A5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4F923-31F0-4D96-8806-58DDF88B4E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E513B-F834-464C-83B1-317B0E8D0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21CF-B2ED-4931-8233-7F5935BD4E79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1AB607-B678-400B-96D3-E764E23ED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A3EDF-2A31-4699-9325-41BCECD56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299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3EF95-F705-4C91-ACE3-67814F670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8F9C11-B723-42DB-92A5-5823263E0D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79163C-5FAB-45BB-91B1-E1F88FE1E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21CF-B2ED-4931-8233-7F5935BD4E79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E11B20-D7F4-4518-B5C3-271236054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085184-88B3-4A83-BCDD-9A29101AC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8111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36BBF-8E53-4412-8D52-EBCD1AFFB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DBD5E-72E9-42BD-A37C-7D3D00DE80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FD1590-3F58-4DA1-8828-D020DF5362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A21EF4-487A-4380-B2C8-A4D90DE3B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21CF-B2ED-4931-8233-7F5935BD4E79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EB630C-0E20-4A75-9574-1765C62B0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64817D-0B22-436D-A3A0-8FE5F045D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612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9B323-971D-4F01-8285-D8FAD8CC2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EF360-A9D0-4782-9A39-24FAFDCD2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1141FB-D580-4B3C-B687-793BF71C45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882ECB-F376-44A5-87E5-C9919AC5B5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96CEC6-73FE-4520-9692-397E4368DB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58AC15-43FF-43C0-9A73-AB4291303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21CF-B2ED-4931-8233-7F5935BD4E79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D84B8B-8F19-40A8-9F8C-B38D0E7B3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72B776-6472-48E8-A73D-C3018D45E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0758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0918E-9691-426E-90C9-291F44BD2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B11054-BA22-441E-AA63-287B55015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21CF-B2ED-4931-8233-7F5935BD4E79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8376C3-7A4E-42FE-A318-AA6F891E5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2873DE-5764-45B1-9C62-9685DE142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9776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DB3BA0-852C-4381-9CDB-C007A6C5E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21CF-B2ED-4931-8233-7F5935BD4E79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441DD6-0602-4BBE-91D1-32CDBF6E7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AC3346-8901-40BB-889D-C6D2F802B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524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4CB02-A0DB-497D-AF45-C5A466747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81EBB-CD31-4ADF-948E-75A126E6B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26E849-243C-415D-A32B-C87608CF54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908C57-4724-4F39-AD80-B6BF276F0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21CF-B2ED-4931-8233-7F5935BD4E79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77E1EC-FDCE-4063-8994-62F4D446D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97B189-CC80-41EC-A7A2-7AFDE0D6A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0181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22934-FA2E-4486-822C-FF2E8E595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161DB5-71C0-4770-B913-6CDFDCFFF1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820A6D-15D3-4C42-A7FE-279B952618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23AFB8-9C5A-4E31-BB5E-0333D3A54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21CF-B2ED-4931-8233-7F5935BD4E79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88CDA6-6A74-4DD7-B496-DC732C65A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EBCB22-14DB-4DCE-A311-0CC9CFBB1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056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E87401-B9E7-4690-8AA1-CBBDE77E0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A1978B-72D3-44D0-B2AB-E0F632EE79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FF536A-1ACE-4A36-BC08-BEE0284900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E21CF-B2ED-4931-8233-7F5935BD4E79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0EB333-040B-42C2-8710-0EAF6B714E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2C6950-2B13-4B06-A0FA-7AFA806B19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668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gif"/><Relationship Id="rId18" Type="http://schemas.openxmlformats.org/officeDocument/2006/relationships/image" Target="../media/image17.gif"/><Relationship Id="rId26" Type="http://schemas.openxmlformats.org/officeDocument/2006/relationships/image" Target="../media/image25.png"/><Relationship Id="rId39" Type="http://schemas.openxmlformats.org/officeDocument/2006/relationships/image" Target="../media/image38.sv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42" Type="http://schemas.openxmlformats.org/officeDocument/2006/relationships/image" Target="../media/image41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svg"/><Relationship Id="rId41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gif"/><Relationship Id="rId32" Type="http://schemas.openxmlformats.org/officeDocument/2006/relationships/image" Target="../media/image31.png"/><Relationship Id="rId37" Type="http://schemas.openxmlformats.org/officeDocument/2006/relationships/image" Target="../media/image36.svg"/><Relationship Id="rId40" Type="http://schemas.openxmlformats.org/officeDocument/2006/relationships/image" Target="../media/image39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jp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10" Type="http://schemas.openxmlformats.org/officeDocument/2006/relationships/image" Target="../media/image9.gif"/><Relationship Id="rId19" Type="http://schemas.openxmlformats.org/officeDocument/2006/relationships/image" Target="../media/image18.png"/><Relationship Id="rId31" Type="http://schemas.openxmlformats.org/officeDocument/2006/relationships/image" Target="../media/image30.sv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gif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svg"/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16.jpg"/><Relationship Id="rId25" Type="http://schemas.openxmlformats.org/officeDocument/2006/relationships/image" Target="../media/image24.gif"/><Relationship Id="rId33" Type="http://schemas.openxmlformats.org/officeDocument/2006/relationships/image" Target="../media/image32.svg"/><Relationship Id="rId38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9.svg"/><Relationship Id="rId18" Type="http://schemas.openxmlformats.org/officeDocument/2006/relationships/image" Target="../media/image53.png"/><Relationship Id="rId26" Type="http://schemas.openxmlformats.org/officeDocument/2006/relationships/image" Target="../media/image61.gif"/><Relationship Id="rId3" Type="http://schemas.openxmlformats.org/officeDocument/2006/relationships/image" Target="../media/image41.png"/><Relationship Id="rId21" Type="http://schemas.openxmlformats.org/officeDocument/2006/relationships/image" Target="../media/image56.png"/><Relationship Id="rId34" Type="http://schemas.openxmlformats.org/officeDocument/2006/relationships/image" Target="../media/image69.png"/><Relationship Id="rId7" Type="http://schemas.openxmlformats.org/officeDocument/2006/relationships/image" Target="../media/image44.png"/><Relationship Id="rId12" Type="http://schemas.openxmlformats.org/officeDocument/2006/relationships/image" Target="../media/image48.png"/><Relationship Id="rId17" Type="http://schemas.openxmlformats.org/officeDocument/2006/relationships/image" Target="../media/image52.png"/><Relationship Id="rId25" Type="http://schemas.openxmlformats.org/officeDocument/2006/relationships/image" Target="../media/image60.png"/><Relationship Id="rId33" Type="http://schemas.openxmlformats.org/officeDocument/2006/relationships/image" Target="../media/image68.png"/><Relationship Id="rId2" Type="http://schemas.openxmlformats.org/officeDocument/2006/relationships/image" Target="../media/image40.png"/><Relationship Id="rId16" Type="http://schemas.openxmlformats.org/officeDocument/2006/relationships/image" Target="../media/image26.png"/><Relationship Id="rId20" Type="http://schemas.openxmlformats.org/officeDocument/2006/relationships/image" Target="../media/image55.png"/><Relationship Id="rId29" Type="http://schemas.openxmlformats.org/officeDocument/2006/relationships/image" Target="../media/image6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11" Type="http://schemas.openxmlformats.org/officeDocument/2006/relationships/image" Target="../media/image47.png"/><Relationship Id="rId24" Type="http://schemas.openxmlformats.org/officeDocument/2006/relationships/image" Target="../media/image59.png"/><Relationship Id="rId32" Type="http://schemas.openxmlformats.org/officeDocument/2006/relationships/image" Target="../media/image67.png"/><Relationship Id="rId5" Type="http://schemas.openxmlformats.org/officeDocument/2006/relationships/image" Target="../media/image43.jpg"/><Relationship Id="rId15" Type="http://schemas.openxmlformats.org/officeDocument/2006/relationships/image" Target="../media/image51.png"/><Relationship Id="rId23" Type="http://schemas.openxmlformats.org/officeDocument/2006/relationships/image" Target="../media/image58.png"/><Relationship Id="rId28" Type="http://schemas.openxmlformats.org/officeDocument/2006/relationships/image" Target="../media/image63.png"/><Relationship Id="rId10" Type="http://schemas.openxmlformats.org/officeDocument/2006/relationships/image" Target="../media/image46.png"/><Relationship Id="rId19" Type="http://schemas.openxmlformats.org/officeDocument/2006/relationships/image" Target="../media/image54.png"/><Relationship Id="rId31" Type="http://schemas.openxmlformats.org/officeDocument/2006/relationships/image" Target="../media/image66.png"/><Relationship Id="rId4" Type="http://schemas.openxmlformats.org/officeDocument/2006/relationships/image" Target="../media/image42.gif"/><Relationship Id="rId9" Type="http://schemas.openxmlformats.org/officeDocument/2006/relationships/image" Target="../media/image24.gif"/><Relationship Id="rId14" Type="http://schemas.openxmlformats.org/officeDocument/2006/relationships/image" Target="../media/image50.png"/><Relationship Id="rId22" Type="http://schemas.openxmlformats.org/officeDocument/2006/relationships/image" Target="../media/image57.png"/><Relationship Id="rId27" Type="http://schemas.openxmlformats.org/officeDocument/2006/relationships/image" Target="../media/image62.png"/><Relationship Id="rId30" Type="http://schemas.openxmlformats.org/officeDocument/2006/relationships/image" Target="../media/image65.svg"/><Relationship Id="rId8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1984892-8CB5-4198-BE31-38A03B6FEA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4922316"/>
              </p:ext>
            </p:extLst>
          </p:nvPr>
        </p:nvGraphicFramePr>
        <p:xfrm>
          <a:off x="5892282" y="807920"/>
          <a:ext cx="6169738" cy="42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2167">
                  <a:extLst>
                    <a:ext uri="{9D8B030D-6E8A-4147-A177-3AD203B41FA5}">
                      <a16:colId xmlns:a16="http://schemas.microsoft.com/office/drawing/2014/main" val="3008862330"/>
                    </a:ext>
                  </a:extLst>
                </a:gridCol>
                <a:gridCol w="1370442">
                  <a:extLst>
                    <a:ext uri="{9D8B030D-6E8A-4147-A177-3AD203B41FA5}">
                      <a16:colId xmlns:a16="http://schemas.microsoft.com/office/drawing/2014/main" val="427807373"/>
                    </a:ext>
                  </a:extLst>
                </a:gridCol>
                <a:gridCol w="1409149">
                  <a:extLst>
                    <a:ext uri="{9D8B030D-6E8A-4147-A177-3AD203B41FA5}">
                      <a16:colId xmlns:a16="http://schemas.microsoft.com/office/drawing/2014/main" val="3633670650"/>
                    </a:ext>
                  </a:extLst>
                </a:gridCol>
                <a:gridCol w="1217427">
                  <a:extLst>
                    <a:ext uri="{9D8B030D-6E8A-4147-A177-3AD203B41FA5}">
                      <a16:colId xmlns:a16="http://schemas.microsoft.com/office/drawing/2014/main" val="1763807825"/>
                    </a:ext>
                  </a:extLst>
                </a:gridCol>
                <a:gridCol w="1470553">
                  <a:extLst>
                    <a:ext uri="{9D8B030D-6E8A-4147-A177-3AD203B41FA5}">
                      <a16:colId xmlns:a16="http://schemas.microsoft.com/office/drawing/2014/main" val="3134125452"/>
                    </a:ext>
                  </a:extLst>
                </a:gridCol>
              </a:tblGrid>
              <a:tr h="3841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et</a:t>
                      </a: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ez</a:t>
                      </a: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parl</a:t>
                      </a:r>
                      <a:r>
                        <a:rPr lang="en-GB" sz="11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er</a:t>
                      </a:r>
                      <a:endParaRPr lang="en-GB" sz="1100" b="1" dirty="0">
                        <a:solidFill>
                          <a:srgbClr val="FF0066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donn</a:t>
                      </a:r>
                      <a:r>
                        <a:rPr lang="en-GB" sz="1100" b="1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et</a:t>
                      </a:r>
                    </a:p>
                    <a:p>
                      <a:endParaRPr lang="en-GB" sz="1100" b="1" dirty="0">
                        <a:solidFill>
                          <a:srgbClr val="FF006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err="1">
                          <a:latin typeface="Century Gothic" panose="020B0502020202020204" pitchFamily="34" charset="0"/>
                        </a:rPr>
                        <a:t>n</a:t>
                      </a:r>
                      <a:r>
                        <a:rPr lang="en-GB" sz="11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ez</a:t>
                      </a:r>
                      <a:endParaRPr lang="en-GB" sz="1100" b="1" dirty="0">
                        <a:solidFill>
                          <a:srgbClr val="FF0066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100" b="1" dirty="0">
                        <a:solidFill>
                          <a:srgbClr val="FF006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2111590"/>
                  </a:ext>
                </a:extLst>
              </a:tr>
            </a:tbl>
          </a:graphicData>
        </a:graphic>
      </p:graphicFrame>
      <p:graphicFrame>
        <p:nvGraphicFramePr>
          <p:cNvPr id="34" name="Table 34">
            <a:extLst>
              <a:ext uri="{FF2B5EF4-FFF2-40B4-BE49-F238E27FC236}">
                <a16:creationId xmlns:a16="http://schemas.microsoft.com/office/drawing/2014/main" id="{A6B19FC5-DEC3-4C61-AE60-A45FB88FA7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0831024"/>
              </p:ext>
            </p:extLst>
          </p:nvPr>
        </p:nvGraphicFramePr>
        <p:xfrm>
          <a:off x="5896598" y="2382491"/>
          <a:ext cx="6192662" cy="44146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64221">
                  <a:extLst>
                    <a:ext uri="{9D8B030D-6E8A-4147-A177-3AD203B41FA5}">
                      <a16:colId xmlns:a16="http://schemas.microsoft.com/office/drawing/2014/main" val="2497540022"/>
                    </a:ext>
                  </a:extLst>
                </a:gridCol>
                <a:gridCol w="2137922">
                  <a:extLst>
                    <a:ext uri="{9D8B030D-6E8A-4147-A177-3AD203B41FA5}">
                      <a16:colId xmlns:a16="http://schemas.microsoft.com/office/drawing/2014/main" val="3517060348"/>
                    </a:ext>
                  </a:extLst>
                </a:gridCol>
                <a:gridCol w="1990519">
                  <a:extLst>
                    <a:ext uri="{9D8B030D-6E8A-4147-A177-3AD203B41FA5}">
                      <a16:colId xmlns:a16="http://schemas.microsoft.com/office/drawing/2014/main" val="3480091807"/>
                    </a:ext>
                  </a:extLst>
                </a:gridCol>
              </a:tblGrid>
              <a:tr h="2338758"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Infinitive verbs</a:t>
                      </a:r>
                      <a:b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b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Use two meanings in English for infinitive verbs in French:</a:t>
                      </a:r>
                      <a:b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b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C’est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important 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d’</a:t>
                      </a:r>
                      <a:r>
                        <a:rPr lang="en-GB" sz="11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écouter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le prof. ➜  </a:t>
                      </a:r>
                      <a:b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It’s important </a:t>
                      </a:r>
                      <a:r>
                        <a:rPr lang="en-GB" sz="1100" b="0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to listen </a:t>
                      </a: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to the teacher.</a:t>
                      </a:r>
                      <a:b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b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1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Écouter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le prof, 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c’est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important. ➜ </a:t>
                      </a:r>
                      <a:b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100" b="0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Listening</a:t>
                      </a: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to the teacher is important.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Present tense –ER verbs</a:t>
                      </a:r>
                    </a:p>
                    <a:p>
                      <a:pPr algn="l"/>
                      <a:endParaRPr lang="en-GB" sz="11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l"/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chanter – to 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sing|singing</a:t>
                      </a:r>
                      <a:b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b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je 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chante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➜  </a:t>
                      </a: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 sing</a:t>
                      </a:r>
                      <a:b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b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tu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chantes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➜ </a:t>
                      </a: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you sing</a:t>
                      </a:r>
                      <a:b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b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il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chante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➜ </a:t>
                      </a: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he sings</a:t>
                      </a:r>
                      <a:b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b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elle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chante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➜ </a:t>
                      </a: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she sings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Definite articles – ‘the’</a:t>
                      </a:r>
                    </a:p>
                    <a:p>
                      <a:endParaRPr lang="en-GB" sz="11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To say </a:t>
                      </a: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the</a:t>
                      </a: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 in French use </a:t>
                      </a:r>
                      <a:r>
                        <a:rPr kumimoji="0" lang="en-GB" sz="11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le</a:t>
                      </a: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 before a masculine noun and </a:t>
                      </a:r>
                      <a:r>
                        <a:rPr kumimoji="0" lang="en-GB" sz="11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la</a:t>
                      </a:r>
                      <a:r>
                        <a:rPr kumimoji="0" lang="en-GB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 </a:t>
                      </a: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before a feminine noun.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Arial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le</a:t>
                      </a: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 crayon </a:t>
                      </a:r>
                      <a:b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</a:br>
                      <a:b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</a:b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la </a:t>
                      </a:r>
                      <a:r>
                        <a:rPr kumimoji="0" lang="en-GB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maison</a:t>
                      </a:r>
                      <a:b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</a:br>
                      <a:b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</a:b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Use </a:t>
                      </a: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l’ </a:t>
                      </a: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for any noun that starts with a vowel or h-.</a:t>
                      </a:r>
                      <a:b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</a:br>
                      <a:r>
                        <a:rPr kumimoji="0" lang="en-GB" sz="11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l’animal</a:t>
                      </a: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 (m), </a:t>
                      </a:r>
                      <a:r>
                        <a:rPr kumimoji="0" lang="en-GB" sz="11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l’orange</a:t>
                      </a: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 (f).</a:t>
                      </a: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Arial"/>
                        <a:sym typeface="Arial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8853878"/>
                  </a:ext>
                </a:extLst>
              </a:tr>
              <a:tr h="19762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Possessive adjectives</a:t>
                      </a:r>
                    </a:p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The adjectives ‘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my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’ and ‘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your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’ have different forms to match the gender of the noun they describe: </a:t>
                      </a:r>
                      <a:b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b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mon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frère, 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ton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chien</a:t>
                      </a:r>
                      <a:b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b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ma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sœur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ta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famille</a:t>
                      </a:r>
                      <a:b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Use of ‘de’ for possession</a:t>
                      </a:r>
                    </a:p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La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mère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 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Pierre 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➜ </a:t>
                      </a:r>
                      <a:b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The mother 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of</a:t>
                      </a: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Pierre OR</a:t>
                      </a:r>
                      <a:b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Pierre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’s</a:t>
                      </a: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mother/mum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  <a:b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b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There is no apostrophe for possession in French.</a:t>
                      </a:r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3903279"/>
                  </a:ext>
                </a:extLst>
              </a:tr>
            </a:tbl>
          </a:graphicData>
        </a:graphic>
      </p:graphicFrame>
      <p:graphicFrame>
        <p:nvGraphicFramePr>
          <p:cNvPr id="108" name="Table 107">
            <a:extLst>
              <a:ext uri="{FF2B5EF4-FFF2-40B4-BE49-F238E27FC236}">
                <a16:creationId xmlns:a16="http://schemas.microsoft.com/office/drawing/2014/main" id="{EAA0E296-9C84-46F3-9019-BD9575378A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7338147"/>
              </p:ext>
            </p:extLst>
          </p:nvPr>
        </p:nvGraphicFramePr>
        <p:xfrm>
          <a:off x="5895185" y="1369829"/>
          <a:ext cx="6169739" cy="42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1279">
                  <a:extLst>
                    <a:ext uri="{9D8B030D-6E8A-4147-A177-3AD203B41FA5}">
                      <a16:colId xmlns:a16="http://schemas.microsoft.com/office/drawing/2014/main" val="4143783995"/>
                    </a:ext>
                  </a:extLst>
                </a:gridCol>
                <a:gridCol w="914097">
                  <a:extLst>
                    <a:ext uri="{9D8B030D-6E8A-4147-A177-3AD203B41FA5}">
                      <a16:colId xmlns:a16="http://schemas.microsoft.com/office/drawing/2014/main" val="2415228631"/>
                    </a:ext>
                  </a:extLst>
                </a:gridCol>
                <a:gridCol w="1162425">
                  <a:extLst>
                    <a:ext uri="{9D8B030D-6E8A-4147-A177-3AD203B41FA5}">
                      <a16:colId xmlns:a16="http://schemas.microsoft.com/office/drawing/2014/main" val="2605829935"/>
                    </a:ext>
                  </a:extLst>
                </a:gridCol>
                <a:gridCol w="1169750">
                  <a:extLst>
                    <a:ext uri="{9D8B030D-6E8A-4147-A177-3AD203B41FA5}">
                      <a16:colId xmlns:a16="http://schemas.microsoft.com/office/drawing/2014/main" val="1967693679"/>
                    </a:ext>
                  </a:extLst>
                </a:gridCol>
                <a:gridCol w="1031094">
                  <a:extLst>
                    <a:ext uri="{9D8B030D-6E8A-4147-A177-3AD203B41FA5}">
                      <a16:colId xmlns:a16="http://schemas.microsoft.com/office/drawing/2014/main" val="1261523764"/>
                    </a:ext>
                  </a:extLst>
                </a:gridCol>
                <a:gridCol w="1031094">
                  <a:extLst>
                    <a:ext uri="{9D8B030D-6E8A-4147-A177-3AD203B41FA5}">
                      <a16:colId xmlns:a16="http://schemas.microsoft.com/office/drawing/2014/main" val="3878606707"/>
                    </a:ext>
                  </a:extLst>
                </a:gridCol>
              </a:tblGrid>
              <a:tr h="3841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open </a:t>
                      </a: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eu</a:t>
                      </a: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</a:t>
                      </a:r>
                      <a:r>
                        <a:rPr lang="en-GB" sz="11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eu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r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j</a:t>
                      </a:r>
                      <a:r>
                        <a:rPr lang="en-GB" sz="11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eu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ne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100" b="1" dirty="0">
                        <a:solidFill>
                          <a:srgbClr val="FF006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 err="1">
                          <a:latin typeface="Century Gothic" panose="020B0502020202020204" pitchFamily="34" charset="0"/>
                        </a:rPr>
                        <a:t>n</a:t>
                      </a:r>
                      <a:r>
                        <a:rPr lang="en-GB" sz="11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eu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</a:t>
                      </a:r>
                      <a:endParaRPr lang="en-GB" sz="11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act</a:t>
                      </a:r>
                      <a:r>
                        <a:rPr lang="en-GB" sz="11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eu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r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100" b="1" dirty="0">
                        <a:solidFill>
                          <a:srgbClr val="FF006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err="1">
                          <a:latin typeface="Century Gothic" panose="020B0502020202020204" pitchFamily="34" charset="0"/>
                        </a:rPr>
                        <a:t>s</a:t>
                      </a:r>
                      <a:r>
                        <a:rPr lang="en-GB" sz="11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eu</a:t>
                      </a:r>
                      <a:r>
                        <a:rPr lang="en-GB" sz="1100" dirty="0" err="1">
                          <a:latin typeface="Century Gothic" panose="020B0502020202020204" pitchFamily="34" charset="0"/>
                        </a:rPr>
                        <a:t>l</a:t>
                      </a:r>
                      <a:endParaRPr lang="en-GB" sz="1100" b="1" dirty="0">
                        <a:solidFill>
                          <a:srgbClr val="FF0066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100" b="1" dirty="0">
                        <a:solidFill>
                          <a:srgbClr val="FF006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8919190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24090D2E-B22C-451E-8420-4E9CF97EE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47527"/>
            <a:ext cx="10515600" cy="365760"/>
          </a:xfrm>
        </p:spPr>
        <p:txBody>
          <a:bodyPr>
            <a:normAutofit/>
          </a:bodyPr>
          <a:lstStyle/>
          <a:p>
            <a:pPr lvl="0" algn="r">
              <a:lnSpc>
                <a:spcPct val="100000"/>
              </a:lnSpc>
              <a:spcBef>
                <a:spcPts val="0"/>
              </a:spcBef>
              <a:buClr>
                <a:srgbClr val="FF3333"/>
              </a:buClr>
              <a:buSzPts val="9600"/>
            </a:pPr>
            <a:r>
              <a:rPr lang="en-GB" sz="1800" dirty="0">
                <a:solidFill>
                  <a:srgbClr val="FF0000"/>
                </a:solidFill>
                <a:latin typeface="Modern Love" panose="04090805081005020601" pitchFamily="82" charset="0"/>
                <a:ea typeface="STHupo" panose="02010800040101010101" pitchFamily="2" charset="-122"/>
                <a:cs typeface="Aharoni" panose="02010803020104030203" pitchFamily="2" charset="-79"/>
                <a:sym typeface="Arial"/>
              </a:rPr>
              <a:t>Rouge</a:t>
            </a:r>
            <a:r>
              <a:rPr lang="en-GB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 Knowledge Organiser  - Spring Term </a:t>
            </a:r>
            <a:r>
              <a:rPr lang="en-GB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</a:t>
            </a:r>
          </a:p>
        </p:txBody>
      </p:sp>
      <p:graphicFrame>
        <p:nvGraphicFramePr>
          <p:cNvPr id="30" name="Table 30">
            <a:extLst>
              <a:ext uri="{FF2B5EF4-FFF2-40B4-BE49-F238E27FC236}">
                <a16:creationId xmlns:a16="http://schemas.microsoft.com/office/drawing/2014/main" id="{F2163F6E-3707-4B27-8327-0F170B40E5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449536"/>
              </p:ext>
            </p:extLst>
          </p:nvPr>
        </p:nvGraphicFramePr>
        <p:xfrm>
          <a:off x="102741" y="167641"/>
          <a:ext cx="3235741" cy="6537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35741">
                  <a:extLst>
                    <a:ext uri="{9D8B030D-6E8A-4147-A177-3AD203B41FA5}">
                      <a16:colId xmlns:a16="http://schemas.microsoft.com/office/drawing/2014/main" val="3220626030"/>
                    </a:ext>
                  </a:extLst>
                </a:gridCol>
              </a:tblGrid>
              <a:tr h="233760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Les </a:t>
                      </a:r>
                      <a:r>
                        <a:rPr lang="en-GB" sz="1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activités</a:t>
                      </a:r>
                      <a:endParaRPr lang="en-GB" sz="1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1901767"/>
                  </a:ext>
                </a:extLst>
              </a:tr>
              <a:tr h="198696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aider – to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help|helping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998560"/>
                  </a:ext>
                </a:extLst>
              </a:tr>
              <a:tr h="198696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aimer – to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like|liking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4008"/>
                  </a:ext>
                </a:extLst>
              </a:tr>
              <a:tr h="198696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chanter – to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sing|singing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562108"/>
                  </a:ext>
                </a:extLst>
              </a:tr>
              <a:tr h="198696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donner – to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give|giving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884660"/>
                  </a:ext>
                </a:extLst>
              </a:tr>
              <a:tr h="198696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habiter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to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live|living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127836"/>
                  </a:ext>
                </a:extLst>
              </a:tr>
              <a:tr h="198696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manger – to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eat|eating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973315"/>
                  </a:ext>
                </a:extLst>
              </a:tr>
              <a:tr h="198696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passer – to pass,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spend|passing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, spending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9828313"/>
                  </a:ext>
                </a:extLst>
              </a:tr>
              <a:tr h="198696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porter – to wear,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carry|wearing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, carrying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6822483"/>
                  </a:ext>
                </a:extLst>
              </a:tr>
              <a:tr h="198696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préférer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to prefer, preferring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820210"/>
                  </a:ext>
                </a:extLst>
              </a:tr>
              <a:tr h="198696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préparer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to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prepare|preparing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915092"/>
                  </a:ext>
                </a:extLst>
              </a:tr>
              <a:tr h="198696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regarder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to look,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watch|looking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, watching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2634263"/>
                  </a:ext>
                </a:extLst>
              </a:tr>
              <a:tr h="198696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répéter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to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repeat|repeating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7211249"/>
                  </a:ext>
                </a:extLst>
              </a:tr>
              <a:tr h="198696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trouver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to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find|finding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958014"/>
                  </a:ext>
                </a:extLst>
              </a:tr>
              <a:tr h="198696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utiliser – to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use|using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676174"/>
                  </a:ext>
                </a:extLst>
              </a:tr>
              <a:tr h="210384"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La description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765659"/>
                  </a:ext>
                </a:extLst>
              </a:tr>
              <a:tr h="198696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facile – easy 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7356230"/>
                  </a:ext>
                </a:extLst>
              </a:tr>
              <a:tr h="198696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grand,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grand</a:t>
                      </a:r>
                      <a:r>
                        <a:rPr lang="en-GB" sz="11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tall, big 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8969277"/>
                  </a:ext>
                </a:extLst>
              </a:tr>
              <a:tr h="198696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important,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important</a:t>
                      </a:r>
                      <a:r>
                        <a:rPr lang="en-GB" sz="11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important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971841"/>
                  </a:ext>
                </a:extLst>
              </a:tr>
              <a:tr h="198696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normal,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normal</a:t>
                      </a:r>
                      <a:r>
                        <a:rPr lang="en-GB" sz="11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normal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8336281"/>
                  </a:ext>
                </a:extLst>
              </a:tr>
              <a:tr h="198696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petit, petit</a:t>
                      </a:r>
                      <a:r>
                        <a:rPr lang="en-GB" sz="1100" b="1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short, small, little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542051"/>
                  </a:ext>
                </a:extLst>
              </a:tr>
              <a:tr h="198696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le, la – the (m), the (f)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001061"/>
                  </a:ext>
                </a:extLst>
              </a:tr>
              <a:tr h="198696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mon, ma – my (m), my (f)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932932"/>
                  </a:ext>
                </a:extLst>
              </a:tr>
              <a:tr h="198696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ton, ta – your (m), your (f)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841172"/>
                  </a:ext>
                </a:extLst>
              </a:tr>
              <a:tr h="198696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avec – with 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9172573"/>
                  </a:ext>
                </a:extLst>
              </a:tr>
            </a:tbl>
          </a:graphicData>
        </a:graphic>
      </p:graphicFrame>
      <p:graphicFrame>
        <p:nvGraphicFramePr>
          <p:cNvPr id="32" name="Table 30">
            <a:extLst>
              <a:ext uri="{FF2B5EF4-FFF2-40B4-BE49-F238E27FC236}">
                <a16:creationId xmlns:a16="http://schemas.microsoft.com/office/drawing/2014/main" id="{0BB43D4B-F631-46F6-A466-275520748B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7368399"/>
              </p:ext>
            </p:extLst>
          </p:nvPr>
        </p:nvGraphicFramePr>
        <p:xfrm>
          <a:off x="3247558" y="167640"/>
          <a:ext cx="2555036" cy="6537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55036">
                  <a:extLst>
                    <a:ext uri="{9D8B030D-6E8A-4147-A177-3AD203B41FA5}">
                      <a16:colId xmlns:a16="http://schemas.microsoft.com/office/drawing/2014/main" val="3220626030"/>
                    </a:ext>
                  </a:extLst>
                </a:gridCol>
              </a:tblGrid>
              <a:tr h="179880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Les choses</a:t>
                      </a:r>
                    </a:p>
                  </a:txBody>
                  <a:tcPr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1901767"/>
                  </a:ext>
                </a:extLst>
              </a:tr>
              <a:tr h="152898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la chanson – song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998560"/>
                  </a:ext>
                </a:extLst>
              </a:tr>
              <a:tr h="152898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le chapeau – hat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4008"/>
                  </a:ext>
                </a:extLst>
              </a:tr>
              <a:tr h="152898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la chose – thing 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562108"/>
                  </a:ext>
                </a:extLst>
              </a:tr>
              <a:tr h="152898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le déjeuner – lunch 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884660"/>
                  </a:ext>
                </a:extLst>
              </a:tr>
              <a:tr h="152898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l’école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(f) – school 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127836"/>
                  </a:ext>
                </a:extLst>
              </a:tr>
              <a:tr h="152898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la fête – party, celebration, festival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973315"/>
                  </a:ext>
                </a:extLst>
              </a:tr>
              <a:tr h="152898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le fruit – (piece of) fruit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9828313"/>
                  </a:ext>
                </a:extLst>
              </a:tr>
              <a:tr h="152898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le film – film 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6822483"/>
                  </a:ext>
                </a:extLst>
              </a:tr>
              <a:tr h="152898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la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maison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house 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820210"/>
                  </a:ext>
                </a:extLst>
              </a:tr>
              <a:tr h="152898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la phrase – phrase, sentence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915092"/>
                  </a:ext>
                </a:extLst>
              </a:tr>
              <a:tr h="152898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l’uniforme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(m) – uniform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2634263"/>
                  </a:ext>
                </a:extLst>
              </a:tr>
              <a:tr h="152898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le village – village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7211249"/>
                  </a:ext>
                </a:extLst>
              </a:tr>
              <a:tr h="152898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la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ville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town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958014"/>
                  </a:ext>
                </a:extLst>
              </a:tr>
              <a:tr h="152898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le weekend - weekend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676174"/>
                  </a:ext>
                </a:extLst>
              </a:tr>
              <a:tr h="1618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Les </a:t>
                      </a:r>
                      <a:r>
                        <a:rPr lang="en-GB" sz="12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personnes</a:t>
                      </a:r>
                      <a:endParaRPr lang="en-GB" sz="12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765659"/>
                  </a:ext>
                </a:extLst>
              </a:tr>
              <a:tr h="1528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l’ami</a:t>
                      </a: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(m) – (male) friend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7356230"/>
                  </a:ext>
                </a:extLst>
              </a:tr>
              <a:tr h="152898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l’amie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(f) – (female) friend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8969277"/>
                  </a:ext>
                </a:extLst>
              </a:tr>
              <a:tr h="152898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la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famille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family 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971841"/>
                  </a:ext>
                </a:extLst>
              </a:tr>
              <a:tr h="152898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la fille – girl 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8336281"/>
                  </a:ext>
                </a:extLst>
              </a:tr>
              <a:tr h="152898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le frère – brother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542051"/>
                  </a:ext>
                </a:extLst>
              </a:tr>
              <a:tr h="152898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le garçon – boy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001061"/>
                  </a:ext>
                </a:extLst>
              </a:tr>
              <a:tr h="152898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la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mère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mother, mum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932932"/>
                  </a:ext>
                </a:extLst>
              </a:tr>
              <a:tr h="152898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le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père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father, dad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841172"/>
                  </a:ext>
                </a:extLst>
              </a:tr>
              <a:tr h="152898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la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sœur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sister 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9172573"/>
                  </a:ext>
                </a:extLst>
              </a:tr>
            </a:tbl>
          </a:graphicData>
        </a:graphic>
      </p:graphicFrame>
      <p:pic>
        <p:nvPicPr>
          <p:cNvPr id="39" name="Picture 3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C165E15-EF17-4B17-ADF6-EA509741FC0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330" y="2906601"/>
            <a:ext cx="768016" cy="541531"/>
          </a:xfrm>
          <a:prstGeom prst="rect">
            <a:avLst/>
          </a:prstGeom>
        </p:spPr>
      </p:pic>
      <p:pic>
        <p:nvPicPr>
          <p:cNvPr id="41" name="Picture 40" descr="A picture containing clipart&#10;&#10;Description automatically generated">
            <a:extLst>
              <a:ext uri="{FF2B5EF4-FFF2-40B4-BE49-F238E27FC236}">
                <a16:creationId xmlns:a16="http://schemas.microsoft.com/office/drawing/2014/main" id="{5F075BDC-3432-4C2E-B4C6-3A9ABC3C803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8054" y="3638994"/>
            <a:ext cx="757551" cy="532450"/>
          </a:xfrm>
          <a:prstGeom prst="rect">
            <a:avLst/>
          </a:prstGeom>
        </p:spPr>
      </p:pic>
      <p:pic>
        <p:nvPicPr>
          <p:cNvPr id="43" name="Picture 42" descr="A picture containing text&#10;&#10;Description automatically generated">
            <a:extLst>
              <a:ext uri="{FF2B5EF4-FFF2-40B4-BE49-F238E27FC236}">
                <a16:creationId xmlns:a16="http://schemas.microsoft.com/office/drawing/2014/main" id="{1E0FB3AA-6A4A-4B9B-915C-D2F06FAF15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686" y="3355426"/>
            <a:ext cx="472288" cy="350104"/>
          </a:xfrm>
          <a:prstGeom prst="rect">
            <a:avLst/>
          </a:prstGeom>
        </p:spPr>
      </p:pic>
      <p:pic>
        <p:nvPicPr>
          <p:cNvPr id="45" name="Picture 44" descr="A picture containing text&#10;&#10;Description automatically generated">
            <a:extLst>
              <a:ext uri="{FF2B5EF4-FFF2-40B4-BE49-F238E27FC236}">
                <a16:creationId xmlns:a16="http://schemas.microsoft.com/office/drawing/2014/main" id="{49564301-495B-478F-93B9-C43768F1FA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338" y="4329035"/>
            <a:ext cx="472288" cy="352553"/>
          </a:xfrm>
          <a:prstGeom prst="rect">
            <a:avLst/>
          </a:prstGeom>
        </p:spPr>
      </p:pic>
      <p:graphicFrame>
        <p:nvGraphicFramePr>
          <p:cNvPr id="111" name="Table 107">
            <a:extLst>
              <a:ext uri="{FF2B5EF4-FFF2-40B4-BE49-F238E27FC236}">
                <a16:creationId xmlns:a16="http://schemas.microsoft.com/office/drawing/2014/main" id="{1E2EEA70-CA67-4351-891C-825A4E6FF8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8837869"/>
              </p:ext>
            </p:extLst>
          </p:nvPr>
        </p:nvGraphicFramePr>
        <p:xfrm>
          <a:off x="5900991" y="1891521"/>
          <a:ext cx="6169739" cy="42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1279">
                  <a:extLst>
                    <a:ext uri="{9D8B030D-6E8A-4147-A177-3AD203B41FA5}">
                      <a16:colId xmlns:a16="http://schemas.microsoft.com/office/drawing/2014/main" val="4143783995"/>
                    </a:ext>
                  </a:extLst>
                </a:gridCol>
                <a:gridCol w="914097">
                  <a:extLst>
                    <a:ext uri="{9D8B030D-6E8A-4147-A177-3AD203B41FA5}">
                      <a16:colId xmlns:a16="http://schemas.microsoft.com/office/drawing/2014/main" val="2415228631"/>
                    </a:ext>
                  </a:extLst>
                </a:gridCol>
                <a:gridCol w="1162425">
                  <a:extLst>
                    <a:ext uri="{9D8B030D-6E8A-4147-A177-3AD203B41FA5}">
                      <a16:colId xmlns:a16="http://schemas.microsoft.com/office/drawing/2014/main" val="2605829935"/>
                    </a:ext>
                  </a:extLst>
                </a:gridCol>
                <a:gridCol w="1169750">
                  <a:extLst>
                    <a:ext uri="{9D8B030D-6E8A-4147-A177-3AD203B41FA5}">
                      <a16:colId xmlns:a16="http://schemas.microsoft.com/office/drawing/2014/main" val="1967693679"/>
                    </a:ext>
                  </a:extLst>
                </a:gridCol>
                <a:gridCol w="1031094">
                  <a:extLst>
                    <a:ext uri="{9D8B030D-6E8A-4147-A177-3AD203B41FA5}">
                      <a16:colId xmlns:a16="http://schemas.microsoft.com/office/drawing/2014/main" val="1261523764"/>
                    </a:ext>
                  </a:extLst>
                </a:gridCol>
                <a:gridCol w="1031094">
                  <a:extLst>
                    <a:ext uri="{9D8B030D-6E8A-4147-A177-3AD203B41FA5}">
                      <a16:colId xmlns:a16="http://schemas.microsoft.com/office/drawing/2014/main" val="3878606707"/>
                    </a:ext>
                  </a:extLst>
                </a:gridCol>
              </a:tblGrid>
              <a:tr h="3841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è</a:t>
                      </a: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ê</a:t>
                      </a: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</a:t>
                      </a:r>
                      <a:r>
                        <a:rPr lang="en-GB" sz="1100" b="1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ê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te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</a:t>
                      </a:r>
                      <a:r>
                        <a:rPr lang="en-GB" sz="1100" b="1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ê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te</a:t>
                      </a:r>
                    </a:p>
                    <a:p>
                      <a:endParaRPr lang="en-GB" sz="1100" b="1" dirty="0">
                        <a:solidFill>
                          <a:srgbClr val="FF006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fr</a:t>
                      </a:r>
                      <a:r>
                        <a:rPr lang="en-GB" sz="1100" b="1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è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re</a:t>
                      </a:r>
                      <a:endParaRPr lang="en-GB" sz="11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ê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tre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100" b="1" dirty="0">
                        <a:solidFill>
                          <a:srgbClr val="FF006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probl</a:t>
                      </a:r>
                      <a:r>
                        <a:rPr lang="en-GB" sz="11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è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me</a:t>
                      </a:r>
                      <a:endParaRPr lang="en-GB" sz="11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100" b="1" dirty="0">
                        <a:solidFill>
                          <a:srgbClr val="FF006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8919190"/>
                  </a:ext>
                </a:extLst>
              </a:tr>
            </a:tbl>
          </a:graphicData>
        </a:graphic>
      </p:graphicFrame>
      <p:sp>
        <p:nvSpPr>
          <p:cNvPr id="135" name="TextBox 134">
            <a:extLst>
              <a:ext uri="{FF2B5EF4-FFF2-40B4-BE49-F238E27FC236}">
                <a16:creationId xmlns:a16="http://schemas.microsoft.com/office/drawing/2014/main" id="{F68F5F81-1F8F-4D20-85CB-120315F965F3}"/>
              </a:ext>
            </a:extLst>
          </p:cNvPr>
          <p:cNvSpPr txBox="1"/>
          <p:nvPr/>
        </p:nvSpPr>
        <p:spPr>
          <a:xfrm>
            <a:off x="9992665" y="2095646"/>
            <a:ext cx="10395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rgbClr val="002060"/>
                </a:solidFill>
                <a:latin typeface="Century Gothic" panose="020B0502020202020204" pitchFamily="34" charset="0"/>
              </a:rPr>
              <a:t>[to be, being]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7D773542-6242-43A7-A27B-01886089B4B7}"/>
              </a:ext>
            </a:extLst>
          </p:cNvPr>
          <p:cNvSpPr txBox="1"/>
          <p:nvPr/>
        </p:nvSpPr>
        <p:spPr>
          <a:xfrm>
            <a:off x="7644862" y="2079676"/>
            <a:ext cx="9535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rgbClr val="002060"/>
                </a:solidFill>
                <a:latin typeface="Century Gothic" panose="020B0502020202020204" pitchFamily="34" charset="0"/>
              </a:rPr>
              <a:t>[head]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1AA8A286-4A9E-4643-818D-BA1BA9745A15}"/>
              </a:ext>
            </a:extLst>
          </p:cNvPr>
          <p:cNvSpPr/>
          <p:nvPr/>
        </p:nvSpPr>
        <p:spPr>
          <a:xfrm>
            <a:off x="5802594" y="147845"/>
            <a:ext cx="8552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Phonics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A77C8F3-E5C7-45E6-824C-7816640B1B46}"/>
              </a:ext>
            </a:extLst>
          </p:cNvPr>
          <p:cNvSpPr/>
          <p:nvPr/>
        </p:nvSpPr>
        <p:spPr>
          <a:xfrm>
            <a:off x="1985554" y="6103044"/>
            <a:ext cx="1262003" cy="6025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dirty="0">
                <a:latin typeface="Century Gothic" panose="020B0502020202020204" pitchFamily="34" charset="0"/>
              </a:rPr>
              <a:t>et – and</a:t>
            </a:r>
            <a:br>
              <a:rPr lang="en-GB" sz="1100" dirty="0">
                <a:latin typeface="Century Gothic" panose="020B0502020202020204" pitchFamily="34" charset="0"/>
              </a:rPr>
            </a:br>
            <a:r>
              <a:rPr lang="en-GB" sz="1100" dirty="0" err="1">
                <a:latin typeface="Century Gothic" panose="020B0502020202020204" pitchFamily="34" charset="0"/>
              </a:rPr>
              <a:t>mais</a:t>
            </a:r>
            <a:r>
              <a:rPr lang="en-GB" sz="1100" dirty="0">
                <a:latin typeface="Century Gothic" panose="020B0502020202020204" pitchFamily="34" charset="0"/>
              </a:rPr>
              <a:t> – but </a:t>
            </a:r>
            <a:br>
              <a:rPr lang="en-GB" sz="1100" dirty="0">
                <a:latin typeface="Century Gothic" panose="020B0502020202020204" pitchFamily="34" charset="0"/>
              </a:rPr>
            </a:br>
            <a:r>
              <a:rPr lang="en-GB" sz="1100" dirty="0" err="1">
                <a:latin typeface="Century Gothic" panose="020B0502020202020204" pitchFamily="34" charset="0"/>
              </a:rPr>
              <a:t>aussi</a:t>
            </a:r>
            <a:r>
              <a:rPr lang="en-GB" sz="1100" dirty="0">
                <a:latin typeface="Century Gothic" panose="020B0502020202020204" pitchFamily="34" charset="0"/>
              </a:rPr>
              <a:t> – also, too</a:t>
            </a:r>
          </a:p>
        </p:txBody>
      </p:sp>
      <p:graphicFrame>
        <p:nvGraphicFramePr>
          <p:cNvPr id="102" name="Table 107">
            <a:extLst>
              <a:ext uri="{FF2B5EF4-FFF2-40B4-BE49-F238E27FC236}">
                <a16:creationId xmlns:a16="http://schemas.microsoft.com/office/drawing/2014/main" id="{B3E60433-2C1F-4CAF-B985-2033BA2F1D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3648349"/>
              </p:ext>
            </p:extLst>
          </p:nvPr>
        </p:nvGraphicFramePr>
        <p:xfrm>
          <a:off x="5891248" y="382196"/>
          <a:ext cx="6179483" cy="42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9023">
                  <a:extLst>
                    <a:ext uri="{9D8B030D-6E8A-4147-A177-3AD203B41FA5}">
                      <a16:colId xmlns:a16="http://schemas.microsoft.com/office/drawing/2014/main" val="4143783995"/>
                    </a:ext>
                  </a:extLst>
                </a:gridCol>
                <a:gridCol w="1995288">
                  <a:extLst>
                    <a:ext uri="{9D8B030D-6E8A-4147-A177-3AD203B41FA5}">
                      <a16:colId xmlns:a16="http://schemas.microsoft.com/office/drawing/2014/main" val="2415228631"/>
                    </a:ext>
                  </a:extLst>
                </a:gridCol>
                <a:gridCol w="1851366">
                  <a:extLst>
                    <a:ext uri="{9D8B030D-6E8A-4147-A177-3AD203B41FA5}">
                      <a16:colId xmlns:a16="http://schemas.microsoft.com/office/drawing/2014/main" val="3370002963"/>
                    </a:ext>
                  </a:extLst>
                </a:gridCol>
                <a:gridCol w="1633806">
                  <a:extLst>
                    <a:ext uri="{9D8B030D-6E8A-4147-A177-3AD203B41FA5}">
                      <a16:colId xmlns:a16="http://schemas.microsoft.com/office/drawing/2014/main" val="2605829935"/>
                    </a:ext>
                  </a:extLst>
                </a:gridCol>
              </a:tblGrid>
              <a:tr h="3841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é</a:t>
                      </a: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b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er</a:t>
                      </a: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r</a:t>
                      </a:r>
                      <a:r>
                        <a:rPr lang="en-GB" sz="11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é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</a:t>
                      </a:r>
                      <a:r>
                        <a:rPr lang="en-GB" sz="11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é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</a:t>
                      </a:r>
                      <a:r>
                        <a:rPr lang="en-GB" sz="1100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er</a:t>
                      </a:r>
                      <a:endParaRPr lang="en-GB" sz="1100" dirty="0">
                        <a:solidFill>
                          <a:srgbClr val="FF006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é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crire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</a:t>
                      </a:r>
                      <a:r>
                        <a:rPr lang="en-GB" sz="11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é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</a:t>
                      </a:r>
                      <a:r>
                        <a:rPr lang="en-GB" sz="11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é</a:t>
                      </a:r>
                      <a:endParaRPr lang="en-GB" sz="1100" b="1" dirty="0">
                        <a:solidFill>
                          <a:srgbClr val="FF006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38919190"/>
                  </a:ext>
                </a:extLst>
              </a:tr>
            </a:tbl>
          </a:graphicData>
        </a:graphic>
      </p:graphicFrame>
      <p:sp>
        <p:nvSpPr>
          <p:cNvPr id="106" name="TextBox 105">
            <a:extLst>
              <a:ext uri="{FF2B5EF4-FFF2-40B4-BE49-F238E27FC236}">
                <a16:creationId xmlns:a16="http://schemas.microsoft.com/office/drawing/2014/main" id="{77AD92DE-B315-4A50-A4A3-A72960C0AF1F}"/>
              </a:ext>
            </a:extLst>
          </p:cNvPr>
          <p:cNvSpPr txBox="1"/>
          <p:nvPr/>
        </p:nvSpPr>
        <p:spPr>
          <a:xfrm>
            <a:off x="10515381" y="1002366"/>
            <a:ext cx="9535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rgbClr val="002060"/>
                </a:solidFill>
                <a:latin typeface="Century Gothic" panose="020B0502020202020204" pitchFamily="34" charset="0"/>
              </a:rPr>
              <a:t>[nose]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8EF476D6-5B05-4406-AD11-3734D4567641}"/>
              </a:ext>
            </a:extLst>
          </p:cNvPr>
          <p:cNvSpPr txBox="1"/>
          <p:nvPr/>
        </p:nvSpPr>
        <p:spPr>
          <a:xfrm>
            <a:off x="7608493" y="1568153"/>
            <a:ext cx="9535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rgbClr val="002060"/>
                </a:solidFill>
                <a:latin typeface="Century Gothic" panose="020B0502020202020204" pitchFamily="34" charset="0"/>
              </a:rPr>
              <a:t>[young]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D80ED706-6AC7-4819-9158-31327817650C}"/>
              </a:ext>
            </a:extLst>
          </p:cNvPr>
          <p:cNvSpPr txBox="1"/>
          <p:nvPr/>
        </p:nvSpPr>
        <p:spPr>
          <a:xfrm>
            <a:off x="6748838" y="1571442"/>
            <a:ext cx="9535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rgbClr val="002060"/>
                </a:solidFill>
                <a:latin typeface="Century Gothic" panose="020B0502020202020204" pitchFamily="34" charset="0"/>
              </a:rPr>
              <a:t>[fear]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A81EDBC3-5F60-428D-8A8B-A2DE7E30DA4B}"/>
              </a:ext>
            </a:extLst>
          </p:cNvPr>
          <p:cNvSpPr txBox="1"/>
          <p:nvPr/>
        </p:nvSpPr>
        <p:spPr>
          <a:xfrm>
            <a:off x="10992143" y="1565163"/>
            <a:ext cx="9535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rgbClr val="002060"/>
                </a:solidFill>
                <a:latin typeface="Century Gothic" panose="020B0502020202020204" pitchFamily="34" charset="0"/>
              </a:rPr>
              <a:t>[alone]</a:t>
            </a:r>
          </a:p>
        </p:txBody>
      </p:sp>
      <p:pic>
        <p:nvPicPr>
          <p:cNvPr id="67" name="Picture 66" descr="Icon&#10;&#10;Description automatically generated">
            <a:extLst>
              <a:ext uri="{FF2B5EF4-FFF2-40B4-BE49-F238E27FC236}">
                <a16:creationId xmlns:a16="http://schemas.microsoft.com/office/drawing/2014/main" id="{74C93D42-1E02-4CBA-B9A7-22897DF73B7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303" y="413320"/>
            <a:ext cx="365545" cy="365761"/>
          </a:xfrm>
          <a:prstGeom prst="rect">
            <a:avLst/>
          </a:prstGeom>
        </p:spPr>
      </p:pic>
      <p:pic>
        <p:nvPicPr>
          <p:cNvPr id="70" name="Picture 69" descr="A picture containing text&#10;&#10;Description automatically generated">
            <a:extLst>
              <a:ext uri="{FF2B5EF4-FFF2-40B4-BE49-F238E27FC236}">
                <a16:creationId xmlns:a16="http://schemas.microsoft.com/office/drawing/2014/main" id="{07072AD7-3CFA-4894-9E01-6C17E9A5AD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077" y="377871"/>
            <a:ext cx="296950" cy="378397"/>
          </a:xfrm>
          <a:prstGeom prst="rect">
            <a:avLst/>
          </a:prstGeom>
        </p:spPr>
      </p:pic>
      <p:pic>
        <p:nvPicPr>
          <p:cNvPr id="71" name="Picture 70" descr="Icon&#10;&#10;Description automatically generated">
            <a:extLst>
              <a:ext uri="{FF2B5EF4-FFF2-40B4-BE49-F238E27FC236}">
                <a16:creationId xmlns:a16="http://schemas.microsoft.com/office/drawing/2014/main" id="{B896CB60-CDBA-4879-A902-993832EE0CB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466" y="396511"/>
            <a:ext cx="401760" cy="399513"/>
          </a:xfrm>
          <a:prstGeom prst="rect">
            <a:avLst/>
          </a:prstGeom>
        </p:spPr>
      </p:pic>
      <p:pic>
        <p:nvPicPr>
          <p:cNvPr id="72" name="Picture 71" descr="Icon&#10;&#10;Description automatically generated">
            <a:extLst>
              <a:ext uri="{FF2B5EF4-FFF2-40B4-BE49-F238E27FC236}">
                <a16:creationId xmlns:a16="http://schemas.microsoft.com/office/drawing/2014/main" id="{9D575464-F119-4E8D-9AFB-9B89E9BCC70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496" y="847847"/>
            <a:ext cx="370865" cy="371085"/>
          </a:xfrm>
          <a:prstGeom prst="rect">
            <a:avLst/>
          </a:prstGeom>
        </p:spPr>
      </p:pic>
      <p:pic>
        <p:nvPicPr>
          <p:cNvPr id="73" name="Picture 72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29C01DC4-4B0F-4DFF-8D26-1F3881C2C5F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428" y="825119"/>
            <a:ext cx="291020" cy="417049"/>
          </a:xfrm>
          <a:prstGeom prst="rect">
            <a:avLst/>
          </a:prstGeom>
        </p:spPr>
      </p:pic>
      <p:pic>
        <p:nvPicPr>
          <p:cNvPr id="74" name="Picture 73" descr="A picture containing clipart&#10;&#10;Description automatically generated">
            <a:extLst>
              <a:ext uri="{FF2B5EF4-FFF2-40B4-BE49-F238E27FC236}">
                <a16:creationId xmlns:a16="http://schemas.microsoft.com/office/drawing/2014/main" id="{B761FAA8-D684-43B7-9F56-E3C8F179669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075" y="862213"/>
            <a:ext cx="343256" cy="341336"/>
          </a:xfrm>
          <a:prstGeom prst="rect">
            <a:avLst/>
          </a:prstGeom>
        </p:spPr>
      </p:pic>
      <p:pic>
        <p:nvPicPr>
          <p:cNvPr id="75" name="Picture 2" descr="Alphabet Word Images, Face, Human">
            <a:extLst>
              <a:ext uri="{FF2B5EF4-FFF2-40B4-BE49-F238E27FC236}">
                <a16:creationId xmlns:a16="http://schemas.microsoft.com/office/drawing/2014/main" id="{68C6C4A8-A96E-4E09-A569-522900B41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9283" y="813546"/>
            <a:ext cx="322311" cy="37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75" descr="A picture containing logo&#10;&#10;Description automatically generated">
            <a:extLst>
              <a:ext uri="{FF2B5EF4-FFF2-40B4-BE49-F238E27FC236}">
                <a16:creationId xmlns:a16="http://schemas.microsoft.com/office/drawing/2014/main" id="{D1006098-2665-4D3F-B6C1-0179232BB67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92366" y="1465797"/>
            <a:ext cx="302942" cy="334090"/>
          </a:xfrm>
          <a:prstGeom prst="rect">
            <a:avLst/>
          </a:prstGeom>
        </p:spPr>
      </p:pic>
      <p:pic>
        <p:nvPicPr>
          <p:cNvPr id="80" name="Picture 79" descr="A picture containing logo&#10;&#10;Description automatically generated">
            <a:extLst>
              <a:ext uri="{FF2B5EF4-FFF2-40B4-BE49-F238E27FC236}">
                <a16:creationId xmlns:a16="http://schemas.microsoft.com/office/drawing/2014/main" id="{6925D296-A6E5-4F1B-A413-E6B372675E9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29946" y="1451931"/>
            <a:ext cx="302942" cy="334090"/>
          </a:xfrm>
          <a:prstGeom prst="rect">
            <a:avLst/>
          </a:prstGeom>
        </p:spPr>
      </p:pic>
      <p:pic>
        <p:nvPicPr>
          <p:cNvPr id="82" name="Picture 81" descr="Icon&#10;&#10;Description automatically generated">
            <a:extLst>
              <a:ext uri="{FF2B5EF4-FFF2-40B4-BE49-F238E27FC236}">
                <a16:creationId xmlns:a16="http://schemas.microsoft.com/office/drawing/2014/main" id="{58B49488-8161-48A5-AB15-8FA216BC477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273870" y="1427239"/>
            <a:ext cx="356445" cy="366146"/>
          </a:xfrm>
          <a:prstGeom prst="rect">
            <a:avLst/>
          </a:prstGeom>
        </p:spPr>
      </p:pic>
      <p:pic>
        <p:nvPicPr>
          <p:cNvPr id="93" name="Picture 92" descr="Logo, icon&#10;&#10;Description automatically generated">
            <a:extLst>
              <a:ext uri="{FF2B5EF4-FFF2-40B4-BE49-F238E27FC236}">
                <a16:creationId xmlns:a16="http://schemas.microsoft.com/office/drawing/2014/main" id="{1EC5A177-6387-44FF-B31A-809D19342CC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20822538">
            <a:off x="9576524" y="1463864"/>
            <a:ext cx="233158" cy="357815"/>
          </a:xfrm>
          <a:prstGeom prst="rect">
            <a:avLst/>
          </a:prstGeom>
        </p:spPr>
      </p:pic>
      <p:pic>
        <p:nvPicPr>
          <p:cNvPr id="105" name="Picture 104" descr="A picture containing clipart&#10;&#10;Description automatically generated">
            <a:extLst>
              <a:ext uri="{FF2B5EF4-FFF2-40B4-BE49-F238E27FC236}">
                <a16:creationId xmlns:a16="http://schemas.microsoft.com/office/drawing/2014/main" id="{BEEECD38-3D16-4A26-880F-2906F1E3FAE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583742" y="1515331"/>
            <a:ext cx="346308" cy="203132"/>
          </a:xfrm>
          <a:prstGeom prst="rect">
            <a:avLst/>
          </a:prstGeom>
        </p:spPr>
      </p:pic>
      <p:pic>
        <p:nvPicPr>
          <p:cNvPr id="107" name="Picture 106" descr="Logo&#10;&#10;Description automatically generated">
            <a:extLst>
              <a:ext uri="{FF2B5EF4-FFF2-40B4-BE49-F238E27FC236}">
                <a16:creationId xmlns:a16="http://schemas.microsoft.com/office/drawing/2014/main" id="{E96B55CA-F276-4819-846A-8042464F605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542816" y="1440816"/>
            <a:ext cx="411159" cy="309774"/>
          </a:xfrm>
          <a:prstGeom prst="rect">
            <a:avLst/>
          </a:prstGeom>
        </p:spPr>
      </p:pic>
      <p:grpSp>
        <p:nvGrpSpPr>
          <p:cNvPr id="112" name="Group 111">
            <a:extLst>
              <a:ext uri="{FF2B5EF4-FFF2-40B4-BE49-F238E27FC236}">
                <a16:creationId xmlns:a16="http://schemas.microsoft.com/office/drawing/2014/main" id="{DBD80B8B-367F-4BCA-ADD5-EAD4E393C702}"/>
              </a:ext>
            </a:extLst>
          </p:cNvPr>
          <p:cNvGrpSpPr/>
          <p:nvPr/>
        </p:nvGrpSpPr>
        <p:grpSpPr>
          <a:xfrm>
            <a:off x="7089016" y="1986694"/>
            <a:ext cx="422246" cy="258314"/>
            <a:chOff x="199103" y="494279"/>
            <a:chExt cx="3431183" cy="2104280"/>
          </a:xfrm>
        </p:grpSpPr>
        <p:pic>
          <p:nvPicPr>
            <p:cNvPr id="114" name="Picture 113">
              <a:extLst>
                <a:ext uri="{FF2B5EF4-FFF2-40B4-BE49-F238E27FC236}">
                  <a16:creationId xmlns:a16="http://schemas.microsoft.com/office/drawing/2014/main" id="{1A3548D3-1E17-477A-BE28-67ADB40ED2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926" y="660939"/>
              <a:ext cx="2024310" cy="1799738"/>
            </a:xfrm>
            <a:prstGeom prst="rect">
              <a:avLst/>
            </a:prstGeom>
          </p:spPr>
        </p:pic>
        <p:pic>
          <p:nvPicPr>
            <p:cNvPr id="115" name="Picture 114">
              <a:extLst>
                <a:ext uri="{FF2B5EF4-FFF2-40B4-BE49-F238E27FC236}">
                  <a16:creationId xmlns:a16="http://schemas.microsoft.com/office/drawing/2014/main" id="{D41A01C3-BE5A-49BA-AA31-51D262479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103" y="494279"/>
              <a:ext cx="3431183" cy="2104280"/>
            </a:xfrm>
            <a:prstGeom prst="rect">
              <a:avLst/>
            </a:prstGeom>
          </p:spPr>
        </p:pic>
      </p:grpSp>
      <p:pic>
        <p:nvPicPr>
          <p:cNvPr id="116" name="Picture 115" descr="the head of a boy">
            <a:extLst>
              <a:ext uri="{FF2B5EF4-FFF2-40B4-BE49-F238E27FC236}">
                <a16:creationId xmlns:a16="http://schemas.microsoft.com/office/drawing/2014/main" id="{FD702F63-B059-4423-A93F-DC1F1E8FE96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801" y="1937463"/>
            <a:ext cx="308174" cy="338721"/>
          </a:xfrm>
          <a:prstGeom prst="rect">
            <a:avLst/>
          </a:prstGeom>
        </p:spPr>
      </p:pic>
      <p:grpSp>
        <p:nvGrpSpPr>
          <p:cNvPr id="117" name="Group 116">
            <a:extLst>
              <a:ext uri="{FF2B5EF4-FFF2-40B4-BE49-F238E27FC236}">
                <a16:creationId xmlns:a16="http://schemas.microsoft.com/office/drawing/2014/main" id="{FCC717A1-7B3E-485F-A1E8-38C901265F57}"/>
              </a:ext>
            </a:extLst>
          </p:cNvPr>
          <p:cNvGrpSpPr/>
          <p:nvPr/>
        </p:nvGrpSpPr>
        <p:grpSpPr>
          <a:xfrm>
            <a:off x="9451779" y="1853059"/>
            <a:ext cx="421199" cy="408471"/>
            <a:chOff x="9387217" y="1383889"/>
            <a:chExt cx="1750760" cy="1702068"/>
          </a:xfrm>
        </p:grpSpPr>
        <p:pic>
          <p:nvPicPr>
            <p:cNvPr id="118" name="Picture 117" descr="Background pattern&#10;&#10;Description automatically generated">
              <a:extLst>
                <a:ext uri="{FF2B5EF4-FFF2-40B4-BE49-F238E27FC236}">
                  <a16:creationId xmlns:a16="http://schemas.microsoft.com/office/drawing/2014/main" id="{5FB40BE5-AB40-4AD9-ADA4-1AA88D7048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734" b="50844"/>
            <a:stretch/>
          </p:blipFill>
          <p:spPr>
            <a:xfrm>
              <a:off x="9387217" y="1651695"/>
              <a:ext cx="1750760" cy="1434262"/>
            </a:xfrm>
            <a:prstGeom prst="rect">
              <a:avLst/>
            </a:prstGeom>
          </p:spPr>
        </p:pic>
        <p:cxnSp>
          <p:nvCxnSpPr>
            <p:cNvPr id="119" name="Straight Arrow Connector 118">
              <a:extLst>
                <a:ext uri="{FF2B5EF4-FFF2-40B4-BE49-F238E27FC236}">
                  <a16:creationId xmlns:a16="http://schemas.microsoft.com/office/drawing/2014/main" id="{43A79B0C-1D63-410D-8D2F-900881C2FB14}"/>
                </a:ext>
              </a:extLst>
            </p:cNvPr>
            <p:cNvCxnSpPr/>
            <p:nvPr/>
          </p:nvCxnSpPr>
          <p:spPr>
            <a:xfrm>
              <a:off x="9936480" y="1383889"/>
              <a:ext cx="662023" cy="35210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0" name="Picture 119">
            <a:extLst>
              <a:ext uri="{FF2B5EF4-FFF2-40B4-BE49-F238E27FC236}">
                <a16:creationId xmlns:a16="http://schemas.microsoft.com/office/drawing/2014/main" id="{AF60763D-8440-4457-84B4-40D6C0D14243}"/>
              </a:ext>
            </a:extLst>
          </p:cNvPr>
          <p:cNvPicPr>
            <a:picLocks noChangeAspect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4439" y="1942822"/>
            <a:ext cx="349373" cy="348507"/>
          </a:xfrm>
          <a:prstGeom prst="rect">
            <a:avLst/>
          </a:prstGeom>
        </p:spPr>
      </p:pic>
      <p:pic>
        <p:nvPicPr>
          <p:cNvPr id="6" name="Picture 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8A03DA2D-DF50-46A7-BFE3-656416ABA48F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6477" y="6167665"/>
            <a:ext cx="437212" cy="566062"/>
          </a:xfrm>
          <a:prstGeom prst="rect">
            <a:avLst/>
          </a:prstGeom>
        </p:spPr>
      </p:pic>
      <p:pic>
        <p:nvPicPr>
          <p:cNvPr id="128" name="Picture 127" descr="A picture containing diagram&#10;&#10;Description automatically generated">
            <a:extLst>
              <a:ext uri="{FF2B5EF4-FFF2-40B4-BE49-F238E27FC236}">
                <a16:creationId xmlns:a16="http://schemas.microsoft.com/office/drawing/2014/main" id="{153D3BC8-E701-479E-90A7-F695907082BF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7813" y="4391548"/>
            <a:ext cx="272325" cy="261610"/>
          </a:xfrm>
          <a:prstGeom prst="rect">
            <a:avLst/>
          </a:prstGeom>
        </p:spPr>
      </p:pic>
      <p:pic>
        <p:nvPicPr>
          <p:cNvPr id="129" name="Picture 128" descr="A picture containing text&#10;&#10;Description automatically generated">
            <a:extLst>
              <a:ext uri="{FF2B5EF4-FFF2-40B4-BE49-F238E27FC236}">
                <a16:creationId xmlns:a16="http://schemas.microsoft.com/office/drawing/2014/main" id="{6051B8F1-B3A2-42E6-B414-854AB249D4FC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6533" y="3511498"/>
            <a:ext cx="630108" cy="202422"/>
          </a:xfrm>
          <a:prstGeom prst="rect">
            <a:avLst/>
          </a:prstGeom>
        </p:spPr>
      </p:pic>
      <p:pic>
        <p:nvPicPr>
          <p:cNvPr id="131" name="Picture 9" descr="house">
            <a:extLst>
              <a:ext uri="{FF2B5EF4-FFF2-40B4-BE49-F238E27FC236}">
                <a16:creationId xmlns:a16="http://schemas.microsoft.com/office/drawing/2014/main" id="{AC802E97-899F-4041-ADBE-2340210BF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6533" y="3818362"/>
            <a:ext cx="555752" cy="362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phic 7" descr="Dog">
            <a:extLst>
              <a:ext uri="{FF2B5EF4-FFF2-40B4-BE49-F238E27FC236}">
                <a16:creationId xmlns:a16="http://schemas.microsoft.com/office/drawing/2014/main" id="{183792E6-8B92-43DA-BE71-CD0FCC805FB3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7406284" y="5824105"/>
            <a:ext cx="438068" cy="438068"/>
          </a:xfrm>
          <a:prstGeom prst="rect">
            <a:avLst/>
          </a:prstGeom>
        </p:spPr>
      </p:pic>
      <p:pic>
        <p:nvPicPr>
          <p:cNvPr id="10" name="Graphic 9" descr="Family with two children">
            <a:extLst>
              <a:ext uri="{FF2B5EF4-FFF2-40B4-BE49-F238E27FC236}">
                <a16:creationId xmlns:a16="http://schemas.microsoft.com/office/drawing/2014/main" id="{0965E487-F842-453C-BAEE-C2E58851107F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7941091" y="6399656"/>
            <a:ext cx="438068" cy="438068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3CDACEF6-BFC3-4A3C-9D55-67916EBDC391}"/>
              </a:ext>
            </a:extLst>
          </p:cNvPr>
          <p:cNvGrpSpPr/>
          <p:nvPr/>
        </p:nvGrpSpPr>
        <p:grpSpPr>
          <a:xfrm>
            <a:off x="7640331" y="6201128"/>
            <a:ext cx="492845" cy="328508"/>
            <a:chOff x="13288540" y="5672769"/>
            <a:chExt cx="827847" cy="551806"/>
          </a:xfrm>
        </p:grpSpPr>
        <p:pic>
          <p:nvPicPr>
            <p:cNvPr id="12" name="Graphic 11" descr="Woman with kid">
              <a:extLst>
                <a:ext uri="{FF2B5EF4-FFF2-40B4-BE49-F238E27FC236}">
                  <a16:creationId xmlns:a16="http://schemas.microsoft.com/office/drawing/2014/main" id="{B1B51D50-459C-417D-A705-F2E731805B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13564581" y="5672769"/>
              <a:ext cx="551806" cy="551806"/>
            </a:xfrm>
            <a:prstGeom prst="rect">
              <a:avLst/>
            </a:prstGeom>
          </p:spPr>
        </p:pic>
        <p:pic>
          <p:nvPicPr>
            <p:cNvPr id="16" name="Graphic 15" descr="Woman with baby">
              <a:extLst>
                <a:ext uri="{FF2B5EF4-FFF2-40B4-BE49-F238E27FC236}">
                  <a16:creationId xmlns:a16="http://schemas.microsoft.com/office/drawing/2014/main" id="{098E9A43-35C7-45EF-BCD2-50D92F8F91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13288540" y="5712229"/>
              <a:ext cx="504965" cy="504965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A2A7995-872C-4435-B054-7129641F2D71}"/>
              </a:ext>
            </a:extLst>
          </p:cNvPr>
          <p:cNvGrpSpPr/>
          <p:nvPr/>
        </p:nvGrpSpPr>
        <p:grpSpPr>
          <a:xfrm>
            <a:off x="7244470" y="6411361"/>
            <a:ext cx="564719" cy="385739"/>
            <a:chOff x="13599680" y="4538612"/>
            <a:chExt cx="807839" cy="551806"/>
          </a:xfrm>
        </p:grpSpPr>
        <p:pic>
          <p:nvPicPr>
            <p:cNvPr id="14" name="Graphic 13" descr="Man with kid">
              <a:extLst>
                <a:ext uri="{FF2B5EF4-FFF2-40B4-BE49-F238E27FC236}">
                  <a16:creationId xmlns:a16="http://schemas.microsoft.com/office/drawing/2014/main" id="{6BC1604B-FDB9-4C61-8941-71378D0391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/>
            </a:stretch>
          </p:blipFill>
          <p:spPr>
            <a:xfrm>
              <a:off x="13855713" y="4538612"/>
              <a:ext cx="551806" cy="551806"/>
            </a:xfrm>
            <a:prstGeom prst="rect">
              <a:avLst/>
            </a:prstGeom>
          </p:spPr>
        </p:pic>
        <p:pic>
          <p:nvPicPr>
            <p:cNvPr id="18" name="Graphic 17" descr="Man with baby">
              <a:extLst>
                <a:ext uri="{FF2B5EF4-FFF2-40B4-BE49-F238E27FC236}">
                  <a16:creationId xmlns:a16="http://schemas.microsoft.com/office/drawing/2014/main" id="{9161C203-3484-4A2D-9065-3B982F913C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/>
            </a:stretch>
          </p:blipFill>
          <p:spPr>
            <a:xfrm>
              <a:off x="13599680" y="4538612"/>
              <a:ext cx="504965" cy="504965"/>
            </a:xfrm>
            <a:prstGeom prst="rect">
              <a:avLst/>
            </a:prstGeom>
          </p:spPr>
        </p:pic>
      </p:grpSp>
      <p:pic>
        <p:nvPicPr>
          <p:cNvPr id="132" name="Picture 131" descr="Text&#10;&#10;Description automatically generated">
            <a:extLst>
              <a:ext uri="{FF2B5EF4-FFF2-40B4-BE49-F238E27FC236}">
                <a16:creationId xmlns:a16="http://schemas.microsoft.com/office/drawing/2014/main" id="{9D21EAB5-0161-47BA-A0A4-80ABD8493631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703" y="4864604"/>
            <a:ext cx="1836415" cy="1945869"/>
          </a:xfrm>
          <a:prstGeom prst="rect">
            <a:avLst/>
          </a:prstGeom>
        </p:spPr>
      </p:pic>
      <p:grpSp>
        <p:nvGrpSpPr>
          <p:cNvPr id="133" name="Group 132">
            <a:extLst>
              <a:ext uri="{FF2B5EF4-FFF2-40B4-BE49-F238E27FC236}">
                <a16:creationId xmlns:a16="http://schemas.microsoft.com/office/drawing/2014/main" id="{20D06286-D06C-4756-A8BA-6E9E846036B3}"/>
              </a:ext>
            </a:extLst>
          </p:cNvPr>
          <p:cNvGrpSpPr/>
          <p:nvPr/>
        </p:nvGrpSpPr>
        <p:grpSpPr>
          <a:xfrm>
            <a:off x="11628401" y="5441635"/>
            <a:ext cx="485274" cy="312598"/>
            <a:chOff x="10462370" y="146240"/>
            <a:chExt cx="1901190" cy="1224686"/>
          </a:xfrm>
        </p:grpSpPr>
        <p:pic>
          <p:nvPicPr>
            <p:cNvPr id="134" name="Picture 133" descr="Icon&#10;&#10;Description automatically generated">
              <a:extLst>
                <a:ext uri="{FF2B5EF4-FFF2-40B4-BE49-F238E27FC236}">
                  <a16:creationId xmlns:a16="http://schemas.microsoft.com/office/drawing/2014/main" id="{A142A481-0FBB-484B-A757-453B0A3D60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549" t="21908" r="30637" b="40986"/>
            <a:stretch/>
          </p:blipFill>
          <p:spPr>
            <a:xfrm>
              <a:off x="10869282" y="146240"/>
              <a:ext cx="1215043" cy="1224686"/>
            </a:xfrm>
            <a:prstGeom prst="rect">
              <a:avLst/>
            </a:prstGeom>
          </p:spPr>
        </p:pic>
        <p:pic>
          <p:nvPicPr>
            <p:cNvPr id="139" name="Picture 138">
              <a:extLst>
                <a:ext uri="{FF2B5EF4-FFF2-40B4-BE49-F238E27FC236}">
                  <a16:creationId xmlns:a16="http://schemas.microsoft.com/office/drawing/2014/main" id="{881C997B-1B4C-4F3E-B540-7616CBE35F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45017">
              <a:off x="10462370" y="359676"/>
              <a:ext cx="1901190" cy="7554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9248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8" name="Table 107">
            <a:extLst>
              <a:ext uri="{FF2B5EF4-FFF2-40B4-BE49-F238E27FC236}">
                <a16:creationId xmlns:a16="http://schemas.microsoft.com/office/drawing/2014/main" id="{060CCD6A-3F8B-4A8B-AF7F-6F11538F3C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8474063"/>
              </p:ext>
            </p:extLst>
          </p:nvPr>
        </p:nvGraphicFramePr>
        <p:xfrm>
          <a:off x="5256012" y="2234406"/>
          <a:ext cx="6842560" cy="5710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8512">
                  <a:extLst>
                    <a:ext uri="{9D8B030D-6E8A-4147-A177-3AD203B41FA5}">
                      <a16:colId xmlns:a16="http://schemas.microsoft.com/office/drawing/2014/main" val="4143783995"/>
                    </a:ext>
                  </a:extLst>
                </a:gridCol>
                <a:gridCol w="1368512">
                  <a:extLst>
                    <a:ext uri="{9D8B030D-6E8A-4147-A177-3AD203B41FA5}">
                      <a16:colId xmlns:a16="http://schemas.microsoft.com/office/drawing/2014/main" val="2415228631"/>
                    </a:ext>
                  </a:extLst>
                </a:gridCol>
                <a:gridCol w="1368512">
                  <a:extLst>
                    <a:ext uri="{9D8B030D-6E8A-4147-A177-3AD203B41FA5}">
                      <a16:colId xmlns:a16="http://schemas.microsoft.com/office/drawing/2014/main" val="2605829935"/>
                    </a:ext>
                  </a:extLst>
                </a:gridCol>
                <a:gridCol w="1368512">
                  <a:extLst>
                    <a:ext uri="{9D8B030D-6E8A-4147-A177-3AD203B41FA5}">
                      <a16:colId xmlns:a16="http://schemas.microsoft.com/office/drawing/2014/main" val="1967693679"/>
                    </a:ext>
                  </a:extLst>
                </a:gridCol>
                <a:gridCol w="1368512">
                  <a:extLst>
                    <a:ext uri="{9D8B030D-6E8A-4147-A177-3AD203B41FA5}">
                      <a16:colId xmlns:a16="http://schemas.microsoft.com/office/drawing/2014/main" val="1710788701"/>
                    </a:ext>
                  </a:extLst>
                </a:gridCol>
              </a:tblGrid>
              <a:tr h="571073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(a)in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8919190"/>
                  </a:ext>
                </a:extLst>
              </a:tr>
            </a:tbl>
          </a:graphicData>
        </a:graphic>
      </p:graphicFrame>
      <p:graphicFrame>
        <p:nvGraphicFramePr>
          <p:cNvPr id="177" name="Table 107">
            <a:extLst>
              <a:ext uri="{FF2B5EF4-FFF2-40B4-BE49-F238E27FC236}">
                <a16:creationId xmlns:a16="http://schemas.microsoft.com/office/drawing/2014/main" id="{B7E1ABD8-E6E8-495B-A337-185395FA21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024444"/>
              </p:ext>
            </p:extLst>
          </p:nvPr>
        </p:nvGraphicFramePr>
        <p:xfrm>
          <a:off x="5253433" y="1019236"/>
          <a:ext cx="6842560" cy="5710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8512">
                  <a:extLst>
                    <a:ext uri="{9D8B030D-6E8A-4147-A177-3AD203B41FA5}">
                      <a16:colId xmlns:a16="http://schemas.microsoft.com/office/drawing/2014/main" val="4143783995"/>
                    </a:ext>
                  </a:extLst>
                </a:gridCol>
                <a:gridCol w="1368512">
                  <a:extLst>
                    <a:ext uri="{9D8B030D-6E8A-4147-A177-3AD203B41FA5}">
                      <a16:colId xmlns:a16="http://schemas.microsoft.com/office/drawing/2014/main" val="2415228631"/>
                    </a:ext>
                  </a:extLst>
                </a:gridCol>
                <a:gridCol w="1368512">
                  <a:extLst>
                    <a:ext uri="{9D8B030D-6E8A-4147-A177-3AD203B41FA5}">
                      <a16:colId xmlns:a16="http://schemas.microsoft.com/office/drawing/2014/main" val="2605829935"/>
                    </a:ext>
                  </a:extLst>
                </a:gridCol>
                <a:gridCol w="1368512">
                  <a:extLst>
                    <a:ext uri="{9D8B030D-6E8A-4147-A177-3AD203B41FA5}">
                      <a16:colId xmlns:a16="http://schemas.microsoft.com/office/drawing/2014/main" val="1967693679"/>
                    </a:ext>
                  </a:extLst>
                </a:gridCol>
                <a:gridCol w="1368512">
                  <a:extLst>
                    <a:ext uri="{9D8B030D-6E8A-4147-A177-3AD203B41FA5}">
                      <a16:colId xmlns:a16="http://schemas.microsoft.com/office/drawing/2014/main" val="1710788701"/>
                    </a:ext>
                  </a:extLst>
                </a:gridCol>
              </a:tblGrid>
              <a:tr h="571073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oi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8919190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24090D2E-B22C-451E-8420-4E9CF97EE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47527"/>
            <a:ext cx="10515600" cy="365760"/>
          </a:xfrm>
        </p:spPr>
        <p:txBody>
          <a:bodyPr>
            <a:normAutofit/>
          </a:bodyPr>
          <a:lstStyle/>
          <a:p>
            <a:pPr lvl="0" algn="r">
              <a:lnSpc>
                <a:spcPct val="100000"/>
              </a:lnSpc>
              <a:spcBef>
                <a:spcPts val="0"/>
              </a:spcBef>
              <a:buClr>
                <a:srgbClr val="FF3333"/>
              </a:buClr>
              <a:buSzPts val="9600"/>
            </a:pPr>
            <a:r>
              <a:rPr lang="en-GB" sz="1800" dirty="0">
                <a:solidFill>
                  <a:srgbClr val="FF0000"/>
                </a:solidFill>
                <a:latin typeface="Modern Love" panose="04090805081005020601" pitchFamily="82" charset="0"/>
                <a:ea typeface="STHupo" panose="02010800040101010101" pitchFamily="2" charset="-122"/>
                <a:cs typeface="Aharoni" panose="02010803020104030203" pitchFamily="2" charset="-79"/>
                <a:sym typeface="Arial"/>
              </a:rPr>
              <a:t>Rouge</a:t>
            </a:r>
            <a:r>
              <a:rPr lang="en-GB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 Knowledge Organiser  - Spring Term </a:t>
            </a:r>
            <a:r>
              <a:rPr lang="en-GB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B</a:t>
            </a:r>
          </a:p>
        </p:txBody>
      </p:sp>
      <p:graphicFrame>
        <p:nvGraphicFramePr>
          <p:cNvPr id="30" name="Table 30">
            <a:extLst>
              <a:ext uri="{FF2B5EF4-FFF2-40B4-BE49-F238E27FC236}">
                <a16:creationId xmlns:a16="http://schemas.microsoft.com/office/drawing/2014/main" id="{F2163F6E-3707-4B27-8327-0F170B40E5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0643285"/>
              </p:ext>
            </p:extLst>
          </p:nvPr>
        </p:nvGraphicFramePr>
        <p:xfrm>
          <a:off x="100988" y="89290"/>
          <a:ext cx="2675016" cy="5242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75016">
                  <a:extLst>
                    <a:ext uri="{9D8B030D-6E8A-4147-A177-3AD203B41FA5}">
                      <a16:colId xmlns:a16="http://schemas.microsoft.com/office/drawing/2014/main" val="3220626030"/>
                    </a:ext>
                  </a:extLst>
                </a:gridCol>
              </a:tblGrid>
              <a:tr h="186327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Les </a:t>
                      </a:r>
                      <a:r>
                        <a:rPr lang="en-GB" sz="1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nombres</a:t>
                      </a:r>
                      <a:r>
                        <a:rPr lang="en-GB" sz="1400" b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de 1 à 12</a:t>
                      </a:r>
                      <a:endParaRPr lang="en-GB" sz="1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1901767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un – a/an (m), one (m)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998560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2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une</a:t>
                      </a:r>
                      <a:r>
                        <a:rPr lang="en-GB" sz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a/an (f), one (f)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4008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deux – two 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562108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trois – three 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884660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2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quatre</a:t>
                      </a:r>
                      <a:r>
                        <a:rPr lang="en-GB" sz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four 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127836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cinq – five 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973315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six – six 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9828313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sept – seven 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6822483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2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huit</a:t>
                      </a:r>
                      <a:r>
                        <a:rPr lang="en-GB" sz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eight 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820210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2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neuf</a:t>
                      </a:r>
                      <a:r>
                        <a:rPr lang="en-GB" sz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nine 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915092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dix – ten 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765659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2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onze</a:t>
                      </a:r>
                      <a:r>
                        <a:rPr lang="en-GB" sz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eleven 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7356230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2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douze</a:t>
                      </a:r>
                      <a:r>
                        <a:rPr lang="en-GB" sz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twelve 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8969277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2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combien</a:t>
                      </a:r>
                      <a:r>
                        <a:rPr lang="en-GB" sz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how many 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971841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des – some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8336281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2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il</a:t>
                      </a:r>
                      <a:r>
                        <a:rPr lang="en-GB" sz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y a – there is, there are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808706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2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tous</a:t>
                      </a:r>
                      <a:r>
                        <a:rPr lang="en-GB" sz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les </a:t>
                      </a:r>
                      <a:r>
                        <a:rPr lang="en-GB" sz="12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jours</a:t>
                      </a:r>
                      <a:r>
                        <a:rPr lang="en-GB" sz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every day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494460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2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en</a:t>
                      </a:r>
                      <a:r>
                        <a:rPr lang="en-GB" sz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2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ce</a:t>
                      </a:r>
                      <a:r>
                        <a:rPr lang="en-GB" sz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moment – at the moment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4348161"/>
                  </a:ext>
                </a:extLst>
              </a:tr>
            </a:tbl>
          </a:graphicData>
        </a:graphic>
      </p:graphicFrame>
      <p:graphicFrame>
        <p:nvGraphicFramePr>
          <p:cNvPr id="107" name="Table 107">
            <a:extLst>
              <a:ext uri="{FF2B5EF4-FFF2-40B4-BE49-F238E27FC236}">
                <a16:creationId xmlns:a16="http://schemas.microsoft.com/office/drawing/2014/main" id="{4C18571F-8DB6-4E4D-A7F0-15476D971C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7192598"/>
              </p:ext>
            </p:extLst>
          </p:nvPr>
        </p:nvGraphicFramePr>
        <p:xfrm>
          <a:off x="5246698" y="409467"/>
          <a:ext cx="6842560" cy="5301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8512">
                  <a:extLst>
                    <a:ext uri="{9D8B030D-6E8A-4147-A177-3AD203B41FA5}">
                      <a16:colId xmlns:a16="http://schemas.microsoft.com/office/drawing/2014/main" val="4143783995"/>
                    </a:ext>
                  </a:extLst>
                </a:gridCol>
                <a:gridCol w="1368512">
                  <a:extLst>
                    <a:ext uri="{9D8B030D-6E8A-4147-A177-3AD203B41FA5}">
                      <a16:colId xmlns:a16="http://schemas.microsoft.com/office/drawing/2014/main" val="2415228631"/>
                    </a:ext>
                  </a:extLst>
                </a:gridCol>
                <a:gridCol w="1368512">
                  <a:extLst>
                    <a:ext uri="{9D8B030D-6E8A-4147-A177-3AD203B41FA5}">
                      <a16:colId xmlns:a16="http://schemas.microsoft.com/office/drawing/2014/main" val="2605829935"/>
                    </a:ext>
                  </a:extLst>
                </a:gridCol>
                <a:gridCol w="1368512">
                  <a:extLst>
                    <a:ext uri="{9D8B030D-6E8A-4147-A177-3AD203B41FA5}">
                      <a16:colId xmlns:a16="http://schemas.microsoft.com/office/drawing/2014/main" val="1967693679"/>
                    </a:ext>
                  </a:extLst>
                </a:gridCol>
                <a:gridCol w="1368512">
                  <a:extLst>
                    <a:ext uri="{9D8B030D-6E8A-4147-A177-3AD203B41FA5}">
                      <a16:colId xmlns:a16="http://schemas.microsoft.com/office/drawing/2014/main" val="1710788701"/>
                    </a:ext>
                  </a:extLst>
                </a:gridCol>
              </a:tblGrid>
              <a:tr h="530102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ai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8919190"/>
                  </a:ext>
                </a:extLst>
              </a:tr>
            </a:tbl>
          </a:graphicData>
        </a:graphic>
      </p:graphicFrame>
      <p:graphicFrame>
        <p:nvGraphicFramePr>
          <p:cNvPr id="109" name="Table 107">
            <a:extLst>
              <a:ext uri="{FF2B5EF4-FFF2-40B4-BE49-F238E27FC236}">
                <a16:creationId xmlns:a16="http://schemas.microsoft.com/office/drawing/2014/main" id="{7E919445-A197-4F72-999B-5DA538D8C4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097771"/>
              </p:ext>
            </p:extLst>
          </p:nvPr>
        </p:nvGraphicFramePr>
        <p:xfrm>
          <a:off x="5253433" y="1703761"/>
          <a:ext cx="6842561" cy="42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4462">
                  <a:extLst>
                    <a:ext uri="{9D8B030D-6E8A-4147-A177-3AD203B41FA5}">
                      <a16:colId xmlns:a16="http://schemas.microsoft.com/office/drawing/2014/main" val="4143783995"/>
                    </a:ext>
                  </a:extLst>
                </a:gridCol>
                <a:gridCol w="2263383">
                  <a:extLst>
                    <a:ext uri="{9D8B030D-6E8A-4147-A177-3AD203B41FA5}">
                      <a16:colId xmlns:a16="http://schemas.microsoft.com/office/drawing/2014/main" val="2415228631"/>
                    </a:ext>
                  </a:extLst>
                </a:gridCol>
                <a:gridCol w="1946266">
                  <a:extLst>
                    <a:ext uri="{9D8B030D-6E8A-4147-A177-3AD203B41FA5}">
                      <a16:colId xmlns:a16="http://schemas.microsoft.com/office/drawing/2014/main" val="2605829935"/>
                    </a:ext>
                  </a:extLst>
                </a:gridCol>
                <a:gridCol w="1968450">
                  <a:extLst>
                    <a:ext uri="{9D8B030D-6E8A-4147-A177-3AD203B41FA5}">
                      <a16:colId xmlns:a16="http://schemas.microsoft.com/office/drawing/2014/main" val="1967693679"/>
                    </a:ext>
                  </a:extLst>
                </a:gridCol>
              </a:tblGrid>
              <a:tr h="38419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100" kern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Liaison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</a:t>
                      </a: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- and 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-liaison before a noun starting with a vowel or h-.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deu</a:t>
                      </a:r>
                      <a:r>
                        <a:rPr lang="en-GB" sz="1100" b="1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100" b="1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nfants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troi</a:t>
                      </a:r>
                      <a:r>
                        <a:rPr lang="en-GB" sz="1100" b="1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s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100" b="1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o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ranges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8919190"/>
                  </a:ext>
                </a:extLst>
              </a:tr>
            </a:tbl>
          </a:graphicData>
        </a:graphic>
      </p:graphicFrame>
      <p:sp>
        <p:nvSpPr>
          <p:cNvPr id="138" name="Rectangle 137">
            <a:extLst>
              <a:ext uri="{FF2B5EF4-FFF2-40B4-BE49-F238E27FC236}">
                <a16:creationId xmlns:a16="http://schemas.microsoft.com/office/drawing/2014/main" id="{1AA8A286-4A9E-4643-818D-BA1BA9745A15}"/>
              </a:ext>
            </a:extLst>
          </p:cNvPr>
          <p:cNvSpPr/>
          <p:nvPr/>
        </p:nvSpPr>
        <p:spPr>
          <a:xfrm>
            <a:off x="5159821" y="71241"/>
            <a:ext cx="8531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Phonics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DAB8353-27FE-4215-8AF0-0D64AC7FB4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8647587"/>
              </p:ext>
            </p:extLst>
          </p:nvPr>
        </p:nvGraphicFramePr>
        <p:xfrm>
          <a:off x="5236014" y="2898281"/>
          <a:ext cx="4355775" cy="29306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55775">
                  <a:extLst>
                    <a:ext uri="{9D8B030D-6E8A-4147-A177-3AD203B41FA5}">
                      <a16:colId xmlns:a16="http://schemas.microsoft.com/office/drawing/2014/main" val="4011427014"/>
                    </a:ext>
                  </a:extLst>
                </a:gridCol>
              </a:tblGrid>
              <a:tr h="2930675"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Translating the French present tense into English</a:t>
                      </a:r>
                    </a:p>
                    <a:p>
                      <a:endParaRPr lang="en-GB" sz="11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</a:rPr>
                        <a:t>English</a:t>
                      </a:r>
                      <a:r>
                        <a:rPr kumimoji="0" lang="en-GB" sz="1100" b="0" i="0" u="none" strike="noStrike" kern="1200" cap="none" spc="-1" normalizeH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</a:rPr>
                        <a:t> has </a:t>
                      </a:r>
                      <a:r>
                        <a:rPr kumimoji="0" lang="en-GB" sz="1100" b="1" i="0" u="sng" strike="noStrike" kern="1200" cap="none" spc="-1" normalizeH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</a:rPr>
                        <a:t>two</a:t>
                      </a:r>
                      <a:r>
                        <a:rPr kumimoji="0" lang="en-GB" sz="1100" b="0" i="0" u="none" strike="noStrike" kern="1200" cap="none" spc="-1" normalizeH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</a:rPr>
                        <a:t> present tense forms but French has </a:t>
                      </a:r>
                      <a:r>
                        <a:rPr kumimoji="0" lang="en-GB" sz="1100" b="1" i="0" u="sng" strike="noStrike" kern="1200" cap="none" spc="-1" normalizeH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</a:rPr>
                        <a:t>one</a:t>
                      </a:r>
                      <a:r>
                        <a:rPr kumimoji="0" lang="en-GB" sz="1100" b="0" i="0" u="none" strike="noStrike" kern="1200" cap="none" spc="-1" normalizeH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</a:rPr>
                        <a:t>:</a:t>
                      </a:r>
                      <a:endParaRPr kumimoji="0" lang="en-GB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</a:endParaRPr>
                    </a:p>
                    <a:p>
                      <a:endParaRPr lang="en-GB" sz="11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1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1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1468948"/>
                  </a:ext>
                </a:extLst>
              </a:tr>
            </a:tbl>
          </a:graphicData>
        </a:graphic>
      </p:graphicFrame>
      <p:sp>
        <p:nvSpPr>
          <p:cNvPr id="90" name="TextBox 89">
            <a:extLst>
              <a:ext uri="{FF2B5EF4-FFF2-40B4-BE49-F238E27FC236}">
                <a16:creationId xmlns:a16="http://schemas.microsoft.com/office/drawing/2014/main" id="{64B5143F-D63C-42FF-9D6C-3FB264340B3E}"/>
              </a:ext>
            </a:extLst>
          </p:cNvPr>
          <p:cNvSpPr txBox="1"/>
          <p:nvPr/>
        </p:nvSpPr>
        <p:spPr>
          <a:xfrm>
            <a:off x="5236014" y="4390575"/>
            <a:ext cx="41020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Adverbs of time tell us which English meaning to use: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1C2F3442-5DE5-4696-BDC6-E9E2260D20F8}"/>
              </a:ext>
            </a:extLst>
          </p:cNvPr>
          <p:cNvSpPr txBox="1"/>
          <p:nvPr/>
        </p:nvSpPr>
        <p:spPr>
          <a:xfrm>
            <a:off x="6633407" y="443082"/>
            <a:ext cx="8546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</a:t>
            </a:r>
            <a:r>
              <a:rPr lang="en-GB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ai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son</a:t>
            </a:r>
            <a:endParaRPr lang="en-GB" sz="11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A0F9B8AA-D5DE-4EFF-9FA7-E56C88226C9E}"/>
              </a:ext>
            </a:extLst>
          </p:cNvPr>
          <p:cNvSpPr txBox="1"/>
          <p:nvPr/>
        </p:nvSpPr>
        <p:spPr>
          <a:xfrm>
            <a:off x="7951921" y="463002"/>
            <a:ext cx="6682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ai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der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6182AD43-173D-4464-9DA1-E0845FC40233}"/>
              </a:ext>
            </a:extLst>
          </p:cNvPr>
          <p:cNvSpPr txBox="1"/>
          <p:nvPr/>
        </p:nvSpPr>
        <p:spPr>
          <a:xfrm>
            <a:off x="9326331" y="454575"/>
            <a:ext cx="6682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ai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mer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051393E5-92DC-425D-ADC8-CF0BB0EE8A7E}"/>
              </a:ext>
            </a:extLst>
          </p:cNvPr>
          <p:cNvSpPr txBox="1"/>
          <p:nvPr/>
        </p:nvSpPr>
        <p:spPr>
          <a:xfrm>
            <a:off x="10689326" y="401358"/>
            <a:ext cx="9807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sem</a:t>
            </a:r>
            <a:r>
              <a:rPr lang="en-GB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ai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ne</a:t>
            </a:r>
            <a:endParaRPr lang="en-GB" sz="11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0A1B06B3-2326-4DE5-9BF1-503DAE152E74}"/>
              </a:ext>
            </a:extLst>
          </p:cNvPr>
          <p:cNvSpPr txBox="1"/>
          <p:nvPr/>
        </p:nvSpPr>
        <p:spPr>
          <a:xfrm>
            <a:off x="5553643" y="445946"/>
            <a:ext cx="6682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vr</a:t>
            </a:r>
            <a:r>
              <a:rPr lang="en-GB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ai</a:t>
            </a:r>
            <a:endParaRPr lang="en-GB" sz="1100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478FC016-E8B6-4A16-B15B-4803875C33C7}"/>
              </a:ext>
            </a:extLst>
          </p:cNvPr>
          <p:cNvSpPr txBox="1"/>
          <p:nvPr/>
        </p:nvSpPr>
        <p:spPr>
          <a:xfrm>
            <a:off x="5535813" y="1075730"/>
            <a:ext cx="4255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v</a:t>
            </a:r>
            <a:r>
              <a:rPr lang="en-GB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oi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</a:t>
            </a:r>
            <a:endParaRPr lang="en-GB" sz="11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574107F8-27FB-410D-8A9F-7CE7CB046D09}"/>
              </a:ext>
            </a:extLst>
          </p:cNvPr>
          <p:cNvSpPr txBox="1"/>
          <p:nvPr/>
        </p:nvSpPr>
        <p:spPr>
          <a:xfrm>
            <a:off x="6582345" y="1093929"/>
            <a:ext cx="9732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av</a:t>
            </a:r>
            <a:r>
              <a:rPr lang="en-GB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oi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</a:t>
            </a:r>
            <a:endParaRPr lang="en-GB" sz="11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D68C6FB3-66F2-453A-9DF3-30F5CAA74D09}"/>
              </a:ext>
            </a:extLst>
          </p:cNvPr>
          <p:cNvSpPr txBox="1"/>
          <p:nvPr/>
        </p:nvSpPr>
        <p:spPr>
          <a:xfrm>
            <a:off x="7948405" y="1093929"/>
            <a:ext cx="9732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Au rev</a:t>
            </a:r>
            <a:r>
              <a:rPr lang="en-GB" sz="11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oi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r !</a:t>
            </a:r>
            <a:endParaRPr lang="en-GB" sz="11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0ABBDA4C-E664-47CD-9317-5B5D6DB8702E}"/>
              </a:ext>
            </a:extLst>
          </p:cNvPr>
          <p:cNvSpPr txBox="1"/>
          <p:nvPr/>
        </p:nvSpPr>
        <p:spPr>
          <a:xfrm>
            <a:off x="9343118" y="1090919"/>
            <a:ext cx="9732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pourqu</a:t>
            </a:r>
            <a:r>
              <a:rPr lang="en-GB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oi</a:t>
            </a:r>
            <a:r>
              <a:rPr lang="en-GB" sz="11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 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?</a:t>
            </a:r>
            <a:r>
              <a:rPr lang="en-GB" sz="11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 </a:t>
            </a:r>
            <a:endParaRPr lang="en-GB" sz="11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C48DC2B3-2B10-4C45-BD31-2B5DDDE0FC96}"/>
              </a:ext>
            </a:extLst>
          </p:cNvPr>
          <p:cNvSpPr txBox="1"/>
          <p:nvPr/>
        </p:nvSpPr>
        <p:spPr>
          <a:xfrm>
            <a:off x="10703550" y="1085708"/>
            <a:ext cx="9732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tr</a:t>
            </a:r>
            <a:r>
              <a:rPr lang="en-GB" sz="11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oi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s</a:t>
            </a:r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CCBDEE49-477C-415C-9C42-9B0EDE5F2116}"/>
              </a:ext>
            </a:extLst>
          </p:cNvPr>
          <p:cNvSpPr txBox="1"/>
          <p:nvPr/>
        </p:nvSpPr>
        <p:spPr>
          <a:xfrm>
            <a:off x="5477602" y="2436989"/>
            <a:ext cx="8203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tr</a:t>
            </a:r>
            <a:r>
              <a:rPr lang="en-GB" sz="11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ain</a:t>
            </a:r>
            <a:endParaRPr lang="en-GB" sz="11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id="{3475DF85-1AFF-414B-83EF-33F168223217}"/>
              </a:ext>
            </a:extLst>
          </p:cNvPr>
          <p:cNvSpPr txBox="1"/>
          <p:nvPr/>
        </p:nvSpPr>
        <p:spPr>
          <a:xfrm>
            <a:off x="6623922" y="2346770"/>
            <a:ext cx="8203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v</a:t>
            </a:r>
            <a:r>
              <a:rPr lang="en-GB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in</a:t>
            </a:r>
            <a:r>
              <a:rPr lang="en-GB" sz="1100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gt</a:t>
            </a:r>
            <a:endParaRPr lang="en-GB" sz="11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99D6F08A-69A4-4E6E-B351-F1F09BA66A96}"/>
              </a:ext>
            </a:extLst>
          </p:cNvPr>
          <p:cNvSpPr txBox="1"/>
          <p:nvPr/>
        </p:nvSpPr>
        <p:spPr>
          <a:xfrm>
            <a:off x="7980188" y="2346770"/>
            <a:ext cx="8203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m</a:t>
            </a:r>
            <a:r>
              <a:rPr lang="en-GB" sz="11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ain</a:t>
            </a:r>
            <a:endParaRPr lang="en-GB" sz="11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43C76BB7-28BB-47AC-AFA1-8759C3098FBF}"/>
              </a:ext>
            </a:extLst>
          </p:cNvPr>
          <p:cNvSpPr txBox="1"/>
          <p:nvPr/>
        </p:nvSpPr>
        <p:spPr>
          <a:xfrm>
            <a:off x="9351112" y="2364525"/>
            <a:ext cx="8203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f</a:t>
            </a:r>
            <a:r>
              <a:rPr lang="en-GB" sz="11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in</a:t>
            </a:r>
            <a:endParaRPr lang="en-GB" sz="11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676DC2CE-86BB-4ECE-A568-45DEB6AC9A4A}"/>
              </a:ext>
            </a:extLst>
          </p:cNvPr>
          <p:cNvSpPr txBox="1"/>
          <p:nvPr/>
        </p:nvSpPr>
        <p:spPr>
          <a:xfrm>
            <a:off x="10745658" y="2339038"/>
            <a:ext cx="8203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lap</a:t>
            </a:r>
            <a:r>
              <a:rPr lang="en-GB" sz="11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in</a:t>
            </a:r>
            <a:endParaRPr lang="en-GB" sz="11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5D6A6502-561D-4673-B3DF-573A3E3521EB}"/>
              </a:ext>
            </a:extLst>
          </p:cNvPr>
          <p:cNvSpPr txBox="1"/>
          <p:nvPr/>
        </p:nvSpPr>
        <p:spPr>
          <a:xfrm>
            <a:off x="5510727" y="3551784"/>
            <a:ext cx="20446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Tu 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écoutes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une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chanson.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7E808D4-8074-489D-A082-B502C2F9BFA8}"/>
              </a:ext>
            </a:extLst>
          </p:cNvPr>
          <p:cNvGrpSpPr/>
          <p:nvPr/>
        </p:nvGrpSpPr>
        <p:grpSpPr>
          <a:xfrm>
            <a:off x="2952566" y="3028947"/>
            <a:ext cx="2238300" cy="1909567"/>
            <a:chOff x="2954023" y="98622"/>
            <a:chExt cx="2238300" cy="1909567"/>
          </a:xfrm>
        </p:grpSpPr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6088DDE2-67FF-4928-A046-8223EB016CE1}"/>
                </a:ext>
              </a:extLst>
            </p:cNvPr>
            <p:cNvGrpSpPr/>
            <p:nvPr/>
          </p:nvGrpSpPr>
          <p:grpSpPr>
            <a:xfrm>
              <a:off x="4053131" y="169850"/>
              <a:ext cx="956688" cy="616268"/>
              <a:chOff x="10462370" y="146240"/>
              <a:chExt cx="1901190" cy="1224686"/>
            </a:xfrm>
          </p:grpSpPr>
          <p:pic>
            <p:nvPicPr>
              <p:cNvPr id="129" name="Picture 128" descr="Icon&#10;&#10;Description automatically generated">
                <a:extLst>
                  <a:ext uri="{FF2B5EF4-FFF2-40B4-BE49-F238E27FC236}">
                    <a16:creationId xmlns:a16="http://schemas.microsoft.com/office/drawing/2014/main" id="{D5A01ABE-8706-4A7D-81AC-A3BC48C95D0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549" t="21908" r="30637" b="40986"/>
              <a:stretch/>
            </p:blipFill>
            <p:spPr>
              <a:xfrm>
                <a:off x="10869282" y="146240"/>
                <a:ext cx="1215043" cy="1224686"/>
              </a:xfrm>
              <a:prstGeom prst="rect">
                <a:avLst/>
              </a:prstGeom>
            </p:spPr>
          </p:pic>
          <p:pic>
            <p:nvPicPr>
              <p:cNvPr id="131" name="Picture 130">
                <a:extLst>
                  <a:ext uri="{FF2B5EF4-FFF2-40B4-BE49-F238E27FC236}">
                    <a16:creationId xmlns:a16="http://schemas.microsoft.com/office/drawing/2014/main" id="{FC7AE4F7-9F44-48B1-80C1-B725F140C3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745017">
                <a:off x="10462370" y="359676"/>
                <a:ext cx="1901190" cy="755495"/>
              </a:xfrm>
              <a:prstGeom prst="rect">
                <a:avLst/>
              </a:prstGeom>
            </p:spPr>
          </p:pic>
        </p:grpSp>
        <p:pic>
          <p:nvPicPr>
            <p:cNvPr id="132" name="Picture 131" descr="Map&#10;&#10;Description automatically generated">
              <a:extLst>
                <a:ext uri="{FF2B5EF4-FFF2-40B4-BE49-F238E27FC236}">
                  <a16:creationId xmlns:a16="http://schemas.microsoft.com/office/drawing/2014/main" id="{E071C639-AF20-4FA6-B9C1-EC01C7FC75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9195" y="826595"/>
              <a:ext cx="772599" cy="840048"/>
            </a:xfrm>
            <a:prstGeom prst="rect">
              <a:avLst/>
            </a:prstGeom>
          </p:spPr>
        </p:pic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30437823-355D-4E6B-952F-235BBB481CB8}"/>
                </a:ext>
              </a:extLst>
            </p:cNvPr>
            <p:cNvSpPr txBox="1"/>
            <p:nvPr/>
          </p:nvSpPr>
          <p:spPr>
            <a:xfrm>
              <a:off x="4269370" y="1204002"/>
              <a:ext cx="9229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Menton</a:t>
              </a:r>
              <a:endParaRPr lang="en-GB" sz="1100" b="1" dirty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134" name="Content Placeholder 6" descr="A picture containing outdoor, colorful, plant, place of worship&#10;&#10;Description automatically generated">
              <a:extLst>
                <a:ext uri="{FF2B5EF4-FFF2-40B4-BE49-F238E27FC236}">
                  <a16:creationId xmlns:a16="http://schemas.microsoft.com/office/drawing/2014/main" id="{CF085FB2-A611-4B4F-89FC-F95FF5B229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7223" y="819360"/>
              <a:ext cx="889300" cy="1188829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48F6820-C374-43F8-87A6-4670EDD04FA0}"/>
                </a:ext>
              </a:extLst>
            </p:cNvPr>
            <p:cNvSpPr/>
            <p:nvPr/>
          </p:nvSpPr>
          <p:spPr>
            <a:xfrm>
              <a:off x="2954023" y="98622"/>
              <a:ext cx="211935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GB" sz="12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Le </a:t>
              </a:r>
              <a:r>
                <a:rPr lang="en-GB" sz="1200" b="1" dirty="0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Carnaval</a:t>
              </a:r>
              <a:r>
                <a:rPr lang="en-GB" sz="12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 de </a:t>
              </a:r>
              <a:br>
                <a:rPr lang="en-GB" sz="12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</a:br>
              <a:r>
                <a:rPr lang="en-GB" sz="1200" b="1" dirty="0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Menton</a:t>
              </a:r>
              <a:r>
                <a:rPr lang="en-GB" sz="12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 </a:t>
              </a:r>
              <a:r>
                <a:rPr lang="en-GB" sz="1200" dirty="0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est</a:t>
              </a:r>
              <a:r>
                <a:rPr lang="en-GB" sz="12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 </a:t>
              </a:r>
              <a:r>
                <a:rPr lang="en-GB" sz="1200" dirty="0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une</a:t>
              </a:r>
              <a:br>
                <a:rPr lang="en-GB" sz="1200" dirty="0">
                  <a:solidFill>
                    <a:srgbClr val="002060"/>
                  </a:solidFill>
                  <a:latin typeface="Century Gothic" panose="020B0502020202020204" pitchFamily="34" charset="0"/>
                </a:rPr>
              </a:br>
              <a:r>
                <a:rPr lang="en-GB" sz="12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fête des fruits.</a:t>
              </a:r>
            </a:p>
          </p:txBody>
        </p:sp>
      </p:grpSp>
      <p:pic>
        <p:nvPicPr>
          <p:cNvPr id="135" name="Picture 134" descr="Text&#10;&#10;Description automatically generated">
            <a:extLst>
              <a:ext uri="{FF2B5EF4-FFF2-40B4-BE49-F238E27FC236}">
                <a16:creationId xmlns:a16="http://schemas.microsoft.com/office/drawing/2014/main" id="{F18B2558-CF6C-45DC-BDD2-5FC46EAAAB2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212"/>
          <a:stretch/>
        </p:blipFill>
        <p:spPr>
          <a:xfrm>
            <a:off x="313206" y="5746633"/>
            <a:ext cx="2099979" cy="996584"/>
          </a:xfrm>
          <a:prstGeom prst="rect">
            <a:avLst/>
          </a:prstGeom>
        </p:spPr>
      </p:pic>
      <p:sp>
        <p:nvSpPr>
          <p:cNvPr id="136" name="Google Shape;132;p2">
            <a:extLst>
              <a:ext uri="{FF2B5EF4-FFF2-40B4-BE49-F238E27FC236}">
                <a16:creationId xmlns:a16="http://schemas.microsoft.com/office/drawing/2014/main" id="{7B81AA85-EEDC-4DFD-8122-C5CADC6A2C6F}"/>
              </a:ext>
            </a:extLst>
          </p:cNvPr>
          <p:cNvSpPr txBox="1"/>
          <p:nvPr/>
        </p:nvSpPr>
        <p:spPr>
          <a:xfrm>
            <a:off x="2506217" y="5975061"/>
            <a:ext cx="701697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000000"/>
              </a:buClr>
              <a:defRPr/>
            </a:pP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Bonne 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Année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!  Literally ‘Good year!’ it means ‘Happy New Year!’.</a:t>
            </a:r>
            <a:b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It is the first thing you say to everyone you talk to for the first time in January.</a:t>
            </a:r>
            <a:b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In France, you have the whole month of January to 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souhaiter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la bonne 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année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  <a:p>
            <a:pPr lvl="0">
              <a:buClr>
                <a:srgbClr val="000000"/>
              </a:buClr>
              <a:defRPr/>
            </a:pPr>
            <a:r>
              <a:rPr lang="en-GB" sz="11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You can say </a:t>
            </a:r>
            <a:r>
              <a:rPr lang="en-GB" sz="1100" b="1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Bonne </a:t>
            </a:r>
            <a:r>
              <a:rPr lang="en-GB" sz="1100" b="1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année</a:t>
            </a:r>
            <a:r>
              <a:rPr lang="en-GB" sz="1100" b="1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en-GB" sz="11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! or </a:t>
            </a:r>
            <a:r>
              <a:rPr lang="en-GB" sz="1100" b="1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Bonne </a:t>
            </a:r>
            <a:r>
              <a:rPr lang="en-GB" sz="1100" b="1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année</a:t>
            </a:r>
            <a:r>
              <a:rPr lang="en-GB" sz="1100" b="1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et bonne santé </a:t>
            </a:r>
            <a:r>
              <a:rPr lang="en-GB" sz="11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! (Happy New Year and good health!)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168AD97-D7F7-47E0-8137-247F8585A064}"/>
              </a:ext>
            </a:extLst>
          </p:cNvPr>
          <p:cNvGrpSpPr/>
          <p:nvPr/>
        </p:nvGrpSpPr>
        <p:grpSpPr>
          <a:xfrm>
            <a:off x="2810651" y="309604"/>
            <a:ext cx="2367950" cy="2032422"/>
            <a:chOff x="2809640" y="47527"/>
            <a:chExt cx="2367950" cy="2032422"/>
          </a:xfrm>
        </p:grpSpPr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BF221C72-8B97-460F-95A6-ED6BEFBDFD50}"/>
                </a:ext>
              </a:extLst>
            </p:cNvPr>
            <p:cNvGrpSpPr/>
            <p:nvPr/>
          </p:nvGrpSpPr>
          <p:grpSpPr>
            <a:xfrm>
              <a:off x="4459419" y="47527"/>
              <a:ext cx="718171" cy="494683"/>
              <a:chOff x="10462370" y="146240"/>
              <a:chExt cx="1901190" cy="1224686"/>
            </a:xfrm>
          </p:grpSpPr>
          <p:pic>
            <p:nvPicPr>
              <p:cNvPr id="152" name="Picture 151" descr="Icon&#10;&#10;Description automatically generated">
                <a:extLst>
                  <a:ext uri="{FF2B5EF4-FFF2-40B4-BE49-F238E27FC236}">
                    <a16:creationId xmlns:a16="http://schemas.microsoft.com/office/drawing/2014/main" id="{4BE04E11-E1B5-46C7-9727-49034129787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549" t="21908" r="30637" b="40986"/>
              <a:stretch/>
            </p:blipFill>
            <p:spPr>
              <a:xfrm>
                <a:off x="10869282" y="146240"/>
                <a:ext cx="1215043" cy="1224686"/>
              </a:xfrm>
              <a:prstGeom prst="rect">
                <a:avLst/>
              </a:prstGeom>
            </p:spPr>
          </p:pic>
          <p:pic>
            <p:nvPicPr>
              <p:cNvPr id="153" name="Picture 152">
                <a:extLst>
                  <a:ext uri="{FF2B5EF4-FFF2-40B4-BE49-F238E27FC236}">
                    <a16:creationId xmlns:a16="http://schemas.microsoft.com/office/drawing/2014/main" id="{65E3ACC5-F13F-4B1D-84E1-89A4DE804D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745017">
                <a:off x="10462370" y="359676"/>
                <a:ext cx="1901190" cy="755495"/>
              </a:xfrm>
              <a:prstGeom prst="rect">
                <a:avLst/>
              </a:prstGeom>
            </p:spPr>
          </p:pic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CE68697-7DF3-49D6-B529-7CD21358CED6}"/>
                </a:ext>
              </a:extLst>
            </p:cNvPr>
            <p:cNvSpPr/>
            <p:nvPr/>
          </p:nvSpPr>
          <p:spPr>
            <a:xfrm>
              <a:off x="2809640" y="153283"/>
              <a:ext cx="2334315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GB" sz="12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La </a:t>
              </a:r>
              <a:r>
                <a:rPr lang="en-GB" sz="1200" b="1" dirty="0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Chandeleur</a:t>
              </a:r>
              <a:endParaRPr lang="en-GB" sz="1200" b="1" dirty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  <a:p>
              <a:pPr lvl="0">
                <a:defRPr/>
              </a:pPr>
              <a:r>
                <a:rPr lang="en-GB" sz="12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Le deux </a:t>
              </a:r>
              <a:r>
                <a:rPr lang="en-GB" sz="1200" dirty="0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février</a:t>
              </a:r>
              <a:r>
                <a:rPr lang="en-GB" sz="12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 </a:t>
              </a:r>
              <a:r>
                <a:rPr lang="en-GB" sz="1200" dirty="0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en</a:t>
              </a:r>
              <a:r>
                <a:rPr lang="en-GB" sz="12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 </a:t>
              </a:r>
              <a:br>
                <a:rPr lang="en-GB" sz="1200" dirty="0">
                  <a:solidFill>
                    <a:srgbClr val="002060"/>
                  </a:solidFill>
                  <a:latin typeface="Century Gothic" panose="020B0502020202020204" pitchFamily="34" charset="0"/>
                </a:rPr>
              </a:br>
              <a:r>
                <a:rPr lang="en-GB" sz="12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France, </a:t>
              </a:r>
              <a:r>
                <a:rPr lang="en-GB" sz="1200" dirty="0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c’est</a:t>
              </a:r>
              <a:r>
                <a:rPr lang="en-GB" sz="12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 la </a:t>
              </a:r>
              <a:r>
                <a:rPr lang="en-GB" sz="1200" dirty="0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Chandeleur</a:t>
              </a:r>
              <a:r>
                <a:rPr lang="en-GB" sz="12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.</a:t>
              </a:r>
            </a:p>
            <a:p>
              <a:pPr lvl="0">
                <a:defRPr/>
              </a:pPr>
              <a:r>
                <a:rPr lang="en-GB" sz="1200" dirty="0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C’est</a:t>
              </a:r>
              <a:r>
                <a:rPr lang="en-GB" sz="12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 </a:t>
              </a:r>
              <a:r>
                <a:rPr lang="en-GB" sz="1200" dirty="0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une</a:t>
              </a:r>
              <a:r>
                <a:rPr lang="en-GB" sz="12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 fête </a:t>
              </a:r>
              <a:r>
                <a:rPr lang="en-GB" sz="1200" dirty="0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délicieuse</a:t>
              </a:r>
              <a:r>
                <a:rPr lang="en-GB" sz="12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.</a:t>
              </a:r>
              <a:br>
                <a:rPr lang="en-GB" sz="1200" dirty="0">
                  <a:solidFill>
                    <a:srgbClr val="002060"/>
                  </a:solidFill>
                  <a:latin typeface="Century Gothic" panose="020B0502020202020204" pitchFamily="34" charset="0"/>
                </a:rPr>
              </a:br>
              <a:r>
                <a:rPr lang="en-GB" sz="12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On mange des crêpes ! </a:t>
              </a:r>
            </a:p>
          </p:txBody>
        </p:sp>
        <p:pic>
          <p:nvPicPr>
            <p:cNvPr id="137" name="Picture 136" descr="A picture containing sitting, indoor, kitchenware, pan&#10;&#10;Description automatically generated">
              <a:extLst>
                <a:ext uri="{FF2B5EF4-FFF2-40B4-BE49-F238E27FC236}">
                  <a16:creationId xmlns:a16="http://schemas.microsoft.com/office/drawing/2014/main" id="{D3A309A9-3047-4B03-AB3A-6F31AA4313A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3460" y="1054873"/>
              <a:ext cx="1963063" cy="981532"/>
            </a:xfrm>
            <a:prstGeom prst="rect">
              <a:avLst/>
            </a:prstGeom>
          </p:spPr>
        </p:pic>
        <p:pic>
          <p:nvPicPr>
            <p:cNvPr id="144" name="Picture 143" descr="A picture containing text, gambling house, room&#10;&#10;Description automatically generated">
              <a:extLst>
                <a:ext uri="{FF2B5EF4-FFF2-40B4-BE49-F238E27FC236}">
                  <a16:creationId xmlns:a16="http://schemas.microsoft.com/office/drawing/2014/main" id="{25ED908F-9E12-4319-B593-DC3783A54AB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9631" y="1442802"/>
              <a:ext cx="1123344" cy="637147"/>
            </a:xfrm>
            <a:prstGeom prst="rect">
              <a:avLst/>
            </a:prstGeom>
          </p:spPr>
        </p:pic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F18925FF-AD2C-4A76-A276-466E5EA1FD0A}"/>
              </a:ext>
            </a:extLst>
          </p:cNvPr>
          <p:cNvGrpSpPr/>
          <p:nvPr/>
        </p:nvGrpSpPr>
        <p:grpSpPr>
          <a:xfrm>
            <a:off x="8013709" y="5986292"/>
            <a:ext cx="753296" cy="534642"/>
            <a:chOff x="10462370" y="146240"/>
            <a:chExt cx="1901190" cy="1224686"/>
          </a:xfrm>
        </p:grpSpPr>
        <p:pic>
          <p:nvPicPr>
            <p:cNvPr id="146" name="Picture 145" descr="Icon&#10;&#10;Description automatically generated">
              <a:extLst>
                <a:ext uri="{FF2B5EF4-FFF2-40B4-BE49-F238E27FC236}">
                  <a16:creationId xmlns:a16="http://schemas.microsoft.com/office/drawing/2014/main" id="{AED43F19-5B66-4768-8DD3-D3FC25179C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549" t="21908" r="30637" b="40986"/>
            <a:stretch/>
          </p:blipFill>
          <p:spPr>
            <a:xfrm>
              <a:off x="10869282" y="146240"/>
              <a:ext cx="1215043" cy="1224686"/>
            </a:xfrm>
            <a:prstGeom prst="rect">
              <a:avLst/>
            </a:prstGeom>
          </p:spPr>
        </p:pic>
        <p:pic>
          <p:nvPicPr>
            <p:cNvPr id="147" name="Picture 146">
              <a:extLst>
                <a:ext uri="{FF2B5EF4-FFF2-40B4-BE49-F238E27FC236}">
                  <a16:creationId xmlns:a16="http://schemas.microsoft.com/office/drawing/2014/main" id="{D7EACA0B-86AB-4A04-9CD0-0DDC63CAB6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45017">
              <a:off x="10462370" y="359676"/>
              <a:ext cx="1901190" cy="755495"/>
            </a:xfrm>
            <a:prstGeom prst="rect">
              <a:avLst/>
            </a:prstGeom>
          </p:spPr>
        </p:pic>
      </p:grpSp>
      <p:pic>
        <p:nvPicPr>
          <p:cNvPr id="148" name="Picture 147" descr="A picture containing diagram&#10;&#10;Description automatically generated">
            <a:extLst>
              <a:ext uri="{FF2B5EF4-FFF2-40B4-BE49-F238E27FC236}">
                <a16:creationId xmlns:a16="http://schemas.microsoft.com/office/drawing/2014/main" id="{4B2F9C34-27EF-41E9-9EE0-130AEBFBA2C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492" y="1775144"/>
            <a:ext cx="272325" cy="261610"/>
          </a:xfrm>
          <a:prstGeom prst="rect">
            <a:avLst/>
          </a:prstGeom>
        </p:spPr>
      </p:pic>
      <p:pic>
        <p:nvPicPr>
          <p:cNvPr id="149" name="Picture 148" descr="A picture containing diagram&#10;&#10;Description automatically generated">
            <a:extLst>
              <a:ext uri="{FF2B5EF4-FFF2-40B4-BE49-F238E27FC236}">
                <a16:creationId xmlns:a16="http://schemas.microsoft.com/office/drawing/2014/main" id="{63A3E452-1876-4BC2-8795-A5CEF721B8F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9724" y="1788290"/>
            <a:ext cx="272325" cy="261610"/>
          </a:xfrm>
          <a:prstGeom prst="rect">
            <a:avLst/>
          </a:prstGeom>
        </p:spPr>
      </p:pic>
      <p:pic>
        <p:nvPicPr>
          <p:cNvPr id="166" name="Picture 165" descr="A picture containing diagram&#10;&#10;Description automatically generated">
            <a:extLst>
              <a:ext uri="{FF2B5EF4-FFF2-40B4-BE49-F238E27FC236}">
                <a16:creationId xmlns:a16="http://schemas.microsoft.com/office/drawing/2014/main" id="{E10E2DBC-5A95-4975-B671-3F7DB8F58DE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7859" y="1775144"/>
            <a:ext cx="272325" cy="261610"/>
          </a:xfrm>
          <a:prstGeom prst="rect">
            <a:avLst/>
          </a:prstGeom>
        </p:spPr>
      </p:pic>
      <p:pic>
        <p:nvPicPr>
          <p:cNvPr id="172" name="Picture 2" descr="Child, Happy, Boy, Hair, Smiling, Smile, Kid, Play">
            <a:extLst>
              <a:ext uri="{FF2B5EF4-FFF2-40B4-BE49-F238E27FC236}">
                <a16:creationId xmlns:a16="http://schemas.microsoft.com/office/drawing/2014/main" id="{52694089-356F-46CA-A169-C75953F88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2514" y="1706662"/>
            <a:ext cx="246929" cy="394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3" name="Picture 2" descr="Child, Happy, Boy, Hair, Smiling, Smile, Kid, Play">
            <a:extLst>
              <a:ext uri="{FF2B5EF4-FFF2-40B4-BE49-F238E27FC236}">
                <a16:creationId xmlns:a16="http://schemas.microsoft.com/office/drawing/2014/main" id="{4CCDAED8-DA21-4D1A-BCD1-88E93A317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3669" y="1686490"/>
            <a:ext cx="246929" cy="394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" name="Picture 173" descr="Shape, arrow&#10;&#10;Description automatically generated">
            <a:extLst>
              <a:ext uri="{FF2B5EF4-FFF2-40B4-BE49-F238E27FC236}">
                <a16:creationId xmlns:a16="http://schemas.microsoft.com/office/drawing/2014/main" id="{2AD48F5E-16DC-467B-BD7A-E5BA566CD76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73764" y="484121"/>
            <a:ext cx="394749" cy="365760"/>
          </a:xfrm>
          <a:prstGeom prst="rect">
            <a:avLst/>
          </a:prstGeom>
        </p:spPr>
      </p:pic>
      <p:pic>
        <p:nvPicPr>
          <p:cNvPr id="176" name="Graphic 175" descr="Monthly calendar">
            <a:extLst>
              <a:ext uri="{FF2B5EF4-FFF2-40B4-BE49-F238E27FC236}">
                <a16:creationId xmlns:a16="http://schemas.microsoft.com/office/drawing/2014/main" id="{C9C59AA4-CD23-423A-8DB8-682FC6C8CDF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529530" y="413134"/>
            <a:ext cx="453892" cy="453892"/>
          </a:xfrm>
          <a:prstGeom prst="rect">
            <a:avLst/>
          </a:prstGeom>
        </p:spPr>
      </p:pic>
      <p:sp>
        <p:nvSpPr>
          <p:cNvPr id="182" name="Rectangle: Rounded Corners 181">
            <a:extLst>
              <a:ext uri="{FF2B5EF4-FFF2-40B4-BE49-F238E27FC236}">
                <a16:creationId xmlns:a16="http://schemas.microsoft.com/office/drawing/2014/main" id="{5839AA7A-738A-4B47-B169-EC693B5FF9E4}"/>
              </a:ext>
            </a:extLst>
          </p:cNvPr>
          <p:cNvSpPr/>
          <p:nvPr/>
        </p:nvSpPr>
        <p:spPr>
          <a:xfrm>
            <a:off x="11606199" y="610324"/>
            <a:ext cx="305883" cy="45719"/>
          </a:xfrm>
          <a:prstGeom prst="roundRect">
            <a:avLst/>
          </a:prstGeom>
          <a:noFill/>
          <a:ln w="127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F30A92FA-D5D4-44C6-ADC0-6AA7DCAECD41}"/>
              </a:ext>
            </a:extLst>
          </p:cNvPr>
          <p:cNvSpPr txBox="1"/>
          <p:nvPr/>
        </p:nvSpPr>
        <p:spPr>
          <a:xfrm>
            <a:off x="11469152" y="716895"/>
            <a:ext cx="574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week</a:t>
            </a:r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id="{523F0693-05CC-4CDF-9FB9-228131B4460E}"/>
              </a:ext>
            </a:extLst>
          </p:cNvPr>
          <p:cNvSpPr txBox="1"/>
          <p:nvPr/>
        </p:nvSpPr>
        <p:spPr>
          <a:xfrm>
            <a:off x="9283620" y="728412"/>
            <a:ext cx="10057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to like, liking</a:t>
            </a:r>
          </a:p>
        </p:txBody>
      </p:sp>
      <p:pic>
        <p:nvPicPr>
          <p:cNvPr id="238" name="Picture 237" descr="A picture containing rectangle&#10;&#10;Description automatically generated">
            <a:extLst>
              <a:ext uri="{FF2B5EF4-FFF2-40B4-BE49-F238E27FC236}">
                <a16:creationId xmlns:a16="http://schemas.microsoft.com/office/drawing/2014/main" id="{DE71202C-6657-4490-9C2D-626C8D489AA6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366" y="324188"/>
            <a:ext cx="746081" cy="746081"/>
          </a:xfrm>
          <a:prstGeom prst="rect">
            <a:avLst/>
          </a:prstGeom>
        </p:spPr>
      </p:pic>
      <p:pic>
        <p:nvPicPr>
          <p:cNvPr id="239" name="Picture 238" descr="Icon&#10;&#10;Description automatically generated">
            <a:extLst>
              <a:ext uri="{FF2B5EF4-FFF2-40B4-BE49-F238E27FC236}">
                <a16:creationId xmlns:a16="http://schemas.microsoft.com/office/drawing/2014/main" id="{1C16E049-7F29-4AEE-8FE0-CC182FE4C6A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769" y="466123"/>
            <a:ext cx="370861" cy="370861"/>
          </a:xfrm>
          <a:prstGeom prst="rect">
            <a:avLst/>
          </a:prstGeom>
        </p:spPr>
      </p:pic>
      <p:sp>
        <p:nvSpPr>
          <p:cNvPr id="240" name="TextBox 239">
            <a:extLst>
              <a:ext uri="{FF2B5EF4-FFF2-40B4-BE49-F238E27FC236}">
                <a16:creationId xmlns:a16="http://schemas.microsoft.com/office/drawing/2014/main" id="{BE64215E-C9ED-4DA4-90C5-A98E321E6F68}"/>
              </a:ext>
            </a:extLst>
          </p:cNvPr>
          <p:cNvSpPr txBox="1"/>
          <p:nvPr/>
        </p:nvSpPr>
        <p:spPr>
          <a:xfrm>
            <a:off x="7923840" y="732324"/>
            <a:ext cx="122445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to help, helping</a:t>
            </a:r>
          </a:p>
        </p:txBody>
      </p:sp>
      <p:pic>
        <p:nvPicPr>
          <p:cNvPr id="241" name="Picture 9" descr="house">
            <a:extLst>
              <a:ext uri="{FF2B5EF4-FFF2-40B4-BE49-F238E27FC236}">
                <a16:creationId xmlns:a16="http://schemas.microsoft.com/office/drawing/2014/main" id="{581EC2DC-5149-4009-AA09-7395C7FE9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207" y="511864"/>
            <a:ext cx="555752" cy="362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2" name="Picture 241" descr="Icon&#10;&#10;Description automatically generated">
            <a:extLst>
              <a:ext uri="{FF2B5EF4-FFF2-40B4-BE49-F238E27FC236}">
                <a16:creationId xmlns:a16="http://schemas.microsoft.com/office/drawing/2014/main" id="{D4C4C031-4B13-46DF-98F2-A17EA5AEF56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694" y="1099956"/>
            <a:ext cx="565700" cy="282850"/>
          </a:xfrm>
          <a:prstGeom prst="rect">
            <a:avLst/>
          </a:prstGeom>
        </p:spPr>
      </p:pic>
      <p:sp>
        <p:nvSpPr>
          <p:cNvPr id="243" name="TextBox 242">
            <a:extLst>
              <a:ext uri="{FF2B5EF4-FFF2-40B4-BE49-F238E27FC236}">
                <a16:creationId xmlns:a16="http://schemas.microsoft.com/office/drawing/2014/main" id="{380492E1-350B-46D4-BEF4-E360C6D20D02}"/>
              </a:ext>
            </a:extLst>
          </p:cNvPr>
          <p:cNvSpPr txBox="1"/>
          <p:nvPr/>
        </p:nvSpPr>
        <p:spPr>
          <a:xfrm>
            <a:off x="5183669" y="1375092"/>
            <a:ext cx="122445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to see, seeing</a:t>
            </a:r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EBA911F5-D698-4B44-8652-BF2078705D43}"/>
              </a:ext>
            </a:extLst>
          </p:cNvPr>
          <p:cNvSpPr/>
          <p:nvPr/>
        </p:nvSpPr>
        <p:spPr>
          <a:xfrm>
            <a:off x="7246692" y="1130020"/>
            <a:ext cx="94955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to have, having</a:t>
            </a:r>
          </a:p>
        </p:txBody>
      </p:sp>
      <p:pic>
        <p:nvPicPr>
          <p:cNvPr id="246" name="Picture 245">
            <a:extLst>
              <a:ext uri="{FF2B5EF4-FFF2-40B4-BE49-F238E27FC236}">
                <a16:creationId xmlns:a16="http://schemas.microsoft.com/office/drawing/2014/main" id="{887C3BE4-CC1A-4C85-AB77-F8157A28AA6F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srgbClr val="1D6FA9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001" y="1086374"/>
            <a:ext cx="949551" cy="486643"/>
          </a:xfrm>
          <a:prstGeom prst="rect">
            <a:avLst/>
          </a:prstGeom>
        </p:spPr>
      </p:pic>
      <p:pic>
        <p:nvPicPr>
          <p:cNvPr id="248" name="Picture 247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99334AD1-E7F6-4D39-8B4E-C18150C1F25C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1D6FA9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811"/>
          <a:stretch/>
        </p:blipFill>
        <p:spPr>
          <a:xfrm>
            <a:off x="8393462" y="1027737"/>
            <a:ext cx="1313392" cy="563874"/>
          </a:xfrm>
          <a:prstGeom prst="rect">
            <a:avLst/>
          </a:prstGeom>
        </p:spPr>
      </p:pic>
      <p:pic>
        <p:nvPicPr>
          <p:cNvPr id="249" name="Picture 248" descr="Logo&#10;&#10;Description automatically generated">
            <a:extLst>
              <a:ext uri="{FF2B5EF4-FFF2-40B4-BE49-F238E27FC236}">
                <a16:creationId xmlns:a16="http://schemas.microsoft.com/office/drawing/2014/main" id="{CE1E3654-96B9-4C20-A320-8E004627F96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587" y="1029945"/>
            <a:ext cx="469963" cy="489864"/>
          </a:xfrm>
          <a:prstGeom prst="rect">
            <a:avLst/>
          </a:prstGeom>
        </p:spPr>
      </p:pic>
      <p:sp>
        <p:nvSpPr>
          <p:cNvPr id="250" name="TextBox 249">
            <a:extLst>
              <a:ext uri="{FF2B5EF4-FFF2-40B4-BE49-F238E27FC236}">
                <a16:creationId xmlns:a16="http://schemas.microsoft.com/office/drawing/2014/main" id="{7B0C07A6-3177-487D-AFA6-98E516AF90E7}"/>
              </a:ext>
            </a:extLst>
          </p:cNvPr>
          <p:cNvSpPr txBox="1"/>
          <p:nvPr/>
        </p:nvSpPr>
        <p:spPr>
          <a:xfrm>
            <a:off x="9523188" y="1328464"/>
            <a:ext cx="5660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why?</a:t>
            </a:r>
          </a:p>
        </p:txBody>
      </p:sp>
      <p:pic>
        <p:nvPicPr>
          <p:cNvPr id="251" name="Picture 250" descr="Logo, icon&#10;&#10;Description automatically generated">
            <a:extLst>
              <a:ext uri="{FF2B5EF4-FFF2-40B4-BE49-F238E27FC236}">
                <a16:creationId xmlns:a16="http://schemas.microsoft.com/office/drawing/2014/main" id="{D9A02737-6AC7-4CAA-A1BA-A1173FDE78F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9812" y="1050967"/>
            <a:ext cx="342610" cy="489443"/>
          </a:xfrm>
          <a:prstGeom prst="rect">
            <a:avLst/>
          </a:prstGeom>
        </p:spPr>
      </p:pic>
      <p:pic>
        <p:nvPicPr>
          <p:cNvPr id="252" name="Picture 2" descr="steam train">
            <a:extLst>
              <a:ext uri="{FF2B5EF4-FFF2-40B4-BE49-F238E27FC236}">
                <a16:creationId xmlns:a16="http://schemas.microsoft.com/office/drawing/2014/main" id="{FE575BAC-EB50-459D-A668-6699D85C3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76484" y="2266886"/>
            <a:ext cx="528124" cy="448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3" name="Picture 252" descr="Icon&#10;&#10;Description automatically generated">
            <a:extLst>
              <a:ext uri="{FF2B5EF4-FFF2-40B4-BE49-F238E27FC236}">
                <a16:creationId xmlns:a16="http://schemas.microsoft.com/office/drawing/2014/main" id="{2FFB193F-951B-441E-8C74-B29BDFB7DEB3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543" y="2213729"/>
            <a:ext cx="786893" cy="607426"/>
          </a:xfrm>
          <a:prstGeom prst="rect">
            <a:avLst/>
          </a:prstGeom>
        </p:spPr>
      </p:pic>
      <p:pic>
        <p:nvPicPr>
          <p:cNvPr id="254" name="Picture 253" descr="A picture containing text&#10;&#10;Description automatically generated">
            <a:extLst>
              <a:ext uri="{FF2B5EF4-FFF2-40B4-BE49-F238E27FC236}">
                <a16:creationId xmlns:a16="http://schemas.microsoft.com/office/drawing/2014/main" id="{2D15C14E-84FD-4DEC-8386-EF460FEB5CA6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2493">
            <a:off x="8750697" y="2296016"/>
            <a:ext cx="368119" cy="476915"/>
          </a:xfrm>
          <a:prstGeom prst="rect">
            <a:avLst/>
          </a:prstGeom>
        </p:spPr>
      </p:pic>
      <p:pic>
        <p:nvPicPr>
          <p:cNvPr id="255" name="Picture 254" descr="A picture containing text, night sky&#10;&#10;Description automatically generated">
            <a:extLst>
              <a:ext uri="{FF2B5EF4-FFF2-40B4-BE49-F238E27FC236}">
                <a16:creationId xmlns:a16="http://schemas.microsoft.com/office/drawing/2014/main" id="{3861C7E9-B298-4F46-83C9-1F2394EF3F09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576" y="2319561"/>
            <a:ext cx="647762" cy="441288"/>
          </a:xfrm>
          <a:prstGeom prst="rect">
            <a:avLst/>
          </a:prstGeom>
        </p:spPr>
      </p:pic>
      <p:sp>
        <p:nvSpPr>
          <p:cNvPr id="256" name="TextBox 255">
            <a:extLst>
              <a:ext uri="{FF2B5EF4-FFF2-40B4-BE49-F238E27FC236}">
                <a16:creationId xmlns:a16="http://schemas.microsoft.com/office/drawing/2014/main" id="{8E7BC47D-2CE2-4EBE-AEA5-F7982C761CDB}"/>
              </a:ext>
            </a:extLst>
          </p:cNvPr>
          <p:cNvSpPr txBox="1"/>
          <p:nvPr/>
        </p:nvSpPr>
        <p:spPr>
          <a:xfrm>
            <a:off x="9363150" y="2546427"/>
            <a:ext cx="5660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end</a:t>
            </a:r>
          </a:p>
        </p:txBody>
      </p:sp>
      <p:pic>
        <p:nvPicPr>
          <p:cNvPr id="257" name="Picture 256">
            <a:extLst>
              <a:ext uri="{FF2B5EF4-FFF2-40B4-BE49-F238E27FC236}">
                <a16:creationId xmlns:a16="http://schemas.microsoft.com/office/drawing/2014/main" id="{00DA144D-8DE3-4AD4-8C05-58B9FECD0089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660" y="2207551"/>
            <a:ext cx="494350" cy="591641"/>
          </a:xfrm>
          <a:prstGeom prst="rect">
            <a:avLst/>
          </a:prstGeom>
        </p:spPr>
      </p:pic>
      <p:sp>
        <p:nvSpPr>
          <p:cNvPr id="259" name="Rectangle 258">
            <a:extLst>
              <a:ext uri="{FF2B5EF4-FFF2-40B4-BE49-F238E27FC236}">
                <a16:creationId xmlns:a16="http://schemas.microsoft.com/office/drawing/2014/main" id="{9D7E2FBB-FF2D-4B7A-980D-ECDDBFEC8567}"/>
              </a:ext>
            </a:extLst>
          </p:cNvPr>
          <p:cNvSpPr/>
          <p:nvPr/>
        </p:nvSpPr>
        <p:spPr>
          <a:xfrm>
            <a:off x="5522111" y="3817399"/>
            <a:ext cx="154241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You listen </a:t>
            </a:r>
            <a:r>
              <a:rPr kumimoji="0" lang="en-GB" sz="11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to a song.</a:t>
            </a:r>
          </a:p>
        </p:txBody>
      </p:sp>
      <p:pic>
        <p:nvPicPr>
          <p:cNvPr id="260" name="Google Shape;183;p8">
            <a:extLst>
              <a:ext uri="{FF2B5EF4-FFF2-40B4-BE49-F238E27FC236}">
                <a16:creationId xmlns:a16="http://schemas.microsoft.com/office/drawing/2014/main" id="{7FADF700-BA56-4EFF-8BF0-B49771AB8B80}"/>
              </a:ext>
            </a:extLst>
          </p:cNvPr>
          <p:cNvPicPr preferRelativeResize="0"/>
          <p:nvPr/>
        </p:nvPicPr>
        <p:blipFill rotWithShape="1">
          <a:blip r:embed="rId27">
            <a:alphaModFix/>
          </a:blip>
          <a:srcRect/>
          <a:stretch/>
        </p:blipFill>
        <p:spPr>
          <a:xfrm>
            <a:off x="5340462" y="3823769"/>
            <a:ext cx="208560" cy="26161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Rectangle 261">
            <a:extLst>
              <a:ext uri="{FF2B5EF4-FFF2-40B4-BE49-F238E27FC236}">
                <a16:creationId xmlns:a16="http://schemas.microsoft.com/office/drawing/2014/main" id="{02025527-A941-45A3-B344-99D3C032BD85}"/>
              </a:ext>
            </a:extLst>
          </p:cNvPr>
          <p:cNvSpPr/>
          <p:nvPr/>
        </p:nvSpPr>
        <p:spPr>
          <a:xfrm>
            <a:off x="5510439" y="4047098"/>
            <a:ext cx="202010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You are listening </a:t>
            </a:r>
            <a:r>
              <a:rPr kumimoji="0" lang="en-GB" sz="11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to a song.</a:t>
            </a:r>
          </a:p>
        </p:txBody>
      </p:sp>
      <p:pic>
        <p:nvPicPr>
          <p:cNvPr id="263" name="Google Shape;183;p8">
            <a:extLst>
              <a:ext uri="{FF2B5EF4-FFF2-40B4-BE49-F238E27FC236}">
                <a16:creationId xmlns:a16="http://schemas.microsoft.com/office/drawing/2014/main" id="{3C343394-D026-4B26-8C6F-21BDBADEEE76}"/>
              </a:ext>
            </a:extLst>
          </p:cNvPr>
          <p:cNvPicPr preferRelativeResize="0"/>
          <p:nvPr/>
        </p:nvPicPr>
        <p:blipFill rotWithShape="1">
          <a:blip r:embed="rId27">
            <a:alphaModFix/>
          </a:blip>
          <a:srcRect/>
          <a:stretch/>
        </p:blipFill>
        <p:spPr>
          <a:xfrm>
            <a:off x="5340462" y="4079009"/>
            <a:ext cx="208560" cy="2616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64" name="Table 263">
            <a:extLst>
              <a:ext uri="{FF2B5EF4-FFF2-40B4-BE49-F238E27FC236}">
                <a16:creationId xmlns:a16="http://schemas.microsoft.com/office/drawing/2014/main" id="{19F35FA9-3D27-4B07-BA62-C071F2D17A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537750"/>
              </p:ext>
            </p:extLst>
          </p:nvPr>
        </p:nvGraphicFramePr>
        <p:xfrm>
          <a:off x="9697347" y="2899880"/>
          <a:ext cx="2382474" cy="3947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82474">
                  <a:extLst>
                    <a:ext uri="{9D8B030D-6E8A-4147-A177-3AD203B41FA5}">
                      <a16:colId xmlns:a16="http://schemas.microsoft.com/office/drawing/2014/main" val="3188531593"/>
                    </a:ext>
                  </a:extLst>
                </a:gridCol>
              </a:tblGrid>
              <a:tr h="3885541"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Indefinite article – ‘some’</a:t>
                      </a:r>
                    </a:p>
                    <a:p>
                      <a:endParaRPr lang="en-GB" sz="11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Remember! To say </a:t>
                      </a: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a</a:t>
                      </a: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 (or </a:t>
                      </a: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an)</a:t>
                      </a: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 in French use </a:t>
                      </a:r>
                      <a:r>
                        <a:rPr kumimoji="0" lang="en-GB" sz="11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un</a:t>
                      </a: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 before a masculine noun and </a:t>
                      </a:r>
                      <a:r>
                        <a:rPr kumimoji="0" lang="en-GB" sz="11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une</a:t>
                      </a:r>
                      <a:r>
                        <a:rPr kumimoji="0" lang="en-GB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 </a:t>
                      </a: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before a feminine noun.  To say </a:t>
                      </a: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some </a:t>
                      </a: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use </a:t>
                      </a: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des </a:t>
                      </a: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for all nouns:</a:t>
                      </a:r>
                    </a:p>
                    <a:p>
                      <a:br>
                        <a:rPr lang="en-GB" sz="1100" b="1" i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100" b="1" i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Il y a des </a:t>
                      </a:r>
                      <a:r>
                        <a:rPr lang="en-GB" sz="1100" b="1" i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ballons</a:t>
                      </a:r>
                      <a:r>
                        <a:rPr lang="en-GB" sz="1100" b="1" i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en-GB" sz="1100" b="1" i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100" b="1" i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Il y a des bouteilles.</a:t>
                      </a:r>
                      <a:br>
                        <a:rPr lang="en-GB" sz="1100" b="1" i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br>
                        <a:rPr lang="en-GB" sz="1100" b="1" i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Making nouns plural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72C4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entury Gothic" panose="020F03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As in English, we can add an </a:t>
                      </a: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–s </a:t>
                      </a: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to the end of most French words to make them plural. However, the </a:t>
                      </a: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–s </a:t>
                      </a: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is </a:t>
                      </a: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silent</a:t>
                      </a: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 in French! (</a:t>
                      </a: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SFC</a:t>
                      </a: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)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72C4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entury Gothic" panose="020F03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You </a:t>
                      </a: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cannot tell by listening</a:t>
                      </a: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A6500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to a French noun whether it is singular or plural so always </a:t>
                      </a:r>
                      <a:b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</a:b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check its determiner.</a:t>
                      </a: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entury Gothic" panose="020F0302020204030204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1468948"/>
                  </a:ext>
                </a:extLst>
              </a:tr>
            </a:tbl>
          </a:graphicData>
        </a:graphic>
      </p:graphicFrame>
      <p:pic>
        <p:nvPicPr>
          <p:cNvPr id="258" name="Picture 2" descr="Quiet Sign Clip Art">
            <a:extLst>
              <a:ext uri="{FF2B5EF4-FFF2-40B4-BE49-F238E27FC236}">
                <a16:creationId xmlns:a16="http://schemas.microsoft.com/office/drawing/2014/main" id="{B6E0BF39-C0F5-4B74-B64E-D492D95BB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5716" y="6359761"/>
            <a:ext cx="248446" cy="39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5" name="Rectangle 264">
            <a:extLst>
              <a:ext uri="{FF2B5EF4-FFF2-40B4-BE49-F238E27FC236}">
                <a16:creationId xmlns:a16="http://schemas.microsoft.com/office/drawing/2014/main" id="{3C0DB268-1D54-4714-978C-3F783A7574AD}"/>
              </a:ext>
            </a:extLst>
          </p:cNvPr>
          <p:cNvSpPr/>
          <p:nvPr/>
        </p:nvSpPr>
        <p:spPr>
          <a:xfrm>
            <a:off x="5510910" y="4688075"/>
            <a:ext cx="276550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Tu 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écoutes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une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 chanson </a:t>
            </a:r>
            <a:r>
              <a:rPr lang="en-GB" sz="1100" i="1" u="sng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tous</a:t>
            </a:r>
            <a:r>
              <a:rPr lang="en-GB" sz="1100" i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 les </a:t>
            </a:r>
            <a:r>
              <a:rPr lang="en-GB" sz="1100" i="1" u="sng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jours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  <a:endParaRPr lang="en-GB" sz="11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66" name="Rectangle 265">
            <a:extLst>
              <a:ext uri="{FF2B5EF4-FFF2-40B4-BE49-F238E27FC236}">
                <a16:creationId xmlns:a16="http://schemas.microsoft.com/office/drawing/2014/main" id="{74E94D1B-DF76-4FED-B62B-9B6498D21CA3}"/>
              </a:ext>
            </a:extLst>
          </p:cNvPr>
          <p:cNvSpPr/>
          <p:nvPr/>
        </p:nvSpPr>
        <p:spPr>
          <a:xfrm>
            <a:off x="5504722" y="4929877"/>
            <a:ext cx="22781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You listen 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to a song </a:t>
            </a:r>
            <a:r>
              <a:rPr lang="en-GB" sz="1100" i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every day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267" name="Rectangle 266">
            <a:extLst>
              <a:ext uri="{FF2B5EF4-FFF2-40B4-BE49-F238E27FC236}">
                <a16:creationId xmlns:a16="http://schemas.microsoft.com/office/drawing/2014/main" id="{B75D2B3C-F6DD-4F90-9B97-F628AA209CB6}"/>
              </a:ext>
            </a:extLst>
          </p:cNvPr>
          <p:cNvSpPr/>
          <p:nvPr/>
        </p:nvSpPr>
        <p:spPr>
          <a:xfrm>
            <a:off x="5504722" y="5216153"/>
            <a:ext cx="295305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Tu 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écoutes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une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 chanson </a:t>
            </a:r>
            <a:r>
              <a:rPr lang="en-GB" sz="1100" i="1" u="sng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en</a:t>
            </a:r>
            <a:r>
              <a:rPr lang="en-GB" sz="1100" i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100" i="1" u="sng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ce</a:t>
            </a:r>
            <a:r>
              <a:rPr lang="en-GB" sz="1100" i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 moment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  <a:endParaRPr lang="en-GB" sz="11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68" name="Rectangle 267">
            <a:extLst>
              <a:ext uri="{FF2B5EF4-FFF2-40B4-BE49-F238E27FC236}">
                <a16:creationId xmlns:a16="http://schemas.microsoft.com/office/drawing/2014/main" id="{2291D9D5-CE88-4EC7-91B6-03A917FDA1E1}"/>
              </a:ext>
            </a:extLst>
          </p:cNvPr>
          <p:cNvSpPr/>
          <p:nvPr/>
        </p:nvSpPr>
        <p:spPr>
          <a:xfrm>
            <a:off x="5491115" y="5465023"/>
            <a:ext cx="310533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You are listening 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to a song </a:t>
            </a:r>
            <a:r>
              <a:rPr lang="en-GB" sz="1100" i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at the moment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269" name="Google Shape;183;p8">
            <a:extLst>
              <a:ext uri="{FF2B5EF4-FFF2-40B4-BE49-F238E27FC236}">
                <a16:creationId xmlns:a16="http://schemas.microsoft.com/office/drawing/2014/main" id="{DD202E10-5CFF-4F23-BE38-8C339396E1EC}"/>
              </a:ext>
            </a:extLst>
          </p:cNvPr>
          <p:cNvPicPr preferRelativeResize="0"/>
          <p:nvPr/>
        </p:nvPicPr>
        <p:blipFill rotWithShape="1">
          <a:blip r:embed="rId27">
            <a:alphaModFix/>
          </a:blip>
          <a:srcRect/>
          <a:stretch/>
        </p:blipFill>
        <p:spPr>
          <a:xfrm>
            <a:off x="5343509" y="4929066"/>
            <a:ext cx="208560" cy="261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183;p8">
            <a:extLst>
              <a:ext uri="{FF2B5EF4-FFF2-40B4-BE49-F238E27FC236}">
                <a16:creationId xmlns:a16="http://schemas.microsoft.com/office/drawing/2014/main" id="{FE8BF18C-F8F3-4E52-8C65-C6F10CB0BF9B}"/>
              </a:ext>
            </a:extLst>
          </p:cNvPr>
          <p:cNvPicPr preferRelativeResize="0"/>
          <p:nvPr/>
        </p:nvPicPr>
        <p:blipFill rotWithShape="1">
          <a:blip r:embed="rId27">
            <a:alphaModFix/>
          </a:blip>
          <a:srcRect/>
          <a:stretch/>
        </p:blipFill>
        <p:spPr>
          <a:xfrm>
            <a:off x="5367608" y="5467641"/>
            <a:ext cx="208560" cy="261610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Speech Bubble: Rectangle with Corners Rounded 270">
            <a:extLst>
              <a:ext uri="{FF2B5EF4-FFF2-40B4-BE49-F238E27FC236}">
                <a16:creationId xmlns:a16="http://schemas.microsoft.com/office/drawing/2014/main" id="{6E4DC8E7-7A78-4EFA-AE4A-05777437171B}"/>
              </a:ext>
            </a:extLst>
          </p:cNvPr>
          <p:cNvSpPr/>
          <p:nvPr/>
        </p:nvSpPr>
        <p:spPr>
          <a:xfrm>
            <a:off x="7706373" y="3772270"/>
            <a:ext cx="1864702" cy="614215"/>
          </a:xfrm>
          <a:prstGeom prst="wedgeRoundRectCallout">
            <a:avLst>
              <a:gd name="adj1" fmla="val -25079"/>
              <a:gd name="adj2" fmla="val 47941"/>
              <a:gd name="adj3" fmla="val 16667"/>
            </a:avLst>
          </a:prstGeom>
          <a:solidFill>
            <a:srgbClr val="2BC0C7"/>
          </a:solidFill>
          <a:ln>
            <a:solidFill>
              <a:srgbClr val="2BC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</a:rPr>
              <a:t>This </a:t>
            </a: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</a:rPr>
              <a:t>is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</a:rPr>
              <a:t> for a </a:t>
            </a: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</a:rPr>
              <a:t>regular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</a:rPr>
              <a:t>, </a:t>
            </a: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</a:rPr>
              <a:t>repeated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</a:rPr>
              <a:t> action in the </a:t>
            </a: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</a:rPr>
              <a:t>present</a:t>
            </a:r>
            <a:r>
              <a:rPr lang="fr-FR" sz="1100" dirty="0">
                <a:solidFill>
                  <a:srgbClr val="FFFFFF"/>
                </a:solidFill>
                <a:latin typeface="Century Gothic" panose="020B0502020202020204" pitchFamily="34" charset="0"/>
              </a:rPr>
              <a:t>, like a routine.</a:t>
            </a: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18" name="Graphic 17" descr="Line arrow Clockwise curve">
            <a:extLst>
              <a:ext uri="{FF2B5EF4-FFF2-40B4-BE49-F238E27FC236}">
                <a16:creationId xmlns:a16="http://schemas.microsoft.com/office/drawing/2014/main" id="{77C99460-BF0E-4C32-A7DC-500F9253DB06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 rot="16200000">
            <a:off x="8417921" y="4344443"/>
            <a:ext cx="760819" cy="760819"/>
          </a:xfrm>
          <a:prstGeom prst="rect">
            <a:avLst/>
          </a:prstGeom>
        </p:spPr>
      </p:pic>
      <p:sp>
        <p:nvSpPr>
          <p:cNvPr id="272" name="Speech Bubble: Rectangle with Corners Rounded 271">
            <a:extLst>
              <a:ext uri="{FF2B5EF4-FFF2-40B4-BE49-F238E27FC236}">
                <a16:creationId xmlns:a16="http://schemas.microsoft.com/office/drawing/2014/main" id="{A3F53128-0239-484F-943E-F2DFDBBC83E3}"/>
              </a:ext>
            </a:extLst>
          </p:cNvPr>
          <p:cNvSpPr/>
          <p:nvPr/>
        </p:nvSpPr>
        <p:spPr>
          <a:xfrm>
            <a:off x="8563128" y="5087828"/>
            <a:ext cx="1097331" cy="614215"/>
          </a:xfrm>
          <a:prstGeom prst="wedgeRoundRectCallout">
            <a:avLst>
              <a:gd name="adj1" fmla="val -25079"/>
              <a:gd name="adj2" fmla="val 47941"/>
              <a:gd name="adj3" fmla="val 16667"/>
            </a:avLst>
          </a:prstGeom>
          <a:solidFill>
            <a:srgbClr val="2BC0C7"/>
          </a:solidFill>
          <a:ln>
            <a:solidFill>
              <a:srgbClr val="2BC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</a:rPr>
              <a:t>This </a:t>
            </a: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</a:rPr>
              <a:t>is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</a:rPr>
              <a:t> for an </a:t>
            </a: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</a:rPr>
              <a:t>ongoing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</a:rPr>
              <a:t> action, </a:t>
            </a: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</a:rPr>
              <a:t>now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21" name="Picture 20" descr="A picture containing soccer, dome&#10;&#10;Description automatically generated">
            <a:extLst>
              <a:ext uri="{FF2B5EF4-FFF2-40B4-BE49-F238E27FC236}">
                <a16:creationId xmlns:a16="http://schemas.microsoft.com/office/drawing/2014/main" id="{DD39B612-78B1-4013-B5E0-87E7212DC8F0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617" y="4120503"/>
            <a:ext cx="445476" cy="445476"/>
          </a:xfrm>
          <a:prstGeom prst="rect">
            <a:avLst/>
          </a:prstGeom>
        </p:spPr>
      </p:pic>
      <p:pic>
        <p:nvPicPr>
          <p:cNvPr id="24" name="Picture 23" descr="A picture containing sport&#10;&#10;Description automatically generated">
            <a:extLst>
              <a:ext uri="{FF2B5EF4-FFF2-40B4-BE49-F238E27FC236}">
                <a16:creationId xmlns:a16="http://schemas.microsoft.com/office/drawing/2014/main" id="{8FE80E92-A762-4615-8C41-53AABABA45CF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8388" y="4124416"/>
            <a:ext cx="438447" cy="46612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20AD980-EBB4-4261-9CB3-C926B38AECB5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050" y="4357487"/>
            <a:ext cx="219220" cy="220772"/>
          </a:xfrm>
          <a:prstGeom prst="rect">
            <a:avLst/>
          </a:prstGeom>
        </p:spPr>
      </p:pic>
      <p:pic>
        <p:nvPicPr>
          <p:cNvPr id="31" name="Picture 30" descr="A picture containing chart&#10;&#10;Description automatically generated">
            <a:extLst>
              <a:ext uri="{FF2B5EF4-FFF2-40B4-BE49-F238E27FC236}">
                <a16:creationId xmlns:a16="http://schemas.microsoft.com/office/drawing/2014/main" id="{6AEB9616-135E-4AB1-98F4-3D13F678D4BF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085" y="4621742"/>
            <a:ext cx="197138" cy="394276"/>
          </a:xfrm>
          <a:prstGeom prst="rect">
            <a:avLst/>
          </a:prstGeom>
        </p:spPr>
      </p:pic>
      <p:pic>
        <p:nvPicPr>
          <p:cNvPr id="273" name="Picture 272" descr="A picture containing chart&#10;&#10;Description automatically generated">
            <a:extLst>
              <a:ext uri="{FF2B5EF4-FFF2-40B4-BE49-F238E27FC236}">
                <a16:creationId xmlns:a16="http://schemas.microsoft.com/office/drawing/2014/main" id="{C9D9F45C-DEE2-4D01-8541-4FA837F14191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9061" y="4611763"/>
            <a:ext cx="197138" cy="394276"/>
          </a:xfrm>
          <a:prstGeom prst="rect">
            <a:avLst/>
          </a:prstGeom>
        </p:spPr>
      </p:pic>
      <p:pic>
        <p:nvPicPr>
          <p:cNvPr id="274" name="Picture 273" descr="A picture containing chart&#10;&#10;Description automatically generated">
            <a:extLst>
              <a:ext uri="{FF2B5EF4-FFF2-40B4-BE49-F238E27FC236}">
                <a16:creationId xmlns:a16="http://schemas.microsoft.com/office/drawing/2014/main" id="{FF1BC297-C65E-4129-8F4A-F68429006C28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8266" y="4623312"/>
            <a:ext cx="197138" cy="394276"/>
          </a:xfrm>
          <a:prstGeom prst="rect">
            <a:avLst/>
          </a:prstGeom>
        </p:spPr>
      </p:pic>
      <p:pic>
        <p:nvPicPr>
          <p:cNvPr id="275" name="Picture 274" descr="A picture containing chart&#10;&#10;Description automatically generated">
            <a:extLst>
              <a:ext uri="{FF2B5EF4-FFF2-40B4-BE49-F238E27FC236}">
                <a16:creationId xmlns:a16="http://schemas.microsoft.com/office/drawing/2014/main" id="{96A524CC-3BC5-4256-A80A-CCD3ABB15B10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6841" y="4623295"/>
            <a:ext cx="197138" cy="39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6663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5347</TotalTime>
  <Words>1092</Words>
  <Application>Microsoft Office PowerPoint</Application>
  <PresentationFormat>Widescreen</PresentationFormat>
  <Paragraphs>175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Modern Love</vt:lpstr>
      <vt:lpstr>Office Theme</vt:lpstr>
      <vt:lpstr>Rouge Knowledge Organiser  - Spring Term A</vt:lpstr>
      <vt:lpstr>Rouge Knowledge Organiser  - Spring Term 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Rouge Knowledge Organiser  - Autumn Term A</dc:title>
  <dc:creator>Rachel Hawkes</dc:creator>
  <cp:lastModifiedBy>Rachel Hawkes</cp:lastModifiedBy>
  <cp:revision>76</cp:revision>
  <cp:lastPrinted>2021-11-19T07:47:27Z</cp:lastPrinted>
  <dcterms:created xsi:type="dcterms:W3CDTF">2021-11-17T16:29:35Z</dcterms:created>
  <dcterms:modified xsi:type="dcterms:W3CDTF">2023-04-16T09:36:40Z</dcterms:modified>
</cp:coreProperties>
</file>