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AEB"/>
    <a:srgbClr val="D7E7F5"/>
    <a:srgbClr val="F2F7FC"/>
    <a:srgbClr val="C6DCF0"/>
    <a:srgbClr val="FBFDF9"/>
    <a:srgbClr val="F2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gi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24" Type="http://schemas.openxmlformats.org/officeDocument/2006/relationships/image" Target="../media/image23.gi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gif"/><Relationship Id="rId28" Type="http://schemas.openxmlformats.org/officeDocument/2006/relationships/image" Target="../media/image27.pn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Relationship Id="rId22" Type="http://schemas.openxmlformats.org/officeDocument/2006/relationships/image" Target="../media/image21.jp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1.png"/><Relationship Id="rId18" Type="http://schemas.openxmlformats.org/officeDocument/2006/relationships/image" Target="../media/image41.gif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3" Type="http://schemas.openxmlformats.org/officeDocument/2006/relationships/image" Target="../media/image29.gif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" Type="http://schemas.openxmlformats.org/officeDocument/2006/relationships/image" Target="../media/image28.png"/><Relationship Id="rId16" Type="http://schemas.openxmlformats.org/officeDocument/2006/relationships/image" Target="../media/image39.gif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5" Type="http://schemas.openxmlformats.org/officeDocument/2006/relationships/image" Target="../media/image5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gif"/><Relationship Id="rId10" Type="http://schemas.openxmlformats.org/officeDocument/2006/relationships/image" Target="../media/image35.gif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30.png"/><Relationship Id="rId9" Type="http://schemas.openxmlformats.org/officeDocument/2006/relationships/image" Target="../media/image34.gif"/><Relationship Id="rId14" Type="http://schemas.openxmlformats.org/officeDocument/2006/relationships/image" Target="../media/image12.sv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gif"/><Relationship Id="rId35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Table 107">
            <a:extLst>
              <a:ext uri="{FF2B5EF4-FFF2-40B4-BE49-F238E27FC236}">
                <a16:creationId xmlns:a16="http://schemas.microsoft.com/office/drawing/2014/main" id="{9FE1B2F0-8D4A-41CA-8422-5B0FC8951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7731"/>
              </p:ext>
            </p:extLst>
          </p:nvPr>
        </p:nvGraphicFramePr>
        <p:xfrm>
          <a:off x="6442489" y="1569815"/>
          <a:ext cx="5646764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77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50560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411691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411691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[an/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Rouge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10479"/>
              </p:ext>
            </p:extLst>
          </p:nvPr>
        </p:nvGraphicFramePr>
        <p:xfrm>
          <a:off x="102742" y="167640"/>
          <a:ext cx="3144816" cy="652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4816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classe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(In class)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écouter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listen|listening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parler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speak|speaking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lire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read|reading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écrire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write|writing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être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be|being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suis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am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es – you are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 is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she is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it is, it’s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Monsieur – Mr, Sir(to a male teacher)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Madame – Mrs, Miss(to a female teacher)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présent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présent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present (m), present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absent, absent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absent (m), absent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here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là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there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Bonjour ! – Hello!, Good morning!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Salut ! – Hi!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 revoir ! – Goodbye!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Ça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 – How’s it going?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bien – well, good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 – bad(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ly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oui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yes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non – non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05498"/>
              </p:ext>
            </p:extLst>
          </p:nvPr>
        </p:nvGraphicFramePr>
        <p:xfrm>
          <a:off x="3247558" y="167640"/>
          <a:ext cx="3142317" cy="656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31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description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petit, petit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short (m), short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grand,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grand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tall (m), tall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anglais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anglais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English (m), English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français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français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French (m), French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content,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content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pleased (m),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intelligent,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intellient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intelligent (m),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amusant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amusant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funny (m), funny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naughty (m),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triste – sad (m, 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calme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quiet, calm (m, 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malade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sick, ill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m,f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sérieu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sérieu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serious (m), serious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heureu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heureu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happy (m), happy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curieu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curieu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curious (m), curious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courageu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courageu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brave (m),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semaine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(week)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aujourd’hui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today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Monday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Tuesday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mercredi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Wednesday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Thursday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Friday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samedi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Saturday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Sunday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4204"/>
              </p:ext>
            </p:extLst>
          </p:nvPr>
        </p:nvGraphicFramePr>
        <p:xfrm>
          <a:off x="6389874" y="2386020"/>
          <a:ext cx="5802126" cy="4471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24357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Personal pronouns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je ➜  I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you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he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she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people with the verb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être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Adjective agreement for gender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28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More adjective patterns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yes/no questions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it is, it’s…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165E15-EF17-4B17-ADF6-EA509741FC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28" y="2519719"/>
            <a:ext cx="768016" cy="54153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075BDC-3432-4C2E-B4C6-3A9ABC3C80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62" y="2976323"/>
            <a:ext cx="757551" cy="532450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1E0FB3AA-6A4A-4B9B-915C-D2F06FAF1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94" y="3554922"/>
            <a:ext cx="472288" cy="350104"/>
          </a:xfrm>
          <a:prstGeom prst="rect">
            <a:avLst/>
          </a:prstGeom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49564301-495B-478F-93B9-C43768F1F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56" y="4072324"/>
            <a:ext cx="472288" cy="352553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D1CEE55B-41A6-4D82-BD7C-2311BA6D70C2}"/>
              </a:ext>
            </a:extLst>
          </p:cNvPr>
          <p:cNvGrpSpPr/>
          <p:nvPr/>
        </p:nvGrpSpPr>
        <p:grpSpPr>
          <a:xfrm>
            <a:off x="8460333" y="2872874"/>
            <a:ext cx="1835232" cy="1621437"/>
            <a:chOff x="8460333" y="2872874"/>
            <a:chExt cx="1835232" cy="1621437"/>
          </a:xfrm>
        </p:grpSpPr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73D45542-7308-481C-81E8-AC886BA32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333" y="2872874"/>
              <a:ext cx="1621437" cy="162143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C6487-E681-4E1B-B7F8-171D6E77FBDF}"/>
                </a:ext>
              </a:extLst>
            </p:cNvPr>
            <p:cNvSpPr txBox="1"/>
            <p:nvPr/>
          </p:nvSpPr>
          <p:spPr>
            <a:xfrm>
              <a:off x="8962826" y="3468104"/>
              <a:ext cx="65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être</a:t>
              </a:r>
              <a:endParaRPr lang="en-GB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03E853-358B-4C43-9670-AD4643B19E1D}"/>
                </a:ext>
              </a:extLst>
            </p:cNvPr>
            <p:cNvSpPr txBox="1"/>
            <p:nvPr/>
          </p:nvSpPr>
          <p:spPr>
            <a:xfrm>
              <a:off x="8701185" y="2932586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je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suis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8A89293-1625-4268-907B-3CFDDAD87A74}"/>
                </a:ext>
              </a:extLst>
            </p:cNvPr>
            <p:cNvSpPr txBox="1"/>
            <p:nvPr/>
          </p:nvSpPr>
          <p:spPr>
            <a:xfrm>
              <a:off x="9451617" y="3152384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tu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es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365698-A164-4F6A-8DA9-9DE6E426C47B}"/>
                </a:ext>
              </a:extLst>
            </p:cNvPr>
            <p:cNvSpPr txBox="1"/>
            <p:nvPr/>
          </p:nvSpPr>
          <p:spPr>
            <a:xfrm>
              <a:off x="8501428" y="3677477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il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E32DDD-9F24-4073-B371-F037C15721A5}"/>
                </a:ext>
              </a:extLst>
            </p:cNvPr>
            <p:cNvSpPr txBox="1"/>
            <p:nvPr/>
          </p:nvSpPr>
          <p:spPr>
            <a:xfrm>
              <a:off x="9137561" y="3896039"/>
              <a:ext cx="87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elle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13A80E-9FF0-4A18-8B16-D8F5E00F9A9B}"/>
                </a:ext>
              </a:extLst>
            </p:cNvPr>
            <p:cNvSpPr txBox="1"/>
            <p:nvPr/>
          </p:nvSpPr>
          <p:spPr>
            <a:xfrm>
              <a:off x="8743122" y="3123253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am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573052-939D-4B4E-85FC-FED8848B3198}"/>
                </a:ext>
              </a:extLst>
            </p:cNvPr>
            <p:cNvSpPr txBox="1"/>
            <p:nvPr/>
          </p:nvSpPr>
          <p:spPr>
            <a:xfrm>
              <a:off x="9482315" y="3403158"/>
              <a:ext cx="813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are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C1D90B-644F-4C5C-A466-0FADFF5448D1}"/>
                </a:ext>
              </a:extLst>
            </p:cNvPr>
            <p:cNvSpPr txBox="1"/>
            <p:nvPr/>
          </p:nvSpPr>
          <p:spPr>
            <a:xfrm>
              <a:off x="8518777" y="3862633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he is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438C38-D0A7-4A66-9F1C-C7C63B7EFE41}"/>
                </a:ext>
              </a:extLst>
            </p:cNvPr>
            <p:cNvSpPr txBox="1"/>
            <p:nvPr/>
          </p:nvSpPr>
          <p:spPr>
            <a:xfrm>
              <a:off x="9168383" y="4107678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she is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10180276" y="2734950"/>
            <a:ext cx="203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French, adjectives often add –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to describe feminine nouns. People are nouns, too.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10828836" y="3421983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grand.</a:t>
            </a:r>
          </a:p>
        </p:txBody>
      </p:sp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62E84CDC-9F7F-4989-A0F6-52A027B1E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85" y="3463545"/>
            <a:ext cx="472288" cy="350104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23806279-C184-45CE-A06A-E8DA36780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09" y="3870491"/>
            <a:ext cx="472288" cy="35255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331B107-F8E8-405E-A7FF-B1E3344FDA24}"/>
              </a:ext>
            </a:extLst>
          </p:cNvPr>
          <p:cNvSpPr txBox="1"/>
          <p:nvPr/>
        </p:nvSpPr>
        <p:spPr>
          <a:xfrm>
            <a:off x="10855373" y="3835809"/>
            <a:ext cx="1235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grand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10828836" y="3594350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is tall.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E5AC0C-69AF-4163-8679-E71686082E01}"/>
              </a:ext>
            </a:extLst>
          </p:cNvPr>
          <p:cNvSpPr txBox="1"/>
          <p:nvPr/>
        </p:nvSpPr>
        <p:spPr>
          <a:xfrm>
            <a:off x="10859487" y="4026062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tall.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5D84B14-3AF8-4377-8B46-8DE7ED3D455C}"/>
              </a:ext>
            </a:extLst>
          </p:cNvPr>
          <p:cNvSpPr txBox="1"/>
          <p:nvPr/>
        </p:nvSpPr>
        <p:spPr>
          <a:xfrm>
            <a:off x="6361524" y="4792784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Adjectives already ending in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stay the same: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7C634A-A6A5-462A-A7E1-B1D162F2208B}"/>
              </a:ext>
            </a:extLst>
          </p:cNvPr>
          <p:cNvSpPr txBox="1"/>
          <p:nvPr/>
        </p:nvSpPr>
        <p:spPr>
          <a:xfrm>
            <a:off x="10162883" y="4246177"/>
            <a:ext cx="2011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sound of the word changes as well.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7CEA06-3275-4D13-A637-F78A0949B98E}"/>
              </a:ext>
            </a:extLst>
          </p:cNvPr>
          <p:cNvSpPr txBox="1"/>
          <p:nvPr/>
        </p:nvSpPr>
        <p:spPr>
          <a:xfrm>
            <a:off x="6943954" y="5181783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calme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426055-A299-46A2-9864-3D98A90474D7}"/>
              </a:ext>
            </a:extLst>
          </p:cNvPr>
          <p:cNvSpPr txBox="1"/>
          <p:nvPr/>
        </p:nvSpPr>
        <p:spPr>
          <a:xfrm>
            <a:off x="6943954" y="5513582"/>
            <a:ext cx="1195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calme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EC457B6-E4CE-43DF-8A84-8AC59A9A9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60" y="5140808"/>
            <a:ext cx="454834" cy="292274"/>
          </a:xfrm>
          <a:prstGeom prst="rect">
            <a:avLst/>
          </a:prstGeom>
        </p:spPr>
      </p:pic>
      <p:pic>
        <p:nvPicPr>
          <p:cNvPr id="78" name="Picture 77" descr="A picture containing circle&#10;&#10;Description automatically generated">
            <a:extLst>
              <a:ext uri="{FF2B5EF4-FFF2-40B4-BE49-F238E27FC236}">
                <a16:creationId xmlns:a16="http://schemas.microsoft.com/office/drawing/2014/main" id="{E62C2601-234B-4519-8E8F-D619409F4D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60" y="5449204"/>
            <a:ext cx="454834" cy="29227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1198130-2DDC-4FE2-9F43-CC7158212960}"/>
              </a:ext>
            </a:extLst>
          </p:cNvPr>
          <p:cNvSpPr txBox="1"/>
          <p:nvPr/>
        </p:nvSpPr>
        <p:spPr>
          <a:xfrm>
            <a:off x="6382460" y="5706314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Adjectives ending in 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eux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change to 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81" name="Picture 80" descr="Shape, circle&#10;&#10;Description automatically generated">
            <a:extLst>
              <a:ext uri="{FF2B5EF4-FFF2-40B4-BE49-F238E27FC236}">
                <a16:creationId xmlns:a16="http://schemas.microsoft.com/office/drawing/2014/main" id="{09168668-941F-4E38-A26F-53D78E9D7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93" y="6103045"/>
            <a:ext cx="519602" cy="336681"/>
          </a:xfrm>
          <a:prstGeom prst="rect">
            <a:avLst/>
          </a:prstGeom>
        </p:spPr>
      </p:pic>
      <p:pic>
        <p:nvPicPr>
          <p:cNvPr id="83" name="Picture 82" descr="Shape, circle&#10;&#10;Description automatically generated">
            <a:extLst>
              <a:ext uri="{FF2B5EF4-FFF2-40B4-BE49-F238E27FC236}">
                <a16:creationId xmlns:a16="http://schemas.microsoft.com/office/drawing/2014/main" id="{2B43479F-76B7-4B82-9592-9E8C19BD7E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18" y="6492582"/>
            <a:ext cx="484166" cy="31372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B95FC016-CE63-429D-84FA-7EEA46F25A9D}"/>
              </a:ext>
            </a:extLst>
          </p:cNvPr>
          <p:cNvSpPr txBox="1"/>
          <p:nvPr/>
        </p:nvSpPr>
        <p:spPr>
          <a:xfrm>
            <a:off x="6916710" y="6061748"/>
            <a:ext cx="1240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heureux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1235D65-AA2C-4779-A0C0-BAADEB9E02AC}"/>
              </a:ext>
            </a:extLst>
          </p:cNvPr>
          <p:cNvSpPr txBox="1"/>
          <p:nvPr/>
        </p:nvSpPr>
        <p:spPr>
          <a:xfrm>
            <a:off x="6912368" y="6235990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is happy.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697652-C2D2-4D60-B460-8690B4E52BEE}"/>
              </a:ext>
            </a:extLst>
          </p:cNvPr>
          <p:cNvSpPr txBox="1"/>
          <p:nvPr/>
        </p:nvSpPr>
        <p:spPr>
          <a:xfrm>
            <a:off x="6901632" y="6429865"/>
            <a:ext cx="140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heureu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0B0638-D837-4663-AE56-05BC7E19C824}"/>
              </a:ext>
            </a:extLst>
          </p:cNvPr>
          <p:cNvSpPr txBox="1"/>
          <p:nvPr/>
        </p:nvSpPr>
        <p:spPr>
          <a:xfrm>
            <a:off x="6915886" y="6622510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happy.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B185FAD-BBB5-417B-A901-CD3AC51876BC}"/>
              </a:ext>
            </a:extLst>
          </p:cNvPr>
          <p:cNvSpPr/>
          <p:nvPr/>
        </p:nvSpPr>
        <p:spPr>
          <a:xfrm rot="19315036">
            <a:off x="11617927" y="39925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8277108" y="4829157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Change a statement into a question by raising your voice at the end.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0DBAD5-5436-4745-A71B-4B8F547ABEDC}"/>
              </a:ext>
            </a:extLst>
          </p:cNvPr>
          <p:cNvSpPr txBox="1"/>
          <p:nvPr/>
        </p:nvSpPr>
        <p:spPr>
          <a:xfrm>
            <a:off x="8790451" y="5448027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français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B3C562-229D-4C93-8BAE-390BD0A89ECD}"/>
              </a:ext>
            </a:extLst>
          </p:cNvPr>
          <p:cNvSpPr txBox="1"/>
          <p:nvPr/>
        </p:nvSpPr>
        <p:spPr>
          <a:xfrm>
            <a:off x="8810615" y="5800138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français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pic>
        <p:nvPicPr>
          <p:cNvPr id="94" name="Picture 93" descr="Logo&#10;&#10;Description automatically generated">
            <a:extLst>
              <a:ext uri="{FF2B5EF4-FFF2-40B4-BE49-F238E27FC236}">
                <a16:creationId xmlns:a16="http://schemas.microsoft.com/office/drawing/2014/main" id="{F18B2301-1286-473A-8513-427FAF93F4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77" y="5559349"/>
            <a:ext cx="436659" cy="371594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1D7C0B9A-EF83-4257-B84A-50D68FBB03BF}"/>
              </a:ext>
            </a:extLst>
          </p:cNvPr>
          <p:cNvSpPr txBox="1"/>
          <p:nvPr/>
        </p:nvSpPr>
        <p:spPr>
          <a:xfrm>
            <a:off x="8802770" y="5612879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French.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5C607F-7F28-4971-914A-B6A3A970E16E}"/>
              </a:ext>
            </a:extLst>
          </p:cNvPr>
          <p:cNvSpPr txBox="1"/>
          <p:nvPr/>
        </p:nvSpPr>
        <p:spPr>
          <a:xfrm>
            <a:off x="8814695" y="5997945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Are you French?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D14964D-2A45-4D8E-A073-786B89C821B8}"/>
              </a:ext>
            </a:extLst>
          </p:cNvPr>
          <p:cNvSpPr txBox="1"/>
          <p:nvPr/>
        </p:nvSpPr>
        <p:spPr>
          <a:xfrm>
            <a:off x="8291466" y="6253561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writing, add a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In French, leave a space before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and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: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DD26AA1-71A3-49F4-8575-173762733D0D}"/>
              </a:ext>
            </a:extLst>
          </p:cNvPr>
          <p:cNvSpPr/>
          <p:nvPr/>
        </p:nvSpPr>
        <p:spPr>
          <a:xfrm rot="11917361">
            <a:off x="9829822" y="58359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1230E23-47D0-499C-8706-EB21F5AD06B5}"/>
              </a:ext>
            </a:extLst>
          </p:cNvPr>
          <p:cNvSpPr txBox="1"/>
          <p:nvPr/>
        </p:nvSpPr>
        <p:spPr>
          <a:xfrm>
            <a:off x="10151542" y="4826190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it is or it’s, 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 Ce (this, that)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c’ before a vowel.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68EC58E-207C-44C9-8950-198500175C1F}"/>
              </a:ext>
            </a:extLst>
          </p:cNvPr>
          <p:cNvSpPr txBox="1"/>
          <p:nvPr/>
        </p:nvSpPr>
        <p:spPr>
          <a:xfrm>
            <a:off x="10587562" y="5333731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dimanche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897F7B-F6DA-49E7-BFE9-BE038C39B9BF}"/>
              </a:ext>
            </a:extLst>
          </p:cNvPr>
          <p:cNvSpPr txBox="1"/>
          <p:nvPr/>
        </p:nvSpPr>
        <p:spPr>
          <a:xfrm>
            <a:off x="10579718" y="5540872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It’s Sunday.</a:t>
            </a:r>
          </a:p>
        </p:txBody>
      </p:sp>
      <p:pic>
        <p:nvPicPr>
          <p:cNvPr id="103" name="Graphic 102" descr="Flip calendar">
            <a:extLst>
              <a:ext uri="{FF2B5EF4-FFF2-40B4-BE49-F238E27FC236}">
                <a16:creationId xmlns:a16="http://schemas.microsoft.com/office/drawing/2014/main" id="{1D2AF972-94EC-4055-A0E9-5EAD5BA565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30872" y="5299301"/>
            <a:ext cx="556505" cy="55650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EA449783-AC03-4660-8679-DC6063D715DE}"/>
              </a:ext>
            </a:extLst>
          </p:cNvPr>
          <p:cNvSpPr txBox="1"/>
          <p:nvPr/>
        </p:nvSpPr>
        <p:spPr>
          <a:xfrm>
            <a:off x="10159865" y="5491565"/>
            <a:ext cx="52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Sun</a:t>
            </a:r>
          </a:p>
        </p:txBody>
      </p:sp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7502"/>
              </p:ext>
            </p:extLst>
          </p:nvPr>
        </p:nvGraphicFramePr>
        <p:xfrm>
          <a:off x="6442492" y="409467"/>
          <a:ext cx="5646765" cy="69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35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6928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09" name="Table 107">
            <a:extLst>
              <a:ext uri="{FF2B5EF4-FFF2-40B4-BE49-F238E27FC236}">
                <a16:creationId xmlns:a16="http://schemas.microsoft.com/office/drawing/2014/main" id="{7E919445-A197-4F72-999B-5DA538D8C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62225"/>
              </p:ext>
            </p:extLst>
          </p:nvPr>
        </p:nvGraphicFramePr>
        <p:xfrm>
          <a:off x="6442491" y="1117287"/>
          <a:ext cx="5646765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42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940284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SFC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ilent 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inal 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onsonant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peti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</a:t>
                      </a:r>
                      <a:r>
                        <a:rPr lang="en-GB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b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11" name="Table 107">
            <a:extLst>
              <a:ext uri="{FF2B5EF4-FFF2-40B4-BE49-F238E27FC236}">
                <a16:creationId xmlns:a16="http://schemas.microsoft.com/office/drawing/2014/main" id="{1E2EEA70-CA67-4351-891C-825A4E6FF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47671"/>
              </p:ext>
            </p:extLst>
          </p:nvPr>
        </p:nvGraphicFramePr>
        <p:xfrm>
          <a:off x="6448140" y="1978155"/>
          <a:ext cx="5639085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53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501160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407846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415547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petit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pic>
        <p:nvPicPr>
          <p:cNvPr id="112" name="Picture 36">
            <a:extLst>
              <a:ext uri="{FF2B5EF4-FFF2-40B4-BE49-F238E27FC236}">
                <a16:creationId xmlns:a16="http://schemas.microsoft.com/office/drawing/2014/main" id="{82FA48BA-F37F-44FA-8ECC-E1AF86E1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545788"/>
            <a:ext cx="485041" cy="2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6492698" y="81636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4" name="Picture 43">
            <a:extLst>
              <a:ext uri="{FF2B5EF4-FFF2-40B4-BE49-F238E27FC236}">
                <a16:creationId xmlns:a16="http://schemas.microsoft.com/office/drawing/2014/main" id="{C2D36805-31B3-46B0-ADEE-21575A85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87" y="501542"/>
            <a:ext cx="505239" cy="39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EDE5835E-0633-42EF-A155-B1A64370B767}"/>
              </a:ext>
            </a:extLst>
          </p:cNvPr>
          <p:cNvSpPr txBox="1"/>
          <p:nvPr/>
        </p:nvSpPr>
        <p:spPr>
          <a:xfrm>
            <a:off x="7639694" y="86203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ch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104B14B-F40B-4859-99EA-1648FA011FA8}"/>
              </a:ext>
            </a:extLst>
          </p:cNvPr>
          <p:cNvSpPr txBox="1"/>
          <p:nvPr/>
        </p:nvSpPr>
        <p:spPr>
          <a:xfrm>
            <a:off x="8727585" y="850276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9902902" y="85846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11078219" y="85815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niver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9" name="Picture 45">
            <a:extLst>
              <a:ext uri="{FF2B5EF4-FFF2-40B4-BE49-F238E27FC236}">
                <a16:creationId xmlns:a16="http://schemas.microsoft.com/office/drawing/2014/main" id="{2A8CA7BB-DD8C-41D6-A26F-3B16C01D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782" y="432981"/>
            <a:ext cx="332364" cy="31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" name="Picture 46">
            <a:extLst>
              <a:ext uri="{FF2B5EF4-FFF2-40B4-BE49-F238E27FC236}">
                <a16:creationId xmlns:a16="http://schemas.microsoft.com/office/drawing/2014/main" id="{BC9CB3B7-5466-4E41-9F30-6BC75EC2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805" y="468948"/>
            <a:ext cx="443510" cy="4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" name="Picture 39">
            <a:extLst>
              <a:ext uri="{FF2B5EF4-FFF2-40B4-BE49-F238E27FC236}">
                <a16:creationId xmlns:a16="http://schemas.microsoft.com/office/drawing/2014/main" id="{D544E06D-B8BA-4CAF-A5DA-52D4B1EF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864" y="575076"/>
            <a:ext cx="687266" cy="35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" name="Picture 44">
            <a:extLst>
              <a:ext uri="{FF2B5EF4-FFF2-40B4-BE49-F238E27FC236}">
                <a16:creationId xmlns:a16="http://schemas.microsoft.com/office/drawing/2014/main" id="{8501D30C-1F00-4976-B220-87949CC4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805" y="476849"/>
            <a:ext cx="660347" cy="43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" name="Image3">
            <a:extLst>
              <a:ext uri="{FF2B5EF4-FFF2-40B4-BE49-F238E27FC236}">
                <a16:creationId xmlns:a16="http://schemas.microsoft.com/office/drawing/2014/main" id="{F32049EC-E02C-4D04-A9F9-20591A28E791}"/>
              </a:ext>
            </a:extLst>
          </p:cNvPr>
          <p:cNvPicPr/>
          <p:nvPr/>
        </p:nvPicPr>
        <p:blipFill>
          <a:blip r:embed="rId20">
            <a:lum/>
            <a:alphaModFix/>
          </a:blip>
          <a:srcRect/>
          <a:stretch>
            <a:fillRect/>
          </a:stretch>
        </p:blipFill>
        <p:spPr>
          <a:xfrm>
            <a:off x="10536307" y="1157169"/>
            <a:ext cx="386349" cy="336059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BDC05C08-82C0-422A-AF1C-43052697D3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978" y="1191704"/>
            <a:ext cx="292275" cy="292275"/>
          </a:xfrm>
          <a:prstGeom prst="rect">
            <a:avLst/>
          </a:prstGeom>
        </p:spPr>
      </p:pic>
      <p:pic>
        <p:nvPicPr>
          <p:cNvPr id="125" name="Google Shape;375;p6" descr="face icon to show 'but'">
            <a:extLst>
              <a:ext uri="{FF2B5EF4-FFF2-40B4-BE49-F238E27FC236}">
                <a16:creationId xmlns:a16="http://schemas.microsoft.com/office/drawing/2014/main" id="{3F3378FE-2145-4493-B17C-EE0DDE77D09B}"/>
              </a:ext>
            </a:extLst>
          </p:cNvPr>
          <p:cNvPicPr preferRelativeResize="0"/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320543" y="1088463"/>
            <a:ext cx="38635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19EAFADD-F9EA-48ED-9C0E-F6ACF6DB0C62}"/>
              </a:ext>
            </a:extLst>
          </p:cNvPr>
          <p:cNvSpPr txBox="1"/>
          <p:nvPr/>
        </p:nvSpPr>
        <p:spPr>
          <a:xfrm>
            <a:off x="9272024" y="1331458"/>
            <a:ext cx="50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[but]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B82D6209-1D2B-4DF1-BCD6-C4444D2DCBA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5" y="1182670"/>
            <a:ext cx="362065" cy="318006"/>
          </a:xfrm>
          <a:prstGeom prst="rect">
            <a:avLst/>
          </a:prstGeom>
        </p:spPr>
      </p:pic>
      <p:pic>
        <p:nvPicPr>
          <p:cNvPr id="129" name="Picture 128" descr="A picture containing shape&#10;&#10;Description automatically generated">
            <a:extLst>
              <a:ext uri="{FF2B5EF4-FFF2-40B4-BE49-F238E27FC236}">
                <a16:creationId xmlns:a16="http://schemas.microsoft.com/office/drawing/2014/main" id="{590C9704-AF8A-4722-A378-A11DD8B34F1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752" y="2026543"/>
            <a:ext cx="295238" cy="229303"/>
          </a:xfrm>
          <a:prstGeom prst="rect">
            <a:avLst/>
          </a:prstGeom>
        </p:spPr>
      </p:pic>
      <p:pic>
        <p:nvPicPr>
          <p:cNvPr id="131" name="Picture 130" descr="A picture containing text&#10;&#10;Description automatically generated">
            <a:extLst>
              <a:ext uri="{FF2B5EF4-FFF2-40B4-BE49-F238E27FC236}">
                <a16:creationId xmlns:a16="http://schemas.microsoft.com/office/drawing/2014/main" id="{37A0E88C-19EE-429C-9BD6-F4DBDC6498C8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1"/>
          <a:stretch/>
        </p:blipFill>
        <p:spPr>
          <a:xfrm>
            <a:off x="11563137" y="1589709"/>
            <a:ext cx="304116" cy="339977"/>
          </a:xfrm>
          <a:prstGeom prst="rect">
            <a:avLst/>
          </a:prstGeom>
        </p:spPr>
      </p:pic>
      <p:pic>
        <p:nvPicPr>
          <p:cNvPr id="132" name="Picture 2" descr="Tic Toe, Cinq Dans Une Rangée, Jeu">
            <a:extLst>
              <a:ext uri="{FF2B5EF4-FFF2-40B4-BE49-F238E27FC236}">
                <a16:creationId xmlns:a16="http://schemas.microsoft.com/office/drawing/2014/main" id="{F3E61E67-5747-45BD-9533-0FD8D7B0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085" y="2024320"/>
            <a:ext cx="380104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Image3">
            <a:extLst>
              <a:ext uri="{FF2B5EF4-FFF2-40B4-BE49-F238E27FC236}">
                <a16:creationId xmlns:a16="http://schemas.microsoft.com/office/drawing/2014/main" id="{10888457-2774-4460-AE25-BD884F9EDB5A}"/>
              </a:ext>
            </a:extLst>
          </p:cNvPr>
          <p:cNvPicPr/>
          <p:nvPr/>
        </p:nvPicPr>
        <p:blipFill>
          <a:blip r:embed="rId20">
            <a:lum/>
            <a:alphaModFix/>
          </a:blip>
          <a:srcRect/>
          <a:stretch>
            <a:fillRect/>
          </a:stretch>
        </p:blipFill>
        <p:spPr>
          <a:xfrm>
            <a:off x="10144456" y="1572638"/>
            <a:ext cx="386349" cy="336059"/>
          </a:xfrm>
          <a:prstGeom prst="rect">
            <a:avLst/>
          </a:prstGeom>
        </p:spPr>
      </p:pic>
      <p:pic>
        <p:nvPicPr>
          <p:cNvPr id="134" name="Picture 133" descr="Icon&#10;&#10;Description automatically generated">
            <a:extLst>
              <a:ext uri="{FF2B5EF4-FFF2-40B4-BE49-F238E27FC236}">
                <a16:creationId xmlns:a16="http://schemas.microsoft.com/office/drawing/2014/main" id="{78FE872B-0834-47FF-8A62-C6D031B5686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7" y="2005613"/>
            <a:ext cx="292275" cy="292275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F68F5F81-1F8F-4D20-85CB-120315F965F3}"/>
              </a:ext>
            </a:extLst>
          </p:cNvPr>
          <p:cNvSpPr txBox="1"/>
          <p:nvPr/>
        </p:nvSpPr>
        <p:spPr>
          <a:xfrm>
            <a:off x="9261323" y="2124726"/>
            <a:ext cx="951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[a little bit]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D773542-6242-43A7-A27B-01886089B4B7}"/>
              </a:ext>
            </a:extLst>
          </p:cNvPr>
          <p:cNvSpPr txBox="1"/>
          <p:nvPr/>
        </p:nvSpPr>
        <p:spPr>
          <a:xfrm>
            <a:off x="10594923" y="2102441"/>
            <a:ext cx="95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[a game]</a:t>
            </a:r>
          </a:p>
        </p:txBody>
      </p:sp>
      <p:pic>
        <p:nvPicPr>
          <p:cNvPr id="137" name="Picture 136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62CEA5ED-6848-4A98-B1B4-109BC2F98CE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976" y="5832376"/>
            <a:ext cx="1072447" cy="919424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361524" y="16462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pic>
        <p:nvPicPr>
          <p:cNvPr id="139" name="Picture 2" descr="Child, Happy, Boy, Hair, Smiling, Smile, Kid, Play">
            <a:extLst>
              <a:ext uri="{FF2B5EF4-FFF2-40B4-BE49-F238E27FC236}">
                <a16:creationId xmlns:a16="http://schemas.microsoft.com/office/drawing/2014/main" id="{6511187E-C1DE-477A-BD25-9C139696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76" y="1568295"/>
            <a:ext cx="246929" cy="3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84B70199-17CC-45BD-B55D-9E227A7B3E87}"/>
              </a:ext>
            </a:extLst>
          </p:cNvPr>
          <p:cNvSpPr txBox="1"/>
          <p:nvPr/>
        </p:nvSpPr>
        <p:spPr>
          <a:xfrm>
            <a:off x="7744837" y="1717416"/>
            <a:ext cx="951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[child]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38552BD-1B33-4191-9E39-289F7EE7DEEB}"/>
              </a:ext>
            </a:extLst>
          </p:cNvPr>
          <p:cNvSpPr/>
          <p:nvPr/>
        </p:nvSpPr>
        <p:spPr>
          <a:xfrm>
            <a:off x="7716580" y="1587990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enf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an</a:t>
            </a:r>
            <a:r>
              <a:rPr lang="en-GB" sz="11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57EEA74-FE41-4590-B760-3AC895EA4B61}"/>
              </a:ext>
            </a:extLst>
          </p:cNvPr>
          <p:cNvSpPr/>
          <p:nvPr/>
        </p:nvSpPr>
        <p:spPr>
          <a:xfrm>
            <a:off x="9283872" y="1587990"/>
            <a:ext cx="5950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gr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an</a:t>
            </a:r>
            <a:r>
              <a:rPr lang="en-GB" sz="11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1650EE7-33F0-4325-AFF6-680573E7E8B5}"/>
              </a:ext>
            </a:extLst>
          </p:cNvPr>
          <p:cNvSpPr/>
          <p:nvPr/>
        </p:nvSpPr>
        <p:spPr>
          <a:xfrm>
            <a:off x="10617108" y="1597718"/>
            <a:ext cx="7248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mam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an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95564E9-8642-452B-820F-C60AD1A0EEF3}"/>
              </a:ext>
            </a:extLst>
          </p:cNvPr>
          <p:cNvSpPr txBox="1"/>
          <p:nvPr/>
        </p:nvSpPr>
        <p:spPr>
          <a:xfrm>
            <a:off x="10609514" y="1741069"/>
            <a:ext cx="951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[mum]</a:t>
            </a:r>
          </a:p>
        </p:txBody>
      </p:sp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Rouge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17220"/>
              </p:ext>
            </p:extLst>
          </p:nvPr>
        </p:nvGraphicFramePr>
        <p:xfrm>
          <a:off x="100989" y="89290"/>
          <a:ext cx="2076138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6138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classe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(in class)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avoir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have|having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j’ai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have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as – you have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 – he has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 – she has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a/an (m), a/an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bouteille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bottle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cahier – exercise book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crayon – pencil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gomme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rubber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game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livre – book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orange – orange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règle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ruler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sac – bag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stylo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pen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08706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10844"/>
              </p:ext>
            </p:extLst>
          </p:nvPr>
        </p:nvGraphicFramePr>
        <p:xfrm>
          <a:off x="2236782" y="89290"/>
          <a:ext cx="2923472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3472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9159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À la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maison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(at home)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animal – pet, animal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ballon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ball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cadeau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present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chat – cat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chien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dog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jour – day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peluche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cuddly toy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photo – photo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table – table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parfait,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parfait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perfect (m), perfect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quoi – what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- or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chaque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each, every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pour – for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222856"/>
              </p:ext>
            </p:extLst>
          </p:nvPr>
        </p:nvGraphicFramePr>
        <p:xfrm>
          <a:off x="5246698" y="409467"/>
          <a:ext cx="6842560" cy="530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3010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09" name="Table 107">
            <a:extLst>
              <a:ext uri="{FF2B5EF4-FFF2-40B4-BE49-F238E27FC236}">
                <a16:creationId xmlns:a16="http://schemas.microsoft.com/office/drawing/2014/main" id="{7E919445-A197-4F72-999B-5DA538D8C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98365"/>
              </p:ext>
            </p:extLst>
          </p:nvPr>
        </p:nvGraphicFramePr>
        <p:xfrm>
          <a:off x="5246697" y="971448"/>
          <a:ext cx="6842561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46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248187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727770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968450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Liaison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t-liaison with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before a vowel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livre.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peluche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159821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E032FD-01C3-42E6-A756-778CAF39E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39006"/>
              </p:ext>
            </p:extLst>
          </p:nvPr>
        </p:nvGraphicFramePr>
        <p:xfrm>
          <a:off x="83785" y="4625869"/>
          <a:ext cx="5802126" cy="216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2222051249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3946774754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630879393"/>
                    </a:ext>
                  </a:extLst>
                </a:gridCol>
              </a:tblGrid>
              <a:tr h="21608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Gender of nouns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In French,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things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, as well as people and animals, are either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masculine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feminine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. We say that they have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gender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This is </a:t>
                      </a:r>
                      <a:r>
                        <a:rPr kumimoji="0" lang="en-GB" sz="11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grammatical</a:t>
                      </a: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, not biological gender!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A table (</a:t>
                      </a:r>
                      <a:r>
                        <a:rPr kumimoji="0" lang="en-GB" sz="11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une</a:t>
                      </a: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table</a:t>
                      </a: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) is not female, it is a </a:t>
                      </a:r>
                      <a:r>
                        <a:rPr kumimoji="0" lang="en-GB" sz="11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feminine noun.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Indefinite articles – ‘a’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an)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in French use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masculine noun and </a:t>
                      </a:r>
                      <a:r>
                        <a:rPr kumimoji="0" lang="en-GB" sz="11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une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before a feminine noun.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crayon 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orange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what people have with the verb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avoir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0565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09CE153-6240-46A3-BE55-96BC9359EB38}"/>
              </a:ext>
            </a:extLst>
          </p:cNvPr>
          <p:cNvSpPr/>
          <p:nvPr/>
        </p:nvSpPr>
        <p:spPr>
          <a:xfrm>
            <a:off x="2821983" y="5974380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pic>
        <p:nvPicPr>
          <p:cNvPr id="6" name="Picture 5" descr="A picture containing text, table, furniture, worktable&#10;&#10;Description automatically generated">
            <a:extLst>
              <a:ext uri="{FF2B5EF4-FFF2-40B4-BE49-F238E27FC236}">
                <a16:creationId xmlns:a16="http://schemas.microsoft.com/office/drawing/2014/main" id="{035759A2-C7A1-4DB4-913F-5348C369B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43" y="6440884"/>
            <a:ext cx="438776" cy="365418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D8654E8-0C5F-4C99-8A90-E614B653F847}"/>
              </a:ext>
            </a:extLst>
          </p:cNvPr>
          <p:cNvSpPr/>
          <p:nvPr/>
        </p:nvSpPr>
        <p:spPr>
          <a:xfrm>
            <a:off x="2855719" y="6300045"/>
            <a:ext cx="325730" cy="25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4DAE7C-9315-4D52-BC82-E9EDD5C1E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89" y="6287437"/>
            <a:ext cx="337398" cy="32412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2CDCBB2-FBC7-4510-8FCE-A1A455EF2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65" y="5913513"/>
            <a:ext cx="630108" cy="202422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DE9DF2-04A6-4B3A-AD85-19D8B1061694}"/>
              </a:ext>
            </a:extLst>
          </p:cNvPr>
          <p:cNvGrpSpPr/>
          <p:nvPr/>
        </p:nvGrpSpPr>
        <p:grpSpPr>
          <a:xfrm>
            <a:off x="4038972" y="5063770"/>
            <a:ext cx="1761880" cy="1621437"/>
            <a:chOff x="8460333" y="2872874"/>
            <a:chExt cx="1761880" cy="1621437"/>
          </a:xfrm>
        </p:grpSpPr>
        <p:pic>
          <p:nvPicPr>
            <p:cNvPr id="105" name="Picture 104" descr="Icon&#10;&#10;Description automatically generated">
              <a:extLst>
                <a:ext uri="{FF2B5EF4-FFF2-40B4-BE49-F238E27FC236}">
                  <a16:creationId xmlns:a16="http://schemas.microsoft.com/office/drawing/2014/main" id="{55E3E4C6-E4C3-4413-9F4D-57E68AB69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333" y="2872874"/>
              <a:ext cx="1621437" cy="1621437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97112B7-A3F9-42BB-AED0-77EFA7AB7102}"/>
                </a:ext>
              </a:extLst>
            </p:cNvPr>
            <p:cNvSpPr txBox="1"/>
            <p:nvPr/>
          </p:nvSpPr>
          <p:spPr>
            <a:xfrm>
              <a:off x="8904817" y="3468821"/>
              <a:ext cx="76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avoir</a:t>
              </a:r>
              <a:endParaRPr lang="en-GB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ABA255E-4A2F-43B8-834E-02AAF568EB55}"/>
                </a:ext>
              </a:extLst>
            </p:cNvPr>
            <p:cNvSpPr txBox="1"/>
            <p:nvPr/>
          </p:nvSpPr>
          <p:spPr>
            <a:xfrm>
              <a:off x="8631016" y="2933806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j’ai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007B6F4-D4DD-41B9-B4F1-AE824824E77C}"/>
                </a:ext>
              </a:extLst>
            </p:cNvPr>
            <p:cNvSpPr txBox="1"/>
            <p:nvPr/>
          </p:nvSpPr>
          <p:spPr>
            <a:xfrm>
              <a:off x="9451617" y="3152384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tu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as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CF61CF4-8F1B-4E51-AC11-1127018ECFE0}"/>
                </a:ext>
              </a:extLst>
            </p:cNvPr>
            <p:cNvSpPr txBox="1"/>
            <p:nvPr/>
          </p:nvSpPr>
          <p:spPr>
            <a:xfrm>
              <a:off x="8501428" y="3677477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il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a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B8BF2EB-F838-43F7-B39F-ADF4AF5766C0}"/>
                </a:ext>
              </a:extLst>
            </p:cNvPr>
            <p:cNvSpPr txBox="1"/>
            <p:nvPr/>
          </p:nvSpPr>
          <p:spPr>
            <a:xfrm>
              <a:off x="9137561" y="3896039"/>
              <a:ext cx="87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elle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a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225DBF0-0A31-4771-8039-EB31939C813F}"/>
                </a:ext>
              </a:extLst>
            </p:cNvPr>
            <p:cNvSpPr txBox="1"/>
            <p:nvPr/>
          </p:nvSpPr>
          <p:spPr>
            <a:xfrm>
              <a:off x="8743122" y="3123253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have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A4B7040-0C97-443A-93A8-79D1F1C3F914}"/>
                </a:ext>
              </a:extLst>
            </p:cNvPr>
            <p:cNvSpPr txBox="1"/>
            <p:nvPr/>
          </p:nvSpPr>
          <p:spPr>
            <a:xfrm rot="385377">
              <a:off x="9399304" y="3357670"/>
              <a:ext cx="813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have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A248325-529C-43E9-9A9B-EC1740BD9450}"/>
                </a:ext>
              </a:extLst>
            </p:cNvPr>
            <p:cNvSpPr txBox="1"/>
            <p:nvPr/>
          </p:nvSpPr>
          <p:spPr>
            <a:xfrm>
              <a:off x="8518777" y="3862633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he has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8A024B4-E9B1-4D13-9EAB-7D9C955E908E}"/>
                </a:ext>
              </a:extLst>
            </p:cNvPr>
            <p:cNvSpPr txBox="1"/>
            <p:nvPr/>
          </p:nvSpPr>
          <p:spPr>
            <a:xfrm>
              <a:off x="9168383" y="4107678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she has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37675"/>
              </p:ext>
            </p:extLst>
          </p:nvPr>
        </p:nvGraphicFramePr>
        <p:xfrm>
          <a:off x="6028890" y="4620386"/>
          <a:ext cx="5802126" cy="216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1608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yes/no questions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Questions with 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quoi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Put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quoi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at the end to make a 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what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question: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C’est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quoi ?</a:t>
                      </a:r>
                      <a:b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What is it?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Tu as quoi ?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What do 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you have?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6028890" y="4852484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Change a statement into a question by raising your voice at the end.</a:t>
            </a:r>
          </a:p>
        </p:txBody>
      </p:sp>
      <p:pic>
        <p:nvPicPr>
          <p:cNvPr id="150" name="Picture 10" descr="Cajas De Regalo, Regalo, Regalo De Navidad, Corazón">
            <a:extLst>
              <a:ext uri="{FF2B5EF4-FFF2-40B4-BE49-F238E27FC236}">
                <a16:creationId xmlns:a16="http://schemas.microsoft.com/office/drawing/2014/main" id="{0EA3E4A3-01B9-43EB-A4C8-4AA3AA83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268" y="5591148"/>
            <a:ext cx="435450" cy="4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F221C72-8B97-460F-95A6-ED6BEFBDFD50}"/>
              </a:ext>
            </a:extLst>
          </p:cNvPr>
          <p:cNvGrpSpPr/>
          <p:nvPr/>
        </p:nvGrpSpPr>
        <p:grpSpPr>
          <a:xfrm>
            <a:off x="10883225" y="4709339"/>
            <a:ext cx="956688" cy="616268"/>
            <a:chOff x="10462370" y="146240"/>
            <a:chExt cx="1901190" cy="1224686"/>
          </a:xfrm>
        </p:grpSpPr>
        <p:pic>
          <p:nvPicPr>
            <p:cNvPr id="152" name="Picture 151" descr="Icon&#10;&#10;Description automatically generated">
              <a:extLst>
                <a:ext uri="{FF2B5EF4-FFF2-40B4-BE49-F238E27FC236}">
                  <a16:creationId xmlns:a16="http://schemas.microsoft.com/office/drawing/2014/main" id="{4BE04E11-E1B5-46C7-9727-490341297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9" t="21908" r="30637" b="40986"/>
            <a:stretch/>
          </p:blipFill>
          <p:spPr>
            <a:xfrm>
              <a:off x="10869282" y="146240"/>
              <a:ext cx="1215043" cy="1224686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65E3ACC5-F13F-4B1D-84E1-89A4DE804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017">
              <a:off x="10462370" y="359676"/>
              <a:ext cx="1901190" cy="755495"/>
            </a:xfrm>
            <a:prstGeom prst="rect">
              <a:avLst/>
            </a:prstGeom>
          </p:spPr>
        </p:pic>
      </p:grp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C4669613-EC28-472B-AA35-DE9B958AEF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02" y="4688527"/>
            <a:ext cx="888935" cy="712978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68FE8228-560F-403B-9059-37ADC2D3423C}"/>
              </a:ext>
            </a:extLst>
          </p:cNvPr>
          <p:cNvSpPr txBox="1"/>
          <p:nvPr/>
        </p:nvSpPr>
        <p:spPr>
          <a:xfrm>
            <a:off x="9820749" y="5414560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Haiti the first day of the week 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88E5ACD-2F11-4087-B0D4-41F4B23F2205}"/>
              </a:ext>
            </a:extLst>
          </p:cNvPr>
          <p:cNvSpPr/>
          <p:nvPr/>
        </p:nvSpPr>
        <p:spPr>
          <a:xfrm>
            <a:off x="10267507" y="5596212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6D1D68A-392D-4F00-9FB6-1DA93BC113D1}"/>
              </a:ext>
            </a:extLst>
          </p:cNvPr>
          <p:cNvSpPr txBox="1"/>
          <p:nvPr/>
        </p:nvSpPr>
        <p:spPr>
          <a:xfrm>
            <a:off x="10495522" y="5569522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dimanche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1F52A35-75B7-4F8F-8C18-9FB1323872A3}"/>
              </a:ext>
            </a:extLst>
          </p:cNvPr>
          <p:cNvSpPr txBox="1"/>
          <p:nvPr/>
        </p:nvSpPr>
        <p:spPr>
          <a:xfrm>
            <a:off x="9809419" y="5824030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France the first </a:t>
            </a:r>
          </a:p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day of the week 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1FC51B4-D126-496E-A1E1-6DC970300D21}"/>
              </a:ext>
            </a:extLst>
          </p:cNvPr>
          <p:cNvSpPr/>
          <p:nvPr/>
        </p:nvSpPr>
        <p:spPr>
          <a:xfrm>
            <a:off x="9914045" y="6225895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BF10CC7-A612-4A4F-B8FA-D4FD45E602C2}"/>
              </a:ext>
            </a:extLst>
          </p:cNvPr>
          <p:cNvSpPr txBox="1"/>
          <p:nvPr/>
        </p:nvSpPr>
        <p:spPr>
          <a:xfrm>
            <a:off x="10144456" y="6205784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lundi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BCE4E94D-8985-4BCC-9F7F-CFC5F97822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318" y="5867003"/>
            <a:ext cx="713535" cy="775828"/>
          </a:xfrm>
          <a:prstGeom prst="rect">
            <a:avLst/>
          </a:prstGeom>
        </p:spPr>
      </p:pic>
      <p:pic>
        <p:nvPicPr>
          <p:cNvPr id="160" name="Picture 159" descr="Icon&#10;&#10;Description automatically generated">
            <a:extLst>
              <a:ext uri="{FF2B5EF4-FFF2-40B4-BE49-F238E27FC236}">
                <a16:creationId xmlns:a16="http://schemas.microsoft.com/office/drawing/2014/main" id="{4B5A8AD9-6773-4439-BD78-35100F8DB0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4515" y="477984"/>
            <a:ext cx="252673" cy="505345"/>
          </a:xfrm>
          <a:prstGeom prst="rect">
            <a:avLst/>
          </a:prstGeom>
        </p:spPr>
      </p:pic>
      <p:pic>
        <p:nvPicPr>
          <p:cNvPr id="161" name="Picture 160" descr="A picture containing tree, silhouette&#10;&#10;Description automatically generated">
            <a:extLst>
              <a:ext uri="{FF2B5EF4-FFF2-40B4-BE49-F238E27FC236}">
                <a16:creationId xmlns:a16="http://schemas.microsoft.com/office/drawing/2014/main" id="{F0C1E8B0-86FE-495D-9D20-7B5FF37F8F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1412" y="478703"/>
            <a:ext cx="754664" cy="424499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A71606B-A524-4119-BFA5-842623810173}"/>
              </a:ext>
            </a:extLst>
          </p:cNvPr>
          <p:cNvGrpSpPr/>
          <p:nvPr/>
        </p:nvGrpSpPr>
        <p:grpSpPr>
          <a:xfrm>
            <a:off x="7263355" y="308206"/>
            <a:ext cx="714206" cy="715310"/>
            <a:chOff x="1127534" y="2900047"/>
            <a:chExt cx="2050183" cy="2050183"/>
          </a:xfrm>
        </p:grpSpPr>
        <p:pic>
          <p:nvPicPr>
            <p:cNvPr id="163" name="Graphic 162" descr="Flip calendar">
              <a:extLst>
                <a:ext uri="{FF2B5EF4-FFF2-40B4-BE49-F238E27FC236}">
                  <a16:creationId xmlns:a16="http://schemas.microsoft.com/office/drawing/2014/main" id="{00CC1790-D913-4CFE-80DA-BBE9C04A7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27534" y="2900047"/>
              <a:ext cx="2050183" cy="2050183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BD1A346-BA29-4CE4-8C59-4A69B435DA91}"/>
                </a:ext>
              </a:extLst>
            </p:cNvPr>
            <p:cNvSpPr txBox="1"/>
            <p:nvPr/>
          </p:nvSpPr>
          <p:spPr>
            <a:xfrm>
              <a:off x="1439660" y="3852788"/>
              <a:ext cx="1388888" cy="70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Mon</a:t>
              </a:r>
            </a:p>
          </p:txBody>
        </p:sp>
      </p:grpSp>
      <p:pic>
        <p:nvPicPr>
          <p:cNvPr id="165" name="Picture 164" descr="A picture containing icon&#10;&#10;Description automatically generated">
            <a:extLst>
              <a:ext uri="{FF2B5EF4-FFF2-40B4-BE49-F238E27FC236}">
                <a16:creationId xmlns:a16="http://schemas.microsoft.com/office/drawing/2014/main" id="{E1A73B88-BB5F-47E6-93C1-3A2FC5C5C1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5286" y="470350"/>
            <a:ext cx="432089" cy="409044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1C2F3442-5DE5-4696-BDC6-E9E2260D20F8}"/>
              </a:ext>
            </a:extLst>
          </p:cNvPr>
          <p:cNvSpPr txBox="1"/>
          <p:nvPr/>
        </p:nvSpPr>
        <p:spPr>
          <a:xfrm>
            <a:off x="6641058" y="566826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0F9B8AA-D5DE-4EFF-9FA7-E56C88226C9E}"/>
              </a:ext>
            </a:extLst>
          </p:cNvPr>
          <p:cNvSpPr txBox="1"/>
          <p:nvPr/>
        </p:nvSpPr>
        <p:spPr>
          <a:xfrm>
            <a:off x="8107318" y="561267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182AD43-173D-4464-9DA1-E0845FC40233}"/>
              </a:ext>
            </a:extLst>
          </p:cNvPr>
          <p:cNvSpPr txBox="1"/>
          <p:nvPr/>
        </p:nvSpPr>
        <p:spPr>
          <a:xfrm>
            <a:off x="9333819" y="566424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j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gle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51393E5-92DC-425D-ADC8-CF0BB0EE8A7E}"/>
              </a:ext>
            </a:extLst>
          </p:cNvPr>
          <p:cNvSpPr txBox="1"/>
          <p:nvPr/>
        </p:nvSpPr>
        <p:spPr>
          <a:xfrm>
            <a:off x="10696814" y="513207"/>
            <a:ext cx="980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16F61D-DC57-402C-9BE0-5927E6665A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1533">
            <a:off x="9503423" y="1025369"/>
            <a:ext cx="394616" cy="286969"/>
          </a:xfrm>
          <a:prstGeom prst="rect">
            <a:avLst/>
          </a:prstGeom>
        </p:spPr>
      </p:pic>
      <p:pic>
        <p:nvPicPr>
          <p:cNvPr id="171" name="Picture 16" descr="Animal, Bear, Cartoon, Children, Kids, Toys">
            <a:extLst>
              <a:ext uri="{FF2B5EF4-FFF2-40B4-BE49-F238E27FC236}">
                <a16:creationId xmlns:a16="http://schemas.microsoft.com/office/drawing/2014/main" id="{A18111A6-9A44-4077-9F4A-B3174345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855" y="1013271"/>
            <a:ext cx="242317" cy="3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7" name="Table 107">
            <a:extLst>
              <a:ext uri="{FF2B5EF4-FFF2-40B4-BE49-F238E27FC236}">
                <a16:creationId xmlns:a16="http://schemas.microsoft.com/office/drawing/2014/main" id="{B7E1ABD8-E6E8-495B-A337-185395FA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18097"/>
              </p:ext>
            </p:extLst>
          </p:nvPr>
        </p:nvGraphicFramePr>
        <p:xfrm>
          <a:off x="5246698" y="1401856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78" name="Table 107">
            <a:extLst>
              <a:ext uri="{FF2B5EF4-FFF2-40B4-BE49-F238E27FC236}">
                <a16:creationId xmlns:a16="http://schemas.microsoft.com/office/drawing/2014/main" id="{060CCD6A-3F8B-4A8B-AF7F-6F11538F3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06859"/>
              </p:ext>
            </p:extLst>
          </p:nvPr>
        </p:nvGraphicFramePr>
        <p:xfrm>
          <a:off x="5246697" y="2028793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79" name="Table 107">
            <a:extLst>
              <a:ext uri="{FF2B5EF4-FFF2-40B4-BE49-F238E27FC236}">
                <a16:creationId xmlns:a16="http://schemas.microsoft.com/office/drawing/2014/main" id="{7E5760D9-B8A6-4A6C-8710-C33FF9B04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1153"/>
              </p:ext>
            </p:extLst>
          </p:nvPr>
        </p:nvGraphicFramePr>
        <p:xfrm>
          <a:off x="5246697" y="2664781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au/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eau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80" name="Table 107">
            <a:extLst>
              <a:ext uri="{FF2B5EF4-FFF2-40B4-BE49-F238E27FC236}">
                <a16:creationId xmlns:a16="http://schemas.microsoft.com/office/drawing/2014/main" id="{AB8B930B-A860-4594-9D43-2F1E237CF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91093"/>
              </p:ext>
            </p:extLst>
          </p:nvPr>
        </p:nvGraphicFramePr>
        <p:xfrm>
          <a:off x="5246697" y="3323278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81" name="Table 107">
            <a:extLst>
              <a:ext uri="{FF2B5EF4-FFF2-40B4-BE49-F238E27FC236}">
                <a16:creationId xmlns:a16="http://schemas.microsoft.com/office/drawing/2014/main" id="{AAAF61EB-9AC4-41B6-8EC8-3AE3CF766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81148"/>
              </p:ext>
            </p:extLst>
          </p:nvPr>
        </p:nvGraphicFramePr>
        <p:xfrm>
          <a:off x="5246698" y="3971832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83" name="TextBox 182">
            <a:extLst>
              <a:ext uri="{FF2B5EF4-FFF2-40B4-BE49-F238E27FC236}">
                <a16:creationId xmlns:a16="http://schemas.microsoft.com/office/drawing/2014/main" id="{0A1B06B3-2326-4DE5-9BF1-503DAE152E74}"/>
              </a:ext>
            </a:extLst>
          </p:cNvPr>
          <p:cNvSpPr txBox="1"/>
          <p:nvPr/>
        </p:nvSpPr>
        <p:spPr>
          <a:xfrm>
            <a:off x="6078498" y="557750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78FC016-E8B6-4A16-B15B-4803875C33C7}"/>
              </a:ext>
            </a:extLst>
          </p:cNvPr>
          <p:cNvSpPr txBox="1"/>
          <p:nvPr/>
        </p:nvSpPr>
        <p:spPr>
          <a:xfrm>
            <a:off x="5275662" y="1575166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74107F8-27FB-410D-8A9F-7CE7CB046D09}"/>
              </a:ext>
            </a:extLst>
          </p:cNvPr>
          <p:cNvSpPr txBox="1"/>
          <p:nvPr/>
        </p:nvSpPr>
        <p:spPr>
          <a:xfrm>
            <a:off x="6569891" y="1556587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diman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68C6FB3-66F2-453A-9DF3-30F5CAA74D09}"/>
              </a:ext>
            </a:extLst>
          </p:cNvPr>
          <p:cNvSpPr txBox="1"/>
          <p:nvPr/>
        </p:nvSpPr>
        <p:spPr>
          <a:xfrm>
            <a:off x="7948057" y="1558855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ABBDA4C-E664-47CD-9317-5B5D6DB8702E}"/>
              </a:ext>
            </a:extLst>
          </p:cNvPr>
          <p:cNvSpPr txBox="1"/>
          <p:nvPr/>
        </p:nvSpPr>
        <p:spPr>
          <a:xfrm>
            <a:off x="9326546" y="1556587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48DC2B3-2B10-4C45-BD31-2B5DDDE0FC96}"/>
              </a:ext>
            </a:extLst>
          </p:cNvPr>
          <p:cNvSpPr txBox="1"/>
          <p:nvPr/>
        </p:nvSpPr>
        <p:spPr>
          <a:xfrm>
            <a:off x="10696814" y="1556587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bou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189" name="Graphic 188" descr="Flip calendar">
            <a:extLst>
              <a:ext uri="{FF2B5EF4-FFF2-40B4-BE49-F238E27FC236}">
                <a16:creationId xmlns:a16="http://schemas.microsoft.com/office/drawing/2014/main" id="{806098A3-9F4D-439B-8BAE-7C50A478C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57982" y="1394807"/>
            <a:ext cx="556505" cy="556505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91DEFE22-A32C-41C2-BBA5-F882A08B2003}"/>
              </a:ext>
            </a:extLst>
          </p:cNvPr>
          <p:cNvSpPr txBox="1"/>
          <p:nvPr/>
        </p:nvSpPr>
        <p:spPr>
          <a:xfrm>
            <a:off x="7380693" y="1584513"/>
            <a:ext cx="52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Sun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52116CA-5587-4A70-A60D-2DF4293FDA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97" y="1527283"/>
            <a:ext cx="586921" cy="348575"/>
          </a:xfrm>
          <a:prstGeom prst="rect">
            <a:avLst/>
          </a:prstGeom>
        </p:spPr>
      </p:pic>
      <p:pic>
        <p:nvPicPr>
          <p:cNvPr id="191" name="Picture 190" descr="A picture containing logo&#10;&#10;Description automatically generated">
            <a:extLst>
              <a:ext uri="{FF2B5EF4-FFF2-40B4-BE49-F238E27FC236}">
                <a16:creationId xmlns:a16="http://schemas.microsoft.com/office/drawing/2014/main" id="{C99A5459-6447-4213-9ABF-940A15D2270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/>
          <a:stretch/>
        </p:blipFill>
        <p:spPr>
          <a:xfrm>
            <a:off x="10046481" y="1474554"/>
            <a:ext cx="462347" cy="392299"/>
          </a:xfrm>
          <a:prstGeom prst="rect">
            <a:avLst/>
          </a:prstGeom>
        </p:spPr>
      </p:pic>
      <p:pic>
        <p:nvPicPr>
          <p:cNvPr id="192" name="Picture 191" descr="A picture containing icon&#10;&#10;Description automatically generated">
            <a:extLst>
              <a:ext uri="{FF2B5EF4-FFF2-40B4-BE49-F238E27FC236}">
                <a16:creationId xmlns:a16="http://schemas.microsoft.com/office/drawing/2014/main" id="{A7D17AB5-8BF3-4902-AC63-2A731B3504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598" y="1446839"/>
            <a:ext cx="300255" cy="417746"/>
          </a:xfrm>
          <a:prstGeom prst="rect">
            <a:avLst/>
          </a:prstGeom>
        </p:spPr>
      </p:pic>
      <p:pic>
        <p:nvPicPr>
          <p:cNvPr id="193" name="Picture 192" descr="Logo, icon&#10;&#10;Description automatically generated">
            <a:extLst>
              <a:ext uri="{FF2B5EF4-FFF2-40B4-BE49-F238E27FC236}">
                <a16:creationId xmlns:a16="http://schemas.microsoft.com/office/drawing/2014/main" id="{42D2BC77-1A95-4906-8A90-D3C5C79474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085" y="2058886"/>
            <a:ext cx="541801" cy="474923"/>
          </a:xfrm>
          <a:prstGeom prst="rect">
            <a:avLst/>
          </a:prstGeom>
        </p:spPr>
      </p:pic>
      <p:pic>
        <p:nvPicPr>
          <p:cNvPr id="194" name="Picture 193" descr="Logo&#10;&#10;Description automatically generated">
            <a:extLst>
              <a:ext uri="{FF2B5EF4-FFF2-40B4-BE49-F238E27FC236}">
                <a16:creationId xmlns:a16="http://schemas.microsoft.com/office/drawing/2014/main" id="{84E05CEC-8079-461B-BA15-84EB0BC399A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7188" y="2088845"/>
            <a:ext cx="454235" cy="454235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8A7862EC-E068-47C7-9705-2E0EB6875A4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86">
            <a:off x="7344790" y="2151659"/>
            <a:ext cx="567126" cy="283563"/>
          </a:xfrm>
          <a:prstGeom prst="rect">
            <a:avLst/>
          </a:prstGeom>
        </p:spPr>
      </p:pic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FD042B8F-B885-4742-B358-5031794591E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"/>
          <a:stretch/>
        </p:blipFill>
        <p:spPr>
          <a:xfrm>
            <a:off x="8738414" y="2079246"/>
            <a:ext cx="541801" cy="504596"/>
          </a:xfrm>
          <a:prstGeom prst="rect">
            <a:avLst/>
          </a:prstGeom>
        </p:spPr>
      </p:pic>
      <p:pic>
        <p:nvPicPr>
          <p:cNvPr id="197" name="Picture 196" descr="A picture containing balloon, aircraft, transport&#10;&#10;Description automatically generated">
            <a:extLst>
              <a:ext uri="{FF2B5EF4-FFF2-40B4-BE49-F238E27FC236}">
                <a16:creationId xmlns:a16="http://schemas.microsoft.com/office/drawing/2014/main" id="{EEA20B44-D202-40E0-A455-870F629B029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15" y="2070034"/>
            <a:ext cx="453334" cy="453334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CCBDEE49-477C-415C-9C42-9B0EDE5F2116}"/>
              </a:ext>
            </a:extLst>
          </p:cNvPr>
          <p:cNvSpPr txBox="1"/>
          <p:nvPr/>
        </p:nvSpPr>
        <p:spPr>
          <a:xfrm>
            <a:off x="5288087" y="2213625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!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475DF85-1AFF-414B-83EF-33F168223217}"/>
              </a:ext>
            </a:extLst>
          </p:cNvPr>
          <p:cNvSpPr txBox="1"/>
          <p:nvPr/>
        </p:nvSpPr>
        <p:spPr>
          <a:xfrm>
            <a:off x="6587456" y="2186266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cray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9D6F08A-69A4-4E6E-B351-F1F09BA66A96}"/>
              </a:ext>
            </a:extLst>
          </p:cNvPr>
          <p:cNvSpPr txBox="1"/>
          <p:nvPr/>
        </p:nvSpPr>
        <p:spPr>
          <a:xfrm>
            <a:off x="7943722" y="2186266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r>
              <a:rPr lang="en-GB" sz="11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3C76BB7-28BB-47AC-AFA1-8759C3098FBF}"/>
              </a:ext>
            </a:extLst>
          </p:cNvPr>
          <p:cNvSpPr txBox="1"/>
          <p:nvPr/>
        </p:nvSpPr>
        <p:spPr>
          <a:xfrm>
            <a:off x="9314646" y="2204021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76DC2CE-86BB-4ECE-A568-45DEB6AC9A4A}"/>
              </a:ext>
            </a:extLst>
          </p:cNvPr>
          <p:cNvSpPr txBox="1"/>
          <p:nvPr/>
        </p:nvSpPr>
        <p:spPr>
          <a:xfrm>
            <a:off x="10709192" y="2178534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ze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3" name="Picture 202" descr="Logo&#10;&#10;Description automatically generated">
            <a:extLst>
              <a:ext uri="{FF2B5EF4-FFF2-40B4-BE49-F238E27FC236}">
                <a16:creationId xmlns:a16="http://schemas.microsoft.com/office/drawing/2014/main" id="{194D3420-9EE1-4356-9EED-E69B944B805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9" y="1465830"/>
            <a:ext cx="443573" cy="447771"/>
          </a:xfrm>
          <a:prstGeom prst="rect">
            <a:avLst/>
          </a:prstGeom>
        </p:spPr>
      </p:pic>
      <p:grpSp>
        <p:nvGrpSpPr>
          <p:cNvPr id="204" name="Google Shape;343;p5" descr="two arrow diverging with another arrow highlighting the left option">
            <a:extLst>
              <a:ext uri="{FF2B5EF4-FFF2-40B4-BE49-F238E27FC236}">
                <a16:creationId xmlns:a16="http://schemas.microsoft.com/office/drawing/2014/main" id="{F393277B-F5A3-47A9-BBB7-EE1BDB316B68}"/>
              </a:ext>
            </a:extLst>
          </p:cNvPr>
          <p:cNvGrpSpPr/>
          <p:nvPr/>
        </p:nvGrpSpPr>
        <p:grpSpPr>
          <a:xfrm>
            <a:off x="6135848" y="2748334"/>
            <a:ext cx="434043" cy="446329"/>
            <a:chOff x="5064823" y="1196357"/>
            <a:chExt cx="2856900" cy="2905322"/>
          </a:xfrm>
        </p:grpSpPr>
        <p:pic>
          <p:nvPicPr>
            <p:cNvPr id="205" name="Google Shape;344;p5" descr="two arrow diverging with another arrow highlighting the left option">
              <a:extLst>
                <a:ext uri="{FF2B5EF4-FFF2-40B4-BE49-F238E27FC236}">
                  <a16:creationId xmlns:a16="http://schemas.microsoft.com/office/drawing/2014/main" id="{C6A43325-21D9-407D-AE75-D44B434C768D}"/>
                </a:ext>
              </a:extLst>
            </p:cNvPr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5064823" y="1196357"/>
              <a:ext cx="2856900" cy="29053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Google Shape;345;p5" descr="two arrow diverging with another arrow highlighting the left option">
              <a:extLst>
                <a:ext uri="{FF2B5EF4-FFF2-40B4-BE49-F238E27FC236}">
                  <a16:creationId xmlns:a16="http://schemas.microsoft.com/office/drawing/2014/main" id="{F5CB7E31-E609-48C3-80F1-35A02363D1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08153" y="1829882"/>
              <a:ext cx="826371" cy="1071561"/>
            </a:xfrm>
            <a:prstGeom prst="straightConnector1">
              <a:avLst/>
            </a:prstGeom>
            <a:noFill/>
            <a:ln w="19050" cap="flat" cmpd="sng">
              <a:solidFill>
                <a:srgbClr val="FA65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7" name="Google Shape;346;p5">
              <a:extLst>
                <a:ext uri="{FF2B5EF4-FFF2-40B4-BE49-F238E27FC236}">
                  <a16:creationId xmlns:a16="http://schemas.microsoft.com/office/drawing/2014/main" id="{8A4151BE-B7FB-4764-999F-71ABD0A850E5}"/>
                </a:ext>
              </a:extLst>
            </p:cNvPr>
            <p:cNvCxnSpPr/>
            <p:nvPr/>
          </p:nvCxnSpPr>
          <p:spPr>
            <a:xfrm flipH="1">
              <a:off x="6401108" y="2881870"/>
              <a:ext cx="8676" cy="857516"/>
            </a:xfrm>
            <a:prstGeom prst="straightConnector1">
              <a:avLst/>
            </a:prstGeom>
            <a:noFill/>
            <a:ln w="19050" cap="flat" cmpd="sng">
              <a:solidFill>
                <a:srgbClr val="FA65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08" name="Google Shape;362;p6" descr="red cross">
            <a:extLst>
              <a:ext uri="{FF2B5EF4-FFF2-40B4-BE49-F238E27FC236}">
                <a16:creationId xmlns:a16="http://schemas.microsoft.com/office/drawing/2014/main" id="{EAA3C531-61A9-4C58-B820-20CCF620A533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471690" y="2789318"/>
            <a:ext cx="329088" cy="37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370;p6" descr="water droplet">
            <a:extLst>
              <a:ext uri="{FF2B5EF4-FFF2-40B4-BE49-F238E27FC236}">
                <a16:creationId xmlns:a16="http://schemas.microsoft.com/office/drawing/2014/main" id="{E98B17F6-56B7-4108-84D8-8CDD2FA60F2D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865769" y="2738212"/>
            <a:ext cx="287089" cy="42277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72E5A6E6-4832-4A8E-9952-19BF2A200696}"/>
              </a:ext>
            </a:extLst>
          </p:cNvPr>
          <p:cNvSpPr txBox="1"/>
          <p:nvPr/>
        </p:nvSpPr>
        <p:spPr>
          <a:xfrm>
            <a:off x="5245232" y="2864518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che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3A6AE1E-4F49-43DF-8A2D-390F82A72F7C}"/>
              </a:ext>
            </a:extLst>
          </p:cNvPr>
          <p:cNvSpPr txBox="1"/>
          <p:nvPr/>
        </p:nvSpPr>
        <p:spPr>
          <a:xfrm>
            <a:off x="6630415" y="2847869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au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B6D0654-9327-402F-9441-2CAFC334CC19}"/>
              </a:ext>
            </a:extLst>
          </p:cNvPr>
          <p:cNvSpPr txBox="1"/>
          <p:nvPr/>
        </p:nvSpPr>
        <p:spPr>
          <a:xfrm>
            <a:off x="7951279" y="2853566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eau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D1DB2919-0746-4B11-8E30-DBDD64380817}"/>
              </a:ext>
            </a:extLst>
          </p:cNvPr>
          <p:cNvSpPr txBox="1"/>
          <p:nvPr/>
        </p:nvSpPr>
        <p:spPr>
          <a:xfrm>
            <a:off x="9326546" y="2841575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ssi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6CE1037-1E62-48F6-9632-8A5CD45761BA}"/>
              </a:ext>
            </a:extLst>
          </p:cNvPr>
          <p:cNvSpPr txBox="1"/>
          <p:nvPr/>
        </p:nvSpPr>
        <p:spPr>
          <a:xfrm>
            <a:off x="10701596" y="2822379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ph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5950AE2C-A573-4A11-8B69-97F0868E3E8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819" y="2719514"/>
            <a:ext cx="713536" cy="4896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EE834A-C27C-41CE-B05C-CE960C8FE9C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67" y="2767037"/>
            <a:ext cx="713536" cy="341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E64747-7383-4974-A1D6-2EBACA6B35C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931" y="736719"/>
            <a:ext cx="801311" cy="192829"/>
          </a:xfrm>
          <a:prstGeom prst="rect">
            <a:avLst/>
          </a:prstGeom>
        </p:spPr>
      </p:pic>
      <p:pic>
        <p:nvPicPr>
          <p:cNvPr id="216" name="Picture 215" descr="group of children">
            <a:extLst>
              <a:ext uri="{FF2B5EF4-FFF2-40B4-BE49-F238E27FC236}">
                <a16:creationId xmlns:a16="http://schemas.microsoft.com/office/drawing/2014/main" id="{92BB3757-BBF9-4E96-97FB-BC96987E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82" y="3299840"/>
            <a:ext cx="515770" cy="4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90169885-9620-4A15-AC8D-8C037CD99205}"/>
              </a:ext>
            </a:extLst>
          </p:cNvPr>
          <p:cNvSpPr txBox="1"/>
          <p:nvPr/>
        </p:nvSpPr>
        <p:spPr>
          <a:xfrm>
            <a:off x="5256850" y="3510301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3758672-074C-461A-AF7C-A9EFFFAC997A}"/>
              </a:ext>
            </a:extLst>
          </p:cNvPr>
          <p:cNvSpPr txBox="1"/>
          <p:nvPr/>
        </p:nvSpPr>
        <p:spPr>
          <a:xfrm>
            <a:off x="5256968" y="4186980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9" name="Picture 2" descr="boy pointing to a girl">
            <a:extLst>
              <a:ext uri="{FF2B5EF4-FFF2-40B4-BE49-F238E27FC236}">
                <a16:creationId xmlns:a16="http://schemas.microsoft.com/office/drawing/2014/main" id="{AA70668D-252C-4D11-A0A4-DE699545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74" y="4075736"/>
            <a:ext cx="441629" cy="38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9BF51E6-6FF7-4F45-AF51-AAA9D9DAD4EA}"/>
              </a:ext>
            </a:extLst>
          </p:cNvPr>
          <p:cNvSpPr txBox="1"/>
          <p:nvPr/>
        </p:nvSpPr>
        <p:spPr>
          <a:xfrm>
            <a:off x="6039333" y="3676762"/>
            <a:ext cx="464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we</a:t>
            </a:r>
          </a:p>
        </p:txBody>
      </p:sp>
      <p:pic>
        <p:nvPicPr>
          <p:cNvPr id="220" name="Picture 7" descr="cosmos">
            <a:extLst>
              <a:ext uri="{FF2B5EF4-FFF2-40B4-BE49-F238E27FC236}">
                <a16:creationId xmlns:a16="http://schemas.microsoft.com/office/drawing/2014/main" id="{EDADA705-0A72-485D-8BC3-3F7A7AD0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36" y="3949782"/>
            <a:ext cx="722951" cy="47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CA8EC438-60F5-4036-9547-E464AE7EB602}"/>
              </a:ext>
            </a:extLst>
          </p:cNvPr>
          <p:cNvSpPr txBox="1"/>
          <p:nvPr/>
        </p:nvSpPr>
        <p:spPr>
          <a:xfrm>
            <a:off x="6569891" y="4157989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niver</a:t>
            </a:r>
            <a:r>
              <a:rPr lang="en-GB" sz="11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2" name="Picture 221" descr="Logo&#10;&#10;Description automatically generated">
            <a:extLst>
              <a:ext uri="{FF2B5EF4-FFF2-40B4-BE49-F238E27FC236}">
                <a16:creationId xmlns:a16="http://schemas.microsoft.com/office/drawing/2014/main" id="{BDC55852-E470-4343-BC06-68E222DE77A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92" y="4100085"/>
            <a:ext cx="421890" cy="359026"/>
          </a:xfrm>
          <a:prstGeom prst="rect">
            <a:avLst/>
          </a:prstGeom>
        </p:spPr>
      </p:pic>
      <p:pic>
        <p:nvPicPr>
          <p:cNvPr id="223" name="Picture 2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49AA5AD-3BAE-4452-B70E-5CFB77E2D3E5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5" t="12827" r="46482" b="71433"/>
          <a:stretch/>
        </p:blipFill>
        <p:spPr>
          <a:xfrm>
            <a:off x="8768625" y="3971832"/>
            <a:ext cx="533841" cy="504596"/>
          </a:xfrm>
          <a:prstGeom prst="rect">
            <a:avLst/>
          </a:prstGeom>
        </p:spPr>
      </p:pic>
      <p:sp>
        <p:nvSpPr>
          <p:cNvPr id="224" name="TextBox 223">
            <a:extLst>
              <a:ext uri="{FF2B5EF4-FFF2-40B4-BE49-F238E27FC236}">
                <a16:creationId xmlns:a16="http://schemas.microsoft.com/office/drawing/2014/main" id="{2BFFB314-C9C5-4846-AC51-C050E17D95B8}"/>
              </a:ext>
            </a:extLst>
          </p:cNvPr>
          <p:cNvSpPr txBox="1"/>
          <p:nvPr/>
        </p:nvSpPr>
        <p:spPr>
          <a:xfrm>
            <a:off x="7983888" y="4173402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Sal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!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B67F784-7EE1-49DC-9075-E79D38D4ECE6}"/>
              </a:ext>
            </a:extLst>
          </p:cNvPr>
          <p:cNvSpPr txBox="1"/>
          <p:nvPr/>
        </p:nvSpPr>
        <p:spPr>
          <a:xfrm>
            <a:off x="9372667" y="4139299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</a:t>
            </a:r>
            <a:r>
              <a:rPr lang="en-GB" sz="11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929D66B5-7D63-4A2E-B4EA-D47795CBCB39}"/>
              </a:ext>
            </a:extLst>
          </p:cNvPr>
          <p:cNvSpPr txBox="1"/>
          <p:nvPr/>
        </p:nvSpPr>
        <p:spPr>
          <a:xfrm>
            <a:off x="10694149" y="4121764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tiliser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6395FB8-B3CC-455B-B749-9A676B67F403}"/>
              </a:ext>
            </a:extLst>
          </p:cNvPr>
          <p:cNvSpPr txBox="1"/>
          <p:nvPr/>
        </p:nvSpPr>
        <p:spPr>
          <a:xfrm>
            <a:off x="6569891" y="3490527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Bonj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 !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8" name="Picture 227" descr="Logo&#10;&#10;Description automatically generated">
            <a:extLst>
              <a:ext uri="{FF2B5EF4-FFF2-40B4-BE49-F238E27FC236}">
                <a16:creationId xmlns:a16="http://schemas.microsoft.com/office/drawing/2014/main" id="{FD0CACB4-4BEF-4AB7-8E4D-B9AB25CAA3F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28" y="3403954"/>
            <a:ext cx="654294" cy="383888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64D8B63C-89C3-467F-A7BB-7DC06A46C198}"/>
              </a:ext>
            </a:extLst>
          </p:cNvPr>
          <p:cNvSpPr txBox="1"/>
          <p:nvPr/>
        </p:nvSpPr>
        <p:spPr>
          <a:xfrm>
            <a:off x="7994948" y="3482806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j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 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0" name="Graphic 229" descr="Flip calendar">
            <a:extLst>
              <a:ext uri="{FF2B5EF4-FFF2-40B4-BE49-F238E27FC236}">
                <a16:creationId xmlns:a16="http://schemas.microsoft.com/office/drawing/2014/main" id="{04D20007-7444-47EA-B42D-2C4991BE9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19613" y="3234472"/>
            <a:ext cx="714206" cy="715310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F667A17F-816B-448D-94AE-9E60F1FE3382}"/>
              </a:ext>
            </a:extLst>
          </p:cNvPr>
          <p:cNvSpPr txBox="1"/>
          <p:nvPr/>
        </p:nvSpPr>
        <p:spPr>
          <a:xfrm>
            <a:off x="8728346" y="3566884"/>
            <a:ext cx="483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Mon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D9FB9C6-94C1-44EF-93B5-0C135F0DBD2A}"/>
              </a:ext>
            </a:extLst>
          </p:cNvPr>
          <p:cNvSpPr txBox="1"/>
          <p:nvPr/>
        </p:nvSpPr>
        <p:spPr>
          <a:xfrm>
            <a:off x="9372667" y="3483953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3" name="Picture 232" descr="Logo&#10;&#10;Description automatically generated">
            <a:extLst>
              <a:ext uri="{FF2B5EF4-FFF2-40B4-BE49-F238E27FC236}">
                <a16:creationId xmlns:a16="http://schemas.microsoft.com/office/drawing/2014/main" id="{36F95981-245C-498F-99E4-ED593E8F855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10" y="3372174"/>
            <a:ext cx="585365" cy="449999"/>
          </a:xfrm>
          <a:prstGeom prst="rect">
            <a:avLst/>
          </a:prstGeom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id="{1DA98E36-5F8F-45B1-9167-CEA8000DC61A}"/>
              </a:ext>
            </a:extLst>
          </p:cNvPr>
          <p:cNvSpPr txBox="1"/>
          <p:nvPr/>
        </p:nvSpPr>
        <p:spPr>
          <a:xfrm>
            <a:off x="10709192" y="3452163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62DDA7B2-1C7C-428E-B341-A9F4B0BEB59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353">
            <a:off x="11195901" y="3456564"/>
            <a:ext cx="840143" cy="314141"/>
          </a:xfrm>
          <a:prstGeom prst="rect">
            <a:avLst/>
          </a:prstGeom>
        </p:spPr>
      </p:pic>
      <p:pic>
        <p:nvPicPr>
          <p:cNvPr id="236" name="Picture 235" descr="A picture containing light&#10;&#10;Description automatically generated">
            <a:extLst>
              <a:ext uri="{FF2B5EF4-FFF2-40B4-BE49-F238E27FC236}">
                <a16:creationId xmlns:a16="http://schemas.microsoft.com/office/drawing/2014/main" id="{F4756E40-1078-48AF-AA13-2E6B7E30FE70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918" y="4145920"/>
            <a:ext cx="681459" cy="21053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6D0A384D-5A05-4205-BDC3-DAB299366762}"/>
              </a:ext>
            </a:extLst>
          </p:cNvPr>
          <p:cNvSpPr txBox="1"/>
          <p:nvPr/>
        </p:nvSpPr>
        <p:spPr>
          <a:xfrm>
            <a:off x="6040843" y="6113451"/>
            <a:ext cx="195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Cognates 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are words that have the same spelling in both languages. How many can you think of?</a:t>
            </a:r>
            <a:endParaRPr lang="en-GB" sz="1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85CF38E-4D5F-4569-9B10-D3CBCF2B0323}"/>
              </a:ext>
            </a:extLst>
          </p:cNvPr>
          <p:cNvSpPr txBox="1"/>
          <p:nvPr/>
        </p:nvSpPr>
        <p:spPr>
          <a:xfrm>
            <a:off x="6213171" y="5371049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a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photo.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3EBC439-EEF3-4483-A74A-3F7ABF90CF84}"/>
              </a:ext>
            </a:extLst>
          </p:cNvPr>
          <p:cNvSpPr txBox="1"/>
          <p:nvPr/>
        </p:nvSpPr>
        <p:spPr>
          <a:xfrm>
            <a:off x="6213171" y="5759132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a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photo ?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ED4575B-D0AD-401D-B6BB-91F454E9968A}"/>
              </a:ext>
            </a:extLst>
          </p:cNvPr>
          <p:cNvSpPr txBox="1"/>
          <p:nvPr/>
        </p:nvSpPr>
        <p:spPr>
          <a:xfrm>
            <a:off x="6195739" y="5545333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has a photo.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D6A6502-561D-4673-B3DF-573A3E3521EB}"/>
              </a:ext>
            </a:extLst>
          </p:cNvPr>
          <p:cNvSpPr txBox="1"/>
          <p:nvPr/>
        </p:nvSpPr>
        <p:spPr>
          <a:xfrm>
            <a:off x="6208724" y="5921579"/>
            <a:ext cx="1873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Does he have a photo?</a:t>
            </a:r>
          </a:p>
        </p:txBody>
      </p:sp>
      <p:pic>
        <p:nvPicPr>
          <p:cNvPr id="125" name="Picture 12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633FB7FC-1E0C-4992-93BB-0CCEDD30EF0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66" y="5283049"/>
            <a:ext cx="544535" cy="3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1181</Words>
  <Application>Microsoft Office PowerPoint</Application>
  <PresentationFormat>Widescreen</PresentationFormat>
  <Paragraphs>256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Rouge Knowledge Organiser  - Autumn Term A</vt:lpstr>
      <vt:lpstr>Rouge Knowledge Organiser  - Autumn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43</cp:revision>
  <cp:lastPrinted>2021-11-19T07:47:27Z</cp:lastPrinted>
  <dcterms:created xsi:type="dcterms:W3CDTF">2021-11-17T16:29:35Z</dcterms:created>
  <dcterms:modified xsi:type="dcterms:W3CDTF">2021-11-21T13:27:56Z</dcterms:modified>
</cp:coreProperties>
</file>