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2F8EE"/>
    <a:srgbClr val="D7E7F5"/>
    <a:srgbClr val="FFE7E7"/>
    <a:srgbClr val="FBFDF9"/>
    <a:srgbClr val="8EE2E6"/>
    <a:srgbClr val="FF0066"/>
    <a:srgbClr val="FFEFFF"/>
    <a:srgbClr val="4472C4"/>
    <a:srgbClr val="F2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71FB-DD0A-4374-AB33-1CB795961B3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0FE5C-13EC-462F-B363-DD21B77D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6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gif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gif"/><Relationship Id="rId38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gif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21" Type="http://schemas.openxmlformats.org/officeDocument/2006/relationships/image" Target="../media/image61.gif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image" Target="../media/image86.sv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image" Target="../media/image84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0.png"/><Relationship Id="rId44" Type="http://schemas.openxmlformats.org/officeDocument/2006/relationships/image" Target="../media/image8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43" Type="http://schemas.openxmlformats.org/officeDocument/2006/relationships/image" Target="../media/image82.svg"/><Relationship Id="rId48" Type="http://schemas.openxmlformats.org/officeDocument/2006/relationships/image" Target="../media/image87.png"/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1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image" Target="../media/image85.png"/><Relationship Id="rId20" Type="http://schemas.openxmlformats.org/officeDocument/2006/relationships/image" Target="../media/image60.png"/><Relationship Id="rId41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919173"/>
              </p:ext>
            </p:extLst>
          </p:nvPr>
        </p:nvGraphicFramePr>
        <p:xfrm>
          <a:off x="5874192" y="2353172"/>
          <a:ext cx="6192662" cy="4442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4221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137922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1990519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63993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after nouns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 adjectives come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before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 noun. </a:t>
                      </a: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French adjectives normally come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after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 noun: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book</a:t>
                      </a: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livre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unique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</a:t>
                      </a:r>
                    </a:p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chanson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unique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‘it’ in French</a:t>
                      </a:r>
                    </a:p>
                    <a:p>
                      <a:pPr algn="l"/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Remember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‘he’ and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‘she’.</a:t>
                      </a:r>
                    </a:p>
                    <a:p>
                      <a:pPr algn="l"/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mean ‘it’ for masculine nouns, too: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livre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utile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.➜ 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utile. (It is useful.)</a:t>
                      </a:r>
                    </a:p>
                    <a:p>
                      <a:pPr algn="l"/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 use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mean ‘it’ for feminine nouns: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chanson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unique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.➜</a:t>
                      </a:r>
                    </a:p>
                    <a:p>
                      <a:pPr algn="l"/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unique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(It is unique.)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1802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 ‘when?’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 ‘What is it like?’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Comment ? means How? but: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EAA0E296-9C84-46F3-9019-BD9575378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81503"/>
              </p:ext>
            </p:extLst>
          </p:nvPr>
        </p:nvGraphicFramePr>
        <p:xfrm>
          <a:off x="5883571" y="1369721"/>
          <a:ext cx="620747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92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011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5319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000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6709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253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anc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comb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598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FFFF00"/>
                </a:solidFill>
                <a:highlight>
                  <a:srgbClr val="C0C0C0"/>
                </a:highlight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Jaune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85782"/>
              </p:ext>
            </p:extLst>
          </p:nvPr>
        </p:nvGraphicFramePr>
        <p:xfrm>
          <a:off x="102741" y="167640"/>
          <a:ext cx="3235741" cy="31963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5741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7833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</a:t>
                      </a:r>
                      <a:r>
                        <a:rPr lang="en-GB" sz="1100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acti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active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889397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blanc, blanc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white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</a:t>
                      </a:r>
                      <a:r>
                        <a:rPr lang="en-GB" sz="1100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massi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massive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noir, noir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black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666725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pratique - practical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r>
                        <a:rPr lang="en-GB" sz="11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favourite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propre - clean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sale - dirty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sporti</a:t>
                      </a:r>
                      <a:r>
                        <a:rPr lang="en-GB" sz="1100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sporti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sporty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unique - unique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 – useful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432264"/>
              </p:ext>
            </p:extLst>
          </p:nvPr>
        </p:nvGraphicFramePr>
        <p:xfrm>
          <a:off x="3276834" y="121490"/>
          <a:ext cx="2555036" cy="263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503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7988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choses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l’anniversaire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birthday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chanson – song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chose – thing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groupe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group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list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livre – book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magazine – magazine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personne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person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door 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</a:tbl>
          </a:graphicData>
        </a:graphic>
      </p:graphicFrame>
      <p:graphicFrame>
        <p:nvGraphicFramePr>
          <p:cNvPr id="111" name="Table 107">
            <a:extLst>
              <a:ext uri="{FF2B5EF4-FFF2-40B4-BE49-F238E27FC236}">
                <a16:creationId xmlns:a16="http://schemas.microsoft.com/office/drawing/2014/main" id="{1E2EEA70-CA67-4351-891C-825A4E6FF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80491"/>
              </p:ext>
            </p:extLst>
          </p:nvPr>
        </p:nvGraphicFramePr>
        <p:xfrm>
          <a:off x="5887078" y="1856617"/>
          <a:ext cx="6184232" cy="447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0038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8566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392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256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1094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5587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47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estion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atre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expli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802594" y="147845"/>
            <a:ext cx="855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7C8F3-E5C7-45E6-824C-7816640B1B46}"/>
              </a:ext>
            </a:extLst>
          </p:cNvPr>
          <p:cNvSpPr/>
          <p:nvPr/>
        </p:nvSpPr>
        <p:spPr>
          <a:xfrm>
            <a:off x="1985555" y="2545913"/>
            <a:ext cx="1262003" cy="81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dirty="0" err="1">
                <a:latin typeface="Century Gothic" panose="020B0502020202020204" pitchFamily="34" charset="0"/>
              </a:rPr>
              <a:t>très</a:t>
            </a:r>
            <a:r>
              <a:rPr lang="en-GB" sz="1100" dirty="0">
                <a:latin typeface="Century Gothic" panose="020B0502020202020204" pitchFamily="34" charset="0"/>
              </a:rPr>
              <a:t> – very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beaucoup (de) – a lot (of)</a:t>
            </a:r>
            <a:br>
              <a:rPr lang="en-GB" sz="1100" dirty="0">
                <a:latin typeface="Century Gothic" panose="020B0502020202020204" pitchFamily="34" charset="0"/>
              </a:rPr>
            </a:br>
            <a:r>
              <a:rPr lang="en-GB" sz="1100" dirty="0" err="1">
                <a:latin typeface="Century Gothic" panose="020B0502020202020204" pitchFamily="34" charset="0"/>
              </a:rPr>
              <a:t>en</a:t>
            </a:r>
            <a:r>
              <a:rPr lang="en-GB" sz="1100" dirty="0">
                <a:latin typeface="Century Gothic" panose="020B0502020202020204" pitchFamily="34" charset="0"/>
              </a:rPr>
              <a:t> - in</a:t>
            </a:r>
          </a:p>
        </p:txBody>
      </p:sp>
      <p:pic>
        <p:nvPicPr>
          <p:cNvPr id="122" name="Picture 12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AA41114D-3679-4DCE-BC75-659490654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84" y="2368958"/>
            <a:ext cx="546070" cy="498477"/>
          </a:xfrm>
          <a:prstGeom prst="rect">
            <a:avLst/>
          </a:prstGeom>
        </p:spPr>
      </p:pic>
      <p:graphicFrame>
        <p:nvGraphicFramePr>
          <p:cNvPr id="170" name="Table 107">
            <a:extLst>
              <a:ext uri="{FF2B5EF4-FFF2-40B4-BE49-F238E27FC236}">
                <a16:creationId xmlns:a16="http://schemas.microsoft.com/office/drawing/2014/main" id="{478C0F82-33CF-4068-A354-BF8631D7E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708450"/>
              </p:ext>
            </p:extLst>
          </p:nvPr>
        </p:nvGraphicFramePr>
        <p:xfrm>
          <a:off x="5883571" y="911325"/>
          <a:ext cx="6205688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74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004157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757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3008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ç/c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soft ‘c’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inéma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91" name="Picture 190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1C103863-121A-4F88-8347-BFC0B2177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50" y="458125"/>
            <a:ext cx="325825" cy="325825"/>
          </a:xfrm>
          <a:prstGeom prst="rect">
            <a:avLst/>
          </a:prstGeom>
        </p:spPr>
      </p:pic>
      <p:pic>
        <p:nvPicPr>
          <p:cNvPr id="192" name="Google Shape;356;p6" descr="target with an arrow in the centre">
            <a:extLst>
              <a:ext uri="{FF2B5EF4-FFF2-40B4-BE49-F238E27FC236}">
                <a16:creationId xmlns:a16="http://schemas.microsoft.com/office/drawing/2014/main" id="{E5BB9761-96F9-4ACA-8532-1032D95571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076" y="472392"/>
            <a:ext cx="406747" cy="33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365;p6" descr="the number twelve">
            <a:extLst>
              <a:ext uri="{FF2B5EF4-FFF2-40B4-BE49-F238E27FC236}">
                <a16:creationId xmlns:a16="http://schemas.microsoft.com/office/drawing/2014/main" id="{E9FBC5BA-A02D-45C4-B194-0FA480A0EE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6565" y="477217"/>
            <a:ext cx="370098" cy="3066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94" name="Picture 193" descr="A cartoon character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52C0DD7-49DC-4FF6-8B78-9060FD766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05" y="380271"/>
            <a:ext cx="351368" cy="470087"/>
          </a:xfrm>
          <a:prstGeom prst="rect">
            <a:avLst/>
          </a:prstGeom>
        </p:spPr>
      </p:pic>
      <p:graphicFrame>
        <p:nvGraphicFramePr>
          <p:cNvPr id="169" name="Table 168">
            <a:extLst>
              <a:ext uri="{FF2B5EF4-FFF2-40B4-BE49-F238E27FC236}">
                <a16:creationId xmlns:a16="http://schemas.microsoft.com/office/drawing/2014/main" id="{0C6991C6-C6DB-48DD-92F7-4AA05E1A3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02702"/>
              </p:ext>
            </p:extLst>
          </p:nvPr>
        </p:nvGraphicFramePr>
        <p:xfrm>
          <a:off x="5883571" y="425978"/>
          <a:ext cx="6205689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12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308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2858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44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26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Silent Final ‘e’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timid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douz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centr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modern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95" name="Picture 194" descr="A yellow sports car with a green check mark&#10;&#10;Description automatically generated with low confidence">
            <a:extLst>
              <a:ext uri="{FF2B5EF4-FFF2-40B4-BE49-F238E27FC236}">
                <a16:creationId xmlns:a16="http://schemas.microsoft.com/office/drawing/2014/main" id="{685F2ED4-018B-462A-B173-0E352BE49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57" y="619091"/>
            <a:ext cx="541781" cy="234260"/>
          </a:xfrm>
          <a:prstGeom prst="rect">
            <a:avLst/>
          </a:prstGeom>
        </p:spPr>
      </p:pic>
      <p:pic>
        <p:nvPicPr>
          <p:cNvPr id="196" name="Picture 195" descr="Shape&#10;&#10;Description automatically generated">
            <a:extLst>
              <a:ext uri="{FF2B5EF4-FFF2-40B4-BE49-F238E27FC236}">
                <a16:creationId xmlns:a16="http://schemas.microsoft.com/office/drawing/2014/main" id="{2F6D8E48-0D4A-42AE-80E0-1693D99E27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06" y="1077306"/>
            <a:ext cx="327850" cy="218481"/>
          </a:xfrm>
          <a:prstGeom prst="rect">
            <a:avLst/>
          </a:prstGeom>
        </p:spPr>
      </p:pic>
      <p:pic>
        <p:nvPicPr>
          <p:cNvPr id="197" name="Picture 196" descr="Background pattern&#10;&#10;Description automatically generated">
            <a:extLst>
              <a:ext uri="{FF2B5EF4-FFF2-40B4-BE49-F238E27FC236}">
                <a16:creationId xmlns:a16="http://schemas.microsoft.com/office/drawing/2014/main" id="{8A2BD783-47C0-4431-B71C-DA11B962FC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0" t="54370" r="62836" b="-1911"/>
          <a:stretch/>
        </p:blipFill>
        <p:spPr>
          <a:xfrm>
            <a:off x="11705456" y="900453"/>
            <a:ext cx="327850" cy="399920"/>
          </a:xfrm>
          <a:prstGeom prst="rect">
            <a:avLst/>
          </a:prstGeom>
        </p:spPr>
      </p:pic>
      <p:pic>
        <p:nvPicPr>
          <p:cNvPr id="198" name="Picture 197" descr="A picture containing clipart, graphics, graphic design, carmine&#10;&#10;Description automatically generated">
            <a:extLst>
              <a:ext uri="{FF2B5EF4-FFF2-40B4-BE49-F238E27FC236}">
                <a16:creationId xmlns:a16="http://schemas.microsoft.com/office/drawing/2014/main" id="{AF0BD327-15B7-459E-A041-D3881993A0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752" y="929511"/>
            <a:ext cx="327850" cy="357548"/>
          </a:xfrm>
          <a:prstGeom prst="rect">
            <a:avLst/>
          </a:prstGeom>
        </p:spPr>
      </p:pic>
      <p:pic>
        <p:nvPicPr>
          <p:cNvPr id="199" name="Picture 198" descr="Film, Cinema, Popcorn, Coke, Fun, Entertainment, Media">
            <a:extLst>
              <a:ext uri="{FF2B5EF4-FFF2-40B4-BE49-F238E27FC236}">
                <a16:creationId xmlns:a16="http://schemas.microsoft.com/office/drawing/2014/main" id="{05EC4AE5-2E59-4F3D-ABE1-21012EA7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74" y="1025003"/>
            <a:ext cx="380755" cy="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 descr="A red pin on a map&#10;&#10;Description automatically generated with low confidence">
            <a:extLst>
              <a:ext uri="{FF2B5EF4-FFF2-40B4-BE49-F238E27FC236}">
                <a16:creationId xmlns:a16="http://schemas.microsoft.com/office/drawing/2014/main" id="{9477FD0A-C01D-49C5-BC8A-3CD101CD49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25" y="942722"/>
            <a:ext cx="392548" cy="359588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EF476D6-5B05-4406-AD11-3734D4567641}"/>
              </a:ext>
            </a:extLst>
          </p:cNvPr>
          <p:cNvSpPr txBox="1"/>
          <p:nvPr/>
        </p:nvSpPr>
        <p:spPr>
          <a:xfrm>
            <a:off x="8867029" y="1579785"/>
            <a:ext cx="1138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[old/ancient]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81EDBC3-5F60-428D-8A8B-A2DE7E30DA4B}"/>
              </a:ext>
            </a:extLst>
          </p:cNvPr>
          <p:cNvSpPr txBox="1"/>
          <p:nvPr/>
        </p:nvSpPr>
        <p:spPr>
          <a:xfrm>
            <a:off x="10992142" y="1593129"/>
            <a:ext cx="953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[how much]</a:t>
            </a:r>
          </a:p>
        </p:txBody>
      </p:sp>
      <p:pic>
        <p:nvPicPr>
          <p:cNvPr id="201" name="Picture 200" descr="Icon&#10;&#10;Description automatically generated with low confidence">
            <a:extLst>
              <a:ext uri="{FF2B5EF4-FFF2-40B4-BE49-F238E27FC236}">
                <a16:creationId xmlns:a16="http://schemas.microsoft.com/office/drawing/2014/main" id="{B3310E90-BF5D-4298-8171-5A22C72597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0552922" y="1561133"/>
            <a:ext cx="448257" cy="167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2" name="Picture 201" descr="Text&#10;&#10;Description automatically generated">
            <a:extLst>
              <a:ext uri="{FF2B5EF4-FFF2-40B4-BE49-F238E27FC236}">
                <a16:creationId xmlns:a16="http://schemas.microsoft.com/office/drawing/2014/main" id="{7601358A-861E-4AA7-8D33-1F5B4C2CD5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1" y="1422680"/>
            <a:ext cx="217001" cy="314210"/>
          </a:xfrm>
          <a:prstGeom prst="rect">
            <a:avLst/>
          </a:prstGeom>
        </p:spPr>
      </p:pic>
      <p:pic>
        <p:nvPicPr>
          <p:cNvPr id="203" name="Picture 202" descr="A picture containing text&#10;&#10;Description automatically generated">
            <a:extLst>
              <a:ext uri="{FF2B5EF4-FFF2-40B4-BE49-F238E27FC236}">
                <a16:creationId xmlns:a16="http://schemas.microsoft.com/office/drawing/2014/main" id="{1EC4763C-65F1-41B1-A49B-17B2422AE4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08" y="1369764"/>
            <a:ext cx="332015" cy="396066"/>
          </a:xfrm>
          <a:prstGeom prst="rect">
            <a:avLst/>
          </a:prstGeom>
        </p:spPr>
      </p:pic>
      <p:pic>
        <p:nvPicPr>
          <p:cNvPr id="204" name="Picture 203" descr="A picture containing tool&#10;&#10;Description automatically generated">
            <a:extLst>
              <a:ext uri="{FF2B5EF4-FFF2-40B4-BE49-F238E27FC236}">
                <a16:creationId xmlns:a16="http://schemas.microsoft.com/office/drawing/2014/main" id="{4CCFD241-2B0F-43C6-B476-99250B3B4CD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24" y="1202541"/>
            <a:ext cx="702815" cy="702815"/>
          </a:xfrm>
          <a:prstGeom prst="rect">
            <a:avLst/>
          </a:prstGeom>
        </p:spPr>
      </p:pic>
      <p:pic>
        <p:nvPicPr>
          <p:cNvPr id="205" name="Picture 204" descr="A yellow tag with a question mark and a euro sign&#10;&#10;Description automatically generated with medium confidence">
            <a:extLst>
              <a:ext uri="{FF2B5EF4-FFF2-40B4-BE49-F238E27FC236}">
                <a16:creationId xmlns:a16="http://schemas.microsoft.com/office/drawing/2014/main" id="{D866466F-7CA7-461B-B2FB-E85B26B32F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75" y="1532187"/>
            <a:ext cx="310769" cy="266246"/>
          </a:xfrm>
          <a:prstGeom prst="rect">
            <a:avLst/>
          </a:prstGeom>
        </p:spPr>
      </p:pic>
      <p:pic>
        <p:nvPicPr>
          <p:cNvPr id="206" name="Graphic 205" descr="Help with solid fill">
            <a:extLst>
              <a:ext uri="{FF2B5EF4-FFF2-40B4-BE49-F238E27FC236}">
                <a16:creationId xmlns:a16="http://schemas.microsoft.com/office/drawing/2014/main" id="{12C1ED79-8ADA-416D-9872-36588A3750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66943" y="1934151"/>
            <a:ext cx="331512" cy="331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7" name="Picture 206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F2EF23DC-CE3B-447F-A008-6F3E8BFE4AB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97" y="1892562"/>
            <a:ext cx="266435" cy="393808"/>
          </a:xfrm>
          <a:prstGeom prst="rect">
            <a:avLst/>
          </a:prstGeom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3217963-5743-46BE-A2ED-3A48263D9E95}"/>
              </a:ext>
            </a:extLst>
          </p:cNvPr>
          <p:cNvGrpSpPr/>
          <p:nvPr/>
        </p:nvGrpSpPr>
        <p:grpSpPr>
          <a:xfrm>
            <a:off x="11523764" y="2060123"/>
            <a:ext cx="469421" cy="232238"/>
            <a:chOff x="8781922" y="4409780"/>
            <a:chExt cx="2616469" cy="1210818"/>
          </a:xfrm>
        </p:grpSpPr>
        <p:pic>
          <p:nvPicPr>
            <p:cNvPr id="209" name="Picture 208" descr="Shape, arrow&#10;&#10;Description automatically generated">
              <a:extLst>
                <a:ext uri="{FF2B5EF4-FFF2-40B4-BE49-F238E27FC236}">
                  <a16:creationId xmlns:a16="http://schemas.microsoft.com/office/drawing/2014/main" id="{05570A04-7126-4C37-A73F-23E0CB6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2" y="5118231"/>
              <a:ext cx="857373" cy="502367"/>
            </a:xfrm>
            <a:prstGeom prst="rect">
              <a:avLst/>
            </a:prstGeom>
          </p:spPr>
        </p:pic>
        <p:pic>
          <p:nvPicPr>
            <p:cNvPr id="210" name="Picture 209" descr="Shape, arrow&#10;&#10;Description automatically generated">
              <a:extLst>
                <a:ext uri="{FF2B5EF4-FFF2-40B4-BE49-F238E27FC236}">
                  <a16:creationId xmlns:a16="http://schemas.microsoft.com/office/drawing/2014/main" id="{F6BCCB00-223E-4EF8-9353-B2588BBC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469" y="5075842"/>
              <a:ext cx="855093" cy="502367"/>
            </a:xfrm>
            <a:prstGeom prst="rect">
              <a:avLst/>
            </a:prstGeom>
          </p:spPr>
        </p:pic>
        <p:pic>
          <p:nvPicPr>
            <p:cNvPr id="211" name="Picture 210" descr="Shape, arrow&#10;&#10;Description automatically generated">
              <a:extLst>
                <a:ext uri="{FF2B5EF4-FFF2-40B4-BE49-F238E27FC236}">
                  <a16:creationId xmlns:a16="http://schemas.microsoft.com/office/drawing/2014/main" id="{A49063A0-FBD5-40CD-A02F-7A55A7D9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3" y="4452000"/>
              <a:ext cx="857373" cy="502367"/>
            </a:xfrm>
            <a:prstGeom prst="rect">
              <a:avLst/>
            </a:prstGeom>
          </p:spPr>
        </p:pic>
        <p:pic>
          <p:nvPicPr>
            <p:cNvPr id="212" name="Picture 211" descr="Shape, arrow&#10;&#10;Description automatically generated">
              <a:extLst>
                <a:ext uri="{FF2B5EF4-FFF2-40B4-BE49-F238E27FC236}">
                  <a16:creationId xmlns:a16="http://schemas.microsoft.com/office/drawing/2014/main" id="{5D3B1F73-9344-480A-9706-AA7B6EB9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18" y="5052088"/>
              <a:ext cx="857373" cy="502367"/>
            </a:xfrm>
            <a:prstGeom prst="rect">
              <a:avLst/>
            </a:prstGeom>
          </p:spPr>
        </p:pic>
        <p:pic>
          <p:nvPicPr>
            <p:cNvPr id="213" name="Picture 212" descr="Shape, arrow&#10;&#10;Description automatically generated">
              <a:extLst>
                <a:ext uri="{FF2B5EF4-FFF2-40B4-BE49-F238E27FC236}">
                  <a16:creationId xmlns:a16="http://schemas.microsoft.com/office/drawing/2014/main" id="{121F06E8-19DE-4190-883C-FD5252390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96" y="4430890"/>
              <a:ext cx="857373" cy="502367"/>
            </a:xfrm>
            <a:prstGeom prst="rect">
              <a:avLst/>
            </a:prstGeom>
          </p:spPr>
        </p:pic>
        <p:pic>
          <p:nvPicPr>
            <p:cNvPr id="214" name="Picture 213" descr="Shape, arrow&#10;&#10;Description automatically generated">
              <a:extLst>
                <a:ext uri="{FF2B5EF4-FFF2-40B4-BE49-F238E27FC236}">
                  <a16:creationId xmlns:a16="http://schemas.microsoft.com/office/drawing/2014/main" id="{A0851AB0-A0F5-4FD6-BEC7-08B499AA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99" y="4409780"/>
              <a:ext cx="857373" cy="502367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36799AC-1B46-47E3-BEA4-923831449A21}"/>
              </a:ext>
            </a:extLst>
          </p:cNvPr>
          <p:cNvGrpSpPr/>
          <p:nvPr/>
        </p:nvGrpSpPr>
        <p:grpSpPr>
          <a:xfrm>
            <a:off x="10479231" y="1959035"/>
            <a:ext cx="512911" cy="386006"/>
            <a:chOff x="513915" y="3770720"/>
            <a:chExt cx="2970694" cy="2065154"/>
          </a:xfrm>
        </p:grpSpPr>
        <p:pic>
          <p:nvPicPr>
            <p:cNvPr id="216" name="Picture 2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B6E0CB4-5BF4-4DC1-B007-AB85A509C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2933">
              <a:off x="513915" y="3770720"/>
              <a:ext cx="2970694" cy="1485347"/>
            </a:xfrm>
            <a:prstGeom prst="rect">
              <a:avLst/>
            </a:prstGeom>
          </p:spPr>
        </p:pic>
        <p:pic>
          <p:nvPicPr>
            <p:cNvPr id="217" name="Picture 216" descr="A group of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2923B667-73EE-44A7-B35A-BDAA177A6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28" y="3896219"/>
              <a:ext cx="2213978" cy="1939655"/>
            </a:xfrm>
            <a:prstGeom prst="rect">
              <a:avLst/>
            </a:prstGeom>
          </p:spPr>
        </p:pic>
      </p:grpSp>
      <p:pic>
        <p:nvPicPr>
          <p:cNvPr id="218" name="Picture 217" descr="A person pointing at a white board&#10;&#10;Description automatically generated with medium confidence">
            <a:extLst>
              <a:ext uri="{FF2B5EF4-FFF2-40B4-BE49-F238E27FC236}">
                <a16:creationId xmlns:a16="http://schemas.microsoft.com/office/drawing/2014/main" id="{C5CBABC4-CCD5-49FC-A307-D542FB31CDC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667" y="1898553"/>
            <a:ext cx="452003" cy="393808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20C53DC-5B78-4AC1-A9CB-695002988005}"/>
              </a:ext>
            </a:extLst>
          </p:cNvPr>
          <p:cNvSpPr/>
          <p:nvPr/>
        </p:nvSpPr>
        <p:spPr>
          <a:xfrm>
            <a:off x="8078407" y="5654698"/>
            <a:ext cx="1029535" cy="430590"/>
          </a:xfrm>
          <a:prstGeom prst="wedgeRoundRectCallout">
            <a:avLst/>
          </a:prstGeom>
          <a:solidFill>
            <a:srgbClr val="D7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219" name="Speech Bubble: Rectangle with Corners Rounded 218">
            <a:extLst>
              <a:ext uri="{FF2B5EF4-FFF2-40B4-BE49-F238E27FC236}">
                <a16:creationId xmlns:a16="http://schemas.microsoft.com/office/drawing/2014/main" id="{960813AC-8E7C-42E5-8EC8-2E7573AAE5B9}"/>
              </a:ext>
            </a:extLst>
          </p:cNvPr>
          <p:cNvSpPr/>
          <p:nvPr/>
        </p:nvSpPr>
        <p:spPr>
          <a:xfrm>
            <a:off x="8078407" y="6242861"/>
            <a:ext cx="1029535" cy="430590"/>
          </a:xfrm>
          <a:prstGeom prst="wedgeRoundRectCallout">
            <a:avLst/>
          </a:prstGeom>
          <a:solidFill>
            <a:srgbClr val="FFE7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220" name="Speech Bubble: Rectangle with Corners Rounded 219">
            <a:extLst>
              <a:ext uri="{FF2B5EF4-FFF2-40B4-BE49-F238E27FC236}">
                <a16:creationId xmlns:a16="http://schemas.microsoft.com/office/drawing/2014/main" id="{261DE6DB-C96B-49AB-9CF1-ECD0CBDC9089}"/>
              </a:ext>
            </a:extLst>
          </p:cNvPr>
          <p:cNvSpPr/>
          <p:nvPr/>
        </p:nvSpPr>
        <p:spPr>
          <a:xfrm>
            <a:off x="1842328" y="230623"/>
            <a:ext cx="1129989" cy="43059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Comment ?  - How?</a:t>
            </a:r>
          </a:p>
        </p:txBody>
      </p:sp>
      <p:pic>
        <p:nvPicPr>
          <p:cNvPr id="31" name="Picture 30" descr="Cartoon a cartoon of a person with a question mark&#10;&#10;Description automatically generated with low confidence">
            <a:extLst>
              <a:ext uri="{FF2B5EF4-FFF2-40B4-BE49-F238E27FC236}">
                <a16:creationId xmlns:a16="http://schemas.microsoft.com/office/drawing/2014/main" id="{5246FC05-BCDD-4385-BEEA-28E95EC993E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29" y="418232"/>
            <a:ext cx="695232" cy="667968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:a16="http://schemas.microsoft.com/office/drawing/2014/main" id="{12090DBF-E425-4E16-9394-97B70342625C}"/>
              </a:ext>
            </a:extLst>
          </p:cNvPr>
          <p:cNvSpPr txBox="1"/>
          <p:nvPr/>
        </p:nvSpPr>
        <p:spPr>
          <a:xfrm>
            <a:off x="8943104" y="6264524"/>
            <a:ext cx="440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➜ </a:t>
            </a:r>
            <a:endParaRPr lang="en-GB" sz="2800" dirty="0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ED462511-7504-4315-89BD-64079433DA5C}"/>
              </a:ext>
            </a:extLst>
          </p:cNvPr>
          <p:cNvSpPr txBox="1"/>
          <p:nvPr/>
        </p:nvSpPr>
        <p:spPr>
          <a:xfrm>
            <a:off x="8951721" y="5701657"/>
            <a:ext cx="440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➜ </a:t>
            </a:r>
            <a:endParaRPr lang="en-GB" sz="2800" dirty="0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5FF8387-BD33-40CA-8BD6-425DE625D226}"/>
              </a:ext>
            </a:extLst>
          </p:cNvPr>
          <p:cNvSpPr txBox="1"/>
          <p:nvPr/>
        </p:nvSpPr>
        <p:spPr>
          <a:xfrm>
            <a:off x="9283282" y="5593227"/>
            <a:ext cx="7734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(m)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like?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75E8D445-0987-476D-9DE7-7AC0720F4F70}"/>
              </a:ext>
            </a:extLst>
          </p:cNvPr>
          <p:cNvSpPr txBox="1"/>
          <p:nvPr/>
        </p:nvSpPr>
        <p:spPr>
          <a:xfrm>
            <a:off x="9273597" y="6148641"/>
            <a:ext cx="7734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(f)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like?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7" name="Speech Bubble: Rectangle with Corners Rounded 226">
            <a:extLst>
              <a:ext uri="{FF2B5EF4-FFF2-40B4-BE49-F238E27FC236}">
                <a16:creationId xmlns:a16="http://schemas.microsoft.com/office/drawing/2014/main" id="{B4DAAAB6-FC20-4F45-B6ED-C94B458AEF5C}"/>
              </a:ext>
            </a:extLst>
          </p:cNvPr>
          <p:cNvSpPr/>
          <p:nvPr/>
        </p:nvSpPr>
        <p:spPr>
          <a:xfrm>
            <a:off x="1827264" y="1285765"/>
            <a:ext cx="1129989" cy="43059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?  - When?</a:t>
            </a:r>
          </a:p>
        </p:txBody>
      </p:sp>
      <p:pic>
        <p:nvPicPr>
          <p:cNvPr id="40" name="Picture 39" descr="Cartoon child holding a calendar and a watch&#10;&#10;Description automatically generated with low confidence">
            <a:extLst>
              <a:ext uri="{FF2B5EF4-FFF2-40B4-BE49-F238E27FC236}">
                <a16:creationId xmlns:a16="http://schemas.microsoft.com/office/drawing/2014/main" id="{D910A254-87F2-48C9-A7C6-162A4AC5336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2" y="1568797"/>
            <a:ext cx="989501" cy="708098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9AE310B3-C013-4705-833A-5DFBC533C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818164"/>
              </p:ext>
            </p:extLst>
          </p:nvPr>
        </p:nvGraphicFramePr>
        <p:xfrm>
          <a:off x="3276834" y="2772883"/>
          <a:ext cx="2555036" cy="4022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5036">
                  <a:extLst>
                    <a:ext uri="{9D8B030D-6E8A-4147-A177-3AD203B41FA5}">
                      <a16:colId xmlns:a16="http://schemas.microsoft.com/office/drawing/2014/main" val="4236689460"/>
                    </a:ext>
                  </a:extLst>
                </a:gridCol>
              </a:tblGrid>
              <a:tr h="33383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545740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month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611641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janvier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January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386789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février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February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674967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mars – March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168979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avril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April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059450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May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672481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June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76678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juillet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July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038018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aout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August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637651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septembre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September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79636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October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56476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novembre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November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51175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décembre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December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152011"/>
                  </a:ext>
                </a:extLst>
              </a:tr>
            </a:tbl>
          </a:graphicData>
        </a:graphic>
      </p:graphicFrame>
      <p:sp>
        <p:nvSpPr>
          <p:cNvPr id="232" name="TextBox 231">
            <a:extLst>
              <a:ext uri="{FF2B5EF4-FFF2-40B4-BE49-F238E27FC236}">
                <a16:creationId xmlns:a16="http://schemas.microsoft.com/office/drawing/2014/main" id="{90BA2ACA-ADC0-46DA-BE77-CD1A6F52591F}"/>
              </a:ext>
            </a:extLst>
          </p:cNvPr>
          <p:cNvSpPr txBox="1"/>
          <p:nvPr/>
        </p:nvSpPr>
        <p:spPr>
          <a:xfrm>
            <a:off x="104910" y="3421392"/>
            <a:ext cx="3171924" cy="938719"/>
          </a:xfrm>
          <a:prstGeom prst="rect">
            <a:avLst/>
          </a:prstGeom>
          <a:solidFill>
            <a:srgbClr val="FFF3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most French speaking countries, “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Joyeux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anniversaire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” and “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anniversaire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” are the most common ways to wish a happy birthday. In Québec, Canada, they also use “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fête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”.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ED3AE279-AB49-4AE8-A454-E493FCFF347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05995" y="4156003"/>
            <a:ext cx="1135201" cy="989753"/>
          </a:xfrm>
          <a:prstGeom prst="ellipse">
            <a:avLst/>
          </a:prstGeom>
        </p:spPr>
      </p:pic>
      <p:pic>
        <p:nvPicPr>
          <p:cNvPr id="234" name="Picture 233" descr="A picture containing clock&#10;&#10;Description automatically generated">
            <a:extLst>
              <a:ext uri="{FF2B5EF4-FFF2-40B4-BE49-F238E27FC236}">
                <a16:creationId xmlns:a16="http://schemas.microsoft.com/office/drawing/2014/main" id="{E5E7B5F1-B581-4149-A21D-B4B4123EC0B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277">
            <a:off x="82608" y="4224905"/>
            <a:ext cx="2063932" cy="402526"/>
          </a:xfrm>
          <a:prstGeom prst="rect">
            <a:avLst/>
          </a:prstGeom>
        </p:spPr>
      </p:pic>
      <p:pic>
        <p:nvPicPr>
          <p:cNvPr id="235" name="Picture 234" descr="Logo&#10;&#10;Description automatically generated">
            <a:extLst>
              <a:ext uri="{FF2B5EF4-FFF2-40B4-BE49-F238E27FC236}">
                <a16:creationId xmlns:a16="http://schemas.microsoft.com/office/drawing/2014/main" id="{FC3BE646-00D8-4674-810A-F966E90CA5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597">
            <a:off x="851" y="4786107"/>
            <a:ext cx="2727788" cy="500252"/>
          </a:xfrm>
          <a:prstGeom prst="rect">
            <a:avLst/>
          </a:prstGeom>
        </p:spPr>
      </p:pic>
      <p:pic>
        <p:nvPicPr>
          <p:cNvPr id="236" name="Picture 235" descr="Text&#10;&#10;Description automatically generated">
            <a:extLst>
              <a:ext uri="{FF2B5EF4-FFF2-40B4-BE49-F238E27FC236}">
                <a16:creationId xmlns:a16="http://schemas.microsoft.com/office/drawing/2014/main" id="{2DD0A816-E869-492C-ADC9-637E84C644B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0" y="4572865"/>
            <a:ext cx="1476340" cy="422737"/>
          </a:xfrm>
          <a:prstGeom prst="rect">
            <a:avLst/>
          </a:prstGeom>
        </p:spPr>
      </p:pic>
      <p:pic>
        <p:nvPicPr>
          <p:cNvPr id="23" name="Picture 22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2531F5D2-AD32-4A33-99D5-F78989426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18" y="2935860"/>
            <a:ext cx="604064" cy="55141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060363F-EFD9-4EDE-9375-E03C91A8D27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562" y="5242900"/>
            <a:ext cx="3282823" cy="995095"/>
          </a:xfrm>
          <a:prstGeom prst="rect">
            <a:avLst/>
          </a:prstGeom>
        </p:spPr>
      </p:pic>
      <p:pic>
        <p:nvPicPr>
          <p:cNvPr id="238" name="Picture 23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8BA24E0-B1A3-4707-89CA-2D1F19B4CB4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123" y="5810597"/>
            <a:ext cx="644937" cy="1045748"/>
          </a:xfrm>
          <a:prstGeom prst="rect">
            <a:avLst/>
          </a:prstGeom>
        </p:spPr>
      </p:pic>
      <p:sp>
        <p:nvSpPr>
          <p:cNvPr id="237" name="Google Shape;258;p6">
            <a:extLst>
              <a:ext uri="{FF2B5EF4-FFF2-40B4-BE49-F238E27FC236}">
                <a16:creationId xmlns:a16="http://schemas.microsoft.com/office/drawing/2014/main" id="{11BE2CC5-9AEE-4888-9FDA-849E71744972}"/>
              </a:ext>
            </a:extLst>
          </p:cNvPr>
          <p:cNvSpPr/>
          <p:nvPr/>
        </p:nvSpPr>
        <p:spPr>
          <a:xfrm>
            <a:off x="575814" y="6200065"/>
            <a:ext cx="2550569" cy="595520"/>
          </a:xfrm>
          <a:prstGeom prst="wedgeRoundRectCallout">
            <a:avLst>
              <a:gd name="adj1" fmla="val -55167"/>
              <a:gd name="adj2" fmla="val -40965"/>
              <a:gd name="adj3" fmla="val 16667"/>
            </a:avLst>
          </a:prstGeom>
          <a:solidFill>
            <a:srgbClr val="FFEFFF"/>
          </a:solidFill>
          <a:ln w="127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Many French-speaking children learn which months have 31 days by using their knuckles!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171;p8">
            <a:extLst>
              <a:ext uri="{FF2B5EF4-FFF2-40B4-BE49-F238E27FC236}">
                <a16:creationId xmlns:a16="http://schemas.microsoft.com/office/drawing/2014/main" id="{B4675BFA-B737-40E5-AA39-40C9C03864C5}"/>
              </a:ext>
            </a:extLst>
          </p:cNvPr>
          <p:cNvSpPr txBox="1"/>
          <p:nvPr/>
        </p:nvSpPr>
        <p:spPr>
          <a:xfrm>
            <a:off x="5874192" y="5230686"/>
            <a:ext cx="565438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Quand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ton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anniversaire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F084B6A3-806A-4C08-BE76-6EC30BCE6AF0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5625" y="6286848"/>
            <a:ext cx="592039" cy="441069"/>
          </a:xfrm>
          <a:prstGeom prst="rect">
            <a:avLst/>
          </a:prstGeom>
        </p:spPr>
      </p:pic>
      <p:sp>
        <p:nvSpPr>
          <p:cNvPr id="242" name="Google Shape;171;p8">
            <a:extLst>
              <a:ext uri="{FF2B5EF4-FFF2-40B4-BE49-F238E27FC236}">
                <a16:creationId xmlns:a16="http://schemas.microsoft.com/office/drawing/2014/main" id="{1BA5C235-4944-46A6-B85B-5CCB25FD7DAA}"/>
              </a:ext>
            </a:extLst>
          </p:cNvPr>
          <p:cNvSpPr txBox="1"/>
          <p:nvPr/>
        </p:nvSpPr>
        <p:spPr>
          <a:xfrm>
            <a:off x="5843908" y="5535843"/>
            <a:ext cx="204211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uand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anniversaire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43" name="Speech Bubble: Rectangle with Corners Rounded 242">
            <a:extLst>
              <a:ext uri="{FF2B5EF4-FFF2-40B4-BE49-F238E27FC236}">
                <a16:creationId xmlns:a16="http://schemas.microsoft.com/office/drawing/2014/main" id="{79CAFDEF-5CF1-48E2-A0ED-253576E8C7DF}"/>
              </a:ext>
            </a:extLst>
          </p:cNvPr>
          <p:cNvSpPr/>
          <p:nvPr/>
        </p:nvSpPr>
        <p:spPr>
          <a:xfrm>
            <a:off x="7103180" y="5544363"/>
            <a:ext cx="748512" cy="540925"/>
          </a:xfrm>
          <a:prstGeom prst="wedgeRoundRectCallout">
            <a:avLst>
              <a:gd name="adj1" fmla="val -73952"/>
              <a:gd name="adj2" fmla="val 2834"/>
              <a:gd name="adj3" fmla="val 16667"/>
            </a:avLst>
          </a:prstGeom>
          <a:solidFill>
            <a:srgbClr val="8EE2E6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1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4" name="Google Shape;171;p8">
            <a:extLst>
              <a:ext uri="{FF2B5EF4-FFF2-40B4-BE49-F238E27FC236}">
                <a16:creationId xmlns:a16="http://schemas.microsoft.com/office/drawing/2014/main" id="{AC7DD55B-CD26-41C4-87BC-33B2589C77FB}"/>
              </a:ext>
            </a:extLst>
          </p:cNvPr>
          <p:cNvSpPr txBox="1"/>
          <p:nvPr/>
        </p:nvSpPr>
        <p:spPr>
          <a:xfrm>
            <a:off x="5851786" y="6144323"/>
            <a:ext cx="167391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Mon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anniversaire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février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05424C11-6175-46D0-887E-B5019DABD4D8}"/>
              </a:ext>
            </a:extLst>
          </p:cNvPr>
          <p:cNvSpPr txBox="1"/>
          <p:nvPr/>
        </p:nvSpPr>
        <p:spPr>
          <a:xfrm>
            <a:off x="7059803" y="5526605"/>
            <a:ext cx="8834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Informally, ask like this:</a:t>
            </a:r>
            <a:endParaRPr kumimoji="0" lang="en-GB" sz="11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ECD8E4D-D689-4A40-BA77-E3D4E7954606}"/>
              </a:ext>
            </a:extLst>
          </p:cNvPr>
          <p:cNvGrpSpPr/>
          <p:nvPr/>
        </p:nvGrpSpPr>
        <p:grpSpPr>
          <a:xfrm>
            <a:off x="7296964" y="4276681"/>
            <a:ext cx="589061" cy="362845"/>
            <a:chOff x="326460" y="1981616"/>
            <a:chExt cx="1871726" cy="1152930"/>
          </a:xfrm>
        </p:grpSpPr>
        <p:pic>
          <p:nvPicPr>
            <p:cNvPr id="247" name="Graphic 246" descr="Music notation with solid fill">
              <a:extLst>
                <a:ext uri="{FF2B5EF4-FFF2-40B4-BE49-F238E27FC236}">
                  <a16:creationId xmlns:a16="http://schemas.microsoft.com/office/drawing/2014/main" id="{2749CB7E-F152-42CC-B418-C0C5B3B12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248" name="Graphic 247" descr="Microphone with solid fill">
              <a:extLst>
                <a:ext uri="{FF2B5EF4-FFF2-40B4-BE49-F238E27FC236}">
                  <a16:creationId xmlns:a16="http://schemas.microsoft.com/office/drawing/2014/main" id="{FE6C792D-A3B8-466B-8698-6262EAE8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249" name="Graphic 248" descr="Storytelling with solid fill">
            <a:extLst>
              <a:ext uri="{FF2B5EF4-FFF2-40B4-BE49-F238E27FC236}">
                <a16:creationId xmlns:a16="http://schemas.microsoft.com/office/drawing/2014/main" id="{90B0F1A5-84E9-45E2-82AA-4C7B1071651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072432" y="3638237"/>
            <a:ext cx="429116" cy="429116"/>
          </a:xfrm>
          <a:prstGeom prst="rect">
            <a:avLst/>
          </a:prstGeom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BD3BD7BF-7A59-4039-AE68-A14E8E8682FD}"/>
              </a:ext>
            </a:extLst>
          </p:cNvPr>
          <p:cNvSpPr txBox="1"/>
          <p:nvPr/>
        </p:nvSpPr>
        <p:spPr>
          <a:xfrm>
            <a:off x="10075385" y="4587145"/>
            <a:ext cx="1917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other 3 are: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Canada, Haiti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and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Vanuatu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71076C04-136B-4538-AB60-AF666BC50435}"/>
              </a:ext>
            </a:extLst>
          </p:cNvPr>
          <p:cNvSpPr txBox="1"/>
          <p:nvPr/>
        </p:nvSpPr>
        <p:spPr>
          <a:xfrm>
            <a:off x="10090331" y="5211643"/>
            <a:ext cx="19765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other places belong to France and have French as the official language.  In addition, many more countries also speak French amongst other languages. In total,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88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countries belong to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 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3CFBBE76-9964-4F54-A951-4563A3D7DA23}"/>
              </a:ext>
            </a:extLst>
          </p:cNvPr>
          <p:cNvSpPr txBox="1"/>
          <p:nvPr/>
        </p:nvSpPr>
        <p:spPr>
          <a:xfrm>
            <a:off x="10056696" y="2358077"/>
            <a:ext cx="1781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say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mean French-speaking peoples and countries.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1C8CB8F9-FC90-4A50-A808-39E50D50DCF3}"/>
              </a:ext>
            </a:extLst>
          </p:cNvPr>
          <p:cNvSpPr txBox="1"/>
          <p:nvPr/>
        </p:nvSpPr>
        <p:spPr>
          <a:xfrm>
            <a:off x="10066863" y="3155612"/>
            <a:ext cx="1917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29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countries with French as an official language.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C1F046D6-DC78-49A1-9897-C7CCA30AF7C3}"/>
              </a:ext>
            </a:extLst>
          </p:cNvPr>
          <p:cNvSpPr txBox="1"/>
          <p:nvPr/>
        </p:nvSpPr>
        <p:spPr>
          <a:xfrm>
            <a:off x="10075385" y="3822759"/>
            <a:ext cx="191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of these countries are in Africa.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88B825C4-6AB7-4CF0-B5CA-F21FAD9AD05A}"/>
              </a:ext>
            </a:extLst>
          </p:cNvPr>
          <p:cNvSpPr txBox="1"/>
          <p:nvPr/>
        </p:nvSpPr>
        <p:spPr>
          <a:xfrm>
            <a:off x="10066375" y="4317404"/>
            <a:ext cx="191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are in Europe.</a:t>
            </a:r>
          </a:p>
        </p:txBody>
      </p:sp>
      <p:pic>
        <p:nvPicPr>
          <p:cNvPr id="256" name="Picture 255">
            <a:extLst>
              <a:ext uri="{FF2B5EF4-FFF2-40B4-BE49-F238E27FC236}">
                <a16:creationId xmlns:a16="http://schemas.microsoft.com/office/drawing/2014/main" id="{E60449D3-54C7-4DA1-8368-C88C18DC322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179060" y="4040151"/>
            <a:ext cx="997050" cy="993594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68DD44FD-4726-48DE-B8F5-9B300E05C68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776773" y="4007136"/>
            <a:ext cx="739817" cy="4930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58" name="TextBox 257">
            <a:extLst>
              <a:ext uri="{FF2B5EF4-FFF2-40B4-BE49-F238E27FC236}">
                <a16:creationId xmlns:a16="http://schemas.microsoft.com/office/drawing/2014/main" id="{4F521552-6B0F-4B06-9E6D-5E9AE3B43C84}"/>
              </a:ext>
            </a:extLst>
          </p:cNvPr>
          <p:cNvSpPr txBox="1"/>
          <p:nvPr/>
        </p:nvSpPr>
        <p:spPr>
          <a:xfrm>
            <a:off x="4399465" y="4523902"/>
            <a:ext cx="1432405" cy="577081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the official flag of </a:t>
            </a:r>
            <a:b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Table 34">
            <a:extLst>
              <a:ext uri="{FF2B5EF4-FFF2-40B4-BE49-F238E27FC236}">
                <a16:creationId xmlns:a16="http://schemas.microsoft.com/office/drawing/2014/main" id="{D7EFD876-8838-43B2-A46E-4FBFC5985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04049"/>
              </p:ext>
            </p:extLst>
          </p:nvPr>
        </p:nvGraphicFramePr>
        <p:xfrm>
          <a:off x="5290574" y="2926591"/>
          <a:ext cx="6846997" cy="38250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6766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4450231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499942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Knowing who does what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Infinitive verbs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1325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 ‘What is it like?’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Comment ? means How? but: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pic>
        <p:nvPicPr>
          <p:cNvPr id="308" name="Picture 307">
            <a:extLst>
              <a:ext uri="{FF2B5EF4-FFF2-40B4-BE49-F238E27FC236}">
                <a16:creationId xmlns:a16="http://schemas.microsoft.com/office/drawing/2014/main" id="{317C1C21-534A-4A49-8A3A-88701D811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504" y="3815475"/>
            <a:ext cx="2330660" cy="1587009"/>
          </a:xfrm>
          <a:prstGeom prst="rect">
            <a:avLst/>
          </a:prstGeom>
        </p:spPr>
      </p:pic>
      <p:graphicFrame>
        <p:nvGraphicFramePr>
          <p:cNvPr id="178" name="Table 107">
            <a:extLst>
              <a:ext uri="{FF2B5EF4-FFF2-40B4-BE49-F238E27FC236}">
                <a16:creationId xmlns:a16="http://schemas.microsoft.com/office/drawing/2014/main" id="{060CCD6A-3F8B-4A8B-AF7F-6F11538F3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2412"/>
              </p:ext>
            </p:extLst>
          </p:nvPr>
        </p:nvGraphicFramePr>
        <p:xfrm>
          <a:off x="5248452" y="1651996"/>
          <a:ext cx="684256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51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7" name="Table 107">
            <a:extLst>
              <a:ext uri="{FF2B5EF4-FFF2-40B4-BE49-F238E27FC236}">
                <a16:creationId xmlns:a16="http://schemas.microsoft.com/office/drawing/2014/main" id="{B7E1ABD8-E6E8-495B-A337-185395FA2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96184"/>
              </p:ext>
            </p:extLst>
          </p:nvPr>
        </p:nvGraphicFramePr>
        <p:xfrm>
          <a:off x="5253167" y="1007688"/>
          <a:ext cx="684256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51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FFFF00"/>
                </a:solidFill>
                <a:highlight>
                  <a:srgbClr val="C0C0C0"/>
                </a:highlight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Jaune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48332"/>
              </p:ext>
            </p:extLst>
          </p:nvPr>
        </p:nvGraphicFramePr>
        <p:xfrm>
          <a:off x="100988" y="89290"/>
          <a:ext cx="2675016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501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Opinions et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activités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adorer - to love, loving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détester 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to hate, hating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bring, bringing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study, studying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matin – morning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langue – language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– the (plural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merci – thank you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944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 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rien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you’re welcome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348161"/>
                  </a:ext>
                </a:extLst>
              </a:tr>
            </a:tbl>
          </a:graphicData>
        </a:graphic>
      </p:graphicFrame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93775"/>
              </p:ext>
            </p:extLst>
          </p:nvPr>
        </p:nvGraphicFramePr>
        <p:xfrm>
          <a:off x="5248452" y="413134"/>
          <a:ext cx="6842560" cy="530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51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3010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j/soft g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159821" y="7124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B8353-27FE-4215-8AF0-0D64AC7FB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94457"/>
              </p:ext>
            </p:extLst>
          </p:nvPr>
        </p:nvGraphicFramePr>
        <p:xfrm>
          <a:off x="89810" y="4729821"/>
          <a:ext cx="4355775" cy="2023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5775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</a:tblGrid>
              <a:tr h="2023633"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not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You know that </a:t>
                      </a:r>
                      <a:r>
                        <a:rPr kumimoji="0" lang="en-GB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kumimoji="0" lang="en-GB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1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means ‘to have, having’: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We also sometimes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mean ‘to be, being’: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sp>
        <p:nvSpPr>
          <p:cNvPr id="167" name="TextBox 166">
            <a:extLst>
              <a:ext uri="{FF2B5EF4-FFF2-40B4-BE49-F238E27FC236}">
                <a16:creationId xmlns:a16="http://schemas.microsoft.com/office/drawing/2014/main" id="{1C2F3442-5DE5-4696-BDC6-E9E2260D20F8}"/>
              </a:ext>
            </a:extLst>
          </p:cNvPr>
          <p:cNvSpPr txBox="1"/>
          <p:nvPr/>
        </p:nvSpPr>
        <p:spPr>
          <a:xfrm>
            <a:off x="6582016" y="414119"/>
            <a:ext cx="854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’ai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0F9B8AA-D5DE-4EFF-9FA7-E56C88226C9E}"/>
              </a:ext>
            </a:extLst>
          </p:cNvPr>
          <p:cNvSpPr txBox="1"/>
          <p:nvPr/>
        </p:nvSpPr>
        <p:spPr>
          <a:xfrm>
            <a:off x="7962193" y="420922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énial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182AD43-173D-4464-9DA1-E0845FC40233}"/>
              </a:ext>
            </a:extLst>
          </p:cNvPr>
          <p:cNvSpPr txBox="1"/>
          <p:nvPr/>
        </p:nvSpPr>
        <p:spPr>
          <a:xfrm>
            <a:off x="9305759" y="425732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dé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à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51393E5-92DC-425D-ADC8-CF0BB0EE8A7E}"/>
              </a:ext>
            </a:extLst>
          </p:cNvPr>
          <p:cNvSpPr txBox="1"/>
          <p:nvPr/>
        </p:nvSpPr>
        <p:spPr>
          <a:xfrm>
            <a:off x="10689326" y="401358"/>
            <a:ext cx="125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ymnastique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A1B06B3-2326-4DE5-9BF1-503DAE152E74}"/>
              </a:ext>
            </a:extLst>
          </p:cNvPr>
          <p:cNvSpPr txBox="1"/>
          <p:nvPr/>
        </p:nvSpPr>
        <p:spPr>
          <a:xfrm>
            <a:off x="5961725" y="425895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our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78FC016-E8B6-4A16-B15B-4803875C33C7}"/>
              </a:ext>
            </a:extLst>
          </p:cNvPr>
          <p:cNvSpPr txBox="1"/>
          <p:nvPr/>
        </p:nvSpPr>
        <p:spPr>
          <a:xfrm>
            <a:off x="5765496" y="1015788"/>
            <a:ext cx="1042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Atten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74107F8-27FB-410D-8A9F-7CE7CB046D09}"/>
              </a:ext>
            </a:extLst>
          </p:cNvPr>
          <p:cNvSpPr txBox="1"/>
          <p:nvPr/>
        </p:nvSpPr>
        <p:spPr>
          <a:xfrm>
            <a:off x="6590509" y="1003220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68C6FB3-66F2-453A-9DF3-30F5CAA74D09}"/>
              </a:ext>
            </a:extLst>
          </p:cNvPr>
          <p:cNvSpPr txBox="1"/>
          <p:nvPr/>
        </p:nvSpPr>
        <p:spPr>
          <a:xfrm>
            <a:off x="7958151" y="1003220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pollu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ABBDA4C-E664-47CD-9317-5B5D6DB8702E}"/>
              </a:ext>
            </a:extLst>
          </p:cNvPr>
          <p:cNvSpPr txBox="1"/>
          <p:nvPr/>
        </p:nvSpPr>
        <p:spPr>
          <a:xfrm>
            <a:off x="9351861" y="1009888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C48DC2B3-2B10-4C45-BD31-2B5DDDE0FC96}"/>
              </a:ext>
            </a:extLst>
          </p:cNvPr>
          <p:cNvSpPr txBox="1"/>
          <p:nvPr/>
        </p:nvSpPr>
        <p:spPr>
          <a:xfrm>
            <a:off x="10703550" y="100702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popula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CBDEE49-477C-415C-9C42-9B0EDE5F2116}"/>
              </a:ext>
            </a:extLst>
          </p:cNvPr>
          <p:cNvSpPr txBox="1"/>
          <p:nvPr/>
        </p:nvSpPr>
        <p:spPr>
          <a:xfrm>
            <a:off x="5428286" y="1681932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475DF85-1AFF-414B-83EF-33F168223217}"/>
              </a:ext>
            </a:extLst>
          </p:cNvPr>
          <p:cNvSpPr txBox="1"/>
          <p:nvPr/>
        </p:nvSpPr>
        <p:spPr>
          <a:xfrm>
            <a:off x="7436401" y="1581509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iste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9D6F08A-69A4-4E6E-B351-F1F09BA66A96}"/>
              </a:ext>
            </a:extLst>
          </p:cNvPr>
          <p:cNvSpPr txBox="1"/>
          <p:nvPr/>
        </p:nvSpPr>
        <p:spPr>
          <a:xfrm>
            <a:off x="7930512" y="160292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43C76BB7-28BB-47AC-AFA1-8759C3098FBF}"/>
              </a:ext>
            </a:extLst>
          </p:cNvPr>
          <p:cNvSpPr txBox="1"/>
          <p:nvPr/>
        </p:nvSpPr>
        <p:spPr>
          <a:xfrm>
            <a:off x="9295570" y="160797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76DC2CE-86BB-4ECE-A568-45DEB6AC9A4A}"/>
              </a:ext>
            </a:extLst>
          </p:cNvPr>
          <p:cNvSpPr txBox="1"/>
          <p:nvPr/>
        </p:nvSpPr>
        <p:spPr>
          <a:xfrm>
            <a:off x="10679783" y="152960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D6A6502-561D-4673-B3DF-573A3E3521EB}"/>
              </a:ext>
            </a:extLst>
          </p:cNvPr>
          <p:cNvSpPr txBox="1"/>
          <p:nvPr/>
        </p:nvSpPr>
        <p:spPr>
          <a:xfrm>
            <a:off x="114557" y="5136673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36" name="Google Shape;132;p2">
            <a:extLst>
              <a:ext uri="{FF2B5EF4-FFF2-40B4-BE49-F238E27FC236}">
                <a16:creationId xmlns:a16="http://schemas.microsoft.com/office/drawing/2014/main" id="{7B81AA85-EEDC-4DFD-8122-C5CADC6A2C6F}"/>
              </a:ext>
            </a:extLst>
          </p:cNvPr>
          <p:cNvSpPr txBox="1"/>
          <p:nvPr/>
        </p:nvSpPr>
        <p:spPr>
          <a:xfrm>
            <a:off x="49306" y="2869843"/>
            <a:ext cx="538172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Learning languages is about making friends.</a:t>
            </a:r>
          </a:p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show kindness when you learn even a few words in another language.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remember some of the friendship sentences we have learnt already!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E64215E-C9ED-4DA4-90C5-A98E321E6F68}"/>
              </a:ext>
            </a:extLst>
          </p:cNvPr>
          <p:cNvSpPr txBox="1"/>
          <p:nvPr/>
        </p:nvSpPr>
        <p:spPr>
          <a:xfrm>
            <a:off x="7331897" y="632268"/>
            <a:ext cx="696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80492E1-350B-46D4-BEF4-E360C6D20D02}"/>
              </a:ext>
            </a:extLst>
          </p:cNvPr>
          <p:cNvSpPr txBox="1"/>
          <p:nvPr/>
        </p:nvSpPr>
        <p:spPr>
          <a:xfrm>
            <a:off x="5179613" y="1324890"/>
            <a:ext cx="1224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Watch out!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87C3BE4-CC1A-4C85-AB77-F8157A28AA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00" y="523245"/>
            <a:ext cx="949551" cy="486643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EF5DE75C-9B59-48D6-A1D9-C66DE7CB390D}"/>
              </a:ext>
            </a:extLst>
          </p:cNvPr>
          <p:cNvGrpSpPr/>
          <p:nvPr/>
        </p:nvGrpSpPr>
        <p:grpSpPr>
          <a:xfrm>
            <a:off x="5868627" y="632268"/>
            <a:ext cx="574905" cy="290100"/>
            <a:chOff x="5002772" y="2134052"/>
            <a:chExt cx="2401783" cy="1196629"/>
          </a:xfrm>
        </p:grpSpPr>
        <p:pic>
          <p:nvPicPr>
            <p:cNvPr id="98" name="Picture 2" descr="the sun">
              <a:extLst>
                <a:ext uri="{FF2B5EF4-FFF2-40B4-BE49-F238E27FC236}">
                  <a16:creationId xmlns:a16="http://schemas.microsoft.com/office/drawing/2014/main" id="{E01D7E23-2F67-406F-A813-10C6990EE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2772" y="2197545"/>
              <a:ext cx="1128603" cy="113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98" descr="moon with a red cross through it">
              <a:extLst>
                <a:ext uri="{FF2B5EF4-FFF2-40B4-BE49-F238E27FC236}">
                  <a16:creationId xmlns:a16="http://schemas.microsoft.com/office/drawing/2014/main" id="{2B62E96D-1437-41C4-88C5-F5DC35813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830" y="2134052"/>
              <a:ext cx="1196629" cy="1196629"/>
            </a:xfrm>
            <a:prstGeom prst="rect">
              <a:avLst/>
            </a:prstGeom>
          </p:spPr>
        </p:pic>
        <p:pic>
          <p:nvPicPr>
            <p:cNvPr id="100" name="Picture 99" descr="Shape, arrow&#10;&#10;Description automatically generated">
              <a:extLst>
                <a:ext uri="{FF2B5EF4-FFF2-40B4-BE49-F238E27FC236}">
                  <a16:creationId xmlns:a16="http://schemas.microsoft.com/office/drawing/2014/main" id="{C112F4E2-9029-4D1B-B070-4E1D2B11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937" y="2390487"/>
              <a:ext cx="1222618" cy="830998"/>
            </a:xfrm>
            <a:prstGeom prst="rect">
              <a:avLst/>
            </a:prstGeom>
          </p:spPr>
        </p:pic>
      </p:grpSp>
      <p:pic>
        <p:nvPicPr>
          <p:cNvPr id="101" name="Picture 100" descr="smiling face">
            <a:extLst>
              <a:ext uri="{FF2B5EF4-FFF2-40B4-BE49-F238E27FC236}">
                <a16:creationId xmlns:a16="http://schemas.microsoft.com/office/drawing/2014/main" id="{418EDC0B-B904-49B6-BDB2-DD1849D38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82" y="448829"/>
            <a:ext cx="429660" cy="429660"/>
          </a:xfrm>
          <a:prstGeom prst="rect">
            <a:avLst/>
          </a:prstGeom>
        </p:spPr>
      </p:pic>
      <p:pic>
        <p:nvPicPr>
          <p:cNvPr id="102" name="Picture 10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FE92FA-EAF5-4196-8CF6-A6A64EF12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138">
            <a:off x="9682376" y="580888"/>
            <a:ext cx="963029" cy="288909"/>
          </a:xfrm>
          <a:prstGeom prst="rect">
            <a:avLst/>
          </a:prstGeom>
        </p:spPr>
      </p:pic>
      <p:pic>
        <p:nvPicPr>
          <p:cNvPr id="103" name="Picture 10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93C8B0-0CA0-4D10-AE39-4973D3A799A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54" y="552850"/>
            <a:ext cx="460370" cy="336286"/>
          </a:xfrm>
          <a:prstGeom prst="rect">
            <a:avLst/>
          </a:prstGeom>
        </p:spPr>
      </p:pic>
      <p:pic>
        <p:nvPicPr>
          <p:cNvPr id="104" name="Picture 103" descr="a warning sign with someone slipping on it">
            <a:extLst>
              <a:ext uri="{FF2B5EF4-FFF2-40B4-BE49-F238E27FC236}">
                <a16:creationId xmlns:a16="http://schemas.microsoft.com/office/drawing/2014/main" id="{F1F8E9CB-31C3-4BF3-AB50-669197185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03" y="1196668"/>
            <a:ext cx="385545" cy="339159"/>
          </a:xfrm>
          <a:prstGeom prst="rect">
            <a:avLst/>
          </a:prstGeom>
        </p:spPr>
      </p:pic>
      <p:pic>
        <p:nvPicPr>
          <p:cNvPr id="105" name="Picture 104" descr="Logo&#10;&#10;Description automatically generated with low confidence">
            <a:extLst>
              <a:ext uri="{FF2B5EF4-FFF2-40B4-BE49-F238E27FC236}">
                <a16:creationId xmlns:a16="http://schemas.microsoft.com/office/drawing/2014/main" id="{2591856E-9573-4789-9FB9-D44B93C2A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90" y="1024953"/>
            <a:ext cx="432922" cy="5277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42D3E-1D4F-4C3C-9CFA-5F04AB0E85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66" y="1121569"/>
            <a:ext cx="421697" cy="421697"/>
          </a:xfrm>
          <a:prstGeom prst="rect">
            <a:avLst/>
          </a:prstGeom>
        </p:spPr>
      </p:pic>
      <p:pic>
        <p:nvPicPr>
          <p:cNvPr id="108" name="Picture 10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A1BAF686-2091-44B2-9748-B2584071C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92" y="1067615"/>
            <a:ext cx="691186" cy="493550"/>
          </a:xfrm>
          <a:prstGeom prst="rect">
            <a:avLst/>
          </a:prstGeom>
        </p:spPr>
      </p:pic>
      <p:pic>
        <p:nvPicPr>
          <p:cNvPr id="110" name="Picture 10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94E2C2E-9DEF-4DF8-B4C4-7E9E8E5BA0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5" y="1041823"/>
            <a:ext cx="527377" cy="494004"/>
          </a:xfrm>
          <a:prstGeom prst="rect">
            <a:avLst/>
          </a:prstGeom>
        </p:spPr>
      </p:pic>
      <p:pic>
        <p:nvPicPr>
          <p:cNvPr id="111" name="Picture 110" descr="Icon&#10;&#10;Description automatically generated">
            <a:extLst>
              <a:ext uri="{FF2B5EF4-FFF2-40B4-BE49-F238E27FC236}">
                <a16:creationId xmlns:a16="http://schemas.microsoft.com/office/drawing/2014/main" id="{BAE0E6F1-F425-4A9A-B695-C4CB31D5E3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15" y="1826851"/>
            <a:ext cx="354673" cy="354673"/>
          </a:xfrm>
          <a:prstGeom prst="rect">
            <a:avLst/>
          </a:prstGeom>
        </p:spPr>
      </p:pic>
      <p:pic>
        <p:nvPicPr>
          <p:cNvPr id="112" name="Picture 111" descr="Logo&#10;&#10;Description automatically generated">
            <a:extLst>
              <a:ext uri="{FF2B5EF4-FFF2-40B4-BE49-F238E27FC236}">
                <a16:creationId xmlns:a16="http://schemas.microsoft.com/office/drawing/2014/main" id="{57B4E42E-B189-4761-B84F-005D88E1AA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80" y="1965528"/>
            <a:ext cx="725705" cy="179556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9B0BD4F-436E-4702-B808-AE9C0041415F}"/>
              </a:ext>
            </a:extLst>
          </p:cNvPr>
          <p:cNvGrpSpPr/>
          <p:nvPr/>
        </p:nvGrpSpPr>
        <p:grpSpPr>
          <a:xfrm>
            <a:off x="11219891" y="1654504"/>
            <a:ext cx="784482" cy="572133"/>
            <a:chOff x="8991498" y="4131072"/>
            <a:chExt cx="2168483" cy="1598544"/>
          </a:xfrm>
        </p:grpSpPr>
        <p:pic>
          <p:nvPicPr>
            <p:cNvPr id="114" name="Picture 113" descr="Icon&#10;&#10;Description automatically generated">
              <a:extLst>
                <a:ext uri="{FF2B5EF4-FFF2-40B4-BE49-F238E27FC236}">
                  <a16:creationId xmlns:a16="http://schemas.microsoft.com/office/drawing/2014/main" id="{317182CE-757F-48CB-B3AF-BBC150C35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498" y="4628074"/>
              <a:ext cx="1098163" cy="1101542"/>
            </a:xfrm>
            <a:prstGeom prst="rect">
              <a:avLst/>
            </a:prstGeom>
          </p:spPr>
        </p:pic>
        <p:pic>
          <p:nvPicPr>
            <p:cNvPr id="115" name="Picture 11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EBA61ED-D1D7-485F-AAA5-10B30DB76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85" y="4131072"/>
              <a:ext cx="1469196" cy="994003"/>
            </a:xfrm>
            <a:prstGeom prst="rect">
              <a:avLst/>
            </a:prstGeom>
          </p:spPr>
        </p:pic>
      </p:grpSp>
      <p:pic>
        <p:nvPicPr>
          <p:cNvPr id="116" name="Picture 115" descr="A picture containing house, design&#10;&#10;Description automatically generated">
            <a:extLst>
              <a:ext uri="{FF2B5EF4-FFF2-40B4-BE49-F238E27FC236}">
                <a16:creationId xmlns:a16="http://schemas.microsoft.com/office/drawing/2014/main" id="{F317176B-BBD8-4E06-AF33-86560022C1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25" y="1759156"/>
            <a:ext cx="615067" cy="388172"/>
          </a:xfrm>
          <a:prstGeom prst="rect">
            <a:avLst/>
          </a:prstGeom>
        </p:spPr>
      </p:pic>
      <p:pic>
        <p:nvPicPr>
          <p:cNvPr id="8" name="Picture 7" descr="A blue circle with orange letters&#10;&#10;Description automatically generated with low confidence">
            <a:extLst>
              <a:ext uri="{FF2B5EF4-FFF2-40B4-BE49-F238E27FC236}">
                <a16:creationId xmlns:a16="http://schemas.microsoft.com/office/drawing/2014/main" id="{CF374323-A476-460E-AE7F-0C5AFD5502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38" y="1654504"/>
            <a:ext cx="550258" cy="536433"/>
          </a:xfrm>
          <a:prstGeom prst="rect">
            <a:avLst/>
          </a:prstGeom>
        </p:spPr>
      </p:pic>
      <p:graphicFrame>
        <p:nvGraphicFramePr>
          <p:cNvPr id="121" name="Table 30">
            <a:extLst>
              <a:ext uri="{FF2B5EF4-FFF2-40B4-BE49-F238E27FC236}">
                <a16:creationId xmlns:a16="http://schemas.microsoft.com/office/drawing/2014/main" id="{3421BED1-E59E-4C97-A21B-4634094E8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37279"/>
              </p:ext>
            </p:extLst>
          </p:nvPr>
        </p:nvGraphicFramePr>
        <p:xfrm>
          <a:off x="2933358" y="31644"/>
          <a:ext cx="2076138" cy="2643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613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11390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comment ?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have|having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 – you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– he has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– she has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heat, warmth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cold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mal – pain, ache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008404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peur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fear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</a:tbl>
          </a:graphicData>
        </a:graphic>
      </p:graphicFrame>
      <p:sp>
        <p:nvSpPr>
          <p:cNvPr id="150" name="TextBox 149">
            <a:extLst>
              <a:ext uri="{FF2B5EF4-FFF2-40B4-BE49-F238E27FC236}">
                <a16:creationId xmlns:a16="http://schemas.microsoft.com/office/drawing/2014/main" id="{5EA19CDD-9647-4A3A-AE3F-A43286F142F1}"/>
              </a:ext>
            </a:extLst>
          </p:cNvPr>
          <p:cNvSpPr txBox="1"/>
          <p:nvPr/>
        </p:nvSpPr>
        <p:spPr>
          <a:xfrm>
            <a:off x="5167228" y="2199705"/>
            <a:ext cx="4806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French [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] is a raspy sound pronounced in the back of the throat. </a:t>
            </a: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id="{633234CA-0D4C-47F4-A0B5-B7EA56D2BB7D}"/>
              </a:ext>
            </a:extLst>
          </p:cNvPr>
          <p:cNvSpPr/>
          <p:nvPr/>
        </p:nvSpPr>
        <p:spPr>
          <a:xfrm>
            <a:off x="6385367" y="1650087"/>
            <a:ext cx="946705" cy="572982"/>
          </a:xfrm>
          <a:prstGeom prst="wedgeRoundRectCallout">
            <a:avLst>
              <a:gd name="adj1" fmla="val -67607"/>
              <a:gd name="adj2" fmla="val -32665"/>
              <a:gd name="adj3" fmla="val 16667"/>
            </a:avLst>
          </a:prstGeom>
          <a:solidFill>
            <a:srgbClr val="8EE2E6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1F04371-1410-4349-9E3B-9B7B34D73D7D}"/>
              </a:ext>
            </a:extLst>
          </p:cNvPr>
          <p:cNvSpPr txBox="1"/>
          <p:nvPr/>
        </p:nvSpPr>
        <p:spPr>
          <a:xfrm>
            <a:off x="6314977" y="1625897"/>
            <a:ext cx="111027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 is no sound like this in English!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068B284-CC9D-444F-832C-4C5A05B637F8}"/>
              </a:ext>
            </a:extLst>
          </p:cNvPr>
          <p:cNvSpPr txBox="1"/>
          <p:nvPr/>
        </p:nvSpPr>
        <p:spPr>
          <a:xfrm>
            <a:off x="5848513" y="2494294"/>
            <a:ext cx="4596198" cy="276999"/>
          </a:xfrm>
          <a:prstGeom prst="rect">
            <a:avLst/>
          </a:prstGeom>
          <a:solidFill>
            <a:srgbClr val="F2F8EE"/>
          </a:solidFill>
        </p:spPr>
        <p:txBody>
          <a:bodyPr wrap="square">
            <a:spAutoFit/>
          </a:bodyPr>
          <a:lstStyle/>
          <a:p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F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édé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ic,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mon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f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è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e,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fab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ique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lang="en-GB" sz="1200" b="1" dirty="0" err="1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ois</a:t>
            </a:r>
            <a:r>
              <a:rPr lang="en-GB" sz="1200" b="1" dirty="0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f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lang="en-GB" sz="1200" b="1" dirty="0" err="1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uits</a:t>
            </a:r>
            <a:r>
              <a:rPr lang="en-GB" sz="1200" b="1" dirty="0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f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lang="en-GB" sz="1200" b="1" dirty="0" err="1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omage</a:t>
            </a:r>
            <a:r>
              <a:rPr lang="en-GB" sz="1200" b="1" dirty="0">
                <a:solidFill>
                  <a:srgbClr val="002060"/>
                </a:solidFill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!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Picture 15" descr="A picture containing clipart, cartoon, illustration, animated cartoon&#10;&#10;Description automatically generated">
            <a:extLst>
              <a:ext uri="{FF2B5EF4-FFF2-40B4-BE49-F238E27FC236}">
                <a16:creationId xmlns:a16="http://schemas.microsoft.com/office/drawing/2014/main" id="{FAA8AFC5-5B2B-4E22-B92B-F0B1C44491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71" y="2396844"/>
            <a:ext cx="502189" cy="469505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179D8EC5-776A-481E-A242-9B219E1F945B}"/>
              </a:ext>
            </a:extLst>
          </p:cNvPr>
          <p:cNvSpPr txBox="1"/>
          <p:nvPr/>
        </p:nvSpPr>
        <p:spPr>
          <a:xfrm>
            <a:off x="1266183" y="5148625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 dog.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07470FA-373F-48AF-9F41-5139F6BBD80F}"/>
              </a:ext>
            </a:extLst>
          </p:cNvPr>
          <p:cNvSpPr txBox="1"/>
          <p:nvPr/>
        </p:nvSpPr>
        <p:spPr>
          <a:xfrm>
            <a:off x="106186" y="5671000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froid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1D606B4-4109-4AFA-9406-620E2AD6E405}"/>
              </a:ext>
            </a:extLst>
          </p:cNvPr>
          <p:cNvSpPr txBox="1"/>
          <p:nvPr/>
        </p:nvSpPr>
        <p:spPr>
          <a:xfrm>
            <a:off x="1465939" y="5652356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cold.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860AF36-3B4A-4F21-B2E9-FF55CF1462E2}"/>
              </a:ext>
            </a:extLst>
          </p:cNvPr>
          <p:cNvSpPr txBox="1"/>
          <p:nvPr/>
        </p:nvSpPr>
        <p:spPr>
          <a:xfrm>
            <a:off x="106186" y="5945530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as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chaud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EC3344C-753A-4740-A82D-222EC179DA95}"/>
              </a:ext>
            </a:extLst>
          </p:cNvPr>
          <p:cNvSpPr txBox="1"/>
          <p:nvPr/>
        </p:nvSpPr>
        <p:spPr>
          <a:xfrm>
            <a:off x="1462754" y="5945530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hot.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FAF1DFF-3CA1-4CF9-80C5-6D2190281446}"/>
              </a:ext>
            </a:extLst>
          </p:cNvPr>
          <p:cNvSpPr txBox="1"/>
          <p:nvPr/>
        </p:nvSpPr>
        <p:spPr>
          <a:xfrm>
            <a:off x="106186" y="6205416"/>
            <a:ext cx="1077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peur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F385243-9707-4E6C-9F05-68067AC2D7A0}"/>
              </a:ext>
            </a:extLst>
          </p:cNvPr>
          <p:cNvSpPr txBox="1"/>
          <p:nvPr/>
        </p:nvSpPr>
        <p:spPr>
          <a:xfrm>
            <a:off x="1460135" y="6205416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scared.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B3BA271-B152-417A-B812-A72A470F951A}"/>
              </a:ext>
            </a:extLst>
          </p:cNvPr>
          <p:cNvSpPr txBox="1"/>
          <p:nvPr/>
        </p:nvSpPr>
        <p:spPr>
          <a:xfrm>
            <a:off x="106186" y="6466711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a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mal.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AE729F7-6E2E-410B-A0A1-B25CD2332122}"/>
              </a:ext>
            </a:extLst>
          </p:cNvPr>
          <p:cNvSpPr txBox="1"/>
          <p:nvPr/>
        </p:nvSpPr>
        <p:spPr>
          <a:xfrm>
            <a:off x="1460136" y="6466711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pain.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Speech Bubble: Rectangle with Corners Rounded 180">
            <a:extLst>
              <a:ext uri="{FF2B5EF4-FFF2-40B4-BE49-F238E27FC236}">
                <a16:creationId xmlns:a16="http://schemas.microsoft.com/office/drawing/2014/main" id="{F21B2F25-9AD4-47DB-A358-65605B1AA1AA}"/>
              </a:ext>
            </a:extLst>
          </p:cNvPr>
          <p:cNvSpPr/>
          <p:nvPr/>
        </p:nvSpPr>
        <p:spPr>
          <a:xfrm>
            <a:off x="2626479" y="5726203"/>
            <a:ext cx="1674672" cy="899116"/>
          </a:xfrm>
          <a:prstGeom prst="wedgeRoundRectCallout">
            <a:avLst>
              <a:gd name="adj1" fmla="val -24445"/>
              <a:gd name="adj2" fmla="val 64331"/>
              <a:gd name="adj3" fmla="val 16667"/>
            </a:avLst>
          </a:prstGeom>
          <a:solidFill>
            <a:srgbClr val="8EE2E6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91" name="Picture 2" descr="Angry, Emoji, Emoticon, Anger, Smiley">
            <a:extLst>
              <a:ext uri="{FF2B5EF4-FFF2-40B4-BE49-F238E27FC236}">
                <a16:creationId xmlns:a16="http://schemas.microsoft.com/office/drawing/2014/main" id="{C791961C-CC00-460B-A2F3-BC758D17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18" y="704571"/>
            <a:ext cx="365050" cy="3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 descr="Icon&#10;&#10;Description automatically generated with low confidence">
            <a:extLst>
              <a:ext uri="{FF2B5EF4-FFF2-40B4-BE49-F238E27FC236}">
                <a16:creationId xmlns:a16="http://schemas.microsoft.com/office/drawing/2014/main" id="{57633667-AC69-4576-9296-07DAB9B0883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54" y="2187634"/>
            <a:ext cx="994589" cy="9700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D08995-5386-4014-A317-48BBBD0526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607" y="3455735"/>
            <a:ext cx="668361" cy="762762"/>
          </a:xfrm>
          <a:prstGeom prst="rect">
            <a:avLst/>
          </a:prstGeom>
        </p:spPr>
      </p:pic>
      <p:sp>
        <p:nvSpPr>
          <p:cNvPr id="212" name="CustomShape 7">
            <a:extLst>
              <a:ext uri="{FF2B5EF4-FFF2-40B4-BE49-F238E27FC236}">
                <a16:creationId xmlns:a16="http://schemas.microsoft.com/office/drawing/2014/main" id="{E02133A6-2313-4463-9E57-5B68255698F0}"/>
              </a:ext>
            </a:extLst>
          </p:cNvPr>
          <p:cNvSpPr/>
          <p:nvPr/>
        </p:nvSpPr>
        <p:spPr>
          <a:xfrm>
            <a:off x="3374550" y="3439813"/>
            <a:ext cx="1981529" cy="4584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else can you say?  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" name="Google Shape;450;p6">
            <a:extLst>
              <a:ext uri="{FF2B5EF4-FFF2-40B4-BE49-F238E27FC236}">
                <a16:creationId xmlns:a16="http://schemas.microsoft.com/office/drawing/2014/main" id="{4526123D-3BE4-4D0A-90D2-B22C228999F1}"/>
              </a:ext>
            </a:extLst>
          </p:cNvPr>
          <p:cNvSpPr txBox="1"/>
          <p:nvPr/>
        </p:nvSpPr>
        <p:spPr>
          <a:xfrm>
            <a:off x="5359345" y="3160757"/>
            <a:ext cx="22484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know the infinitive verb tells us the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general meaning.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450;p6">
            <a:extLst>
              <a:ext uri="{FF2B5EF4-FFF2-40B4-BE49-F238E27FC236}">
                <a16:creationId xmlns:a16="http://schemas.microsoft.com/office/drawing/2014/main" id="{F1085EA3-6F35-4726-ADCC-0E8A93D68C7D}"/>
              </a:ext>
            </a:extLst>
          </p:cNvPr>
          <p:cNvSpPr txBox="1"/>
          <p:nvPr/>
        </p:nvSpPr>
        <p:spPr>
          <a:xfrm>
            <a:off x="5359958" y="3652542"/>
            <a:ext cx="2248455" cy="261570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speak, speaking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450;p6">
            <a:extLst>
              <a:ext uri="{FF2B5EF4-FFF2-40B4-BE49-F238E27FC236}">
                <a16:creationId xmlns:a16="http://schemas.microsoft.com/office/drawing/2014/main" id="{BEEF7324-674B-4C52-9B03-50A35B25FBB1}"/>
              </a:ext>
            </a:extLst>
          </p:cNvPr>
          <p:cNvSpPr txBox="1"/>
          <p:nvPr/>
        </p:nvSpPr>
        <p:spPr>
          <a:xfrm>
            <a:off x="5322166" y="3915699"/>
            <a:ext cx="224845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‘i’, you’, ‘s/he’, change the verb ending to match the pronoun:</a:t>
            </a:r>
            <a:endParaRPr kumimoji="0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450;p6">
            <a:extLst>
              <a:ext uri="{FF2B5EF4-FFF2-40B4-BE49-F238E27FC236}">
                <a16:creationId xmlns:a16="http://schemas.microsoft.com/office/drawing/2014/main" id="{C19C4606-AADC-423A-85DA-85BB1BC3279D}"/>
              </a:ext>
            </a:extLst>
          </p:cNvPr>
          <p:cNvSpPr txBox="1"/>
          <p:nvPr/>
        </p:nvSpPr>
        <p:spPr>
          <a:xfrm>
            <a:off x="5347673" y="4547390"/>
            <a:ext cx="2248455" cy="769401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parl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speak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parl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you speak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parl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speaks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parl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 speaks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4212A721-338E-4A92-95BA-CE8DE0813A14}"/>
              </a:ext>
            </a:extLst>
          </p:cNvPr>
          <p:cNvSpPr txBox="1"/>
          <p:nvPr/>
        </p:nvSpPr>
        <p:spPr>
          <a:xfrm>
            <a:off x="7696890" y="3159182"/>
            <a:ext cx="21416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there are two ways to translate French infinitives into English: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450;p6">
            <a:extLst>
              <a:ext uri="{FF2B5EF4-FFF2-40B4-BE49-F238E27FC236}">
                <a16:creationId xmlns:a16="http://schemas.microsoft.com/office/drawing/2014/main" id="{9237C9C5-2C7D-418D-A9E5-DEEBE6B95EC7}"/>
              </a:ext>
            </a:extLst>
          </p:cNvPr>
          <p:cNvSpPr txBox="1"/>
          <p:nvPr/>
        </p:nvSpPr>
        <p:spPr>
          <a:xfrm>
            <a:off x="7739425" y="3736504"/>
            <a:ext cx="2267496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facile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easy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speak French.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450;p6">
            <a:extLst>
              <a:ext uri="{FF2B5EF4-FFF2-40B4-BE49-F238E27FC236}">
                <a16:creationId xmlns:a16="http://schemas.microsoft.com/office/drawing/2014/main" id="{09B3A343-A99E-4C1F-B4DD-144B7DF62776}"/>
              </a:ext>
            </a:extLst>
          </p:cNvPr>
          <p:cNvSpPr txBox="1"/>
          <p:nvPr/>
        </p:nvSpPr>
        <p:spPr>
          <a:xfrm>
            <a:off x="7737470" y="4258357"/>
            <a:ext cx="2088066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facile.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Speak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French is easy.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574;p9">
            <a:extLst>
              <a:ext uri="{FF2B5EF4-FFF2-40B4-BE49-F238E27FC236}">
                <a16:creationId xmlns:a16="http://schemas.microsoft.com/office/drawing/2014/main" id="{3FE4DEBA-AA51-4CA2-8EAD-95397C237046}"/>
              </a:ext>
            </a:extLst>
          </p:cNvPr>
          <p:cNvSpPr txBox="1"/>
          <p:nvPr/>
        </p:nvSpPr>
        <p:spPr>
          <a:xfrm>
            <a:off x="7695387" y="4872482"/>
            <a:ext cx="237682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a French  sentence has two verbs, the 2</a:t>
            </a:r>
            <a:r>
              <a:rPr kumimoji="0" lang="en-GB" sz="1100" b="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is in infinitive form.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A6F9706-2AAE-4319-A808-889502217175}"/>
              </a:ext>
            </a:extLst>
          </p:cNvPr>
          <p:cNvSpPr txBox="1"/>
          <p:nvPr/>
        </p:nvSpPr>
        <p:spPr>
          <a:xfrm>
            <a:off x="7700322" y="4647741"/>
            <a:ext cx="23872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verb structures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7" name="Google Shape;450;p6">
            <a:extLst>
              <a:ext uri="{FF2B5EF4-FFF2-40B4-BE49-F238E27FC236}">
                <a16:creationId xmlns:a16="http://schemas.microsoft.com/office/drawing/2014/main" id="{429C2127-5782-4A2D-93DE-ADC713F07CE3}"/>
              </a:ext>
            </a:extLst>
          </p:cNvPr>
          <p:cNvSpPr txBox="1"/>
          <p:nvPr/>
        </p:nvSpPr>
        <p:spPr>
          <a:xfrm>
            <a:off x="7724444" y="5481802"/>
            <a:ext cx="2198038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J’aime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100" b="1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parler</a:t>
            </a:r>
            <a:r>
              <a:rPr lang="en-US" sz="11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speaking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French.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450;p6">
            <a:extLst>
              <a:ext uri="{FF2B5EF4-FFF2-40B4-BE49-F238E27FC236}">
                <a16:creationId xmlns:a16="http://schemas.microsoft.com/office/drawing/2014/main" id="{CE787B0D-F6E8-4FFE-8AF8-EFE270912617}"/>
              </a:ext>
            </a:extLst>
          </p:cNvPr>
          <p:cNvSpPr txBox="1"/>
          <p:nvPr/>
        </p:nvSpPr>
        <p:spPr>
          <a:xfrm>
            <a:off x="7734613" y="5957655"/>
            <a:ext cx="2198038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J’aime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1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le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French.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586;p9">
            <a:extLst>
              <a:ext uri="{FF2B5EF4-FFF2-40B4-BE49-F238E27FC236}">
                <a16:creationId xmlns:a16="http://schemas.microsoft.com/office/drawing/2014/main" id="{D47B3CFD-BC2C-4FDA-8567-4E8187603B3B}"/>
              </a:ext>
            </a:extLst>
          </p:cNvPr>
          <p:cNvSpPr/>
          <p:nvPr/>
        </p:nvSpPr>
        <p:spPr>
          <a:xfrm>
            <a:off x="10035173" y="5422836"/>
            <a:ext cx="2097068" cy="387054"/>
          </a:xfrm>
          <a:prstGeom prst="wedgeRoundRectCallout">
            <a:avLst>
              <a:gd name="adj1" fmla="val -78483"/>
              <a:gd name="adj2" fmla="val 38001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English we usually say </a:t>
            </a:r>
            <a:b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ing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two-verb structures.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" name="Picture 11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B4BB5DC-70A3-44FA-BED1-0F62E2FE7D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126" y="3198486"/>
            <a:ext cx="604064" cy="551416"/>
          </a:xfrm>
          <a:prstGeom prst="rect">
            <a:avLst/>
          </a:prstGeom>
        </p:spPr>
      </p:pic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id="{F12F8342-49C7-4B6C-BBD0-16396D95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94380"/>
              </p:ext>
            </p:extLst>
          </p:nvPr>
        </p:nvGraphicFramePr>
        <p:xfrm>
          <a:off x="4482025" y="5361959"/>
          <a:ext cx="3203388" cy="138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3388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</a:tblGrid>
              <a:tr h="1389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– the (plural)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sp>
        <p:nvSpPr>
          <p:cNvPr id="236" name="Rectangle 235">
            <a:extLst>
              <a:ext uri="{FF2B5EF4-FFF2-40B4-BE49-F238E27FC236}">
                <a16:creationId xmlns:a16="http://schemas.microsoft.com/office/drawing/2014/main" id="{D0ADD2F4-8ED0-4098-8DE3-85D77D4637BD}"/>
              </a:ext>
            </a:extLst>
          </p:cNvPr>
          <p:cNvSpPr/>
          <p:nvPr/>
        </p:nvSpPr>
        <p:spPr>
          <a:xfrm>
            <a:off x="4490455" y="5593102"/>
            <a:ext cx="30359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know the word ‘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means some for both masculine and feminine nouns: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5B7F5AF3-B48F-4D19-93E8-E25BFD3C11A5}"/>
              </a:ext>
            </a:extLst>
          </p:cNvPr>
          <p:cNvSpPr/>
          <p:nvPr/>
        </p:nvSpPr>
        <p:spPr>
          <a:xfrm>
            <a:off x="4453332" y="6153528"/>
            <a:ext cx="30149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plural word for ‘the’ is ‘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 It is the same for both 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 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 </a:t>
            </a:r>
            <a:r>
              <a:rPr kumimoji="0" lang="en-GB" sz="11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ouns.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24FDA64C-A5CC-4DEF-A814-21CA4F8ED058}"/>
              </a:ext>
            </a:extLst>
          </p:cNvPr>
          <p:cNvSpPr/>
          <p:nvPr/>
        </p:nvSpPr>
        <p:spPr>
          <a:xfrm>
            <a:off x="4452724" y="5941023"/>
            <a:ext cx="37245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groupes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Here are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groups.</a:t>
            </a:r>
            <a:r>
              <a:rPr kumimoji="0" lang="en-GB" sz="11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E487107F-A8E9-42D2-B8BF-8D0A73BF8AAA}"/>
              </a:ext>
            </a:extLst>
          </p:cNvPr>
          <p:cNvSpPr/>
          <p:nvPr/>
        </p:nvSpPr>
        <p:spPr>
          <a:xfrm>
            <a:off x="4460167" y="6508029"/>
            <a:ext cx="37245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groupes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Here are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groups.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946BF5-F96A-43BB-AEF0-8D69E6D72B5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345956" y="2281808"/>
            <a:ext cx="1704168" cy="5863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566915A-0EA5-4E3C-92E3-C59BB0B63DC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3760" y="3470226"/>
            <a:ext cx="787839" cy="7482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31E0E1-BC27-4A10-9952-4092F749AC5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9170" y="4307750"/>
            <a:ext cx="838924" cy="3212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8443E3-7A8D-46F2-8B13-4B1CBEC297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1167" y="4281966"/>
            <a:ext cx="587176" cy="4320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86B297-6E7F-4EC4-9DF9-BA7E1C33A94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1757" y="4107520"/>
            <a:ext cx="994651" cy="4510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041A47-FAEE-4B96-A138-43CC0F52269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93730" y="3555983"/>
            <a:ext cx="884800" cy="467811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0A321855-C47C-47D9-837D-4120833C597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1140129" y="6219100"/>
            <a:ext cx="245060" cy="259996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D2E49881-DF55-4F7D-A256-E1F35E1F73B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40130" y="6537252"/>
            <a:ext cx="215644" cy="215644"/>
          </a:xfrm>
          <a:prstGeom prst="rect">
            <a:avLst/>
          </a:prstGeom>
        </p:spPr>
      </p:pic>
      <p:grpSp>
        <p:nvGrpSpPr>
          <p:cNvPr id="282" name="Group 281">
            <a:extLst>
              <a:ext uri="{FF2B5EF4-FFF2-40B4-BE49-F238E27FC236}">
                <a16:creationId xmlns:a16="http://schemas.microsoft.com/office/drawing/2014/main" id="{624DFB38-7A5D-4734-8E55-882A735D1687}"/>
              </a:ext>
            </a:extLst>
          </p:cNvPr>
          <p:cNvGrpSpPr/>
          <p:nvPr/>
        </p:nvGrpSpPr>
        <p:grpSpPr>
          <a:xfrm>
            <a:off x="1135570" y="5640286"/>
            <a:ext cx="342704" cy="238553"/>
            <a:chOff x="-1960772" y="2871756"/>
            <a:chExt cx="2048141" cy="1778852"/>
          </a:xfrm>
        </p:grpSpPr>
        <p:sp>
          <p:nvSpPr>
            <p:cNvPr id="283" name="Cloud 282">
              <a:extLst>
                <a:ext uri="{FF2B5EF4-FFF2-40B4-BE49-F238E27FC236}">
                  <a16:creationId xmlns:a16="http://schemas.microsoft.com/office/drawing/2014/main" id="{1628DB2A-0EB9-41EB-B449-49AC77D6C333}"/>
                </a:ext>
              </a:extLst>
            </p:cNvPr>
            <p:cNvSpPr/>
            <p:nvPr/>
          </p:nvSpPr>
          <p:spPr>
            <a:xfrm>
              <a:off x="-1078507" y="2980148"/>
              <a:ext cx="355699" cy="262235"/>
            </a:xfrm>
            <a:prstGeom prst="cloud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0A81DEF5-6AAE-4A38-8A4C-F264D822E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354"/>
            <a:stretch/>
          </p:blipFill>
          <p:spPr>
            <a:xfrm>
              <a:off x="-423637" y="3637132"/>
              <a:ext cx="292901" cy="733831"/>
            </a:xfrm>
            <a:prstGeom prst="rect">
              <a:avLst/>
            </a:prstGeom>
          </p:spPr>
        </p:pic>
        <p:pic>
          <p:nvPicPr>
            <p:cNvPr id="285" name="Picture 284">
              <a:extLst>
                <a:ext uri="{FF2B5EF4-FFF2-40B4-BE49-F238E27FC236}">
                  <a16:creationId xmlns:a16="http://schemas.microsoft.com/office/drawing/2014/main" id="{895D04F4-10CA-4500-8578-F57F064EB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8341"/>
            <a:stretch/>
          </p:blipFill>
          <p:spPr>
            <a:xfrm>
              <a:off x="-1960772" y="2871756"/>
              <a:ext cx="2048141" cy="1573021"/>
            </a:xfrm>
            <a:prstGeom prst="ellipse">
              <a:avLst/>
            </a:prstGeom>
          </p:spPr>
        </p:pic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BDD32DB3-2826-4249-960E-6A49DA3E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1760443" y="4071880"/>
              <a:ext cx="823741" cy="578728"/>
            </a:xfrm>
            <a:prstGeom prst="rect">
              <a:avLst/>
            </a:prstGeom>
          </p:spPr>
        </p:pic>
      </p:grpSp>
      <p:pic>
        <p:nvPicPr>
          <p:cNvPr id="287" name="Picture 286">
            <a:extLst>
              <a:ext uri="{FF2B5EF4-FFF2-40B4-BE49-F238E27FC236}">
                <a16:creationId xmlns:a16="http://schemas.microsoft.com/office/drawing/2014/main" id="{2B6E8431-DDD4-47DD-B2E2-1869CD1E5C8D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268" y="5954929"/>
            <a:ext cx="307268" cy="230451"/>
          </a:xfrm>
          <a:prstGeom prst="rect">
            <a:avLst/>
          </a:prstGeom>
        </p:spPr>
      </p:pic>
      <p:sp>
        <p:nvSpPr>
          <p:cNvPr id="288" name="TextBox 287">
            <a:extLst>
              <a:ext uri="{FF2B5EF4-FFF2-40B4-BE49-F238E27FC236}">
                <a16:creationId xmlns:a16="http://schemas.microsoft.com/office/drawing/2014/main" id="{352E001D-6DEB-4FA0-84B1-91012DB929C5}"/>
              </a:ext>
            </a:extLst>
          </p:cNvPr>
          <p:cNvSpPr txBox="1"/>
          <p:nvPr/>
        </p:nvSpPr>
        <p:spPr>
          <a:xfrm>
            <a:off x="2555552" y="5705901"/>
            <a:ext cx="181005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literally mean: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cold.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heat.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fear.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pain.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E270C6-A1F3-4076-85AD-9B51423F908C}"/>
              </a:ext>
            </a:extLst>
          </p:cNvPr>
          <p:cNvSpPr/>
          <p:nvPr/>
        </p:nvSpPr>
        <p:spPr>
          <a:xfrm>
            <a:off x="3287581" y="3883200"/>
            <a:ext cx="2002992" cy="1417875"/>
          </a:xfrm>
          <a:prstGeom prst="rect">
            <a:avLst/>
          </a:prstGeom>
          <a:solidFill>
            <a:srgbClr val="F2F8E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F6EF62-3031-47B3-9CD9-EA668AA34081}"/>
              </a:ext>
            </a:extLst>
          </p:cNvPr>
          <p:cNvSpPr txBox="1"/>
          <p:nvPr/>
        </p:nvSpPr>
        <p:spPr>
          <a:xfrm>
            <a:off x="3274330" y="3892077"/>
            <a:ext cx="2092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can add a noun to say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hurts.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AA107AD7-BEEC-451D-B69B-B3422C609E2F}"/>
              </a:ext>
            </a:extLst>
          </p:cNvPr>
          <p:cNvSpPr txBox="1"/>
          <p:nvPr/>
        </p:nvSpPr>
        <p:spPr>
          <a:xfrm>
            <a:off x="3268402" y="4321503"/>
            <a:ext cx="1452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mal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la tête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90" name="Picture 289">
            <a:extLst>
              <a:ext uri="{FF2B5EF4-FFF2-40B4-BE49-F238E27FC236}">
                <a16:creationId xmlns:a16="http://schemas.microsoft.com/office/drawing/2014/main" id="{877EB7ED-83F0-412D-956B-2B46763D3FDF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18371" y="4077358"/>
            <a:ext cx="426600" cy="426600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F0433AB7-1591-4F09-8374-4C6B69FB5B98}"/>
              </a:ext>
            </a:extLst>
          </p:cNvPr>
          <p:cNvSpPr txBox="1"/>
          <p:nvPr/>
        </p:nvSpPr>
        <p:spPr>
          <a:xfrm>
            <a:off x="3246491" y="4605023"/>
            <a:ext cx="1452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mal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l’oreille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5C3C34E9-3E61-4D31-A64E-D0E817F8B98D}"/>
              </a:ext>
            </a:extLst>
          </p:cNvPr>
          <p:cNvSpPr txBox="1"/>
          <p:nvPr/>
        </p:nvSpPr>
        <p:spPr>
          <a:xfrm>
            <a:off x="3257531" y="4887082"/>
            <a:ext cx="1452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mal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pied.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93" name="Picture 292">
            <a:extLst>
              <a:ext uri="{FF2B5EF4-FFF2-40B4-BE49-F238E27FC236}">
                <a16:creationId xmlns:a16="http://schemas.microsoft.com/office/drawing/2014/main" id="{1D41CCC1-DECF-4C32-B889-FF347CFCB2FD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rgbClr val="1D6FA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829796" y="4506959"/>
            <a:ext cx="377353" cy="377353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448FF55D-8EA7-40FB-9547-6B8ED24616A5}"/>
              </a:ext>
            </a:extLst>
          </p:cNvPr>
          <p:cNvGrpSpPr/>
          <p:nvPr/>
        </p:nvGrpSpPr>
        <p:grpSpPr>
          <a:xfrm>
            <a:off x="4767130" y="4831670"/>
            <a:ext cx="444469" cy="456036"/>
            <a:chOff x="8069364" y="5275121"/>
            <a:chExt cx="1189968" cy="1154134"/>
          </a:xfrm>
        </p:grpSpPr>
        <p:pic>
          <p:nvPicPr>
            <p:cNvPr id="295" name="Graphic 294" descr="Foot with solid fill">
              <a:extLst>
                <a:ext uri="{FF2B5EF4-FFF2-40B4-BE49-F238E27FC236}">
                  <a16:creationId xmlns:a16="http://schemas.microsoft.com/office/drawing/2014/main" id="{0C33DCD5-AC55-4770-A5E3-FE17CCDD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344932" y="5275121"/>
              <a:ext cx="914400" cy="914400"/>
            </a:xfrm>
            <a:prstGeom prst="rect">
              <a:avLst/>
            </a:prstGeom>
          </p:spPr>
        </p:pic>
        <p:pic>
          <p:nvPicPr>
            <p:cNvPr id="296" name="Graphic 295" descr="Lightning bolt with solid fill">
              <a:extLst>
                <a:ext uri="{FF2B5EF4-FFF2-40B4-BE49-F238E27FC236}">
                  <a16:creationId xmlns:a16="http://schemas.microsoft.com/office/drawing/2014/main" id="{A3534561-FB42-4905-B91B-FD135628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rot="11011156">
              <a:off x="8230085" y="6036259"/>
              <a:ext cx="364050" cy="364050"/>
            </a:xfrm>
            <a:prstGeom prst="rect">
              <a:avLst/>
            </a:prstGeom>
          </p:spPr>
        </p:pic>
        <p:pic>
          <p:nvPicPr>
            <p:cNvPr id="297" name="Graphic 296" descr="Lightning bolt with solid fill">
              <a:extLst>
                <a:ext uri="{FF2B5EF4-FFF2-40B4-BE49-F238E27FC236}">
                  <a16:creationId xmlns:a16="http://schemas.microsoft.com/office/drawing/2014/main" id="{9FC6C2FC-203E-4CA4-B721-BCC2277F0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rot="13400238">
              <a:off x="8069364" y="5928913"/>
              <a:ext cx="364050" cy="364050"/>
            </a:xfrm>
            <a:prstGeom prst="rect">
              <a:avLst/>
            </a:prstGeom>
          </p:spPr>
        </p:pic>
        <p:pic>
          <p:nvPicPr>
            <p:cNvPr id="298" name="Graphic 297" descr="Lightning bolt with solid fill">
              <a:extLst>
                <a:ext uri="{FF2B5EF4-FFF2-40B4-BE49-F238E27FC236}">
                  <a16:creationId xmlns:a16="http://schemas.microsoft.com/office/drawing/2014/main" id="{536732C5-C9CC-49AE-A613-DBF482B4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rot="8860899">
              <a:off x="8427252" y="6065205"/>
              <a:ext cx="364050" cy="364050"/>
            </a:xfrm>
            <a:prstGeom prst="rect">
              <a:avLst/>
            </a:prstGeom>
          </p:spPr>
        </p:pic>
      </p:grpSp>
      <p:pic>
        <p:nvPicPr>
          <p:cNvPr id="2052" name="Picture 4" descr="blue birthday cake clip art - Clip Art Library">
            <a:extLst>
              <a:ext uri="{FF2B5EF4-FFF2-40B4-BE49-F238E27FC236}">
                <a16:creationId xmlns:a16="http://schemas.microsoft.com/office/drawing/2014/main" id="{F3DE4F8B-59DF-499F-99C5-3DDDC9E7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18" y="3416690"/>
            <a:ext cx="921445" cy="11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Google Shape;601;p10">
            <a:extLst>
              <a:ext uri="{FF2B5EF4-FFF2-40B4-BE49-F238E27FC236}">
                <a16:creationId xmlns:a16="http://schemas.microsoft.com/office/drawing/2014/main" id="{6C8FE74E-29C3-4FF7-AD9A-BEFF3858A421}"/>
              </a:ext>
            </a:extLst>
          </p:cNvPr>
          <p:cNvSpPr txBox="1"/>
          <p:nvPr/>
        </p:nvSpPr>
        <p:spPr>
          <a:xfrm>
            <a:off x="10082736" y="4001714"/>
            <a:ext cx="1887313" cy="127723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Pupils prepare a show (</a:t>
            </a:r>
            <a:r>
              <a:rPr lang="en-GB" sz="11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spectacle</a:t>
            </a:r>
            <a:r>
              <a:rPr lang="en-GB" sz="11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for the end of the year.  They rehearse in the big hall or gym. Sometimes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wear a costume </a:t>
            </a:r>
            <a:br>
              <a:rPr lang="en-GB" sz="11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1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11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1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déguisement</a:t>
            </a:r>
            <a:r>
              <a:rPr lang="en-GB" sz="11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 sz="1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9000F8-E4A8-4FE9-B431-B9956B9CED2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524131" y="4876787"/>
            <a:ext cx="690757" cy="500881"/>
          </a:xfrm>
          <a:prstGeom prst="rect">
            <a:avLst/>
          </a:prstGeom>
        </p:spPr>
      </p:pic>
      <p:sp>
        <p:nvSpPr>
          <p:cNvPr id="224" name="Google Shape;560;p8">
            <a:extLst>
              <a:ext uri="{FF2B5EF4-FFF2-40B4-BE49-F238E27FC236}">
                <a16:creationId xmlns:a16="http://schemas.microsoft.com/office/drawing/2014/main" id="{C09C2DA1-2F8C-4420-B9C9-F51CC873D84A}"/>
              </a:ext>
            </a:extLst>
          </p:cNvPr>
          <p:cNvSpPr/>
          <p:nvPr/>
        </p:nvSpPr>
        <p:spPr>
          <a:xfrm>
            <a:off x="9880437" y="3278495"/>
            <a:ext cx="1592432" cy="430847"/>
          </a:xfrm>
          <a:prstGeom prst="wedgeRoundRectCallout">
            <a:avLst>
              <a:gd name="adj1" fmla="val -112385"/>
              <a:gd name="adj2" fmla="val 78599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Add‘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link adjective and verb.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3" name="Graphic 52" descr="Users with solid fill">
            <a:extLst>
              <a:ext uri="{FF2B5EF4-FFF2-40B4-BE49-F238E27FC236}">
                <a16:creationId xmlns:a16="http://schemas.microsoft.com/office/drawing/2014/main" id="{63B73C0A-115F-4C9C-8446-0D205AE6A36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836420" y="5235474"/>
            <a:ext cx="490729" cy="490729"/>
          </a:xfrm>
          <a:prstGeom prst="rect">
            <a:avLst/>
          </a:prstGeom>
        </p:spPr>
      </p:pic>
      <p:pic>
        <p:nvPicPr>
          <p:cNvPr id="309" name="Graphic 308" descr="Users with solid fill">
            <a:extLst>
              <a:ext uri="{FF2B5EF4-FFF2-40B4-BE49-F238E27FC236}">
                <a16:creationId xmlns:a16="http://schemas.microsoft.com/office/drawing/2014/main" id="{8B6EA9CD-5027-4CCB-8708-905E11B574B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343670" y="5250332"/>
            <a:ext cx="490729" cy="490729"/>
          </a:xfrm>
          <a:prstGeom prst="rect">
            <a:avLst/>
          </a:prstGeom>
        </p:spPr>
      </p:pic>
      <p:sp>
        <p:nvSpPr>
          <p:cNvPr id="310" name="Google Shape;450;p6">
            <a:extLst>
              <a:ext uri="{FF2B5EF4-FFF2-40B4-BE49-F238E27FC236}">
                <a16:creationId xmlns:a16="http://schemas.microsoft.com/office/drawing/2014/main" id="{6B830AA4-E0B8-46C1-A9D3-D41220C668EB}"/>
              </a:ext>
            </a:extLst>
          </p:cNvPr>
          <p:cNvSpPr txBox="1"/>
          <p:nvPr/>
        </p:nvSpPr>
        <p:spPr>
          <a:xfrm>
            <a:off x="7774154" y="6479096"/>
            <a:ext cx="2198038" cy="261570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Et </a:t>
            </a:r>
            <a:r>
              <a:rPr lang="en-US" sz="11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toi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? And you?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591;p9">
            <a:extLst>
              <a:ext uri="{FF2B5EF4-FFF2-40B4-BE49-F238E27FC236}">
                <a16:creationId xmlns:a16="http://schemas.microsoft.com/office/drawing/2014/main" id="{B6E6A053-C4BA-4831-943F-79972A66A66A}"/>
              </a:ext>
            </a:extLst>
          </p:cNvPr>
          <p:cNvSpPr/>
          <p:nvPr/>
        </p:nvSpPr>
        <p:spPr>
          <a:xfrm>
            <a:off x="9763319" y="5913419"/>
            <a:ext cx="2376825" cy="343762"/>
          </a:xfrm>
          <a:prstGeom prst="wedgeRoundRectCallout">
            <a:avLst>
              <a:gd name="adj1" fmla="val -69451"/>
              <a:gd name="adj2" fmla="val 16996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Always use ‘le/la’+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noun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after verbs</a:t>
            </a:r>
            <a:r>
              <a:rPr kumimoji="0" lang="en-GB" sz="1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opinion.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591;p9">
            <a:extLst>
              <a:ext uri="{FF2B5EF4-FFF2-40B4-BE49-F238E27FC236}">
                <a16:creationId xmlns:a16="http://schemas.microsoft.com/office/drawing/2014/main" id="{4D98E601-7AAD-44AC-944D-4695B7C20153}"/>
              </a:ext>
            </a:extLst>
          </p:cNvPr>
          <p:cNvSpPr/>
          <p:nvPr/>
        </p:nvSpPr>
        <p:spPr>
          <a:xfrm>
            <a:off x="9776542" y="6391339"/>
            <a:ext cx="2376825" cy="343762"/>
          </a:xfrm>
          <a:prstGeom prst="wedgeRoundRectCallout">
            <a:avLst>
              <a:gd name="adj1" fmla="val -69451"/>
              <a:gd name="adj2" fmla="val 16996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lang="en-GB" sz="1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‘</a:t>
            </a:r>
            <a:r>
              <a:rPr lang="en-GB" sz="11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</a:t>
            </a:r>
            <a:r>
              <a:rPr lang="en-GB" sz="11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toi</a:t>
            </a:r>
            <a:r>
              <a:rPr lang="en-GB" sz="11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?’ to add a yes/no question to any statement.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Picture 311" descr="A picture containing icon&#10;&#10;Description automatically generated">
            <a:extLst>
              <a:ext uri="{FF2B5EF4-FFF2-40B4-BE49-F238E27FC236}">
                <a16:creationId xmlns:a16="http://schemas.microsoft.com/office/drawing/2014/main" id="{4CD7A74A-AF26-457B-93A9-2F42F09017A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18" y="277378"/>
            <a:ext cx="399192" cy="3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6773</TotalTime>
  <Words>1179</Words>
  <Application>Microsoft Office PowerPoint</Application>
  <PresentationFormat>Widescreen</PresentationFormat>
  <Paragraphs>210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Cavolini</vt:lpstr>
      <vt:lpstr>Century Gothic</vt:lpstr>
      <vt:lpstr>Modern Love</vt:lpstr>
      <vt:lpstr>Office Theme</vt:lpstr>
      <vt:lpstr>Jaune Knowledge Organiser  - Summer Term A</vt:lpstr>
      <vt:lpstr>Jaune Knowledge Organiser  - Summer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143</cp:revision>
  <cp:lastPrinted>2021-11-19T07:47:27Z</cp:lastPrinted>
  <dcterms:created xsi:type="dcterms:W3CDTF">2021-11-17T16:29:35Z</dcterms:created>
  <dcterms:modified xsi:type="dcterms:W3CDTF">2023-04-16T09:32:25Z</dcterms:modified>
</cp:coreProperties>
</file>