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8EE"/>
    <a:srgbClr val="D7E7F5"/>
    <a:srgbClr val="C6DCF0"/>
    <a:srgbClr val="FFE7E7"/>
    <a:srgbClr val="FFFAEB"/>
    <a:srgbClr val="2BC0C7"/>
    <a:srgbClr val="FF0066"/>
    <a:srgbClr val="F2F7FC"/>
    <a:srgbClr val="FFEFFF"/>
    <a:srgbClr val="FBF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gif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g"/><Relationship Id="rId28" Type="http://schemas.openxmlformats.org/officeDocument/2006/relationships/image" Target="../media/image27.PNG"/><Relationship Id="rId36" Type="http://schemas.openxmlformats.org/officeDocument/2006/relationships/image" Target="../media/image35.svg"/><Relationship Id="rId10" Type="http://schemas.openxmlformats.org/officeDocument/2006/relationships/image" Target="../media/image9.gif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gif"/><Relationship Id="rId22" Type="http://schemas.openxmlformats.org/officeDocument/2006/relationships/image" Target="../media/image21.png"/><Relationship Id="rId27" Type="http://schemas.openxmlformats.org/officeDocument/2006/relationships/image" Target="../media/image26.jp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5" Type="http://schemas.openxmlformats.org/officeDocument/2006/relationships/image" Target="../media/image24.png"/><Relationship Id="rId33" Type="http://schemas.openxmlformats.org/officeDocument/2006/relationships/image" Target="../media/image32.gif"/><Relationship Id="rId38" Type="http://schemas.openxmlformats.org/officeDocument/2006/relationships/image" Target="../media/image37.sv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7.gif"/><Relationship Id="rId21" Type="http://schemas.openxmlformats.org/officeDocument/2006/relationships/image" Target="../media/image64.png"/><Relationship Id="rId7" Type="http://schemas.openxmlformats.org/officeDocument/2006/relationships/image" Target="../media/image51.sv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image" Target="../media/image46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23" Type="http://schemas.openxmlformats.org/officeDocument/2006/relationships/image" Target="../media/image66.svg"/><Relationship Id="rId28" Type="http://schemas.openxmlformats.org/officeDocument/2006/relationships/image" Target="../media/image71.jpg"/><Relationship Id="rId10" Type="http://schemas.openxmlformats.org/officeDocument/2006/relationships/image" Target="../media/image53.png"/><Relationship Id="rId19" Type="http://schemas.openxmlformats.org/officeDocument/2006/relationships/image" Target="../media/image62.gif"/><Relationship Id="rId31" Type="http://schemas.openxmlformats.org/officeDocument/2006/relationships/image" Target="../media/image74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jpg"/><Relationship Id="rId30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408908"/>
              </p:ext>
            </p:extLst>
          </p:nvPr>
        </p:nvGraphicFramePr>
        <p:xfrm>
          <a:off x="82786" y="246363"/>
          <a:ext cx="3236644" cy="6550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6644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539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activités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aimer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like|liking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chanter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sing|singing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chercher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look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for|looking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for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dessiner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draw|drawing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enseigner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teach|teaching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jouer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play|playing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organiser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organise|organising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poser – to put (down), ask (question)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697469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préférer – to prefer|preferring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préparer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prepare|preparing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présenter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present|presenting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prononcer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pronounce, pronouncing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visiter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visit|visiting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(place)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241078"/>
                  </a:ext>
                </a:extLst>
              </a:tr>
              <a:tr h="274857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description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facile – easy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grand,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grand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tall, big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intéressant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intéressant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interesting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petit, petit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short, small, little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42051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le, la – the (m), the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mon, ma – my (m), my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ton, ta – your (m), your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41172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avec – with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72573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ligne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online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335413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dehors - outside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289750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03916"/>
              </p:ext>
            </p:extLst>
          </p:nvPr>
        </p:nvGraphicFramePr>
        <p:xfrm>
          <a:off x="5896598" y="2382491"/>
          <a:ext cx="6192662" cy="4414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3549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2198594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1990519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338758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Infinitive verbs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 two meanings in English for infinitive verbs in French:</a:t>
                      </a: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facile de 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visiter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parc. ➜ 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It’s easy </a:t>
                      </a:r>
                      <a:r>
                        <a:rPr lang="en-GB" sz="1100" b="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to visit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park.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Visiter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un parc,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c’est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facile. ➜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Visiting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 park is easy.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Present tense –ER verbs</a:t>
                      </a:r>
                    </a:p>
                    <a:p>
                      <a:pPr algn="l"/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préparer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prepare|preparing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prépare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prepare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prépares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prepare</a:t>
                      </a: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prépare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 prepares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prépare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➜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 prepares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Definite articles – ‘the’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To say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the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in French use </a:t>
                      </a: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before a masculine noun and </a:t>
                      </a: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la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before a feminine noun.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le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sport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la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musique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Use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l’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for any noun that starts with a vowel or h-.</a:t>
                      </a:r>
                      <a:b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l’anglais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(m),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l’émission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(f).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19762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Possessive adjectives</a:t>
                      </a:r>
                    </a:p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adjectives ‘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my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’ and ‘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’ have different forms to match the gender of the noun they describe: 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pays,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pays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tante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tante</a:t>
                      </a:r>
                      <a:b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 of ‘de’ for possession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grand-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père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Pierre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➜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grandfather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of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Pierre OR</a:t>
                      </a: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Pierre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’s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grandfather.</a:t>
                      </a:r>
                      <a:b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There is no apostrophe for possession in French.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984892-8CB5-4198-BE31-38A03B6FE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922316"/>
              </p:ext>
            </p:extLst>
          </p:nvPr>
        </p:nvGraphicFramePr>
        <p:xfrm>
          <a:off x="5892282" y="807920"/>
          <a:ext cx="6169738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167">
                  <a:extLst>
                    <a:ext uri="{9D8B030D-6E8A-4147-A177-3AD203B41FA5}">
                      <a16:colId xmlns:a16="http://schemas.microsoft.com/office/drawing/2014/main" val="3008862330"/>
                    </a:ext>
                  </a:extLst>
                </a:gridCol>
                <a:gridCol w="1370442">
                  <a:extLst>
                    <a:ext uri="{9D8B030D-6E8A-4147-A177-3AD203B41FA5}">
                      <a16:colId xmlns:a16="http://schemas.microsoft.com/office/drawing/2014/main" val="427807373"/>
                    </a:ext>
                  </a:extLst>
                </a:gridCol>
                <a:gridCol w="1409149">
                  <a:extLst>
                    <a:ext uri="{9D8B030D-6E8A-4147-A177-3AD203B41FA5}">
                      <a16:colId xmlns:a16="http://schemas.microsoft.com/office/drawing/2014/main" val="3633670650"/>
                    </a:ext>
                  </a:extLst>
                </a:gridCol>
                <a:gridCol w="1217427">
                  <a:extLst>
                    <a:ext uri="{9D8B030D-6E8A-4147-A177-3AD203B41FA5}">
                      <a16:colId xmlns:a16="http://schemas.microsoft.com/office/drawing/2014/main" val="1763807825"/>
                    </a:ext>
                  </a:extLst>
                </a:gridCol>
                <a:gridCol w="1470553">
                  <a:extLst>
                    <a:ext uri="{9D8B030D-6E8A-4147-A177-3AD203B41FA5}">
                      <a16:colId xmlns:a16="http://schemas.microsoft.com/office/drawing/2014/main" val="3134125452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et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ez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parl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donn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et</a:t>
                      </a: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ez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2111590"/>
                  </a:ext>
                </a:extLst>
              </a:tr>
            </a:tbl>
          </a:graphicData>
        </a:graphic>
      </p:graphicFrame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EAA0E296-9C84-46F3-9019-BD9575378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338147"/>
              </p:ext>
            </p:extLst>
          </p:nvPr>
        </p:nvGraphicFramePr>
        <p:xfrm>
          <a:off x="5895185" y="1369829"/>
          <a:ext cx="6169739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279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914097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62425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69750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031094">
                  <a:extLst>
                    <a:ext uri="{9D8B030D-6E8A-4147-A177-3AD203B41FA5}">
                      <a16:colId xmlns:a16="http://schemas.microsoft.com/office/drawing/2014/main" val="1261523764"/>
                    </a:ext>
                  </a:extLst>
                </a:gridCol>
                <a:gridCol w="1031094">
                  <a:extLst>
                    <a:ext uri="{9D8B030D-6E8A-4147-A177-3AD203B41FA5}">
                      <a16:colId xmlns:a16="http://schemas.microsoft.com/office/drawing/2014/main" val="3878606707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open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act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dirty="0" err="1">
                          <a:latin typeface="Century Gothic" panose="020B0502020202020204" pitchFamily="34" charset="0"/>
                        </a:rPr>
                        <a:t>l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FF00"/>
                </a:solidFill>
                <a:highlight>
                  <a:srgbClr val="C0C0C0"/>
                </a:highlight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Jaune 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Knowledge Organiser  - Spring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604255"/>
              </p:ext>
            </p:extLst>
          </p:nvPr>
        </p:nvGraphicFramePr>
        <p:xfrm>
          <a:off x="3247558" y="167639"/>
          <a:ext cx="2555036" cy="6642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5036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28853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À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l’école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(at school)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l’anglais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English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français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French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l’image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image, picture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mot - word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musique – music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sport – sport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texte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text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visite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visit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131542">
                <a:tc>
                  <a:txBody>
                    <a:bodyPr/>
                    <a:lstStyle/>
                    <a:p>
                      <a:endParaRPr lang="en-GB" sz="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l’émission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programme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radio – radio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television,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télé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television, tv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95968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</a:t>
                      </a: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lieux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(places)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58014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musée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museum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76174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parc – park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90001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pays – country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562070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l’université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university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235672"/>
                  </a:ext>
                </a:extLst>
              </a:tr>
              <a:tr h="295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Voici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Here is, there is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l’ami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(male) friend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l’amie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– (female) friend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grand-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mère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grandmother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32932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grand-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père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grandfather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41172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tante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aunt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72573"/>
                  </a:ext>
                </a:extLst>
              </a:tr>
            </a:tbl>
          </a:graphicData>
        </a:graphic>
      </p:graphicFrame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165E15-EF17-4B17-ADF6-EA509741FC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38" y="2833451"/>
            <a:ext cx="768016" cy="541531"/>
          </a:xfrm>
          <a:prstGeom prst="rect">
            <a:avLst/>
          </a:prstGeom>
        </p:spPr>
      </p:pic>
      <p:pic>
        <p:nvPicPr>
          <p:cNvPr id="41" name="Picture 4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F075BDC-3432-4C2E-B4C6-3A9ABC3C80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178" y="3322739"/>
            <a:ext cx="501600" cy="352553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1E0FB3AA-6A4A-4B9B-915C-D2F06FAF1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560" y="3897743"/>
            <a:ext cx="302346" cy="224127"/>
          </a:xfrm>
          <a:prstGeom prst="rect">
            <a:avLst/>
          </a:prstGeom>
        </p:spPr>
      </p:pic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49564301-495B-478F-93B9-C43768F1F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419" y="4461618"/>
            <a:ext cx="300246" cy="224127"/>
          </a:xfrm>
          <a:prstGeom prst="rect">
            <a:avLst/>
          </a:prstGeom>
        </p:spPr>
      </p:pic>
      <p:graphicFrame>
        <p:nvGraphicFramePr>
          <p:cNvPr id="111" name="Table 107">
            <a:extLst>
              <a:ext uri="{FF2B5EF4-FFF2-40B4-BE49-F238E27FC236}">
                <a16:creationId xmlns:a16="http://schemas.microsoft.com/office/drawing/2014/main" id="{1E2EEA70-CA67-4351-891C-825A4E6FF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37869"/>
              </p:ext>
            </p:extLst>
          </p:nvPr>
        </p:nvGraphicFramePr>
        <p:xfrm>
          <a:off x="5900991" y="1891521"/>
          <a:ext cx="6169739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279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914097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62425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69750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031094">
                  <a:extLst>
                    <a:ext uri="{9D8B030D-6E8A-4147-A177-3AD203B41FA5}">
                      <a16:colId xmlns:a16="http://schemas.microsoft.com/office/drawing/2014/main" val="1261523764"/>
                    </a:ext>
                  </a:extLst>
                </a:gridCol>
                <a:gridCol w="1031094">
                  <a:extLst>
                    <a:ext uri="{9D8B030D-6E8A-4147-A177-3AD203B41FA5}">
                      <a16:colId xmlns:a16="http://schemas.microsoft.com/office/drawing/2014/main" val="3878606707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è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te</a:t>
                      </a: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è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ê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probl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è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5" name="TextBox 134">
            <a:extLst>
              <a:ext uri="{FF2B5EF4-FFF2-40B4-BE49-F238E27FC236}">
                <a16:creationId xmlns:a16="http://schemas.microsoft.com/office/drawing/2014/main" id="{F68F5F81-1F8F-4D20-85CB-120315F965F3}"/>
              </a:ext>
            </a:extLst>
          </p:cNvPr>
          <p:cNvSpPr txBox="1"/>
          <p:nvPr/>
        </p:nvSpPr>
        <p:spPr>
          <a:xfrm>
            <a:off x="9992665" y="2095646"/>
            <a:ext cx="10395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[to be, being]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D773542-6242-43A7-A27B-01886089B4B7}"/>
              </a:ext>
            </a:extLst>
          </p:cNvPr>
          <p:cNvSpPr txBox="1"/>
          <p:nvPr/>
        </p:nvSpPr>
        <p:spPr>
          <a:xfrm>
            <a:off x="7644862" y="2079676"/>
            <a:ext cx="953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[head]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802594" y="147845"/>
            <a:ext cx="855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77C8F3-E5C7-45E6-824C-7816640B1B46}"/>
              </a:ext>
            </a:extLst>
          </p:cNvPr>
          <p:cNvSpPr/>
          <p:nvPr/>
        </p:nvSpPr>
        <p:spPr>
          <a:xfrm>
            <a:off x="1985486" y="6201128"/>
            <a:ext cx="1262003" cy="602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Century Gothic" panose="020B0502020202020204" pitchFamily="34" charset="0"/>
              </a:rPr>
              <a:t>et – and</a:t>
            </a:r>
            <a:br>
              <a:rPr lang="en-GB" sz="1100" dirty="0">
                <a:latin typeface="Century Gothic" panose="020B0502020202020204" pitchFamily="34" charset="0"/>
              </a:rPr>
            </a:br>
            <a:r>
              <a:rPr lang="en-GB" sz="1100" dirty="0" err="1">
                <a:latin typeface="Century Gothic" panose="020B0502020202020204" pitchFamily="34" charset="0"/>
              </a:rPr>
              <a:t>mais</a:t>
            </a:r>
            <a:r>
              <a:rPr lang="en-GB" sz="1100" dirty="0">
                <a:latin typeface="Century Gothic" panose="020B0502020202020204" pitchFamily="34" charset="0"/>
              </a:rPr>
              <a:t> – but </a:t>
            </a:r>
            <a:br>
              <a:rPr lang="en-GB" sz="1100" dirty="0">
                <a:latin typeface="Century Gothic" panose="020B0502020202020204" pitchFamily="34" charset="0"/>
              </a:rPr>
            </a:br>
            <a:r>
              <a:rPr lang="en-GB" sz="1100" dirty="0" err="1">
                <a:latin typeface="Century Gothic" panose="020B0502020202020204" pitchFamily="34" charset="0"/>
              </a:rPr>
              <a:t>aussi</a:t>
            </a:r>
            <a:r>
              <a:rPr lang="en-GB" sz="1100" dirty="0">
                <a:latin typeface="Century Gothic" panose="020B0502020202020204" pitchFamily="34" charset="0"/>
              </a:rPr>
              <a:t> – also, too</a:t>
            </a:r>
          </a:p>
        </p:txBody>
      </p:sp>
      <p:graphicFrame>
        <p:nvGraphicFramePr>
          <p:cNvPr id="102" name="Table 107">
            <a:extLst>
              <a:ext uri="{FF2B5EF4-FFF2-40B4-BE49-F238E27FC236}">
                <a16:creationId xmlns:a16="http://schemas.microsoft.com/office/drawing/2014/main" id="{B3E60433-2C1F-4CAF-B985-2033BA2F1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48349"/>
              </p:ext>
            </p:extLst>
          </p:nvPr>
        </p:nvGraphicFramePr>
        <p:xfrm>
          <a:off x="5891248" y="382196"/>
          <a:ext cx="6179483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023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995288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851366">
                  <a:extLst>
                    <a:ext uri="{9D8B030D-6E8A-4147-A177-3AD203B41FA5}">
                      <a16:colId xmlns:a16="http://schemas.microsoft.com/office/drawing/2014/main" val="3370002963"/>
                    </a:ext>
                  </a:extLst>
                </a:gridCol>
                <a:gridCol w="1633806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1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endParaRPr lang="en-GB" sz="110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crire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11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é</a:t>
                      </a:r>
                      <a:endParaRPr lang="en-GB" sz="1100" b="1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06" name="TextBox 105">
            <a:extLst>
              <a:ext uri="{FF2B5EF4-FFF2-40B4-BE49-F238E27FC236}">
                <a16:creationId xmlns:a16="http://schemas.microsoft.com/office/drawing/2014/main" id="{77AD92DE-B315-4A50-A4A3-A72960C0AF1F}"/>
              </a:ext>
            </a:extLst>
          </p:cNvPr>
          <p:cNvSpPr txBox="1"/>
          <p:nvPr/>
        </p:nvSpPr>
        <p:spPr>
          <a:xfrm>
            <a:off x="10515381" y="1002366"/>
            <a:ext cx="953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[nose]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EF476D6-5B05-4406-AD11-3734D4567641}"/>
              </a:ext>
            </a:extLst>
          </p:cNvPr>
          <p:cNvSpPr txBox="1"/>
          <p:nvPr/>
        </p:nvSpPr>
        <p:spPr>
          <a:xfrm>
            <a:off x="7608493" y="1568153"/>
            <a:ext cx="953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[young]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80ED706-6AC7-4819-9158-31327817650C}"/>
              </a:ext>
            </a:extLst>
          </p:cNvPr>
          <p:cNvSpPr txBox="1"/>
          <p:nvPr/>
        </p:nvSpPr>
        <p:spPr>
          <a:xfrm>
            <a:off x="6748838" y="1571442"/>
            <a:ext cx="953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[fear]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81EDBC3-5F60-428D-8A8B-A2DE7E30DA4B}"/>
              </a:ext>
            </a:extLst>
          </p:cNvPr>
          <p:cNvSpPr txBox="1"/>
          <p:nvPr/>
        </p:nvSpPr>
        <p:spPr>
          <a:xfrm>
            <a:off x="10992143" y="1565163"/>
            <a:ext cx="953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[alone]</a:t>
            </a:r>
          </a:p>
        </p:txBody>
      </p:sp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74C93D42-1E02-4CBA-B9A7-22897DF73B7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03" y="413320"/>
            <a:ext cx="365545" cy="365761"/>
          </a:xfrm>
          <a:prstGeom prst="rect">
            <a:avLst/>
          </a:prstGeom>
        </p:spPr>
      </p:pic>
      <p:pic>
        <p:nvPicPr>
          <p:cNvPr id="70" name="Picture 69" descr="A picture containing text&#10;&#10;Description automatically generated">
            <a:extLst>
              <a:ext uri="{FF2B5EF4-FFF2-40B4-BE49-F238E27FC236}">
                <a16:creationId xmlns:a16="http://schemas.microsoft.com/office/drawing/2014/main" id="{07072AD7-3CFA-4894-9E01-6C17E9A5AD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077" y="377871"/>
            <a:ext cx="296950" cy="378397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B896CB60-CDBA-4879-A902-993832EE0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66" y="396511"/>
            <a:ext cx="401760" cy="399513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9D575464-F119-4E8D-9AFB-9B89E9BCC7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96" y="847847"/>
            <a:ext cx="370865" cy="371085"/>
          </a:xfrm>
          <a:prstGeom prst="rect">
            <a:avLst/>
          </a:prstGeom>
        </p:spPr>
      </p:pic>
      <p:pic>
        <p:nvPicPr>
          <p:cNvPr id="73" name="Picture 7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9C01DC4-4B0F-4DFF-8D26-1F3881C2C5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28" y="825119"/>
            <a:ext cx="291020" cy="417049"/>
          </a:xfrm>
          <a:prstGeom prst="rect">
            <a:avLst/>
          </a:prstGeom>
        </p:spPr>
      </p:pic>
      <p:pic>
        <p:nvPicPr>
          <p:cNvPr id="74" name="Picture 73" descr="A picture containing clipart&#10;&#10;Description automatically generated">
            <a:extLst>
              <a:ext uri="{FF2B5EF4-FFF2-40B4-BE49-F238E27FC236}">
                <a16:creationId xmlns:a16="http://schemas.microsoft.com/office/drawing/2014/main" id="{B761FAA8-D684-43B7-9F56-E3C8F17966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75" y="862213"/>
            <a:ext cx="343256" cy="341336"/>
          </a:xfrm>
          <a:prstGeom prst="rect">
            <a:avLst/>
          </a:prstGeom>
        </p:spPr>
      </p:pic>
      <p:pic>
        <p:nvPicPr>
          <p:cNvPr id="75" name="Picture 2" descr="Alphabet Word Images, Face, Human">
            <a:extLst>
              <a:ext uri="{FF2B5EF4-FFF2-40B4-BE49-F238E27FC236}">
                <a16:creationId xmlns:a16="http://schemas.microsoft.com/office/drawing/2014/main" id="{68C6C4A8-A96E-4E09-A569-522900B4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283" y="813546"/>
            <a:ext cx="322311" cy="3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 descr="A picture containing logo&#10;&#10;Description automatically generated">
            <a:extLst>
              <a:ext uri="{FF2B5EF4-FFF2-40B4-BE49-F238E27FC236}">
                <a16:creationId xmlns:a16="http://schemas.microsoft.com/office/drawing/2014/main" id="{D1006098-2665-4D3F-B6C1-0179232BB6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92366" y="1465797"/>
            <a:ext cx="302942" cy="334090"/>
          </a:xfrm>
          <a:prstGeom prst="rect">
            <a:avLst/>
          </a:prstGeom>
        </p:spPr>
      </p:pic>
      <p:pic>
        <p:nvPicPr>
          <p:cNvPr id="80" name="Picture 79" descr="A picture containing logo&#10;&#10;Description automatically generated">
            <a:extLst>
              <a:ext uri="{FF2B5EF4-FFF2-40B4-BE49-F238E27FC236}">
                <a16:creationId xmlns:a16="http://schemas.microsoft.com/office/drawing/2014/main" id="{6925D296-A6E5-4F1B-A413-E6B372675E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9946" y="1451931"/>
            <a:ext cx="302942" cy="334090"/>
          </a:xfrm>
          <a:prstGeom prst="rect">
            <a:avLst/>
          </a:prstGeom>
        </p:spPr>
      </p:pic>
      <p:pic>
        <p:nvPicPr>
          <p:cNvPr id="82" name="Picture 81" descr="Icon&#10;&#10;Description automatically generated">
            <a:extLst>
              <a:ext uri="{FF2B5EF4-FFF2-40B4-BE49-F238E27FC236}">
                <a16:creationId xmlns:a16="http://schemas.microsoft.com/office/drawing/2014/main" id="{58B49488-8161-48A5-AB15-8FA216BC47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3870" y="1427239"/>
            <a:ext cx="356445" cy="366146"/>
          </a:xfrm>
          <a:prstGeom prst="rect">
            <a:avLst/>
          </a:prstGeom>
        </p:spPr>
      </p:pic>
      <p:pic>
        <p:nvPicPr>
          <p:cNvPr id="93" name="Picture 92" descr="Logo, icon&#10;&#10;Description automatically generated">
            <a:extLst>
              <a:ext uri="{FF2B5EF4-FFF2-40B4-BE49-F238E27FC236}">
                <a16:creationId xmlns:a16="http://schemas.microsoft.com/office/drawing/2014/main" id="{1EC5A177-6387-44FF-B31A-809D19342C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822538">
            <a:off x="9576524" y="1463864"/>
            <a:ext cx="233158" cy="357815"/>
          </a:xfrm>
          <a:prstGeom prst="rect">
            <a:avLst/>
          </a:prstGeom>
        </p:spPr>
      </p:pic>
      <p:pic>
        <p:nvPicPr>
          <p:cNvPr id="105" name="Picture 10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EEECD38-3D16-4A26-880F-2906F1E3FAE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83742" y="1515331"/>
            <a:ext cx="346308" cy="203132"/>
          </a:xfrm>
          <a:prstGeom prst="rect">
            <a:avLst/>
          </a:prstGeom>
        </p:spPr>
      </p:pic>
      <p:pic>
        <p:nvPicPr>
          <p:cNvPr id="107" name="Picture 106" descr="Logo&#10;&#10;Description automatically generated">
            <a:extLst>
              <a:ext uri="{FF2B5EF4-FFF2-40B4-BE49-F238E27FC236}">
                <a16:creationId xmlns:a16="http://schemas.microsoft.com/office/drawing/2014/main" id="{E96B55CA-F276-4819-846A-8042464F605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42816" y="1440816"/>
            <a:ext cx="411159" cy="309774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BD80B8B-367F-4BCA-ADD5-EAD4E393C702}"/>
              </a:ext>
            </a:extLst>
          </p:cNvPr>
          <p:cNvGrpSpPr/>
          <p:nvPr/>
        </p:nvGrpSpPr>
        <p:grpSpPr>
          <a:xfrm>
            <a:off x="7089016" y="1986694"/>
            <a:ext cx="422246" cy="258314"/>
            <a:chOff x="199103" y="494279"/>
            <a:chExt cx="3431183" cy="2104280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1A3548D3-1E17-477A-BE28-67ADB40ED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926" y="660939"/>
              <a:ext cx="2024310" cy="1799738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D41A01C3-BE5A-49BA-AA31-51D262479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3" y="494279"/>
              <a:ext cx="3431183" cy="2104280"/>
            </a:xfrm>
            <a:prstGeom prst="rect">
              <a:avLst/>
            </a:prstGeom>
          </p:spPr>
        </p:pic>
      </p:grpSp>
      <p:pic>
        <p:nvPicPr>
          <p:cNvPr id="116" name="Picture 115" descr="the head of a boy">
            <a:extLst>
              <a:ext uri="{FF2B5EF4-FFF2-40B4-BE49-F238E27FC236}">
                <a16:creationId xmlns:a16="http://schemas.microsoft.com/office/drawing/2014/main" id="{FD702F63-B059-4423-A93F-DC1F1E8FE96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01" y="1937463"/>
            <a:ext cx="308174" cy="338721"/>
          </a:xfrm>
          <a:prstGeom prst="rect">
            <a:avLst/>
          </a:pr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CC717A1-7B3E-485F-A1E8-38C901265F57}"/>
              </a:ext>
            </a:extLst>
          </p:cNvPr>
          <p:cNvGrpSpPr/>
          <p:nvPr/>
        </p:nvGrpSpPr>
        <p:grpSpPr>
          <a:xfrm>
            <a:off x="9451779" y="1853059"/>
            <a:ext cx="421199" cy="408471"/>
            <a:chOff x="9387217" y="1383889"/>
            <a:chExt cx="1750760" cy="1702068"/>
          </a:xfrm>
        </p:grpSpPr>
        <p:pic>
          <p:nvPicPr>
            <p:cNvPr id="118" name="Picture 117" descr="Background pattern&#10;&#10;Description automatically generated">
              <a:extLst>
                <a:ext uri="{FF2B5EF4-FFF2-40B4-BE49-F238E27FC236}">
                  <a16:creationId xmlns:a16="http://schemas.microsoft.com/office/drawing/2014/main" id="{5FB40BE5-AB40-4AD9-ADA4-1AA88D7048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34" b="50844"/>
            <a:stretch/>
          </p:blipFill>
          <p:spPr>
            <a:xfrm>
              <a:off x="9387217" y="1651695"/>
              <a:ext cx="1750760" cy="1434262"/>
            </a:xfrm>
            <a:prstGeom prst="rect">
              <a:avLst/>
            </a:prstGeom>
          </p:spPr>
        </p:pic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43A79B0C-1D63-410D-8D2F-900881C2FB14}"/>
                </a:ext>
              </a:extLst>
            </p:cNvPr>
            <p:cNvCxnSpPr/>
            <p:nvPr/>
          </p:nvCxnSpPr>
          <p:spPr>
            <a:xfrm>
              <a:off x="9936480" y="1383889"/>
              <a:ext cx="662023" cy="3521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AF60763D-8440-4457-84B4-40D6C0D14243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439" y="1942822"/>
            <a:ext cx="349373" cy="348507"/>
          </a:xfrm>
          <a:prstGeom prst="rect">
            <a:avLst/>
          </a:prstGeom>
        </p:spPr>
      </p:pic>
      <p:pic>
        <p:nvPicPr>
          <p:cNvPr id="65" name="Picture 6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AFCD9146-A430-4EF6-B8C9-12040D02AF41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64" y="161556"/>
            <a:ext cx="879279" cy="879279"/>
          </a:xfrm>
          <a:prstGeom prst="rect">
            <a:avLst/>
          </a:prstGeom>
        </p:spPr>
      </p:pic>
      <p:pic>
        <p:nvPicPr>
          <p:cNvPr id="66" name="Graphic 65" descr="In love face with solid fill with solid fill">
            <a:extLst>
              <a:ext uri="{FF2B5EF4-FFF2-40B4-BE49-F238E27FC236}">
                <a16:creationId xmlns:a16="http://schemas.microsoft.com/office/drawing/2014/main" id="{3DB091DF-1FD8-4614-ACA9-BFB717CDC7B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413238" y="301600"/>
            <a:ext cx="492824" cy="492824"/>
          </a:xfrm>
          <a:prstGeom prst="rect">
            <a:avLst/>
          </a:prstGeom>
        </p:spPr>
      </p:pic>
      <p:pic>
        <p:nvPicPr>
          <p:cNvPr id="68" name="Picture 6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6B1A359C-52D9-4C11-B819-84AF7735B44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46" y="4924913"/>
            <a:ext cx="1262458" cy="1839443"/>
          </a:xfrm>
          <a:prstGeom prst="rect">
            <a:avLst/>
          </a:prstGeom>
        </p:spPr>
      </p:pic>
      <p:pic>
        <p:nvPicPr>
          <p:cNvPr id="69" name="Picture 68" descr="Timeline&#10;&#10;Description automatically generated">
            <a:extLst>
              <a:ext uri="{FF2B5EF4-FFF2-40B4-BE49-F238E27FC236}">
                <a16:creationId xmlns:a16="http://schemas.microsoft.com/office/drawing/2014/main" id="{9E94FFB9-3660-4E68-BB75-1D0EC39ACF28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876" y="5399299"/>
            <a:ext cx="1197466" cy="733738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</a:ln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0D06286-D06C-4756-A8BA-6E9E846036B3}"/>
              </a:ext>
            </a:extLst>
          </p:cNvPr>
          <p:cNvGrpSpPr/>
          <p:nvPr/>
        </p:nvGrpSpPr>
        <p:grpSpPr>
          <a:xfrm>
            <a:off x="11414459" y="4934041"/>
            <a:ext cx="674800" cy="507932"/>
            <a:chOff x="10462370" y="146240"/>
            <a:chExt cx="1901190" cy="1224686"/>
          </a:xfrm>
        </p:grpSpPr>
        <p:pic>
          <p:nvPicPr>
            <p:cNvPr id="134" name="Picture 133" descr="Icon&#10;&#10;Description automatically generated">
              <a:extLst>
                <a:ext uri="{FF2B5EF4-FFF2-40B4-BE49-F238E27FC236}">
                  <a16:creationId xmlns:a16="http://schemas.microsoft.com/office/drawing/2014/main" id="{A142A481-0FBB-484B-A757-453B0A3D6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49" t="21908" r="30637" b="40986"/>
            <a:stretch/>
          </p:blipFill>
          <p:spPr>
            <a:xfrm>
              <a:off x="10869282" y="146240"/>
              <a:ext cx="1215043" cy="1224686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881C997B-1B4C-4F3E-B540-7616CBE3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45017">
              <a:off x="10462370" y="359676"/>
              <a:ext cx="1901190" cy="755495"/>
            </a:xfrm>
            <a:prstGeom prst="rect">
              <a:avLst/>
            </a:prstGeom>
          </p:spPr>
        </p:pic>
      </p:grpSp>
      <p:pic>
        <p:nvPicPr>
          <p:cNvPr id="27" name="Picture 26" descr="A picture containing chart&#10;&#10;Description automatically generated">
            <a:extLst>
              <a:ext uri="{FF2B5EF4-FFF2-40B4-BE49-F238E27FC236}">
                <a16:creationId xmlns:a16="http://schemas.microsoft.com/office/drawing/2014/main" id="{F16F87F7-B92D-4E31-864B-FE734040602A}"/>
              </a:ext>
            </a:extLst>
          </p:cNvPr>
          <p:cNvPicPr>
            <a:picLocks noChangeAspect="1"/>
          </p:cNvPicPr>
          <p:nvPr/>
        </p:nvPicPr>
        <p:blipFill>
          <a:blip r:embed="rId3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432" y="5359320"/>
            <a:ext cx="1115006" cy="1451931"/>
          </a:xfrm>
          <a:prstGeom prst="rect">
            <a:avLst/>
          </a:prstGeom>
        </p:spPr>
      </p:pic>
      <p:pic>
        <p:nvPicPr>
          <p:cNvPr id="83" name="Picture 82" descr="A picture containing map&#10;&#10;Description automatically generated">
            <a:extLst>
              <a:ext uri="{FF2B5EF4-FFF2-40B4-BE49-F238E27FC236}">
                <a16:creationId xmlns:a16="http://schemas.microsoft.com/office/drawing/2014/main" id="{2EFB2615-C8EA-47B1-A27B-C49C96BF709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21" y="5682270"/>
            <a:ext cx="502913" cy="436120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914E651C-35E2-44E2-84D0-FA163DCCC8E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38" y="6231639"/>
            <a:ext cx="534796" cy="541531"/>
          </a:xfrm>
          <a:prstGeom prst="rect">
            <a:avLst/>
          </a:prstGeom>
        </p:spPr>
      </p:pic>
      <p:pic>
        <p:nvPicPr>
          <p:cNvPr id="33" name="Picture 3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98B57AB-524B-421A-A01E-4C532F90A03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323" y="6076790"/>
            <a:ext cx="534796" cy="696380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888ACE03-B68C-490B-84BF-15B2DDE920C9}"/>
              </a:ext>
            </a:extLst>
          </p:cNvPr>
          <p:cNvGrpSpPr/>
          <p:nvPr/>
        </p:nvGrpSpPr>
        <p:grpSpPr>
          <a:xfrm>
            <a:off x="10816102" y="3317923"/>
            <a:ext cx="830203" cy="623505"/>
            <a:chOff x="12465150" y="2444186"/>
            <a:chExt cx="1967907" cy="1477952"/>
          </a:xfrm>
        </p:grpSpPr>
        <p:pic>
          <p:nvPicPr>
            <p:cNvPr id="89" name="Graphic 88" descr="Volleyball with solid fill">
              <a:extLst>
                <a:ext uri="{FF2B5EF4-FFF2-40B4-BE49-F238E27FC236}">
                  <a16:creationId xmlns:a16="http://schemas.microsoft.com/office/drawing/2014/main" id="{6350571C-E1EB-4B11-B737-9555359B8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2465150" y="3042097"/>
              <a:ext cx="458797" cy="458797"/>
            </a:xfrm>
            <a:prstGeom prst="rect">
              <a:avLst/>
            </a:prstGeom>
          </p:spPr>
        </p:pic>
        <p:pic>
          <p:nvPicPr>
            <p:cNvPr id="90" name="Graphic 89" descr="Rugby ball with solid fill">
              <a:extLst>
                <a:ext uri="{FF2B5EF4-FFF2-40B4-BE49-F238E27FC236}">
                  <a16:creationId xmlns:a16="http://schemas.microsoft.com/office/drawing/2014/main" id="{517D2E6A-54ED-41CF-BBC2-36A67F6B0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13252387" y="3429000"/>
              <a:ext cx="493138" cy="493138"/>
            </a:xfrm>
            <a:prstGeom prst="rect">
              <a:avLst/>
            </a:prstGeom>
          </p:spPr>
        </p:pic>
        <p:pic>
          <p:nvPicPr>
            <p:cNvPr id="91" name="Graphic 90" descr="Football ball with solid fill">
              <a:extLst>
                <a:ext uri="{FF2B5EF4-FFF2-40B4-BE49-F238E27FC236}">
                  <a16:creationId xmlns:a16="http://schemas.microsoft.com/office/drawing/2014/main" id="{B90EFBB0-B9CB-4FE8-82B2-97C091E19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13242768" y="2444186"/>
              <a:ext cx="458797" cy="458797"/>
            </a:xfrm>
            <a:prstGeom prst="rect">
              <a:avLst/>
            </a:prstGeom>
          </p:spPr>
        </p:pic>
        <p:pic>
          <p:nvPicPr>
            <p:cNvPr id="92" name="Graphic 91" descr="Sports Field with solid fill">
              <a:extLst>
                <a:ext uri="{FF2B5EF4-FFF2-40B4-BE49-F238E27FC236}">
                  <a16:creationId xmlns:a16="http://schemas.microsoft.com/office/drawing/2014/main" id="{3552D497-0CA9-4293-A7E4-A7BFBF936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2840485" y="2579439"/>
              <a:ext cx="1263364" cy="1263364"/>
            </a:xfrm>
            <a:prstGeom prst="rect">
              <a:avLst/>
            </a:prstGeom>
          </p:spPr>
        </p:pic>
        <p:pic>
          <p:nvPicPr>
            <p:cNvPr id="94" name="Graphic 93" descr="Badminton with solid fill">
              <a:extLst>
                <a:ext uri="{FF2B5EF4-FFF2-40B4-BE49-F238E27FC236}">
                  <a16:creationId xmlns:a16="http://schemas.microsoft.com/office/drawing/2014/main" id="{3A06FB90-B0FF-4E19-8B08-C43F1F956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14010511" y="2848950"/>
              <a:ext cx="422546" cy="422546"/>
            </a:xfrm>
            <a:prstGeom prst="rect">
              <a:avLst/>
            </a:prstGeom>
          </p:spPr>
        </p:pic>
      </p:grpSp>
      <p:pic>
        <p:nvPicPr>
          <p:cNvPr id="96" name="Picture 9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2A9F8D1-5A54-419A-A4FD-25F637FC2899}"/>
              </a:ext>
            </a:extLst>
          </p:cNvPr>
          <p:cNvPicPr>
            <a:picLocks noChangeAspect="1"/>
          </p:cNvPicPr>
          <p:nvPr/>
        </p:nvPicPr>
        <p:blipFill>
          <a:blip r:embed="rId45">
            <a:duotone>
              <a:srgbClr val="1D6FA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620" y="3844341"/>
            <a:ext cx="639272" cy="392553"/>
          </a:xfrm>
          <a:prstGeom prst="rect">
            <a:avLst/>
          </a:prstGeom>
        </p:spPr>
      </p:pic>
      <p:pic>
        <p:nvPicPr>
          <p:cNvPr id="97" name="Picture 12" descr="Landscape, Park, Trees, Trail, Nature">
            <a:extLst>
              <a:ext uri="{FF2B5EF4-FFF2-40B4-BE49-F238E27FC236}">
                <a16:creationId xmlns:a16="http://schemas.microsoft.com/office/drawing/2014/main" id="{4962CC73-0BE9-490B-AF10-5AE1305A4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55" y="3097352"/>
            <a:ext cx="604525" cy="35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7B8150FC-2E4E-488F-ACEF-366B755888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1D6FA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91" y="1166833"/>
            <a:ext cx="949551" cy="486643"/>
          </a:xfrm>
          <a:prstGeom prst="rect">
            <a:avLst/>
          </a:prstGeom>
        </p:spPr>
      </p:pic>
      <p:graphicFrame>
        <p:nvGraphicFramePr>
          <p:cNvPr id="178" name="Table 107">
            <a:extLst>
              <a:ext uri="{FF2B5EF4-FFF2-40B4-BE49-F238E27FC236}">
                <a16:creationId xmlns:a16="http://schemas.microsoft.com/office/drawing/2014/main" id="{060CCD6A-3F8B-4A8B-AF7F-6F11538F3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474063"/>
              </p:ext>
            </p:extLst>
          </p:nvPr>
        </p:nvGraphicFramePr>
        <p:xfrm>
          <a:off x="5256012" y="2234406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(a)in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77" name="Table 107">
            <a:extLst>
              <a:ext uri="{FF2B5EF4-FFF2-40B4-BE49-F238E27FC236}">
                <a16:creationId xmlns:a16="http://schemas.microsoft.com/office/drawing/2014/main" id="{B7E1ABD8-E6E8-495B-A337-185395FA2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024444"/>
              </p:ext>
            </p:extLst>
          </p:nvPr>
        </p:nvGraphicFramePr>
        <p:xfrm>
          <a:off x="5253433" y="1019236"/>
          <a:ext cx="6842560" cy="571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7107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FF00"/>
                </a:solidFill>
                <a:highlight>
                  <a:srgbClr val="C0C0C0"/>
                </a:highlight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Jaune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Spring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157586"/>
              </p:ext>
            </p:extLst>
          </p:nvPr>
        </p:nvGraphicFramePr>
        <p:xfrm>
          <a:off x="87685" y="142211"/>
          <a:ext cx="2675016" cy="664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5016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activités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956271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arriver – to 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arrive|arriving</a:t>
                      </a:r>
                      <a:endParaRPr lang="en-GB" sz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81979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montrer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show|showing</a:t>
                      </a:r>
                      <a:endParaRPr lang="en-GB" sz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48331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rester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stay, remain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16038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à – to, at, on, in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5755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</a:t>
                      </a:r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nombres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de 1 à 12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– a/an (m), one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a/an (f), one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deux – two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trois – three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quatre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four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cinq – five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six – six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82831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sept – seven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huit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eight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neuf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nine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dix – ten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onze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eleven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douze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twelve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combien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(de) – how many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97184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 – some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3628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y a – there is, there are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0870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souvent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often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944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moment – at the moment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348161"/>
                  </a:ext>
                </a:extLst>
              </a:tr>
            </a:tbl>
          </a:graphicData>
        </a:graphic>
      </p:graphicFrame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192598"/>
              </p:ext>
            </p:extLst>
          </p:nvPr>
        </p:nvGraphicFramePr>
        <p:xfrm>
          <a:off x="5246698" y="409467"/>
          <a:ext cx="6842560" cy="5301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51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6851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30102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09" name="Table 107">
            <a:extLst>
              <a:ext uri="{FF2B5EF4-FFF2-40B4-BE49-F238E27FC236}">
                <a16:creationId xmlns:a16="http://schemas.microsoft.com/office/drawing/2014/main" id="{7E919445-A197-4F72-999B-5DA538D8C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97771"/>
              </p:ext>
            </p:extLst>
          </p:nvPr>
        </p:nvGraphicFramePr>
        <p:xfrm>
          <a:off x="5253433" y="1703761"/>
          <a:ext cx="6842561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446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2263383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946266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968450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3841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Liaison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and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-liaison before a noun starting with a vowel or h-.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deu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nfants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troi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ranges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159821" y="7124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AB8353-27FE-4215-8AF0-0D64AC7FB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47587"/>
              </p:ext>
            </p:extLst>
          </p:nvPr>
        </p:nvGraphicFramePr>
        <p:xfrm>
          <a:off x="5236014" y="2898281"/>
          <a:ext cx="4355775" cy="2930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5775">
                  <a:extLst>
                    <a:ext uri="{9D8B030D-6E8A-4147-A177-3AD203B41FA5}">
                      <a16:colId xmlns:a16="http://schemas.microsoft.com/office/drawing/2014/main" val="4011427014"/>
                    </a:ext>
                  </a:extLst>
                </a:gridCol>
              </a:tblGrid>
              <a:tr h="2930675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Translating the French present tense into English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English</a:t>
                      </a:r>
                      <a:r>
                        <a:rPr kumimoji="0" lang="en-GB" sz="1100" b="0" i="0" u="none" strike="noStrike" kern="1200" cap="none" spc="-1" normalizeH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 has </a:t>
                      </a:r>
                      <a:r>
                        <a:rPr kumimoji="0" lang="en-GB" sz="1100" b="1" i="0" u="sng" strike="noStrike" kern="1200" cap="none" spc="-1" normalizeH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two</a:t>
                      </a:r>
                      <a:r>
                        <a:rPr kumimoji="0" lang="en-GB" sz="1100" b="0" i="0" u="none" strike="noStrike" kern="1200" cap="none" spc="-1" normalizeH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 present tense forms but French has </a:t>
                      </a:r>
                      <a:r>
                        <a:rPr kumimoji="0" lang="en-GB" sz="1100" b="1" i="0" u="sng" strike="noStrike" kern="1200" cap="none" spc="-1" normalizeH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one</a:t>
                      </a:r>
                      <a:r>
                        <a:rPr kumimoji="0" lang="en-GB" sz="1100" b="0" i="0" u="none" strike="noStrike" kern="1200" cap="none" spc="-1" normalizeH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:</a:t>
                      </a: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6894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5236014" y="4390575"/>
            <a:ext cx="4102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Adverbs of time tell us which English meaning to use: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C2F3442-5DE5-4696-BDC6-E9E2260D20F8}"/>
              </a:ext>
            </a:extLst>
          </p:cNvPr>
          <p:cNvSpPr txBox="1"/>
          <p:nvPr/>
        </p:nvSpPr>
        <p:spPr>
          <a:xfrm>
            <a:off x="6633407" y="443082"/>
            <a:ext cx="854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0F9B8AA-D5DE-4EFF-9FA7-E56C88226C9E}"/>
              </a:ext>
            </a:extLst>
          </p:cNvPr>
          <p:cNvSpPr txBox="1"/>
          <p:nvPr/>
        </p:nvSpPr>
        <p:spPr>
          <a:xfrm>
            <a:off x="7951921" y="463002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der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182AD43-173D-4464-9DA1-E0845FC40233}"/>
              </a:ext>
            </a:extLst>
          </p:cNvPr>
          <p:cNvSpPr txBox="1"/>
          <p:nvPr/>
        </p:nvSpPr>
        <p:spPr>
          <a:xfrm>
            <a:off x="9326331" y="454575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mer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051393E5-92DC-425D-ADC8-CF0BB0EE8A7E}"/>
              </a:ext>
            </a:extLst>
          </p:cNvPr>
          <p:cNvSpPr txBox="1"/>
          <p:nvPr/>
        </p:nvSpPr>
        <p:spPr>
          <a:xfrm>
            <a:off x="10689326" y="401358"/>
            <a:ext cx="980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sem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A1B06B3-2326-4DE5-9BF1-503DAE152E74}"/>
              </a:ext>
            </a:extLst>
          </p:cNvPr>
          <p:cNvSpPr txBox="1"/>
          <p:nvPr/>
        </p:nvSpPr>
        <p:spPr>
          <a:xfrm>
            <a:off x="5553643" y="445946"/>
            <a:ext cx="668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vr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endParaRPr lang="en-GB" sz="11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78FC016-E8B6-4A16-B15B-4803875C33C7}"/>
              </a:ext>
            </a:extLst>
          </p:cNvPr>
          <p:cNvSpPr txBox="1"/>
          <p:nvPr/>
        </p:nvSpPr>
        <p:spPr>
          <a:xfrm>
            <a:off x="5535813" y="1075730"/>
            <a:ext cx="425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74107F8-27FB-410D-8A9F-7CE7CB046D09}"/>
              </a:ext>
            </a:extLst>
          </p:cNvPr>
          <p:cNvSpPr txBox="1"/>
          <p:nvPr/>
        </p:nvSpPr>
        <p:spPr>
          <a:xfrm>
            <a:off x="6582345" y="1093929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68C6FB3-66F2-453A-9DF3-30F5CAA74D09}"/>
              </a:ext>
            </a:extLst>
          </p:cNvPr>
          <p:cNvSpPr txBox="1"/>
          <p:nvPr/>
        </p:nvSpPr>
        <p:spPr>
          <a:xfrm>
            <a:off x="7948405" y="1093929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Au rev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r !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ABBDA4C-E664-47CD-9317-5B5D6DB8702E}"/>
              </a:ext>
            </a:extLst>
          </p:cNvPr>
          <p:cNvSpPr txBox="1"/>
          <p:nvPr/>
        </p:nvSpPr>
        <p:spPr>
          <a:xfrm>
            <a:off x="9343118" y="1090919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pourqu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C48DC2B3-2B10-4C45-BD31-2B5DDDE0FC96}"/>
              </a:ext>
            </a:extLst>
          </p:cNvPr>
          <p:cNvSpPr txBox="1"/>
          <p:nvPr/>
        </p:nvSpPr>
        <p:spPr>
          <a:xfrm>
            <a:off x="10703550" y="1085708"/>
            <a:ext cx="97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tr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CBDEE49-477C-415C-9C42-9B0EDE5F2116}"/>
              </a:ext>
            </a:extLst>
          </p:cNvPr>
          <p:cNvSpPr txBox="1"/>
          <p:nvPr/>
        </p:nvSpPr>
        <p:spPr>
          <a:xfrm>
            <a:off x="5477602" y="2436989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tr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475DF85-1AFF-414B-83EF-33F168223217}"/>
              </a:ext>
            </a:extLst>
          </p:cNvPr>
          <p:cNvSpPr txBox="1"/>
          <p:nvPr/>
        </p:nvSpPr>
        <p:spPr>
          <a:xfrm>
            <a:off x="6623922" y="2346770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in</a:t>
            </a:r>
            <a:r>
              <a:rPr lang="en-GB" sz="11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gt</a:t>
            </a:r>
            <a:endParaRPr lang="en-GB" sz="11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99D6F08A-69A4-4E6E-B351-F1F09BA66A96}"/>
              </a:ext>
            </a:extLst>
          </p:cNvPr>
          <p:cNvSpPr txBox="1"/>
          <p:nvPr/>
        </p:nvSpPr>
        <p:spPr>
          <a:xfrm>
            <a:off x="7980188" y="2346770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ain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43C76BB7-28BB-47AC-AFA1-8759C3098FBF}"/>
              </a:ext>
            </a:extLst>
          </p:cNvPr>
          <p:cNvSpPr txBox="1"/>
          <p:nvPr/>
        </p:nvSpPr>
        <p:spPr>
          <a:xfrm>
            <a:off x="9351112" y="2364525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676DC2CE-86BB-4ECE-A568-45DEB6AC9A4A}"/>
              </a:ext>
            </a:extLst>
          </p:cNvPr>
          <p:cNvSpPr txBox="1"/>
          <p:nvPr/>
        </p:nvSpPr>
        <p:spPr>
          <a:xfrm>
            <a:off x="10745658" y="2339038"/>
            <a:ext cx="820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lap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in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D6A6502-561D-4673-B3DF-573A3E3521EB}"/>
              </a:ext>
            </a:extLst>
          </p:cNvPr>
          <p:cNvSpPr txBox="1"/>
          <p:nvPr/>
        </p:nvSpPr>
        <p:spPr>
          <a:xfrm>
            <a:off x="5510727" y="3551784"/>
            <a:ext cx="2044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 parles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à Pierre.</a:t>
            </a:r>
          </a:p>
        </p:txBody>
      </p:sp>
      <p:pic>
        <p:nvPicPr>
          <p:cNvPr id="148" name="Picture 14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2F9C34-27EF-41E9-9EE0-130AEBFBA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92" y="1775144"/>
            <a:ext cx="272325" cy="261610"/>
          </a:xfrm>
          <a:prstGeom prst="rect">
            <a:avLst/>
          </a:prstGeom>
        </p:spPr>
      </p:pic>
      <p:pic>
        <p:nvPicPr>
          <p:cNvPr id="149" name="Picture 14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A3E452-1876-4BC2-8795-A5CEF721B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24" y="1788290"/>
            <a:ext cx="272325" cy="261610"/>
          </a:xfrm>
          <a:prstGeom prst="rect">
            <a:avLst/>
          </a:prstGeom>
        </p:spPr>
      </p:pic>
      <p:pic>
        <p:nvPicPr>
          <p:cNvPr id="166" name="Picture 16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0E2DBC-5A95-4975-B671-3F7DB8F58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859" y="1775144"/>
            <a:ext cx="272325" cy="261610"/>
          </a:xfrm>
          <a:prstGeom prst="rect">
            <a:avLst/>
          </a:prstGeom>
        </p:spPr>
      </p:pic>
      <p:pic>
        <p:nvPicPr>
          <p:cNvPr id="172" name="Picture 2" descr="Child, Happy, Boy, Hair, Smiling, Smile, Kid, Play">
            <a:extLst>
              <a:ext uri="{FF2B5EF4-FFF2-40B4-BE49-F238E27FC236}">
                <a16:creationId xmlns:a16="http://schemas.microsoft.com/office/drawing/2014/main" id="{52694089-356F-46CA-A169-C75953F88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514" y="1706662"/>
            <a:ext cx="246929" cy="3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" descr="Child, Happy, Boy, Hair, Smiling, Smile, Kid, Play">
            <a:extLst>
              <a:ext uri="{FF2B5EF4-FFF2-40B4-BE49-F238E27FC236}">
                <a16:creationId xmlns:a16="http://schemas.microsoft.com/office/drawing/2014/main" id="{4CCDAED8-DA21-4D1A-BCD1-88E93A31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669" y="1686490"/>
            <a:ext cx="246929" cy="39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73" descr="Shape, arrow&#10;&#10;Description automatically generated">
            <a:extLst>
              <a:ext uri="{FF2B5EF4-FFF2-40B4-BE49-F238E27FC236}">
                <a16:creationId xmlns:a16="http://schemas.microsoft.com/office/drawing/2014/main" id="{2AD48F5E-16DC-467B-BD7A-E5BA566CD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764" y="484121"/>
            <a:ext cx="394749" cy="365760"/>
          </a:xfrm>
          <a:prstGeom prst="rect">
            <a:avLst/>
          </a:prstGeom>
        </p:spPr>
      </p:pic>
      <p:pic>
        <p:nvPicPr>
          <p:cNvPr id="176" name="Graphic 175" descr="Monthly calendar">
            <a:extLst>
              <a:ext uri="{FF2B5EF4-FFF2-40B4-BE49-F238E27FC236}">
                <a16:creationId xmlns:a16="http://schemas.microsoft.com/office/drawing/2014/main" id="{C9C59AA4-CD23-423A-8DB8-682FC6C8C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29530" y="413134"/>
            <a:ext cx="453892" cy="453892"/>
          </a:xfrm>
          <a:prstGeom prst="rect">
            <a:avLst/>
          </a:prstGeom>
        </p:spPr>
      </p:pic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5839AA7A-738A-4B47-B169-EC693B5FF9E4}"/>
              </a:ext>
            </a:extLst>
          </p:cNvPr>
          <p:cNvSpPr/>
          <p:nvPr/>
        </p:nvSpPr>
        <p:spPr>
          <a:xfrm>
            <a:off x="11606199" y="610324"/>
            <a:ext cx="305883" cy="45719"/>
          </a:xfrm>
          <a:prstGeom prst="roundRect">
            <a:avLst/>
          </a:prstGeom>
          <a:noFill/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F30A92FA-D5D4-44C6-ADC0-6AA7DCAECD41}"/>
              </a:ext>
            </a:extLst>
          </p:cNvPr>
          <p:cNvSpPr txBox="1"/>
          <p:nvPr/>
        </p:nvSpPr>
        <p:spPr>
          <a:xfrm>
            <a:off x="11469152" y="716895"/>
            <a:ext cx="574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week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523F0693-05CC-4CDF-9FB9-228131B4460E}"/>
              </a:ext>
            </a:extLst>
          </p:cNvPr>
          <p:cNvSpPr txBox="1"/>
          <p:nvPr/>
        </p:nvSpPr>
        <p:spPr>
          <a:xfrm>
            <a:off x="9283620" y="728412"/>
            <a:ext cx="1005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like, liking</a:t>
            </a:r>
          </a:p>
        </p:txBody>
      </p:sp>
      <p:pic>
        <p:nvPicPr>
          <p:cNvPr id="238" name="Picture 237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DE71202C-6657-4490-9C2D-626C8D489AA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66" y="324188"/>
            <a:ext cx="746081" cy="746081"/>
          </a:xfrm>
          <a:prstGeom prst="rect">
            <a:avLst/>
          </a:prstGeom>
        </p:spPr>
      </p:pic>
      <p:pic>
        <p:nvPicPr>
          <p:cNvPr id="239" name="Picture 238" descr="Icon&#10;&#10;Description automatically generated">
            <a:extLst>
              <a:ext uri="{FF2B5EF4-FFF2-40B4-BE49-F238E27FC236}">
                <a16:creationId xmlns:a16="http://schemas.microsoft.com/office/drawing/2014/main" id="{1C16E049-7F29-4AEE-8FE0-CC182FE4C6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769" y="466123"/>
            <a:ext cx="370861" cy="370861"/>
          </a:xfrm>
          <a:prstGeom prst="rect">
            <a:avLst/>
          </a:prstGeom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BE64215E-C9ED-4DA4-90C5-A98E321E6F68}"/>
              </a:ext>
            </a:extLst>
          </p:cNvPr>
          <p:cNvSpPr txBox="1"/>
          <p:nvPr/>
        </p:nvSpPr>
        <p:spPr>
          <a:xfrm>
            <a:off x="7923840" y="732324"/>
            <a:ext cx="1224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help, helping</a:t>
            </a:r>
          </a:p>
        </p:txBody>
      </p:sp>
      <p:pic>
        <p:nvPicPr>
          <p:cNvPr id="241" name="Picture 9" descr="house">
            <a:extLst>
              <a:ext uri="{FF2B5EF4-FFF2-40B4-BE49-F238E27FC236}">
                <a16:creationId xmlns:a16="http://schemas.microsoft.com/office/drawing/2014/main" id="{581EC2DC-5149-4009-AA09-7395C7FE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07" y="511864"/>
            <a:ext cx="555752" cy="36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Picture 241" descr="Icon&#10;&#10;Description automatically generated">
            <a:extLst>
              <a:ext uri="{FF2B5EF4-FFF2-40B4-BE49-F238E27FC236}">
                <a16:creationId xmlns:a16="http://schemas.microsoft.com/office/drawing/2014/main" id="{D4C4C031-4B13-46DF-98F2-A17EA5AEF5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94" y="1099956"/>
            <a:ext cx="565700" cy="282850"/>
          </a:xfrm>
          <a:prstGeom prst="rect">
            <a:avLst/>
          </a:prstGeom>
        </p:spPr>
      </p:pic>
      <p:sp>
        <p:nvSpPr>
          <p:cNvPr id="243" name="TextBox 242">
            <a:extLst>
              <a:ext uri="{FF2B5EF4-FFF2-40B4-BE49-F238E27FC236}">
                <a16:creationId xmlns:a16="http://schemas.microsoft.com/office/drawing/2014/main" id="{380492E1-350B-46D4-BEF4-E360C6D20D02}"/>
              </a:ext>
            </a:extLst>
          </p:cNvPr>
          <p:cNvSpPr txBox="1"/>
          <p:nvPr/>
        </p:nvSpPr>
        <p:spPr>
          <a:xfrm>
            <a:off x="5183669" y="1375092"/>
            <a:ext cx="1224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see, seeing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BA911F5-D698-4B44-8652-BF2078705D43}"/>
              </a:ext>
            </a:extLst>
          </p:cNvPr>
          <p:cNvSpPr/>
          <p:nvPr/>
        </p:nvSpPr>
        <p:spPr>
          <a:xfrm>
            <a:off x="7393670" y="1209781"/>
            <a:ext cx="69904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have, having</a:t>
            </a:r>
          </a:p>
        </p:txBody>
      </p:sp>
      <p:pic>
        <p:nvPicPr>
          <p:cNvPr id="248" name="Picture 247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9334AD1-E7F6-4D39-8B4E-C18150C1F25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1D6FA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1"/>
          <a:stretch/>
        </p:blipFill>
        <p:spPr>
          <a:xfrm>
            <a:off x="8393462" y="1027737"/>
            <a:ext cx="1313392" cy="563874"/>
          </a:xfrm>
          <a:prstGeom prst="rect">
            <a:avLst/>
          </a:prstGeom>
        </p:spPr>
      </p:pic>
      <p:pic>
        <p:nvPicPr>
          <p:cNvPr id="249" name="Picture 248" descr="Logo&#10;&#10;Description automatically generated">
            <a:extLst>
              <a:ext uri="{FF2B5EF4-FFF2-40B4-BE49-F238E27FC236}">
                <a16:creationId xmlns:a16="http://schemas.microsoft.com/office/drawing/2014/main" id="{CE1E3654-96B9-4C20-A320-8E004627F9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87" y="1029945"/>
            <a:ext cx="469963" cy="489864"/>
          </a:xfrm>
          <a:prstGeom prst="rect">
            <a:avLst/>
          </a:prstGeom>
        </p:spPr>
      </p:pic>
      <p:sp>
        <p:nvSpPr>
          <p:cNvPr id="250" name="TextBox 249">
            <a:extLst>
              <a:ext uri="{FF2B5EF4-FFF2-40B4-BE49-F238E27FC236}">
                <a16:creationId xmlns:a16="http://schemas.microsoft.com/office/drawing/2014/main" id="{7B0C07A6-3177-487D-AFA6-98E516AF90E7}"/>
              </a:ext>
            </a:extLst>
          </p:cNvPr>
          <p:cNvSpPr txBox="1"/>
          <p:nvPr/>
        </p:nvSpPr>
        <p:spPr>
          <a:xfrm>
            <a:off x="9523188" y="1328464"/>
            <a:ext cx="566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why?</a:t>
            </a:r>
          </a:p>
        </p:txBody>
      </p:sp>
      <p:pic>
        <p:nvPicPr>
          <p:cNvPr id="251" name="Picture 250" descr="Logo, icon&#10;&#10;Description automatically generated">
            <a:extLst>
              <a:ext uri="{FF2B5EF4-FFF2-40B4-BE49-F238E27FC236}">
                <a16:creationId xmlns:a16="http://schemas.microsoft.com/office/drawing/2014/main" id="{D9A02737-6AC7-4CAA-A1BA-A1173FDE78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812" y="1050967"/>
            <a:ext cx="342610" cy="489443"/>
          </a:xfrm>
          <a:prstGeom prst="rect">
            <a:avLst/>
          </a:prstGeom>
        </p:spPr>
      </p:pic>
      <p:pic>
        <p:nvPicPr>
          <p:cNvPr id="252" name="Picture 2" descr="steam train">
            <a:extLst>
              <a:ext uri="{FF2B5EF4-FFF2-40B4-BE49-F238E27FC236}">
                <a16:creationId xmlns:a16="http://schemas.microsoft.com/office/drawing/2014/main" id="{FE575BAC-EB50-459D-A668-6699D85C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484" y="2266886"/>
            <a:ext cx="528124" cy="4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Picture 252" descr="Icon&#10;&#10;Description automatically generated">
            <a:extLst>
              <a:ext uri="{FF2B5EF4-FFF2-40B4-BE49-F238E27FC236}">
                <a16:creationId xmlns:a16="http://schemas.microsoft.com/office/drawing/2014/main" id="{2FFB193F-951B-441E-8C74-B29BDFB7DE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43" y="2213729"/>
            <a:ext cx="786893" cy="607426"/>
          </a:xfrm>
          <a:prstGeom prst="rect">
            <a:avLst/>
          </a:prstGeom>
        </p:spPr>
      </p:pic>
      <p:pic>
        <p:nvPicPr>
          <p:cNvPr id="254" name="Picture 253" descr="A picture containing text&#10;&#10;Description automatically generated">
            <a:extLst>
              <a:ext uri="{FF2B5EF4-FFF2-40B4-BE49-F238E27FC236}">
                <a16:creationId xmlns:a16="http://schemas.microsoft.com/office/drawing/2014/main" id="{2D15C14E-84FD-4DEC-8386-EF460FEB5C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493">
            <a:off x="8750697" y="2296016"/>
            <a:ext cx="368119" cy="476915"/>
          </a:xfrm>
          <a:prstGeom prst="rect">
            <a:avLst/>
          </a:prstGeom>
        </p:spPr>
      </p:pic>
      <p:pic>
        <p:nvPicPr>
          <p:cNvPr id="255" name="Picture 254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3861C7E9-B298-4F46-83C9-1F2394EF3F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76" y="2319561"/>
            <a:ext cx="647762" cy="441288"/>
          </a:xfrm>
          <a:prstGeom prst="rect">
            <a:avLst/>
          </a:prstGeom>
        </p:spPr>
      </p:pic>
      <p:sp>
        <p:nvSpPr>
          <p:cNvPr id="256" name="TextBox 255">
            <a:extLst>
              <a:ext uri="{FF2B5EF4-FFF2-40B4-BE49-F238E27FC236}">
                <a16:creationId xmlns:a16="http://schemas.microsoft.com/office/drawing/2014/main" id="{8E7BC47D-2CE2-4EBE-AEA5-F7982C761CDB}"/>
              </a:ext>
            </a:extLst>
          </p:cNvPr>
          <p:cNvSpPr txBox="1"/>
          <p:nvPr/>
        </p:nvSpPr>
        <p:spPr>
          <a:xfrm>
            <a:off x="9363150" y="2546427"/>
            <a:ext cx="566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end</a:t>
            </a:r>
          </a:p>
        </p:txBody>
      </p:sp>
      <p:pic>
        <p:nvPicPr>
          <p:cNvPr id="257" name="Picture 256">
            <a:extLst>
              <a:ext uri="{FF2B5EF4-FFF2-40B4-BE49-F238E27FC236}">
                <a16:creationId xmlns:a16="http://schemas.microsoft.com/office/drawing/2014/main" id="{00DA144D-8DE3-4AD4-8C05-58B9FECD008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660" y="2207551"/>
            <a:ext cx="494350" cy="591641"/>
          </a:xfrm>
          <a:prstGeom prst="rect">
            <a:avLst/>
          </a:prstGeom>
        </p:spPr>
      </p:pic>
      <p:sp>
        <p:nvSpPr>
          <p:cNvPr id="259" name="Rectangle 258">
            <a:extLst>
              <a:ext uri="{FF2B5EF4-FFF2-40B4-BE49-F238E27FC236}">
                <a16:creationId xmlns:a16="http://schemas.microsoft.com/office/drawing/2014/main" id="{9D7E2FBB-FF2D-4B7A-980D-ECDDBFEC8567}"/>
              </a:ext>
            </a:extLst>
          </p:cNvPr>
          <p:cNvSpPr/>
          <p:nvPr/>
        </p:nvSpPr>
        <p:spPr>
          <a:xfrm>
            <a:off x="5522111" y="3817399"/>
            <a:ext cx="15440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You speak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Pierre.</a:t>
            </a:r>
          </a:p>
        </p:txBody>
      </p:sp>
      <p:pic>
        <p:nvPicPr>
          <p:cNvPr id="260" name="Google Shape;183;p8">
            <a:extLst>
              <a:ext uri="{FF2B5EF4-FFF2-40B4-BE49-F238E27FC236}">
                <a16:creationId xmlns:a16="http://schemas.microsoft.com/office/drawing/2014/main" id="{7FADF700-BA56-4EFF-8BF0-B49771AB8B80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340462" y="3823769"/>
            <a:ext cx="208560" cy="26161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Rectangle 261">
            <a:extLst>
              <a:ext uri="{FF2B5EF4-FFF2-40B4-BE49-F238E27FC236}">
                <a16:creationId xmlns:a16="http://schemas.microsoft.com/office/drawing/2014/main" id="{02025527-A941-45A3-B344-99D3C032BD85}"/>
              </a:ext>
            </a:extLst>
          </p:cNvPr>
          <p:cNvSpPr/>
          <p:nvPr/>
        </p:nvSpPr>
        <p:spPr>
          <a:xfrm>
            <a:off x="5510439" y="4047098"/>
            <a:ext cx="20233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You are speaking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Pierre.</a:t>
            </a:r>
          </a:p>
        </p:txBody>
      </p:sp>
      <p:pic>
        <p:nvPicPr>
          <p:cNvPr id="263" name="Google Shape;183;p8">
            <a:extLst>
              <a:ext uri="{FF2B5EF4-FFF2-40B4-BE49-F238E27FC236}">
                <a16:creationId xmlns:a16="http://schemas.microsoft.com/office/drawing/2014/main" id="{3C343394-D026-4B26-8C6F-21BDBADEEE76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340462" y="4079009"/>
            <a:ext cx="208560" cy="2616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4" name="Table 263">
            <a:extLst>
              <a:ext uri="{FF2B5EF4-FFF2-40B4-BE49-F238E27FC236}">
                <a16:creationId xmlns:a16="http://schemas.microsoft.com/office/drawing/2014/main" id="{19F35FA9-3D27-4B07-BA62-C071F2D17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635617"/>
              </p:ext>
            </p:extLst>
          </p:nvPr>
        </p:nvGraphicFramePr>
        <p:xfrm>
          <a:off x="9648701" y="2856548"/>
          <a:ext cx="2468353" cy="394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8353">
                  <a:extLst>
                    <a:ext uri="{9D8B030D-6E8A-4147-A177-3AD203B41FA5}">
                      <a16:colId xmlns:a16="http://schemas.microsoft.com/office/drawing/2014/main" val="3188531593"/>
                    </a:ext>
                  </a:extLst>
                </a:gridCol>
              </a:tblGrid>
              <a:tr h="3885541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Indefinite article – ‘some’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Remember! To say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(or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an)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in French use </a:t>
                      </a:r>
                      <a:r>
                        <a:rPr kumimoji="0" lang="en-GB" sz="11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before a masculine noun and </a:t>
                      </a:r>
                      <a:r>
                        <a:rPr kumimoji="0" lang="en-GB" sz="11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une</a:t>
                      </a: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before a feminine noun.  To say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some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use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des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for all nouns:</a:t>
                      </a:r>
                    </a:p>
                    <a:p>
                      <a:b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a des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pieds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b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He/it has some feet.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a des mains.</a:t>
                      </a:r>
                      <a:b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He/it has some hands.</a:t>
                      </a:r>
                      <a:br>
                        <a:rPr lang="en-GB" sz="11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b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Making nouns plural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As in English, we can add an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–s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to the end of most French words to make them plural. However, the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–s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is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silent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in French! (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SFC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You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cannot tell by listening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A650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to a French noun whether it is singular or plural so always </a:t>
                      </a: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</a:b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check its determiner.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68948"/>
                  </a:ext>
                </a:extLst>
              </a:tr>
            </a:tbl>
          </a:graphicData>
        </a:graphic>
      </p:graphicFrame>
      <p:pic>
        <p:nvPicPr>
          <p:cNvPr id="258" name="Picture 2" descr="Quiet Sign Clip Art">
            <a:extLst>
              <a:ext uri="{FF2B5EF4-FFF2-40B4-BE49-F238E27FC236}">
                <a16:creationId xmlns:a16="http://schemas.microsoft.com/office/drawing/2014/main" id="{B6E0BF39-C0F5-4B74-B64E-D492D95BB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49" y="6404490"/>
            <a:ext cx="228555" cy="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" name="Rectangle 264">
            <a:extLst>
              <a:ext uri="{FF2B5EF4-FFF2-40B4-BE49-F238E27FC236}">
                <a16:creationId xmlns:a16="http://schemas.microsoft.com/office/drawing/2014/main" id="{3C0DB268-1D54-4714-978C-3F783A7574AD}"/>
              </a:ext>
            </a:extLst>
          </p:cNvPr>
          <p:cNvSpPr/>
          <p:nvPr/>
        </p:nvSpPr>
        <p:spPr>
          <a:xfrm>
            <a:off x="5510910" y="4688075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 parles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à Pierre </a:t>
            </a:r>
            <a:r>
              <a:rPr lang="en-GB" sz="1100" i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chaque</a:t>
            </a:r>
            <a:r>
              <a:rPr lang="en-GB" sz="1100" i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i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semaine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74E94D1B-DF76-4FED-B62B-9B6498D21CA3}"/>
              </a:ext>
            </a:extLst>
          </p:cNvPr>
          <p:cNvSpPr/>
          <p:nvPr/>
        </p:nvSpPr>
        <p:spPr>
          <a:xfrm>
            <a:off x="5504722" y="4929877"/>
            <a:ext cx="23695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You speak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Pierre </a:t>
            </a:r>
            <a:r>
              <a:rPr lang="en-GB" sz="1100" i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every week.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B75D2B3C-F6DD-4F90-9B97-F628AA209CB6}"/>
              </a:ext>
            </a:extLst>
          </p:cNvPr>
          <p:cNvSpPr/>
          <p:nvPr/>
        </p:nvSpPr>
        <p:spPr>
          <a:xfrm>
            <a:off x="5504722" y="5216153"/>
            <a:ext cx="2438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Tu parles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à Pierre </a:t>
            </a:r>
            <a:r>
              <a:rPr lang="en-GB" sz="1100" i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1100" i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i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</a:t>
            </a:r>
            <a:r>
              <a:rPr lang="en-GB" sz="1100" i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 moment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2291D9D5-CE88-4EC7-91B6-03A917FDA1E1}"/>
              </a:ext>
            </a:extLst>
          </p:cNvPr>
          <p:cNvSpPr/>
          <p:nvPr/>
        </p:nvSpPr>
        <p:spPr>
          <a:xfrm>
            <a:off x="5491115" y="5465023"/>
            <a:ext cx="30941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You are speaking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Pierre </a:t>
            </a:r>
            <a:r>
              <a:rPr lang="en-GB" sz="1100" i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at the moment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69" name="Google Shape;183;p8">
            <a:extLst>
              <a:ext uri="{FF2B5EF4-FFF2-40B4-BE49-F238E27FC236}">
                <a16:creationId xmlns:a16="http://schemas.microsoft.com/office/drawing/2014/main" id="{DD202E10-5CFF-4F23-BE38-8C339396E1EC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343509" y="4929066"/>
            <a:ext cx="208560" cy="26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183;p8">
            <a:extLst>
              <a:ext uri="{FF2B5EF4-FFF2-40B4-BE49-F238E27FC236}">
                <a16:creationId xmlns:a16="http://schemas.microsoft.com/office/drawing/2014/main" id="{FE8BF18C-F8F3-4E52-8C65-C6F10CB0BF9B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367608" y="5467641"/>
            <a:ext cx="208560" cy="26161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peech Bubble: Rectangle with Corners Rounded 270">
            <a:extLst>
              <a:ext uri="{FF2B5EF4-FFF2-40B4-BE49-F238E27FC236}">
                <a16:creationId xmlns:a16="http://schemas.microsoft.com/office/drawing/2014/main" id="{6E4DC8E7-7A78-4EFA-AE4A-05777437171B}"/>
              </a:ext>
            </a:extLst>
          </p:cNvPr>
          <p:cNvSpPr/>
          <p:nvPr/>
        </p:nvSpPr>
        <p:spPr>
          <a:xfrm>
            <a:off x="7706373" y="3772270"/>
            <a:ext cx="1864702" cy="614215"/>
          </a:xfrm>
          <a:prstGeom prst="wedgeRoundRectCallout">
            <a:avLst>
              <a:gd name="adj1" fmla="val -25079"/>
              <a:gd name="adj2" fmla="val 4794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This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for a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regular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repeated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action in the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present</a:t>
            </a:r>
            <a:r>
              <a:rPr lang="fr-FR" sz="1100" dirty="0">
                <a:solidFill>
                  <a:srgbClr val="FFFFFF"/>
                </a:solidFill>
                <a:latin typeface="Century Gothic" panose="020B0502020202020204" pitchFamily="34" charset="0"/>
              </a:rPr>
              <a:t>, like a routine.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8" name="Graphic 17" descr="Line arrow Clockwise curve">
            <a:extLst>
              <a:ext uri="{FF2B5EF4-FFF2-40B4-BE49-F238E27FC236}">
                <a16:creationId xmlns:a16="http://schemas.microsoft.com/office/drawing/2014/main" id="{77C99460-BF0E-4C32-A7DC-500F9253DB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6200000">
            <a:off x="8417921" y="4344443"/>
            <a:ext cx="760819" cy="760819"/>
          </a:xfrm>
          <a:prstGeom prst="rect">
            <a:avLst/>
          </a:prstGeom>
        </p:spPr>
      </p:pic>
      <p:sp>
        <p:nvSpPr>
          <p:cNvPr id="272" name="Speech Bubble: Rectangle with Corners Rounded 271">
            <a:extLst>
              <a:ext uri="{FF2B5EF4-FFF2-40B4-BE49-F238E27FC236}">
                <a16:creationId xmlns:a16="http://schemas.microsoft.com/office/drawing/2014/main" id="{A3F53128-0239-484F-943E-F2DFDBBC83E3}"/>
              </a:ext>
            </a:extLst>
          </p:cNvPr>
          <p:cNvSpPr/>
          <p:nvPr/>
        </p:nvSpPr>
        <p:spPr>
          <a:xfrm>
            <a:off x="8563128" y="5087828"/>
            <a:ext cx="1097331" cy="614215"/>
          </a:xfrm>
          <a:prstGeom prst="wedgeRoundRectCallout">
            <a:avLst>
              <a:gd name="adj1" fmla="val -25079"/>
              <a:gd name="adj2" fmla="val 4794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This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for an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ongoing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action,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now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97" name="Picture 8" descr="Extraterrestre, Monstruo, Imprimir">
            <a:extLst>
              <a:ext uri="{FF2B5EF4-FFF2-40B4-BE49-F238E27FC236}">
                <a16:creationId xmlns:a16="http://schemas.microsoft.com/office/drawing/2014/main" id="{9DC60206-67C8-4998-A87F-F50A5B404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543" y="5820706"/>
            <a:ext cx="589826" cy="93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 descr="Monstruos, Monstruos De Dibujos Animados">
            <a:extLst>
              <a:ext uri="{FF2B5EF4-FFF2-40B4-BE49-F238E27FC236}">
                <a16:creationId xmlns:a16="http://schemas.microsoft.com/office/drawing/2014/main" id="{EFF1F459-F228-4564-9903-F97EFDF41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9" t="55357"/>
          <a:stretch/>
        </p:blipFill>
        <p:spPr bwMode="auto">
          <a:xfrm>
            <a:off x="5952836" y="5932052"/>
            <a:ext cx="1090947" cy="8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A picture containing logo&#10;&#10;Description automatically generated">
            <a:extLst>
              <a:ext uri="{FF2B5EF4-FFF2-40B4-BE49-F238E27FC236}">
                <a16:creationId xmlns:a16="http://schemas.microsoft.com/office/drawing/2014/main" id="{2102F24D-7B72-4390-AEF2-3827E1C1B3B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21" y="31178"/>
            <a:ext cx="2267146" cy="189465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C70C43E-4517-48D5-8AC5-B77CC9DC4E61}"/>
              </a:ext>
            </a:extLst>
          </p:cNvPr>
          <p:cNvGrpSpPr/>
          <p:nvPr/>
        </p:nvGrpSpPr>
        <p:grpSpPr>
          <a:xfrm>
            <a:off x="2839108" y="3246996"/>
            <a:ext cx="2290668" cy="1609534"/>
            <a:chOff x="2881269" y="3310250"/>
            <a:chExt cx="2290668" cy="1609534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2C61FC4-3CFD-4DAC-BF1D-66314FEFF85B}"/>
                </a:ext>
              </a:extLst>
            </p:cNvPr>
            <p:cNvSpPr/>
            <p:nvPr/>
          </p:nvSpPr>
          <p:spPr>
            <a:xfrm>
              <a:off x="2881269" y="3310250"/>
              <a:ext cx="133391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GB" sz="1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Le Carnaval de </a:t>
              </a:r>
              <a:br>
                <a:rPr lang="en-GB" sz="1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12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Nice </a:t>
              </a:r>
              <a:r>
                <a:rPr lang="en-GB" sz="12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est</a:t>
              </a: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2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une</a:t>
              </a:r>
              <a:b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fête </a:t>
              </a:r>
              <a:r>
                <a:rPr lang="en-GB" sz="12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en</a:t>
              </a: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2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février</a:t>
              </a: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200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ou</a:t>
              </a:r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mars.</a:t>
              </a:r>
            </a:p>
          </p:txBody>
        </p:sp>
        <p:pic>
          <p:nvPicPr>
            <p:cNvPr id="122" name="Picture 121" descr="A group of people in garment&#10;&#10;Description automatically generated with low confidence">
              <a:extLst>
                <a:ext uri="{FF2B5EF4-FFF2-40B4-BE49-F238E27FC236}">
                  <a16:creationId xmlns:a16="http://schemas.microsoft.com/office/drawing/2014/main" id="{8994E37D-ED19-4326-A471-37DDC373F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053" y="4122976"/>
              <a:ext cx="1195212" cy="796808"/>
            </a:xfrm>
            <a:prstGeom prst="rect">
              <a:avLst/>
            </a:prstGeom>
          </p:spPr>
        </p:pic>
        <p:pic>
          <p:nvPicPr>
            <p:cNvPr id="123" name="Picture 122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27890C4C-35C5-4E98-95B8-54BE8D355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09"/>
            <a:stretch/>
          </p:blipFill>
          <p:spPr>
            <a:xfrm>
              <a:off x="4160572" y="3424601"/>
              <a:ext cx="1011365" cy="1272663"/>
            </a:xfrm>
            <a:prstGeom prst="rect">
              <a:avLst/>
            </a:prstGeom>
          </p:spPr>
        </p:pic>
      </p:grpSp>
      <p:graphicFrame>
        <p:nvGraphicFramePr>
          <p:cNvPr id="127" name="Table 30">
            <a:extLst>
              <a:ext uri="{FF2B5EF4-FFF2-40B4-BE49-F238E27FC236}">
                <a16:creationId xmlns:a16="http://schemas.microsoft.com/office/drawing/2014/main" id="{547F024E-565A-44C4-8E1A-00EA6DB34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79188"/>
              </p:ext>
            </p:extLst>
          </p:nvPr>
        </p:nvGraphicFramePr>
        <p:xfrm>
          <a:off x="2763764" y="4902615"/>
          <a:ext cx="2396057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6057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7988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corps (body)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bouche – mouth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main – hand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l’œil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 – eye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231132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l’oreille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(f) - ear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tête – head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les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yeux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mpl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 - eyes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</a:tbl>
          </a:graphicData>
        </a:graphic>
      </p:graphicFrame>
      <p:pic>
        <p:nvPicPr>
          <p:cNvPr id="139" name="Picture 6" descr="Monstruos, Monstruos De Dibujos Animados">
            <a:extLst>
              <a:ext uri="{FF2B5EF4-FFF2-40B4-BE49-F238E27FC236}">
                <a16:creationId xmlns:a16="http://schemas.microsoft.com/office/drawing/2014/main" id="{032951AC-4AA5-4BE8-A4C5-4EDBF2763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9" t="-536" r="-3148" b="43355"/>
          <a:stretch/>
        </p:blipFill>
        <p:spPr bwMode="auto">
          <a:xfrm>
            <a:off x="8768860" y="5860967"/>
            <a:ext cx="937994" cy="94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6" descr="Monstruos, Monstruos De Dibujos Animados">
            <a:extLst>
              <a:ext uri="{FF2B5EF4-FFF2-40B4-BE49-F238E27FC236}">
                <a16:creationId xmlns:a16="http://schemas.microsoft.com/office/drawing/2014/main" id="{1743D366-8039-4AA0-9824-0C6A4D7D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9" r="52796" b="44653"/>
          <a:stretch/>
        </p:blipFill>
        <p:spPr bwMode="auto">
          <a:xfrm>
            <a:off x="7726694" y="5942778"/>
            <a:ext cx="1023722" cy="80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6" descr="Monstruos, Monstruos De Dibujos Animados">
            <a:extLst>
              <a:ext uri="{FF2B5EF4-FFF2-40B4-BE49-F238E27FC236}">
                <a16:creationId xmlns:a16="http://schemas.microsoft.com/office/drawing/2014/main" id="{0A7CF682-C314-41DE-91EE-888714648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46" r="57792"/>
          <a:stretch/>
        </p:blipFill>
        <p:spPr bwMode="auto">
          <a:xfrm>
            <a:off x="5082402" y="5824621"/>
            <a:ext cx="987531" cy="93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4BCC6F46-6814-4930-9F67-B0FD2D8C71C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450" y="4101399"/>
            <a:ext cx="431313" cy="570172"/>
          </a:xfrm>
          <a:prstGeom prst="rect">
            <a:avLst/>
          </a:prstGeom>
        </p:spPr>
      </p:pic>
      <p:pic>
        <p:nvPicPr>
          <p:cNvPr id="157" name="Picture 156" descr="Icon&#10;&#10;Description automatically generated">
            <a:extLst>
              <a:ext uri="{FF2B5EF4-FFF2-40B4-BE49-F238E27FC236}">
                <a16:creationId xmlns:a16="http://schemas.microsoft.com/office/drawing/2014/main" id="{E00BDB36-4B83-4D6E-B09F-6E7405486040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344" y="4785085"/>
            <a:ext cx="586935" cy="37640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8FFF667-E3B7-4DA8-97B8-1CC98684CAB9}"/>
              </a:ext>
            </a:extLst>
          </p:cNvPr>
          <p:cNvSpPr txBox="1"/>
          <p:nvPr/>
        </p:nvSpPr>
        <p:spPr>
          <a:xfrm>
            <a:off x="2437122" y="2036754"/>
            <a:ext cx="2444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voyage | trip, journey</a:t>
            </a:r>
          </a:p>
        </p:txBody>
      </p:sp>
      <p:pic>
        <p:nvPicPr>
          <p:cNvPr id="119" name="Picture 118" descr="Logo&#10;&#10;Description automatically generated">
            <a:extLst>
              <a:ext uri="{FF2B5EF4-FFF2-40B4-BE49-F238E27FC236}">
                <a16:creationId xmlns:a16="http://schemas.microsoft.com/office/drawing/2014/main" id="{E6A4A8E1-0A43-496E-9B1E-4CA62AD9D7B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10" y="2075742"/>
            <a:ext cx="2412005" cy="12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5640</TotalTime>
  <Words>1065</Words>
  <Application>Microsoft Office PowerPoint</Application>
  <PresentationFormat>Widescreen</PresentationFormat>
  <Paragraphs>178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Modern Love</vt:lpstr>
      <vt:lpstr>Office Theme</vt:lpstr>
      <vt:lpstr>Jaune Knowledge Organiser  - Spring Term A</vt:lpstr>
      <vt:lpstr>Jaune Knowledge Organiser  - Spring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Rachel Hawkes</cp:lastModifiedBy>
  <cp:revision>96</cp:revision>
  <cp:lastPrinted>2021-11-19T07:47:27Z</cp:lastPrinted>
  <dcterms:created xsi:type="dcterms:W3CDTF">2021-11-17T16:29:35Z</dcterms:created>
  <dcterms:modified xsi:type="dcterms:W3CDTF">2023-04-16T09:28:48Z</dcterms:modified>
</cp:coreProperties>
</file>