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5"/>
  </p:notesMasterIdLst>
  <p:sldIdLst>
    <p:sldId id="258" r:id="rId3"/>
    <p:sldId id="403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96357" autoAdjust="0"/>
  </p:normalViewPr>
  <p:slideViewPr>
    <p:cSldViewPr snapToGrid="0" showGuides="1">
      <p:cViewPr varScale="1">
        <p:scale>
          <a:sx n="110" d="100"/>
          <a:sy n="110" d="100"/>
        </p:scale>
        <p:origin x="57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C1942-153B-4193-9AB6-07924252FEC6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1D3BD5-6E7C-4A27-8899-4648530428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225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Teacher audio version for preparation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D3BD5-6E7C-4A27-8899-46485304284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3706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Pupil feedback and assessment sheet</a:t>
            </a:r>
            <a:endParaRPr lang="en-US" b="0" dirty="0"/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6260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F17F-FAA4-484E-AD3B-F506493F34E7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94A2-93C3-46AA-88CA-CD447CD1B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795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F17F-FAA4-484E-AD3B-F506493F34E7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94A2-93C3-46AA-88CA-CD447CD1B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894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F17F-FAA4-484E-AD3B-F506493F34E7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94A2-93C3-46AA-88CA-CD447CD1B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751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25873-1C7A-4874-8585-FB168BC259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F71520-615A-4584-A27A-0132E90682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FA55A5-88DD-4CD2-8F13-9AD781BDE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2641F-7D5A-4DF0-8152-30972164E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52A69-F2CB-4AF2-877B-120B0F8F7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865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4E941-6ECB-47EC-B32B-FA2862152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90FD5-59CF-4EA4-B510-74AD3E48E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3938B-1CBB-4077-BF81-E87F3B367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6B275-C6E9-4AF9-B880-590FD239E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104CD-126C-4F69-952E-D865F380E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172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983FB-FC60-4622-A36E-209AF98C6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07AB74-6CC8-44CF-8098-D54C8290E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FCFF2-B366-4605-BD2E-A0399C2C8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D4504-350F-4D6A-BB1C-AB50F9873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C6CA3-B8AA-4D92-934C-EA99A6882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04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04B29-058F-4584-B088-EBEF6C756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B10D0-CC3D-4416-8D01-272499F8F3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301AD0-7DEC-4BEF-8853-E7B680F561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6F4507-9EAD-40CC-B0F9-C69E46D80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611785-B63A-46FD-9AD1-000A59D11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B26ADB-A2DE-47D4-AAF0-5AFA09A98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030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5D2F3-D9EE-441B-9838-6B7C29C93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9E6DC4-AAFE-42F1-82D3-0105B1180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6824F6-B546-4108-A2D2-975600D3C0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6F8CF9-F8F5-43CC-A668-C0D63C26A1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0162B4-4F55-4B29-9311-E46323EE2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F97C3D-FD99-4898-B3EE-71637FBDD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CA6BD2-69E1-4535-87FC-C5B0060CA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2809E5-B199-46AB-9842-EF402F667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417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4F3FB-545C-4F7D-8569-3A398E773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13F22D-3FA0-4F9C-B686-EBB45C060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90ABC8-6BAC-470D-887B-100381631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C8DB67-CBFB-4783-8B2E-059E06EFE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14807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D9C9A8-3F58-4BDB-9FE4-D02E49437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13BE7D-2E0B-4AEC-B70D-3ED1385ED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296AC-0186-49F7-B116-0D6B813FD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410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56906-2AC9-4311-8D95-2D01A5B66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4D86F-EBB9-4F59-9CBF-3B624D5DE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9B732D-7E89-494B-9ED5-34124E2C1E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5A9ED4-9103-445A-B62F-E40A4D3B6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ED427-E8CF-4FA5-800D-9D3D0ABB2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52FE80-10B0-44EC-AA61-D22BFAACA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368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F17F-FAA4-484E-AD3B-F506493F34E7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94A2-93C3-46AA-88CA-CD447CD1B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1804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9F3AC-1EF9-4A04-9357-F163A5138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A52682-1081-4A3C-9AE7-8B612E2CAC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6C91EC-7F70-4D4D-B09E-FFE0C5872B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863DF9-5F6B-49EC-A94B-139B274B5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78016-298F-48F8-AA16-6DA387A16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A1617A-4F90-415C-84CE-3772CA290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398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4A842-4E09-4F44-8338-4C937BC09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54F7D1-5F00-40DA-ABD4-0A5A00F45B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4E30A0-6865-442F-8366-E6FA2E6A9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88077C-3DA4-4F24-A44B-36D8B4718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75124-2FEF-488D-A6DE-647F59650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167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2A0015-F4B4-4672-B212-B122807D82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A36510-44F5-4CAA-8DBC-DC442C02C2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4449DE-DC29-4EB1-B57F-8A8395E8B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72CC8-9AA4-4D90-B114-03D8B231E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16F8A-55D9-4D1A-8CCD-23B1CD41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120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F17F-FAA4-484E-AD3B-F506493F34E7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94A2-93C3-46AA-88CA-CD447CD1B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432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F17F-FAA4-484E-AD3B-F506493F34E7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94A2-93C3-46AA-88CA-CD447CD1B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673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F17F-FAA4-484E-AD3B-F506493F34E7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94A2-93C3-46AA-88CA-CD447CD1B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814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F17F-FAA4-484E-AD3B-F506493F34E7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94A2-93C3-46AA-88CA-CD447CD1B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659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F17F-FAA4-484E-AD3B-F506493F34E7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94A2-93C3-46AA-88CA-CD447CD1B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186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F17F-FAA4-484E-AD3B-F506493F34E7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94A2-93C3-46AA-88CA-CD447CD1B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545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F17F-FAA4-484E-AD3B-F506493F34E7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94A2-93C3-46AA-88CA-CD447CD1B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36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AF17F-FAA4-484E-AD3B-F506493F34E7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494A2-93C3-46AA-88CA-CD447CD1B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726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8A066B-5312-4EFD-A9D9-B25C75B09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1661DB-1CD9-445B-8DC2-2D8CA8233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B2774-F976-48CE-A7E3-25E9CD6562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4927A-49B9-4694-BD14-82D15461011D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E0079-9EE2-4463-95EC-5664337518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B3B9C-5BBA-45DF-A188-6F95B427A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719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image" Target="../media/image3.jpeg"/><Relationship Id="rId18" Type="http://schemas.openxmlformats.org/officeDocument/2006/relationships/image" Target="../media/image8.png"/><Relationship Id="rId26" Type="http://schemas.openxmlformats.org/officeDocument/2006/relationships/image" Target="../media/image16.png"/><Relationship Id="rId3" Type="http://schemas.openxmlformats.org/officeDocument/2006/relationships/audio" Target="../media/audio1.wav"/><Relationship Id="rId21" Type="http://schemas.openxmlformats.org/officeDocument/2006/relationships/image" Target="../media/image11.png"/><Relationship Id="rId7" Type="http://schemas.openxmlformats.org/officeDocument/2006/relationships/audio" Target="../media/audio4.wav"/><Relationship Id="rId12" Type="http://schemas.openxmlformats.org/officeDocument/2006/relationships/image" Target="../media/image2.png"/><Relationship Id="rId17" Type="http://schemas.openxmlformats.org/officeDocument/2006/relationships/image" Target="../media/image7.png"/><Relationship Id="rId25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11" Type="http://schemas.openxmlformats.org/officeDocument/2006/relationships/audio" Target="../media/audio8.wav"/><Relationship Id="rId24" Type="http://schemas.openxmlformats.org/officeDocument/2006/relationships/image" Target="../media/image14.png"/><Relationship Id="rId5" Type="http://schemas.openxmlformats.org/officeDocument/2006/relationships/audio" Target="../media/audio2.wav"/><Relationship Id="rId15" Type="http://schemas.openxmlformats.org/officeDocument/2006/relationships/image" Target="../media/image5.png"/><Relationship Id="rId23" Type="http://schemas.openxmlformats.org/officeDocument/2006/relationships/image" Target="../media/image13.png"/><Relationship Id="rId28" Type="http://schemas.openxmlformats.org/officeDocument/2006/relationships/image" Target="../media/image18.png"/><Relationship Id="rId10" Type="http://schemas.openxmlformats.org/officeDocument/2006/relationships/audio" Target="../media/audio7.wav"/><Relationship Id="rId19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audio" Target="../media/audio6.wav"/><Relationship Id="rId14" Type="http://schemas.openxmlformats.org/officeDocument/2006/relationships/image" Target="../media/image4.png"/><Relationship Id="rId22" Type="http://schemas.openxmlformats.org/officeDocument/2006/relationships/image" Target="../media/image12.png"/><Relationship Id="rId27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6208963" y="562627"/>
            <a:ext cx="566193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Notes:</a:t>
            </a:r>
            <a:b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1]  Words have been deliberately chosen to assess the same SSC spelt in different ways – as/at –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/an</a:t>
            </a:r>
            <a:b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This is a challenging but important aspect of French SSC knowledge.</a:t>
            </a:r>
            <a:b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2] Each item offers two opportunities to assess the same SSC, but only one SSC is assessed per item (e.g. Blanche only assesses [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] not [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].</a:t>
            </a:r>
            <a:b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3] Teachers award one point for the SSC in each word (name and present) (max. 2 points per item).</a:t>
            </a:r>
            <a:b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4] Teachers may want to note additional SSC that are pronounced correctly/incorrectly to inform their planning of further practice.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5] Note that we are teaching phonics to achieve clear, comprehensible speech rather than native-like pronunciation. We therefore listen out for signs that the children are applying their phonemic knowledge to these new words, knowing that the SSC are not pronounced as in English.</a:t>
            </a:r>
          </a:p>
        </p:txBody>
      </p:sp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310C01EA-4186-4520-B3FD-11289D252A1C}"/>
              </a:ext>
            </a:extLst>
          </p:cNvPr>
          <p:cNvGraphicFramePr>
            <a:graphicFrameLocks noGrp="1"/>
          </p:cNvGraphicFramePr>
          <p:nvPr/>
        </p:nvGraphicFramePr>
        <p:xfrm>
          <a:off x="989098" y="562627"/>
          <a:ext cx="4673304" cy="597372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30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2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1043">
                  <a:extLst>
                    <a:ext uri="{9D8B030D-6E8A-4147-A177-3AD203B41FA5}">
                      <a16:colId xmlns:a16="http://schemas.microsoft.com/office/drawing/2014/main" val="1154915248"/>
                    </a:ext>
                  </a:extLst>
                </a:gridCol>
                <a:gridCol w="13543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25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12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Present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Name</a:t>
                      </a:r>
                      <a:endParaRPr lang="en-GB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SSC </a:t>
                      </a:r>
                      <a:br>
                        <a:rPr lang="en-GB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n-GB" sz="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[sound-symbol correspondence] </a:t>
                      </a:r>
                      <a:endParaRPr lang="en-GB" sz="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Bookshelf Symbol 7" panose="05010101010101010101" pitchFamily="2" charset="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GB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x</a:t>
                      </a:r>
                      <a:endParaRPr lang="en-GB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53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nougat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Nicolas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SFC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53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drapeau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Beau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[au/</a:t>
                      </a: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eau</a:t>
                      </a: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/o]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53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tenue (de foot)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Sabinu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[u]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53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broche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Gavroche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53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avion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[on]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53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preux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Bartholmieu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eu</a:t>
                      </a: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53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pervenche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Blanche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[an/</a:t>
                      </a: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</a:t>
                      </a: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653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bijou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Arnou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</a:t>
                      </a: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42" name="Google Shape;338;p8">
            <a:hlinkClick r:id="" action="ppaction://noaction">
              <a:snd r:embed="rId3" name="3_2.wav"/>
            </a:hlinkClick>
            <a:extLst>
              <a:ext uri="{FF2B5EF4-FFF2-40B4-BE49-F238E27FC236}">
                <a16:creationId xmlns:a16="http://schemas.microsoft.com/office/drawing/2014/main" id="{0F957451-EEAF-4A55-B1D4-33E0A9F0223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3219" y="1310537"/>
            <a:ext cx="444762" cy="40006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3" name="Google Shape;338;p8">
            <a:hlinkClick r:id="" action="ppaction://noaction">
              <a:snd r:embed="rId5" name="3_3.wav"/>
            </a:hlinkClick>
            <a:extLst>
              <a:ext uri="{FF2B5EF4-FFF2-40B4-BE49-F238E27FC236}">
                <a16:creationId xmlns:a16="http://schemas.microsoft.com/office/drawing/2014/main" id="{A299EEFF-400F-4FD8-A435-E0FD946A848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3437" y="2003264"/>
            <a:ext cx="444762" cy="40006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4" name="Google Shape;338;p8">
            <a:hlinkClick r:id="" action="ppaction://noaction">
              <a:snd r:embed="rId6" name="3_4.wav"/>
            </a:hlinkClick>
            <a:extLst>
              <a:ext uri="{FF2B5EF4-FFF2-40B4-BE49-F238E27FC236}">
                <a16:creationId xmlns:a16="http://schemas.microsoft.com/office/drawing/2014/main" id="{A35DC31D-1A88-468F-A72B-D53B8C898C7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3437" y="2695991"/>
            <a:ext cx="444762" cy="40006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5" name="Google Shape;338;p8">
            <a:hlinkClick r:id="" action="ppaction://noaction">
              <a:snd r:embed="rId7" name="3_5.wav"/>
            </a:hlinkClick>
            <a:extLst>
              <a:ext uri="{FF2B5EF4-FFF2-40B4-BE49-F238E27FC236}">
                <a16:creationId xmlns:a16="http://schemas.microsoft.com/office/drawing/2014/main" id="{EB2F6CE3-C430-4C9A-82A4-161E6F3CE2A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7291" y="3366618"/>
            <a:ext cx="444762" cy="40006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6" name="Google Shape;338;p8">
            <a:hlinkClick r:id="" action="ppaction://noaction">
              <a:snd r:embed="rId8" name="3_6.wav"/>
            </a:hlinkClick>
            <a:extLst>
              <a:ext uri="{FF2B5EF4-FFF2-40B4-BE49-F238E27FC236}">
                <a16:creationId xmlns:a16="http://schemas.microsoft.com/office/drawing/2014/main" id="{16A80BC1-2B13-42E9-9FD4-5D14C9598D4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7973" y="4037245"/>
            <a:ext cx="444762" cy="40006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7" name="Google Shape;338;p8">
            <a:hlinkClick r:id="" action="ppaction://noaction">
              <a:snd r:embed="rId9" name="3_7.wav"/>
            </a:hlinkClick>
            <a:extLst>
              <a:ext uri="{FF2B5EF4-FFF2-40B4-BE49-F238E27FC236}">
                <a16:creationId xmlns:a16="http://schemas.microsoft.com/office/drawing/2014/main" id="{0E75F5D0-69C4-4F34-93D4-DA9EA81FF5A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7973" y="4703978"/>
            <a:ext cx="444762" cy="40006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8" name="Google Shape;338;p8">
            <a:hlinkClick r:id="" action="ppaction://noaction">
              <a:snd r:embed="rId10" name="3_8.wav"/>
            </a:hlinkClick>
            <a:extLst>
              <a:ext uri="{FF2B5EF4-FFF2-40B4-BE49-F238E27FC236}">
                <a16:creationId xmlns:a16="http://schemas.microsoft.com/office/drawing/2014/main" id="{521B0B4B-D150-4F40-92F6-57972732A2C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1163" y="5347428"/>
            <a:ext cx="444762" cy="40006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9" name="Google Shape;338;p8">
            <a:hlinkClick r:id="" action="ppaction://noaction">
              <a:snd r:embed="rId11" name="3_9.wav"/>
            </a:hlinkClick>
            <a:extLst>
              <a:ext uri="{FF2B5EF4-FFF2-40B4-BE49-F238E27FC236}">
                <a16:creationId xmlns:a16="http://schemas.microsoft.com/office/drawing/2014/main" id="{315DD988-2962-444B-B2AD-42B9B4015EC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7973" y="5990878"/>
            <a:ext cx="444762" cy="40006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0" name="Title 1">
            <a:extLst>
              <a:ext uri="{FF2B5EF4-FFF2-40B4-BE49-F238E27FC236}">
                <a16:creationId xmlns:a16="http://schemas.microsoft.com/office/drawing/2014/main" id="{7B812101-EA9E-4A32-B4EB-9FE618EB3D51}"/>
              </a:ext>
            </a:extLst>
          </p:cNvPr>
          <p:cNvSpPr txBox="1">
            <a:spLocks/>
          </p:cNvSpPr>
          <p:nvPr/>
        </p:nvSpPr>
        <p:spPr>
          <a:xfrm>
            <a:off x="87502" y="121066"/>
            <a:ext cx="4755367" cy="39636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Teacher audio version</a:t>
            </a:r>
          </a:p>
        </p:txBody>
      </p:sp>
      <p:pic>
        <p:nvPicPr>
          <p:cNvPr id="51" name="Google Shape;111;p3">
            <a:extLst>
              <a:ext uri="{FF2B5EF4-FFF2-40B4-BE49-F238E27FC236}">
                <a16:creationId xmlns:a16="http://schemas.microsoft.com/office/drawing/2014/main" id="{D7A7F338-D6EF-4E1A-80D6-5FB383B94EEF}"/>
              </a:ext>
            </a:extLst>
          </p:cNvPr>
          <p:cNvPicPr/>
          <p:nvPr/>
        </p:nvPicPr>
        <p:blipFill>
          <a:blip r:embed="rId12"/>
          <a:stretch/>
        </p:blipFill>
        <p:spPr>
          <a:xfrm>
            <a:off x="3033197" y="24905"/>
            <a:ext cx="570574" cy="507856"/>
          </a:xfrm>
          <a:prstGeom prst="rect">
            <a:avLst/>
          </a:prstGeom>
          <a:ln>
            <a:noFill/>
          </a:ln>
        </p:spPr>
      </p:pic>
      <p:pic>
        <p:nvPicPr>
          <p:cNvPr id="52" name="Picture 51" descr="A picture containing sweet&#10;&#10;Description automatically generated">
            <a:extLst>
              <a:ext uri="{FF2B5EF4-FFF2-40B4-BE49-F238E27FC236}">
                <a16:creationId xmlns:a16="http://schemas.microsoft.com/office/drawing/2014/main" id="{63CEA7BE-E6EB-4813-8E83-D8883EDC8DDF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38"/>
          <a:stretch/>
        </p:blipFill>
        <p:spPr>
          <a:xfrm>
            <a:off x="1291815" y="1404628"/>
            <a:ext cx="934388" cy="404160"/>
          </a:xfrm>
          <a:prstGeom prst="rect">
            <a:avLst/>
          </a:prstGeom>
        </p:spPr>
      </p:pic>
      <p:pic>
        <p:nvPicPr>
          <p:cNvPr id="54" name="Picture 53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1C73CD3C-0116-45E8-9A9D-A92839D62711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18" r="67711"/>
          <a:stretch/>
        </p:blipFill>
        <p:spPr>
          <a:xfrm>
            <a:off x="2459700" y="1368988"/>
            <a:ext cx="285820" cy="404160"/>
          </a:xfrm>
          <a:prstGeom prst="rect">
            <a:avLst/>
          </a:prstGeom>
        </p:spPr>
      </p:pic>
      <p:pic>
        <p:nvPicPr>
          <p:cNvPr id="55" name="Picture 54" descr="Icon&#10;&#10;Description automatically generated">
            <a:extLst>
              <a:ext uri="{FF2B5EF4-FFF2-40B4-BE49-F238E27FC236}">
                <a16:creationId xmlns:a16="http://schemas.microsoft.com/office/drawing/2014/main" id="{9514DE49-8AC2-4ACA-9A81-58C16500D1A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760" y="2142375"/>
            <a:ext cx="277500" cy="373895"/>
          </a:xfrm>
          <a:prstGeom prst="rect">
            <a:avLst/>
          </a:prstGeom>
        </p:spPr>
      </p:pic>
      <p:pic>
        <p:nvPicPr>
          <p:cNvPr id="56" name="Picture 55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0F6DD331-32B2-468D-82D4-301E75C4506E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9" t="53618" r="35222"/>
          <a:stretch/>
        </p:blipFill>
        <p:spPr>
          <a:xfrm>
            <a:off x="2459700" y="2084741"/>
            <a:ext cx="305176" cy="431529"/>
          </a:xfrm>
          <a:prstGeom prst="rect">
            <a:avLst/>
          </a:prstGeom>
        </p:spPr>
      </p:pic>
      <p:pic>
        <p:nvPicPr>
          <p:cNvPr id="57" name="Picture 56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EF6A1B5B-6A8F-4CAA-945F-B23222BA8025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45" t="310" r="-1881" b="46383"/>
          <a:stretch/>
        </p:blipFill>
        <p:spPr>
          <a:xfrm>
            <a:off x="2473164" y="2696685"/>
            <a:ext cx="271690" cy="527331"/>
          </a:xfrm>
          <a:prstGeom prst="rect">
            <a:avLst/>
          </a:prstGeom>
        </p:spPr>
      </p:pic>
      <p:pic>
        <p:nvPicPr>
          <p:cNvPr id="58" name="Picture 57" descr="Icon&#10;&#10;Description automatically generated">
            <a:extLst>
              <a:ext uri="{FF2B5EF4-FFF2-40B4-BE49-F238E27FC236}">
                <a16:creationId xmlns:a16="http://schemas.microsoft.com/office/drawing/2014/main" id="{B0A582DC-A0F2-4599-9077-610656D9611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83"/>
          <a:stretch/>
        </p:blipFill>
        <p:spPr>
          <a:xfrm>
            <a:off x="1759009" y="2767931"/>
            <a:ext cx="215934" cy="334910"/>
          </a:xfrm>
          <a:prstGeom prst="rect">
            <a:avLst/>
          </a:prstGeom>
        </p:spPr>
      </p:pic>
      <p:pic>
        <p:nvPicPr>
          <p:cNvPr id="59" name="Picture 58" descr="Logo&#10;&#10;Description automatically generated">
            <a:extLst>
              <a:ext uri="{FF2B5EF4-FFF2-40B4-BE49-F238E27FC236}">
                <a16:creationId xmlns:a16="http://schemas.microsoft.com/office/drawing/2014/main" id="{395EA4D6-CA7E-4208-A08C-971237F1E1D3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466" y="3514273"/>
            <a:ext cx="248543" cy="280707"/>
          </a:xfrm>
          <a:prstGeom prst="rect">
            <a:avLst/>
          </a:prstGeom>
        </p:spPr>
      </p:pic>
      <p:pic>
        <p:nvPicPr>
          <p:cNvPr id="60" name="Picture 59" descr="Icon&#10;&#10;Description automatically generated">
            <a:extLst>
              <a:ext uri="{FF2B5EF4-FFF2-40B4-BE49-F238E27FC236}">
                <a16:creationId xmlns:a16="http://schemas.microsoft.com/office/drawing/2014/main" id="{2E52836C-2169-4F9E-BECF-6CDF073F0795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185" y="3461563"/>
            <a:ext cx="271690" cy="317592"/>
          </a:xfrm>
          <a:prstGeom prst="rect">
            <a:avLst/>
          </a:prstGeom>
        </p:spPr>
      </p:pic>
      <p:pic>
        <p:nvPicPr>
          <p:cNvPr id="61" name="Picture 60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251137A3-17B0-4B73-9573-975F2CFABDF2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9" t="1298" r="35222" b="46381"/>
          <a:stretch/>
        </p:blipFill>
        <p:spPr>
          <a:xfrm>
            <a:off x="2528091" y="4037245"/>
            <a:ext cx="300784" cy="479782"/>
          </a:xfrm>
          <a:prstGeom prst="rect">
            <a:avLst/>
          </a:prstGeom>
        </p:spPr>
      </p:pic>
      <p:pic>
        <p:nvPicPr>
          <p:cNvPr id="62" name="Picture 6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5A77541-0358-47F4-87FE-F853B5DDF72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414" y="4135568"/>
            <a:ext cx="495173" cy="301746"/>
          </a:xfrm>
          <a:prstGeom prst="rect">
            <a:avLst/>
          </a:prstGeom>
        </p:spPr>
      </p:pic>
      <p:pic>
        <p:nvPicPr>
          <p:cNvPr id="63" name="Picture 6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1DDCFB60-21F0-47B6-BF88-18A420D63DCF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776" y="4625289"/>
            <a:ext cx="334400" cy="513228"/>
          </a:xfrm>
          <a:prstGeom prst="rect">
            <a:avLst/>
          </a:prstGeom>
        </p:spPr>
      </p:pic>
      <p:pic>
        <p:nvPicPr>
          <p:cNvPr id="64" name="Picture 63" descr="Logo&#10;&#10;Description automatically generated">
            <a:extLst>
              <a:ext uri="{FF2B5EF4-FFF2-40B4-BE49-F238E27FC236}">
                <a16:creationId xmlns:a16="http://schemas.microsoft.com/office/drawing/2014/main" id="{4414B217-435D-4537-A52C-CE7D31384970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185" y="4724448"/>
            <a:ext cx="340373" cy="441416"/>
          </a:xfrm>
          <a:prstGeom prst="rect">
            <a:avLst/>
          </a:prstGeom>
        </p:spPr>
      </p:pic>
      <p:pic>
        <p:nvPicPr>
          <p:cNvPr id="65" name="Picture 64" descr="Icon&#10;&#10;Description automatically generated">
            <a:extLst>
              <a:ext uri="{FF2B5EF4-FFF2-40B4-BE49-F238E27FC236}">
                <a16:creationId xmlns:a16="http://schemas.microsoft.com/office/drawing/2014/main" id="{268F3D55-EFFD-41BE-8C63-95D45657A468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278" y="5398709"/>
            <a:ext cx="288989" cy="441416"/>
          </a:xfrm>
          <a:prstGeom prst="rect">
            <a:avLst/>
          </a:prstGeom>
        </p:spPr>
      </p:pic>
      <p:pic>
        <p:nvPicPr>
          <p:cNvPr id="66" name="Picture 65" descr="A picture containing text&#10;&#10;Description automatically generated">
            <a:extLst>
              <a:ext uri="{FF2B5EF4-FFF2-40B4-BE49-F238E27FC236}">
                <a16:creationId xmlns:a16="http://schemas.microsoft.com/office/drawing/2014/main" id="{6C027995-C984-46D1-BFB4-766B4BFAE712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214" y="5470041"/>
            <a:ext cx="349185" cy="349185"/>
          </a:xfrm>
          <a:prstGeom prst="rect">
            <a:avLst/>
          </a:prstGeom>
        </p:spPr>
      </p:pic>
      <p:pic>
        <p:nvPicPr>
          <p:cNvPr id="67" name="Picture 66" descr="A picture containing accessory, dome&#10;&#10;Description automatically generated">
            <a:extLst>
              <a:ext uri="{FF2B5EF4-FFF2-40B4-BE49-F238E27FC236}">
                <a16:creationId xmlns:a16="http://schemas.microsoft.com/office/drawing/2014/main" id="{21CA19CE-BE84-49F3-BB9E-9D0E1E6264F8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760" y="6110109"/>
            <a:ext cx="371177" cy="346818"/>
          </a:xfrm>
          <a:prstGeom prst="rect">
            <a:avLst/>
          </a:prstGeom>
        </p:spPr>
      </p:pic>
      <p:pic>
        <p:nvPicPr>
          <p:cNvPr id="68" name="Picture 67" descr="Icon&#10;&#10;Description automatically generated with medium confidence">
            <a:extLst>
              <a:ext uri="{FF2B5EF4-FFF2-40B4-BE49-F238E27FC236}">
                <a16:creationId xmlns:a16="http://schemas.microsoft.com/office/drawing/2014/main" id="{25408458-1546-4D34-9D0C-8D5F13A0C35A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590" y="6079097"/>
            <a:ext cx="296572" cy="44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873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2A1DB66-F651-4BAC-844A-8134181F533C}"/>
              </a:ext>
            </a:extLst>
          </p:cNvPr>
          <p:cNvSpPr txBox="1"/>
          <p:nvPr/>
        </p:nvSpPr>
        <p:spPr>
          <a:xfrm>
            <a:off x="61807" y="345971"/>
            <a:ext cx="4052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Pupil name:  ____________________________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A0D9D7-4E7C-4704-9814-DB27EB09BAA1}"/>
              </a:ext>
            </a:extLst>
          </p:cNvPr>
          <p:cNvSpPr txBox="1"/>
          <p:nvPr/>
        </p:nvSpPr>
        <p:spPr>
          <a:xfrm>
            <a:off x="2360502" y="367754"/>
            <a:ext cx="26324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Total score: _____ / 16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39E0956-25F3-4A7F-8A41-336F07B4E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7" y="11897"/>
            <a:ext cx="1593273" cy="277000"/>
          </a:xfrm>
        </p:spPr>
        <p:txBody>
          <a:bodyPr>
            <a:noAutofit/>
          </a:bodyPr>
          <a:lstStyle/>
          <a:p>
            <a:r>
              <a:rPr lang="en-GB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Phonics quiz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4FE00F-8D17-416B-A8F6-C303EBEA43E5}"/>
              </a:ext>
            </a:extLst>
          </p:cNvPr>
          <p:cNvSpPr txBox="1"/>
          <p:nvPr/>
        </p:nvSpPr>
        <p:spPr>
          <a:xfrm>
            <a:off x="7033806" y="386029"/>
            <a:ext cx="4052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Pupil name:  ____________________________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AEAC19-18C9-4672-A1C9-44B27B827F08}"/>
              </a:ext>
            </a:extLst>
          </p:cNvPr>
          <p:cNvSpPr txBox="1"/>
          <p:nvPr/>
        </p:nvSpPr>
        <p:spPr>
          <a:xfrm>
            <a:off x="9332501" y="407812"/>
            <a:ext cx="26324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Total score: _____ / 16</a:t>
            </a:r>
          </a:p>
        </p:txBody>
      </p:sp>
      <p:sp>
        <p:nvSpPr>
          <p:cNvPr id="16" name="Title 5">
            <a:extLst>
              <a:ext uri="{FF2B5EF4-FFF2-40B4-BE49-F238E27FC236}">
                <a16:creationId xmlns:a16="http://schemas.microsoft.com/office/drawing/2014/main" id="{C88361B0-4B36-4347-815D-AC7210D75AEA}"/>
              </a:ext>
            </a:extLst>
          </p:cNvPr>
          <p:cNvSpPr txBox="1">
            <a:spLocks/>
          </p:cNvSpPr>
          <p:nvPr/>
        </p:nvSpPr>
        <p:spPr>
          <a:xfrm>
            <a:off x="7033806" y="51955"/>
            <a:ext cx="1593273" cy="277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Phonics quiz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EA4382AD-E20A-4586-BEF2-3C5FB2F57000}"/>
              </a:ext>
            </a:extLst>
          </p:cNvPr>
          <p:cNvGraphicFramePr>
            <a:graphicFrameLocks noGrp="1"/>
          </p:cNvGraphicFramePr>
          <p:nvPr/>
        </p:nvGraphicFramePr>
        <p:xfrm>
          <a:off x="175459" y="732798"/>
          <a:ext cx="4673304" cy="5973721"/>
        </p:xfrm>
        <a:graphic>
          <a:graphicData uri="http://schemas.openxmlformats.org/drawingml/2006/table">
            <a:tbl>
              <a:tblPr firstRow="1" firstCol="1" bandRow="1"/>
              <a:tblGrid>
                <a:gridCol w="2330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2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1043">
                  <a:extLst>
                    <a:ext uri="{9D8B030D-6E8A-4147-A177-3AD203B41FA5}">
                      <a16:colId xmlns:a16="http://schemas.microsoft.com/office/drawing/2014/main" val="1154915248"/>
                    </a:ext>
                  </a:extLst>
                </a:gridCol>
                <a:gridCol w="13543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25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12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Present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Name</a:t>
                      </a:r>
                      <a:endParaRPr lang="en-GB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SSC </a:t>
                      </a:r>
                      <a:br>
                        <a:rPr lang="en-GB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n-GB" sz="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[sound-symbol correspondence] </a:t>
                      </a:r>
                      <a:endParaRPr lang="en-GB" sz="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Bookshelf Symbol 7" panose="05010101010101010101" pitchFamily="2" charset="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GB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x</a:t>
                      </a:r>
                      <a:endParaRPr lang="en-GB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53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nougat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Nicolas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SFC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53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drapeau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Beau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[au/</a:t>
                      </a: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eau</a:t>
                      </a: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/o]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53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tenue (de foot)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Sabinu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[u]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53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broche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Gavroche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53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avion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[on]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53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preux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Bartholmieu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eu</a:t>
                      </a: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53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pervenche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Blanche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[an/</a:t>
                      </a: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</a:t>
                      </a: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653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bijou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Arnou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</a:t>
                      </a: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9" name="Picture 18" descr="A picture containing sweet&#10;&#10;Description automatically generated">
            <a:extLst>
              <a:ext uri="{FF2B5EF4-FFF2-40B4-BE49-F238E27FC236}">
                <a16:creationId xmlns:a16="http://schemas.microsoft.com/office/drawing/2014/main" id="{0210EBB7-9B17-4121-A9C0-8009478DF7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38"/>
          <a:stretch/>
        </p:blipFill>
        <p:spPr>
          <a:xfrm>
            <a:off x="478176" y="1574799"/>
            <a:ext cx="934388" cy="404160"/>
          </a:xfrm>
          <a:prstGeom prst="rect">
            <a:avLst/>
          </a:prstGeom>
        </p:spPr>
      </p:pic>
      <p:pic>
        <p:nvPicPr>
          <p:cNvPr id="20" name="Picture 19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CDA56603-8DBB-466F-AF70-F7CFA4C744E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18" r="67711"/>
          <a:stretch/>
        </p:blipFill>
        <p:spPr>
          <a:xfrm>
            <a:off x="1646061" y="1539159"/>
            <a:ext cx="285820" cy="404160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526AC54E-0EE0-482B-9A13-30D286A257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21" y="2312546"/>
            <a:ext cx="277500" cy="373895"/>
          </a:xfrm>
          <a:prstGeom prst="rect">
            <a:avLst/>
          </a:prstGeom>
        </p:spPr>
      </p:pic>
      <p:pic>
        <p:nvPicPr>
          <p:cNvPr id="22" name="Picture 21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54BAFEBA-7B6C-4426-8321-B74302C966A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9" t="53618" r="35222"/>
          <a:stretch/>
        </p:blipFill>
        <p:spPr>
          <a:xfrm>
            <a:off x="1646061" y="2254912"/>
            <a:ext cx="305176" cy="431529"/>
          </a:xfrm>
          <a:prstGeom prst="rect">
            <a:avLst/>
          </a:prstGeom>
        </p:spPr>
      </p:pic>
      <p:pic>
        <p:nvPicPr>
          <p:cNvPr id="23" name="Picture 22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6AB239B5-2ADB-4375-A607-405E7DFA082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45" t="310" r="-1881" b="46383"/>
          <a:stretch/>
        </p:blipFill>
        <p:spPr>
          <a:xfrm>
            <a:off x="1659525" y="2866856"/>
            <a:ext cx="271690" cy="527331"/>
          </a:xfrm>
          <a:prstGeom prst="rect">
            <a:avLst/>
          </a:prstGeom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E25D0A2A-6F01-4A5C-9892-8BAB818D74E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83"/>
          <a:stretch/>
        </p:blipFill>
        <p:spPr>
          <a:xfrm>
            <a:off x="945370" y="2938102"/>
            <a:ext cx="215934" cy="334910"/>
          </a:xfrm>
          <a:prstGeom prst="rect">
            <a:avLst/>
          </a:prstGeom>
        </p:spPr>
      </p:pic>
      <p:pic>
        <p:nvPicPr>
          <p:cNvPr id="25" name="Picture 24" descr="Logo&#10;&#10;Description automatically generated">
            <a:extLst>
              <a:ext uri="{FF2B5EF4-FFF2-40B4-BE49-F238E27FC236}">
                <a16:creationId xmlns:a16="http://schemas.microsoft.com/office/drawing/2014/main" id="{647D250E-EB81-4D84-88FC-72FC2E9D31E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27" y="3684444"/>
            <a:ext cx="248543" cy="280707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6386518A-784C-4256-B274-29F7B4C1832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546" y="3631734"/>
            <a:ext cx="271690" cy="317592"/>
          </a:xfrm>
          <a:prstGeom prst="rect">
            <a:avLst/>
          </a:prstGeom>
        </p:spPr>
      </p:pic>
      <p:pic>
        <p:nvPicPr>
          <p:cNvPr id="27" name="Picture 26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63BC9A28-ED48-4A8A-BE7F-E1596F42172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9" t="1298" r="35222" b="46381"/>
          <a:stretch/>
        </p:blipFill>
        <p:spPr>
          <a:xfrm>
            <a:off x="1714452" y="4207416"/>
            <a:ext cx="300784" cy="479782"/>
          </a:xfrm>
          <a:prstGeom prst="rect">
            <a:avLst/>
          </a:prstGeom>
        </p:spPr>
      </p:pic>
      <p:pic>
        <p:nvPicPr>
          <p:cNvPr id="28" name="Picture 2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E227201-DBC6-4ADD-915F-527D53D45E8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75" y="4305739"/>
            <a:ext cx="495173" cy="301746"/>
          </a:xfrm>
          <a:prstGeom prst="rect">
            <a:avLst/>
          </a:prstGeom>
        </p:spPr>
      </p:pic>
      <p:pic>
        <p:nvPicPr>
          <p:cNvPr id="29" name="Picture 28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4DD9BCDD-9A91-4E01-85EB-74BAA0931F9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37" y="4795460"/>
            <a:ext cx="334400" cy="513228"/>
          </a:xfrm>
          <a:prstGeom prst="rect">
            <a:avLst/>
          </a:prstGeom>
        </p:spPr>
      </p:pic>
      <p:pic>
        <p:nvPicPr>
          <p:cNvPr id="30" name="Picture 29" descr="Logo&#10;&#10;Description automatically generated">
            <a:extLst>
              <a:ext uri="{FF2B5EF4-FFF2-40B4-BE49-F238E27FC236}">
                <a16:creationId xmlns:a16="http://schemas.microsoft.com/office/drawing/2014/main" id="{B50931B2-B6B7-4A78-AD86-3609DC0D84B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546" y="4894619"/>
            <a:ext cx="340373" cy="441416"/>
          </a:xfrm>
          <a:prstGeom prst="rect">
            <a:avLst/>
          </a:prstGeom>
        </p:spPr>
      </p:pic>
      <p:pic>
        <p:nvPicPr>
          <p:cNvPr id="31" name="Picture 30" descr="Icon&#10;&#10;Description automatically generated">
            <a:extLst>
              <a:ext uri="{FF2B5EF4-FFF2-40B4-BE49-F238E27FC236}">
                <a16:creationId xmlns:a16="http://schemas.microsoft.com/office/drawing/2014/main" id="{C114DDE5-FBD3-4432-BE46-07359D9D9CA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639" y="5568880"/>
            <a:ext cx="288989" cy="441416"/>
          </a:xfrm>
          <a:prstGeom prst="rect">
            <a:avLst/>
          </a:prstGeom>
        </p:spPr>
      </p:pic>
      <p:pic>
        <p:nvPicPr>
          <p:cNvPr id="32" name="Picture 31" descr="A picture containing text&#10;&#10;Description automatically generated">
            <a:extLst>
              <a:ext uri="{FF2B5EF4-FFF2-40B4-BE49-F238E27FC236}">
                <a16:creationId xmlns:a16="http://schemas.microsoft.com/office/drawing/2014/main" id="{A2E086B4-38EE-40BC-84C2-F81BDB9C215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75" y="5640212"/>
            <a:ext cx="349185" cy="349185"/>
          </a:xfrm>
          <a:prstGeom prst="rect">
            <a:avLst/>
          </a:prstGeom>
        </p:spPr>
      </p:pic>
      <p:pic>
        <p:nvPicPr>
          <p:cNvPr id="33" name="Picture 32" descr="A picture containing accessory, dome&#10;&#10;Description automatically generated">
            <a:extLst>
              <a:ext uri="{FF2B5EF4-FFF2-40B4-BE49-F238E27FC236}">
                <a16:creationId xmlns:a16="http://schemas.microsoft.com/office/drawing/2014/main" id="{6E0D906D-F198-42F6-A1F8-BA61F9A447B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21" y="6280280"/>
            <a:ext cx="371177" cy="346818"/>
          </a:xfrm>
          <a:prstGeom prst="rect">
            <a:avLst/>
          </a:prstGeom>
        </p:spPr>
      </p:pic>
      <p:pic>
        <p:nvPicPr>
          <p:cNvPr id="34" name="Picture 33" descr="Icon&#10;&#10;Description automatically generated with medium confidence">
            <a:extLst>
              <a:ext uri="{FF2B5EF4-FFF2-40B4-BE49-F238E27FC236}">
                <a16:creationId xmlns:a16="http://schemas.microsoft.com/office/drawing/2014/main" id="{5F954EB7-9606-41FB-8BB6-E4F672C93A33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951" y="6249268"/>
            <a:ext cx="296572" cy="448184"/>
          </a:xfrm>
          <a:prstGeom prst="rect">
            <a:avLst/>
          </a:prstGeom>
        </p:spPr>
      </p:pic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E13B64A7-2D63-4614-91B2-E7D380DD4CE5}"/>
              </a:ext>
            </a:extLst>
          </p:cNvPr>
          <p:cNvGraphicFramePr>
            <a:graphicFrameLocks noGrp="1"/>
          </p:cNvGraphicFramePr>
          <p:nvPr/>
        </p:nvGraphicFramePr>
        <p:xfrm>
          <a:off x="7120391" y="732798"/>
          <a:ext cx="4673304" cy="5973721"/>
        </p:xfrm>
        <a:graphic>
          <a:graphicData uri="http://schemas.openxmlformats.org/drawingml/2006/table">
            <a:tbl>
              <a:tblPr firstRow="1" firstCol="1" bandRow="1"/>
              <a:tblGrid>
                <a:gridCol w="2330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2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1043">
                  <a:extLst>
                    <a:ext uri="{9D8B030D-6E8A-4147-A177-3AD203B41FA5}">
                      <a16:colId xmlns:a16="http://schemas.microsoft.com/office/drawing/2014/main" val="1154915248"/>
                    </a:ext>
                  </a:extLst>
                </a:gridCol>
                <a:gridCol w="13543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25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12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Present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Name</a:t>
                      </a:r>
                      <a:endParaRPr lang="en-GB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SSC </a:t>
                      </a:r>
                      <a:br>
                        <a:rPr lang="en-GB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n-GB" sz="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[sound-symbol correspondence] </a:t>
                      </a:r>
                      <a:endParaRPr lang="en-GB" sz="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Bookshelf Symbol 7" panose="05010101010101010101" pitchFamily="2" charset="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GB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x</a:t>
                      </a:r>
                      <a:endParaRPr lang="en-GB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53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nougat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Nicolas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SFC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53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drapeau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Beau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[au/</a:t>
                      </a: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eau</a:t>
                      </a: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/o]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53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tenue (de foot)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Sabinu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[u]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53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broche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Gavroche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53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avion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[on]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53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preux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Bartholmieu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eu</a:t>
                      </a: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53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pervenche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Blanche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[an/</a:t>
                      </a: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</a:t>
                      </a: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653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bijou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Arnou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</a:t>
                      </a: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36" name="Picture 35" descr="A picture containing sweet&#10;&#10;Description automatically generated">
            <a:extLst>
              <a:ext uri="{FF2B5EF4-FFF2-40B4-BE49-F238E27FC236}">
                <a16:creationId xmlns:a16="http://schemas.microsoft.com/office/drawing/2014/main" id="{48BDD8A5-4692-4022-A786-4A7A1E305B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38"/>
          <a:stretch/>
        </p:blipFill>
        <p:spPr>
          <a:xfrm>
            <a:off x="7423108" y="1574799"/>
            <a:ext cx="934388" cy="404160"/>
          </a:xfrm>
          <a:prstGeom prst="rect">
            <a:avLst/>
          </a:prstGeom>
        </p:spPr>
      </p:pic>
      <p:pic>
        <p:nvPicPr>
          <p:cNvPr id="37" name="Picture 36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A5A1A495-7E80-409D-B8C0-DBD66C824E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18" r="67711"/>
          <a:stretch/>
        </p:blipFill>
        <p:spPr>
          <a:xfrm>
            <a:off x="8590993" y="1539159"/>
            <a:ext cx="285820" cy="404160"/>
          </a:xfrm>
          <a:prstGeom prst="rect">
            <a:avLst/>
          </a:prstGeom>
        </p:spPr>
      </p:pic>
      <p:pic>
        <p:nvPicPr>
          <p:cNvPr id="38" name="Picture 37" descr="Icon&#10;&#10;Description automatically generated">
            <a:extLst>
              <a:ext uri="{FF2B5EF4-FFF2-40B4-BE49-F238E27FC236}">
                <a16:creationId xmlns:a16="http://schemas.microsoft.com/office/drawing/2014/main" id="{5E80FDE8-845A-400C-A7D1-CAFF018E8C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053" y="2312546"/>
            <a:ext cx="277500" cy="373895"/>
          </a:xfrm>
          <a:prstGeom prst="rect">
            <a:avLst/>
          </a:prstGeom>
        </p:spPr>
      </p:pic>
      <p:pic>
        <p:nvPicPr>
          <p:cNvPr id="39" name="Picture 3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2A37077A-2257-4C6E-8251-2B1EC5D1620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9" t="53618" r="35222"/>
          <a:stretch/>
        </p:blipFill>
        <p:spPr>
          <a:xfrm>
            <a:off x="8590993" y="2254912"/>
            <a:ext cx="305176" cy="431529"/>
          </a:xfrm>
          <a:prstGeom prst="rect">
            <a:avLst/>
          </a:prstGeom>
        </p:spPr>
      </p:pic>
      <p:pic>
        <p:nvPicPr>
          <p:cNvPr id="40" name="Picture 39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4C5CA7F3-FA70-4159-B656-B6174969919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45" t="310" r="-1881" b="46383"/>
          <a:stretch/>
        </p:blipFill>
        <p:spPr>
          <a:xfrm>
            <a:off x="8604457" y="2866856"/>
            <a:ext cx="271690" cy="527331"/>
          </a:xfrm>
          <a:prstGeom prst="rect">
            <a:avLst/>
          </a:prstGeom>
        </p:spPr>
      </p:pic>
      <p:pic>
        <p:nvPicPr>
          <p:cNvPr id="41" name="Picture 40" descr="Icon&#10;&#10;Description automatically generated">
            <a:extLst>
              <a:ext uri="{FF2B5EF4-FFF2-40B4-BE49-F238E27FC236}">
                <a16:creationId xmlns:a16="http://schemas.microsoft.com/office/drawing/2014/main" id="{98901561-6242-42B9-A7DB-346D80F0F22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83"/>
          <a:stretch/>
        </p:blipFill>
        <p:spPr>
          <a:xfrm>
            <a:off x="7890302" y="2938102"/>
            <a:ext cx="215934" cy="334910"/>
          </a:xfrm>
          <a:prstGeom prst="rect">
            <a:avLst/>
          </a:prstGeom>
        </p:spPr>
      </p:pic>
      <p:pic>
        <p:nvPicPr>
          <p:cNvPr id="42" name="Picture 41" descr="Logo&#10;&#10;Description automatically generated">
            <a:extLst>
              <a:ext uri="{FF2B5EF4-FFF2-40B4-BE49-F238E27FC236}">
                <a16:creationId xmlns:a16="http://schemas.microsoft.com/office/drawing/2014/main" id="{A874D7F4-A0A2-4E62-B304-36C05B9D598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759" y="3684444"/>
            <a:ext cx="248543" cy="280707"/>
          </a:xfrm>
          <a:prstGeom prst="rect">
            <a:avLst/>
          </a:prstGeom>
        </p:spPr>
      </p:pic>
      <p:pic>
        <p:nvPicPr>
          <p:cNvPr id="43" name="Picture 42" descr="Icon&#10;&#10;Description automatically generated">
            <a:extLst>
              <a:ext uri="{FF2B5EF4-FFF2-40B4-BE49-F238E27FC236}">
                <a16:creationId xmlns:a16="http://schemas.microsoft.com/office/drawing/2014/main" id="{FFB42CC0-6FAB-44DF-9DB7-A3C6B1AE4AE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478" y="3631734"/>
            <a:ext cx="271690" cy="317592"/>
          </a:xfrm>
          <a:prstGeom prst="rect">
            <a:avLst/>
          </a:prstGeom>
        </p:spPr>
      </p:pic>
      <p:pic>
        <p:nvPicPr>
          <p:cNvPr id="44" name="Picture 43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76B1AC3B-9C12-4E36-BC76-652D04C9FAF2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9" t="1298" r="35222" b="46381"/>
          <a:stretch/>
        </p:blipFill>
        <p:spPr>
          <a:xfrm>
            <a:off x="8659384" y="4207416"/>
            <a:ext cx="300784" cy="479782"/>
          </a:xfrm>
          <a:prstGeom prst="rect">
            <a:avLst/>
          </a:prstGeom>
        </p:spPr>
      </p:pic>
      <p:pic>
        <p:nvPicPr>
          <p:cNvPr id="45" name="Picture 4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78E2341-2FF0-4787-8C8A-7E432B39C2A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07" y="4305739"/>
            <a:ext cx="495173" cy="301746"/>
          </a:xfrm>
          <a:prstGeom prst="rect">
            <a:avLst/>
          </a:prstGeom>
        </p:spPr>
      </p:pic>
      <p:pic>
        <p:nvPicPr>
          <p:cNvPr id="46" name="Picture 45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E853158C-0A4E-4162-8F67-4D8B949940A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069" y="4795460"/>
            <a:ext cx="334400" cy="513228"/>
          </a:xfrm>
          <a:prstGeom prst="rect">
            <a:avLst/>
          </a:prstGeom>
        </p:spPr>
      </p:pic>
      <p:pic>
        <p:nvPicPr>
          <p:cNvPr id="47" name="Picture 46" descr="Logo&#10;&#10;Description automatically generated">
            <a:extLst>
              <a:ext uri="{FF2B5EF4-FFF2-40B4-BE49-F238E27FC236}">
                <a16:creationId xmlns:a16="http://schemas.microsoft.com/office/drawing/2014/main" id="{7FCA6E5F-C56B-4AAA-882D-477AC99FB3C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478" y="4894619"/>
            <a:ext cx="340373" cy="441416"/>
          </a:xfrm>
          <a:prstGeom prst="rect">
            <a:avLst/>
          </a:prstGeom>
        </p:spPr>
      </p:pic>
      <p:pic>
        <p:nvPicPr>
          <p:cNvPr id="48" name="Picture 47" descr="Icon&#10;&#10;Description automatically generated">
            <a:extLst>
              <a:ext uri="{FF2B5EF4-FFF2-40B4-BE49-F238E27FC236}">
                <a16:creationId xmlns:a16="http://schemas.microsoft.com/office/drawing/2014/main" id="{63B76472-0F86-4195-8201-0A775DD018C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571" y="5568880"/>
            <a:ext cx="288989" cy="441416"/>
          </a:xfrm>
          <a:prstGeom prst="rect">
            <a:avLst/>
          </a:prstGeom>
        </p:spPr>
      </p:pic>
      <p:pic>
        <p:nvPicPr>
          <p:cNvPr id="49" name="Picture 48" descr="A picture containing text&#10;&#10;Description automatically generated">
            <a:extLst>
              <a:ext uri="{FF2B5EF4-FFF2-40B4-BE49-F238E27FC236}">
                <a16:creationId xmlns:a16="http://schemas.microsoft.com/office/drawing/2014/main" id="{1104833F-C26D-4506-841C-6454B921466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507" y="5640212"/>
            <a:ext cx="349185" cy="349185"/>
          </a:xfrm>
          <a:prstGeom prst="rect">
            <a:avLst/>
          </a:prstGeom>
        </p:spPr>
      </p:pic>
      <p:pic>
        <p:nvPicPr>
          <p:cNvPr id="50" name="Picture 49" descr="A picture containing accessory, dome&#10;&#10;Description automatically generated">
            <a:extLst>
              <a:ext uri="{FF2B5EF4-FFF2-40B4-BE49-F238E27FC236}">
                <a16:creationId xmlns:a16="http://schemas.microsoft.com/office/drawing/2014/main" id="{A76E9FC9-26B7-4F7A-B77B-F4B0B6CDAF3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053" y="6280280"/>
            <a:ext cx="371177" cy="346818"/>
          </a:xfrm>
          <a:prstGeom prst="rect">
            <a:avLst/>
          </a:prstGeom>
        </p:spPr>
      </p:pic>
      <p:pic>
        <p:nvPicPr>
          <p:cNvPr id="51" name="Picture 50" descr="Icon&#10;&#10;Description automatically generated with medium confidence">
            <a:extLst>
              <a:ext uri="{FF2B5EF4-FFF2-40B4-BE49-F238E27FC236}">
                <a16:creationId xmlns:a16="http://schemas.microsoft.com/office/drawing/2014/main" id="{509B9C8B-8FDC-4D77-84AF-307E68FE2A5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883" y="6249268"/>
            <a:ext cx="296572" cy="44818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495A9477-5B09-4D09-97B0-368C6BBF9F4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9943" y="22732"/>
            <a:ext cx="362057" cy="41817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05808F9C-2FE4-44B4-97F8-A74ECF65FAC3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430" y="23750"/>
            <a:ext cx="362057" cy="41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628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</TotalTime>
  <Words>440</Words>
  <Application>Microsoft Office PowerPoint</Application>
  <PresentationFormat>Widescreen</PresentationFormat>
  <Paragraphs>142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Bookshelf Symbol 7</vt:lpstr>
      <vt:lpstr>Calibri</vt:lpstr>
      <vt:lpstr>Calibri Light</vt:lpstr>
      <vt:lpstr>Century Gothic</vt:lpstr>
      <vt:lpstr>Office Theme</vt:lpstr>
      <vt:lpstr>2_Office Theme</vt:lpstr>
      <vt:lpstr>PowerPoint Presentation</vt:lpstr>
      <vt:lpstr>Phonics quiz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Hawkes</dc:creator>
  <cp:lastModifiedBy>Rachel Hawkes</cp:lastModifiedBy>
  <cp:revision>22</cp:revision>
  <dcterms:created xsi:type="dcterms:W3CDTF">2019-09-28T12:35:21Z</dcterms:created>
  <dcterms:modified xsi:type="dcterms:W3CDTF">2022-11-09T07:33:48Z</dcterms:modified>
</cp:coreProperties>
</file>